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4" r:id="rId7"/>
    <p:sldId id="259" r:id="rId8"/>
    <p:sldId id="260" r:id="rId9"/>
    <p:sldId id="268" r:id="rId10"/>
    <p:sldId id="267" r:id="rId11"/>
    <p:sldId id="262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DC3"/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403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2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57783"/>
            <a:ext cx="4546549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  <a:tabLst/>
              <a:defRPr/>
            </a:pPr>
            <a:r>
              <a:rPr lang="es-ES" sz="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Podpora Evropské komise pro vydání této publikace nepředstavuje schválení jejího obsahu, který odráží pouze názory autorů, a Komise nenese odpovědnost za jakékoli použití informací v ní obsažených.</a:t>
            </a:r>
            <a:endParaRPr lang="cs-CZ" sz="800" dirty="0">
              <a:solidFill>
                <a:srgbClr val="7F7F7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en-US" sz="750" b="0" i="0" u="none" strike="noStrike" cap="none" dirty="0">
                <a:solidFill>
                  <a:srgbClr val="666666"/>
                </a:solidFill>
                <a:latin typeface="Arial"/>
                <a:cs typeface="Arial"/>
                <a:sym typeface="Arial"/>
              </a:rPr>
              <a:t>.</a:t>
            </a:r>
            <a:endParaRPr lang="en-US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dirty="0">
                <a:solidFill>
                  <a:schemeClr val="lt1"/>
                </a:solidFill>
              </a:rPr>
              <a:t>2.2.1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70784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ční</a:t>
            </a:r>
            <a:r>
              <a:rPr lang="en-GB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LMD</a:t>
            </a:r>
            <a:endParaRPr lang="en-GB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61624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400" b="1" dirty="0">
                <a:solidFill>
                  <a:schemeClr val="lt1"/>
                </a:solidFill>
              </a:rPr>
              <a:t>KAPITOLA</a:t>
            </a:r>
            <a:r>
              <a:rPr lang="en-GB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2: </a:t>
            </a:r>
            <a:r>
              <a:rPr lang="cs-CZ" sz="2000" b="1" dirty="0">
                <a:solidFill>
                  <a:schemeClr val="bg1"/>
                </a:solidFill>
              </a:rPr>
              <a:t>Logistické operace a dopad </a:t>
            </a:r>
            <a:r>
              <a:rPr lang="it-IT" sz="2000" b="1" i="0" dirty="0">
                <a:solidFill>
                  <a:schemeClr val="bg1"/>
                </a:solidFill>
              </a:rPr>
              <a:t>LMD 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latin typeface="Arial" panose="020B0604020202020204" pitchFamily="34" charset="0"/>
              </a:rPr>
              <a:t>LEKCE</a:t>
            </a: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2: </a:t>
            </a:r>
            <a:r>
              <a:rPr lang="it-IT" sz="2000" b="1" dirty="0"/>
              <a:t>Distribu</a:t>
            </a:r>
            <a:r>
              <a:rPr lang="cs-CZ" sz="2000" b="1" dirty="0"/>
              <a:t>ční</a:t>
            </a:r>
            <a:r>
              <a:rPr lang="it-IT" sz="2000" b="1" dirty="0"/>
              <a:t> sch</a:t>
            </a:r>
            <a:r>
              <a:rPr lang="cs-CZ" sz="2000" b="1" dirty="0"/>
              <a:t>é</a:t>
            </a:r>
            <a:r>
              <a:rPr lang="it-IT" sz="2000" b="1" dirty="0"/>
              <a:t>m</a:t>
            </a:r>
            <a:r>
              <a:rPr lang="cs-CZ" sz="2000" b="1" dirty="0" err="1"/>
              <a:t>ata</a:t>
            </a:r>
            <a:r>
              <a:rPr lang="cs-CZ" sz="2000" b="1" dirty="0"/>
              <a:t> poslední míle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299" y="1366700"/>
            <a:ext cx="4160401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1600" dirty="0">
                <a:solidFill>
                  <a:schemeClr val="dk1"/>
                </a:solidFill>
                <a:latin typeface="+mn-lt"/>
              </a:rPr>
              <a:t>Spojitost s kapslemi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1.1.1, 1.3.1, 1.4.1, 1.4.2, 1.4.4.</a:t>
            </a: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cs-CZ" sz="1600" b="0" u="none" strike="noStrike" dirty="0">
                <a:solidFill>
                  <a:srgbClr val="000000"/>
                </a:solidFill>
                <a:effectLst/>
                <a:latin typeface="+mj-lt"/>
              </a:rPr>
              <a:t>Tato kapsle může sloužit jako úvod k 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2.2.2, 2.2.3 a 2.2.4.</a:t>
            </a: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1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partner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Pre</a:t>
            </a:r>
            <a:r>
              <a:rPr lang="cs-CZ" sz="2800" dirty="0">
                <a:solidFill>
                  <a:schemeClr val="bg1"/>
                </a:solidFill>
              </a:rPr>
              <a:t>z</a:t>
            </a:r>
            <a:r>
              <a:rPr lang="en-US" sz="2800" dirty="0" err="1">
                <a:solidFill>
                  <a:schemeClr val="bg1"/>
                </a:solidFill>
              </a:rPr>
              <a:t>ent</a:t>
            </a:r>
            <a:r>
              <a:rPr lang="cs-CZ" sz="2800" dirty="0" err="1">
                <a:solidFill>
                  <a:schemeClr val="bg1"/>
                </a:solidFill>
              </a:rPr>
              <a:t>ace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distribu</a:t>
            </a:r>
            <a:r>
              <a:rPr lang="cs-CZ" sz="2800" dirty="0" err="1">
                <a:solidFill>
                  <a:schemeClr val="bg1"/>
                </a:solidFill>
              </a:rPr>
              <a:t>čního</a:t>
            </a:r>
            <a:r>
              <a:rPr lang="en-US" sz="2800" dirty="0">
                <a:solidFill>
                  <a:schemeClr val="bg1"/>
                </a:solidFill>
              </a:rPr>
              <a:t> model</a:t>
            </a:r>
            <a:r>
              <a:rPr lang="cs-CZ" sz="2800" dirty="0">
                <a:solidFill>
                  <a:schemeClr val="bg1"/>
                </a:solidFill>
              </a:rPr>
              <a:t>u LMD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75432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logistické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dopravní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specializující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městskou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představí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žákům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příklad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svůj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distribuce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klást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důraz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zejména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specifika</a:t>
            </a:r>
            <a:r>
              <a:rPr lang="en-US" sz="2000" dirty="0">
                <a:solidFill>
                  <a:schemeClr val="tx1"/>
                </a:solidFill>
              </a:rPr>
              <a:t> LMD v </a:t>
            </a:r>
            <a:r>
              <a:rPr lang="en-US" sz="2000" dirty="0" err="1">
                <a:solidFill>
                  <a:schemeClr val="tx1"/>
                </a:solidFill>
              </a:rPr>
              <a:t>městských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oblastech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srovnání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jinými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logistickými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přístupy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06887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onference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interven</a:t>
                      </a:r>
                      <a:r>
                        <a:rPr lang="cs-CZ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ce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12191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D661B90-26D0-07A9-4712-C1286DFF0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32509"/>
              </p:ext>
            </p:extLst>
          </p:nvPr>
        </p:nvGraphicFramePr>
        <p:xfrm>
          <a:off x="313508" y="5855475"/>
          <a:ext cx="8464731" cy="617652"/>
        </p:xfrm>
        <a:graphic>
          <a:graphicData uri="http://schemas.openxmlformats.org/drawingml/2006/table">
            <a:tbl>
              <a:tblPr/>
              <a:tblGrid>
                <a:gridCol w="2494668">
                  <a:extLst>
                    <a:ext uri="{9D8B030D-6E8A-4147-A177-3AD203B41FA5}">
                      <a16:colId xmlns:a16="http://schemas.microsoft.com/office/drawing/2014/main" val="1632264337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51206792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1954227471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2483232341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r>
                        <a:rPr lang="en-GB" sz="1800" b="0" i="0" u="none" strike="noStrike" dirty="0">
                          <a:solidFill>
                            <a:srgbClr val="189DC3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673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BC06E25-5789-1981-DBAC-8C20020053AB}"/>
              </a:ext>
            </a:extLst>
          </p:cNvPr>
          <p:cNvSpPr txBox="1"/>
          <p:nvPr/>
        </p:nvSpPr>
        <p:spPr>
          <a:xfrm>
            <a:off x="311285" y="6442039"/>
            <a:ext cx="405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189DC3"/>
                </a:solidFill>
                <a:latin typeface="Arial" panose="020B0604020202020204" pitchFamily="34" charset="0"/>
                <a:ea typeface="+mn-ea"/>
                <a:cs typeface="+mn-cs"/>
              </a:rPr>
              <a:t>*</a:t>
            </a:r>
            <a:r>
              <a:rPr lang="cs-CZ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záleží na odborníkovi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Představení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sektoru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její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činnosti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Vysvětlení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distribučního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LMD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Specifika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LMD v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městských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oblastech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srovnání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jinými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přístupy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LMD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-US" sz="2000" dirty="0"/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cs-CZ" sz="2000" b="1" u="sng" dirty="0"/>
              <a:t>Poznámka</a:t>
            </a:r>
            <a:r>
              <a:rPr lang="en-US" sz="20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000" b="1" i="0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profesionál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má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operativní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roli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přebírá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odpovědnost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přepravních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operací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centrech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měst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ukce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p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okyny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6006" y="1812071"/>
            <a:ext cx="83677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>
                <a:solidFill>
                  <a:schemeClr val="tx1"/>
                </a:solidFill>
              </a:rPr>
              <a:t>Aby bylo možné tuto konferenci co nejlépe připravit, musí odborník nebo expert, který by byl pozván, aby představil svou společnost a rozsah její intervence, odpovídat níže uvedenému profilu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Dopravní nebo logistická společnost působící v centru města</a:t>
            </a:r>
          </a:p>
          <a:p>
            <a:pPr marL="895350" indent="-285750" algn="just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Pozice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zohledňuje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provozní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aspekty</a:t>
            </a:r>
            <a:r>
              <a:rPr lang="en-GB" sz="1600" dirty="0">
                <a:solidFill>
                  <a:schemeClr val="tx1"/>
                </a:solidFill>
              </a:rPr>
              <a:t> :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endParaRPr lang="en-GB" sz="1600" dirty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Rotace rozvážkových jízd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Zákaznický servis</a:t>
            </a:r>
            <a:r>
              <a:rPr lang="en-GB" sz="1600" dirty="0">
                <a:solidFill>
                  <a:schemeClr val="tx1"/>
                </a:solidFill>
              </a:rPr>
              <a:t> (B2B </a:t>
            </a:r>
            <a:r>
              <a:rPr lang="cs-CZ" sz="1600" dirty="0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B2C)</a:t>
            </a:r>
          </a:p>
          <a:p>
            <a:pPr lvl="5" algn="just"/>
            <a:endParaRPr lang="en-GB" sz="1600" dirty="0">
              <a:solidFill>
                <a:schemeClr val="tx1"/>
              </a:solidFill>
            </a:endParaRPr>
          </a:p>
          <a:p>
            <a:pPr lvl="5" algn="just"/>
            <a:r>
              <a:rPr lang="cs-CZ" sz="1600" dirty="0">
                <a:solidFill>
                  <a:schemeClr val="tx1"/>
                </a:solidFill>
              </a:rPr>
              <a:t>Upozorňujeme, že tento seznam není vyčerpávající a můžete najít odborníky, kteří jsou zcela schopni sdílet své zkušenosti se sdílením dat s partnery na různých úrovních společnosti.</a:t>
            </a:r>
            <a:endParaRPr lang="en-GB" sz="1600" dirty="0">
              <a:solidFill>
                <a:schemeClr val="tx1"/>
              </a:solidFill>
            </a:endParaRPr>
          </a:p>
          <a:p>
            <a:pPr lvl="5" algn="just"/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6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p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říprava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2000"/>
            </a:pPr>
            <a:r>
              <a:rPr lang="cs-CZ" sz="1600" dirty="0">
                <a:solidFill>
                  <a:schemeClr val="tx1"/>
                </a:solidFill>
              </a:rPr>
              <a:t>Učitelé/profesoři připraví konferenci s několika klíčovými aspekty, které budou během diskuse probírat:</a:t>
            </a:r>
          </a:p>
          <a:p>
            <a:pPr lvl="0" algn="just">
              <a:buSzPts val="2000"/>
            </a:pPr>
            <a:endParaRPr lang="cs-CZ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Prezentace společnosti</a:t>
            </a: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Klíčové produkty nebo služby </a:t>
            </a: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Představení všech zúčastněných stran, které mají vliv na distribuční model</a:t>
            </a: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Specifické zaměření na veřejnou správu a další zúčastněné strany</a:t>
            </a: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Proč je pro provoz nutná spolupráce</a:t>
            </a: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Představení distribuční strategie společnosti:</a:t>
            </a: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Hlavní zařízení nebo infrastruktura</a:t>
            </a: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Konkurenční služby ve srovnání s jinými subjekty ve stejném segmentu činnosti</a:t>
            </a: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Klíčové aspekty, které je třeba zvážit pro dobrý výsledek</a:t>
            </a: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Vývoj identifikovaný pro toto odvětví(LMD logistika)</a:t>
            </a:r>
          </a:p>
        </p:txBody>
      </p:sp>
    </p:spTree>
    <p:extLst>
      <p:ext uri="{BB962C8B-B14F-4D97-AF65-F5344CB8AC3E}">
        <p14:creationId xmlns:p14="http://schemas.microsoft.com/office/powerpoint/2010/main" val="34339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7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cs-CZ" sz="2800" dirty="0">
                <a:solidFill>
                  <a:schemeClr val="lt1"/>
                </a:solidFill>
              </a:rPr>
              <a:t>seznam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poten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á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ních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expert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ů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>
                <a:solidFill>
                  <a:schemeClr val="tx1"/>
                </a:solidFill>
              </a:rPr>
              <a:t>Níže najdete seznam podniků, které mohou být ochotny uvolnit některého ze svých odborníků, aby studentům představili své odborné znalosti a budoucí provoz. Je důležité propojit pracovní a vzdělávací prostředí, abychom co nejlépe připravili budoucí odborníky.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Profily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nejlépe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přizpůsobené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úvodní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konferenci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modelům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Po</a:t>
            </a:r>
            <a:r>
              <a:rPr lang="cs-CZ" sz="1600" dirty="0" err="1">
                <a:solidFill>
                  <a:schemeClr val="tx1"/>
                </a:solidFill>
              </a:rPr>
              <a:t>štovní</a:t>
            </a:r>
            <a:r>
              <a:rPr lang="cs-CZ" sz="1600" dirty="0">
                <a:solidFill>
                  <a:schemeClr val="tx1"/>
                </a:solidFill>
              </a:rPr>
              <a:t> služby</a:t>
            </a:r>
            <a:endParaRPr lang="en-GB" sz="1600" dirty="0">
              <a:solidFill>
                <a:schemeClr val="tx1"/>
              </a:solidFill>
            </a:endParaRP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D</a:t>
            </a:r>
            <a:r>
              <a:rPr lang="en-GB" sz="1600" dirty="0" err="1">
                <a:solidFill>
                  <a:schemeClr val="tx1"/>
                </a:solidFill>
              </a:rPr>
              <a:t>istribu</a:t>
            </a:r>
            <a:r>
              <a:rPr lang="cs-CZ" sz="1600" dirty="0">
                <a:solidFill>
                  <a:schemeClr val="tx1"/>
                </a:solidFill>
              </a:rPr>
              <a:t>ční</a:t>
            </a:r>
            <a:r>
              <a:rPr lang="en-GB" sz="1600" dirty="0">
                <a:solidFill>
                  <a:schemeClr val="tx1"/>
                </a:solidFill>
              </a:rPr>
              <a:t> expert</a:t>
            </a:r>
            <a:r>
              <a:rPr lang="cs-CZ" sz="1600" dirty="0">
                <a:solidFill>
                  <a:schemeClr val="tx1"/>
                </a:solidFill>
              </a:rPr>
              <a:t>i v e-komerci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430213" lvl="1" algn="just"/>
            <a:r>
              <a:rPr lang="en-GB" sz="1600" dirty="0">
                <a:solidFill>
                  <a:schemeClr val="tx1"/>
                </a:solidFill>
              </a:rPr>
              <a:t>	(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: Amazon, C-Discount, </a:t>
            </a:r>
            <a:r>
              <a:rPr lang="en-GB" sz="1600" dirty="0" err="1">
                <a:solidFill>
                  <a:schemeClr val="tx1"/>
                </a:solidFill>
              </a:rPr>
              <a:t>Fnac</a:t>
            </a:r>
            <a:r>
              <a:rPr lang="en-GB" sz="1600" dirty="0">
                <a:solidFill>
                  <a:schemeClr val="tx1"/>
                </a:solidFill>
              </a:rPr>
              <a:t>, etc.)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Dopravní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trhy</a:t>
            </a:r>
            <a:r>
              <a:rPr lang="en-GB" sz="1600" dirty="0">
                <a:solidFill>
                  <a:schemeClr val="tx1"/>
                </a:solidFill>
              </a:rPr>
              <a:t> a do </a:t>
            </a:r>
            <a:r>
              <a:rPr lang="en-GB" sz="1600" dirty="0" err="1">
                <a:solidFill>
                  <a:schemeClr val="tx1"/>
                </a:solidFill>
              </a:rPr>
              <a:t>obchodů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centrech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</a:t>
            </a:r>
            <a:endParaRPr lang="cs-CZ" sz="1600" dirty="0">
              <a:solidFill>
                <a:schemeClr val="tx1"/>
              </a:solidFill>
            </a:endParaRP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Specializované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přepravní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restaurace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rychlé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občerstvení</a:t>
            </a:r>
            <a:r>
              <a:rPr lang="en-GB" sz="1600" dirty="0">
                <a:solidFill>
                  <a:schemeClr val="tx1"/>
                </a:solidFill>
              </a:rPr>
              <a:t> 	(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: Martin Brower)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Dopravní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využívají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minivany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jiná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nízkokapacitní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vozidla</a:t>
            </a:r>
            <a:r>
              <a:rPr lang="en-GB" sz="1600" dirty="0">
                <a:solidFill>
                  <a:schemeClr val="tx1"/>
                </a:solidFill>
              </a:rPr>
              <a:t>	(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: cyclo-</a:t>
            </a:r>
            <a:r>
              <a:rPr lang="en-GB" sz="1600" dirty="0" err="1">
                <a:solidFill>
                  <a:schemeClr val="tx1"/>
                </a:solidFill>
              </a:rPr>
              <a:t>logisti</a:t>
            </a:r>
            <a:r>
              <a:rPr lang="cs-CZ" sz="1600" dirty="0" err="1">
                <a:solidFill>
                  <a:schemeClr val="tx1"/>
                </a:solidFill>
              </a:rPr>
              <a:t>ka</a:t>
            </a:r>
            <a:r>
              <a:rPr lang="cs-CZ" sz="1600" dirty="0">
                <a:solidFill>
                  <a:schemeClr val="tx1"/>
                </a:solidFill>
              </a:rPr>
              <a:t> v </a:t>
            </a:r>
            <a:r>
              <a:rPr lang="cs-CZ" sz="1600" dirty="0" err="1">
                <a:solidFill>
                  <a:schemeClr val="tx1"/>
                </a:solidFill>
              </a:rPr>
              <a:t>Dachseru</a:t>
            </a:r>
            <a:r>
              <a:rPr lang="en-GB" sz="1600" dirty="0">
                <a:solidFill>
                  <a:schemeClr val="tx1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81513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r>
              <a:rPr lang="en-GB" sz="2000" dirty="0">
                <a:solidFill>
                  <a:schemeClr val="tx1"/>
                </a:solidFill>
              </a:rPr>
              <a:t>Pro toto </a:t>
            </a:r>
            <a:r>
              <a:rPr lang="en-GB" sz="2000" dirty="0" err="1">
                <a:solidFill>
                  <a:schemeClr val="tx1"/>
                </a:solidFill>
              </a:rPr>
              <a:t>konkrétní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zasedání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připraveno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žádné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cvičení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>
              <a:buSzPts val="2000"/>
            </a:pPr>
            <a:endParaRPr lang="en-GB" sz="20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2000" dirty="0" err="1">
                <a:solidFill>
                  <a:schemeClr val="tx1"/>
                </a:solidFill>
              </a:rPr>
              <a:t>Učitelé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profesoři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mohou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připravit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něco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konkrétního</a:t>
            </a:r>
            <a:r>
              <a:rPr lang="en-GB" sz="2000" dirty="0">
                <a:solidFill>
                  <a:schemeClr val="tx1"/>
                </a:solidFill>
              </a:rPr>
              <a:t> v </a:t>
            </a:r>
            <a:r>
              <a:rPr lang="en-GB" sz="2000" dirty="0" err="1">
                <a:solidFill>
                  <a:schemeClr val="tx1"/>
                </a:solidFill>
              </a:rPr>
              <a:t>závislosti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obsahu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poskytnutém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odborníkem</a:t>
            </a:r>
            <a:r>
              <a:rPr lang="en-GB" sz="2000" dirty="0">
                <a:solidFill>
                  <a:schemeClr val="tx1"/>
                </a:solidFill>
              </a:rPr>
              <a:t>/</a:t>
            </a:r>
            <a:r>
              <a:rPr lang="en-GB" sz="2000" dirty="0" err="1">
                <a:solidFill>
                  <a:schemeClr val="tx1"/>
                </a:solidFill>
              </a:rPr>
              <a:t>profesionálem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197875624704398186ABE1DD5882E" ma:contentTypeVersion="13" ma:contentTypeDescription="Crée un document." ma:contentTypeScope="" ma:versionID="e2144ffaf4c08fbae7615def3f5ef356">
  <xsd:schema xmlns:xsd="http://www.w3.org/2001/XMLSchema" xmlns:xs="http://www.w3.org/2001/XMLSchema" xmlns:p="http://schemas.microsoft.com/office/2006/metadata/properties" xmlns:ns3="d8d9fbac-060b-4593-a4b5-f418030a9c36" xmlns:ns4="c574e118-9fd0-4054-8e1c-f7ffcad4c323" targetNamespace="http://schemas.microsoft.com/office/2006/metadata/properties" ma:root="true" ma:fieldsID="286bda12ed8cb689e8452fd8640b3e42" ns3:_="" ns4:_="">
    <xsd:import namespace="d8d9fbac-060b-4593-a4b5-f418030a9c36"/>
    <xsd:import namespace="c574e118-9fd0-4054-8e1c-f7ffcad4c3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fbac-060b-4593-a4b5-f418030a9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4e118-9fd0-4054-8e1c-f7ffcad4c3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22679-7A52-44F0-B077-B6FD65459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d9fbac-060b-4593-a4b5-f418030a9c36"/>
    <ds:schemaRef ds:uri="c574e118-9fd0-4054-8e1c-f7ffcad4c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59F462-FF61-49D5-B4A2-290080C76C2A}">
  <ds:schemaRefs>
    <ds:schemaRef ds:uri="http://schemas.microsoft.com/office/infopath/2007/PartnerControls"/>
    <ds:schemaRef ds:uri="c574e118-9fd0-4054-8e1c-f7ffcad4c323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d8d9fbac-060b-4593-a4b5-f418030a9c3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083994-18B3-4B89-ABAA-AD44E4F295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553</Words>
  <Application>Microsoft Office PowerPoint</Application>
  <PresentationFormat>Předvádění na obrazovce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Noto Sans Symbols</vt:lpstr>
      <vt:lpstr>Wingdings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22</cp:revision>
  <dcterms:created xsi:type="dcterms:W3CDTF">2016-11-18T09:55:38Z</dcterms:created>
  <dcterms:modified xsi:type="dcterms:W3CDTF">2022-11-15T18:54:43Z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0x010100B50197875624704398186ABE1DD5882E</vt:lpwstr>
  </property>
</Properties>
</file>