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9" r:id="rId5"/>
    <p:sldId id="274" r:id="rId6"/>
    <p:sldId id="277" r:id="rId7"/>
    <p:sldId id="285" r:id="rId8"/>
    <p:sldId id="286" r:id="rId9"/>
    <p:sldId id="268" r:id="rId10"/>
    <p:sldId id="293" r:id="rId11"/>
    <p:sldId id="292" r:id="rId12"/>
    <p:sldId id="291" r:id="rId13"/>
    <p:sldId id="290" r:id="rId14"/>
    <p:sldId id="294" r:id="rId15"/>
    <p:sldId id="295" r:id="rId16"/>
    <p:sldId id="296" r:id="rId17"/>
    <p:sldId id="298" r:id="rId18"/>
    <p:sldId id="287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bzyEzC8tiMHWx6deNdtHXJhxg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oa" initials="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32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C5976-FB19-4867-A2B4-DEF7078B3A27}">
  <a:tblStyle styleId="{980C5976-FB19-4867-A2B4-DEF7078B3A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" name="Google Shape;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b78f225a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0b78f225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b78f225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g10b78f225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b78f225a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0b78f225a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6" name="Google Shape;1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663" y="6309328"/>
            <a:ext cx="2010676" cy="5002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2263339" y="6319474"/>
            <a:ext cx="4677669" cy="4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750"/>
              <a:buFont typeface="Calibri"/>
              <a:buNone/>
            </a:pPr>
            <a:r>
              <a:rPr lang="cs-CZ" sz="750" dirty="0">
                <a:solidFill>
                  <a:schemeClr val="bg1">
                    <a:lumMod val="50000"/>
                  </a:schemeClr>
                </a:solidFill>
              </a:rPr>
              <a:t>Podpora Evropské komise při tvorbě této publikace nepředstavuje souhlas s obsahem, který odráží pouze názory autorů, a Komise nemůže být zodpovědná za jakékoliv využití informací obsažených v této publikaci</a:t>
            </a:r>
            <a:endParaRPr lang="cs-CZ" sz="750" b="0" i="0" u="none" strike="noStrike" cap="none" dirty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366CC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body" idx="1"/>
          </p:nvPr>
        </p:nvSpPr>
        <p:spPr>
          <a:xfrm>
            <a:off x="468313" y="1196975"/>
            <a:ext cx="8183562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63728" algn="l" rtl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BFFF49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257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255"/>
              </a:spcBef>
              <a:spcAft>
                <a:spcPts val="0"/>
              </a:spcAft>
              <a:buClr>
                <a:srgbClr val="BFFF49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5" descr="Dexion s.r.o. joins the Czech Logistics Association"/>
          <p:cNvSpPr/>
          <p:nvPr/>
        </p:nvSpPr>
        <p:spPr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79" y="0"/>
            <a:ext cx="2061054" cy="6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/>
          <p:nvPr/>
        </p:nvSpPr>
        <p:spPr>
          <a:xfrm>
            <a:off x="264695" y="508411"/>
            <a:ext cx="18528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Successful online learning for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0"/>
              <a:buFont typeface="Arial"/>
              <a:buNone/>
            </a:pPr>
            <a:r>
              <a:rPr lang="es-ES" sz="800" b="1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sustainable last mile logistics</a:t>
            </a:r>
            <a:endParaRPr sz="800" b="1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rthsearegion.eu/media/17515/210521_avatar_wp4_market-review_v1_final.pdf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growth/sectors/automotive-industry/vehicle-categories_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tylogistics.info/projects/frankfurt-d-is-testing-cargo-tram-for-parcels/" TargetMode="External"/><Relationship Id="rId5" Type="http://schemas.openxmlformats.org/officeDocument/2006/relationships/hyperlink" Target="http://www.oree.org/docs/groupes-de-travail/transports/monoprix-dossier-de-presse-ferroviaire.pdf" TargetMode="External"/><Relationship Id="rId4" Type="http://schemas.openxmlformats.org/officeDocument/2006/relationships/hyperlink" Target="https://www.eurosender.com/blog/en/water-transpor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aDzp_K0EPY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marketplace.eiturbanmobility.eu/best-practices/prague-successfully-implements-cargo-bicycle-hubs-to-reduce-freight-congestion-in-the-inner-cit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7orqWulq1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pYCATIENFc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</a:t>
            </a:fld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599506" y="2794758"/>
            <a:ext cx="3945000" cy="1077300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3200" b="1" dirty="0">
                <a:solidFill>
                  <a:schemeClr val="lt1"/>
                </a:solidFill>
              </a:rPr>
              <a:t>K</a:t>
            </a: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apsle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2.1.4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/>
          <p:nvPr/>
        </p:nvSpPr>
        <p:spPr>
          <a:xfrm>
            <a:off x="1342793" y="4293825"/>
            <a:ext cx="7014600" cy="461624"/>
          </a:xfrm>
          <a:prstGeom prst="rect">
            <a:avLst/>
          </a:prstGeom>
          <a:noFill/>
          <a:ln w="19050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2400" b="1" dirty="0">
                <a:solidFill>
                  <a:schemeClr val="dk1"/>
                </a:solidFill>
              </a:rPr>
              <a:t> </a:t>
            </a:r>
            <a:r>
              <a:rPr lang="en-US" sz="2400" b="1" dirty="0" err="1"/>
              <a:t>Multimod</a:t>
            </a:r>
            <a:r>
              <a:rPr lang="cs-CZ" sz="2400" b="1" dirty="0"/>
              <a:t>á</a:t>
            </a:r>
            <a:r>
              <a:rPr lang="en-US" sz="2400" b="1" dirty="0"/>
              <a:t>l</a:t>
            </a:r>
            <a:r>
              <a:rPr lang="cs-CZ" sz="2400" b="1" dirty="0"/>
              <a:t>ní</a:t>
            </a:r>
            <a:r>
              <a:rPr lang="en-US" sz="2400" b="1" dirty="0"/>
              <a:t> </a:t>
            </a:r>
            <a:r>
              <a:rPr lang="en-US" sz="2400" b="1" dirty="0" err="1"/>
              <a:t>distribu</a:t>
            </a:r>
            <a:r>
              <a:rPr lang="cs-CZ" sz="2400" b="1" dirty="0"/>
              <a:t>ční</a:t>
            </a:r>
            <a:r>
              <a:rPr lang="en-US" sz="2400" b="1" dirty="0"/>
              <a:t> model</a:t>
            </a:r>
            <a:r>
              <a:rPr lang="cs-CZ" sz="2400" b="1" dirty="0"/>
              <a:t>y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27" name="Google Shape;27;p4"/>
          <p:cNvSpPr txBox="1"/>
          <p:nvPr/>
        </p:nvSpPr>
        <p:spPr>
          <a:xfrm>
            <a:off x="248194" y="1222861"/>
            <a:ext cx="8451669" cy="400069"/>
          </a:xfrm>
          <a:prstGeom prst="rect">
            <a:avLst/>
          </a:prstGeom>
          <a:solidFill>
            <a:srgbClr val="18C32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dirty="0">
                <a:solidFill>
                  <a:schemeClr val="lt1"/>
                </a:solidFill>
              </a:rPr>
              <a:t>KAPITOLA</a:t>
            </a:r>
            <a:r>
              <a:rPr lang="en-GB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2: </a:t>
            </a:r>
            <a:r>
              <a:rPr lang="cs-CZ" sz="2000" b="1" dirty="0">
                <a:solidFill>
                  <a:schemeClr val="lt1"/>
                </a:solidFill>
              </a:rPr>
              <a:t>Logistické operace a dopad LMD</a:t>
            </a:r>
            <a:endParaRPr lang="cs-CZ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43840" y="1858586"/>
            <a:ext cx="8451669" cy="400069"/>
          </a:xfrm>
          <a:prstGeom prst="rect">
            <a:avLst/>
          </a:prstGeom>
          <a:noFill/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cs-CZ" sz="2000" b="1" dirty="0">
                <a:solidFill>
                  <a:schemeClr val="dk1"/>
                </a:solidFill>
              </a:rPr>
              <a:t>LEKCE</a:t>
            </a:r>
            <a:r>
              <a:rPr lang="en-GB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cs-CZ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Vybavení a nástroje městské logistiky</a:t>
            </a:r>
            <a:endParaRPr lang="en-GB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10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GB" sz="2800" dirty="0">
                <a:solidFill>
                  <a:schemeClr val="lt1"/>
                </a:solidFill>
              </a:rPr>
              <a:t>2.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a vodní dopravě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FD171B14-3D07-470B-AFCF-76C4B9B79CCA}"/>
              </a:ext>
            </a:extLst>
          </p:cNvPr>
          <p:cNvSpPr/>
          <p:nvPr/>
        </p:nvSpPr>
        <p:spPr>
          <a:xfrm>
            <a:off x="313510" y="1602498"/>
            <a:ext cx="8608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Ale v </a:t>
            </a:r>
            <a:r>
              <a:rPr lang="en-GB" sz="1600" dirty="0" err="1"/>
              <a:t>některých</a:t>
            </a:r>
            <a:r>
              <a:rPr lang="en-GB" sz="1600" dirty="0"/>
              <a:t> </a:t>
            </a:r>
            <a:r>
              <a:rPr lang="en-GB" sz="1600" dirty="0" err="1"/>
              <a:t>městech</a:t>
            </a:r>
            <a:r>
              <a:rPr lang="en-GB" sz="1600" dirty="0"/>
              <a:t>, </a:t>
            </a:r>
            <a:r>
              <a:rPr lang="en-GB" sz="1600" dirty="0" err="1"/>
              <a:t>kde</a:t>
            </a:r>
            <a:r>
              <a:rPr lang="en-GB" sz="1600" dirty="0"/>
              <a:t> je </a:t>
            </a:r>
            <a:r>
              <a:rPr lang="en-GB" sz="1600" dirty="0" err="1"/>
              <a:t>použití</a:t>
            </a:r>
            <a:r>
              <a:rPr lang="en-GB" sz="1600" dirty="0"/>
              <a:t> </a:t>
            </a:r>
            <a:r>
              <a:rPr lang="en-GB" sz="1600" dirty="0" err="1"/>
              <a:t>vozidel</a:t>
            </a:r>
            <a:r>
              <a:rPr lang="en-GB" sz="1600" dirty="0"/>
              <a:t> </a:t>
            </a:r>
            <a:r>
              <a:rPr lang="en-GB" sz="1600" dirty="0" err="1"/>
              <a:t>nemožné</a:t>
            </a:r>
            <a:r>
              <a:rPr lang="en-GB" sz="1600" dirty="0"/>
              <a:t>, </a:t>
            </a:r>
            <a:r>
              <a:rPr lang="en-GB" sz="1600" dirty="0" err="1"/>
              <a:t>jako</a:t>
            </a:r>
            <a:r>
              <a:rPr lang="en-GB" sz="1600" dirty="0"/>
              <a:t> je </a:t>
            </a:r>
            <a:r>
              <a:rPr lang="en-GB" sz="1600" dirty="0" err="1"/>
              <a:t>tomu</a:t>
            </a:r>
            <a:r>
              <a:rPr lang="en-GB" sz="1600" dirty="0"/>
              <a:t> v </a:t>
            </a:r>
            <a:r>
              <a:rPr lang="en-GB" sz="1600" dirty="0" err="1"/>
              <a:t>Benátkách</a:t>
            </a:r>
            <a:r>
              <a:rPr lang="en-GB" sz="1600" dirty="0"/>
              <a:t> (</a:t>
            </a:r>
            <a:r>
              <a:rPr lang="en-GB" sz="1600" dirty="0" err="1"/>
              <a:t>Itálie</a:t>
            </a:r>
            <a:r>
              <a:rPr lang="en-GB" sz="1600" dirty="0"/>
              <a:t>), je </a:t>
            </a:r>
            <a:r>
              <a:rPr lang="en-GB" sz="1600" dirty="0" err="1"/>
              <a:t>multimodální</a:t>
            </a:r>
            <a:r>
              <a:rPr lang="en-GB" sz="1600" dirty="0"/>
              <a:t> </a:t>
            </a:r>
            <a:r>
              <a:rPr lang="en-GB" sz="1600" dirty="0" err="1"/>
              <a:t>doručování</a:t>
            </a:r>
            <a:r>
              <a:rPr lang="en-GB" sz="1600" dirty="0"/>
              <a:t> </a:t>
            </a:r>
            <a:r>
              <a:rPr lang="en-GB" sz="1600" dirty="0" err="1"/>
              <a:t>jedinou</a:t>
            </a:r>
            <a:r>
              <a:rPr lang="en-GB" sz="1600" dirty="0"/>
              <a:t> </a:t>
            </a:r>
            <a:r>
              <a:rPr lang="en-GB" sz="1600" dirty="0" err="1"/>
              <a:t>možností</a:t>
            </a:r>
            <a:r>
              <a:rPr lang="en-GB" sz="1600" dirty="0"/>
              <a:t>, jak </a:t>
            </a:r>
            <a:r>
              <a:rPr lang="en-GB" sz="1600" dirty="0" err="1"/>
              <a:t>dostat</a:t>
            </a:r>
            <a:r>
              <a:rPr lang="en-GB" sz="1600" dirty="0"/>
              <a:t> </a:t>
            </a:r>
            <a:r>
              <a:rPr lang="en-GB" sz="1600" dirty="0" err="1"/>
              <a:t>výrobky</a:t>
            </a:r>
            <a:r>
              <a:rPr lang="en-GB" sz="1600" dirty="0"/>
              <a:t> do </a:t>
            </a:r>
            <a:r>
              <a:rPr lang="en-GB" sz="1600" dirty="0" err="1"/>
              <a:t>města</a:t>
            </a:r>
            <a:r>
              <a:rPr lang="en-GB" sz="1600" dirty="0"/>
              <a:t>. V </a:t>
            </a:r>
            <a:r>
              <a:rPr lang="en-GB" sz="1600" dirty="0" err="1"/>
              <a:t>takovém</a:t>
            </a:r>
            <a:r>
              <a:rPr lang="en-GB" sz="1600" dirty="0"/>
              <a:t> </a:t>
            </a:r>
            <a:r>
              <a:rPr lang="en-GB" sz="1600" dirty="0" err="1"/>
              <a:t>případě</a:t>
            </a:r>
            <a:r>
              <a:rPr lang="en-GB" sz="1600" dirty="0"/>
              <a:t> </a:t>
            </a:r>
            <a:r>
              <a:rPr lang="en-GB" sz="1600" dirty="0" err="1"/>
              <a:t>sice</a:t>
            </a:r>
            <a:r>
              <a:rPr lang="en-GB" sz="1600" dirty="0"/>
              <a:t> </a:t>
            </a:r>
            <a:r>
              <a:rPr lang="en-GB" sz="1600" dirty="0" err="1"/>
              <a:t>nákladní</a:t>
            </a:r>
            <a:r>
              <a:rPr lang="en-GB" sz="1600" dirty="0"/>
              <a:t> </a:t>
            </a:r>
            <a:r>
              <a:rPr lang="en-GB" sz="1600" dirty="0" err="1"/>
              <a:t>zboží</a:t>
            </a:r>
            <a:r>
              <a:rPr lang="en-GB" sz="1600" dirty="0"/>
              <a:t> </a:t>
            </a:r>
            <a:r>
              <a:rPr lang="en-GB" sz="1600" dirty="0" err="1"/>
              <a:t>přijíždí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lodích</a:t>
            </a:r>
            <a:r>
              <a:rPr lang="en-GB" sz="1600" dirty="0"/>
              <a:t>, ale LMD se </a:t>
            </a:r>
            <a:r>
              <a:rPr lang="en-GB" sz="1600" dirty="0" err="1"/>
              <a:t>uskutečňuje</a:t>
            </a:r>
            <a:r>
              <a:rPr lang="en-GB" sz="1600" dirty="0"/>
              <a:t> </a:t>
            </a:r>
            <a:r>
              <a:rPr lang="en-GB" sz="1600" dirty="0" err="1"/>
              <a:t>pěšky</a:t>
            </a:r>
            <a:r>
              <a:rPr lang="en-GB" sz="1600" dirty="0"/>
              <a:t>, </a:t>
            </a:r>
            <a:r>
              <a:rPr lang="en-GB" sz="1600" b="1" dirty="0" err="1">
                <a:solidFill>
                  <a:srgbClr val="18C320"/>
                </a:solidFill>
              </a:rPr>
              <a:t>pomocí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vozíků</a:t>
            </a:r>
            <a:r>
              <a:rPr lang="en-GB" sz="1600" b="1" dirty="0">
                <a:solidFill>
                  <a:srgbClr val="18C320"/>
                </a:solidFill>
              </a:rPr>
              <a:t> :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7A42B4-E0E6-4C49-9EEB-D88B09001D18}"/>
              </a:ext>
            </a:extLst>
          </p:cNvPr>
          <p:cNvSpPr txBox="1"/>
          <p:nvPr/>
        </p:nvSpPr>
        <p:spPr>
          <a:xfrm>
            <a:off x="412079" y="2244189"/>
            <a:ext cx="809184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1400" dirty="0"/>
          </a:p>
          <a:p>
            <a:pPr algn="just"/>
            <a:endParaRPr lang="es-ES" dirty="0"/>
          </a:p>
          <a:p>
            <a:pPr algn="just"/>
            <a:endParaRPr lang="es-ES" sz="1400" dirty="0"/>
          </a:p>
          <a:p>
            <a:pPr algn="just"/>
            <a:endParaRPr lang="es-ES" dirty="0"/>
          </a:p>
          <a:p>
            <a:pPr algn="just"/>
            <a:endParaRPr lang="es-ES" sz="1400" dirty="0"/>
          </a:p>
          <a:p>
            <a:pPr algn="just"/>
            <a:endParaRPr lang="es-ES" dirty="0"/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60007"/>
            <a:ext cx="36433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5137" y="2827421"/>
            <a:ext cx="3272592" cy="299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098631" y="4138863"/>
            <a:ext cx="120316" cy="120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6456947" y="4062663"/>
            <a:ext cx="120316" cy="120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715127" y="3557336"/>
            <a:ext cx="100263" cy="160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11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914400"/>
            <a:ext cx="8509997" cy="535577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GB" sz="2800" dirty="0">
                <a:solidFill>
                  <a:schemeClr val="lt1"/>
                </a:solidFill>
              </a:rPr>
              <a:t>2.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a vodní dopravě</a:t>
            </a:r>
            <a:endParaRPr lang="en-GB" sz="2800" dirty="0">
              <a:solidFill>
                <a:schemeClr val="lt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85555" y="1616128"/>
            <a:ext cx="6492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/>
          </a:p>
          <a:p>
            <a:pPr algn="just"/>
            <a:r>
              <a:rPr lang="en-US" sz="1600" b="1" dirty="0" err="1">
                <a:sym typeface="Wingdings" pitchFamily="2" charset="2"/>
              </a:rPr>
              <a:t>Výhody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tohoto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druhu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dopravy</a:t>
            </a:r>
            <a:r>
              <a:rPr lang="en-GB" sz="1600" dirty="0"/>
              <a:t>(</a:t>
            </a:r>
            <a:r>
              <a:rPr lang="en-GB" sz="1600" dirty="0">
                <a:solidFill>
                  <a:schemeClr val="tx1"/>
                </a:solidFill>
              </a:rPr>
              <a:t>2</a:t>
            </a:r>
            <a:r>
              <a:rPr lang="en-GB" sz="1600" dirty="0"/>
              <a:t>):</a:t>
            </a:r>
          </a:p>
          <a:p>
            <a:pPr algn="just">
              <a:buFont typeface="Wingdings" pitchFamily="2" charset="2"/>
              <a:buChar char="q"/>
            </a:pPr>
            <a:r>
              <a:rPr lang="en-US" sz="1600" dirty="0" err="1">
                <a:sym typeface="Wingdings" pitchFamily="2" charset="2"/>
              </a:rPr>
              <a:t>Vyhnout</a:t>
            </a:r>
            <a:r>
              <a:rPr lang="en-US" sz="1600" dirty="0">
                <a:sym typeface="Wingdings" pitchFamily="2" charset="2"/>
              </a:rPr>
              <a:t> se </a:t>
            </a:r>
            <a:r>
              <a:rPr lang="en-US" sz="1600" dirty="0" err="1">
                <a:sym typeface="Wingdings" pitchFamily="2" charset="2"/>
              </a:rPr>
              <a:t>dopravním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skokům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GB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Ušetřit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čas</a:t>
            </a:r>
            <a:r>
              <a:rPr lang="en-US" sz="1600" dirty="0">
                <a:sym typeface="Wingdings" pitchFamily="2" charset="2"/>
              </a:rPr>
              <a:t> a </a:t>
            </a:r>
            <a:r>
              <a:rPr lang="en-US" sz="1600" dirty="0" err="1">
                <a:sym typeface="Wingdings" pitchFamily="2" charset="2"/>
              </a:rPr>
              <a:t>peníze</a:t>
            </a:r>
            <a:endParaRPr lang="en-US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err="1">
                <a:sym typeface="Wingdings" pitchFamily="2" charset="2"/>
              </a:rPr>
              <a:t>Menší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riziko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nehod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GB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Vysoká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úroveň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bezpečnosti</a:t>
            </a:r>
            <a:r>
              <a:rPr lang="en-US" sz="1600" dirty="0">
                <a:sym typeface="Wingdings" pitchFamily="2" charset="2"/>
              </a:rPr>
              <a:t> pro </a:t>
            </a:r>
            <a:r>
              <a:rPr lang="en-US" sz="1600" dirty="0" err="1">
                <a:sym typeface="Wingdings" pitchFamily="2" charset="2"/>
              </a:rPr>
              <a:t>řidiče</a:t>
            </a:r>
            <a:r>
              <a:rPr lang="en-US" sz="1600" dirty="0">
                <a:sym typeface="Wingdings" pitchFamily="2" charset="2"/>
              </a:rPr>
              <a:t>, </a:t>
            </a:r>
            <a:r>
              <a:rPr lang="en-US" sz="1600" dirty="0" err="1">
                <a:sym typeface="Wingdings" pitchFamily="2" charset="2"/>
              </a:rPr>
              <a:t>zboží</a:t>
            </a:r>
            <a:r>
              <a:rPr lang="en-US" sz="1600" dirty="0">
                <a:sym typeface="Wingdings" pitchFamily="2" charset="2"/>
              </a:rPr>
              <a:t> a </a:t>
            </a:r>
            <a:r>
              <a:rPr lang="en-US" sz="1600" dirty="0" err="1">
                <a:sym typeface="Wingdings" pitchFamily="2" charset="2"/>
              </a:rPr>
              <a:t>komodity</a:t>
            </a:r>
            <a:endParaRPr lang="en-US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err="1">
                <a:sym typeface="Wingdings" pitchFamily="2" charset="2"/>
              </a:rPr>
              <a:t>Snížení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používání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nákladních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vozidel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GB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Zlepšení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kvality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ovzduší</a:t>
            </a:r>
            <a:r>
              <a:rPr lang="en-US" sz="1600" dirty="0">
                <a:sym typeface="Wingdings" pitchFamily="2" charset="2"/>
              </a:rPr>
              <a:t> a </a:t>
            </a:r>
            <a:r>
              <a:rPr lang="en-US" sz="1600" dirty="0" err="1">
                <a:sym typeface="Wingdings" pitchFamily="2" charset="2"/>
              </a:rPr>
              <a:t>snížení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dopravních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zácp</a:t>
            </a:r>
            <a:endParaRPr lang="en-US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600" dirty="0" err="1">
                <a:sym typeface="Wingdings" pitchFamily="2" charset="2"/>
              </a:rPr>
              <a:t>Dostupné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možnosti</a:t>
            </a:r>
            <a:r>
              <a:rPr lang="en-US" sz="1600" dirty="0">
                <a:sym typeface="Wingdings" pitchFamily="2" charset="2"/>
              </a:rPr>
              <a:t> bez </a:t>
            </a:r>
            <a:r>
              <a:rPr lang="en-US" sz="1600" dirty="0" err="1">
                <a:sym typeface="Wingdings" pitchFamily="2" charset="2"/>
              </a:rPr>
              <a:t>znečištění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GB" sz="1600" dirty="0">
                <a:sym typeface="Wingdings" pitchFamily="2" charset="2"/>
              </a:rPr>
              <a:t> </a:t>
            </a:r>
            <a:r>
              <a:rPr lang="en-US" sz="1600" dirty="0" err="1">
                <a:sym typeface="Wingdings" pitchFamily="2" charset="2"/>
              </a:rPr>
              <a:t>Méně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emisí</a:t>
            </a:r>
            <a:r>
              <a:rPr lang="en-US" sz="1600" dirty="0">
                <a:sym typeface="Wingdings" pitchFamily="2" charset="2"/>
              </a:rPr>
              <a:t> CO2, a </a:t>
            </a:r>
            <a:r>
              <a:rPr lang="en-US" sz="1600" dirty="0" err="1">
                <a:sym typeface="Wingdings" pitchFamily="2" charset="2"/>
              </a:rPr>
              <a:t>tedy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zlepšení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kvality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ovzduší</a:t>
            </a:r>
            <a:endParaRPr lang="en-US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endParaRPr lang="en-US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endParaRPr lang="en-US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endParaRPr lang="en-US" sz="1600" dirty="0">
              <a:sym typeface="Wingdings" pitchFamily="2" charset="2"/>
            </a:endParaRPr>
          </a:p>
          <a:p>
            <a:pPr algn="just"/>
            <a:r>
              <a:rPr lang="cs-CZ" sz="1600" b="1" dirty="0">
                <a:sym typeface="Wingdings" pitchFamily="2" charset="2"/>
              </a:rPr>
              <a:t>Nev</a:t>
            </a:r>
            <a:r>
              <a:rPr lang="en-US" sz="1600" b="1" dirty="0" err="1">
                <a:sym typeface="Wingdings" pitchFamily="2" charset="2"/>
              </a:rPr>
              <a:t>ýhody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tohoto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druhu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err="1">
                <a:sym typeface="Wingdings" pitchFamily="2" charset="2"/>
              </a:rPr>
              <a:t>dopravy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b="1" dirty="0">
                <a:sym typeface="Wingdings" pitchFamily="2" charset="2"/>
              </a:rPr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GB" sz="1600" dirty="0" err="1">
                <a:sym typeface="Wingdings" pitchFamily="2" charset="2"/>
              </a:rPr>
              <a:t>Omezená</a:t>
            </a:r>
            <a:r>
              <a:rPr lang="en-GB" sz="1600" dirty="0">
                <a:sym typeface="Wingdings" pitchFamily="2" charset="2"/>
              </a:rPr>
              <a:t> oblast </a:t>
            </a:r>
            <a:r>
              <a:rPr lang="en-GB" sz="1600" dirty="0" err="1">
                <a:sym typeface="Wingdings" pitchFamily="2" charset="2"/>
              </a:rPr>
              <a:t>pokrytí</a:t>
            </a:r>
            <a:r>
              <a:rPr lang="en-GB" sz="1600" dirty="0">
                <a:sym typeface="Wingdings" pitchFamily="2" charset="2"/>
              </a:rPr>
              <a:t>  </a:t>
            </a:r>
            <a:r>
              <a:rPr lang="en-GB" sz="1600" dirty="0" err="1">
                <a:sym typeface="Wingdings" pitchFamily="2" charset="2"/>
              </a:rPr>
              <a:t>Povinnost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používat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multimodální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distribuční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systém</a:t>
            </a:r>
            <a:endParaRPr lang="en-GB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1600" dirty="0" err="1">
                <a:sym typeface="Wingdings" pitchFamily="2" charset="2"/>
              </a:rPr>
              <a:t>Pokud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nedochází</a:t>
            </a:r>
            <a:r>
              <a:rPr lang="en-GB" sz="1600" dirty="0">
                <a:sym typeface="Wingdings" pitchFamily="2" charset="2"/>
              </a:rPr>
              <a:t> k </a:t>
            </a:r>
            <a:r>
              <a:rPr lang="en-GB" sz="1600" dirty="0" err="1">
                <a:sym typeface="Wingdings" pitchFamily="2" charset="2"/>
              </a:rPr>
              <a:t>dopravním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zácpám</a:t>
            </a:r>
            <a:r>
              <a:rPr lang="en-GB" sz="1600" dirty="0">
                <a:sym typeface="Wingdings" pitchFamily="2" charset="2"/>
              </a:rPr>
              <a:t>, </a:t>
            </a:r>
            <a:r>
              <a:rPr lang="en-GB" sz="1600" dirty="0" err="1">
                <a:sym typeface="Wingdings" pitchFamily="2" charset="2"/>
              </a:rPr>
              <a:t>jedná</a:t>
            </a:r>
            <a:r>
              <a:rPr lang="en-GB" sz="1600" dirty="0">
                <a:sym typeface="Wingdings" pitchFamily="2" charset="2"/>
              </a:rPr>
              <a:t> se o </a:t>
            </a:r>
            <a:r>
              <a:rPr lang="en-GB" sz="1600" dirty="0" err="1">
                <a:sym typeface="Wingdings" pitchFamily="2" charset="2"/>
              </a:rPr>
              <a:t>pomalejší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způsob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doručování</a:t>
            </a:r>
            <a:endParaRPr lang="en-GB" sz="1600" dirty="0">
              <a:sym typeface="Wingdings" pitchFamily="2" charset="2"/>
            </a:endParaRPr>
          </a:p>
          <a:p>
            <a:pPr algn="just">
              <a:buFont typeface="Wingdings" pitchFamily="2" charset="2"/>
              <a:buChar char="q"/>
            </a:pPr>
            <a:r>
              <a:rPr lang="en-GB" sz="1600" dirty="0">
                <a:sym typeface="Wingdings" pitchFamily="2" charset="2"/>
              </a:rPr>
              <a:t>V </a:t>
            </a:r>
            <a:r>
              <a:rPr lang="en-GB" sz="1600" dirty="0" err="1">
                <a:sym typeface="Wingdings" pitchFamily="2" charset="2"/>
              </a:rPr>
              <a:t>některých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oblastech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může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docházet</a:t>
            </a:r>
            <a:r>
              <a:rPr lang="en-GB" sz="1600" dirty="0">
                <a:sym typeface="Wingdings" pitchFamily="2" charset="2"/>
              </a:rPr>
              <a:t> k </a:t>
            </a:r>
            <a:r>
              <a:rPr lang="en-GB" sz="1600" dirty="0" err="1">
                <a:sym typeface="Wingdings" pitchFamily="2" charset="2"/>
              </a:rPr>
              <a:t>sezónním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nepříjemnostem</a:t>
            </a:r>
            <a:r>
              <a:rPr lang="en-GB" sz="1600" dirty="0">
                <a:sym typeface="Wingdings" pitchFamily="2" charset="2"/>
              </a:rPr>
              <a:t> (</a:t>
            </a:r>
            <a:r>
              <a:rPr lang="en-GB" sz="1600" dirty="0" err="1">
                <a:sym typeface="Wingdings" pitchFamily="2" charset="2"/>
              </a:rPr>
              <a:t>řeka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může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zamrznout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nebo</a:t>
            </a:r>
            <a:r>
              <a:rPr lang="en-GB" sz="1600" dirty="0">
                <a:sym typeface="Wingdings" pitchFamily="2" charset="2"/>
              </a:rPr>
              <a:t> v </a:t>
            </a:r>
            <a:r>
              <a:rPr lang="en-GB" sz="1600" dirty="0" err="1">
                <a:sym typeface="Wingdings" pitchFamily="2" charset="2"/>
              </a:rPr>
              <a:t>létě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není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dostatečný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stav</a:t>
            </a:r>
            <a:r>
              <a:rPr lang="en-GB" sz="1600" dirty="0">
                <a:sym typeface="Wingdings" pitchFamily="2" charset="2"/>
              </a:rPr>
              <a:t> </a:t>
            </a:r>
            <a:r>
              <a:rPr lang="en-GB" sz="1600" dirty="0" err="1">
                <a:sym typeface="Wingdings" pitchFamily="2" charset="2"/>
              </a:rPr>
              <a:t>vody</a:t>
            </a:r>
            <a:r>
              <a:rPr lang="en-GB" sz="1600" dirty="0">
                <a:sym typeface="Wingdings" pitchFamily="2" charset="2"/>
              </a:rPr>
              <a:t>)</a:t>
            </a:r>
            <a:endParaRPr lang="cs-CZ" sz="1600" dirty="0">
              <a:sym typeface="Wingdings" pitchFamily="2" charset="2"/>
            </a:endParaRPr>
          </a:p>
          <a:p>
            <a:pPr algn="just"/>
            <a:endParaRPr lang="en-GB" sz="1600" dirty="0"/>
          </a:p>
        </p:txBody>
      </p:sp>
      <p:sp>
        <p:nvSpPr>
          <p:cNvPr id="5" name="4 Más"/>
          <p:cNvSpPr/>
          <p:nvPr/>
        </p:nvSpPr>
        <p:spPr>
          <a:xfrm>
            <a:off x="522516" y="2246809"/>
            <a:ext cx="1123404" cy="1267099"/>
          </a:xfrm>
          <a:prstGeom prst="mathPlus">
            <a:avLst/>
          </a:prstGeom>
          <a:solidFill>
            <a:srgbClr val="18C320"/>
          </a:solidFill>
          <a:ln>
            <a:solidFill>
              <a:srgbClr val="18C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enos"/>
          <p:cNvSpPr/>
          <p:nvPr/>
        </p:nvSpPr>
        <p:spPr>
          <a:xfrm>
            <a:off x="535577" y="4611189"/>
            <a:ext cx="1071154" cy="67926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12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285531" y="888275"/>
            <a:ext cx="8509997" cy="483326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GB" sz="2800" dirty="0">
                <a:solidFill>
                  <a:schemeClr val="lt1"/>
                </a:solidFill>
              </a:rPr>
              <a:t>2.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a vodní dopravě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510" y="2171949"/>
            <a:ext cx="8367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Zdroj</a:t>
            </a:r>
            <a:r>
              <a:rPr lang="en-US" sz="1600" b="1" dirty="0">
                <a:solidFill>
                  <a:schemeClr val="tx1"/>
                </a:solidFill>
              </a:rPr>
              <a:t> (pdf </a:t>
            </a:r>
            <a:r>
              <a:rPr lang="cs-CZ" sz="1600" b="1" dirty="0">
                <a:solidFill>
                  <a:schemeClr val="tx1"/>
                </a:solidFill>
              </a:rPr>
              <a:t>v</a:t>
            </a:r>
            <a:r>
              <a:rPr lang="en-US" sz="1600" b="1" dirty="0">
                <a:solidFill>
                  <a:schemeClr val="tx1"/>
                </a:solidFill>
              </a:rPr>
              <a:t> EN): </a:t>
            </a:r>
            <a:r>
              <a:rPr lang="en-US" sz="1600" dirty="0"/>
              <a:t>Interreg North Sea Region. (2021, May 21). </a:t>
            </a:r>
            <a:r>
              <a:rPr lang="en-US" sz="1600" i="1" dirty="0"/>
              <a:t>Market review on city freight distribution using inland waterways.</a:t>
            </a:r>
            <a:r>
              <a:rPr lang="es-ES" sz="1600" i="1" dirty="0"/>
              <a:t> 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322" y="3742671"/>
            <a:ext cx="4473206" cy="258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43063" y="3955823"/>
            <a:ext cx="3683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/>
              <a:t>S</a:t>
            </a:r>
            <a:r>
              <a:rPr lang="cs-CZ" sz="1600" b="1" dirty="0"/>
              <a:t>hrnutí</a:t>
            </a:r>
            <a:r>
              <a:rPr lang="en-GB" sz="1600" b="1" dirty="0"/>
              <a:t>: 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err="1"/>
              <a:t>Tento</a:t>
            </a:r>
            <a:r>
              <a:rPr lang="en-GB" sz="1600" dirty="0"/>
              <a:t> </a:t>
            </a:r>
            <a:r>
              <a:rPr lang="en-GB" sz="1600" dirty="0" err="1"/>
              <a:t>dokument</a:t>
            </a:r>
            <a:r>
              <a:rPr lang="en-GB" sz="1600" dirty="0"/>
              <a:t> </a:t>
            </a:r>
            <a:r>
              <a:rPr lang="en-GB" sz="1600" dirty="0" err="1"/>
              <a:t>shromažďuje</a:t>
            </a:r>
            <a:r>
              <a:rPr lang="en-GB" sz="1600" dirty="0"/>
              <a:t> </a:t>
            </a:r>
            <a:r>
              <a:rPr lang="en-GB" sz="1600" dirty="0" err="1"/>
              <a:t>přehled</a:t>
            </a:r>
            <a:r>
              <a:rPr lang="en-GB" sz="1600" dirty="0"/>
              <a:t> </a:t>
            </a:r>
            <a:r>
              <a:rPr lang="en-GB" sz="1600" dirty="0" err="1"/>
              <a:t>trhu</a:t>
            </a:r>
            <a:r>
              <a:rPr lang="en-GB" sz="1600" dirty="0"/>
              <a:t> o </a:t>
            </a:r>
            <a:r>
              <a:rPr lang="en-GB" sz="1600" dirty="0" err="1"/>
              <a:t>případech</a:t>
            </a:r>
            <a:r>
              <a:rPr lang="en-GB" sz="1600" dirty="0"/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distribuce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nákladu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ve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městech</a:t>
            </a:r>
            <a:r>
              <a:rPr lang="en-GB" sz="1600" b="1" dirty="0">
                <a:solidFill>
                  <a:srgbClr val="18C320"/>
                </a:solidFill>
              </a:rPr>
              <a:t> s </a:t>
            </a:r>
            <a:r>
              <a:rPr lang="en-GB" sz="1600" b="1" dirty="0" err="1">
                <a:solidFill>
                  <a:srgbClr val="18C320"/>
                </a:solidFill>
              </a:rPr>
              <a:t>využitím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vnitrozemských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vodních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cest</a:t>
            </a:r>
            <a:r>
              <a:rPr lang="en-GB" sz="1600" b="1" dirty="0"/>
              <a:t>, </a:t>
            </a:r>
            <a:r>
              <a:rPr lang="en-GB" sz="1600" dirty="0"/>
              <a:t>aby </a:t>
            </a:r>
            <a:r>
              <a:rPr lang="en-GB" sz="1600" dirty="0" err="1"/>
              <a:t>jej</a:t>
            </a:r>
            <a:r>
              <a:rPr lang="en-GB" sz="1600" dirty="0"/>
              <a:t> </a:t>
            </a:r>
            <a:r>
              <a:rPr lang="en-GB" sz="1600" dirty="0" err="1"/>
              <a:t>bylo</a:t>
            </a:r>
            <a:r>
              <a:rPr lang="en-GB" sz="1600" dirty="0"/>
              <a:t> </a:t>
            </a:r>
            <a:r>
              <a:rPr lang="en-GB" sz="1600" dirty="0" err="1"/>
              <a:t>možné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inspiraci</a:t>
            </a:r>
            <a:r>
              <a:rPr lang="en-GB" sz="1600" dirty="0"/>
              <a:t> v </a:t>
            </a:r>
            <a:r>
              <a:rPr lang="en-GB" sz="1600" dirty="0" err="1"/>
              <a:t>projektu</a:t>
            </a:r>
            <a:r>
              <a:rPr lang="en-GB" sz="1600" dirty="0"/>
              <a:t> AVATAR (</a:t>
            </a:r>
            <a:r>
              <a:rPr lang="en-GB" sz="1600" dirty="0" err="1"/>
              <a:t>autonomní</a:t>
            </a:r>
            <a:r>
              <a:rPr lang="en-GB" sz="1600" dirty="0"/>
              <a:t> </a:t>
            </a:r>
            <a:r>
              <a:rPr lang="en-GB" sz="1600" dirty="0" err="1"/>
              <a:t>plavidla</a:t>
            </a:r>
            <a:r>
              <a:rPr lang="en-GB" sz="1600" dirty="0"/>
              <a:t>, </a:t>
            </a:r>
            <a:r>
              <a:rPr lang="en-GB" sz="1600" dirty="0" err="1"/>
              <a:t>nákladově</a:t>
            </a:r>
            <a:r>
              <a:rPr lang="en-GB" sz="1600" dirty="0"/>
              <a:t> </a:t>
            </a:r>
            <a:r>
              <a:rPr lang="en-GB" sz="1600" dirty="0" err="1"/>
              <a:t>efektivní</a:t>
            </a:r>
            <a:r>
              <a:rPr lang="en-GB" sz="1600" dirty="0"/>
              <a:t> </a:t>
            </a:r>
            <a:r>
              <a:rPr lang="en-GB" sz="1600" dirty="0" err="1"/>
              <a:t>překládka</a:t>
            </a:r>
            <a:r>
              <a:rPr lang="en-GB" sz="1600" dirty="0"/>
              <a:t>, </a:t>
            </a:r>
            <a:r>
              <a:rPr lang="en-GB" sz="1600" dirty="0" err="1"/>
              <a:t>zpětný</a:t>
            </a:r>
            <a:r>
              <a:rPr lang="en-GB" sz="1600" dirty="0"/>
              <a:t> </a:t>
            </a:r>
            <a:r>
              <a:rPr lang="en-GB" sz="1600" dirty="0" err="1"/>
              <a:t>odběr</a:t>
            </a:r>
            <a:r>
              <a:rPr lang="en-GB" sz="1600" dirty="0"/>
              <a:t> </a:t>
            </a:r>
            <a:r>
              <a:rPr lang="en-GB" sz="1600" dirty="0" err="1"/>
              <a:t>odpadu</a:t>
            </a:r>
            <a:r>
              <a:rPr lang="en-GB" sz="1600" dirty="0"/>
              <a:t>).</a:t>
            </a:r>
          </a:p>
        </p:txBody>
      </p:sp>
      <p:sp>
        <p:nvSpPr>
          <p:cNvPr id="2" name="4 Rectángulo">
            <a:extLst>
              <a:ext uri="{FF2B5EF4-FFF2-40B4-BE49-F238E27FC236}">
                <a16:creationId xmlns:a16="http://schemas.microsoft.com/office/drawing/2014/main" id="{BE2A871F-C796-2CC2-BD0E-1C5E5951FC03}"/>
              </a:ext>
            </a:extLst>
          </p:cNvPr>
          <p:cNvSpPr/>
          <p:nvPr/>
        </p:nvSpPr>
        <p:spPr>
          <a:xfrm>
            <a:off x="313510" y="1602498"/>
            <a:ext cx="86084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další</a:t>
            </a:r>
            <a:r>
              <a:rPr lang="en-US" sz="1600" dirty="0"/>
              <a:t> </a:t>
            </a:r>
            <a:r>
              <a:rPr lang="en-US" sz="1600" dirty="0" err="1"/>
              <a:t>materiál</a:t>
            </a:r>
            <a:r>
              <a:rPr lang="en-US" sz="1600" dirty="0"/>
              <a:t> je </a:t>
            </a:r>
            <a:r>
              <a:rPr lang="en-US" sz="1600" dirty="0" err="1"/>
              <a:t>navržen</a:t>
            </a:r>
            <a:r>
              <a:rPr lang="en-US" sz="1600" dirty="0"/>
              <a:t> </a:t>
            </a:r>
            <a:r>
              <a:rPr lang="en-US" sz="1600" dirty="0" err="1"/>
              <a:t>také</a:t>
            </a:r>
            <a:r>
              <a:rPr lang="en-US" sz="1600" dirty="0"/>
              <a:t> </a:t>
            </a:r>
            <a:r>
              <a:rPr lang="en-US" sz="1600" dirty="0" err="1"/>
              <a:t>druhý</a:t>
            </a:r>
            <a:r>
              <a:rPr lang="en-US" sz="1600" dirty="0"/>
              <a:t> </a:t>
            </a:r>
            <a:r>
              <a:rPr lang="en-US" sz="1600" dirty="0" err="1"/>
              <a:t>zdroj</a:t>
            </a:r>
            <a:r>
              <a:rPr lang="en-US" sz="1600" dirty="0"/>
              <a:t> pro </a:t>
            </a:r>
            <a:r>
              <a:rPr lang="en-US" sz="1600" dirty="0" err="1"/>
              <a:t>případ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byste</a:t>
            </a:r>
            <a:r>
              <a:rPr lang="en-US" sz="1600" dirty="0"/>
              <a:t> </a:t>
            </a:r>
            <a:r>
              <a:rPr lang="en-US" sz="1600" dirty="0" err="1"/>
              <a:t>chtěli</a:t>
            </a:r>
            <a:r>
              <a:rPr lang="en-US" sz="1600" dirty="0"/>
              <a:t> </a:t>
            </a:r>
            <a:r>
              <a:rPr lang="en-US" sz="1600" dirty="0" err="1"/>
              <a:t>jít</a:t>
            </a:r>
            <a:r>
              <a:rPr lang="en-US" sz="1600" dirty="0"/>
              <a:t> </a:t>
            </a:r>
            <a:r>
              <a:rPr lang="en-US" sz="1600" dirty="0" err="1"/>
              <a:t>hlouběji</a:t>
            </a:r>
            <a:r>
              <a:rPr lang="en-US" sz="1600" dirty="0"/>
              <a:t>:</a:t>
            </a:r>
            <a:endParaRPr lang="es-ES" sz="1600" b="1" dirty="0">
              <a:solidFill>
                <a:srgbClr val="FF0000"/>
              </a:solidFill>
            </a:endParaRPr>
          </a:p>
        </p:txBody>
      </p:sp>
      <p:pic>
        <p:nvPicPr>
          <p:cNvPr id="4" name="Irudia 3">
            <a:extLst>
              <a:ext uri="{FF2B5EF4-FFF2-40B4-BE49-F238E27FC236}">
                <a16:creationId xmlns:a16="http://schemas.microsoft.com/office/drawing/2014/main" id="{7E085E08-4FDA-045D-8A3C-87A7A1967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63" y="2829897"/>
            <a:ext cx="896760" cy="896760"/>
          </a:xfrm>
          <a:prstGeom prst="rect">
            <a:avLst/>
          </a:prstGeom>
        </p:spPr>
      </p:pic>
      <p:sp>
        <p:nvSpPr>
          <p:cNvPr id="7" name="TestuKoadroa 6">
            <a:extLst>
              <a:ext uri="{FF2B5EF4-FFF2-40B4-BE49-F238E27FC236}">
                <a16:creationId xmlns:a16="http://schemas.microsoft.com/office/drawing/2014/main" id="{3947C15C-8181-8485-554F-36FBA4EA48C9}"/>
              </a:ext>
            </a:extLst>
          </p:cNvPr>
          <p:cNvSpPr txBox="1"/>
          <p:nvPr/>
        </p:nvSpPr>
        <p:spPr>
          <a:xfrm>
            <a:off x="1728402" y="2985890"/>
            <a:ext cx="7452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hlinkClick r:id="rId5"/>
              </a:rPr>
              <a:t>https://northsearegion.eu/media/17515/210521_avatar_wp4_market-review_v1_final.pdf</a:t>
            </a:r>
            <a:endParaRPr lang="eu-E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A854550A-5A65-61A0-56C3-62612D9EE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23" y="5201957"/>
            <a:ext cx="2500686" cy="1435473"/>
          </a:xfrm>
          <a:prstGeom prst="rect">
            <a:avLst/>
          </a:prstGeom>
        </p:spPr>
      </p:pic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13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324719" y="914401"/>
            <a:ext cx="8509997" cy="50945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/>
            <a:r>
              <a:rPr lang="en-GB" sz="2800" dirty="0">
                <a:solidFill>
                  <a:schemeClr val="bg1"/>
                </a:solidFill>
              </a:rPr>
              <a:t>3.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a železniční dopravě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6006" y="1616129"/>
            <a:ext cx="8367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/>
              <a:t>Využití</a:t>
            </a:r>
            <a:r>
              <a:rPr lang="en-US" sz="1600" dirty="0"/>
              <a:t> </a:t>
            </a:r>
            <a:r>
              <a:rPr lang="en-US" sz="1600" dirty="0" err="1"/>
              <a:t>tramvají</a:t>
            </a:r>
            <a:r>
              <a:rPr lang="en-US" sz="1600" dirty="0"/>
              <a:t> a </a:t>
            </a:r>
            <a:r>
              <a:rPr lang="en-US" sz="1600" dirty="0" err="1"/>
              <a:t>metra</a:t>
            </a:r>
            <a:r>
              <a:rPr lang="en-US" sz="1600" dirty="0"/>
              <a:t> pro </a:t>
            </a:r>
            <a:r>
              <a:rPr lang="en-US" sz="1600" dirty="0" err="1"/>
              <a:t>distribuci</a:t>
            </a:r>
            <a:r>
              <a:rPr lang="en-US" sz="1600" dirty="0"/>
              <a:t> </a:t>
            </a:r>
            <a:r>
              <a:rPr lang="en-US" sz="1600" dirty="0" err="1"/>
              <a:t>zboží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městech</a:t>
            </a:r>
            <a:r>
              <a:rPr lang="en-US" sz="1600" dirty="0"/>
              <a:t> je </a:t>
            </a:r>
            <a:r>
              <a:rPr lang="en-US" sz="1600" dirty="0" err="1"/>
              <a:t>možnost</a:t>
            </a:r>
            <a:r>
              <a:rPr lang="en-US" sz="1600" dirty="0"/>
              <a:t>, </a:t>
            </a:r>
            <a:r>
              <a:rPr lang="en-US" sz="1600" dirty="0" err="1"/>
              <a:t>která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v </a:t>
            </a:r>
            <a:r>
              <a:rPr lang="en-US" sz="1600" dirty="0" err="1"/>
              <a:t>některých</a:t>
            </a:r>
            <a:r>
              <a:rPr lang="en-US" sz="1600" dirty="0"/>
              <a:t> </a:t>
            </a:r>
            <a:r>
              <a:rPr lang="en-US" sz="1600" dirty="0" err="1"/>
              <a:t>městech</a:t>
            </a:r>
            <a:r>
              <a:rPr lang="en-US" sz="1600" dirty="0"/>
              <a:t> </a:t>
            </a:r>
            <a:r>
              <a:rPr lang="en-US" sz="1600" dirty="0" err="1"/>
              <a:t>realizována</a:t>
            </a:r>
            <a:r>
              <a:rPr lang="en-US" sz="1600" dirty="0"/>
              <a:t> a v </a:t>
            </a:r>
            <a:r>
              <a:rPr lang="en-US" sz="1600" dirty="0" err="1"/>
              <a:t>jiných</a:t>
            </a:r>
            <a:r>
              <a:rPr lang="en-US" sz="1600" dirty="0"/>
              <a:t> je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byla</a:t>
            </a:r>
            <a:r>
              <a:rPr lang="en-US" sz="1600" dirty="0"/>
              <a:t> </a:t>
            </a:r>
            <a:r>
              <a:rPr lang="en-US" sz="1600" dirty="0" err="1"/>
              <a:t>zkoumána</a:t>
            </a:r>
            <a:r>
              <a:rPr lang="en-US" sz="1600" dirty="0"/>
              <a:t> s </a:t>
            </a:r>
            <a:r>
              <a:rPr lang="en-US" sz="1600" dirty="0" err="1"/>
              <a:t>ohledem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stále</a:t>
            </a:r>
            <a:r>
              <a:rPr lang="en-US" sz="1600" dirty="0"/>
              <a:t> </a:t>
            </a:r>
            <a:r>
              <a:rPr lang="en-US" sz="1600" dirty="0" err="1"/>
              <a:t>obtížnější</a:t>
            </a:r>
            <a:r>
              <a:rPr lang="en-US" sz="1600" dirty="0"/>
              <a:t> </a:t>
            </a:r>
            <a:r>
              <a:rPr lang="en-US" sz="1600" dirty="0" err="1"/>
              <a:t>dostupnost</a:t>
            </a:r>
            <a:r>
              <a:rPr lang="en-US" sz="1600" dirty="0"/>
              <a:t> center </a:t>
            </a:r>
            <a:r>
              <a:rPr lang="en-US" sz="1600" dirty="0" err="1"/>
              <a:t>měst</a:t>
            </a:r>
            <a:r>
              <a:rPr lang="en-US" sz="1600" dirty="0"/>
              <a:t>. 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err="1"/>
              <a:t>Kromě</a:t>
            </a:r>
            <a:r>
              <a:rPr lang="en-US" sz="1600" dirty="0"/>
              <a:t> toho </a:t>
            </a:r>
            <a:r>
              <a:rPr lang="en-US" sz="1600" dirty="0" err="1"/>
              <a:t>nejsou</a:t>
            </a:r>
            <a:r>
              <a:rPr lang="en-US" sz="1600" dirty="0"/>
              <a:t> </a:t>
            </a:r>
            <a:r>
              <a:rPr lang="en-US" sz="1600" dirty="0" err="1"/>
              <a:t>potřebné</a:t>
            </a:r>
            <a:r>
              <a:rPr lang="en-US" sz="1600" dirty="0"/>
              <a:t> </a:t>
            </a:r>
            <a:r>
              <a:rPr lang="en-US" sz="1600" dirty="0" err="1"/>
              <a:t>investice</a:t>
            </a:r>
            <a:r>
              <a:rPr lang="en-US" sz="1600" dirty="0"/>
              <a:t> </a:t>
            </a:r>
            <a:r>
              <a:rPr lang="en-US" sz="1600" dirty="0" err="1"/>
              <a:t>příliš</a:t>
            </a:r>
            <a:r>
              <a:rPr lang="en-US" sz="1600" dirty="0"/>
              <a:t> </a:t>
            </a:r>
            <a:r>
              <a:rPr lang="en-US" sz="1600" dirty="0" err="1"/>
              <a:t>velké</a:t>
            </a:r>
            <a:r>
              <a:rPr lang="en-US" sz="1600" dirty="0"/>
              <a:t>, </a:t>
            </a:r>
            <a:r>
              <a:rPr lang="en-US" sz="1600" dirty="0" err="1"/>
              <a:t>protože</a:t>
            </a:r>
            <a:r>
              <a:rPr lang="en-US" sz="1600" dirty="0"/>
              <a:t> </a:t>
            </a:r>
            <a:r>
              <a:rPr lang="en-US" sz="1600" dirty="0" err="1"/>
              <a:t>využívají</a:t>
            </a:r>
            <a:r>
              <a:rPr lang="en-US" sz="1600" dirty="0"/>
              <a:t> </a:t>
            </a:r>
            <a:r>
              <a:rPr lang="en-US" sz="1600" dirty="0" err="1"/>
              <a:t>stávající</a:t>
            </a:r>
            <a:r>
              <a:rPr lang="en-US" sz="1600" dirty="0"/>
              <a:t> </a:t>
            </a:r>
            <a:r>
              <a:rPr lang="en-US" sz="1600" dirty="0" err="1"/>
              <a:t>infrastrukturu</a:t>
            </a:r>
            <a:r>
              <a:rPr lang="en-US" sz="1600" dirty="0"/>
              <a:t>, ale </a:t>
            </a:r>
            <a:r>
              <a:rPr lang="en-US" sz="1600" dirty="0" err="1"/>
              <a:t>vyžadují</a:t>
            </a:r>
            <a:r>
              <a:rPr lang="en-US" sz="1600" dirty="0"/>
              <a:t> </a:t>
            </a:r>
            <a:r>
              <a:rPr lang="en-US" sz="1600" dirty="0" err="1"/>
              <a:t>úpravu</a:t>
            </a:r>
            <a:r>
              <a:rPr lang="en-US" sz="1600" dirty="0"/>
              <a:t> </a:t>
            </a:r>
            <a:r>
              <a:rPr lang="en-US" sz="1600" dirty="0" err="1"/>
              <a:t>osobních</a:t>
            </a:r>
            <a:r>
              <a:rPr lang="en-US" sz="1600" dirty="0"/>
              <a:t> </a:t>
            </a:r>
            <a:r>
              <a:rPr lang="en-US" sz="1600" dirty="0" err="1"/>
              <a:t>vozů</a:t>
            </a:r>
            <a:r>
              <a:rPr lang="en-US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, aby </a:t>
            </a:r>
            <a:r>
              <a:rPr lang="en-US" sz="1600" dirty="0" err="1"/>
              <a:t>mohly</a:t>
            </a:r>
            <a:r>
              <a:rPr lang="en-US" sz="1600" dirty="0"/>
              <a:t> </a:t>
            </a:r>
            <a:r>
              <a:rPr lang="en-US" sz="1600" dirty="0" err="1"/>
              <a:t>přepravovat</a:t>
            </a:r>
            <a:r>
              <a:rPr lang="en-US" sz="1600" dirty="0"/>
              <a:t> </a:t>
            </a:r>
            <a:r>
              <a:rPr lang="en-US" sz="1600" dirty="0" err="1"/>
              <a:t>náklad</a:t>
            </a:r>
            <a:r>
              <a:rPr lang="en-US" sz="1600" dirty="0"/>
              <a:t>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56A35B-50DD-5474-BFBD-5CD574781AA9}"/>
              </a:ext>
            </a:extLst>
          </p:cNvPr>
          <p:cNvSpPr txBox="1"/>
          <p:nvPr/>
        </p:nvSpPr>
        <p:spPr>
          <a:xfrm>
            <a:off x="384384" y="3415656"/>
            <a:ext cx="39386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u="sng" dirty="0"/>
              <a:t>Zdroj</a:t>
            </a:r>
            <a:r>
              <a:rPr lang="en-GB" sz="1600" b="1" u="sng" dirty="0"/>
              <a:t> (pdf </a:t>
            </a:r>
            <a:r>
              <a:rPr lang="cs-CZ" sz="1600" b="1" u="sng" dirty="0"/>
              <a:t>v</a:t>
            </a:r>
            <a:r>
              <a:rPr lang="en-GB" sz="1600" b="1" u="sng" dirty="0"/>
              <a:t> FR):</a:t>
            </a:r>
            <a:r>
              <a:rPr lang="en-GB" sz="1600" b="1" dirty="0"/>
              <a:t> </a:t>
            </a:r>
            <a:r>
              <a:rPr lang="en-GB" sz="1600" dirty="0"/>
              <a:t>(3)</a:t>
            </a:r>
          </a:p>
          <a:p>
            <a:pPr algn="just"/>
            <a:r>
              <a:rPr lang="en-GB" sz="1600" dirty="0"/>
              <a:t>V </a:t>
            </a:r>
            <a:r>
              <a:rPr lang="en-GB" sz="1600" dirty="0" err="1"/>
              <a:t>Paříži</a:t>
            </a:r>
            <a:r>
              <a:rPr lang="en-GB" sz="1600" dirty="0"/>
              <a:t> se od </a:t>
            </a:r>
            <a:r>
              <a:rPr lang="en-GB" sz="1600" dirty="0" err="1"/>
              <a:t>roku</a:t>
            </a:r>
            <a:r>
              <a:rPr lang="en-GB" sz="1600" dirty="0"/>
              <a:t> 2007 </a:t>
            </a:r>
            <a:r>
              <a:rPr lang="en-GB" sz="1600" dirty="0" err="1"/>
              <a:t>přeprava</a:t>
            </a:r>
            <a:r>
              <a:rPr lang="en-GB" sz="1600" dirty="0"/>
              <a:t> </a:t>
            </a:r>
            <a:r>
              <a:rPr lang="en-GB" sz="1600" dirty="0" err="1"/>
              <a:t>zboží</a:t>
            </a:r>
            <a:r>
              <a:rPr lang="en-GB" sz="1600" dirty="0"/>
              <a:t> pro </a:t>
            </a:r>
            <a:r>
              <a:rPr lang="en-GB" sz="1600" dirty="0" err="1"/>
              <a:t>potravinářský</a:t>
            </a:r>
            <a:r>
              <a:rPr lang="en-GB" sz="1600" dirty="0"/>
              <a:t> </a:t>
            </a:r>
            <a:r>
              <a:rPr lang="en-GB" sz="1600" dirty="0" err="1"/>
              <a:t>řetězec</a:t>
            </a:r>
            <a:r>
              <a:rPr lang="en-GB" sz="1600" dirty="0"/>
              <a:t> </a:t>
            </a:r>
            <a:r>
              <a:rPr lang="en-GB" sz="1600" dirty="0" err="1"/>
              <a:t>Monoprix</a:t>
            </a:r>
            <a:r>
              <a:rPr lang="en-GB" sz="1600" dirty="0"/>
              <a:t> </a:t>
            </a:r>
            <a:r>
              <a:rPr lang="en-GB" sz="1600" dirty="0" err="1"/>
              <a:t>uskutečňuje</a:t>
            </a:r>
            <a:r>
              <a:rPr lang="en-GB" sz="1600" dirty="0"/>
              <a:t> </a:t>
            </a:r>
            <a:r>
              <a:rPr lang="en-GB" sz="1600" dirty="0" err="1"/>
              <a:t>prostřednictvím</a:t>
            </a:r>
            <a:r>
              <a:rPr lang="en-GB" sz="1600" dirty="0"/>
              <a:t> </a:t>
            </a:r>
            <a:r>
              <a:rPr lang="en-GB" sz="1600" dirty="0" err="1"/>
              <a:t>regionální</a:t>
            </a:r>
            <a:r>
              <a:rPr lang="en-GB" sz="1600" dirty="0"/>
              <a:t> </a:t>
            </a:r>
            <a:r>
              <a:rPr lang="en-GB" sz="1600" dirty="0" err="1"/>
              <a:t>železniční</a:t>
            </a:r>
            <a:r>
              <a:rPr lang="en-GB" sz="1600" dirty="0"/>
              <a:t> </a:t>
            </a:r>
            <a:r>
              <a:rPr lang="en-GB" sz="1600" dirty="0" err="1"/>
              <a:t>sítě</a:t>
            </a:r>
            <a:r>
              <a:rPr lang="en-GB" sz="1600" dirty="0"/>
              <a:t>. Ta </a:t>
            </a:r>
            <a:r>
              <a:rPr lang="en-GB" sz="1600" dirty="0" err="1"/>
              <a:t>spojuje</a:t>
            </a:r>
            <a:r>
              <a:rPr lang="en-GB" sz="1600" dirty="0"/>
              <a:t> </a:t>
            </a:r>
            <a:r>
              <a:rPr lang="en-GB" sz="1600" dirty="0" err="1"/>
              <a:t>jejich</a:t>
            </a:r>
            <a:r>
              <a:rPr lang="en-GB" sz="1600" dirty="0"/>
              <a:t> </a:t>
            </a:r>
            <a:r>
              <a:rPr lang="en-GB" sz="1600" dirty="0" err="1"/>
              <a:t>distribuční</a:t>
            </a:r>
            <a:r>
              <a:rPr lang="en-GB" sz="1600" dirty="0"/>
              <a:t> centrum s </a:t>
            </a:r>
            <a:r>
              <a:rPr lang="en-GB" sz="1600" dirty="0" err="1"/>
              <a:t>centrem</a:t>
            </a:r>
            <a:r>
              <a:rPr lang="en-GB" sz="1600" dirty="0"/>
              <a:t> </a:t>
            </a:r>
            <a:r>
              <a:rPr lang="en-GB" sz="1600" dirty="0" err="1"/>
              <a:t>Paříže</a:t>
            </a:r>
            <a:r>
              <a:rPr lang="en-GB" sz="1600" dirty="0"/>
              <a:t> </a:t>
            </a:r>
            <a:r>
              <a:rPr lang="en-GB" sz="1600" dirty="0" err="1"/>
              <a:t>vzdáleným</a:t>
            </a:r>
            <a:r>
              <a:rPr lang="en-GB" sz="1600" dirty="0"/>
              <a:t> 30 km za 40 </a:t>
            </a:r>
            <a:r>
              <a:rPr lang="en-GB" sz="1600" dirty="0" err="1"/>
              <a:t>minut</a:t>
            </a:r>
            <a:r>
              <a:rPr lang="en-GB" sz="1600" dirty="0"/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7BFF59-C8E4-DF4C-B605-84F779A24B19}"/>
              </a:ext>
            </a:extLst>
          </p:cNvPr>
          <p:cNvSpPr txBox="1"/>
          <p:nvPr/>
        </p:nvSpPr>
        <p:spPr>
          <a:xfrm>
            <a:off x="4708995" y="3441782"/>
            <a:ext cx="39386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u="sng" dirty="0"/>
              <a:t>Zdroj</a:t>
            </a:r>
            <a:r>
              <a:rPr lang="en-US" sz="1600" b="1" u="sng" dirty="0"/>
              <a:t> (web site </a:t>
            </a:r>
            <a:r>
              <a:rPr lang="cs-CZ" sz="1600" b="1" u="sng" dirty="0"/>
              <a:t>v</a:t>
            </a:r>
            <a:r>
              <a:rPr lang="en-US" sz="1600" b="1" u="sng" dirty="0"/>
              <a:t> EN):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/>
              <a:t>(4)</a:t>
            </a:r>
          </a:p>
          <a:p>
            <a:pPr algn="just"/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Frankfurtu</a:t>
            </a:r>
            <a:r>
              <a:rPr lang="en-US" sz="1600" dirty="0"/>
              <a:t> se v </a:t>
            </a:r>
            <a:r>
              <a:rPr lang="en-US" sz="1600" dirty="0" err="1"/>
              <a:t>letech</a:t>
            </a:r>
            <a:r>
              <a:rPr lang="en-US" sz="1600" dirty="0"/>
              <a:t> 2018 </a:t>
            </a:r>
            <a:r>
              <a:rPr lang="en-US" sz="1600" dirty="0" err="1"/>
              <a:t>až</a:t>
            </a:r>
            <a:r>
              <a:rPr lang="en-US" sz="1600" dirty="0"/>
              <a:t> 2019 </a:t>
            </a:r>
            <a:r>
              <a:rPr lang="en-US" sz="1600" dirty="0" err="1"/>
              <a:t>uskutečnil</a:t>
            </a:r>
            <a:r>
              <a:rPr lang="en-US" sz="1600" dirty="0"/>
              <a:t> </a:t>
            </a:r>
            <a:r>
              <a:rPr lang="en-US" sz="1600" dirty="0" err="1"/>
              <a:t>pilotní</a:t>
            </a:r>
            <a:r>
              <a:rPr lang="en-US" sz="1600" dirty="0"/>
              <a:t> </a:t>
            </a:r>
            <a:r>
              <a:rPr lang="en-US" sz="1600" dirty="0" err="1"/>
              <a:t>projekt</a:t>
            </a:r>
            <a:r>
              <a:rPr lang="en-US" sz="1600" dirty="0"/>
              <a:t> </a:t>
            </a:r>
            <a:r>
              <a:rPr lang="en-US" sz="1600" dirty="0" err="1"/>
              <a:t>přepravy</a:t>
            </a:r>
            <a:r>
              <a:rPr lang="en-US" sz="1600" dirty="0"/>
              <a:t> </a:t>
            </a:r>
            <a:r>
              <a:rPr lang="en-US" sz="1600" dirty="0" err="1"/>
              <a:t>kontejnerů</a:t>
            </a:r>
            <a:r>
              <a:rPr lang="en-US" sz="1600" dirty="0"/>
              <a:t> ("</a:t>
            </a:r>
            <a:r>
              <a:rPr lang="en-US" sz="1600" dirty="0" err="1"/>
              <a:t>krabic</a:t>
            </a:r>
            <a:r>
              <a:rPr lang="en-US" sz="1600" dirty="0"/>
              <a:t>") </a:t>
            </a:r>
            <a:r>
              <a:rPr lang="en-US" sz="1600" dirty="0" err="1"/>
              <a:t>tramvají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různá</a:t>
            </a:r>
            <a:r>
              <a:rPr lang="en-US" sz="1600" dirty="0"/>
              <a:t> </a:t>
            </a:r>
            <a:r>
              <a:rPr lang="en-US" sz="1600" dirty="0" err="1"/>
              <a:t>místa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městě</a:t>
            </a:r>
            <a:r>
              <a:rPr lang="en-US" sz="1600" dirty="0"/>
              <a:t>, </a:t>
            </a:r>
            <a:r>
              <a:rPr lang="en-US" sz="1600" dirty="0" err="1"/>
              <a:t>odkud</a:t>
            </a:r>
            <a:r>
              <a:rPr lang="en-US" sz="1600" dirty="0"/>
              <a:t> je </a:t>
            </a:r>
            <a:r>
              <a:rPr lang="en-US" sz="1600" dirty="0" err="1"/>
              <a:t>vyzvedávají</a:t>
            </a:r>
            <a:r>
              <a:rPr lang="en-US" sz="1600" dirty="0"/>
              <a:t> </a:t>
            </a:r>
            <a:r>
              <a:rPr lang="en-US" sz="1600" dirty="0" err="1"/>
              <a:t>elektrokola</a:t>
            </a:r>
            <a:r>
              <a:rPr lang="en-US" sz="1600" dirty="0"/>
              <a:t> pro LMD.</a:t>
            </a:r>
            <a:endParaRPr lang="en-US" sz="14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091CC2A-BC2D-1ABF-A111-818D2EBA2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758" y="5173218"/>
            <a:ext cx="3534363" cy="1323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14</a:t>
            </a:fld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324719" y="914401"/>
            <a:ext cx="8509997" cy="50945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/>
            <a:r>
              <a:rPr lang="cs-CZ" sz="2800" dirty="0">
                <a:solidFill>
                  <a:schemeClr val="bg1"/>
                </a:solidFill>
              </a:rPr>
              <a:t>Cvičení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6006" y="1616129"/>
            <a:ext cx="8367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V </a:t>
            </a:r>
            <a:r>
              <a:rPr lang="en-US" sz="1600" dirty="0" err="1"/>
              <a:t>celé</a:t>
            </a:r>
            <a:r>
              <a:rPr lang="en-US" sz="1600" dirty="0"/>
              <a:t> </a:t>
            </a:r>
            <a:r>
              <a:rPr lang="en-US" sz="1600" dirty="0" err="1"/>
              <a:t>kapsli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představeno</a:t>
            </a:r>
            <a:r>
              <a:rPr lang="en-US" sz="1600" dirty="0"/>
              <a:t> </a:t>
            </a:r>
            <a:r>
              <a:rPr lang="en-US" sz="1600" dirty="0" err="1"/>
              <a:t>celkem</a:t>
            </a:r>
            <a:r>
              <a:rPr lang="en-US" sz="1600" dirty="0"/>
              <a:t> 7 </a:t>
            </a:r>
            <a:r>
              <a:rPr lang="en-US" sz="1600" dirty="0" err="1"/>
              <a:t>případů</a:t>
            </a:r>
            <a:r>
              <a:rPr lang="en-US" sz="1600" dirty="0"/>
              <a:t> </a:t>
            </a:r>
            <a:r>
              <a:rPr lang="en-US" sz="1600" dirty="0" err="1"/>
              <a:t>multimodálního</a:t>
            </a:r>
            <a:r>
              <a:rPr lang="en-US" sz="1600" dirty="0"/>
              <a:t> </a:t>
            </a:r>
            <a:r>
              <a:rPr lang="en-US" sz="1600" dirty="0" err="1"/>
              <a:t>využití</a:t>
            </a:r>
            <a:r>
              <a:rPr lang="en-US" sz="1600" dirty="0"/>
              <a:t> (3 v </a:t>
            </a:r>
            <a:r>
              <a:rPr lang="en-US" sz="1600" dirty="0" err="1"/>
              <a:t>silniční</a:t>
            </a:r>
            <a:r>
              <a:rPr lang="en-US" sz="1600" dirty="0"/>
              <a:t> </a:t>
            </a:r>
            <a:r>
              <a:rPr lang="en-US" sz="1600" dirty="0" err="1"/>
              <a:t>dopravě</a:t>
            </a:r>
            <a:r>
              <a:rPr lang="en-US" sz="1600" dirty="0"/>
              <a:t>, 2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vodní</a:t>
            </a:r>
            <a:r>
              <a:rPr lang="en-US" sz="1600" dirty="0"/>
              <a:t> </a:t>
            </a:r>
            <a:r>
              <a:rPr lang="en-US" sz="1600" dirty="0" err="1"/>
              <a:t>dopravě</a:t>
            </a:r>
            <a:r>
              <a:rPr lang="en-US" sz="1600" dirty="0"/>
              <a:t> a </a:t>
            </a:r>
            <a:r>
              <a:rPr lang="en-US" sz="1600" dirty="0" err="1"/>
              <a:t>další</a:t>
            </a:r>
            <a:r>
              <a:rPr lang="en-US" sz="1600" dirty="0"/>
              <a:t> 2 v </a:t>
            </a:r>
            <a:r>
              <a:rPr lang="en-US" sz="1600" dirty="0" err="1"/>
              <a:t>železniční</a:t>
            </a:r>
            <a:r>
              <a:rPr lang="en-US" sz="1600" dirty="0"/>
              <a:t> </a:t>
            </a:r>
            <a:r>
              <a:rPr lang="en-US" sz="1600" dirty="0" err="1"/>
              <a:t>dopravě</a:t>
            </a:r>
            <a:r>
              <a:rPr lang="en-US" sz="1600" dirty="0"/>
              <a:t>).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err="1"/>
              <a:t>Doporučujeme</a:t>
            </a:r>
            <a:r>
              <a:rPr lang="en-US" sz="1600" dirty="0"/>
              <a:t> </a:t>
            </a:r>
            <a:r>
              <a:rPr lang="en-US" sz="1600" dirty="0" err="1"/>
              <a:t>vám</a:t>
            </a:r>
            <a:r>
              <a:rPr lang="en-US" sz="1600" dirty="0"/>
              <a:t> </a:t>
            </a:r>
            <a:r>
              <a:rPr lang="en-US" sz="1600" dirty="0" err="1"/>
              <a:t>zamyslet</a:t>
            </a:r>
            <a:r>
              <a:rPr lang="en-US" sz="1600" dirty="0"/>
              <a:t> se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výhodami</a:t>
            </a:r>
            <a:r>
              <a:rPr lang="en-US" sz="1600" dirty="0"/>
              <a:t> a </a:t>
            </a:r>
            <a:r>
              <a:rPr lang="en-US" sz="1600" dirty="0" err="1"/>
              <a:t>nevýhodami</a:t>
            </a:r>
            <a:r>
              <a:rPr lang="en-US" sz="1600" dirty="0"/>
              <a:t> </a:t>
            </a:r>
            <a:r>
              <a:rPr lang="en-US" sz="1600" dirty="0" err="1"/>
              <a:t>každého</a:t>
            </a:r>
            <a:r>
              <a:rPr lang="en-US" sz="1600" dirty="0"/>
              <a:t> z </a:t>
            </a:r>
            <a:r>
              <a:rPr lang="en-US" sz="1600" dirty="0" err="1"/>
              <a:t>nich</a:t>
            </a:r>
            <a:r>
              <a:rPr lang="en-US" sz="1600" dirty="0"/>
              <a:t> a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tím</a:t>
            </a:r>
            <a:r>
              <a:rPr lang="en-US" sz="1600" dirty="0"/>
              <a:t>, </a:t>
            </a:r>
            <a:r>
              <a:rPr lang="en-US" sz="1600" dirty="0" err="1"/>
              <a:t>zda</a:t>
            </a:r>
            <a:r>
              <a:rPr lang="en-US" sz="1600" dirty="0"/>
              <a:t> je </a:t>
            </a:r>
            <a:r>
              <a:rPr lang="en-US" sz="1600" dirty="0" err="1"/>
              <a:t>možné</a:t>
            </a:r>
            <a:r>
              <a:rPr lang="en-US" sz="1600" dirty="0"/>
              <a:t> </a:t>
            </a:r>
            <a:r>
              <a:rPr lang="en-US" sz="1600" dirty="0" err="1"/>
              <a:t>dospět</a:t>
            </a:r>
            <a:r>
              <a:rPr lang="en-US" sz="1600" dirty="0"/>
              <a:t> k </a:t>
            </a:r>
            <a:r>
              <a:rPr lang="en-US" sz="1600" dirty="0" err="1"/>
              <a:t>jednoznačnému</a:t>
            </a:r>
            <a:r>
              <a:rPr lang="en-US" sz="1600" dirty="0"/>
              <a:t> </a:t>
            </a:r>
            <a:r>
              <a:rPr lang="en-US" sz="1600" dirty="0" err="1"/>
              <a:t>závěru</a:t>
            </a:r>
            <a:r>
              <a:rPr lang="en-US" sz="1600" dirty="0"/>
              <a:t> o </a:t>
            </a:r>
            <a:r>
              <a:rPr lang="en-US" sz="1600" dirty="0" err="1"/>
              <a:t>výhodnosti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nevýhodnosti</a:t>
            </a:r>
            <a:r>
              <a:rPr lang="en-US" sz="1600" dirty="0"/>
              <a:t> </a:t>
            </a:r>
            <a:r>
              <a:rPr lang="en-US" sz="1600" dirty="0" err="1"/>
              <a:t>využití</a:t>
            </a:r>
            <a:r>
              <a:rPr lang="en-US" sz="1600" dirty="0"/>
              <a:t> </a:t>
            </a:r>
            <a:r>
              <a:rPr lang="en-US" sz="1600" dirty="0" err="1"/>
              <a:t>multimodální</a:t>
            </a:r>
            <a:r>
              <a:rPr lang="en-US" sz="1600" dirty="0"/>
              <a:t> </a:t>
            </a:r>
            <a:r>
              <a:rPr lang="en-US" sz="1600" dirty="0" err="1"/>
              <a:t>dopravy</a:t>
            </a:r>
            <a:r>
              <a:rPr lang="en-US" sz="1600" dirty="0"/>
              <a:t> </a:t>
            </a:r>
            <a:r>
              <a:rPr lang="en-US" sz="1600" dirty="0" err="1"/>
              <a:t>také</a:t>
            </a:r>
            <a:r>
              <a:rPr lang="en-US" sz="1600" dirty="0"/>
              <a:t> pro </a:t>
            </a:r>
            <a:r>
              <a:rPr lang="en-US" sz="1600" dirty="0" err="1"/>
              <a:t>distribuci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poslední</a:t>
            </a:r>
            <a:r>
              <a:rPr lang="en-US" sz="1600" dirty="0"/>
              <a:t> </a:t>
            </a:r>
            <a:r>
              <a:rPr lang="en-US" sz="1600" dirty="0" err="1"/>
              <a:t>míli</a:t>
            </a:r>
            <a:r>
              <a:rPr lang="en-US" sz="1600" dirty="0"/>
              <a:t>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DE9D34C-1A59-808A-82B5-771EC3323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007" y="5012917"/>
            <a:ext cx="524377" cy="45790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0521" y="3305177"/>
            <a:ext cx="2463847" cy="233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59BF4-8743-5CB6-8277-BAD8BEF22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s-ES"/>
          </a:p>
        </p:txBody>
      </p:sp>
      <p:sp>
        <p:nvSpPr>
          <p:cNvPr id="5" name="Google Shape;79;g10b78f226a2_0_0">
            <a:extLst>
              <a:ext uri="{FF2B5EF4-FFF2-40B4-BE49-F238E27FC236}">
                <a16:creationId xmlns:a16="http://schemas.microsoft.com/office/drawing/2014/main" id="{C5BE2B72-2CBB-3DFD-EFA7-47905AD1D4EC}"/>
              </a:ext>
            </a:extLst>
          </p:cNvPr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GB" sz="2800" dirty="0">
                <a:solidFill>
                  <a:schemeClr val="lt1"/>
                </a:solidFill>
              </a:rPr>
              <a:t>Quiz (</a:t>
            </a:r>
            <a:r>
              <a:rPr lang="cs-CZ" sz="2800" dirty="0">
                <a:solidFill>
                  <a:schemeClr val="lt1"/>
                </a:solidFill>
              </a:rPr>
              <a:t>otázka</a:t>
            </a:r>
            <a:r>
              <a:rPr lang="en-GB" sz="2800" dirty="0">
                <a:solidFill>
                  <a:schemeClr val="lt1"/>
                </a:solidFill>
              </a:rPr>
              <a:t> 1)</a:t>
            </a:r>
            <a:endParaRPr lang="en-GB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0;g10b78f226a2_0_0">
            <a:extLst>
              <a:ext uri="{FF2B5EF4-FFF2-40B4-BE49-F238E27FC236}">
                <a16:creationId xmlns:a16="http://schemas.microsoft.com/office/drawing/2014/main" id="{A436B50C-99C0-95D5-3983-2BA4789EFC61}"/>
              </a:ext>
            </a:extLst>
          </p:cNvPr>
          <p:cNvSpPr/>
          <p:nvPr/>
        </p:nvSpPr>
        <p:spPr>
          <a:xfrm>
            <a:off x="326575" y="1704724"/>
            <a:ext cx="8444446" cy="343275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chemeClr val="tx1"/>
                </a:solidFill>
              </a:rPr>
              <a:t>Vyberte jednu správnou odpověď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457200" indent="-457200">
              <a:buSzPts val="2000"/>
              <a:buFont typeface="Arial"/>
              <a:buAutoNum type="arabicPeriod"/>
            </a:pPr>
            <a:r>
              <a:rPr lang="en-US" sz="2000" dirty="0" err="1">
                <a:solidFill>
                  <a:schemeClr val="tx1"/>
                </a:solidFill>
              </a:rPr>
              <a:t>Při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multimodální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silniční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dopravě</a:t>
            </a:r>
            <a:r>
              <a:rPr lang="en-US" sz="2000" dirty="0">
                <a:solidFill>
                  <a:schemeClr val="tx1"/>
                </a:solidFill>
              </a:rPr>
              <a:t>, jak se </a:t>
            </a:r>
            <a:r>
              <a:rPr lang="en-US" sz="2000" dirty="0" err="1">
                <a:solidFill>
                  <a:schemeClr val="tx1"/>
                </a:solidFill>
              </a:rPr>
              <a:t>obvykle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mění dopravní prostředky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dirty="0">
                <a:solidFill>
                  <a:schemeClr val="tx1"/>
                </a:solidFill>
              </a:rPr>
              <a:t>Z menšího vozidla na větší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2000" dirty="0" err="1">
                <a:solidFill>
                  <a:schemeClr val="tx1"/>
                </a:solidFill>
              </a:rPr>
              <a:t>Mezi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stejnými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typy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vozidel</a:t>
            </a:r>
            <a:endParaRPr lang="cs-CZ" sz="2000" dirty="0">
              <a:solidFill>
                <a:schemeClr val="tx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2000" dirty="0">
                <a:solidFill>
                  <a:schemeClr val="tx1"/>
                </a:solidFill>
              </a:rPr>
              <a:t>Z většího vozidla na menší</a:t>
            </a:r>
            <a:endParaRPr lang="es-ES"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008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59BF4-8743-5CB6-8277-BAD8BEF22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s-ES"/>
          </a:p>
        </p:txBody>
      </p:sp>
      <p:sp>
        <p:nvSpPr>
          <p:cNvPr id="5" name="Google Shape;79;g10b78f226a2_0_0">
            <a:extLst>
              <a:ext uri="{FF2B5EF4-FFF2-40B4-BE49-F238E27FC236}">
                <a16:creationId xmlns:a16="http://schemas.microsoft.com/office/drawing/2014/main" id="{C5BE2B72-2CBB-3DFD-EFA7-47905AD1D4EC}"/>
              </a:ext>
            </a:extLst>
          </p:cNvPr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GB" sz="2800" dirty="0">
                <a:solidFill>
                  <a:schemeClr val="lt1"/>
                </a:solidFill>
              </a:rPr>
              <a:t>Quiz (</a:t>
            </a:r>
            <a:r>
              <a:rPr lang="cs-CZ" sz="2800" dirty="0">
                <a:solidFill>
                  <a:schemeClr val="lt1"/>
                </a:solidFill>
              </a:rPr>
              <a:t>otázka</a:t>
            </a:r>
            <a:r>
              <a:rPr lang="en-GB" sz="2800" dirty="0">
                <a:solidFill>
                  <a:schemeClr val="lt1"/>
                </a:solidFill>
              </a:rPr>
              <a:t> 2)</a:t>
            </a:r>
            <a:endParaRPr lang="en-GB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0;g10b78f226a2_0_0">
            <a:extLst>
              <a:ext uri="{FF2B5EF4-FFF2-40B4-BE49-F238E27FC236}">
                <a16:creationId xmlns:a16="http://schemas.microsoft.com/office/drawing/2014/main" id="{A436B50C-99C0-95D5-3983-2BA4789EFC61}"/>
              </a:ext>
            </a:extLst>
          </p:cNvPr>
          <p:cNvSpPr/>
          <p:nvPr/>
        </p:nvSpPr>
        <p:spPr>
          <a:xfrm>
            <a:off x="326575" y="1704724"/>
            <a:ext cx="8444446" cy="343275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chemeClr val="tx1"/>
                </a:solidFill>
              </a:rPr>
              <a:t>Vyberte jednu správnou odpověď 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Vyberte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možnost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která</a:t>
            </a:r>
            <a:r>
              <a:rPr lang="en-US" sz="2000" dirty="0">
                <a:solidFill>
                  <a:schemeClr val="tx1"/>
                </a:solidFill>
              </a:rPr>
              <a:t> NENÍ </a:t>
            </a:r>
            <a:r>
              <a:rPr lang="en-US" sz="2000" dirty="0" err="1">
                <a:solidFill>
                  <a:schemeClr val="tx1"/>
                </a:solidFill>
              </a:rPr>
              <a:t>výhodou</a:t>
            </a:r>
            <a:r>
              <a:rPr lang="en-US" sz="2000" dirty="0">
                <a:solidFill>
                  <a:schemeClr val="tx1"/>
                </a:solidFill>
              </a:rPr>
              <a:t> multimodality </a:t>
            </a:r>
            <a:r>
              <a:rPr lang="en-US" sz="2000" dirty="0" err="1">
                <a:solidFill>
                  <a:schemeClr val="tx1"/>
                </a:solidFill>
              </a:rPr>
              <a:t>silniční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dopravy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es-ES" sz="2000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dirty="0">
              <a:solidFill>
                <a:srgbClr val="7F7F7F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Úspora času a peněz</a:t>
            </a:r>
            <a:endParaRPr lang="en-US"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lphaLcParenR"/>
            </a:pPr>
            <a:r>
              <a:rPr lang="en-US" sz="2000" dirty="0" err="1">
                <a:solidFill>
                  <a:schemeClr val="tx1"/>
                </a:solidFill>
              </a:rPr>
              <a:t>Jedná</a:t>
            </a:r>
            <a:r>
              <a:rPr lang="en-US" sz="2000" dirty="0">
                <a:solidFill>
                  <a:schemeClr val="tx1"/>
                </a:solidFill>
              </a:rPr>
              <a:t> se o </a:t>
            </a:r>
            <a:r>
              <a:rPr lang="en-US" sz="2000" dirty="0" err="1">
                <a:solidFill>
                  <a:schemeClr val="tx1"/>
                </a:solidFill>
              </a:rPr>
              <a:t>rychlejší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možnost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distribuce</a:t>
            </a:r>
            <a:r>
              <a:rPr lang="en-US" sz="2000" dirty="0">
                <a:solidFill>
                  <a:schemeClr val="tx1"/>
                </a:solidFill>
              </a:rPr>
              <a:t>, a to </a:t>
            </a:r>
            <a:r>
              <a:rPr lang="en-US" sz="2000" dirty="0" err="1">
                <a:solidFill>
                  <a:schemeClr val="tx1"/>
                </a:solidFill>
              </a:rPr>
              <a:t>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všech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situacích</a:t>
            </a:r>
            <a:endParaRPr lang="cs-CZ" sz="2000" dirty="0">
              <a:solidFill>
                <a:schemeClr val="tx1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lphaLcParenR"/>
            </a:pPr>
            <a:r>
              <a:rPr lang="cs-CZ" sz="2000" dirty="0">
                <a:solidFill>
                  <a:schemeClr val="tx1"/>
                </a:solidFill>
              </a:rPr>
              <a:t>Více možností pro nižší znečištění</a:t>
            </a:r>
            <a:endParaRPr lang="en-US"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ES" sz="20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156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859BF4-8743-5CB6-8277-BAD8BEF22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s-ES"/>
          </a:p>
        </p:txBody>
      </p:sp>
      <p:sp>
        <p:nvSpPr>
          <p:cNvPr id="5" name="Google Shape;79;g10b78f226a2_0_0">
            <a:extLst>
              <a:ext uri="{FF2B5EF4-FFF2-40B4-BE49-F238E27FC236}">
                <a16:creationId xmlns:a16="http://schemas.microsoft.com/office/drawing/2014/main" id="{C5BE2B72-2CBB-3DFD-EFA7-47905AD1D4EC}"/>
              </a:ext>
            </a:extLst>
          </p:cNvPr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en-GB" sz="2800" dirty="0">
                <a:solidFill>
                  <a:schemeClr val="lt1"/>
                </a:solidFill>
              </a:rPr>
              <a:t>Quiz (</a:t>
            </a:r>
            <a:r>
              <a:rPr lang="cs-CZ" sz="2800" dirty="0">
                <a:solidFill>
                  <a:schemeClr val="lt1"/>
                </a:solidFill>
              </a:rPr>
              <a:t>otázka</a:t>
            </a:r>
            <a:r>
              <a:rPr lang="en-GB" sz="2800" dirty="0">
                <a:solidFill>
                  <a:schemeClr val="lt1"/>
                </a:solidFill>
              </a:rPr>
              <a:t> 3)</a:t>
            </a:r>
            <a:endParaRPr lang="en-GB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0;g10b78f226a2_0_0">
            <a:extLst>
              <a:ext uri="{FF2B5EF4-FFF2-40B4-BE49-F238E27FC236}">
                <a16:creationId xmlns:a16="http://schemas.microsoft.com/office/drawing/2014/main" id="{A436B50C-99C0-95D5-3983-2BA4789EFC61}"/>
              </a:ext>
            </a:extLst>
          </p:cNvPr>
          <p:cNvSpPr/>
          <p:nvPr/>
        </p:nvSpPr>
        <p:spPr>
          <a:xfrm>
            <a:off x="326575" y="1704724"/>
            <a:ext cx="8444446" cy="3432759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dirty="0">
                <a:solidFill>
                  <a:schemeClr val="tx1"/>
                </a:solidFill>
              </a:rPr>
              <a:t>Vyberte jednu správnou odpověď</a:t>
            </a:r>
            <a:r>
              <a:rPr lang="en-GB" sz="2000" dirty="0">
                <a:solidFill>
                  <a:schemeClr val="tx1"/>
                </a:solidFill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3. Je </a:t>
            </a:r>
            <a:r>
              <a:rPr lang="en-US" sz="2000" dirty="0" err="1">
                <a:solidFill>
                  <a:schemeClr val="tx1"/>
                </a:solidFill>
              </a:rPr>
              <a:t>využití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tramvají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metra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považováno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jako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varianta</a:t>
            </a:r>
            <a:r>
              <a:rPr lang="en-US" sz="2000" dirty="0">
                <a:solidFill>
                  <a:schemeClr val="tx1"/>
                </a:solidFill>
              </a:rPr>
              <a:t> pro </a:t>
            </a:r>
            <a:r>
              <a:rPr lang="en-US" sz="2000" dirty="0" err="1">
                <a:solidFill>
                  <a:schemeClr val="tx1"/>
                </a:solidFill>
              </a:rPr>
              <a:t>doručování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zboží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  <a:endParaRPr sz="2000" dirty="0">
              <a:solidFill>
                <a:srgbClr val="7F7F7F"/>
              </a:solidFill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lphaLcParenR"/>
            </a:pPr>
            <a:endParaRPr lang="en-US"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457200">
              <a:buSzPts val="2000"/>
              <a:buFont typeface="+mj-lt"/>
              <a:buAutoNum type="alphaLcParenR"/>
            </a:pPr>
            <a:r>
              <a:rPr lang="en-GB" sz="2000" dirty="0" err="1">
                <a:solidFill>
                  <a:schemeClr val="tx1"/>
                </a:solidFill>
              </a:rPr>
              <a:t>Ano</a:t>
            </a:r>
            <a:r>
              <a:rPr lang="en-GB" sz="2000" dirty="0">
                <a:solidFill>
                  <a:schemeClr val="tx1"/>
                </a:solidFill>
              </a:rPr>
              <a:t>, je to </a:t>
            </a:r>
            <a:r>
              <a:rPr lang="en-GB" sz="2000" dirty="0" err="1">
                <a:solidFill>
                  <a:schemeClr val="tx1"/>
                </a:solidFill>
              </a:rPr>
              <a:t>možnost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dirty="0" err="1">
                <a:solidFill>
                  <a:schemeClr val="tx1"/>
                </a:solidFill>
              </a:rPr>
              <a:t>která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využívá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stávající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infrastrukturu</a:t>
            </a:r>
            <a:endParaRPr lang="cs-CZ" sz="2000" dirty="0">
              <a:solidFill>
                <a:schemeClr val="tx1"/>
              </a:solidFill>
            </a:endParaRPr>
          </a:p>
          <a:p>
            <a:pPr marL="457200" indent="-457200">
              <a:buSzPts val="2000"/>
              <a:buFont typeface="+mj-lt"/>
              <a:buAutoNum type="alphaLcParenR"/>
            </a:pPr>
            <a:r>
              <a:rPr lang="en-GB" sz="2000" dirty="0" err="1">
                <a:solidFill>
                  <a:schemeClr val="tx1"/>
                </a:solidFill>
              </a:rPr>
              <a:t>Ano</a:t>
            </a:r>
            <a:r>
              <a:rPr lang="en-GB" sz="2000" dirty="0">
                <a:solidFill>
                  <a:schemeClr val="tx1"/>
                </a:solidFill>
              </a:rPr>
              <a:t>, ale </a:t>
            </a:r>
            <a:r>
              <a:rPr lang="en-GB" sz="2000" dirty="0" err="1">
                <a:solidFill>
                  <a:schemeClr val="tx1"/>
                </a:solidFill>
              </a:rPr>
              <a:t>zatím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nebyla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zavedena</a:t>
            </a:r>
            <a:r>
              <a:rPr lang="en-GB" sz="2000" dirty="0">
                <a:solidFill>
                  <a:schemeClr val="tx1"/>
                </a:solidFill>
              </a:rPr>
              <a:t> v </a:t>
            </a:r>
            <a:r>
              <a:rPr lang="en-GB" sz="2000" dirty="0" err="1">
                <a:solidFill>
                  <a:schemeClr val="tx1"/>
                </a:solidFill>
              </a:rPr>
              <a:t>žádném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městě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marL="457200" indent="-457200">
              <a:buSzPts val="2000"/>
              <a:buFont typeface="+mj-lt"/>
              <a:buAutoNum type="alphaLcParenR"/>
            </a:pPr>
            <a:r>
              <a:rPr lang="en-GB" sz="2000" dirty="0">
                <a:solidFill>
                  <a:schemeClr val="tx1"/>
                </a:solidFill>
              </a:rPr>
              <a:t>Ne, </a:t>
            </a:r>
            <a:r>
              <a:rPr lang="en-GB" sz="2000" dirty="0" err="1">
                <a:solidFill>
                  <a:schemeClr val="tx1"/>
                </a:solidFill>
              </a:rPr>
              <a:t>slouží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pouze</a:t>
            </a:r>
            <a:r>
              <a:rPr lang="en-GB" sz="2000" dirty="0">
                <a:solidFill>
                  <a:schemeClr val="tx1"/>
                </a:solidFill>
              </a:rPr>
              <a:t> pro </a:t>
            </a:r>
            <a:r>
              <a:rPr lang="en-GB" sz="2000" dirty="0" err="1">
                <a:solidFill>
                  <a:schemeClr val="tx1"/>
                </a:solidFill>
              </a:rPr>
              <a:t>osobní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mobilitu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02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b78f225a7_0_15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18</a:t>
            </a:fld>
            <a:endParaRPr/>
          </a:p>
        </p:txBody>
      </p:sp>
      <p:sp>
        <p:nvSpPr>
          <p:cNvPr id="86" name="Google Shape;86;g10b78f225a7_0_15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Arial"/>
              <a:buNone/>
            </a:pPr>
            <a:r>
              <a:rPr lang="cs-CZ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Odkazy</a:t>
            </a:r>
            <a:endParaRPr lang="en-GB"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4137" y="1907177"/>
            <a:ext cx="8399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150000"/>
              </a:lnSpc>
              <a:buFont typeface="Arial"/>
              <a:buAutoNum type="arabicParenBoth"/>
            </a:pPr>
            <a:r>
              <a:rPr lang="en-GB" sz="1200" dirty="0"/>
              <a:t>European Commission. </a:t>
            </a:r>
            <a:r>
              <a:rPr lang="en-GB" sz="1200" i="1" dirty="0"/>
              <a:t>Vehicle categories</a:t>
            </a:r>
            <a:r>
              <a:rPr lang="en-GB" sz="1200" dirty="0"/>
              <a:t>. </a:t>
            </a:r>
            <a:r>
              <a:rPr lang="en-GB" sz="1200" dirty="0">
                <a:solidFill>
                  <a:srgbClr val="FF0000"/>
                </a:solidFill>
                <a:hlinkClick r:id="rId3"/>
              </a:rPr>
              <a:t>https://ec.europa.eu/growth/sectors/automotive-industry/vehicle-categories_en</a:t>
            </a:r>
            <a:r>
              <a:rPr lang="en-GB" sz="1200" dirty="0">
                <a:solidFill>
                  <a:srgbClr val="FF0000"/>
                </a:solidFill>
              </a:rPr>
              <a:t> </a:t>
            </a:r>
          </a:p>
          <a:p>
            <a:pPr marL="228600" indent="-228600" algn="just">
              <a:lnSpc>
                <a:spcPct val="150000"/>
              </a:lnSpc>
              <a:buFont typeface="Arial"/>
              <a:buAutoNum type="arabicParenBoth"/>
            </a:pPr>
            <a:r>
              <a:rPr lang="en-GB" sz="1200" dirty="0" err="1">
                <a:solidFill>
                  <a:schemeClr val="tx1"/>
                </a:solidFill>
              </a:rPr>
              <a:t>Bilozor</a:t>
            </a:r>
            <a:r>
              <a:rPr lang="en-GB" sz="1200" dirty="0">
                <a:solidFill>
                  <a:schemeClr val="tx1"/>
                </a:solidFill>
              </a:rPr>
              <a:t>, R. (2020, February 24). </a:t>
            </a:r>
            <a:r>
              <a:rPr lang="en-US" sz="1200" i="1" dirty="0">
                <a:solidFill>
                  <a:schemeClr val="tx1"/>
                </a:solidFill>
              </a:rPr>
              <a:t>How Can We Use City Rivers and Canals for Logistics Purposes?.</a:t>
            </a:r>
            <a:r>
              <a:rPr lang="en-GB" sz="1200" i="1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rgbClr val="FF0000"/>
                </a:solidFill>
                <a:hlinkClick r:id="rId4"/>
              </a:rPr>
              <a:t>https://www.eurosender.com/blog/en/water-transport/</a:t>
            </a:r>
            <a:endParaRPr lang="en-GB" sz="1200" dirty="0">
              <a:solidFill>
                <a:srgbClr val="FF0000"/>
              </a:solidFill>
            </a:endParaRPr>
          </a:p>
          <a:p>
            <a:pPr marL="228600" indent="-228600" algn="just">
              <a:lnSpc>
                <a:spcPct val="150000"/>
              </a:lnSpc>
              <a:buAutoNum type="arabicParenBoth"/>
            </a:pPr>
            <a:r>
              <a:rPr lang="en-GB" sz="1200" dirty="0" err="1"/>
              <a:t>Monoprix</a:t>
            </a:r>
            <a:r>
              <a:rPr lang="en-GB" sz="1200" dirty="0"/>
              <a:t>. (2007, July 4). </a:t>
            </a:r>
            <a:r>
              <a:rPr lang="fr-FR" sz="1200" i="1" dirty="0">
                <a:solidFill>
                  <a:schemeClr val="tx1"/>
                </a:solidFill>
              </a:rPr>
              <a:t>L’acheminement des marchandises par voie ferrée et véhicules roulant au </a:t>
            </a:r>
            <a:r>
              <a:rPr lang="fr-FR" sz="1200" i="1" dirty="0" err="1">
                <a:solidFill>
                  <a:schemeClr val="tx1"/>
                </a:solidFill>
              </a:rPr>
              <a:t>gnv</a:t>
            </a:r>
            <a:r>
              <a:rPr lang="fr-FR" sz="1200" i="1" dirty="0">
                <a:solidFill>
                  <a:schemeClr val="tx1"/>
                </a:solidFill>
              </a:rPr>
              <a:t> vers les magasins monoprix et </a:t>
            </a:r>
            <a:r>
              <a:rPr lang="fr-FR" sz="1200" i="1" dirty="0" err="1">
                <a:solidFill>
                  <a:schemeClr val="tx1"/>
                </a:solidFill>
              </a:rPr>
              <a:t>monop</a:t>
            </a:r>
            <a:r>
              <a:rPr lang="fr-FR" sz="1200" i="1" dirty="0">
                <a:solidFill>
                  <a:schemeClr val="tx1"/>
                </a:solidFill>
              </a:rPr>
              <a:t>’ de Paris. </a:t>
            </a:r>
            <a:r>
              <a:rPr lang="fr-FR" sz="1200" i="1" dirty="0">
                <a:solidFill>
                  <a:schemeClr val="tx1"/>
                </a:solidFill>
                <a:hlinkClick r:id="rId5"/>
              </a:rPr>
              <a:t>http://www.oree.org/docs/groupes-de-travail/transports/monoprix-dossier-de-presse-ferroviaire.pdf</a:t>
            </a:r>
            <a:endParaRPr lang="en-GB" sz="1200" i="1" dirty="0">
              <a:solidFill>
                <a:schemeClr val="tx1"/>
              </a:solidFill>
            </a:endParaRPr>
          </a:p>
          <a:p>
            <a:pPr marL="228600" indent="-228600" algn="just">
              <a:lnSpc>
                <a:spcPct val="150000"/>
              </a:lnSpc>
              <a:buAutoNum type="arabicParenBoth"/>
            </a:pPr>
            <a:r>
              <a:rPr lang="en-GB" sz="1200" dirty="0"/>
              <a:t>European Review of Regional Logistics. (2018, October 3). </a:t>
            </a:r>
            <a:r>
              <a:rPr lang="en-GB" sz="1200" i="1" dirty="0"/>
              <a:t>Frankfurt (D) is testing cargo tram for parcels</a:t>
            </a:r>
            <a:r>
              <a:rPr lang="en-GB" sz="1200" dirty="0"/>
              <a:t>. </a:t>
            </a:r>
            <a:r>
              <a:rPr lang="en-GB" sz="1200" dirty="0">
                <a:hlinkClick r:id="rId6"/>
              </a:rPr>
              <a:t>http://www.citylogistics.info/projects/frankfurt-d-is-testing-cargo-tram-for-parcels/#more-1570</a:t>
            </a:r>
            <a:endParaRPr lang="en-GB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b78f225a7_0_0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2</a:t>
            </a:fld>
            <a:endParaRPr/>
          </a:p>
        </p:txBody>
      </p:sp>
      <p:sp>
        <p:nvSpPr>
          <p:cNvPr id="34" name="Google Shape;34;g10b78f225a7_0_0"/>
          <p:cNvSpPr txBox="1"/>
          <p:nvPr/>
        </p:nvSpPr>
        <p:spPr>
          <a:xfrm>
            <a:off x="248175" y="13667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dirty="0">
                <a:solidFill>
                  <a:srgbClr val="18C32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T</a:t>
            </a:r>
            <a:r>
              <a:rPr lang="cs-CZ" sz="2000" b="1" dirty="0" err="1">
                <a:solidFill>
                  <a:srgbClr val="18C32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ématicky</a:t>
            </a:r>
            <a:r>
              <a:rPr lang="cs-CZ" sz="2000" b="1" dirty="0">
                <a:solidFill>
                  <a:srgbClr val="18C320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"/>
                  </a:ext>
                </a:extLst>
              </a:rPr>
              <a:t> předcházející kapsle </a:t>
            </a:r>
            <a:r>
              <a:rPr lang="en-GB" sz="2000" b="1" i="0" u="none" strike="noStrike" cap="none" dirty="0">
                <a:solidFill>
                  <a:srgbClr val="18C32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: 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10b78f225a7_0_0"/>
          <p:cNvSpPr txBox="1"/>
          <p:nvPr/>
        </p:nvSpPr>
        <p:spPr>
          <a:xfrm>
            <a:off x="248175" y="2915075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cs-CZ" sz="2000" b="1" dirty="0">
                <a:solidFill>
                  <a:srgbClr val="18C320"/>
                </a:solidFill>
              </a:rPr>
              <a:t>Související kapsle </a:t>
            </a:r>
            <a:r>
              <a:rPr lang="en-GB" sz="2000" b="1" dirty="0">
                <a:solidFill>
                  <a:srgbClr val="18C320"/>
                </a:solidFill>
              </a:rPr>
              <a:t>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g10b78f225a7_0_0"/>
          <p:cNvSpPr txBox="1"/>
          <p:nvPr/>
        </p:nvSpPr>
        <p:spPr>
          <a:xfrm>
            <a:off x="4793300" y="1366700"/>
            <a:ext cx="4160400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1600" dirty="0">
                <a:solidFill>
                  <a:schemeClr val="dk1"/>
                </a:solidFill>
              </a:rPr>
              <a:t>2.1.1</a:t>
            </a:r>
            <a:endParaRPr sz="20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10b78f225a7_0_0"/>
          <p:cNvSpPr txBox="1"/>
          <p:nvPr/>
        </p:nvSpPr>
        <p:spPr>
          <a:xfrm>
            <a:off x="4793300" y="2915075"/>
            <a:ext cx="4160400" cy="5847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3200"/>
            </a:pPr>
            <a:r>
              <a:rPr lang="es-ES" sz="1600" dirty="0">
                <a:solidFill>
                  <a:schemeClr val="tx1"/>
                </a:solidFill>
              </a:rPr>
              <a:t>1.3.1; </a:t>
            </a:r>
            <a:r>
              <a:rPr lang="es-ES" sz="1600" dirty="0">
                <a:solidFill>
                  <a:schemeClr val="dk1"/>
                </a:solidFill>
              </a:rPr>
              <a:t>1.4.4; </a:t>
            </a:r>
            <a:r>
              <a:rPr lang="cs-CZ" sz="1600" dirty="0">
                <a:solidFill>
                  <a:schemeClr val="dk1"/>
                </a:solidFill>
              </a:rPr>
              <a:t>lekce</a:t>
            </a:r>
            <a:r>
              <a:rPr lang="es-ES" sz="1600" dirty="0">
                <a:solidFill>
                  <a:schemeClr val="dk1"/>
                </a:solidFill>
              </a:rPr>
              <a:t> 2 </a:t>
            </a:r>
            <a:r>
              <a:rPr lang="cs-CZ" sz="1600" dirty="0">
                <a:solidFill>
                  <a:schemeClr val="dk1"/>
                </a:solidFill>
              </a:rPr>
              <a:t>z kapitoly</a:t>
            </a:r>
            <a:r>
              <a:rPr lang="es-ES" sz="1600" dirty="0">
                <a:solidFill>
                  <a:schemeClr val="dk1"/>
                </a:solidFill>
              </a:rPr>
              <a:t> 2 (2.2.1; 2.2.2; 2.2.3; 2.2.4); 3.1.1; 3.4.1</a:t>
            </a:r>
          </a:p>
        </p:txBody>
      </p:sp>
      <p:sp>
        <p:nvSpPr>
          <p:cNvPr id="38" name="Google Shape;38;g10b78f225a7_0_0"/>
          <p:cNvSpPr txBox="1"/>
          <p:nvPr/>
        </p:nvSpPr>
        <p:spPr>
          <a:xfrm>
            <a:off x="300300" y="4604400"/>
            <a:ext cx="4271700" cy="40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000" b="1" dirty="0">
                <a:solidFill>
                  <a:srgbClr val="18C320"/>
                </a:solidFill>
              </a:rPr>
              <a:t>Auto</a:t>
            </a:r>
            <a:r>
              <a:rPr lang="cs-CZ" sz="2000" b="1" dirty="0" err="1">
                <a:solidFill>
                  <a:srgbClr val="18C320"/>
                </a:solidFill>
              </a:rPr>
              <a:t>ři</a:t>
            </a:r>
            <a:r>
              <a:rPr lang="en-GB" sz="2000" b="1" dirty="0">
                <a:solidFill>
                  <a:srgbClr val="18C320"/>
                </a:solidFill>
              </a:rPr>
              <a:t>:</a:t>
            </a:r>
            <a:endParaRPr lang="en-GB" sz="2000" b="0" i="0" u="none" strike="noStrike" cap="none" dirty="0">
              <a:solidFill>
                <a:srgbClr val="18C3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g10b78f225a7_0_0"/>
          <p:cNvSpPr txBox="1"/>
          <p:nvPr/>
        </p:nvSpPr>
        <p:spPr>
          <a:xfrm>
            <a:off x="4887475" y="4604400"/>
            <a:ext cx="4160400" cy="3385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18C3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200"/>
            </a:pPr>
            <a:r>
              <a:rPr lang="en-US" sz="1600" dirty="0">
                <a:solidFill>
                  <a:schemeClr val="dk1"/>
                </a:solidFill>
              </a:rPr>
              <a:t>MLC ITS Euskadi &amp; SUSMILE Consortium </a:t>
            </a:r>
            <a:endParaRPr lang="es-ES" sz="1600" dirty="0">
              <a:solidFill>
                <a:schemeClr val="dk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GB"/>
          </a:p>
        </p:txBody>
      </p:sp>
      <p:sp>
        <p:nvSpPr>
          <p:cNvPr id="3" name="2 Rectángulo"/>
          <p:cNvSpPr/>
          <p:nvPr/>
        </p:nvSpPr>
        <p:spPr>
          <a:xfrm>
            <a:off x="313508" y="891234"/>
            <a:ext cx="8477795" cy="523220"/>
          </a:xfrm>
          <a:prstGeom prst="rect">
            <a:avLst/>
          </a:prstGeom>
          <a:solidFill>
            <a:srgbClr val="18C320"/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Cíl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k</a:t>
            </a:r>
            <a:r>
              <a:rPr lang="en-GB" sz="2800" dirty="0" err="1">
                <a:solidFill>
                  <a:schemeClr val="bg1"/>
                </a:solidFill>
              </a:rPr>
              <a:t>apsle</a:t>
            </a:r>
            <a:endParaRPr lang="en-GB" dirty="0"/>
          </a:p>
        </p:txBody>
      </p:sp>
      <p:sp>
        <p:nvSpPr>
          <p:cNvPr id="4" name="3 Rectángulo"/>
          <p:cNvSpPr/>
          <p:nvPr/>
        </p:nvSpPr>
        <p:spPr>
          <a:xfrm>
            <a:off x="313509" y="1586972"/>
            <a:ext cx="8464731" cy="13234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</a:rPr>
              <a:t>Cílem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této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kapsle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ukázat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různé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zkušenosti</a:t>
            </a:r>
            <a:r>
              <a:rPr lang="en-US" sz="2000" dirty="0">
                <a:solidFill>
                  <a:schemeClr val="tx1"/>
                </a:solidFill>
              </a:rPr>
              <a:t> s </a:t>
            </a:r>
            <a:r>
              <a:rPr lang="en-US" sz="2000" dirty="0" err="1">
                <a:solidFill>
                  <a:schemeClr val="tx1"/>
                </a:solidFill>
              </a:rPr>
              <a:t>multimodální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distribucí</a:t>
            </a:r>
            <a:r>
              <a:rPr lang="en-US" sz="2000" dirty="0">
                <a:solidFill>
                  <a:schemeClr val="tx1"/>
                </a:solidFill>
              </a:rPr>
              <a:t>, a to </a:t>
            </a:r>
            <a:r>
              <a:rPr lang="en-US" sz="2000" dirty="0" err="1">
                <a:solidFill>
                  <a:schemeClr val="tx1"/>
                </a:solidFill>
              </a:rPr>
              <a:t>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třech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modelech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multimodalita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silniční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dopravě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  <a:r>
              <a:rPr lang="en-US" sz="2000" dirty="0" err="1">
                <a:solidFill>
                  <a:schemeClr val="tx1"/>
                </a:solidFill>
              </a:rPr>
              <a:t>multimodalita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vodní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dopravě</a:t>
            </a:r>
            <a:r>
              <a:rPr lang="en-US" sz="2000" dirty="0">
                <a:solidFill>
                  <a:schemeClr val="tx1"/>
                </a:solidFill>
              </a:rPr>
              <a:t>; a </a:t>
            </a:r>
            <a:r>
              <a:rPr lang="en-US" sz="2000" dirty="0" err="1">
                <a:solidFill>
                  <a:schemeClr val="tx1"/>
                </a:solidFill>
              </a:rPr>
              <a:t>multimodalita</a:t>
            </a:r>
            <a:r>
              <a:rPr lang="en-US" sz="2000" dirty="0">
                <a:solidFill>
                  <a:schemeClr val="tx1"/>
                </a:solidFill>
              </a:rPr>
              <a:t> v </a:t>
            </a:r>
            <a:r>
              <a:rPr lang="en-US" sz="2000" dirty="0" err="1">
                <a:solidFill>
                  <a:schemeClr val="tx1"/>
                </a:solidFill>
              </a:rPr>
              <a:t>pozemní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dopravě</a:t>
            </a:r>
            <a:r>
              <a:rPr lang="en-US" sz="2000" dirty="0">
                <a:solidFill>
                  <a:schemeClr val="tx1"/>
                </a:solidFill>
              </a:rPr>
              <a:t> s </a:t>
            </a:r>
            <a:r>
              <a:rPr lang="en-US" sz="2000" dirty="0" err="1">
                <a:solidFill>
                  <a:schemeClr val="tx1"/>
                </a:solidFill>
              </a:rPr>
              <a:t>využitím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tramvají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nebo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metra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85795"/>
              </p:ext>
            </p:extLst>
          </p:nvPr>
        </p:nvGraphicFramePr>
        <p:xfrm>
          <a:off x="326571" y="4053498"/>
          <a:ext cx="8464731" cy="906060"/>
        </p:xfrm>
        <a:graphic>
          <a:graphicData uri="http://schemas.openxmlformats.org/drawingml/2006/table">
            <a:tbl>
              <a:tblPr/>
              <a:tblGrid>
                <a:gridCol w="2457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4228">
                <a:tc rowSpan="3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K</a:t>
                      </a:r>
                      <a:r>
                        <a:rPr lang="en-GB" sz="1800" b="0" i="0" u="none" strike="noStrike" noProof="0" dirty="0" err="1">
                          <a:solidFill>
                            <a:srgbClr val="FFFFFF"/>
                          </a:solidFill>
                          <a:latin typeface="Arial"/>
                        </a:rPr>
                        <a:t>ategor</a:t>
                      </a:r>
                      <a:r>
                        <a:rPr lang="cs-CZ" sz="1800" b="0" i="0" u="none" strike="noStrike" noProof="0" dirty="0" err="1">
                          <a:solidFill>
                            <a:srgbClr val="FFFFFF"/>
                          </a:solidFill>
                          <a:latin typeface="Arial"/>
                        </a:rPr>
                        <a:t>ie</a:t>
                      </a:r>
                      <a:r>
                        <a:rPr lang="en-GB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endParaRPr lang="en-GB" sz="1800" noProof="0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Do</a:t>
                      </a:r>
                      <a:r>
                        <a:rPr lang="cs-CZ" sz="1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k</a:t>
                      </a:r>
                      <a:r>
                        <a:rPr lang="en-GB" sz="1800" b="0" i="0" u="none" strike="noStrike" noProof="0" dirty="0" err="1">
                          <a:solidFill>
                            <a:schemeClr val="tx1"/>
                          </a:solidFill>
                          <a:latin typeface="Arial"/>
                        </a:rPr>
                        <a:t>ument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, </a:t>
                      </a:r>
                      <a:r>
                        <a:rPr lang="cs-CZ" sz="1800" b="0" i="0" u="none" strike="noStrike" noProof="0" dirty="0">
                          <a:solidFill>
                            <a:schemeClr val="tx1"/>
                          </a:solidFill>
                          <a:latin typeface="Arial"/>
                        </a:rPr>
                        <a:t>zdroj</a:t>
                      </a:r>
                      <a:endParaRPr lang="en-GB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EQF</a:t>
                      </a:r>
                      <a:endParaRPr lang="es-ES" sz="1800" dirty="0"/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2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X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4673" marR="54673" marT="34170" marB="3417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74120"/>
              </p:ext>
            </p:extLst>
          </p:nvPr>
        </p:nvGraphicFramePr>
        <p:xfrm>
          <a:off x="326572" y="5281362"/>
          <a:ext cx="8490858" cy="342584"/>
        </p:xfrm>
        <a:graphic>
          <a:graphicData uri="http://schemas.openxmlformats.org/drawingml/2006/table">
            <a:tbl>
              <a:tblPr/>
              <a:tblGrid>
                <a:gridCol w="247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8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Cvičení</a:t>
                      </a:r>
                      <a:endParaRPr lang="en-GB" sz="1800" noProof="0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ANO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6A0E9943-6E3A-839B-0119-4BE3B2148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30510"/>
              </p:ext>
            </p:extLst>
          </p:nvPr>
        </p:nvGraphicFramePr>
        <p:xfrm>
          <a:off x="327635" y="5909648"/>
          <a:ext cx="8477796" cy="616904"/>
        </p:xfrm>
        <a:graphic>
          <a:graphicData uri="http://schemas.openxmlformats.org/drawingml/2006/table">
            <a:tbl>
              <a:tblPr/>
              <a:tblGrid>
                <a:gridCol w="2429692">
                  <a:extLst>
                    <a:ext uri="{9D8B030D-6E8A-4147-A177-3AD203B41FA5}">
                      <a16:colId xmlns:a16="http://schemas.microsoft.com/office/drawing/2014/main" val="4097796781"/>
                    </a:ext>
                  </a:extLst>
                </a:gridCol>
                <a:gridCol w="2024743">
                  <a:extLst>
                    <a:ext uri="{9D8B030D-6E8A-4147-A177-3AD203B41FA5}">
                      <a16:colId xmlns:a16="http://schemas.microsoft.com/office/drawing/2014/main" val="3352578713"/>
                    </a:ext>
                  </a:extLst>
                </a:gridCol>
                <a:gridCol w="1841862">
                  <a:extLst>
                    <a:ext uri="{9D8B030D-6E8A-4147-A177-3AD203B41FA5}">
                      <a16:colId xmlns:a16="http://schemas.microsoft.com/office/drawing/2014/main" val="420646528"/>
                    </a:ext>
                  </a:extLst>
                </a:gridCol>
                <a:gridCol w="2181499">
                  <a:extLst>
                    <a:ext uri="{9D8B030D-6E8A-4147-A177-3AD203B41FA5}">
                      <a16:colId xmlns:a16="http://schemas.microsoft.com/office/drawing/2014/main" val="51836284"/>
                    </a:ext>
                  </a:extLst>
                </a:gridCol>
              </a:tblGrid>
              <a:tr h="264865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noProof="0" dirty="0">
                          <a:solidFill>
                            <a:srgbClr val="FFFFFF"/>
                          </a:solidFill>
                          <a:latin typeface="Arial"/>
                        </a:rPr>
                        <a:t>Časová náročnost</a:t>
                      </a:r>
                      <a:endParaRPr lang="en-GB" sz="1800" noProof="0" dirty="0"/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C32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Arial"/>
                        </a:rPr>
                        <a:t> 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Obsah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15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Cvičení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5 -10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Extra </a:t>
                      </a:r>
                      <a:r>
                        <a:rPr lang="en-GB" sz="18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materi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á</a:t>
                      </a:r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solidFill>
                            <a:srgbClr val="7F7F7F"/>
                          </a:solidFill>
                          <a:latin typeface="+mn-lt"/>
                        </a:rPr>
                        <a:t>5 </a:t>
                      </a:r>
                      <a:r>
                        <a:rPr lang="en-GB" sz="1800" b="0" i="0" u="none" strike="noStrike" noProof="0" dirty="0">
                          <a:solidFill>
                            <a:schemeClr val="tx1"/>
                          </a:solidFill>
                          <a:latin typeface="+mn-lt"/>
                        </a:rPr>
                        <a:t>Min.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54611" marR="54611" marT="34132" marB="34132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9809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4</a:t>
            </a:fld>
            <a:endParaRPr/>
          </a:p>
        </p:txBody>
      </p:sp>
      <p:sp>
        <p:nvSpPr>
          <p:cNvPr id="56" name="Google Shape;56;p3"/>
          <p:cNvSpPr txBox="1"/>
          <p:nvPr/>
        </p:nvSpPr>
        <p:spPr>
          <a:xfrm>
            <a:off x="311650" y="1048402"/>
            <a:ext cx="8510100" cy="486600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lnSpc>
                <a:spcPct val="90000"/>
              </a:lnSpc>
              <a:buClr>
                <a:schemeClr val="lt1"/>
              </a:buClr>
              <a:buSzPts val="3959"/>
            </a:pPr>
            <a:r>
              <a:rPr lang="cs-CZ" sz="2800" dirty="0">
                <a:solidFill>
                  <a:schemeClr val="lt1"/>
                </a:solidFill>
              </a:rPr>
              <a:t>Obsah</a:t>
            </a:r>
            <a:endParaRPr lang="en-GB" sz="2800" dirty="0"/>
          </a:p>
        </p:txBody>
      </p:sp>
      <p:sp>
        <p:nvSpPr>
          <p:cNvPr id="57" name="Google Shape;57;p3"/>
          <p:cNvSpPr/>
          <p:nvPr/>
        </p:nvSpPr>
        <p:spPr>
          <a:xfrm>
            <a:off x="1358538" y="2396683"/>
            <a:ext cx="735438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lnSpc>
                <a:spcPct val="150000"/>
              </a:lnSpc>
              <a:buSzPts val="2200"/>
              <a:buFont typeface="+mj-lt"/>
              <a:buAutoNum type="arabicPeriod"/>
            </a:pPr>
            <a:r>
              <a:rPr lang="en-GB" sz="2000" dirty="0" err="1"/>
              <a:t>Multimodalit</a:t>
            </a:r>
            <a:r>
              <a:rPr lang="cs-CZ" sz="2000" dirty="0"/>
              <a:t>a v silniční dopravě</a:t>
            </a:r>
            <a:endParaRPr lang="en-GB" sz="2000" dirty="0"/>
          </a:p>
          <a:p>
            <a:pPr marL="457200" indent="-457200">
              <a:lnSpc>
                <a:spcPct val="150000"/>
              </a:lnSpc>
              <a:buSzPts val="2200"/>
              <a:buFont typeface="+mj-lt"/>
              <a:buAutoNum type="arabicPeriod"/>
            </a:pPr>
            <a:r>
              <a:rPr lang="en-GB" sz="2000" dirty="0" err="1"/>
              <a:t>Multimodalit</a:t>
            </a:r>
            <a:r>
              <a:rPr lang="cs-CZ" sz="2000" dirty="0"/>
              <a:t>a v silniční a vodní dopravě</a:t>
            </a:r>
            <a:endParaRPr lang="en-GB" sz="2000" dirty="0"/>
          </a:p>
          <a:p>
            <a:pPr marL="457200" indent="-457200">
              <a:lnSpc>
                <a:spcPct val="150000"/>
              </a:lnSpc>
              <a:buSzPts val="2200"/>
              <a:buFont typeface="+mj-lt"/>
              <a:buAutoNum type="arabicPeriod"/>
            </a:pPr>
            <a:r>
              <a:rPr lang="en-GB" sz="2000" dirty="0" err="1"/>
              <a:t>Multimodalit</a:t>
            </a:r>
            <a:r>
              <a:rPr lang="cs-CZ" sz="2000" dirty="0"/>
              <a:t>a v silniční a železniční dopravě</a:t>
            </a:r>
            <a:endParaRPr lang="en-GB" sz="2000" dirty="0"/>
          </a:p>
          <a:p>
            <a:pPr marL="457200" indent="-457200">
              <a:lnSpc>
                <a:spcPct val="150000"/>
              </a:lnSpc>
              <a:buSzPts val="2200"/>
              <a:buFont typeface="+mj-lt"/>
              <a:buAutoNum type="arabicPeriod"/>
            </a:pPr>
            <a:r>
              <a:rPr lang="cs-CZ" sz="2000" dirty="0"/>
              <a:t>Cvičení</a:t>
            </a:r>
            <a:endParaRPr lang="en-GB" sz="2000" dirty="0"/>
          </a:p>
        </p:txBody>
      </p:sp>
      <p:sp>
        <p:nvSpPr>
          <p:cNvPr id="58" name="Google Shape;58;p3"/>
          <p:cNvSpPr/>
          <p:nvPr/>
        </p:nvSpPr>
        <p:spPr>
          <a:xfrm>
            <a:off x="876753" y="2399900"/>
            <a:ext cx="338093" cy="1943500"/>
          </a:xfrm>
          <a:prstGeom prst="rect">
            <a:avLst/>
          </a:prstGeom>
          <a:solidFill>
            <a:srgbClr val="18C320"/>
          </a:solidFill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5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29"/>
            <a:ext cx="8558023" cy="493011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lvl="0" indent="-742950">
              <a:lnSpc>
                <a:spcPct val="90000"/>
              </a:lnSpc>
            </a:pPr>
            <a:r>
              <a:rPr lang="en-GB" sz="2800" dirty="0" err="1">
                <a:solidFill>
                  <a:schemeClr val="lt1"/>
                </a:solidFill>
              </a:rPr>
              <a:t>Instru</a:t>
            </a:r>
            <a:r>
              <a:rPr lang="cs-CZ" sz="2800" dirty="0" err="1">
                <a:solidFill>
                  <a:schemeClr val="lt1"/>
                </a:solidFill>
              </a:rPr>
              <a:t>kce</a:t>
            </a:r>
            <a:r>
              <a:rPr lang="en-GB" sz="2800" dirty="0">
                <a:solidFill>
                  <a:schemeClr val="lt1"/>
                </a:solidFill>
              </a:rPr>
              <a:t> </a:t>
            </a:r>
            <a:r>
              <a:rPr lang="cs-CZ" sz="2800" dirty="0">
                <a:solidFill>
                  <a:schemeClr val="lt1"/>
                </a:solidFill>
              </a:rPr>
              <a:t>ke zdrojům</a:t>
            </a:r>
            <a:endParaRPr lang="en-GB" sz="2800" dirty="0">
              <a:solidFill>
                <a:schemeClr val="lt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069" y="1772883"/>
            <a:ext cx="83677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Pro </a:t>
            </a:r>
            <a:r>
              <a:rPr lang="en-US" sz="1600" dirty="0" err="1"/>
              <a:t>ukázku</a:t>
            </a:r>
            <a:r>
              <a:rPr lang="en-US" sz="1600" dirty="0"/>
              <a:t> </a:t>
            </a:r>
            <a:r>
              <a:rPr lang="en-US" sz="1600" dirty="0" err="1"/>
              <a:t>různých</a:t>
            </a:r>
            <a:r>
              <a:rPr lang="en-US" sz="1600" dirty="0"/>
              <a:t> </a:t>
            </a:r>
            <a:r>
              <a:rPr lang="en-US" sz="1600" dirty="0" err="1"/>
              <a:t>zkušeností</a:t>
            </a:r>
            <a:r>
              <a:rPr lang="en-US" sz="1600" dirty="0"/>
              <a:t> s </a:t>
            </a:r>
            <a:r>
              <a:rPr lang="en-US" sz="1600" dirty="0" err="1"/>
              <a:t>multimodální</a:t>
            </a:r>
            <a:r>
              <a:rPr lang="en-US" sz="1600" dirty="0"/>
              <a:t> </a:t>
            </a:r>
            <a:r>
              <a:rPr lang="en-US" sz="1600" dirty="0" err="1"/>
              <a:t>dopravou</a:t>
            </a:r>
            <a:r>
              <a:rPr lang="en-US" sz="1600" dirty="0"/>
              <a:t> v LMD* </a:t>
            </a:r>
            <a:r>
              <a:rPr lang="en-US" sz="1600" dirty="0" err="1"/>
              <a:t>budou</a:t>
            </a:r>
            <a:r>
              <a:rPr lang="en-US" sz="1600" dirty="0"/>
              <a:t> </a:t>
            </a:r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zdroj</a:t>
            </a:r>
            <a:r>
              <a:rPr lang="en-US" sz="1600" dirty="0"/>
              <a:t> </a:t>
            </a:r>
            <a:r>
              <a:rPr lang="en-US" sz="1600" dirty="0" err="1"/>
              <a:t>speciálně</a:t>
            </a:r>
            <a:r>
              <a:rPr lang="en-US" sz="1600" dirty="0"/>
              <a:t> </a:t>
            </a:r>
            <a:r>
              <a:rPr lang="en-US" sz="1600" dirty="0" err="1"/>
              <a:t>použita</a:t>
            </a:r>
            <a:r>
              <a:rPr lang="en-US" sz="1600" dirty="0"/>
              <a:t> </a:t>
            </a:r>
            <a:r>
              <a:rPr lang="en-US" sz="1600" dirty="0" err="1"/>
              <a:t>videa</a:t>
            </a:r>
            <a:r>
              <a:rPr lang="en-US" sz="1600" dirty="0"/>
              <a:t>: </a:t>
            </a:r>
            <a:endParaRPr lang="cs-CZ" sz="1600" dirty="0"/>
          </a:p>
          <a:p>
            <a:pPr algn="just"/>
            <a:endParaRPr lang="cs-CZ" sz="1600" dirty="0"/>
          </a:p>
          <a:p>
            <a:pPr marL="285750" indent="-285750" algn="just">
              <a:buFontTx/>
              <a:buChar char="-"/>
            </a:pPr>
            <a:r>
              <a:rPr lang="en-US" sz="1600" dirty="0"/>
              <a:t>V </a:t>
            </a:r>
            <a:r>
              <a:rPr lang="en-US" sz="1600" dirty="0" err="1"/>
              <a:t>případě</a:t>
            </a:r>
            <a:r>
              <a:rPr lang="en-US" sz="1600" dirty="0"/>
              <a:t> </a:t>
            </a:r>
            <a:r>
              <a:rPr lang="en-US" sz="1600" dirty="0" err="1"/>
              <a:t>multimodální</a:t>
            </a:r>
            <a:r>
              <a:rPr lang="en-US" sz="1600" dirty="0"/>
              <a:t> </a:t>
            </a:r>
            <a:r>
              <a:rPr lang="en-US" sz="1600" dirty="0" err="1"/>
              <a:t>silniční</a:t>
            </a:r>
            <a:r>
              <a:rPr lang="en-US" sz="1600" dirty="0"/>
              <a:t> </a:t>
            </a:r>
            <a:r>
              <a:rPr lang="en-US" sz="1600" dirty="0" err="1"/>
              <a:t>dopravy</a:t>
            </a:r>
            <a:r>
              <a:rPr lang="en-US" sz="1600" dirty="0"/>
              <a:t> </a:t>
            </a:r>
            <a:r>
              <a:rPr lang="en-US" sz="1600" dirty="0" err="1"/>
              <a:t>budou</a:t>
            </a:r>
            <a:r>
              <a:rPr lang="en-US" sz="1600" dirty="0"/>
              <a:t> </a:t>
            </a:r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zdroj</a:t>
            </a:r>
            <a:r>
              <a:rPr lang="en-US" sz="1600" dirty="0"/>
              <a:t> </a:t>
            </a:r>
            <a:r>
              <a:rPr lang="en-US" sz="1600" dirty="0" err="1"/>
              <a:t>použita</a:t>
            </a:r>
            <a:r>
              <a:rPr lang="en-US" sz="1600" dirty="0"/>
              <a:t> </a:t>
            </a:r>
            <a:r>
              <a:rPr lang="en-US" sz="1600" dirty="0" err="1"/>
              <a:t>tři</a:t>
            </a:r>
            <a:r>
              <a:rPr lang="en-US" sz="1600" dirty="0"/>
              <a:t> </a:t>
            </a:r>
            <a:r>
              <a:rPr lang="en-US" sz="1600" dirty="0" err="1"/>
              <a:t>videa</a:t>
            </a:r>
            <a:r>
              <a:rPr lang="en-US" sz="1600" dirty="0"/>
              <a:t>. </a:t>
            </a:r>
            <a:endParaRPr lang="cs-CZ" sz="1600" dirty="0"/>
          </a:p>
          <a:p>
            <a:pPr marL="285750" indent="-285750" algn="just">
              <a:buFontTx/>
              <a:buChar char="-"/>
            </a:pPr>
            <a:r>
              <a:rPr lang="en-US" sz="1600" dirty="0"/>
              <a:t>V </a:t>
            </a:r>
            <a:r>
              <a:rPr lang="en-US" sz="1600" dirty="0" err="1"/>
              <a:t>případě</a:t>
            </a:r>
            <a:r>
              <a:rPr lang="en-US" sz="1600" dirty="0"/>
              <a:t> </a:t>
            </a:r>
            <a:r>
              <a:rPr lang="en-US" sz="1600" dirty="0" err="1"/>
              <a:t>multimodální</a:t>
            </a:r>
            <a:r>
              <a:rPr lang="en-US" sz="1600" dirty="0"/>
              <a:t> </a:t>
            </a:r>
            <a:r>
              <a:rPr lang="en-US" sz="1600" dirty="0" err="1"/>
              <a:t>silniční</a:t>
            </a:r>
            <a:r>
              <a:rPr lang="en-US" sz="1600" dirty="0"/>
              <a:t> a </a:t>
            </a:r>
            <a:r>
              <a:rPr lang="en-US" sz="1600" dirty="0" err="1"/>
              <a:t>vodní</a:t>
            </a:r>
            <a:r>
              <a:rPr lang="en-US" sz="1600" dirty="0"/>
              <a:t> </a:t>
            </a:r>
            <a:r>
              <a:rPr lang="en-US" sz="1600" dirty="0" err="1"/>
              <a:t>dopravy</a:t>
            </a:r>
            <a:r>
              <a:rPr lang="en-US" sz="1600" dirty="0"/>
              <a:t> je video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francouzštině</a:t>
            </a:r>
            <a:r>
              <a:rPr lang="en-US" sz="1600" dirty="0"/>
              <a:t>, ale </a:t>
            </a:r>
            <a:r>
              <a:rPr lang="en-US" sz="1600" dirty="0" err="1"/>
              <a:t>díky</a:t>
            </a:r>
            <a:r>
              <a:rPr lang="en-US" sz="1600" dirty="0"/>
              <a:t> </a:t>
            </a:r>
            <a:r>
              <a:rPr lang="en-US" sz="1600" dirty="0" err="1"/>
              <a:t>shrnutí</a:t>
            </a:r>
            <a:r>
              <a:rPr lang="en-US" sz="1600" dirty="0"/>
              <a:t> a </a:t>
            </a:r>
            <a:r>
              <a:rPr lang="en-US" sz="1600" dirty="0" err="1"/>
              <a:t>obrázkům</a:t>
            </a:r>
            <a:r>
              <a:rPr lang="en-US" sz="1600" dirty="0"/>
              <a:t> </a:t>
            </a:r>
            <a:r>
              <a:rPr lang="en-US" sz="1600" dirty="0" err="1"/>
              <a:t>budete</a:t>
            </a:r>
            <a:r>
              <a:rPr lang="en-US" sz="1600" dirty="0"/>
              <a:t> </a:t>
            </a:r>
            <a:r>
              <a:rPr lang="en-US" sz="1600" dirty="0" err="1"/>
              <a:t>moci</a:t>
            </a:r>
            <a:r>
              <a:rPr lang="en-US" sz="1600" dirty="0"/>
              <a:t> </a:t>
            </a:r>
            <a:r>
              <a:rPr lang="en-US" sz="1600" dirty="0" err="1"/>
              <a:t>sledovat</a:t>
            </a:r>
            <a:r>
              <a:rPr lang="en-US" sz="1600" dirty="0"/>
              <a:t> </a:t>
            </a:r>
            <a:r>
              <a:rPr lang="en-US" sz="1600" dirty="0" err="1"/>
              <a:t>myšlenku</a:t>
            </a:r>
            <a:r>
              <a:rPr lang="en-US" sz="1600" dirty="0"/>
              <a:t>. </a:t>
            </a:r>
            <a:r>
              <a:rPr lang="en-US" sz="1600" dirty="0" err="1"/>
              <a:t>Jako</a:t>
            </a:r>
            <a:r>
              <a:rPr lang="en-US" sz="1600" dirty="0"/>
              <a:t> </a:t>
            </a:r>
            <a:r>
              <a:rPr lang="en-US" sz="1600" dirty="0" err="1"/>
              <a:t>doplňkový</a:t>
            </a:r>
            <a:r>
              <a:rPr lang="en-US" sz="1600" dirty="0"/>
              <a:t> </a:t>
            </a:r>
            <a:r>
              <a:rPr lang="en-US" sz="1600" dirty="0" err="1"/>
              <a:t>materiál</a:t>
            </a:r>
            <a:r>
              <a:rPr lang="en-US" sz="1600" dirty="0"/>
              <a:t> je </a:t>
            </a:r>
            <a:r>
              <a:rPr lang="en-US" sz="1600" dirty="0" err="1"/>
              <a:t>navržen</a:t>
            </a:r>
            <a:r>
              <a:rPr lang="en-US" sz="1600" dirty="0"/>
              <a:t> </a:t>
            </a:r>
            <a:r>
              <a:rPr lang="en-US" sz="1600" dirty="0" err="1"/>
              <a:t>také</a:t>
            </a:r>
            <a:r>
              <a:rPr lang="en-US" sz="1600" dirty="0"/>
              <a:t> </a:t>
            </a:r>
            <a:r>
              <a:rPr lang="en-US" sz="1600" dirty="0" err="1"/>
              <a:t>druhý</a:t>
            </a:r>
            <a:r>
              <a:rPr lang="en-US" sz="1600" dirty="0"/>
              <a:t> </a:t>
            </a:r>
            <a:r>
              <a:rPr lang="en-US" sz="1600" dirty="0" err="1"/>
              <a:t>zdroj</a:t>
            </a:r>
            <a:r>
              <a:rPr lang="en-US" sz="1600" dirty="0"/>
              <a:t> pro </a:t>
            </a:r>
            <a:r>
              <a:rPr lang="en-US" sz="1600" dirty="0" err="1"/>
              <a:t>případ</a:t>
            </a:r>
            <a:r>
              <a:rPr lang="en-US" sz="1600" dirty="0"/>
              <a:t>, </a:t>
            </a:r>
            <a:r>
              <a:rPr lang="en-US" sz="1600" dirty="0" err="1"/>
              <a:t>že</a:t>
            </a:r>
            <a:r>
              <a:rPr lang="en-US" sz="1600" dirty="0"/>
              <a:t> </a:t>
            </a:r>
            <a:r>
              <a:rPr lang="en-US" sz="1600" dirty="0" err="1"/>
              <a:t>byste</a:t>
            </a:r>
            <a:r>
              <a:rPr lang="en-US" sz="1600" dirty="0"/>
              <a:t> </a:t>
            </a:r>
            <a:r>
              <a:rPr lang="en-US" sz="1600" dirty="0" err="1"/>
              <a:t>chtěli</a:t>
            </a:r>
            <a:r>
              <a:rPr lang="en-US" sz="1600" dirty="0"/>
              <a:t> </a:t>
            </a:r>
            <a:r>
              <a:rPr lang="en-US" sz="1600" dirty="0" err="1"/>
              <a:t>jít</a:t>
            </a:r>
            <a:r>
              <a:rPr lang="en-US" sz="1600" dirty="0"/>
              <a:t> </a:t>
            </a:r>
            <a:r>
              <a:rPr lang="en-US" sz="1600" dirty="0" err="1"/>
              <a:t>hlouběji</a:t>
            </a:r>
            <a:r>
              <a:rPr lang="en-US" sz="1600" dirty="0"/>
              <a:t>, </a:t>
            </a:r>
            <a:r>
              <a:rPr lang="en-US" sz="1600" dirty="0" err="1"/>
              <a:t>kde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analyzovány</a:t>
            </a:r>
            <a:r>
              <a:rPr lang="en-US" sz="1600" dirty="0"/>
              <a:t> </a:t>
            </a:r>
            <a:r>
              <a:rPr lang="en-US" sz="1600" dirty="0" err="1"/>
              <a:t>zkušenosti</a:t>
            </a:r>
            <a:r>
              <a:rPr lang="en-US" sz="1600" dirty="0"/>
              <a:t> z </a:t>
            </a:r>
            <a:r>
              <a:rPr lang="en-US" sz="1600" dirty="0" err="1"/>
              <a:t>různých</a:t>
            </a:r>
            <a:r>
              <a:rPr lang="en-US" sz="1600" dirty="0"/>
              <a:t> </a:t>
            </a:r>
            <a:r>
              <a:rPr lang="en-US" sz="1600" dirty="0" err="1"/>
              <a:t>vodních</a:t>
            </a:r>
            <a:r>
              <a:rPr lang="en-US" sz="1600" dirty="0"/>
              <a:t> </a:t>
            </a:r>
            <a:r>
              <a:rPr lang="en-US" sz="1600" dirty="0" err="1"/>
              <a:t>cest</a:t>
            </a:r>
            <a:r>
              <a:rPr lang="en-US" sz="1600" dirty="0"/>
              <a:t>.  </a:t>
            </a:r>
            <a:endParaRPr lang="cs-CZ" sz="1600" dirty="0"/>
          </a:p>
          <a:p>
            <a:pPr marL="285750" indent="-285750" algn="just">
              <a:buFontTx/>
              <a:buChar char="-"/>
            </a:pPr>
            <a:endParaRPr lang="cs-CZ" sz="1600" dirty="0"/>
          </a:p>
          <a:p>
            <a:pPr marL="285750" indent="-285750" algn="just">
              <a:buFontTx/>
              <a:buChar char="-"/>
            </a:pPr>
            <a:r>
              <a:rPr lang="en-US" sz="1600" dirty="0"/>
              <a:t>Na </a:t>
            </a:r>
            <a:r>
              <a:rPr lang="en-US" sz="1600" dirty="0" err="1"/>
              <a:t>závěr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uvedeny</a:t>
            </a:r>
            <a:r>
              <a:rPr lang="en-US" sz="1600" dirty="0"/>
              <a:t> </a:t>
            </a:r>
            <a:r>
              <a:rPr lang="en-US" sz="1600" dirty="0" err="1"/>
              <a:t>dva</a:t>
            </a:r>
            <a:r>
              <a:rPr lang="en-US" sz="1600" dirty="0"/>
              <a:t> </a:t>
            </a:r>
            <a:r>
              <a:rPr lang="en-US" sz="1600" dirty="0" err="1"/>
              <a:t>příklady</a:t>
            </a:r>
            <a:r>
              <a:rPr lang="en-US" sz="1600" dirty="0"/>
              <a:t> </a:t>
            </a:r>
            <a:r>
              <a:rPr lang="en-US" sz="1600" dirty="0" err="1"/>
              <a:t>modelů</a:t>
            </a:r>
            <a:r>
              <a:rPr lang="en-US" sz="1600" dirty="0"/>
              <a:t> </a:t>
            </a:r>
            <a:r>
              <a:rPr lang="en-US" sz="1600" dirty="0" err="1"/>
              <a:t>silniční</a:t>
            </a:r>
            <a:r>
              <a:rPr lang="en-US" sz="1600" dirty="0"/>
              <a:t> a </a:t>
            </a:r>
            <a:r>
              <a:rPr lang="en-US" sz="1600" dirty="0" err="1"/>
              <a:t>železniční</a:t>
            </a:r>
            <a:r>
              <a:rPr lang="en-US" sz="1600" dirty="0"/>
              <a:t> </a:t>
            </a:r>
            <a:r>
              <a:rPr lang="en-US" sz="1600" dirty="0" err="1"/>
              <a:t>dopravy</a:t>
            </a:r>
            <a:r>
              <a:rPr lang="en-US" sz="1600" dirty="0"/>
              <a:t>. V </a:t>
            </a:r>
            <a:r>
              <a:rPr lang="en-US" sz="1600" dirty="0" err="1"/>
              <a:t>prvním</a:t>
            </a:r>
            <a:r>
              <a:rPr lang="en-US" sz="1600" dirty="0"/>
              <a:t> je pro </a:t>
            </a:r>
            <a:r>
              <a:rPr lang="en-US" sz="1600" dirty="0" err="1"/>
              <a:t>multimodální</a:t>
            </a:r>
            <a:r>
              <a:rPr lang="en-US" sz="1600" dirty="0"/>
              <a:t> </a:t>
            </a:r>
            <a:r>
              <a:rPr lang="en-US" sz="1600" dirty="0" err="1"/>
              <a:t>účely</a:t>
            </a:r>
            <a:r>
              <a:rPr lang="en-US" sz="1600" dirty="0"/>
              <a:t> </a:t>
            </a:r>
            <a:r>
              <a:rPr lang="en-US" sz="1600" dirty="0" err="1"/>
              <a:t>využita</a:t>
            </a:r>
            <a:r>
              <a:rPr lang="en-US" sz="1600" dirty="0"/>
              <a:t> </a:t>
            </a:r>
            <a:r>
              <a:rPr lang="en-US" sz="1600" dirty="0" err="1"/>
              <a:t>regionální</a:t>
            </a:r>
            <a:r>
              <a:rPr lang="en-US" sz="1600" dirty="0"/>
              <a:t> </a:t>
            </a:r>
            <a:r>
              <a:rPr lang="en-US" sz="1600" dirty="0" err="1"/>
              <a:t>železniční</a:t>
            </a:r>
            <a:r>
              <a:rPr lang="en-US" sz="1600" dirty="0"/>
              <a:t> </a:t>
            </a:r>
            <a:r>
              <a:rPr lang="en-US" sz="1600" dirty="0" err="1"/>
              <a:t>síť</a:t>
            </a:r>
            <a:r>
              <a:rPr lang="en-US" sz="1600" dirty="0"/>
              <a:t> a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druhém</a:t>
            </a:r>
            <a:r>
              <a:rPr lang="en-US" sz="1600" dirty="0"/>
              <a:t> </a:t>
            </a:r>
            <a:r>
              <a:rPr lang="en-US" sz="1600" dirty="0" err="1"/>
              <a:t>tramvaj</a:t>
            </a:r>
            <a:r>
              <a:rPr lang="en-US" sz="1600" dirty="0"/>
              <a:t>.</a:t>
            </a:r>
            <a:endParaRPr lang="cs-CZ" sz="1600" dirty="0"/>
          </a:p>
          <a:p>
            <a:pPr marL="285750" indent="-285750" algn="just">
              <a:buFontTx/>
              <a:buChar char="-"/>
            </a:pPr>
            <a:endParaRPr lang="cs-CZ" sz="1600" dirty="0"/>
          </a:p>
          <a:p>
            <a:pPr algn="just"/>
            <a:r>
              <a:rPr lang="en-US" sz="1600" dirty="0"/>
              <a:t>Na </a:t>
            </a:r>
            <a:r>
              <a:rPr lang="cs-CZ" sz="1600" dirty="0"/>
              <a:t>konec</a:t>
            </a:r>
            <a:r>
              <a:rPr lang="en-US" sz="1600" dirty="0"/>
              <a:t> </a:t>
            </a:r>
            <a:r>
              <a:rPr lang="en-US" sz="1600" dirty="0" err="1"/>
              <a:t>kapsle</a:t>
            </a:r>
            <a:r>
              <a:rPr lang="en-US" sz="1600" dirty="0"/>
              <a:t> je </a:t>
            </a:r>
            <a:r>
              <a:rPr lang="en-US" sz="1600" dirty="0" err="1"/>
              <a:t>zařazeno</a:t>
            </a:r>
            <a:r>
              <a:rPr lang="en-US" sz="1600" dirty="0"/>
              <a:t> </a:t>
            </a:r>
            <a:r>
              <a:rPr lang="en-US" sz="1600" dirty="0" err="1"/>
              <a:t>několik</a:t>
            </a:r>
            <a:r>
              <a:rPr lang="en-US" sz="1600" dirty="0"/>
              <a:t> </a:t>
            </a:r>
            <a:r>
              <a:rPr lang="en-US" sz="1600" dirty="0" err="1"/>
              <a:t>cvičení</a:t>
            </a:r>
            <a:r>
              <a:rPr lang="en-US" sz="1600" dirty="0"/>
              <a:t>.</a:t>
            </a:r>
            <a:endParaRPr lang="cs-CZ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*</a:t>
            </a:r>
            <a:r>
              <a:rPr lang="en-US" i="1" dirty="0" err="1"/>
              <a:t>Definice</a:t>
            </a:r>
            <a:r>
              <a:rPr lang="en-US" i="1" dirty="0"/>
              <a:t> </a:t>
            </a:r>
            <a:r>
              <a:rPr lang="en-US" i="1" dirty="0" err="1"/>
              <a:t>multimodální</a:t>
            </a:r>
            <a:r>
              <a:rPr lang="en-US" i="1" dirty="0"/>
              <a:t> </a:t>
            </a:r>
            <a:r>
              <a:rPr lang="en-US" i="1" dirty="0" err="1"/>
              <a:t>dopravy</a:t>
            </a:r>
            <a:r>
              <a:rPr lang="en-US" i="1" dirty="0"/>
              <a:t> je </a:t>
            </a:r>
            <a:r>
              <a:rPr lang="en-US" i="1" dirty="0" err="1"/>
              <a:t>provedena</a:t>
            </a:r>
            <a:r>
              <a:rPr lang="en-US" i="1" dirty="0"/>
              <a:t> v </a:t>
            </a:r>
            <a:r>
              <a:rPr lang="en-US" i="1" dirty="0" err="1"/>
              <a:t>kapsli</a:t>
            </a:r>
            <a:r>
              <a:rPr lang="en-US" i="1" dirty="0"/>
              <a:t> 2.1.1, </a:t>
            </a:r>
            <a:r>
              <a:rPr lang="en-US" i="1" dirty="0" err="1"/>
              <a:t>povinně</a:t>
            </a:r>
            <a:r>
              <a:rPr lang="en-US" i="1" dirty="0"/>
              <a:t> ji </a:t>
            </a:r>
            <a:r>
              <a:rPr lang="en-US" i="1" dirty="0" err="1"/>
              <a:t>před</a:t>
            </a:r>
            <a:r>
              <a:rPr lang="en-US" i="1" dirty="0"/>
              <a:t> </a:t>
            </a:r>
            <a:r>
              <a:rPr lang="en-US" i="1" dirty="0" err="1"/>
              <a:t>zpracováním</a:t>
            </a:r>
            <a:r>
              <a:rPr lang="en-US" i="1" dirty="0"/>
              <a:t> </a:t>
            </a:r>
            <a:r>
              <a:rPr lang="en-US" i="1" dirty="0" err="1"/>
              <a:t>této</a:t>
            </a:r>
            <a:r>
              <a:rPr lang="en-US" i="1" dirty="0"/>
              <a:t> </a:t>
            </a:r>
            <a:r>
              <a:rPr lang="en-US" i="1" dirty="0" err="1"/>
              <a:t>kapsle</a:t>
            </a:r>
            <a:r>
              <a:rPr lang="en-US" i="1" dirty="0"/>
              <a:t> </a:t>
            </a:r>
            <a:r>
              <a:rPr lang="en-US" i="1" dirty="0" err="1"/>
              <a:t>zrevidujte</a:t>
            </a:r>
            <a:r>
              <a:rPr lang="en-US" i="1" dirty="0"/>
              <a:t>.</a:t>
            </a:r>
          </a:p>
          <a:p>
            <a:pPr lvl="0" algn="just"/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6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1.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dopravě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FD171B14-3D07-470B-AFCF-76C4B9B79CCA}"/>
              </a:ext>
            </a:extLst>
          </p:cNvPr>
          <p:cNvSpPr/>
          <p:nvPr/>
        </p:nvSpPr>
        <p:spPr>
          <a:xfrm>
            <a:off x="313510" y="1602498"/>
            <a:ext cx="8608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/>
              <a:t>Jedná</a:t>
            </a:r>
            <a:r>
              <a:rPr lang="en-GB" sz="1600" dirty="0"/>
              <a:t> se o </a:t>
            </a:r>
            <a:r>
              <a:rPr lang="en-GB" sz="1600" dirty="0" err="1"/>
              <a:t>několik</a:t>
            </a:r>
            <a:r>
              <a:rPr lang="en-GB" sz="1600" dirty="0"/>
              <a:t> </a:t>
            </a:r>
            <a:r>
              <a:rPr lang="en-GB" sz="1600" dirty="0" err="1"/>
              <a:t>příkladů</a:t>
            </a:r>
            <a:r>
              <a:rPr lang="en-GB" sz="1600" dirty="0"/>
              <a:t> multimodality v </a:t>
            </a:r>
            <a:r>
              <a:rPr lang="en-GB" sz="1600" dirty="0" err="1"/>
              <a:t>silniční</a:t>
            </a:r>
            <a:r>
              <a:rPr lang="en-GB" sz="1600" dirty="0"/>
              <a:t> </a:t>
            </a:r>
            <a:r>
              <a:rPr lang="en-GB" sz="1600" dirty="0" err="1"/>
              <a:t>dopravě</a:t>
            </a:r>
            <a:r>
              <a:rPr lang="en-GB" sz="1600" dirty="0"/>
              <a:t>, </a:t>
            </a:r>
            <a:r>
              <a:rPr lang="en-GB" sz="1600" dirty="0" err="1"/>
              <a:t>přičemž</a:t>
            </a:r>
            <a:r>
              <a:rPr lang="en-GB" sz="1600" dirty="0"/>
              <a:t> se </a:t>
            </a:r>
            <a:r>
              <a:rPr lang="en-GB" sz="1600" dirty="0" err="1"/>
              <a:t>běžně</a:t>
            </a:r>
            <a:r>
              <a:rPr lang="en-GB" sz="1600" dirty="0"/>
              <a:t> </a:t>
            </a:r>
            <a:r>
              <a:rPr lang="en-GB" sz="1600" dirty="0" err="1"/>
              <a:t>používají</a:t>
            </a:r>
            <a:r>
              <a:rPr lang="en-GB" sz="1600" dirty="0"/>
              <a:t> </a:t>
            </a:r>
            <a:r>
              <a:rPr lang="en-GB" sz="1600" dirty="0" err="1"/>
              <a:t>vozidla</a:t>
            </a:r>
            <a:r>
              <a:rPr lang="en-GB" sz="1600" dirty="0"/>
              <a:t> od </a:t>
            </a:r>
            <a:r>
              <a:rPr lang="en-GB" sz="1600" dirty="0" err="1"/>
              <a:t>větších</a:t>
            </a:r>
            <a:r>
              <a:rPr lang="en-GB" sz="1600" dirty="0"/>
              <a:t> </a:t>
            </a:r>
            <a:r>
              <a:rPr lang="en-GB" sz="1600" dirty="0" err="1"/>
              <a:t>až</a:t>
            </a:r>
            <a:r>
              <a:rPr lang="en-GB" sz="1600" dirty="0"/>
              <a:t> po </a:t>
            </a:r>
            <a:r>
              <a:rPr lang="en-GB" sz="1600" dirty="0" err="1"/>
              <a:t>nejmenší</a:t>
            </a:r>
            <a:r>
              <a:rPr lang="en-GB" sz="1600" dirty="0"/>
              <a:t>,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nákladní</a:t>
            </a:r>
            <a:r>
              <a:rPr lang="en-GB" sz="1600" dirty="0"/>
              <a:t> kola</a:t>
            </a:r>
            <a:r>
              <a:rPr lang="es-ES" sz="1600" dirty="0"/>
              <a:t>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7A42B4-E0E6-4C49-9EEB-D88B09001D18}"/>
              </a:ext>
            </a:extLst>
          </p:cNvPr>
          <p:cNvSpPr txBox="1"/>
          <p:nvPr/>
        </p:nvSpPr>
        <p:spPr>
          <a:xfrm>
            <a:off x="412079" y="2244189"/>
            <a:ext cx="809184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/>
            <a:r>
              <a:rPr lang="en-GB" sz="1600" b="1" dirty="0">
                <a:solidFill>
                  <a:srgbClr val="18C320"/>
                </a:solidFill>
              </a:rPr>
              <a:t>1) </a:t>
            </a:r>
            <a:r>
              <a:rPr lang="cs-CZ" sz="1600" b="1" dirty="0">
                <a:solidFill>
                  <a:srgbClr val="18C320"/>
                </a:solidFill>
              </a:rPr>
              <a:t>Dodávka</a:t>
            </a:r>
            <a:r>
              <a:rPr lang="en-GB" sz="1600" b="1" dirty="0">
                <a:solidFill>
                  <a:srgbClr val="18C320"/>
                </a:solidFill>
              </a:rPr>
              <a:t> – </a:t>
            </a:r>
            <a:r>
              <a:rPr lang="cs-CZ" sz="1600" b="1" dirty="0">
                <a:solidFill>
                  <a:srgbClr val="18C320"/>
                </a:solidFill>
              </a:rPr>
              <a:t>Nákladní kolo</a:t>
            </a:r>
            <a:endParaRPr lang="en-GB" sz="1600" b="1" dirty="0">
              <a:solidFill>
                <a:srgbClr val="18C320"/>
              </a:solidFill>
            </a:endParaRPr>
          </a:p>
          <a:p>
            <a:pPr algn="just"/>
            <a:endParaRPr lang="es-ES" sz="1400" dirty="0"/>
          </a:p>
          <a:p>
            <a:pPr algn="just"/>
            <a:endParaRPr lang="es-ES" dirty="0"/>
          </a:p>
          <a:p>
            <a:pPr algn="just"/>
            <a:endParaRPr lang="es-ES" sz="1400" dirty="0"/>
          </a:p>
          <a:p>
            <a:pPr algn="just"/>
            <a:endParaRPr lang="es-ES" dirty="0"/>
          </a:p>
          <a:p>
            <a:pPr algn="just"/>
            <a:endParaRPr lang="es-ES" sz="1400" dirty="0"/>
          </a:p>
          <a:p>
            <a:pPr algn="just"/>
            <a:endParaRPr lang="es-ES" dirty="0"/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endParaRPr lang="en-GB" dirty="0">
              <a:latin typeface="+mn-lt"/>
            </a:endParaRPr>
          </a:p>
          <a:p>
            <a:pPr algn="just"/>
            <a:r>
              <a:rPr lang="cs-CZ" sz="1600" b="1" dirty="0">
                <a:solidFill>
                  <a:schemeClr val="tx1"/>
                </a:solidFill>
                <a:latin typeface="+mn-lt"/>
              </a:rPr>
              <a:t>Zdroj</a:t>
            </a:r>
            <a:r>
              <a:rPr lang="en-GB" sz="1600" b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sz="1600" b="1" dirty="0">
                <a:solidFill>
                  <a:schemeClr val="tx1"/>
                </a:solidFill>
                <a:latin typeface="+mn-lt"/>
              </a:rPr>
              <a:t>obrázky</a:t>
            </a:r>
            <a:r>
              <a:rPr lang="en-GB" sz="1600" b="1" dirty="0">
                <a:solidFill>
                  <a:schemeClr val="tx1"/>
                </a:solidFill>
                <a:latin typeface="+mn-lt"/>
              </a:rPr>
              <a:t>): 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DHL Express Nederland. (2017, August 1). </a:t>
            </a:r>
            <a:r>
              <a:rPr lang="es-ES" sz="1600" i="1" dirty="0">
                <a:solidFill>
                  <a:schemeClr val="tx1"/>
                </a:solidFill>
                <a:effectLst/>
                <a:latin typeface="+mn-lt"/>
              </a:rPr>
              <a:t>DHL Express - </a:t>
            </a:r>
            <a:r>
              <a:rPr lang="es-ES" sz="1600" i="1" dirty="0" err="1">
                <a:solidFill>
                  <a:schemeClr val="tx1"/>
                </a:solidFill>
                <a:effectLst/>
                <a:latin typeface="+mn-lt"/>
              </a:rPr>
              <a:t>Cubicycle</a:t>
            </a:r>
            <a:r>
              <a:rPr lang="es-ES" sz="1600" dirty="0">
                <a:solidFill>
                  <a:srgbClr val="030303"/>
                </a:solidFill>
                <a:latin typeface="+mn-lt"/>
              </a:rPr>
              <a:t>. </a:t>
            </a:r>
            <a:endParaRPr lang="en-GB" sz="1600" dirty="0"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5CCE81-2829-4FCA-AD04-6AD8514F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70" y="3014949"/>
            <a:ext cx="3547224" cy="20926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033" y="2965269"/>
            <a:ext cx="3572071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744614C1-284B-CB4B-EAD7-1F18F67D8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331" y="5727578"/>
            <a:ext cx="680737" cy="680737"/>
          </a:xfrm>
          <a:prstGeom prst="rect">
            <a:avLst/>
          </a:prstGeom>
        </p:spPr>
      </p:pic>
      <p:sp>
        <p:nvSpPr>
          <p:cNvPr id="7" name="TestuKoadroa 6">
            <a:extLst>
              <a:ext uri="{FF2B5EF4-FFF2-40B4-BE49-F238E27FC236}">
                <a16:creationId xmlns:a16="http://schemas.microsoft.com/office/drawing/2014/main" id="{83F9D083-693A-ECD0-73E5-1C226421D449}"/>
              </a:ext>
            </a:extLst>
          </p:cNvPr>
          <p:cNvSpPr txBox="1"/>
          <p:nvPr/>
        </p:nvSpPr>
        <p:spPr>
          <a:xfrm>
            <a:off x="2456125" y="5971510"/>
            <a:ext cx="4590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6"/>
              </a:rPr>
              <a:t>https://www.youtube.com/watch?v=xaDzp_K0EPY</a:t>
            </a:r>
            <a:endParaRPr lang="eu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7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1.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dopravě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B71B21E1-5771-4891-9077-5F05707999DA}"/>
              </a:ext>
            </a:extLst>
          </p:cNvPr>
          <p:cNvSpPr/>
          <p:nvPr/>
        </p:nvSpPr>
        <p:spPr>
          <a:xfrm>
            <a:off x="385954" y="1753067"/>
            <a:ext cx="484992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18C320"/>
                </a:solidFill>
              </a:rPr>
              <a:t>2) </a:t>
            </a:r>
            <a:r>
              <a:rPr lang="cs-CZ" sz="1600" b="1" dirty="0">
                <a:solidFill>
                  <a:srgbClr val="18C320"/>
                </a:solidFill>
              </a:rPr>
              <a:t>Dodávka</a:t>
            </a:r>
            <a:r>
              <a:rPr lang="en-GB" sz="1600" b="1" dirty="0">
                <a:solidFill>
                  <a:srgbClr val="18C320"/>
                </a:solidFill>
              </a:rPr>
              <a:t>/</a:t>
            </a:r>
            <a:r>
              <a:rPr lang="cs-CZ" sz="1600" b="1" dirty="0">
                <a:solidFill>
                  <a:srgbClr val="18C320"/>
                </a:solidFill>
              </a:rPr>
              <a:t>nákladní auto</a:t>
            </a:r>
            <a:r>
              <a:rPr lang="en-GB" sz="1600" b="1" dirty="0">
                <a:solidFill>
                  <a:srgbClr val="18C320"/>
                </a:solidFill>
              </a:rPr>
              <a:t> – </a:t>
            </a:r>
            <a:r>
              <a:rPr lang="cs-CZ" sz="1600" b="1" dirty="0">
                <a:solidFill>
                  <a:srgbClr val="18C320"/>
                </a:solidFill>
              </a:rPr>
              <a:t>městské překladiště</a:t>
            </a:r>
            <a:r>
              <a:rPr lang="en-GB" sz="1600" b="1" dirty="0">
                <a:solidFill>
                  <a:srgbClr val="18C320"/>
                </a:solidFill>
              </a:rPr>
              <a:t> – </a:t>
            </a:r>
            <a:r>
              <a:rPr lang="cs-CZ" sz="1600" b="1" dirty="0">
                <a:solidFill>
                  <a:srgbClr val="18C320"/>
                </a:solidFill>
              </a:rPr>
              <a:t>nákladní auto</a:t>
            </a:r>
            <a:r>
              <a:rPr lang="en-GB" sz="1600" b="1" dirty="0">
                <a:solidFill>
                  <a:srgbClr val="18C320"/>
                </a:solidFill>
              </a:rPr>
              <a:t>/</a:t>
            </a:r>
            <a:r>
              <a:rPr lang="cs-CZ" sz="1600" b="1" dirty="0">
                <a:solidFill>
                  <a:srgbClr val="18C320"/>
                </a:solidFill>
              </a:rPr>
              <a:t>tříkolka</a:t>
            </a:r>
            <a:endParaRPr lang="en-GB" sz="1600" b="1" dirty="0">
              <a:solidFill>
                <a:srgbClr val="18C320"/>
              </a:solidFill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endParaRPr lang="en-GB" dirty="0">
              <a:latin typeface="+mj-lt"/>
            </a:endParaRPr>
          </a:p>
          <a:p>
            <a:pPr algn="just"/>
            <a:r>
              <a:rPr lang="cs-CZ" sz="1600" b="1" dirty="0">
                <a:solidFill>
                  <a:schemeClr val="tx1"/>
                </a:solidFill>
                <a:latin typeface="+mj-lt"/>
              </a:rPr>
              <a:t>Zdroj</a:t>
            </a:r>
            <a:r>
              <a:rPr lang="en-GB" sz="1600" b="1" dirty="0">
                <a:solidFill>
                  <a:schemeClr val="tx1"/>
                </a:solidFill>
                <a:latin typeface="+mj-lt"/>
              </a:rPr>
              <a:t> (</a:t>
            </a:r>
            <a:r>
              <a:rPr lang="cs-CZ" sz="1600" b="1" dirty="0">
                <a:solidFill>
                  <a:schemeClr val="tx1"/>
                </a:solidFill>
                <a:latin typeface="+mj-lt"/>
              </a:rPr>
              <a:t>obrázky</a:t>
            </a:r>
            <a:r>
              <a:rPr lang="en-GB" sz="1600" b="1" dirty="0">
                <a:solidFill>
                  <a:schemeClr val="tx1"/>
                </a:solidFill>
                <a:latin typeface="+mj-lt"/>
              </a:rPr>
              <a:t>) : </a:t>
            </a:r>
            <a:r>
              <a:rPr lang="en-GB" sz="1600" dirty="0">
                <a:latin typeface="+mj-lt"/>
              </a:rPr>
              <a:t>EIT Urban Mobility. </a:t>
            </a:r>
            <a:r>
              <a:rPr lang="en-US" sz="1600" i="1" dirty="0" err="1">
                <a:latin typeface="+mj-lt"/>
              </a:rPr>
              <a:t>Pra</a:t>
            </a:r>
            <a:r>
              <a:rPr lang="cs-CZ" sz="1600" i="1" dirty="0">
                <a:latin typeface="+mj-lt"/>
              </a:rPr>
              <a:t>ha</a:t>
            </a:r>
            <a:r>
              <a:rPr lang="en-US" sz="1600" i="1" dirty="0">
                <a:latin typeface="+mj-lt"/>
              </a:rPr>
              <a:t> </a:t>
            </a:r>
            <a:r>
              <a:rPr lang="cs-CZ" sz="1600" i="1" dirty="0">
                <a:latin typeface="+mj-lt"/>
              </a:rPr>
              <a:t>úspěšně zavádí překladiště pro nákladní kola a napomáhá redukci kongescí</a:t>
            </a:r>
            <a:r>
              <a:rPr lang="en-US" sz="1600" i="1" dirty="0">
                <a:latin typeface="+mj-lt"/>
              </a:rPr>
              <a:t> </a:t>
            </a:r>
            <a:r>
              <a:rPr lang="cs-CZ" sz="1600" i="1" dirty="0">
                <a:latin typeface="+mj-lt"/>
              </a:rPr>
              <a:t>v centru</a:t>
            </a:r>
            <a:r>
              <a:rPr lang="en-US" sz="1600" dirty="0">
                <a:latin typeface="+mj-lt"/>
              </a:rPr>
              <a:t>. </a:t>
            </a:r>
          </a:p>
          <a:p>
            <a:pPr algn="just"/>
            <a:r>
              <a:rPr lang="en-GB" sz="1600" dirty="0">
                <a:latin typeface="+mj-lt"/>
              </a:rPr>
              <a:t> </a:t>
            </a:r>
            <a:endParaRPr lang="en-GB"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EA28ED-A046-4D51-8328-955BE30C1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75" y="3807563"/>
            <a:ext cx="2442734" cy="188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822" y="2746966"/>
            <a:ext cx="3983764" cy="20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5604" y="2043105"/>
            <a:ext cx="3939676" cy="158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rudia 1">
            <a:extLst>
              <a:ext uri="{FF2B5EF4-FFF2-40B4-BE49-F238E27FC236}">
                <a16:creationId xmlns:a16="http://schemas.microsoft.com/office/drawing/2014/main" id="{D2C4DA9B-5A4D-50C0-0AD2-F2EA6DD4D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93" y="5887970"/>
            <a:ext cx="680737" cy="680737"/>
          </a:xfrm>
          <a:prstGeom prst="rect">
            <a:avLst/>
          </a:prstGeom>
        </p:spPr>
      </p:pic>
      <p:sp>
        <p:nvSpPr>
          <p:cNvPr id="4" name="TestuKoadroa 3">
            <a:extLst>
              <a:ext uri="{FF2B5EF4-FFF2-40B4-BE49-F238E27FC236}">
                <a16:creationId xmlns:a16="http://schemas.microsoft.com/office/drawing/2014/main" id="{4F3663D1-A46F-9D2A-98C3-3AF10690EF6C}"/>
              </a:ext>
            </a:extLst>
          </p:cNvPr>
          <p:cNvSpPr txBox="1"/>
          <p:nvPr/>
        </p:nvSpPr>
        <p:spPr>
          <a:xfrm>
            <a:off x="1608218" y="5880973"/>
            <a:ext cx="71498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u="sng" dirty="0">
                <a:solidFill>
                  <a:srgbClr val="0000FF"/>
                </a:solidFill>
                <a:effectLst/>
                <a:latin typeface="+mj-lt"/>
                <a:ea typeface="Times New Roman" panose="02020603050405020304" pitchFamily="18" charset="0"/>
                <a:hlinkClick r:id="rId7"/>
              </a:rPr>
              <a:t>https://marketplace.eiturbanmobility.eu/best-practices/prague-successfully-implements-cargo-bicycle-hubs-to-reduce-freight-congestion-in-the-inner-city/</a:t>
            </a:r>
            <a:endParaRPr lang="eu-E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8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1.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dopravě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2697" y="1845376"/>
            <a:ext cx="79552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18C320"/>
                </a:solidFill>
              </a:rPr>
              <a:t>3) </a:t>
            </a:r>
            <a:r>
              <a:rPr lang="cs-CZ" sz="1600" b="1" dirty="0">
                <a:solidFill>
                  <a:srgbClr val="18C320"/>
                </a:solidFill>
              </a:rPr>
              <a:t>Dodávka</a:t>
            </a:r>
            <a:r>
              <a:rPr lang="en-GB" sz="1600" b="1" dirty="0">
                <a:solidFill>
                  <a:srgbClr val="18C320"/>
                </a:solidFill>
              </a:rPr>
              <a:t> – </a:t>
            </a:r>
            <a:r>
              <a:rPr lang="cs-CZ" sz="1600" b="1" dirty="0">
                <a:solidFill>
                  <a:srgbClr val="18C320"/>
                </a:solidFill>
              </a:rPr>
              <a:t>rozvážkový robot</a:t>
            </a:r>
            <a:endParaRPr lang="en-GB" sz="1600" b="1" dirty="0">
              <a:solidFill>
                <a:srgbClr val="18C320"/>
              </a:solidFill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r>
              <a:rPr lang="cs-CZ" sz="1600" b="1" dirty="0">
                <a:solidFill>
                  <a:schemeClr val="tx1"/>
                </a:solidFill>
                <a:latin typeface="+mn-lt"/>
              </a:rPr>
              <a:t>Zdroj</a:t>
            </a:r>
            <a:r>
              <a:rPr lang="en-GB" sz="1600" b="1" dirty="0">
                <a:solidFill>
                  <a:schemeClr val="tx1"/>
                </a:solidFill>
                <a:latin typeface="+mn-lt"/>
              </a:rPr>
              <a:t> (EN): </a:t>
            </a:r>
            <a:r>
              <a:rPr lang="en-GB" sz="1600" dirty="0" err="1">
                <a:latin typeface="+mn-lt"/>
              </a:rPr>
              <a:t>RetailEXPO</a:t>
            </a:r>
            <a:r>
              <a:rPr lang="en-GB" sz="1600" dirty="0">
                <a:latin typeface="+mn-lt"/>
              </a:rPr>
              <a:t>. (2016, September 7). </a:t>
            </a:r>
            <a:r>
              <a:rPr lang="en-US" sz="1600" i="1" dirty="0" err="1">
                <a:solidFill>
                  <a:srgbClr val="030303"/>
                </a:solidFill>
                <a:effectLst/>
                <a:latin typeface="+mn-lt"/>
              </a:rPr>
              <a:t>Robovan</a:t>
            </a:r>
            <a:r>
              <a:rPr lang="en-US" sz="1600" i="1" dirty="0">
                <a:solidFill>
                  <a:srgbClr val="030303"/>
                </a:solidFill>
                <a:effectLst/>
                <a:latin typeface="+mn-lt"/>
              </a:rPr>
              <a:t> Starship Technologies and Mercedes Benz Vans</a:t>
            </a:r>
            <a:r>
              <a:rPr lang="en-US" sz="1600" i="0" dirty="0">
                <a:solidFill>
                  <a:srgbClr val="030303"/>
                </a:solidFill>
                <a:effectLst/>
                <a:latin typeface="+mn-lt"/>
              </a:rPr>
              <a:t>. </a:t>
            </a:r>
            <a:endParaRPr lang="en-US" sz="1600" dirty="0">
              <a:latin typeface="+mn-lt"/>
            </a:endParaRPr>
          </a:p>
        </p:txBody>
      </p:sp>
      <p:pic>
        <p:nvPicPr>
          <p:cNvPr id="2" name="Picture 2" descr="A close-up of one of the robots descending the ramp from the van">
            <a:extLst>
              <a:ext uri="{FF2B5EF4-FFF2-40B4-BE49-F238E27FC236}">
                <a16:creationId xmlns:a16="http://schemas.microsoft.com/office/drawing/2014/main" id="{3ECCDD11-FED0-4501-98A1-61B92520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7" y="2555136"/>
            <a:ext cx="3531284" cy="23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b="1639"/>
          <a:stretch>
            <a:fillRect/>
          </a:stretch>
        </p:blipFill>
        <p:spPr bwMode="auto">
          <a:xfrm>
            <a:off x="4506796" y="2638699"/>
            <a:ext cx="4335317" cy="23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rudia 2">
            <a:extLst>
              <a:ext uri="{FF2B5EF4-FFF2-40B4-BE49-F238E27FC236}">
                <a16:creationId xmlns:a16="http://schemas.microsoft.com/office/drawing/2014/main" id="{8588338C-459A-8330-B456-26C899CA1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75" y="5887970"/>
            <a:ext cx="680737" cy="680737"/>
          </a:xfrm>
          <a:prstGeom prst="rect">
            <a:avLst/>
          </a:prstGeom>
        </p:spPr>
      </p:pic>
      <p:sp>
        <p:nvSpPr>
          <p:cNvPr id="6" name="TestuKoadroa 5">
            <a:extLst>
              <a:ext uri="{FF2B5EF4-FFF2-40B4-BE49-F238E27FC236}">
                <a16:creationId xmlns:a16="http://schemas.microsoft.com/office/drawing/2014/main" id="{7A16FF1D-C217-3BD5-1B50-F41A6B26B5EF}"/>
              </a:ext>
            </a:extLst>
          </p:cNvPr>
          <p:cNvSpPr txBox="1"/>
          <p:nvPr/>
        </p:nvSpPr>
        <p:spPr>
          <a:xfrm>
            <a:off x="1744251" y="6059061"/>
            <a:ext cx="4590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+mn-lt"/>
                <a:hlinkClick r:id="rId6"/>
              </a:rPr>
              <a:t>https://www.youtube.com/watch?v=m7orqWulq</a:t>
            </a:r>
            <a:r>
              <a:rPr lang="en-US" sz="1600" dirty="0">
                <a:latin typeface="+mn-lt"/>
                <a:hlinkClick r:id="rId6"/>
              </a:rPr>
              <a:t>1I</a:t>
            </a:r>
            <a:endParaRPr lang="eu-E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78f225a7_0_23"/>
          <p:cNvSpPr txBox="1">
            <a:spLocks noGrp="1"/>
          </p:cNvSpPr>
          <p:nvPr>
            <p:ph type="sldNum" idx="12"/>
          </p:nvPr>
        </p:nvSpPr>
        <p:spPr>
          <a:xfrm>
            <a:off x="7046913" y="651986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-E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9</a:t>
            </a:fld>
            <a:endParaRPr/>
          </a:p>
        </p:txBody>
      </p:sp>
      <p:sp>
        <p:nvSpPr>
          <p:cNvPr id="72" name="Google Shape;72;g10b78f225a7_0_23"/>
          <p:cNvSpPr txBox="1"/>
          <p:nvPr/>
        </p:nvSpPr>
        <p:spPr>
          <a:xfrm>
            <a:off x="285530" y="970030"/>
            <a:ext cx="8558023" cy="453822"/>
          </a:xfrm>
          <a:prstGeom prst="rect">
            <a:avLst/>
          </a:prstGeom>
          <a:solidFill>
            <a:srgbClr val="18C32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742950" indent="-742950"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2. </a:t>
            </a:r>
            <a:r>
              <a:rPr lang="en-GB" sz="2800" dirty="0" err="1">
                <a:solidFill>
                  <a:schemeClr val="bg1"/>
                </a:solidFill>
              </a:rPr>
              <a:t>Multimodalit</a:t>
            </a:r>
            <a:r>
              <a:rPr lang="cs-CZ" sz="2800" dirty="0">
                <a:solidFill>
                  <a:schemeClr val="bg1"/>
                </a:solidFill>
              </a:rPr>
              <a:t>a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v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silniční a vodní dopravě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7466"/>
          <a:stretch>
            <a:fillRect/>
          </a:stretch>
        </p:blipFill>
        <p:spPr bwMode="auto">
          <a:xfrm>
            <a:off x="4806001" y="1814648"/>
            <a:ext cx="4024489" cy="443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367181" y="3039981"/>
            <a:ext cx="4348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b="1" dirty="0">
                <a:solidFill>
                  <a:schemeClr val="tx1"/>
                </a:solidFill>
              </a:rPr>
              <a:t>Zdroj</a:t>
            </a:r>
            <a:r>
              <a:rPr lang="en-GB" sz="1600" b="1" dirty="0">
                <a:solidFill>
                  <a:schemeClr val="tx1"/>
                </a:solidFill>
              </a:rPr>
              <a:t> (FR): 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HAROPA PORT. (2019, December 20). </a:t>
            </a:r>
            <a:r>
              <a:rPr lang="fr-FR" sz="1600" i="1" dirty="0">
                <a:solidFill>
                  <a:schemeClr val="tx1"/>
                </a:solidFill>
                <a:effectLst/>
                <a:latin typeface="+mn-lt"/>
              </a:rPr>
              <a:t>Le bateau cargo de FLUDIS propose des livraisons fluviales dans Paris</a:t>
            </a:r>
            <a:r>
              <a:rPr lang="fr-FR" sz="1600" i="0" dirty="0">
                <a:solidFill>
                  <a:schemeClr val="tx1"/>
                </a:solidFill>
                <a:effectLst/>
                <a:latin typeface="+mn-lt"/>
              </a:rPr>
              <a:t>. 	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52697" y="1854926"/>
            <a:ext cx="4362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V </a:t>
            </a:r>
            <a:r>
              <a:rPr lang="en-US" sz="1600" dirty="0" err="1"/>
              <a:t>některých</a:t>
            </a:r>
            <a:r>
              <a:rPr lang="en-US" sz="1600" dirty="0"/>
              <a:t> </a:t>
            </a:r>
            <a:r>
              <a:rPr lang="en-US" sz="1600" dirty="0" err="1"/>
              <a:t>městech</a:t>
            </a:r>
            <a:r>
              <a:rPr lang="en-US" sz="1600" dirty="0"/>
              <a:t>, </a:t>
            </a:r>
            <a:r>
              <a:rPr lang="en-US" sz="1600" dirty="0" err="1"/>
              <a:t>kde</a:t>
            </a:r>
            <a:r>
              <a:rPr lang="en-US" sz="1600" dirty="0"/>
              <a:t>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řeky</a:t>
            </a:r>
            <a:r>
              <a:rPr lang="en-US" sz="1600" dirty="0"/>
              <a:t> </a:t>
            </a:r>
            <a:r>
              <a:rPr lang="en-US" sz="1600" dirty="0" err="1"/>
              <a:t>využitelné</a:t>
            </a:r>
            <a:r>
              <a:rPr lang="en-US" sz="1600" dirty="0"/>
              <a:t> po </a:t>
            </a:r>
            <a:r>
              <a:rPr lang="en-US" sz="1600" dirty="0" err="1"/>
              <a:t>celý</a:t>
            </a:r>
            <a:r>
              <a:rPr lang="en-US" sz="1600" dirty="0"/>
              <a:t> </a:t>
            </a:r>
            <a:r>
              <a:rPr lang="en-US" sz="1600" dirty="0" err="1"/>
              <a:t>rok</a:t>
            </a:r>
            <a:r>
              <a:rPr lang="en-US" sz="1600" dirty="0"/>
              <a:t>, se </a:t>
            </a:r>
            <a:r>
              <a:rPr lang="en-US" sz="1600" dirty="0" err="1"/>
              <a:t>stále</a:t>
            </a:r>
            <a:r>
              <a:rPr lang="en-US" sz="1600" dirty="0"/>
              <a:t> </a:t>
            </a:r>
            <a:r>
              <a:rPr lang="en-US" sz="1600" dirty="0" err="1"/>
              <a:t>častěji</a:t>
            </a:r>
            <a:r>
              <a:rPr lang="en-US" sz="1600" dirty="0"/>
              <a:t> </a:t>
            </a:r>
            <a:r>
              <a:rPr lang="en-US" sz="1600" dirty="0" err="1"/>
              <a:t>zavádějí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alespoň</a:t>
            </a:r>
            <a:r>
              <a:rPr lang="en-US" sz="1600" dirty="0"/>
              <a:t> </a:t>
            </a:r>
            <a:r>
              <a:rPr lang="en-US" sz="1600" dirty="0" err="1"/>
              <a:t>pilotují</a:t>
            </a:r>
            <a:r>
              <a:rPr lang="en-US" sz="1600" dirty="0"/>
              <a:t> </a:t>
            </a:r>
            <a:r>
              <a:rPr lang="en-US" sz="1600" dirty="0" err="1"/>
              <a:t>modely</a:t>
            </a:r>
            <a:r>
              <a:rPr lang="en-US" sz="1600" dirty="0"/>
              <a:t> </a:t>
            </a:r>
            <a:r>
              <a:rPr lang="en-US" sz="1600" dirty="0" err="1"/>
              <a:t>distribuce</a:t>
            </a:r>
            <a:r>
              <a:rPr lang="en-US" sz="1600" dirty="0"/>
              <a:t> po </a:t>
            </a:r>
            <a:r>
              <a:rPr lang="en-US" sz="1600" dirty="0" err="1"/>
              <a:t>silnicích</a:t>
            </a:r>
            <a:r>
              <a:rPr lang="en-US" sz="1600" dirty="0"/>
              <a:t> a </a:t>
            </a:r>
            <a:r>
              <a:rPr lang="en-US" sz="1600" dirty="0" err="1"/>
              <a:t>vodních</a:t>
            </a:r>
            <a:r>
              <a:rPr lang="en-US" sz="1600" dirty="0"/>
              <a:t> </a:t>
            </a:r>
            <a:r>
              <a:rPr lang="en-US" sz="1600" dirty="0" err="1"/>
              <a:t>cestách</a:t>
            </a:r>
            <a:r>
              <a:rPr lang="en-US" sz="1600" dirty="0"/>
              <a:t>.</a:t>
            </a:r>
            <a:endParaRPr lang="en-GB" sz="1600" dirty="0"/>
          </a:p>
        </p:txBody>
      </p:sp>
      <p:pic>
        <p:nvPicPr>
          <p:cNvPr id="4" name="Irudia 3">
            <a:extLst>
              <a:ext uri="{FF2B5EF4-FFF2-40B4-BE49-F238E27FC236}">
                <a16:creationId xmlns:a16="http://schemas.microsoft.com/office/drawing/2014/main" id="{8DBAABE8-4470-7748-E4DB-9311EA8DA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1" y="3912628"/>
            <a:ext cx="680737" cy="680737"/>
          </a:xfrm>
          <a:prstGeom prst="rect">
            <a:avLst/>
          </a:prstGeom>
        </p:spPr>
      </p:pic>
      <p:sp>
        <p:nvSpPr>
          <p:cNvPr id="5" name="7 Rectángulo">
            <a:extLst>
              <a:ext uri="{FF2B5EF4-FFF2-40B4-BE49-F238E27FC236}">
                <a16:creationId xmlns:a16="http://schemas.microsoft.com/office/drawing/2014/main" id="{9162068E-3B5C-76AF-8C01-545D3C10819A}"/>
              </a:ext>
            </a:extLst>
          </p:cNvPr>
          <p:cNvSpPr/>
          <p:nvPr/>
        </p:nvSpPr>
        <p:spPr>
          <a:xfrm>
            <a:off x="352862" y="4752318"/>
            <a:ext cx="4348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/>
              <a:t>S</a:t>
            </a:r>
            <a:r>
              <a:rPr lang="cs-CZ" sz="1600" b="1" dirty="0"/>
              <a:t>hrnutí</a:t>
            </a:r>
            <a:r>
              <a:rPr lang="en-GB" sz="1600" b="1" dirty="0"/>
              <a:t>:</a:t>
            </a:r>
          </a:p>
          <a:p>
            <a:pPr algn="just"/>
            <a:r>
              <a:rPr lang="en-GB" sz="1600" dirty="0" err="1"/>
              <a:t>Využití</a:t>
            </a:r>
            <a:r>
              <a:rPr lang="en-GB" sz="1600" dirty="0"/>
              <a:t> </a:t>
            </a:r>
            <a:r>
              <a:rPr lang="en-GB" sz="1600" dirty="0" err="1"/>
              <a:t>elektrické</a:t>
            </a:r>
            <a:r>
              <a:rPr lang="en-GB" sz="1600" dirty="0"/>
              <a:t> </a:t>
            </a:r>
            <a:r>
              <a:rPr lang="en-GB" sz="1600" dirty="0" err="1"/>
              <a:t>lodi</a:t>
            </a:r>
            <a:r>
              <a:rPr lang="en-GB" sz="1600" dirty="0"/>
              <a:t> v </a:t>
            </a:r>
            <a:r>
              <a:rPr lang="en-GB" sz="1600" dirty="0" err="1"/>
              <a:t>Paříži</a:t>
            </a:r>
            <a:r>
              <a:rPr lang="en-GB" sz="1600" dirty="0"/>
              <a:t>, </a:t>
            </a:r>
            <a:r>
              <a:rPr lang="en-GB" sz="1600" dirty="0" err="1"/>
              <a:t>kde</a:t>
            </a:r>
            <a:r>
              <a:rPr lang="en-GB" sz="1600" dirty="0"/>
              <a:t> se </a:t>
            </a:r>
            <a:r>
              <a:rPr lang="en-GB" sz="1600" dirty="0" err="1"/>
              <a:t>loď</a:t>
            </a:r>
            <a:r>
              <a:rPr lang="en-GB" sz="1600" dirty="0"/>
              <a:t> </a:t>
            </a:r>
            <a:r>
              <a:rPr lang="en-GB" sz="1600" dirty="0" err="1"/>
              <a:t>stává</a:t>
            </a:r>
            <a:r>
              <a:rPr lang="en-GB" sz="1600" dirty="0"/>
              <a:t> </a:t>
            </a:r>
            <a:r>
              <a:rPr lang="en-GB" sz="1600" dirty="0" err="1"/>
              <a:t>skladem</a:t>
            </a:r>
            <a:r>
              <a:rPr lang="en-GB" sz="1600" dirty="0"/>
              <a:t> a </a:t>
            </a:r>
            <a:r>
              <a:rPr lang="en-GB" sz="1600" dirty="0" err="1"/>
              <a:t>výrobky</a:t>
            </a:r>
            <a:r>
              <a:rPr lang="en-GB" sz="1600" dirty="0"/>
              <a:t> </a:t>
            </a:r>
            <a:r>
              <a:rPr lang="en-GB" sz="1600" dirty="0" err="1"/>
              <a:t>určené</a:t>
            </a:r>
            <a:r>
              <a:rPr lang="en-GB" sz="1600" dirty="0"/>
              <a:t> k </a:t>
            </a:r>
            <a:r>
              <a:rPr lang="en-GB" sz="1600" dirty="0" err="1"/>
              <a:t>dodání</a:t>
            </a:r>
            <a:r>
              <a:rPr lang="en-GB" sz="1600" dirty="0"/>
              <a:t> v LMD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připraveny</a:t>
            </a:r>
            <a:r>
              <a:rPr lang="en-GB" sz="1600" dirty="0"/>
              <a:t> k </a:t>
            </a:r>
            <a:r>
              <a:rPr lang="en-GB" sz="1600" dirty="0" err="1"/>
              <a:t>dodání</a:t>
            </a:r>
            <a:r>
              <a:rPr lang="en-GB" sz="1600" dirty="0"/>
              <a:t>, </a:t>
            </a:r>
            <a:r>
              <a:rPr lang="en-GB" sz="1600" b="1" dirty="0" err="1">
                <a:solidFill>
                  <a:srgbClr val="18C320"/>
                </a:solidFill>
              </a:rPr>
              <a:t>jakmile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loď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dorazí</a:t>
            </a:r>
            <a:r>
              <a:rPr lang="en-GB" sz="1600" b="1" dirty="0">
                <a:solidFill>
                  <a:srgbClr val="18C320"/>
                </a:solidFill>
              </a:rPr>
              <a:t> do </a:t>
            </a:r>
            <a:r>
              <a:rPr lang="en-GB" sz="1600" b="1" dirty="0" err="1">
                <a:solidFill>
                  <a:srgbClr val="18C320"/>
                </a:solidFill>
              </a:rPr>
              <a:t>přístavu</a:t>
            </a:r>
            <a:r>
              <a:rPr lang="en-GB" sz="1600" b="1" dirty="0">
                <a:solidFill>
                  <a:srgbClr val="18C320"/>
                </a:solidFill>
              </a:rPr>
              <a:t>, </a:t>
            </a:r>
            <a:r>
              <a:rPr lang="en-GB" sz="1600" b="1" dirty="0" err="1">
                <a:solidFill>
                  <a:srgbClr val="18C320"/>
                </a:solidFill>
              </a:rPr>
              <a:t>nákladními</a:t>
            </a:r>
            <a:r>
              <a:rPr lang="en-GB" sz="1600" b="1" dirty="0">
                <a:solidFill>
                  <a:srgbClr val="18C320"/>
                </a:solidFill>
              </a:rPr>
              <a:t> </a:t>
            </a:r>
            <a:r>
              <a:rPr lang="en-GB" sz="1600" b="1" dirty="0" err="1">
                <a:solidFill>
                  <a:srgbClr val="18C320"/>
                </a:solidFill>
              </a:rPr>
              <a:t>koly</a:t>
            </a:r>
            <a:r>
              <a:rPr lang="en-GB" sz="1600" dirty="0"/>
              <a:t>.</a:t>
            </a:r>
            <a:endParaRPr lang="en-GB" sz="1600" b="1" dirty="0">
              <a:solidFill>
                <a:srgbClr val="18C320"/>
              </a:solidFill>
            </a:endParaRPr>
          </a:p>
        </p:txBody>
      </p:sp>
      <p:sp>
        <p:nvSpPr>
          <p:cNvPr id="9" name="TestuKoadroa 8">
            <a:extLst>
              <a:ext uri="{FF2B5EF4-FFF2-40B4-BE49-F238E27FC236}">
                <a16:creationId xmlns:a16="http://schemas.microsoft.com/office/drawing/2014/main" id="{E2FB2226-CE95-A40C-96E9-A3241EBFB19C}"/>
              </a:ext>
            </a:extLst>
          </p:cNvPr>
          <p:cNvSpPr txBox="1"/>
          <p:nvPr/>
        </p:nvSpPr>
        <p:spPr>
          <a:xfrm>
            <a:off x="1181848" y="3983764"/>
            <a:ext cx="28481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hlinkClick r:id="rId5"/>
              </a:rPr>
              <a:t>https://www.youtube.com/watch?v=NpYCATIENFc</a:t>
            </a:r>
            <a:endParaRPr lang="es-E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sp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8080</TotalTime>
  <Words>1381</Words>
  <Application>Microsoft Office PowerPoint</Application>
  <PresentationFormat>Předvádění na obrazovce (4:3)</PresentationFormat>
  <Paragraphs>204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Noto Sans Symbols</vt:lpstr>
      <vt:lpstr>Wingdings</vt:lpstr>
      <vt:lpstr>Aspecto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i.virgel</dc:creator>
  <cp:lastModifiedBy>Veronika Matějíčková</cp:lastModifiedBy>
  <cp:revision>101</cp:revision>
  <dcterms:created xsi:type="dcterms:W3CDTF">2016-11-18T09:55:38Z</dcterms:created>
  <dcterms:modified xsi:type="dcterms:W3CDTF">2023-03-26T12:01:36Z</dcterms:modified>
</cp:coreProperties>
</file>