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8" r:id="rId7"/>
    <p:sldId id="267" r:id="rId8"/>
    <p:sldId id="26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bzyEzC8tiMHWx6deNdtHXJhxg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B636C-3CAD-FFF2-32D2-3E6E4A488EB2}" name="Frédéric BARENNES" initials="FB" userId="S::frederic.barennes@aft-dev.com::a09500d7-21b3-46b4-838c-9f47dc7852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1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4039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42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63339" y="6381511"/>
            <a:ext cx="4581718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 smtClean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apsle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3.2.4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1200288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1" dirty="0"/>
              <a:t>Vzájemné výhody informačního managementu pro partnerství ve veřejném i </a:t>
            </a:r>
            <a:r>
              <a:rPr lang="cs-CZ" sz="2400" b="1" dirty="0" smtClean="0"/>
              <a:t>soukromém sektoru</a:t>
            </a:r>
            <a:endParaRPr lang="cs-CZ" sz="24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cs-CZ" sz="2000" b="1" dirty="0">
                <a:solidFill>
                  <a:schemeClr val="lt1"/>
                </a:solidFill>
              </a:rPr>
              <a:t>KAPITOLA</a:t>
            </a:r>
            <a:r>
              <a:rPr lang="en-GB" sz="2000" b="1" dirty="0">
                <a:solidFill>
                  <a:schemeClr val="lt1"/>
                </a:solidFill>
              </a:rPr>
              <a:t> 3: </a:t>
            </a:r>
            <a:r>
              <a:rPr lang="it-IT" sz="2000" b="1" dirty="0">
                <a:solidFill>
                  <a:schemeClr val="bg1"/>
                </a:solidFill>
              </a:rPr>
              <a:t>Trend</a:t>
            </a:r>
            <a:r>
              <a:rPr lang="cs-CZ" sz="2000" b="1" dirty="0">
                <a:solidFill>
                  <a:schemeClr val="bg1"/>
                </a:solidFill>
              </a:rPr>
              <a:t>y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</a:rPr>
              <a:t>pro</a:t>
            </a:r>
            <a:r>
              <a:rPr lang="it-IT" sz="2000" b="1" dirty="0">
                <a:solidFill>
                  <a:schemeClr val="bg1"/>
                </a:solidFill>
              </a:rPr>
              <a:t> efe</a:t>
            </a:r>
            <a:r>
              <a:rPr lang="cs-CZ" sz="2000" b="1" dirty="0">
                <a:solidFill>
                  <a:schemeClr val="bg1"/>
                </a:solidFill>
              </a:rPr>
              <a:t>k</a:t>
            </a:r>
            <a:r>
              <a:rPr lang="it-IT" sz="2000" b="1" dirty="0">
                <a:solidFill>
                  <a:schemeClr val="bg1"/>
                </a:solidFill>
              </a:rPr>
              <a:t>tiv</a:t>
            </a:r>
            <a:r>
              <a:rPr lang="cs-CZ" sz="2000" b="1" dirty="0" err="1">
                <a:solidFill>
                  <a:schemeClr val="bg1"/>
                </a:solidFill>
              </a:rPr>
              <a:t>nější</a:t>
            </a:r>
            <a:r>
              <a:rPr lang="cs-CZ" sz="2000" b="1" dirty="0">
                <a:solidFill>
                  <a:schemeClr val="bg1"/>
                </a:solidFill>
              </a:rPr>
              <a:t> logistiku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</a:rPr>
              <a:t>poslední míle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1092530" y="1858586"/>
            <a:ext cx="6970815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cs-CZ" sz="2000" b="1" dirty="0" smtClean="0">
                <a:solidFill>
                  <a:schemeClr val="dk1"/>
                </a:solidFill>
              </a:rPr>
              <a:t>     LEKCE</a:t>
            </a:r>
            <a:r>
              <a:rPr lang="en-GB" sz="2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>
                <a:solidFill>
                  <a:schemeClr val="dk1"/>
                </a:solidFill>
              </a:rPr>
              <a:t>2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it-IT" sz="2000" b="1" dirty="0"/>
              <a:t>Informa</a:t>
            </a:r>
            <a:r>
              <a:rPr lang="cs-CZ" sz="2000" b="1" dirty="0"/>
              <a:t>ční</a:t>
            </a:r>
            <a:r>
              <a:rPr lang="it-IT" sz="2000" b="1" dirty="0"/>
              <a:t> management: </a:t>
            </a:r>
            <a:r>
              <a:rPr lang="cs-CZ" sz="2000" b="1" dirty="0"/>
              <a:t>klíč k úspěchu</a:t>
            </a:r>
            <a:r>
              <a:rPr lang="it-IT" sz="2000" b="1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Tematicky </a:t>
            </a:r>
            <a:r>
              <a:rPr lang="cs-CZ" sz="2000" b="1" u="sng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předcházející</a:t>
            </a: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 kapsle </a:t>
            </a:r>
            <a:r>
              <a:rPr lang="en-GB" sz="2000" b="1" i="0" u="none" strike="noStrike" cap="none" dirty="0" smtClean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2000" b="1" dirty="0">
                <a:solidFill>
                  <a:srgbClr val="18C320"/>
                </a:solidFill>
              </a:rPr>
              <a:t>Související </a:t>
            </a:r>
            <a:r>
              <a:rPr lang="cs-CZ" sz="2000" b="1" dirty="0" smtClean="0">
                <a:solidFill>
                  <a:srgbClr val="18C320"/>
                </a:solidFill>
              </a:rPr>
              <a:t>kapsle</a:t>
            </a:r>
            <a:r>
              <a:rPr lang="en-GB" sz="2000" b="1" dirty="0" smtClean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124645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SzPts val="3200"/>
            </a:pPr>
            <a:r>
              <a:rPr lang="en-US" sz="1500" dirty="0" err="1">
                <a:solidFill>
                  <a:schemeClr val="dk1"/>
                </a:solidFill>
                <a:latin typeface="+mn-lt"/>
              </a:rPr>
              <a:t>Seznamte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se s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níže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uvedenými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pojmy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:</a:t>
            </a:r>
          </a:p>
          <a:p>
            <a:pPr lvl="0" algn="just">
              <a:buSzPts val="3200"/>
            </a:pPr>
            <a:r>
              <a:rPr lang="en-US" sz="1500" dirty="0" err="1">
                <a:solidFill>
                  <a:schemeClr val="dk1"/>
                </a:solidFill>
                <a:latin typeface="+mn-lt"/>
              </a:rPr>
              <a:t>Velká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data, internet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věcí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(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IoT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),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umělá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inteligence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(AI).</a:t>
            </a:r>
          </a:p>
          <a:p>
            <a:pPr lvl="0" algn="just">
              <a:buSzPts val="3200"/>
            </a:pPr>
            <a:r>
              <a:rPr lang="en-US" sz="1500" dirty="0" err="1" smtClean="0">
                <a:solidFill>
                  <a:schemeClr val="dk1"/>
                </a:solidFill>
                <a:latin typeface="+mn-lt"/>
              </a:rPr>
              <a:t>Kapsle</a:t>
            </a:r>
            <a:r>
              <a:rPr lang="en-US" sz="1500" dirty="0" smtClean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3.2.1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poskytne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přehled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těchto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pojmů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a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jejich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souvislostí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 s </a:t>
            </a:r>
            <a:r>
              <a:rPr lang="en-US" sz="1500" dirty="0" err="1">
                <a:solidFill>
                  <a:schemeClr val="dk1"/>
                </a:solidFill>
                <a:latin typeface="+mn-lt"/>
              </a:rPr>
              <a:t>logistikou</a:t>
            </a:r>
            <a:r>
              <a:rPr lang="en-US" sz="1500" dirty="0">
                <a:solidFill>
                  <a:schemeClr val="dk1"/>
                </a:solidFill>
                <a:latin typeface="+mn-lt"/>
              </a:rPr>
              <a:t>.</a:t>
            </a:r>
            <a:endParaRPr sz="150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10771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SzPts val="3200"/>
            </a:pPr>
            <a:r>
              <a:rPr lang="en-US" sz="1600" dirty="0">
                <a:latin typeface="+mj-lt"/>
              </a:rPr>
              <a:t>Tato </a:t>
            </a:r>
            <a:r>
              <a:rPr lang="en-US" sz="1600" dirty="0" err="1">
                <a:latin typeface="+mj-lt"/>
              </a:rPr>
              <a:t>kapsle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bude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důležitým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úvodem</a:t>
            </a:r>
            <a:r>
              <a:rPr lang="en-US" sz="1600" dirty="0">
                <a:latin typeface="+mj-lt"/>
              </a:rPr>
              <a:t> do 3. </a:t>
            </a:r>
            <a:r>
              <a:rPr lang="en-US" sz="1600" dirty="0" err="1">
                <a:latin typeface="+mj-lt"/>
              </a:rPr>
              <a:t>celku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této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poslední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kapitoly</a:t>
            </a:r>
            <a:r>
              <a:rPr lang="en-US" sz="1600" dirty="0">
                <a:latin typeface="+mj-lt"/>
              </a:rPr>
              <a:t> s </a:t>
            </a:r>
            <a:r>
              <a:rPr lang="en-US" sz="1600" dirty="0" err="1">
                <a:latin typeface="+mj-lt"/>
              </a:rPr>
              <a:t>odborným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pohledem</a:t>
            </a:r>
            <a:r>
              <a:rPr lang="en-US" sz="1600" dirty="0">
                <a:latin typeface="+mj-lt"/>
              </a:rPr>
              <a:t> a </a:t>
            </a:r>
            <a:r>
              <a:rPr lang="en-US" sz="1600" dirty="0" err="1">
                <a:latin typeface="+mj-lt"/>
              </a:rPr>
              <a:t>zkušenostmi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směrem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spolupráci</a:t>
            </a:r>
            <a:r>
              <a:rPr lang="en-US" sz="1600" dirty="0">
                <a:latin typeface="+mj-lt"/>
              </a:rPr>
              <a:t> v </a:t>
            </a:r>
            <a:r>
              <a:rPr lang="en-US" sz="1600" dirty="0" err="1">
                <a:latin typeface="+mj-lt"/>
              </a:rPr>
              <a:t>reálných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podmínkách</a:t>
            </a:r>
            <a:r>
              <a:rPr lang="en-US" sz="1600" dirty="0">
                <a:latin typeface="+mj-lt"/>
              </a:rPr>
              <a:t>.</a:t>
            </a:r>
            <a:endParaRPr lang="es-ES" sz="16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smtClean="0">
                <a:solidFill>
                  <a:srgbClr val="18C320"/>
                </a:solidFill>
              </a:rPr>
              <a:t>Auto</a:t>
            </a:r>
            <a:r>
              <a:rPr lang="cs-CZ" sz="2000" b="1" dirty="0" err="1" smtClean="0">
                <a:solidFill>
                  <a:srgbClr val="18C320"/>
                </a:solidFill>
              </a:rPr>
              <a:t>ři</a:t>
            </a:r>
            <a:r>
              <a:rPr lang="en-GB" sz="2000" b="1" dirty="0" smtClean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793301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AFT, SUSMILE consortium partner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Pre</a:t>
            </a:r>
            <a:r>
              <a:rPr lang="cs-CZ" sz="2800" dirty="0" smtClean="0">
                <a:solidFill>
                  <a:schemeClr val="bg1"/>
                </a:solidFill>
              </a:rPr>
              <a:t>z</a:t>
            </a:r>
            <a:r>
              <a:rPr lang="en-US" sz="2800" dirty="0" err="1" smtClean="0">
                <a:solidFill>
                  <a:schemeClr val="bg1"/>
                </a:solidFill>
              </a:rPr>
              <a:t>ent</a:t>
            </a:r>
            <a:r>
              <a:rPr lang="cs-CZ" sz="2800" dirty="0" err="1" smtClean="0">
                <a:solidFill>
                  <a:schemeClr val="bg1"/>
                </a:solidFill>
              </a:rPr>
              <a:t>ace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distrib</a:t>
            </a:r>
            <a:r>
              <a:rPr lang="cs-CZ" sz="2800" dirty="0" err="1" smtClean="0">
                <a:solidFill>
                  <a:schemeClr val="bg1"/>
                </a:solidFill>
              </a:rPr>
              <a:t>učního</a:t>
            </a:r>
            <a:r>
              <a:rPr lang="en-US" sz="2800" dirty="0" smtClean="0">
                <a:solidFill>
                  <a:schemeClr val="bg1"/>
                </a:solidFill>
              </a:rPr>
              <a:t> model</a:t>
            </a:r>
            <a:r>
              <a:rPr lang="cs-CZ" sz="2800" dirty="0" smtClean="0">
                <a:solidFill>
                  <a:schemeClr val="bg1"/>
                </a:solidFill>
              </a:rPr>
              <a:t>u pro LMD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22467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</a:rPr>
              <a:t>Odborník</a:t>
            </a:r>
            <a:r>
              <a:rPr lang="en-US" sz="2000" dirty="0">
                <a:solidFill>
                  <a:schemeClr val="tx1"/>
                </a:solidFill>
              </a:rPr>
              <a:t> z </a:t>
            </a:r>
            <a:r>
              <a:rPr lang="en-US" sz="2000" dirty="0" err="1">
                <a:solidFill>
                  <a:schemeClr val="tx1"/>
                </a:solidFill>
              </a:rPr>
              <a:t>logistické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dopravní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specializující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městskou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logistiku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představí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strategii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plány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sdílení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informací</a:t>
            </a:r>
            <a:r>
              <a:rPr lang="en-US" sz="2000" dirty="0">
                <a:solidFill>
                  <a:schemeClr val="tx1"/>
                </a:solidFill>
              </a:rPr>
              <a:t> s </a:t>
            </a:r>
            <a:r>
              <a:rPr lang="en-US" sz="2000" dirty="0" err="1">
                <a:solidFill>
                  <a:schemeClr val="tx1"/>
                </a:solidFill>
              </a:rPr>
              <a:t>dalšími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partnery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očekávané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přínosy</a:t>
            </a:r>
            <a:r>
              <a:rPr lang="en-US" sz="2000" dirty="0">
                <a:solidFill>
                  <a:schemeClr val="tx1"/>
                </a:solidFill>
              </a:rPr>
              <a:t> pro </a:t>
            </a:r>
            <a:r>
              <a:rPr lang="en-US" sz="2000" dirty="0" err="1">
                <a:solidFill>
                  <a:schemeClr val="tx1"/>
                </a:solidFill>
              </a:rPr>
              <a:t>její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provoz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pro </a:t>
            </a:r>
            <a:r>
              <a:rPr lang="en-US" sz="2000" dirty="0" err="1">
                <a:solidFill>
                  <a:schemeClr val="tx1"/>
                </a:solidFill>
              </a:rPr>
              <a:t>okolí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Odborník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zdůrazní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zejména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obtíže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tohoto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odvětví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sdílení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dat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následně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vypracuje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konkrétní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techniky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strategie</a:t>
            </a:r>
            <a:r>
              <a:rPr lang="en-US" sz="2000" dirty="0">
                <a:solidFill>
                  <a:schemeClr val="tx1"/>
                </a:solidFill>
              </a:rPr>
              <a:t> k </a:t>
            </a:r>
            <a:r>
              <a:rPr lang="en-US" sz="2000" dirty="0" err="1">
                <a:solidFill>
                  <a:schemeClr val="tx1"/>
                </a:solidFill>
              </a:rPr>
              <a:t>překonání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těchto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problémů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65302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ategor</a:t>
                      </a:r>
                      <a:r>
                        <a:rPr lang="cs-CZ" sz="1800" b="0" i="0" u="none" strike="noStrike" noProof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ie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 smtClean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onference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en-GB" sz="1800" b="0" i="0" u="none" strike="noStrike" noProof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interven</a:t>
                      </a:r>
                      <a:r>
                        <a:rPr lang="cs-CZ" sz="1800" b="0" i="0" u="none" strike="noStrike" noProof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ce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93210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E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5099B827-714B-C7E9-EA06-27A92D775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71064"/>
              </p:ext>
            </p:extLst>
          </p:nvPr>
        </p:nvGraphicFramePr>
        <p:xfrm>
          <a:off x="313508" y="5855475"/>
          <a:ext cx="8464731" cy="617652"/>
        </p:xfrm>
        <a:graphic>
          <a:graphicData uri="http://schemas.openxmlformats.org/drawingml/2006/table">
            <a:tbl>
              <a:tblPr/>
              <a:tblGrid>
                <a:gridCol w="2494668">
                  <a:extLst>
                    <a:ext uri="{9D8B030D-6E8A-4147-A177-3AD203B41FA5}">
                      <a16:colId xmlns:a16="http://schemas.microsoft.com/office/drawing/2014/main" val="1632264337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51206792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1954227471"/>
                    </a:ext>
                  </a:extLst>
                </a:gridCol>
                <a:gridCol w="1990021">
                  <a:extLst>
                    <a:ext uri="{9D8B030D-6E8A-4147-A177-3AD203B41FA5}">
                      <a16:colId xmlns:a16="http://schemas.microsoft.com/office/drawing/2014/main" val="2483232341"/>
                    </a:ext>
                  </a:extLst>
                </a:gridCol>
              </a:tblGrid>
              <a:tr h="24154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Časová</a:t>
                      </a:r>
                      <a:r>
                        <a:rPr lang="cs-CZ" sz="18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náročnost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Obsah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r>
                        <a:rPr lang="en-GB" sz="1800" b="0" i="0" u="none" strike="noStrike" dirty="0">
                          <a:solidFill>
                            <a:srgbClr val="189DC3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Cvičení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á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endParaRPr lang="en-GB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 </a:t>
                      </a:r>
                      <a:endParaRPr lang="en-GB" dirty="0">
                        <a:effectLst/>
                      </a:endParaRPr>
                    </a:p>
                  </a:txBody>
                  <a:tcPr marL="51758" marR="51758" marT="34506" marB="34506">
                    <a:lnL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99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446738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0AE785E5-EF10-DF09-D1FA-12079CCF052A}"/>
              </a:ext>
            </a:extLst>
          </p:cNvPr>
          <p:cNvSpPr txBox="1"/>
          <p:nvPr/>
        </p:nvSpPr>
        <p:spPr>
          <a:xfrm>
            <a:off x="311285" y="6442039"/>
            <a:ext cx="405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solidFill>
                  <a:srgbClr val="189DC3"/>
                </a:solidFill>
                <a:latin typeface="Arial" panose="020B0604020202020204" pitchFamily="34" charset="0"/>
                <a:ea typeface="+mn-ea"/>
                <a:cs typeface="+mn-cs"/>
              </a:rPr>
              <a:t>*</a:t>
            </a:r>
            <a:r>
              <a:rPr lang="cs-CZ" dirty="0" smtClean="0">
                <a:ea typeface="+mn-ea"/>
              </a:rPr>
              <a:t>Záleží na odborníkovi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 smtClean="0">
                <a:solidFill>
                  <a:schemeClr val="lt1"/>
                </a:solidFill>
              </a:rPr>
              <a:t>Obsah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214846" y="2396683"/>
            <a:ext cx="7606904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58775" indent="536575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i="1" dirty="0" err="1" smtClean="0">
                <a:latin typeface="+mj-lt"/>
              </a:rPr>
              <a:t>Technologie</a:t>
            </a:r>
            <a:r>
              <a:rPr lang="en-US" sz="2000" i="1" dirty="0">
                <a:latin typeface="+mj-lt"/>
              </a:rPr>
              <a:t>, </a:t>
            </a:r>
            <a:r>
              <a:rPr lang="en-US" sz="2000" i="1" dirty="0" err="1">
                <a:latin typeface="+mj-lt"/>
              </a:rPr>
              <a:t>které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shromažďují</a:t>
            </a:r>
            <a:r>
              <a:rPr lang="en-US" sz="2000" i="1" dirty="0">
                <a:latin typeface="+mj-lt"/>
              </a:rPr>
              <a:t> data </a:t>
            </a:r>
            <a:r>
              <a:rPr lang="en-US" sz="2000" i="1" dirty="0" err="1">
                <a:latin typeface="+mj-lt"/>
              </a:rPr>
              <a:t>ve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městě</a:t>
            </a:r>
            <a:endParaRPr lang="en-US" sz="2000" i="1" dirty="0">
              <a:latin typeface="+mj-lt"/>
            </a:endParaRPr>
          </a:p>
          <a:p>
            <a:pPr marL="358775" indent="536575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i="1" dirty="0" err="1">
                <a:latin typeface="+mj-lt"/>
              </a:rPr>
              <a:t>Subjekty</a:t>
            </a:r>
            <a:r>
              <a:rPr lang="en-US" sz="2000" i="1" dirty="0">
                <a:latin typeface="+mj-lt"/>
              </a:rPr>
              <a:t>, </a:t>
            </a:r>
            <a:r>
              <a:rPr lang="en-US" sz="2000" i="1" dirty="0" err="1">
                <a:latin typeface="+mj-lt"/>
              </a:rPr>
              <a:t>které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musí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spolupracovat</a:t>
            </a:r>
            <a:endParaRPr lang="en-US" sz="2000" i="1" dirty="0">
              <a:latin typeface="+mj-lt"/>
            </a:endParaRPr>
          </a:p>
          <a:p>
            <a:pPr marL="358775" indent="536575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i="1" dirty="0" err="1">
                <a:latin typeface="+mj-lt"/>
              </a:rPr>
              <a:t>Problémy</a:t>
            </a:r>
            <a:r>
              <a:rPr lang="en-US" sz="2000" i="1" dirty="0">
                <a:latin typeface="+mj-lt"/>
              </a:rPr>
              <a:t>, </a:t>
            </a:r>
            <a:r>
              <a:rPr lang="en-US" sz="2000" i="1" dirty="0" err="1">
                <a:latin typeface="+mj-lt"/>
              </a:rPr>
              <a:t>kterým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čelí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při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navrhování</a:t>
            </a:r>
            <a:r>
              <a:rPr lang="en-US" sz="2000" i="1" dirty="0">
                <a:latin typeface="+mj-lt"/>
              </a:rPr>
              <a:t> a </a:t>
            </a:r>
            <a:r>
              <a:rPr lang="en-US" sz="2000" i="1" dirty="0" err="1">
                <a:latin typeface="+mj-lt"/>
              </a:rPr>
              <a:t>realizaci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projektu</a:t>
            </a:r>
            <a:endParaRPr lang="en-US" sz="2000" i="1" dirty="0">
              <a:latin typeface="+mj-lt"/>
            </a:endParaRPr>
          </a:p>
          <a:p>
            <a:pPr marL="358775" indent="536575" algn="just" fontAlgn="base">
              <a:lnSpc>
                <a:spcPct val="150000"/>
              </a:lnSpc>
              <a:buFont typeface="+mj-lt"/>
              <a:buAutoNum type="arabicPeriod"/>
            </a:pPr>
            <a:r>
              <a:rPr lang="en-US" sz="2000" i="1" dirty="0" err="1">
                <a:latin typeface="+mj-lt"/>
              </a:rPr>
              <a:t>Přínosy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sdílení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dat</a:t>
            </a:r>
            <a:r>
              <a:rPr lang="en-US" sz="2000" i="1" dirty="0">
                <a:latin typeface="+mj-lt"/>
              </a:rPr>
              <a:t> pro </a:t>
            </a:r>
            <a:r>
              <a:rPr lang="en-US" sz="2000" i="1" dirty="0" err="1">
                <a:latin typeface="+mj-lt"/>
              </a:rPr>
              <a:t>veřejné</a:t>
            </a:r>
            <a:r>
              <a:rPr lang="en-US" sz="2000" i="1" dirty="0">
                <a:latin typeface="+mj-lt"/>
              </a:rPr>
              <a:t>/</a:t>
            </a:r>
            <a:r>
              <a:rPr lang="en-US" sz="2000" i="1" dirty="0" err="1">
                <a:latin typeface="+mj-lt"/>
              </a:rPr>
              <a:t>soukromé</a:t>
            </a:r>
            <a:r>
              <a:rPr lang="en-US" sz="2000" i="1" dirty="0">
                <a:latin typeface="+mj-lt"/>
              </a:rPr>
              <a:t> </a:t>
            </a:r>
            <a:r>
              <a:rPr lang="en-US" sz="2000" i="1" dirty="0" err="1">
                <a:latin typeface="+mj-lt"/>
              </a:rPr>
              <a:t>subjekty</a:t>
            </a:r>
            <a:endParaRPr lang="en-US" sz="2000" i="1" dirty="0">
              <a:latin typeface="+mj-lt"/>
            </a:endParaRPr>
          </a:p>
          <a:p>
            <a:pPr marL="358775" indent="536575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0" i="1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lvl="0" algn="just">
              <a:lnSpc>
                <a:spcPct val="150000"/>
              </a:lnSpc>
              <a:buSzPts val="2200"/>
            </a:pPr>
            <a:r>
              <a:rPr lang="en-US" sz="2000" b="1" u="sng" dirty="0" err="1">
                <a:latin typeface="+mj-lt"/>
              </a:rPr>
              <a:t>Poznámka</a:t>
            </a:r>
            <a:r>
              <a:rPr lang="en-US" sz="2000" b="1" dirty="0">
                <a:latin typeface="+mj-lt"/>
              </a:rPr>
              <a:t>: </a:t>
            </a:r>
            <a:r>
              <a:rPr lang="en-US" sz="2000" dirty="0">
                <a:latin typeface="+mj-lt"/>
              </a:rPr>
              <a:t>Tato </a:t>
            </a:r>
            <a:r>
              <a:rPr lang="en-US" sz="2000" dirty="0" err="1">
                <a:latin typeface="+mj-lt"/>
              </a:rPr>
              <a:t>kapsle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může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být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uspořádána</a:t>
            </a:r>
            <a:r>
              <a:rPr lang="en-US" sz="2000" dirty="0">
                <a:latin typeface="+mj-lt"/>
              </a:rPr>
              <a:t> v </a:t>
            </a:r>
            <a:r>
              <a:rPr lang="en-US" sz="2000" dirty="0" err="1">
                <a:latin typeface="+mj-lt"/>
              </a:rPr>
              <a:t>zajímavém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formátu</a:t>
            </a:r>
            <a:r>
              <a:rPr lang="en-US" sz="2000" dirty="0"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dvou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sezení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nebo</a:t>
            </a:r>
            <a:r>
              <a:rPr lang="en-US" sz="2000" dirty="0">
                <a:latin typeface="+mj-lt"/>
              </a:rPr>
              <a:t> 2 </a:t>
            </a:r>
            <a:r>
              <a:rPr lang="en-US" sz="2000" dirty="0" err="1">
                <a:latin typeface="+mj-lt"/>
              </a:rPr>
              <a:t>pozvaných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odborníků</a:t>
            </a:r>
            <a:r>
              <a:rPr lang="en-US" sz="2000" dirty="0">
                <a:latin typeface="+mj-lt"/>
              </a:rPr>
              <a:t> (</a:t>
            </a:r>
            <a:r>
              <a:rPr lang="en-US" sz="2000" dirty="0" err="1">
                <a:latin typeface="+mj-lt"/>
              </a:rPr>
              <a:t>veřejný</a:t>
            </a:r>
            <a:r>
              <a:rPr lang="en-US" sz="2000" dirty="0">
                <a:latin typeface="+mj-lt"/>
              </a:rPr>
              <a:t>/</a:t>
            </a:r>
            <a:r>
              <a:rPr lang="en-US" sz="2000" dirty="0" err="1">
                <a:latin typeface="+mj-lt"/>
              </a:rPr>
              <a:t>soukromý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sektor</a:t>
            </a:r>
            <a:r>
              <a:rPr lang="en-US" sz="2000" dirty="0">
                <a:latin typeface="+mj-lt"/>
              </a:rPr>
              <a:t>) </a:t>
            </a:r>
            <a:r>
              <a:rPr lang="en-US" sz="2000" dirty="0" err="1">
                <a:latin typeface="+mj-lt"/>
              </a:rPr>
              <a:t>najednou</a:t>
            </a:r>
            <a:r>
              <a:rPr lang="en-US" sz="2000" dirty="0">
                <a:latin typeface="+mj-lt"/>
              </a:rPr>
              <a:t>.</a:t>
            </a:r>
            <a:endParaRPr lang="en-US" sz="2000" i="0" strike="noStrike" cap="none" dirty="0">
              <a:solidFill>
                <a:srgbClr val="000000"/>
              </a:solidFill>
              <a:latin typeface="+mj-lt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</a:t>
            </a:r>
            <a:r>
              <a:rPr lang="cs-CZ" sz="28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kce</a:t>
            </a:r>
            <a:r>
              <a:rPr lang="en-GB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GB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cs-CZ" sz="28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říprava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2" y="1812071"/>
            <a:ext cx="85710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Aby bylo možné tuto konferenci co nejlépe připravit, musí odborník nebo expert, který by byl pozván, aby představil svou společnost a rozsah její intervence, odpovídat níže uvedenému profilu </a:t>
            </a:r>
            <a:r>
              <a:rPr lang="cs-CZ" sz="16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cs-CZ" sz="1600" dirty="0" smtClean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Dopravní nebo logistická společnost působící v centru města</a:t>
            </a:r>
          </a:p>
          <a:p>
            <a:pPr marL="895350" indent="-285750" algn="just"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Pozice zohledňující provozní aspekty (alespoň některé z níže uvedených úkolů v rámci své role)</a:t>
            </a:r>
            <a:r>
              <a:rPr lang="cs-CZ" sz="1600" dirty="0" smtClean="0">
                <a:solidFill>
                  <a:schemeClr val="tx1"/>
                </a:solidFill>
              </a:rPr>
              <a:t>:</a:t>
            </a: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endParaRPr lang="cs-CZ" sz="1600" dirty="0" smtClean="0">
              <a:solidFill>
                <a:schemeClr val="tx1"/>
              </a:solidFill>
            </a:endParaRP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Rotace rozvážkových jízd</a:t>
            </a: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Obsluha zákazníků (B2B nebo B2C)</a:t>
            </a: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Jednání s veřejnou správou</a:t>
            </a: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chemeClr val="tx1"/>
                </a:solidFill>
              </a:rPr>
              <a:t>Řízení dodavatelů</a:t>
            </a: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endParaRPr lang="cs-CZ" sz="1600" dirty="0" smtClean="0">
              <a:solidFill>
                <a:schemeClr val="tx1"/>
              </a:solidFill>
            </a:endParaRPr>
          </a:p>
          <a:p>
            <a:pPr lvl="5" algn="just"/>
            <a:r>
              <a:rPr lang="cs-CZ" sz="1600" dirty="0" smtClean="0">
                <a:solidFill>
                  <a:schemeClr val="tx1"/>
                </a:solidFill>
              </a:rPr>
              <a:t>Upozorňujeme, že tento seznam není vyčerpávající a můžete najít odborníky, kteří jsou zcela schopni sdílet své zkušenosti se sdílením dat s partnery na různých úrovních společnosti.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6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en-GB" sz="2800" dirty="0" err="1">
                <a:solidFill>
                  <a:schemeClr val="lt1"/>
                </a:solidFill>
              </a:rPr>
              <a:t>Instru</a:t>
            </a:r>
            <a:r>
              <a:rPr lang="cs-CZ" sz="2800" dirty="0" err="1">
                <a:solidFill>
                  <a:schemeClr val="lt1"/>
                </a:solidFill>
              </a:rPr>
              <a:t>kce</a:t>
            </a:r>
            <a:r>
              <a:rPr lang="en-GB" sz="2800" dirty="0">
                <a:solidFill>
                  <a:schemeClr val="lt1"/>
                </a:solidFill>
              </a:rPr>
              <a:t> - p</a:t>
            </a:r>
            <a:r>
              <a:rPr lang="cs-CZ" sz="2800" dirty="0" err="1">
                <a:solidFill>
                  <a:schemeClr val="lt1"/>
                </a:solidFill>
              </a:rPr>
              <a:t>říprava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2" y="1812071"/>
            <a:ext cx="85710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2000"/>
            </a:pPr>
            <a:r>
              <a:rPr lang="en-US" sz="1600" dirty="0" err="1">
                <a:solidFill>
                  <a:schemeClr val="tx1"/>
                </a:solidFill>
              </a:rPr>
              <a:t>Učitelé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profesoři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připraví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konferenci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několika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klíčovými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aspekty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budou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během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diskuse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probírat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  <a:endParaRPr lang="en-US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Pre</a:t>
            </a:r>
            <a:r>
              <a:rPr lang="cs-CZ" sz="1600" dirty="0" smtClean="0">
                <a:solidFill>
                  <a:schemeClr val="tx1"/>
                </a:solidFill>
              </a:rPr>
              <a:t>z</a:t>
            </a:r>
            <a:r>
              <a:rPr lang="en-US" sz="1600" dirty="0" err="1" smtClean="0">
                <a:solidFill>
                  <a:schemeClr val="tx1"/>
                </a:solidFill>
              </a:rPr>
              <a:t>enta</a:t>
            </a:r>
            <a:r>
              <a:rPr lang="cs-CZ" sz="1600" dirty="0" err="1" smtClean="0">
                <a:solidFill>
                  <a:schemeClr val="tx1"/>
                </a:solidFill>
              </a:rPr>
              <a:t>ce</a:t>
            </a:r>
            <a:r>
              <a:rPr lang="cs-CZ" sz="1600" dirty="0" smtClean="0">
                <a:solidFill>
                  <a:schemeClr val="tx1"/>
                </a:solidFill>
              </a:rPr>
              <a:t> společnosti</a:t>
            </a: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K</a:t>
            </a:r>
            <a:r>
              <a:rPr lang="cs-CZ" sz="1600" dirty="0" err="1" smtClean="0">
                <a:solidFill>
                  <a:schemeClr val="tx1"/>
                </a:solidFill>
              </a:rPr>
              <a:t>líčové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produ</a:t>
            </a:r>
            <a:r>
              <a:rPr lang="cs-CZ" sz="1600" dirty="0" err="1" smtClean="0">
                <a:solidFill>
                  <a:schemeClr val="tx1"/>
                </a:solidFill>
              </a:rPr>
              <a:t>kty</a:t>
            </a:r>
            <a:r>
              <a:rPr lang="cs-CZ" sz="1600" dirty="0" smtClean="0">
                <a:solidFill>
                  <a:schemeClr val="tx1"/>
                </a:solidFill>
              </a:rPr>
              <a:t> nebo služby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Představení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všech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zúčastněných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mají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vliv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distribuční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model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1433513" lvl="3" indent="-285750" algn="just">
              <a:buSzPts val="2000"/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Specifické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zaměření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veřejnou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správu</a:t>
            </a:r>
            <a:r>
              <a:rPr lang="en-US" sz="1600" dirty="0" smtClean="0">
                <a:solidFill>
                  <a:schemeClr val="tx1"/>
                </a:solidFill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</a:rPr>
              <a:t>další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zúčastněné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strany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1433513" lvl="3" indent="-285750" algn="just">
              <a:buSzPts val="2000"/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Proč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je pro </a:t>
            </a:r>
            <a:r>
              <a:rPr lang="en-US" sz="1600" dirty="0" err="1">
                <a:solidFill>
                  <a:schemeClr val="tx1"/>
                </a:solidFill>
              </a:rPr>
              <a:t>provoz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nutná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spolupráce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Představení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distribuční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strategie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společnosti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  <a:endParaRPr lang="en-US" sz="1600" dirty="0">
              <a:solidFill>
                <a:schemeClr val="tx1"/>
              </a:solidFill>
            </a:endParaRP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Hlavní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zařízení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infrastruktura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Konkurenční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služby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srovnání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jinými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subjekty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stejném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segmentu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činnosti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94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7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</a:t>
            </a:r>
            <a:r>
              <a:rPr lang="cs-CZ" sz="28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kce</a:t>
            </a:r>
            <a:r>
              <a:rPr lang="en-GB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cs-CZ" sz="2800" dirty="0" smtClean="0">
                <a:solidFill>
                  <a:schemeClr val="lt1"/>
                </a:solidFill>
              </a:rPr>
              <a:t>seznam</a:t>
            </a:r>
            <a:r>
              <a:rPr lang="en-GB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poten</a:t>
            </a:r>
            <a:r>
              <a:rPr lang="cs-CZ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28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cs-CZ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á</a:t>
            </a:r>
            <a:r>
              <a:rPr lang="en-GB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cs-CZ" sz="28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ních</a:t>
            </a:r>
            <a:r>
              <a:rPr lang="en-GB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expert</a:t>
            </a:r>
            <a:r>
              <a:rPr lang="cs-CZ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ů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1" y="1812071"/>
            <a:ext cx="8571087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Níže najdete seznam podniků, které mohou být ochotny uvolnit některého ze svých odborníků, aby studentům představili své odborné znalosti a budoucí provoz. Je důležité propojit pracovní a vzdělávací prostředí, abychom co nejlépe připravili budoucí odborníky.</a:t>
            </a:r>
          </a:p>
          <a:p>
            <a:pPr algn="just"/>
            <a:endParaRPr lang="cs-CZ" sz="1600" dirty="0" smtClean="0">
              <a:solidFill>
                <a:schemeClr val="tx1"/>
              </a:solidFill>
            </a:endParaRP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Profily podniků, které se nejlépe hodí pro tuto úvodní konferenci o vysvětlování výhod sdílení dat mezi partnery: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Velké logistické skupiny (je pravděpodobnější, že budou mít k dispozici odborníky, kteří se podělí o své zkušenosti, než malé společnosti, ale zajímavé jsou všechny velikosti společností)</a:t>
            </a:r>
            <a:r>
              <a:rPr lang="cs-CZ" sz="1600" dirty="0" smtClean="0">
                <a:solidFill>
                  <a:schemeClr val="tx1"/>
                </a:solidFill>
              </a:rPr>
              <a:t>	(</a:t>
            </a:r>
            <a:r>
              <a:rPr lang="cs-CZ" sz="1600" dirty="0" err="1" smtClean="0">
                <a:solidFill>
                  <a:schemeClr val="tx1"/>
                </a:solidFill>
              </a:rPr>
              <a:t>např</a:t>
            </a:r>
            <a:r>
              <a:rPr lang="cs-CZ" sz="1600" dirty="0" smtClean="0">
                <a:solidFill>
                  <a:schemeClr val="tx1"/>
                </a:solidFill>
              </a:rPr>
              <a:t>: FM </a:t>
            </a:r>
            <a:r>
              <a:rPr lang="cs-CZ" sz="1600" dirty="0" err="1" smtClean="0">
                <a:solidFill>
                  <a:schemeClr val="tx1"/>
                </a:solidFill>
              </a:rPr>
              <a:t>Logistic</a:t>
            </a:r>
            <a:r>
              <a:rPr lang="cs-CZ" sz="1600" dirty="0" smtClean="0">
                <a:solidFill>
                  <a:schemeClr val="tx1"/>
                </a:solidFill>
              </a:rPr>
              <a:t>, DB </a:t>
            </a:r>
            <a:r>
              <a:rPr lang="cs-CZ" sz="1600" dirty="0" err="1" smtClean="0">
                <a:solidFill>
                  <a:schemeClr val="tx1"/>
                </a:solidFill>
              </a:rPr>
              <a:t>Schenker</a:t>
            </a:r>
            <a:r>
              <a:rPr lang="cs-CZ" sz="1600" dirty="0" smtClean="0">
                <a:solidFill>
                  <a:schemeClr val="tx1"/>
                </a:solidFill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</a:rPr>
              <a:t>Geodis</a:t>
            </a:r>
            <a:r>
              <a:rPr lang="cs-CZ" sz="1600" dirty="0" smtClean="0">
                <a:solidFill>
                  <a:schemeClr val="tx1"/>
                </a:solidFill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</a:rPr>
              <a:t>Kuehne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Nagel</a:t>
            </a:r>
            <a:r>
              <a:rPr lang="cs-CZ" sz="1600" dirty="0" smtClean="0">
                <a:solidFill>
                  <a:schemeClr val="tx1"/>
                </a:solidFill>
              </a:rPr>
              <a:t>)</a:t>
            </a: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Asociace specializované </a:t>
            </a:r>
            <a:r>
              <a:rPr lang="cs-CZ" sz="1600" dirty="0" smtClean="0">
                <a:solidFill>
                  <a:schemeClr val="tx1"/>
                </a:solidFill>
              </a:rPr>
              <a:t>na logistická data a analýzy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430213" algn="just"/>
            <a:r>
              <a:rPr lang="cs-CZ" sz="1600" dirty="0" smtClean="0">
                <a:solidFill>
                  <a:schemeClr val="tx1"/>
                </a:solidFill>
              </a:rPr>
              <a:t>	(</a:t>
            </a:r>
            <a:r>
              <a:rPr lang="cs-CZ" sz="1600" dirty="0" err="1" smtClean="0">
                <a:solidFill>
                  <a:schemeClr val="tx1"/>
                </a:solidFill>
              </a:rPr>
              <a:t>např</a:t>
            </a:r>
            <a:r>
              <a:rPr lang="cs-CZ" sz="1600" dirty="0" smtClean="0">
                <a:solidFill>
                  <a:schemeClr val="tx1"/>
                </a:solidFill>
              </a:rPr>
              <a:t>: </a:t>
            </a:r>
            <a:r>
              <a:rPr lang="cs-CZ" sz="1600" dirty="0" err="1" smtClean="0">
                <a:solidFill>
                  <a:schemeClr val="tx1"/>
                </a:solidFill>
              </a:rPr>
              <a:t>Ecologie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Logistique</a:t>
            </a:r>
            <a:r>
              <a:rPr lang="cs-CZ" sz="1600" dirty="0" smtClean="0">
                <a:solidFill>
                  <a:schemeClr val="tx1"/>
                </a:solidFill>
              </a:rPr>
              <a:t>, France </a:t>
            </a:r>
            <a:r>
              <a:rPr lang="cs-CZ" sz="1600" dirty="0" err="1" smtClean="0">
                <a:solidFill>
                  <a:schemeClr val="tx1"/>
                </a:solidFill>
              </a:rPr>
              <a:t>Logistique</a:t>
            </a:r>
            <a:r>
              <a:rPr lang="cs-CZ" sz="1600" dirty="0" smtClean="0">
                <a:solidFill>
                  <a:schemeClr val="tx1"/>
                </a:solidFill>
              </a:rPr>
              <a:t>)</a:t>
            </a: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E-komerce </a:t>
            </a:r>
            <a:r>
              <a:rPr lang="cs-CZ" sz="1600" dirty="0" smtClean="0">
                <a:solidFill>
                  <a:schemeClr val="tx1"/>
                </a:solidFill>
              </a:rPr>
              <a:t>- d</a:t>
            </a:r>
            <a:r>
              <a:rPr lang="cs-CZ" sz="1600" dirty="0" smtClean="0">
                <a:solidFill>
                  <a:schemeClr val="tx1"/>
                </a:solidFill>
              </a:rPr>
              <a:t>istributoři</a:t>
            </a:r>
          </a:p>
          <a:p>
            <a:pPr marL="430213" lvl="1" algn="just"/>
            <a:r>
              <a:rPr lang="cs-CZ" sz="1600" dirty="0" smtClean="0">
                <a:solidFill>
                  <a:schemeClr val="tx1"/>
                </a:solidFill>
              </a:rPr>
              <a:t>	(</a:t>
            </a:r>
            <a:r>
              <a:rPr lang="cs-CZ" sz="1600" dirty="0" err="1" smtClean="0">
                <a:solidFill>
                  <a:schemeClr val="tx1"/>
                </a:solidFill>
              </a:rPr>
              <a:t>např</a:t>
            </a:r>
            <a:r>
              <a:rPr lang="cs-CZ" sz="1600" dirty="0" smtClean="0">
                <a:solidFill>
                  <a:schemeClr val="tx1"/>
                </a:solidFill>
              </a:rPr>
              <a:t>: Amazon, C-</a:t>
            </a:r>
            <a:r>
              <a:rPr lang="cs-CZ" sz="1600" dirty="0" err="1" smtClean="0">
                <a:solidFill>
                  <a:schemeClr val="tx1"/>
                </a:solidFill>
              </a:rPr>
              <a:t>Discount</a:t>
            </a:r>
            <a:r>
              <a:rPr lang="cs-CZ" sz="1600" dirty="0" smtClean="0">
                <a:solidFill>
                  <a:schemeClr val="tx1"/>
                </a:solidFill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</a:rPr>
              <a:t>Fnac</a:t>
            </a:r>
            <a:r>
              <a:rPr lang="cs-CZ" sz="1600" dirty="0" smtClean="0">
                <a:solidFill>
                  <a:schemeClr val="tx1"/>
                </a:solidFill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</a:rPr>
              <a:t>etc</a:t>
            </a:r>
            <a:r>
              <a:rPr lang="cs-CZ" sz="1600" dirty="0" smtClean="0">
                <a:solidFill>
                  <a:schemeClr val="tx1"/>
                </a:solidFill>
              </a:rPr>
              <a:t>.)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dirty="0" smtClean="0">
                <a:solidFill>
                  <a:schemeClr val="lt1"/>
                </a:solidFill>
              </a:rPr>
              <a:t>Cvičení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815138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r>
              <a:rPr lang="en-GB" sz="2000" dirty="0">
                <a:solidFill>
                  <a:schemeClr val="tx1"/>
                </a:solidFill>
              </a:rPr>
              <a:t>Pro </a:t>
            </a:r>
            <a:r>
              <a:rPr lang="en-GB" sz="2000" dirty="0" err="1">
                <a:solidFill>
                  <a:schemeClr val="tx1"/>
                </a:solidFill>
              </a:rPr>
              <a:t>toto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konkrétní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zasedání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připraveno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žádné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cvičení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lvl="0">
              <a:buSzPts val="2000"/>
            </a:pPr>
            <a:endParaRPr lang="en-GB" sz="20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en-GB" sz="2000" dirty="0" err="1">
                <a:solidFill>
                  <a:schemeClr val="tx1"/>
                </a:solidFill>
              </a:rPr>
              <a:t>Učitelé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profesoři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mohou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připravit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něco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konkrétního</a:t>
            </a:r>
            <a:r>
              <a:rPr lang="en-GB" sz="2000" dirty="0">
                <a:solidFill>
                  <a:schemeClr val="tx1"/>
                </a:solidFill>
              </a:rPr>
              <a:t> v </a:t>
            </a:r>
            <a:r>
              <a:rPr lang="en-GB" sz="2000" dirty="0" err="1">
                <a:solidFill>
                  <a:schemeClr val="tx1"/>
                </a:solidFill>
              </a:rPr>
              <a:t>závislosti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obsahu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poskytnutém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odborníkem</a:t>
            </a:r>
            <a:r>
              <a:rPr lang="en-GB" sz="2000" dirty="0" smtClean="0">
                <a:solidFill>
                  <a:schemeClr val="tx1"/>
                </a:solidFill>
              </a:rPr>
              <a:t>/</a:t>
            </a:r>
            <a:r>
              <a:rPr lang="en-GB" sz="2000" dirty="0" err="1" smtClean="0">
                <a:solidFill>
                  <a:schemeClr val="tx1"/>
                </a:solidFill>
              </a:rPr>
              <a:t>profesionálem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sz="20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635</Words>
  <Application>Microsoft Office PowerPoint</Application>
  <PresentationFormat>Předvádění na obrazovce (4:3)</PresentationFormat>
  <Paragraphs>93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Noto Sans Symbols</vt:lpstr>
      <vt:lpstr>Wingdings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Matějíčková Veronika</cp:lastModifiedBy>
  <cp:revision>22</cp:revision>
  <dcterms:created xsi:type="dcterms:W3CDTF">2016-11-18T09:55:38Z</dcterms:created>
  <dcterms:modified xsi:type="dcterms:W3CDTF">2022-11-15T14:38:01Z</dcterms:modified>
</cp:coreProperties>
</file>