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4" r:id="rId4"/>
    <p:sldId id="259" r:id="rId5"/>
    <p:sldId id="265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bzyEzC8tiMHWx6deNdtHXJhxgO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B7DD6BA-45CD-CCDE-A493-5631DCBD3220}" name="Garoa Lekuona Izeta" initials="GLI" userId="ded43327580c5403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oa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18C3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0C5976-FB19-4867-A2B4-DEF7078B3A27}">
  <a:tblStyle styleId="{980C5976-FB19-4867-A2B4-DEF7078B3A2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81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9" Type="http://schemas.openxmlformats.org/officeDocument/2006/relationships/theme" Target="theme/theme1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" name="Google Shape;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0b78f225a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" name="Google Shape;31;g10b78f225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>
            <a:spLocks noGrp="1"/>
          </p:cNvSpPr>
          <p:nvPr>
            <p:ph type="sldNum" idx="12"/>
          </p:nvPr>
        </p:nvSpPr>
        <p:spPr>
          <a:xfrm>
            <a:off x="7046913" y="651986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6" name="Google Shape;16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2663" y="6295745"/>
            <a:ext cx="2010676" cy="50021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7"/>
          <p:cNvSpPr txBox="1"/>
          <p:nvPr/>
        </p:nvSpPr>
        <p:spPr>
          <a:xfrm>
            <a:off x="2263339" y="6319474"/>
            <a:ext cx="4366061" cy="45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50"/>
              <a:buFont typeface="Calibri"/>
              <a:buNone/>
            </a:pPr>
            <a:r>
              <a:rPr lang="cs-CZ" sz="750" dirty="0">
                <a:solidFill>
                  <a:schemeClr val="bg1">
                    <a:lumMod val="50000"/>
                  </a:schemeClr>
                </a:solidFill>
              </a:rPr>
              <a:t>Podpora Evropské komise při tvorbě této publikace nepředstavuje souhlas s obsahem, který odráží pouze názory autorů, a Komise nemůže být zodpovědná za jakékoliv využití informací obsažených v této publikaci</a:t>
            </a:r>
            <a:endParaRPr lang="cs-CZ" sz="750" b="0" i="0" u="none" strike="noStrike" cap="none" dirty="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seño personalizado">
  <p:cSld name="1_Diseño personalizado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>
            <a:spLocks noGrp="1"/>
          </p:cNvSpPr>
          <p:nvPr>
            <p:ph type="sldNum" idx="12"/>
          </p:nvPr>
        </p:nvSpPr>
        <p:spPr>
          <a:xfrm>
            <a:off x="7046913" y="651986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366CC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body" idx="1"/>
          </p:nvPr>
        </p:nvSpPr>
        <p:spPr>
          <a:xfrm>
            <a:off x="468313" y="1196975"/>
            <a:ext cx="8183562" cy="1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marR="0" lvl="2" indent="-3683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ED3742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marR="0" lvl="3" indent="-36372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ED3742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4A85BF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marR="0" lvl="5" indent="-33655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BFFF49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Clr>
                <a:srgbClr val="BFFF49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Clr>
                <a:srgbClr val="BFFF49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Clr>
                <a:srgbClr val="BFFF49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1" name="Google Shape;11;p5" descr="Dexion s.r.o. joins the Czech Logistics Association"/>
          <p:cNvSpPr/>
          <p:nvPr/>
        </p:nvSpPr>
        <p:spPr>
          <a:xfrm>
            <a:off x="173038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2979" y="0"/>
            <a:ext cx="2061054" cy="64970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5"/>
          <p:cNvSpPr/>
          <p:nvPr/>
        </p:nvSpPr>
        <p:spPr>
          <a:xfrm>
            <a:off x="264695" y="508411"/>
            <a:ext cx="185286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6576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Arial"/>
              <a:buNone/>
            </a:pPr>
            <a:r>
              <a:rPr lang="es-ES" sz="800" b="1" i="1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Successful online learning for </a:t>
            </a:r>
            <a:endParaRPr sz="800" b="0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Arial"/>
              <a:buNone/>
            </a:pPr>
            <a:r>
              <a:rPr lang="es-ES" sz="800" b="1" i="1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sustainable last mile logistics</a:t>
            </a:r>
            <a:endParaRPr sz="800" b="1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OlboD7BoTE&amp;t=1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YslMWNnvFZ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046913" y="651986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s-ES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None/>
              </a:pPr>
              <a:t>1</a:t>
            </a:fld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599506" y="2794758"/>
            <a:ext cx="3945000" cy="1077300"/>
          </a:xfrm>
          <a:prstGeom prst="rect">
            <a:avLst/>
          </a:prstGeom>
          <a:solidFill>
            <a:srgbClr val="18C32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3200" b="1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Kaps</a:t>
            </a:r>
            <a:r>
              <a:rPr lang="es-ES" sz="3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3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3.1.3</a:t>
            </a:r>
            <a:endParaRPr sz="32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 txBox="1"/>
          <p:nvPr/>
        </p:nvSpPr>
        <p:spPr>
          <a:xfrm>
            <a:off x="1099113" y="4303553"/>
            <a:ext cx="7014600" cy="1077178"/>
          </a:xfrm>
          <a:prstGeom prst="rect">
            <a:avLst/>
          </a:prstGeom>
          <a:noFill/>
          <a:ln w="19050" cap="flat" cmpd="sng">
            <a:solidFill>
              <a:srgbClr val="18C3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s-ES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2400" b="1" dirty="0"/>
              <a:t>Invest</a:t>
            </a:r>
            <a:r>
              <a:rPr lang="cs-CZ" sz="2400" b="1" dirty="0" err="1"/>
              <a:t>ice</a:t>
            </a:r>
            <a:r>
              <a:rPr lang="cs-CZ" sz="2400" b="1" dirty="0"/>
              <a:t> do spolupráce</a:t>
            </a:r>
            <a:r>
              <a:rPr lang="it-IT" sz="2400" b="1" dirty="0"/>
              <a:t> </a:t>
            </a:r>
            <a:r>
              <a:rPr lang="cs-CZ" sz="2400" b="1" dirty="0"/>
              <a:t>a zapojení se do rozšířeného dodavatelského </a:t>
            </a:r>
            <a:r>
              <a:rPr lang="cs-CZ" sz="2400" b="1" dirty="0" err="1"/>
              <a:t>řetezce</a:t>
            </a:r>
            <a:r>
              <a:rPr lang="it-IT" sz="2400" b="1" dirty="0"/>
              <a:t> </a:t>
            </a:r>
            <a:endParaRPr lang="cs-CZ" sz="3200" b="1" dirty="0"/>
          </a:p>
        </p:txBody>
      </p:sp>
      <p:sp>
        <p:nvSpPr>
          <p:cNvPr id="27" name="Google Shape;27;p4"/>
          <p:cNvSpPr txBox="1"/>
          <p:nvPr/>
        </p:nvSpPr>
        <p:spPr>
          <a:xfrm>
            <a:off x="248194" y="1222861"/>
            <a:ext cx="8451669" cy="400069"/>
          </a:xfrm>
          <a:prstGeom prst="rect">
            <a:avLst/>
          </a:prstGeom>
          <a:solidFill>
            <a:srgbClr val="18C32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cs-CZ" sz="2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KAPITOLA</a:t>
            </a:r>
            <a:r>
              <a:rPr lang="en-GB" sz="2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3: </a:t>
            </a:r>
            <a:r>
              <a:rPr lang="it-IT" sz="2000" b="1" i="0" dirty="0">
                <a:solidFill>
                  <a:schemeClr val="bg1"/>
                </a:solidFill>
              </a:rPr>
              <a:t>Trend</a:t>
            </a:r>
            <a:r>
              <a:rPr lang="cs-CZ" sz="2000" b="1" i="0" dirty="0">
                <a:solidFill>
                  <a:schemeClr val="bg1"/>
                </a:solidFill>
              </a:rPr>
              <a:t>y</a:t>
            </a:r>
            <a:r>
              <a:rPr lang="it-IT" sz="2000" b="1" i="0" dirty="0">
                <a:solidFill>
                  <a:schemeClr val="bg1"/>
                </a:solidFill>
              </a:rPr>
              <a:t> </a:t>
            </a:r>
            <a:r>
              <a:rPr lang="cs-CZ" sz="2000" b="1" i="0" dirty="0">
                <a:solidFill>
                  <a:schemeClr val="bg1"/>
                </a:solidFill>
              </a:rPr>
              <a:t>pro</a:t>
            </a:r>
            <a:r>
              <a:rPr lang="it-IT" sz="2000" b="1" i="0" dirty="0">
                <a:solidFill>
                  <a:schemeClr val="bg1"/>
                </a:solidFill>
              </a:rPr>
              <a:t> efe</a:t>
            </a:r>
            <a:r>
              <a:rPr lang="cs-CZ" sz="2000" b="1" i="0" dirty="0">
                <a:solidFill>
                  <a:schemeClr val="bg1"/>
                </a:solidFill>
              </a:rPr>
              <a:t>k</a:t>
            </a:r>
            <a:r>
              <a:rPr lang="it-IT" sz="2000" b="1" i="0" dirty="0">
                <a:solidFill>
                  <a:schemeClr val="bg1"/>
                </a:solidFill>
              </a:rPr>
              <a:t>tiv</a:t>
            </a:r>
            <a:r>
              <a:rPr lang="cs-CZ" sz="2000" b="1" i="0" dirty="0" err="1">
                <a:solidFill>
                  <a:schemeClr val="bg1"/>
                </a:solidFill>
              </a:rPr>
              <a:t>nější</a:t>
            </a:r>
            <a:r>
              <a:rPr lang="cs-CZ" sz="2000" b="1" i="0" dirty="0">
                <a:solidFill>
                  <a:schemeClr val="bg1"/>
                </a:solidFill>
              </a:rPr>
              <a:t> logistiku</a:t>
            </a:r>
            <a:r>
              <a:rPr lang="it-IT" sz="2000" b="1" i="0" dirty="0">
                <a:solidFill>
                  <a:schemeClr val="bg1"/>
                </a:solidFill>
              </a:rPr>
              <a:t> </a:t>
            </a:r>
            <a:r>
              <a:rPr lang="cs-CZ" sz="2000" b="1" i="0" dirty="0">
                <a:solidFill>
                  <a:schemeClr val="bg1"/>
                </a:solidFill>
              </a:rPr>
              <a:t>poslední míle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28" name="Google Shape;28;p4"/>
          <p:cNvSpPr txBox="1"/>
          <p:nvPr/>
        </p:nvSpPr>
        <p:spPr>
          <a:xfrm>
            <a:off x="243840" y="1858586"/>
            <a:ext cx="8451669" cy="400069"/>
          </a:xfrm>
          <a:prstGeom prst="rect">
            <a:avLst/>
          </a:prstGeom>
          <a:noFill/>
          <a:ln w="9525" cap="flat" cmpd="sng">
            <a:solidFill>
              <a:srgbClr val="18C3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cs-CZ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LEKCE</a:t>
            </a:r>
            <a:r>
              <a:rPr lang="en-GB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1: </a:t>
            </a:r>
            <a:r>
              <a:rPr lang="cs-CZ" sz="2000" b="1" dirty="0"/>
              <a:t>M</a:t>
            </a:r>
            <a:r>
              <a:rPr lang="it-IT" sz="2000" b="1" dirty="0"/>
              <a:t>echanism</a:t>
            </a:r>
            <a:r>
              <a:rPr lang="cs-CZ" sz="2000" b="1" dirty="0"/>
              <a:t>y zvládání logistiky v  městském prostředí</a:t>
            </a:r>
            <a:endParaRPr lang="cs-CZ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0b78f225a7_0_0"/>
          <p:cNvSpPr txBox="1">
            <a:spLocks noGrp="1"/>
          </p:cNvSpPr>
          <p:nvPr>
            <p:ph type="sldNum" idx="12"/>
          </p:nvPr>
        </p:nvSpPr>
        <p:spPr>
          <a:xfrm>
            <a:off x="7046913" y="6519863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s-ES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None/>
              </a:pPr>
              <a:t>2</a:t>
            </a:fld>
            <a:endParaRPr/>
          </a:p>
        </p:txBody>
      </p:sp>
      <p:sp>
        <p:nvSpPr>
          <p:cNvPr id="34" name="Google Shape;34;g10b78f225a7_0_0"/>
          <p:cNvSpPr txBox="1"/>
          <p:nvPr/>
        </p:nvSpPr>
        <p:spPr>
          <a:xfrm>
            <a:off x="248175" y="1366700"/>
            <a:ext cx="4271700" cy="400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18C3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2000" b="1" dirty="0">
                <a:solidFill>
                  <a:srgbClr val="18C320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Tematicky </a:t>
            </a:r>
            <a:r>
              <a:rPr lang="cs-CZ" sz="2000" b="1" u="sng" dirty="0">
                <a:solidFill>
                  <a:srgbClr val="18C320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předcházející</a:t>
            </a:r>
            <a:r>
              <a:rPr lang="cs-CZ" sz="2000" b="1" dirty="0">
                <a:solidFill>
                  <a:srgbClr val="18C320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 kapsle </a:t>
            </a:r>
            <a:r>
              <a:rPr lang="en-GB" sz="2000" b="1" i="0" u="none" strike="noStrike" cap="none" dirty="0">
                <a:solidFill>
                  <a:srgbClr val="18C320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: </a:t>
            </a:r>
            <a:endParaRPr lang="en-GB" sz="2000" b="0" i="0" u="none" strike="noStrike" cap="none" dirty="0">
              <a:solidFill>
                <a:srgbClr val="18C3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g10b78f225a7_0_0"/>
          <p:cNvSpPr txBox="1"/>
          <p:nvPr/>
        </p:nvSpPr>
        <p:spPr>
          <a:xfrm>
            <a:off x="248175" y="2915075"/>
            <a:ext cx="4271700" cy="400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18C3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2000" b="1" dirty="0">
                <a:solidFill>
                  <a:srgbClr val="18C320"/>
                </a:solidFill>
              </a:rPr>
              <a:t>Související kapsle </a:t>
            </a:r>
            <a:r>
              <a:rPr lang="en-GB" sz="2000" b="1" dirty="0">
                <a:solidFill>
                  <a:srgbClr val="18C320"/>
                </a:solidFill>
              </a:rPr>
              <a:t>:</a:t>
            </a:r>
            <a:endParaRPr lang="en-GB" sz="2000" b="0" i="0" u="none" strike="noStrike" cap="none" dirty="0">
              <a:solidFill>
                <a:srgbClr val="18C3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g10b78f225a7_0_0"/>
          <p:cNvSpPr txBox="1"/>
          <p:nvPr/>
        </p:nvSpPr>
        <p:spPr>
          <a:xfrm>
            <a:off x="4793300" y="1366700"/>
            <a:ext cx="4160400" cy="33851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18C3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3200"/>
            </a:pPr>
            <a:r>
              <a:rPr lang="es-ES" sz="1600" dirty="0">
                <a:solidFill>
                  <a:schemeClr val="dk1"/>
                </a:solidFill>
              </a:rPr>
              <a:t>1.2.1, 1.3.1, 1.4.1, 2.2.1, 3.1.1</a:t>
            </a:r>
            <a:endParaRPr lang="es-ES" sz="2000" dirty="0">
              <a:solidFill>
                <a:schemeClr val="dk1"/>
              </a:solidFill>
            </a:endParaRPr>
          </a:p>
        </p:txBody>
      </p:sp>
      <p:sp>
        <p:nvSpPr>
          <p:cNvPr id="37" name="Google Shape;37;g10b78f225a7_0_0"/>
          <p:cNvSpPr txBox="1"/>
          <p:nvPr/>
        </p:nvSpPr>
        <p:spPr>
          <a:xfrm>
            <a:off x="4793300" y="2915075"/>
            <a:ext cx="4160400" cy="33851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18C3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3200"/>
            </a:pPr>
            <a:r>
              <a:rPr lang="es-ES" sz="1600" dirty="0">
                <a:solidFill>
                  <a:schemeClr val="dk1"/>
                </a:solidFill>
              </a:rPr>
              <a:t>2.2.2; 2.2.3, 2.2.4 and 3.1.2</a:t>
            </a:r>
          </a:p>
        </p:txBody>
      </p:sp>
      <p:sp>
        <p:nvSpPr>
          <p:cNvPr id="38" name="Google Shape;38;g10b78f225a7_0_0"/>
          <p:cNvSpPr txBox="1"/>
          <p:nvPr/>
        </p:nvSpPr>
        <p:spPr>
          <a:xfrm>
            <a:off x="300300" y="4604400"/>
            <a:ext cx="4271700" cy="400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18C3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2000" b="1" dirty="0" err="1">
                <a:solidFill>
                  <a:srgbClr val="18C320"/>
                </a:solidFill>
              </a:rPr>
              <a:t>Aut</a:t>
            </a:r>
            <a:r>
              <a:rPr lang="cs-CZ" sz="2000" b="1" dirty="0">
                <a:solidFill>
                  <a:srgbClr val="18C320"/>
                </a:solidFill>
              </a:rPr>
              <a:t>oři</a:t>
            </a:r>
            <a:r>
              <a:rPr lang="en-GB" sz="2000" b="1" dirty="0">
                <a:solidFill>
                  <a:srgbClr val="18C320"/>
                </a:solidFill>
              </a:rPr>
              <a:t>:</a:t>
            </a:r>
            <a:endParaRPr lang="en-GB" sz="2000" b="0" i="0" u="none" strike="noStrike" cap="none" dirty="0">
              <a:solidFill>
                <a:srgbClr val="18C3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g10b78f225a7_0_0"/>
          <p:cNvSpPr txBox="1"/>
          <p:nvPr/>
        </p:nvSpPr>
        <p:spPr>
          <a:xfrm>
            <a:off x="4887475" y="4604400"/>
            <a:ext cx="4160400" cy="33851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18C3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3200"/>
            </a:pPr>
            <a:r>
              <a:rPr lang="en-US" sz="1600" dirty="0">
                <a:solidFill>
                  <a:schemeClr val="dk1"/>
                </a:solidFill>
              </a:rPr>
              <a:t>MLC ITS Euskadi &amp; SUSMILE Consortium</a:t>
            </a:r>
            <a:endParaRPr lang="es-ES" sz="1600" dirty="0">
              <a:solidFill>
                <a:schemeClr val="dk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454820" y="327511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 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454820" y="327511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-GB"/>
          </a:p>
        </p:txBody>
      </p:sp>
      <p:sp>
        <p:nvSpPr>
          <p:cNvPr id="3" name="2 Rectángulo"/>
          <p:cNvSpPr/>
          <p:nvPr/>
        </p:nvSpPr>
        <p:spPr>
          <a:xfrm>
            <a:off x="313508" y="891234"/>
            <a:ext cx="8477795" cy="523220"/>
          </a:xfrm>
          <a:prstGeom prst="rect">
            <a:avLst/>
          </a:prstGeom>
          <a:solidFill>
            <a:srgbClr val="18C320"/>
          </a:solidFill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Cíl kapsle</a:t>
            </a:r>
            <a:endParaRPr lang="en-GB" sz="2800" dirty="0"/>
          </a:p>
        </p:txBody>
      </p:sp>
      <p:sp>
        <p:nvSpPr>
          <p:cNvPr id="4" name="3 Rectángulo"/>
          <p:cNvSpPr/>
          <p:nvPr/>
        </p:nvSpPr>
        <p:spPr>
          <a:xfrm>
            <a:off x="313509" y="1586972"/>
            <a:ext cx="8464731" cy="255454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GB" sz="2000" dirty="0" err="1"/>
              <a:t>Cílem</a:t>
            </a:r>
            <a:r>
              <a:rPr lang="en-GB" sz="2000" dirty="0"/>
              <a:t> </a:t>
            </a:r>
            <a:r>
              <a:rPr lang="en-GB" sz="2000" dirty="0" err="1"/>
              <a:t>této</a:t>
            </a:r>
            <a:r>
              <a:rPr lang="en-GB" sz="2000" dirty="0"/>
              <a:t> </a:t>
            </a:r>
            <a:r>
              <a:rPr lang="en-GB" sz="2000" dirty="0" err="1"/>
              <a:t>kapsle</a:t>
            </a:r>
            <a:r>
              <a:rPr lang="en-GB" sz="2000" dirty="0"/>
              <a:t> je </a:t>
            </a:r>
            <a:r>
              <a:rPr lang="en-GB" sz="2000" dirty="0" err="1"/>
              <a:t>nabídnout</a:t>
            </a:r>
            <a:r>
              <a:rPr lang="en-GB" sz="2000" dirty="0"/>
              <a:t> </a:t>
            </a:r>
            <a:r>
              <a:rPr lang="en-GB" sz="2000" dirty="0" err="1"/>
              <a:t>příklad</a:t>
            </a:r>
            <a:r>
              <a:rPr lang="en-GB" sz="2000" dirty="0"/>
              <a:t> toho, jak </a:t>
            </a:r>
            <a:r>
              <a:rPr lang="en-GB" sz="2000" dirty="0" err="1"/>
              <a:t>snaha</a:t>
            </a:r>
            <a:r>
              <a:rPr lang="en-GB" sz="2000" dirty="0"/>
              <a:t> </a:t>
            </a:r>
            <a:r>
              <a:rPr lang="en-GB" sz="2000" dirty="0" err="1"/>
              <a:t>nabízet</a:t>
            </a:r>
            <a:r>
              <a:rPr lang="en-GB" sz="2000" dirty="0"/>
              <a:t> </a:t>
            </a:r>
            <a:r>
              <a:rPr lang="en-GB" sz="2000" dirty="0" err="1"/>
              <a:t>stále</a:t>
            </a:r>
            <a:r>
              <a:rPr lang="en-GB" sz="2000" dirty="0"/>
              <a:t> </a:t>
            </a:r>
            <a:r>
              <a:rPr lang="en-GB" sz="2000" dirty="0" err="1"/>
              <a:t>lepší</a:t>
            </a:r>
            <a:r>
              <a:rPr lang="en-GB" sz="2000" dirty="0"/>
              <a:t> </a:t>
            </a:r>
            <a:r>
              <a:rPr lang="en-GB" sz="2000" dirty="0" err="1"/>
              <a:t>služby</a:t>
            </a:r>
            <a:r>
              <a:rPr lang="en-GB" sz="2000" dirty="0"/>
              <a:t> v </a:t>
            </a:r>
            <a:r>
              <a:rPr lang="en-GB" sz="2000" dirty="0" err="1"/>
              <a:t>oblasti</a:t>
            </a:r>
            <a:r>
              <a:rPr lang="en-GB" sz="2000" dirty="0"/>
              <a:t> LMD </a:t>
            </a:r>
            <a:r>
              <a:rPr lang="en-GB" sz="2000" dirty="0" err="1"/>
              <a:t>umožnila</a:t>
            </a:r>
            <a:r>
              <a:rPr lang="en-GB" sz="2000" dirty="0"/>
              <a:t> </a:t>
            </a:r>
            <a:r>
              <a:rPr lang="en-GB" sz="2000" dirty="0" err="1"/>
              <a:t>vstoupit</a:t>
            </a:r>
            <a:r>
              <a:rPr lang="en-GB" sz="2000" dirty="0"/>
              <a:t> </a:t>
            </a:r>
            <a:r>
              <a:rPr lang="en-GB" sz="2000" dirty="0" err="1"/>
              <a:t>novým</a:t>
            </a:r>
            <a:r>
              <a:rPr lang="en-GB" sz="2000" dirty="0"/>
              <a:t> </a:t>
            </a:r>
            <a:r>
              <a:rPr lang="en-GB" sz="2000" dirty="0" err="1"/>
              <a:t>subjektům</a:t>
            </a:r>
            <a:r>
              <a:rPr lang="en-GB" sz="2000" dirty="0"/>
              <a:t> do </a:t>
            </a:r>
            <a:r>
              <a:rPr lang="en-GB" sz="2000" dirty="0" err="1"/>
              <a:t>dodavatelského</a:t>
            </a:r>
            <a:r>
              <a:rPr lang="en-GB" sz="2000" dirty="0"/>
              <a:t> </a:t>
            </a:r>
            <a:r>
              <a:rPr lang="en-GB" sz="2000" dirty="0" err="1"/>
              <a:t>řetězce</a:t>
            </a:r>
            <a:r>
              <a:rPr lang="en-GB" sz="2000" dirty="0"/>
              <a:t>, </a:t>
            </a:r>
            <a:r>
              <a:rPr lang="en-GB" sz="2000" dirty="0" err="1"/>
              <a:t>protože</a:t>
            </a:r>
            <a:r>
              <a:rPr lang="en-GB" sz="2000" dirty="0"/>
              <a:t> pro to </a:t>
            </a:r>
            <a:r>
              <a:rPr lang="en-GB" sz="2000" dirty="0" err="1"/>
              <a:t>bylo</a:t>
            </a:r>
            <a:r>
              <a:rPr lang="en-GB" sz="2000" dirty="0"/>
              <a:t> </a:t>
            </a:r>
            <a:r>
              <a:rPr lang="en-GB" sz="2000" dirty="0" err="1"/>
              <a:t>nezbytné</a:t>
            </a:r>
            <a:r>
              <a:rPr lang="en-GB" sz="2000" dirty="0"/>
              <a:t> </a:t>
            </a:r>
            <a:r>
              <a:rPr lang="en-GB" sz="2000" dirty="0" err="1"/>
              <a:t>investovat</a:t>
            </a:r>
            <a:r>
              <a:rPr lang="en-GB" sz="2000" dirty="0"/>
              <a:t> do </a:t>
            </a:r>
            <a:r>
              <a:rPr lang="en-GB" sz="2000" dirty="0" err="1"/>
              <a:t>spolupráce</a:t>
            </a:r>
            <a:r>
              <a:rPr lang="en-GB" sz="2000" dirty="0"/>
              <a:t>.</a:t>
            </a:r>
            <a:endParaRPr lang="cs-CZ" sz="2000" dirty="0"/>
          </a:p>
          <a:p>
            <a:pPr algn="just"/>
            <a:r>
              <a:rPr lang="en-GB" sz="2000" dirty="0" err="1"/>
              <a:t>Odborník</a:t>
            </a:r>
            <a:r>
              <a:rPr lang="en-GB" sz="2000" dirty="0"/>
              <a:t> z </a:t>
            </a:r>
            <a:r>
              <a:rPr lang="en-GB" sz="2000" dirty="0" err="1"/>
              <a:t>přepravní</a:t>
            </a:r>
            <a:r>
              <a:rPr lang="en-GB" sz="2000" dirty="0"/>
              <a:t> </a:t>
            </a:r>
            <a:r>
              <a:rPr lang="en-GB" sz="2000" dirty="0" err="1"/>
              <a:t>společnosti</a:t>
            </a:r>
            <a:r>
              <a:rPr lang="en-GB" sz="2000" dirty="0"/>
              <a:t> </a:t>
            </a:r>
            <a:r>
              <a:rPr lang="en-GB" sz="2000" dirty="0" err="1"/>
              <a:t>specializující</a:t>
            </a:r>
            <a:r>
              <a:rPr lang="en-GB" sz="2000" dirty="0"/>
              <a:t> se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distribuci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poslední</a:t>
            </a:r>
            <a:r>
              <a:rPr lang="en-GB" sz="2000" dirty="0"/>
              <a:t> </a:t>
            </a:r>
            <a:r>
              <a:rPr lang="en-GB" sz="2000" dirty="0" err="1"/>
              <a:t>míli</a:t>
            </a:r>
            <a:r>
              <a:rPr lang="en-GB" sz="2000" dirty="0"/>
              <a:t> </a:t>
            </a:r>
            <a:r>
              <a:rPr lang="en-GB" sz="2000" dirty="0" err="1"/>
              <a:t>představí</a:t>
            </a:r>
            <a:r>
              <a:rPr lang="en-GB" sz="2000" dirty="0"/>
              <a:t> </a:t>
            </a:r>
            <a:r>
              <a:rPr lang="en-GB" sz="2000" dirty="0" err="1"/>
              <a:t>práci</a:t>
            </a:r>
            <a:r>
              <a:rPr lang="en-GB" sz="2000" dirty="0"/>
              <a:t>, </a:t>
            </a:r>
            <a:r>
              <a:rPr lang="en-GB" sz="2000" dirty="0" err="1"/>
              <a:t>kterou</a:t>
            </a:r>
            <a:r>
              <a:rPr lang="en-GB" sz="2000" dirty="0"/>
              <a:t> </a:t>
            </a:r>
            <a:r>
              <a:rPr lang="en-GB" sz="2000" dirty="0" err="1"/>
              <a:t>vykonal</a:t>
            </a:r>
            <a:r>
              <a:rPr lang="en-GB" sz="2000" dirty="0"/>
              <a:t> pro </a:t>
            </a:r>
            <a:r>
              <a:rPr lang="en-GB" sz="2000" dirty="0" err="1"/>
              <a:t>spolupráci</a:t>
            </a:r>
            <a:r>
              <a:rPr lang="en-GB" sz="2000" dirty="0"/>
              <a:t> s </a:t>
            </a:r>
            <a:r>
              <a:rPr lang="en-GB" sz="2000" dirty="0" err="1"/>
              <a:t>ostatními</a:t>
            </a:r>
            <a:r>
              <a:rPr lang="en-GB" sz="2000" dirty="0"/>
              <a:t> </a:t>
            </a:r>
            <a:r>
              <a:rPr lang="en-GB" sz="2000" dirty="0" err="1"/>
              <a:t>logistickými</a:t>
            </a:r>
            <a:r>
              <a:rPr lang="en-GB" sz="2000" dirty="0"/>
              <a:t> </a:t>
            </a:r>
            <a:r>
              <a:rPr lang="en-GB" sz="2000" dirty="0" err="1"/>
              <a:t>operátory</a:t>
            </a:r>
            <a:r>
              <a:rPr lang="en-GB" sz="2000" dirty="0"/>
              <a:t> a </a:t>
            </a:r>
            <a:r>
              <a:rPr lang="en-GB" sz="2000" dirty="0" err="1"/>
              <a:t>obchodníky</a:t>
            </a:r>
            <a:r>
              <a:rPr lang="en-GB" sz="2000" dirty="0"/>
              <a:t>, a </a:t>
            </a:r>
            <a:r>
              <a:rPr lang="en-GB" sz="2000" dirty="0" err="1"/>
              <a:t>stane</a:t>
            </a:r>
            <a:r>
              <a:rPr lang="en-GB" sz="2000" dirty="0"/>
              <a:t> se </a:t>
            </a:r>
            <a:r>
              <a:rPr lang="en-GB" sz="2000" dirty="0" err="1"/>
              <a:t>důležitým</a:t>
            </a:r>
            <a:r>
              <a:rPr lang="en-GB" sz="2000" dirty="0"/>
              <a:t> </a:t>
            </a:r>
            <a:r>
              <a:rPr lang="en-GB" sz="2000" dirty="0" err="1"/>
              <a:t>partnerem</a:t>
            </a:r>
            <a:r>
              <a:rPr lang="en-GB" sz="2000" dirty="0"/>
              <a:t> </a:t>
            </a:r>
            <a:r>
              <a:rPr lang="en-GB" sz="2000" dirty="0" err="1"/>
              <a:t>rozšířeného</a:t>
            </a:r>
            <a:r>
              <a:rPr lang="en-GB" sz="2000" dirty="0"/>
              <a:t> </a:t>
            </a:r>
            <a:r>
              <a:rPr lang="en-GB" sz="2000" dirty="0" err="1"/>
              <a:t>dodavatelského</a:t>
            </a:r>
            <a:r>
              <a:rPr lang="en-GB" sz="2000" dirty="0"/>
              <a:t> </a:t>
            </a:r>
            <a:r>
              <a:rPr lang="en-GB" sz="2000" dirty="0" err="1"/>
              <a:t>řetězce</a:t>
            </a:r>
            <a:r>
              <a:rPr lang="en-GB" sz="2000" dirty="0"/>
              <a:t> (SC).</a:t>
            </a:r>
            <a:endParaRPr lang="en-GB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813569"/>
              </p:ext>
            </p:extLst>
          </p:nvPr>
        </p:nvGraphicFramePr>
        <p:xfrm>
          <a:off x="297695" y="4332631"/>
          <a:ext cx="8464731" cy="906060"/>
        </p:xfrm>
        <a:graphic>
          <a:graphicData uri="http://schemas.openxmlformats.org/drawingml/2006/table">
            <a:tbl>
              <a:tblPr/>
              <a:tblGrid>
                <a:gridCol w="2457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3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4228">
                <a:tc rowSpan="3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u="none" strike="noStrike" cap="none" dirty="0">
                          <a:solidFill>
                            <a:srgbClr val="FFFFFF"/>
                          </a:solidFill>
                          <a:latin typeface="+mn-lt"/>
                          <a:cs typeface="Arial"/>
                          <a:sym typeface="Arial"/>
                        </a:rPr>
                        <a:t>Kategorie</a:t>
                      </a:r>
                      <a:endParaRPr lang="cs-CZ" sz="1800" u="none" strike="noStrike" cap="none" dirty="0"/>
                    </a:p>
                  </a:txBody>
                  <a:tcPr marL="54673" marR="54673" marT="34170" marB="3417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C32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Návrh</a:t>
                      </a:r>
                      <a:r>
                        <a:rPr lang="en-GB" sz="1800" b="0" i="0" u="none" strike="noStrike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0" i="0" u="none" strike="noStrike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konference</a:t>
                      </a:r>
                      <a:endParaRPr lang="en-GB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54673" marR="54673" marT="34170" marB="3417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EQF</a:t>
                      </a:r>
                      <a:endParaRPr lang="es-ES" sz="1800" dirty="0"/>
                    </a:p>
                  </a:txBody>
                  <a:tcPr marL="54673" marR="54673" marT="34170" marB="3417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C3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22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4673" marR="54673" marT="34170" marB="3417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4673" marR="54673" marT="34170" marB="3417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4673" marR="54673" marT="34170" marB="3417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22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4673" marR="54673" marT="34170" marB="3417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X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4673" marR="54673" marT="34170" marB="3417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X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4673" marR="54673" marT="34170" marB="3417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679875"/>
              </p:ext>
            </p:extLst>
          </p:nvPr>
        </p:nvGraphicFramePr>
        <p:xfrm>
          <a:off x="316947" y="5444992"/>
          <a:ext cx="8490858" cy="342584"/>
        </p:xfrm>
        <a:graphic>
          <a:graphicData uri="http://schemas.openxmlformats.org/drawingml/2006/table">
            <a:tbl>
              <a:tblPr/>
              <a:tblGrid>
                <a:gridCol w="2472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8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86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u="none" strike="noStrike" cap="none" dirty="0">
                          <a:solidFill>
                            <a:srgbClr val="FFFFFF"/>
                          </a:solidFill>
                          <a:latin typeface="+mn-lt"/>
                          <a:cs typeface="Arial"/>
                          <a:sym typeface="Arial"/>
                        </a:rPr>
                        <a:t>Cvičení</a:t>
                      </a:r>
                      <a:endParaRPr lang="cs-CZ" sz="1800" u="none" strike="noStrike" cap="none" dirty="0"/>
                    </a:p>
                  </a:txBody>
                  <a:tcPr marL="54611" marR="54611" marT="34132" marB="34132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C32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N</a:t>
                      </a:r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E</a:t>
                      </a:r>
                      <a:endParaRPr lang="es-ES" sz="1800" dirty="0">
                        <a:solidFill>
                          <a:schemeClr val="tx1"/>
                        </a:solidFill>
                      </a:endParaRPr>
                    </a:p>
                  </a:txBody>
                  <a:tcPr marL="54611" marR="54611" marT="34132" marB="34132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967601"/>
              </p:ext>
            </p:extLst>
          </p:nvPr>
        </p:nvGraphicFramePr>
        <p:xfrm>
          <a:off x="339634" y="6065134"/>
          <a:ext cx="8477795" cy="342584"/>
        </p:xfrm>
        <a:graphic>
          <a:graphicData uri="http://schemas.openxmlformats.org/drawingml/2006/table">
            <a:tbl>
              <a:tblPr/>
              <a:tblGrid>
                <a:gridCol w="2468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9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86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u="none" strike="noStrike" cap="none" dirty="0">
                          <a:solidFill>
                            <a:srgbClr val="FFFFFF"/>
                          </a:solidFill>
                          <a:latin typeface="+mn-lt"/>
                          <a:cs typeface="Arial"/>
                          <a:sym typeface="Arial"/>
                        </a:rPr>
                        <a:t>Časová náročnost</a:t>
                      </a:r>
                      <a:endParaRPr lang="cs-CZ" sz="1800" u="none" strike="noStrike" cap="none" dirty="0"/>
                    </a:p>
                  </a:txBody>
                  <a:tcPr marL="54611" marR="54611" marT="34132" marB="34132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C32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dirty="0">
                          <a:solidFill>
                            <a:srgbClr val="7F7F7F"/>
                          </a:solidFill>
                          <a:latin typeface="Arial"/>
                        </a:rPr>
                        <a:t>    </a:t>
                      </a:r>
                      <a:r>
                        <a:rPr lang="cs-CZ" sz="1800" b="0" i="0" u="none" strike="noStrike" dirty="0">
                          <a:solidFill>
                            <a:srgbClr val="7F7F7F"/>
                          </a:solidFill>
                          <a:latin typeface="Arial"/>
                        </a:rPr>
                        <a:t>od</a:t>
                      </a:r>
                      <a:r>
                        <a:rPr lang="es-ES" sz="1800" b="0" i="0" u="none" strike="noStrike" dirty="0">
                          <a:solidFill>
                            <a:srgbClr val="7F7F7F"/>
                          </a:solidFill>
                          <a:latin typeface="Arial"/>
                        </a:rPr>
                        <a:t> 10 </a:t>
                      </a:r>
                      <a:r>
                        <a:rPr lang="cs-CZ" sz="1800" b="0" i="0" u="none" strike="noStrike" dirty="0">
                          <a:solidFill>
                            <a:srgbClr val="7F7F7F"/>
                          </a:solidFill>
                          <a:latin typeface="Arial"/>
                        </a:rPr>
                        <a:t>do</a:t>
                      </a:r>
                      <a:r>
                        <a:rPr lang="es-ES" sz="1800" b="0" i="0" u="none" strike="noStrike" dirty="0">
                          <a:solidFill>
                            <a:srgbClr val="7F7F7F"/>
                          </a:solidFill>
                          <a:latin typeface="Arial"/>
                        </a:rPr>
                        <a:t> 60    </a:t>
                      </a:r>
                      <a:r>
                        <a:rPr lang="es-ES" sz="1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Minut</a:t>
                      </a:r>
                      <a:endParaRPr lang="es-ES" sz="1800" dirty="0">
                        <a:solidFill>
                          <a:schemeClr val="tx1"/>
                        </a:solidFill>
                      </a:endParaRPr>
                    </a:p>
                  </a:txBody>
                  <a:tcPr marL="54611" marR="54611" marT="34132" marB="34132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 txBox="1">
            <a:spLocks noGrp="1"/>
          </p:cNvSpPr>
          <p:nvPr>
            <p:ph type="sldNum" idx="12"/>
          </p:nvPr>
        </p:nvSpPr>
        <p:spPr>
          <a:xfrm>
            <a:off x="7046913" y="651986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s-ES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None/>
              </a:pPr>
              <a:t>4</a:t>
            </a:fld>
            <a:endParaRPr/>
          </a:p>
        </p:txBody>
      </p:sp>
      <p:sp>
        <p:nvSpPr>
          <p:cNvPr id="56" name="Google Shape;56;p3"/>
          <p:cNvSpPr txBox="1"/>
          <p:nvPr/>
        </p:nvSpPr>
        <p:spPr>
          <a:xfrm>
            <a:off x="311650" y="1048402"/>
            <a:ext cx="8510100" cy="486600"/>
          </a:xfrm>
          <a:prstGeom prst="rect">
            <a:avLst/>
          </a:prstGeom>
          <a:solidFill>
            <a:srgbClr val="18C320"/>
          </a:solidFill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solidFill>
                  <a:schemeClr val="lt1"/>
                </a:solidFill>
              </a:rPr>
              <a:t>Obsah</a:t>
            </a:r>
            <a:endParaRPr lang="es-ES"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3"/>
          <p:cNvSpPr/>
          <p:nvPr/>
        </p:nvSpPr>
        <p:spPr>
          <a:xfrm>
            <a:off x="1358538" y="2396683"/>
            <a:ext cx="7354388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indent="-457200" fontAlgn="base">
              <a:lnSpc>
                <a:spcPct val="150000"/>
              </a:lnSpc>
              <a:buAutoNum type="arabicPeriod"/>
            </a:pPr>
            <a:r>
              <a:rPr lang="en-US" sz="2000" dirty="0" err="1"/>
              <a:t>Představení</a:t>
            </a:r>
            <a:r>
              <a:rPr lang="en-US" sz="2000" dirty="0"/>
              <a:t> </a:t>
            </a:r>
            <a:r>
              <a:rPr lang="en-US" sz="2000" dirty="0" err="1"/>
              <a:t>společnosti</a:t>
            </a:r>
            <a:r>
              <a:rPr lang="en-US" sz="2000" dirty="0"/>
              <a:t> a </a:t>
            </a:r>
            <a:r>
              <a:rPr lang="en-US" sz="2000" dirty="0" err="1" smtClean="0"/>
              <a:t>jejíh</a:t>
            </a:r>
            <a:r>
              <a:rPr lang="cs-CZ" sz="2000" dirty="0" smtClean="0"/>
              <a:t>o pole působnosti</a:t>
            </a:r>
            <a:endParaRPr lang="cs-CZ" sz="2000" dirty="0"/>
          </a:p>
          <a:p>
            <a:pPr marL="457200" indent="-457200" fontAlgn="base">
              <a:lnSpc>
                <a:spcPct val="150000"/>
              </a:lnSpc>
              <a:buAutoNum type="arabicPeriod"/>
            </a:pPr>
            <a:r>
              <a:rPr lang="en-US" sz="2000" dirty="0" err="1"/>
              <a:t>Vysvětlení</a:t>
            </a:r>
            <a:r>
              <a:rPr lang="en-US" sz="2000" dirty="0"/>
              <a:t> </a:t>
            </a:r>
            <a:r>
              <a:rPr lang="en-US" sz="2000" dirty="0" err="1"/>
              <a:t>modelu</a:t>
            </a:r>
            <a:r>
              <a:rPr lang="en-US" sz="2000" dirty="0"/>
              <a:t> </a:t>
            </a:r>
            <a:r>
              <a:rPr lang="en-US" sz="2000" dirty="0" err="1"/>
              <a:t>spolupráce</a:t>
            </a:r>
            <a:r>
              <a:rPr lang="en-US" sz="2000" dirty="0"/>
              <a:t> </a:t>
            </a:r>
            <a:endParaRPr lang="cs-CZ" sz="2000" dirty="0"/>
          </a:p>
          <a:p>
            <a:pPr marL="457200" indent="-457200" fontAlgn="base">
              <a:lnSpc>
                <a:spcPct val="150000"/>
              </a:lnSpc>
              <a:buAutoNum type="arabicPeriod"/>
            </a:pPr>
            <a:r>
              <a:rPr lang="en-US" sz="2000" dirty="0" err="1"/>
              <a:t>Výhody</a:t>
            </a:r>
            <a:r>
              <a:rPr lang="en-US" sz="2000" dirty="0"/>
              <a:t> </a:t>
            </a:r>
            <a:r>
              <a:rPr lang="en-US" sz="2000" dirty="0" err="1"/>
              <a:t>spolupráce</a:t>
            </a:r>
            <a:endParaRPr lang="cs-CZ" sz="2000" dirty="0"/>
          </a:p>
          <a:p>
            <a:pPr marL="457200" indent="-457200" fontAlgn="base">
              <a:lnSpc>
                <a:spcPct val="150000"/>
              </a:lnSpc>
              <a:buAutoNum type="arabicPeriod"/>
            </a:pPr>
            <a:r>
              <a:rPr lang="en-US" sz="2000" dirty="0" err="1"/>
              <a:t>Způsoby</a:t>
            </a:r>
            <a:r>
              <a:rPr lang="en-US" sz="2000" dirty="0"/>
              <a:t>, jak </a:t>
            </a:r>
            <a:r>
              <a:rPr lang="en-US" sz="2000" dirty="0" err="1"/>
              <a:t>dosáhnout</a:t>
            </a:r>
            <a:r>
              <a:rPr lang="en-US" sz="2000" dirty="0"/>
              <a:t> </a:t>
            </a:r>
            <a:r>
              <a:rPr lang="en-US" sz="2000" dirty="0" err="1"/>
              <a:t>efektivnější</a:t>
            </a:r>
            <a:r>
              <a:rPr lang="en-US" sz="2000" dirty="0"/>
              <a:t> </a:t>
            </a:r>
            <a:r>
              <a:rPr lang="en-US" sz="2000" dirty="0" err="1"/>
              <a:t>spolupráce</a:t>
            </a:r>
            <a:r>
              <a:rPr lang="en-US" sz="2000" dirty="0"/>
              <a:t> </a:t>
            </a:r>
            <a:endParaRPr sz="2000" b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3"/>
          <p:cNvSpPr/>
          <p:nvPr/>
        </p:nvSpPr>
        <p:spPr>
          <a:xfrm>
            <a:off x="876753" y="2360711"/>
            <a:ext cx="338093" cy="1989908"/>
          </a:xfrm>
          <a:prstGeom prst="rect">
            <a:avLst/>
          </a:prstGeom>
          <a:solidFill>
            <a:srgbClr val="18C32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7046913" y="651986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s-ES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None/>
              </a:pPr>
              <a:t>5</a:t>
            </a:fld>
            <a:endParaRPr/>
          </a:p>
        </p:txBody>
      </p:sp>
      <p:sp>
        <p:nvSpPr>
          <p:cNvPr id="65" name="Google Shape;65;p9"/>
          <p:cNvSpPr txBox="1"/>
          <p:nvPr/>
        </p:nvSpPr>
        <p:spPr>
          <a:xfrm>
            <a:off x="285531" y="1074532"/>
            <a:ext cx="8571086" cy="493011"/>
          </a:xfrm>
          <a:prstGeom prst="rect">
            <a:avLst/>
          </a:prstGeom>
          <a:solidFill>
            <a:srgbClr val="18C320"/>
          </a:solidFill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742950" marR="0" lvl="0" indent="-742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Pokyny</a:t>
            </a:r>
            <a:endParaRPr lang="en-GB" sz="2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06006" y="1812071"/>
            <a:ext cx="85244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dirty="0"/>
              <a:t>Aby </a:t>
            </a:r>
            <a:r>
              <a:rPr lang="en-GB" sz="1600" dirty="0" err="1"/>
              <a:t>bylo</a:t>
            </a:r>
            <a:r>
              <a:rPr lang="en-GB" sz="1600" dirty="0"/>
              <a:t> </a:t>
            </a:r>
            <a:r>
              <a:rPr lang="en-GB" sz="1600" dirty="0" err="1"/>
              <a:t>možné</a:t>
            </a:r>
            <a:r>
              <a:rPr lang="en-GB" sz="1600" dirty="0"/>
              <a:t> </a:t>
            </a:r>
            <a:r>
              <a:rPr lang="en-GB" sz="1600" dirty="0" err="1"/>
              <a:t>tuto</a:t>
            </a:r>
            <a:r>
              <a:rPr lang="en-GB" sz="1600" dirty="0"/>
              <a:t> </a:t>
            </a:r>
            <a:r>
              <a:rPr lang="en-GB" sz="1600" dirty="0" err="1"/>
              <a:t>konferenci</a:t>
            </a:r>
            <a:r>
              <a:rPr lang="en-GB" sz="1600" dirty="0"/>
              <a:t> co </a:t>
            </a:r>
            <a:r>
              <a:rPr lang="en-GB" sz="1600" dirty="0" err="1"/>
              <a:t>nejlépe</a:t>
            </a:r>
            <a:r>
              <a:rPr lang="en-GB" sz="1600" dirty="0"/>
              <a:t> </a:t>
            </a:r>
            <a:r>
              <a:rPr lang="en-GB" sz="1600" dirty="0" err="1"/>
              <a:t>připravit</a:t>
            </a:r>
            <a:r>
              <a:rPr lang="en-GB" sz="1600" dirty="0"/>
              <a:t>, </a:t>
            </a:r>
            <a:r>
              <a:rPr lang="en-GB" sz="1600" dirty="0" err="1"/>
              <a:t>musí</a:t>
            </a:r>
            <a:r>
              <a:rPr lang="en-GB" sz="1600" dirty="0"/>
              <a:t> </a:t>
            </a:r>
            <a:r>
              <a:rPr lang="en-GB" sz="1600" dirty="0" err="1"/>
              <a:t>odborník</a:t>
            </a:r>
            <a:r>
              <a:rPr lang="en-GB" sz="1600" dirty="0"/>
              <a:t>, </a:t>
            </a:r>
            <a:r>
              <a:rPr lang="en-GB" sz="1600" dirty="0" err="1"/>
              <a:t>který</a:t>
            </a:r>
            <a:r>
              <a:rPr lang="en-GB" sz="1600" dirty="0"/>
              <a:t> </a:t>
            </a:r>
            <a:r>
              <a:rPr lang="en-GB" sz="1600" dirty="0" err="1"/>
              <a:t>bude</a:t>
            </a:r>
            <a:r>
              <a:rPr lang="en-GB" sz="1600" dirty="0"/>
              <a:t> </a:t>
            </a:r>
            <a:r>
              <a:rPr lang="en-GB" sz="1600" dirty="0" err="1"/>
              <a:t>pozván</a:t>
            </a:r>
            <a:r>
              <a:rPr lang="en-GB" sz="1600" dirty="0"/>
              <a:t> k </a:t>
            </a:r>
            <a:r>
              <a:rPr lang="en-GB" sz="1600" dirty="0" err="1"/>
              <a:t>prezentaci</a:t>
            </a:r>
            <a:r>
              <a:rPr lang="en-GB" sz="1600" dirty="0"/>
              <a:t> </a:t>
            </a:r>
            <a:r>
              <a:rPr lang="en-GB" sz="1600" dirty="0" err="1"/>
              <a:t>své</a:t>
            </a:r>
            <a:r>
              <a:rPr lang="en-GB" sz="1600" dirty="0"/>
              <a:t> </a:t>
            </a:r>
            <a:r>
              <a:rPr lang="en-GB" sz="1600" dirty="0" err="1"/>
              <a:t>společnosti</a:t>
            </a:r>
            <a:r>
              <a:rPr lang="en-GB" sz="1600" dirty="0"/>
              <a:t> a </a:t>
            </a:r>
            <a:r>
              <a:rPr lang="en-GB" sz="1600" dirty="0" err="1"/>
              <a:t>jejího</a:t>
            </a:r>
            <a:r>
              <a:rPr lang="en-GB" sz="1600" dirty="0"/>
              <a:t> </a:t>
            </a:r>
            <a:r>
              <a:rPr lang="en-GB" sz="1600" dirty="0" err="1"/>
              <a:t>zásahu</a:t>
            </a:r>
            <a:r>
              <a:rPr lang="en-GB" sz="1600" dirty="0"/>
              <a:t>, </a:t>
            </a:r>
            <a:r>
              <a:rPr lang="en-GB" sz="1600" dirty="0" err="1"/>
              <a:t>odpovídat</a:t>
            </a:r>
            <a:r>
              <a:rPr lang="en-GB" sz="1600" dirty="0"/>
              <a:t> </a:t>
            </a:r>
            <a:r>
              <a:rPr lang="en-GB" sz="1600" dirty="0" err="1"/>
              <a:t>níže</a:t>
            </a:r>
            <a:r>
              <a:rPr lang="en-GB" sz="1600" dirty="0"/>
              <a:t> </a:t>
            </a:r>
            <a:r>
              <a:rPr lang="en-GB" sz="1600" dirty="0" err="1"/>
              <a:t>uvedenému</a:t>
            </a:r>
            <a:r>
              <a:rPr lang="en-GB" sz="1600" dirty="0"/>
              <a:t> </a:t>
            </a:r>
            <a:r>
              <a:rPr lang="en-GB" sz="1600" dirty="0" err="1"/>
              <a:t>profilu</a:t>
            </a:r>
            <a:r>
              <a:rPr lang="en-GB" sz="1600" dirty="0"/>
              <a:t>:</a:t>
            </a:r>
          </a:p>
          <a:p>
            <a:pPr algn="just" fontAlgn="base"/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- </a:t>
            </a:r>
            <a:r>
              <a:rPr lang="en-GB" sz="1600" dirty="0" err="1"/>
              <a:t>Logistický</a:t>
            </a:r>
            <a:r>
              <a:rPr lang="en-GB" sz="1600" dirty="0"/>
              <a:t> </a:t>
            </a:r>
            <a:r>
              <a:rPr lang="en-GB" sz="1600" dirty="0" err="1"/>
              <a:t>operátor</a:t>
            </a:r>
            <a:r>
              <a:rPr lang="en-GB" sz="1600" dirty="0"/>
              <a:t> </a:t>
            </a:r>
            <a:r>
              <a:rPr lang="en-GB" sz="1600" dirty="0" err="1"/>
              <a:t>specializující</a:t>
            </a:r>
            <a:r>
              <a:rPr lang="en-GB" sz="1600" dirty="0"/>
              <a:t> se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distribuci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poslední</a:t>
            </a:r>
            <a:r>
              <a:rPr lang="en-GB" sz="1600" dirty="0"/>
              <a:t> </a:t>
            </a:r>
            <a:r>
              <a:rPr lang="en-GB" sz="1600" dirty="0" err="1"/>
              <a:t>míli</a:t>
            </a:r>
            <a:r>
              <a:rPr lang="en-GB" sz="1600" dirty="0"/>
              <a:t>, </a:t>
            </a:r>
            <a:r>
              <a:rPr lang="en-GB" sz="1600" dirty="0" err="1"/>
              <a:t>nejlépe</a:t>
            </a:r>
            <a:r>
              <a:rPr lang="en-GB" sz="1600" dirty="0"/>
              <a:t> s </a:t>
            </a:r>
            <a:r>
              <a:rPr lang="en-GB" sz="1600" dirty="0" err="1"/>
              <a:t>využitím</a:t>
            </a:r>
            <a:r>
              <a:rPr lang="en-GB" sz="1600" dirty="0"/>
              <a:t> </a:t>
            </a:r>
            <a:r>
              <a:rPr lang="en-GB" sz="1600" dirty="0" err="1"/>
              <a:t>udržitelného</a:t>
            </a:r>
            <a:r>
              <a:rPr lang="en-GB" sz="1600" dirty="0"/>
              <a:t> </a:t>
            </a:r>
            <a:r>
              <a:rPr lang="en-GB" sz="1600" dirty="0" err="1"/>
              <a:t>systému</a:t>
            </a:r>
            <a:r>
              <a:rPr lang="en-GB" sz="1600" dirty="0"/>
              <a:t> </a:t>
            </a:r>
            <a:r>
              <a:rPr lang="en-GB" sz="1600" dirty="0" err="1"/>
              <a:t>distribuce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poslední</a:t>
            </a:r>
            <a:r>
              <a:rPr lang="en-GB" sz="1600" dirty="0"/>
              <a:t> </a:t>
            </a:r>
            <a:r>
              <a:rPr lang="en-GB" sz="1600" dirty="0" err="1"/>
              <a:t>míli</a:t>
            </a:r>
            <a:r>
              <a:rPr lang="en-US" sz="1600" dirty="0"/>
              <a:t>.</a:t>
            </a:r>
            <a:endParaRPr lang="en-GB" sz="1600" dirty="0"/>
          </a:p>
          <a:p>
            <a:pPr algn="just" fontAlgn="base"/>
            <a:endParaRPr lang="en-GB" sz="1600" dirty="0"/>
          </a:p>
          <a:p>
            <a:pPr algn="just" fontAlgn="base">
              <a:buFontTx/>
              <a:buChar char="-"/>
            </a:pPr>
            <a:r>
              <a:rPr lang="en-GB" sz="1600" dirty="0"/>
              <a:t> </a:t>
            </a:r>
            <a:r>
              <a:rPr lang="en-US" sz="1600" dirty="0" err="1"/>
              <a:t>Tento</a:t>
            </a:r>
            <a:r>
              <a:rPr lang="en-US" sz="1600" dirty="0"/>
              <a:t> </a:t>
            </a:r>
            <a:r>
              <a:rPr lang="en-US" sz="1600" dirty="0" err="1"/>
              <a:t>operátor</a:t>
            </a:r>
            <a:r>
              <a:rPr lang="en-US" sz="1600" dirty="0"/>
              <a:t> </a:t>
            </a:r>
            <a:r>
              <a:rPr lang="en-US" sz="1600" dirty="0" err="1"/>
              <a:t>specializovaný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poslední</a:t>
            </a:r>
            <a:r>
              <a:rPr lang="en-US" sz="1600" dirty="0"/>
              <a:t> </a:t>
            </a:r>
            <a:r>
              <a:rPr lang="en-US" sz="1600" dirty="0" err="1"/>
              <a:t>míli</a:t>
            </a:r>
            <a:r>
              <a:rPr lang="en-US" sz="1600" dirty="0"/>
              <a:t> by </a:t>
            </a:r>
            <a:r>
              <a:rPr lang="en-US" sz="1600" dirty="0" err="1"/>
              <a:t>měl</a:t>
            </a:r>
            <a:r>
              <a:rPr lang="en-US" sz="1600" dirty="0"/>
              <a:t> </a:t>
            </a:r>
            <a:r>
              <a:rPr lang="en-US" sz="1600" dirty="0" err="1"/>
              <a:t>spolupracovat</a:t>
            </a:r>
            <a:r>
              <a:rPr lang="en-US" sz="1600" dirty="0"/>
              <a:t> s </a:t>
            </a:r>
            <a:r>
              <a:rPr lang="en-US" sz="1600" dirty="0" err="1"/>
              <a:t>dalšími</a:t>
            </a:r>
            <a:r>
              <a:rPr lang="en-US" sz="1600" dirty="0"/>
              <a:t> </a:t>
            </a:r>
            <a:r>
              <a:rPr lang="en-US" sz="1600" dirty="0" err="1"/>
              <a:t>logistickými</a:t>
            </a:r>
            <a:r>
              <a:rPr lang="en-US" sz="1600" dirty="0"/>
              <a:t> </a:t>
            </a:r>
            <a:r>
              <a:rPr lang="en-US" sz="1600" dirty="0" err="1"/>
              <a:t>operátory</a:t>
            </a:r>
            <a:r>
              <a:rPr lang="en-US" sz="1600" dirty="0"/>
              <a:t>, </a:t>
            </a:r>
            <a:r>
              <a:rPr lang="en-US" sz="1600" dirty="0" err="1"/>
              <a:t>jejichž</a:t>
            </a:r>
            <a:r>
              <a:rPr lang="en-US" sz="1600" dirty="0"/>
              <a:t> </a:t>
            </a:r>
            <a:r>
              <a:rPr lang="en-US" sz="1600" dirty="0" err="1"/>
              <a:t>specializací</a:t>
            </a:r>
            <a:r>
              <a:rPr lang="en-US" sz="1600" dirty="0"/>
              <a:t> </a:t>
            </a:r>
            <a:r>
              <a:rPr lang="en-US" sz="1600" dirty="0" err="1"/>
              <a:t>není</a:t>
            </a:r>
            <a:r>
              <a:rPr lang="en-US" sz="1600" dirty="0"/>
              <a:t> </a:t>
            </a:r>
            <a:r>
              <a:rPr lang="en-US" sz="1600" dirty="0" err="1"/>
              <a:t>poslední</a:t>
            </a:r>
            <a:r>
              <a:rPr lang="en-US" sz="1600" dirty="0"/>
              <a:t> </a:t>
            </a:r>
            <a:r>
              <a:rPr lang="en-US" sz="1600" dirty="0" err="1"/>
              <a:t>míle</a:t>
            </a:r>
            <a:r>
              <a:rPr lang="en-US" sz="1600" dirty="0"/>
              <a:t>, a </a:t>
            </a:r>
            <a:r>
              <a:rPr lang="en-US" sz="1600" dirty="0" err="1"/>
              <a:t>že</a:t>
            </a:r>
            <a:r>
              <a:rPr lang="en-US" sz="1600" dirty="0"/>
              <a:t> </a:t>
            </a:r>
            <a:r>
              <a:rPr lang="en-US" sz="1600" dirty="0" err="1"/>
              <a:t>tváří</a:t>
            </a:r>
            <a:r>
              <a:rPr lang="en-US" sz="1600" dirty="0"/>
              <a:t> v </a:t>
            </a:r>
            <a:r>
              <a:rPr lang="en-US" sz="1600" dirty="0" err="1"/>
              <a:t>tvář</a:t>
            </a:r>
            <a:r>
              <a:rPr lang="en-US" sz="1600" dirty="0"/>
              <a:t> </a:t>
            </a:r>
            <a:r>
              <a:rPr lang="en-US" sz="1600" dirty="0" err="1"/>
              <a:t>novým</a:t>
            </a:r>
            <a:r>
              <a:rPr lang="en-US" sz="1600" dirty="0"/>
              <a:t> </a:t>
            </a:r>
            <a:r>
              <a:rPr lang="en-US" sz="1600" dirty="0" err="1"/>
              <a:t>distribučním</a:t>
            </a:r>
            <a:r>
              <a:rPr lang="en-US" sz="1600" dirty="0"/>
              <a:t> </a:t>
            </a:r>
            <a:r>
              <a:rPr lang="en-US" sz="1600" dirty="0" err="1"/>
              <a:t>trendům</a:t>
            </a:r>
            <a:r>
              <a:rPr lang="en-US" sz="1600" dirty="0"/>
              <a:t> se </a:t>
            </a:r>
            <a:r>
              <a:rPr lang="en-US" sz="1600" dirty="0" err="1"/>
              <a:t>logistický</a:t>
            </a:r>
            <a:r>
              <a:rPr lang="en-US" sz="1600" dirty="0"/>
              <a:t> </a:t>
            </a:r>
            <a:r>
              <a:rPr lang="en-US" sz="1600" dirty="0" err="1"/>
              <a:t>operátor</a:t>
            </a:r>
            <a:r>
              <a:rPr lang="en-US" sz="1600" dirty="0"/>
              <a:t> </a:t>
            </a:r>
            <a:r>
              <a:rPr lang="en-US" sz="1600" dirty="0" err="1"/>
              <a:t>poslední</a:t>
            </a:r>
            <a:r>
              <a:rPr lang="en-US" sz="1600" dirty="0"/>
              <a:t> </a:t>
            </a:r>
            <a:r>
              <a:rPr lang="en-US" sz="1600" dirty="0" err="1"/>
              <a:t>míle</a:t>
            </a:r>
            <a:r>
              <a:rPr lang="en-US" sz="1600" dirty="0"/>
              <a:t> </a:t>
            </a:r>
            <a:r>
              <a:rPr lang="en-US" sz="1600" dirty="0" err="1"/>
              <a:t>stal</a:t>
            </a:r>
            <a:r>
              <a:rPr lang="en-US" sz="1600" dirty="0"/>
              <a:t> </a:t>
            </a:r>
            <a:r>
              <a:rPr lang="en-US" sz="1600" dirty="0" err="1"/>
              <a:t>nepostradatelným</a:t>
            </a:r>
            <a:r>
              <a:rPr lang="en-US" sz="1600" dirty="0"/>
              <a:t> </a:t>
            </a:r>
            <a:r>
              <a:rPr lang="en-US" sz="1600" dirty="0" err="1"/>
              <a:t>partnerem</a:t>
            </a:r>
            <a:r>
              <a:rPr lang="en-US" sz="1600" dirty="0"/>
              <a:t>.</a:t>
            </a:r>
          </a:p>
          <a:p>
            <a:pPr algn="just" fontAlgn="base">
              <a:buFontTx/>
              <a:buChar char="-"/>
            </a:pPr>
            <a:endParaRPr lang="en-US" sz="1600" dirty="0"/>
          </a:p>
          <a:p>
            <a:pPr algn="just" fontAlgn="base"/>
            <a:r>
              <a:rPr lang="en-US" sz="1600" dirty="0" err="1"/>
              <a:t>Zde</a:t>
            </a:r>
            <a:r>
              <a:rPr lang="en-US" sz="1600" dirty="0"/>
              <a:t> je </a:t>
            </a:r>
            <a:r>
              <a:rPr lang="en-US" sz="1600" dirty="0" err="1"/>
              <a:t>příklad</a:t>
            </a:r>
            <a:r>
              <a:rPr lang="en-US" sz="1600" dirty="0"/>
              <a:t> </a:t>
            </a:r>
            <a:r>
              <a:rPr lang="en-US" sz="1600" dirty="0" err="1"/>
              <a:t>společnosti</a:t>
            </a:r>
            <a:r>
              <a:rPr lang="en-US" sz="1600" dirty="0"/>
              <a:t>, o </a:t>
            </a:r>
            <a:r>
              <a:rPr lang="en-US" sz="1600" dirty="0" err="1"/>
              <a:t>které</a:t>
            </a:r>
            <a:r>
              <a:rPr lang="en-US" sz="1600" dirty="0"/>
              <a:t> </a:t>
            </a:r>
            <a:r>
              <a:rPr lang="cs-CZ" sz="1600" dirty="0"/>
              <a:t>můžeme </a:t>
            </a:r>
            <a:r>
              <a:rPr lang="en-US" sz="1600" dirty="0" err="1"/>
              <a:t>uvaž</a:t>
            </a:r>
            <a:r>
              <a:rPr lang="cs-CZ" sz="1600" dirty="0"/>
              <a:t>ovat jako o </a:t>
            </a:r>
            <a:r>
              <a:rPr lang="cs-CZ" sz="1600" dirty="0" err="1"/>
              <a:t>prezentérovi</a:t>
            </a:r>
            <a:r>
              <a:rPr lang="cs-CZ" sz="1600" dirty="0"/>
              <a:t> na konferenci</a:t>
            </a:r>
            <a:r>
              <a:rPr lang="en-US" sz="1600" dirty="0"/>
              <a:t> :</a:t>
            </a:r>
          </a:p>
          <a:p>
            <a:endParaRPr lang="en-GB" sz="1600" dirty="0">
              <a:solidFill>
                <a:schemeClr val="tx1"/>
              </a:solidFill>
              <a:hlinkClick r:id="rId3"/>
            </a:endParaRPr>
          </a:p>
          <a:p>
            <a:pPr algn="just" fontAlgn="base"/>
            <a:r>
              <a:rPr lang="cs-CZ" sz="1600" dirty="0"/>
              <a:t>Zdroj</a:t>
            </a:r>
            <a:r>
              <a:rPr lang="en-GB" sz="1600" dirty="0"/>
              <a:t> (</a:t>
            </a:r>
            <a:r>
              <a:rPr lang="cs-CZ" sz="1600" dirty="0"/>
              <a:t>v</a:t>
            </a:r>
            <a:r>
              <a:rPr lang="en-GB" sz="1600" dirty="0"/>
              <a:t> EN): </a:t>
            </a:r>
            <a:r>
              <a:rPr lang="en-GB" sz="1600" dirty="0" err="1"/>
              <a:t>Portál</a:t>
            </a:r>
            <a:r>
              <a:rPr lang="en-GB" sz="1600" dirty="0"/>
              <a:t> mobility </a:t>
            </a:r>
            <a:r>
              <a:rPr lang="en-GB" sz="1600" dirty="0" err="1"/>
              <a:t>společnosti</a:t>
            </a:r>
            <a:r>
              <a:rPr lang="en-GB" sz="1600" dirty="0"/>
              <a:t> </a:t>
            </a:r>
            <a:r>
              <a:rPr lang="en-GB" sz="1600" dirty="0" err="1"/>
              <a:t>Eltis</a:t>
            </a:r>
            <a:r>
              <a:rPr lang="en-GB" sz="1600" dirty="0"/>
              <a:t>(2014). </a:t>
            </a:r>
            <a:r>
              <a:rPr lang="en-US" sz="1600" dirty="0" err="1"/>
              <a:t>Rozvoz</a:t>
            </a:r>
            <a:r>
              <a:rPr lang="en-US" sz="1600" dirty="0"/>
              <a:t> </a:t>
            </a:r>
            <a:r>
              <a:rPr lang="en-US" sz="1600" dirty="0" err="1"/>
              <a:t>zboží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kolech</a:t>
            </a:r>
            <a:r>
              <a:rPr lang="en-US" sz="1600" dirty="0"/>
              <a:t> v San </a:t>
            </a:r>
            <a:r>
              <a:rPr lang="en-US" sz="1600" dirty="0" err="1"/>
              <a:t>Sebastiánu</a:t>
            </a:r>
            <a:r>
              <a:rPr lang="en-US" sz="1600" dirty="0"/>
              <a:t>, </a:t>
            </a:r>
            <a:r>
              <a:rPr lang="en-US" sz="1600" dirty="0" err="1"/>
              <a:t>Španělsko</a:t>
            </a:r>
            <a:r>
              <a:rPr lang="en-US" sz="1600" dirty="0"/>
              <a:t>.</a:t>
            </a:r>
            <a:endParaRPr lang="en-GB" sz="1600" dirty="0"/>
          </a:p>
          <a:p>
            <a:pPr algn="just" fontAlgn="base">
              <a:buFontTx/>
              <a:buChar char="-"/>
            </a:pPr>
            <a:endParaRPr lang="en-GB" sz="16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B2F308-0197-F078-4AF5-4FFAF0464985}"/>
              </a:ext>
            </a:extLst>
          </p:cNvPr>
          <p:cNvSpPr txBox="1"/>
          <p:nvPr/>
        </p:nvSpPr>
        <p:spPr>
          <a:xfrm>
            <a:off x="1878671" y="5597127"/>
            <a:ext cx="45889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GB" sz="1400" dirty="0">
                <a:hlinkClick r:id="rId4"/>
              </a:rPr>
              <a:t>https://www.youtube.com/watch?v=YslMWNnvFZY</a:t>
            </a:r>
            <a:endParaRPr lang="en-GB" sz="1400" dirty="0"/>
          </a:p>
        </p:txBody>
      </p:sp>
      <p:pic>
        <p:nvPicPr>
          <p:cNvPr id="4" name="Irudia 2">
            <a:extLst>
              <a:ext uri="{FF2B5EF4-FFF2-40B4-BE49-F238E27FC236}">
                <a16:creationId xmlns:a16="http://schemas.microsoft.com/office/drawing/2014/main" id="{2D4D1969-D96C-E27C-4440-DCBEA11CAE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526" y="5623931"/>
            <a:ext cx="680737" cy="6807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specto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326</Words>
  <Application>Microsoft Office PowerPoint</Application>
  <PresentationFormat>Předvádění na obrazovce (4:3)</PresentationFormat>
  <Paragraphs>48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Noto Sans Symbols</vt:lpstr>
      <vt:lpstr>Aspecto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i.virgel</dc:creator>
  <cp:lastModifiedBy>Matějíčková Veronika</cp:lastModifiedBy>
  <cp:revision>27</cp:revision>
  <dcterms:created xsi:type="dcterms:W3CDTF">2016-11-18T09:55:38Z</dcterms:created>
  <dcterms:modified xsi:type="dcterms:W3CDTF">2022-11-15T14:02:38Z</dcterms:modified>
</cp:coreProperties>
</file>