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4" r:id="rId4"/>
    <p:sldId id="259" r:id="rId5"/>
    <p:sldId id="265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B7DD6BA-45CD-CCDE-A493-5631DCBD3220}" name="Garoa Lekuona Izeta" initials="GLI" userId="ded43327580c5403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oa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295745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19474"/>
            <a:ext cx="4366061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OlboD7BoTE&amp;t=1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YslMWNnvFZ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Kaps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3.1.3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099113" y="4303553"/>
            <a:ext cx="7014600" cy="1077178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2400" b="1" dirty="0"/>
              <a:t>Invest</a:t>
            </a:r>
            <a:r>
              <a:rPr lang="cs-CZ" sz="2400" b="1" dirty="0" err="1"/>
              <a:t>ice</a:t>
            </a:r>
            <a:r>
              <a:rPr lang="cs-CZ" sz="2400" b="1" dirty="0"/>
              <a:t> do spolupráce</a:t>
            </a:r>
            <a:r>
              <a:rPr lang="it-IT" sz="2400" b="1" dirty="0"/>
              <a:t> </a:t>
            </a:r>
            <a:r>
              <a:rPr lang="cs-CZ" sz="2400" b="1" dirty="0"/>
              <a:t>a zapojení se do rozšířeného dodavatelského </a:t>
            </a:r>
            <a:r>
              <a:rPr lang="cs-CZ" sz="2400" b="1" dirty="0" err="1"/>
              <a:t>řetezce</a:t>
            </a:r>
            <a:r>
              <a:rPr lang="it-IT" sz="2400" b="1" dirty="0"/>
              <a:t> 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KAPITOLA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3: </a:t>
            </a:r>
            <a:r>
              <a:rPr lang="it-IT" sz="2000" b="1" i="0" dirty="0">
                <a:solidFill>
                  <a:schemeClr val="bg1"/>
                </a:solidFill>
              </a:rPr>
              <a:t>Trend</a:t>
            </a:r>
            <a:r>
              <a:rPr lang="cs-CZ" sz="2000" b="1" i="0" dirty="0">
                <a:solidFill>
                  <a:schemeClr val="bg1"/>
                </a:solidFill>
              </a:rPr>
              <a:t>y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pro</a:t>
            </a:r>
            <a:r>
              <a:rPr lang="it-IT" sz="2000" b="1" i="0" dirty="0">
                <a:solidFill>
                  <a:schemeClr val="bg1"/>
                </a:solidFill>
              </a:rPr>
              <a:t> efe</a:t>
            </a:r>
            <a:r>
              <a:rPr lang="cs-CZ" sz="2000" b="1" i="0" dirty="0">
                <a:solidFill>
                  <a:schemeClr val="bg1"/>
                </a:solidFill>
              </a:rPr>
              <a:t>k</a:t>
            </a:r>
            <a:r>
              <a:rPr lang="it-IT" sz="2000" b="1" i="0" dirty="0">
                <a:solidFill>
                  <a:schemeClr val="bg1"/>
                </a:solidFill>
              </a:rPr>
              <a:t>tiv</a:t>
            </a:r>
            <a:r>
              <a:rPr lang="cs-CZ" sz="2000" b="1" i="0" dirty="0" err="1">
                <a:solidFill>
                  <a:schemeClr val="bg1"/>
                </a:solidFill>
              </a:rPr>
              <a:t>nější</a:t>
            </a:r>
            <a:r>
              <a:rPr lang="cs-CZ" sz="2000" b="1" i="0" dirty="0">
                <a:solidFill>
                  <a:schemeClr val="bg1"/>
                </a:solidFill>
              </a:rPr>
              <a:t> logistiku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poslední míle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1: </a:t>
            </a:r>
            <a:r>
              <a:rPr lang="cs-CZ" sz="2000" b="1" dirty="0"/>
              <a:t>M</a:t>
            </a:r>
            <a:r>
              <a:rPr lang="it-IT" sz="2000" b="1" dirty="0"/>
              <a:t>echanism</a:t>
            </a:r>
            <a:r>
              <a:rPr lang="cs-CZ" sz="2000" b="1" dirty="0"/>
              <a:t>y zvládání logistiky v  městském prostředí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s-ES" sz="1600" dirty="0">
                <a:solidFill>
                  <a:schemeClr val="dk1"/>
                </a:solidFill>
              </a:rPr>
              <a:t>1.2.1, 1.3.1, 1.4.1, 2.2.1, 3.1.1</a:t>
            </a:r>
            <a:endParaRPr lang="es-ES" sz="2000" dirty="0">
              <a:solidFill>
                <a:schemeClr val="dk1"/>
              </a:solidFill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s-ES" sz="1600" dirty="0">
                <a:solidFill>
                  <a:schemeClr val="dk1"/>
                </a:solidFill>
              </a:rPr>
              <a:t>2.2.2; 2.2.3, 2.2.4 and 3.1.2</a:t>
            </a: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MLC ITS Euskadi &amp; SUSMILE Consortium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55454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Cílem</a:t>
            </a:r>
            <a:r>
              <a:rPr lang="en-GB" sz="2000" dirty="0"/>
              <a:t> </a:t>
            </a:r>
            <a:r>
              <a:rPr lang="en-GB" sz="2000" dirty="0" err="1"/>
              <a:t>této</a:t>
            </a:r>
            <a:r>
              <a:rPr lang="en-GB" sz="2000" dirty="0"/>
              <a:t> </a:t>
            </a:r>
            <a:r>
              <a:rPr lang="en-GB" sz="2000" dirty="0" err="1"/>
              <a:t>kapsle</a:t>
            </a:r>
            <a:r>
              <a:rPr lang="en-GB" sz="2000" dirty="0"/>
              <a:t> je </a:t>
            </a:r>
            <a:r>
              <a:rPr lang="en-GB" sz="2000" dirty="0" err="1"/>
              <a:t>nabídnout</a:t>
            </a:r>
            <a:r>
              <a:rPr lang="en-GB" sz="2000" dirty="0"/>
              <a:t> </a:t>
            </a:r>
            <a:r>
              <a:rPr lang="en-GB" sz="2000" dirty="0" err="1"/>
              <a:t>příklad</a:t>
            </a:r>
            <a:r>
              <a:rPr lang="en-GB" sz="2000" dirty="0"/>
              <a:t> toho, jak </a:t>
            </a:r>
            <a:r>
              <a:rPr lang="en-GB" sz="2000" dirty="0" err="1"/>
              <a:t>snaha</a:t>
            </a:r>
            <a:r>
              <a:rPr lang="en-GB" sz="2000" dirty="0"/>
              <a:t> </a:t>
            </a:r>
            <a:r>
              <a:rPr lang="en-GB" sz="2000" dirty="0" err="1"/>
              <a:t>nabízet</a:t>
            </a:r>
            <a:r>
              <a:rPr lang="en-GB" sz="2000" dirty="0"/>
              <a:t> </a:t>
            </a:r>
            <a:r>
              <a:rPr lang="en-GB" sz="2000" dirty="0" err="1"/>
              <a:t>stále</a:t>
            </a:r>
            <a:r>
              <a:rPr lang="en-GB" sz="2000" dirty="0"/>
              <a:t> </a:t>
            </a:r>
            <a:r>
              <a:rPr lang="en-GB" sz="2000" dirty="0" err="1"/>
              <a:t>lepší</a:t>
            </a:r>
            <a:r>
              <a:rPr lang="en-GB" sz="2000" dirty="0"/>
              <a:t> </a:t>
            </a:r>
            <a:r>
              <a:rPr lang="en-GB" sz="2000" dirty="0" err="1"/>
              <a:t>služby</a:t>
            </a:r>
            <a:r>
              <a:rPr lang="en-GB" sz="2000" dirty="0"/>
              <a:t> v </a:t>
            </a:r>
            <a:r>
              <a:rPr lang="en-GB" sz="2000" dirty="0" err="1"/>
              <a:t>oblasti</a:t>
            </a:r>
            <a:r>
              <a:rPr lang="en-GB" sz="2000" dirty="0"/>
              <a:t> LMD </a:t>
            </a:r>
            <a:r>
              <a:rPr lang="en-GB" sz="2000" dirty="0" err="1"/>
              <a:t>umožnila</a:t>
            </a:r>
            <a:r>
              <a:rPr lang="en-GB" sz="2000" dirty="0"/>
              <a:t> </a:t>
            </a:r>
            <a:r>
              <a:rPr lang="en-GB" sz="2000" dirty="0" err="1"/>
              <a:t>vstoupit</a:t>
            </a:r>
            <a:r>
              <a:rPr lang="en-GB" sz="2000" dirty="0"/>
              <a:t> </a:t>
            </a:r>
            <a:r>
              <a:rPr lang="en-GB" sz="2000" dirty="0" err="1"/>
              <a:t>novým</a:t>
            </a:r>
            <a:r>
              <a:rPr lang="en-GB" sz="2000" dirty="0"/>
              <a:t> </a:t>
            </a:r>
            <a:r>
              <a:rPr lang="en-GB" sz="2000" dirty="0" err="1"/>
              <a:t>subjektům</a:t>
            </a:r>
            <a:r>
              <a:rPr lang="en-GB" sz="2000" dirty="0"/>
              <a:t> do </a:t>
            </a:r>
            <a:r>
              <a:rPr lang="en-GB" sz="2000" dirty="0" err="1"/>
              <a:t>dodavatelského</a:t>
            </a:r>
            <a:r>
              <a:rPr lang="en-GB" sz="2000" dirty="0"/>
              <a:t> </a:t>
            </a:r>
            <a:r>
              <a:rPr lang="en-GB" sz="2000" dirty="0" err="1"/>
              <a:t>řetězce</a:t>
            </a:r>
            <a:r>
              <a:rPr lang="en-GB" sz="2000" dirty="0"/>
              <a:t>, </a:t>
            </a:r>
            <a:r>
              <a:rPr lang="en-GB" sz="2000" dirty="0" err="1"/>
              <a:t>protože</a:t>
            </a:r>
            <a:r>
              <a:rPr lang="en-GB" sz="2000" dirty="0"/>
              <a:t> pro to </a:t>
            </a:r>
            <a:r>
              <a:rPr lang="en-GB" sz="2000" dirty="0" err="1"/>
              <a:t>bylo</a:t>
            </a:r>
            <a:r>
              <a:rPr lang="en-GB" sz="2000" dirty="0"/>
              <a:t> </a:t>
            </a:r>
            <a:r>
              <a:rPr lang="en-GB" sz="2000" dirty="0" err="1"/>
              <a:t>nezbytné</a:t>
            </a:r>
            <a:r>
              <a:rPr lang="en-GB" sz="2000" dirty="0"/>
              <a:t> </a:t>
            </a:r>
            <a:r>
              <a:rPr lang="en-GB" sz="2000" dirty="0" err="1"/>
              <a:t>investovat</a:t>
            </a:r>
            <a:r>
              <a:rPr lang="en-GB" sz="2000" dirty="0"/>
              <a:t> do </a:t>
            </a:r>
            <a:r>
              <a:rPr lang="en-GB" sz="2000" dirty="0" err="1"/>
              <a:t>spolupráce</a:t>
            </a:r>
            <a:r>
              <a:rPr lang="en-GB" sz="2000" dirty="0"/>
              <a:t>.</a:t>
            </a:r>
            <a:endParaRPr lang="cs-CZ" sz="2000" dirty="0"/>
          </a:p>
          <a:p>
            <a:pPr algn="just"/>
            <a:r>
              <a:rPr lang="en-GB" sz="2000" dirty="0" err="1"/>
              <a:t>Odborník</a:t>
            </a:r>
            <a:r>
              <a:rPr lang="en-GB" sz="2000" dirty="0"/>
              <a:t> z </a:t>
            </a:r>
            <a:r>
              <a:rPr lang="en-GB" sz="2000" dirty="0" err="1"/>
              <a:t>přepravní</a:t>
            </a:r>
            <a:r>
              <a:rPr lang="en-GB" sz="2000" dirty="0"/>
              <a:t> </a:t>
            </a:r>
            <a:r>
              <a:rPr lang="en-GB" sz="2000" dirty="0" err="1"/>
              <a:t>společnosti</a:t>
            </a:r>
            <a:r>
              <a:rPr lang="en-GB" sz="2000" dirty="0"/>
              <a:t> </a:t>
            </a:r>
            <a:r>
              <a:rPr lang="en-GB" sz="2000" dirty="0" err="1"/>
              <a:t>specializující</a:t>
            </a:r>
            <a:r>
              <a:rPr lang="en-GB" sz="2000" dirty="0"/>
              <a:t> se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distribuci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poslední</a:t>
            </a:r>
            <a:r>
              <a:rPr lang="en-GB" sz="2000" dirty="0"/>
              <a:t> </a:t>
            </a:r>
            <a:r>
              <a:rPr lang="en-GB" sz="2000" dirty="0" err="1"/>
              <a:t>míli</a:t>
            </a:r>
            <a:r>
              <a:rPr lang="en-GB" sz="2000" dirty="0"/>
              <a:t> </a:t>
            </a:r>
            <a:r>
              <a:rPr lang="en-GB" sz="2000" dirty="0" err="1"/>
              <a:t>představí</a:t>
            </a:r>
            <a:r>
              <a:rPr lang="en-GB" sz="2000" dirty="0"/>
              <a:t> </a:t>
            </a:r>
            <a:r>
              <a:rPr lang="en-GB" sz="2000" dirty="0" err="1"/>
              <a:t>práci</a:t>
            </a:r>
            <a:r>
              <a:rPr lang="en-GB" sz="2000" dirty="0"/>
              <a:t>, </a:t>
            </a:r>
            <a:r>
              <a:rPr lang="en-GB" sz="2000" dirty="0" err="1"/>
              <a:t>kterou</a:t>
            </a:r>
            <a:r>
              <a:rPr lang="en-GB" sz="2000" dirty="0"/>
              <a:t> </a:t>
            </a:r>
            <a:r>
              <a:rPr lang="en-GB" sz="2000" dirty="0" err="1"/>
              <a:t>vykonal</a:t>
            </a:r>
            <a:r>
              <a:rPr lang="en-GB" sz="2000" dirty="0"/>
              <a:t> pro </a:t>
            </a:r>
            <a:r>
              <a:rPr lang="en-GB" sz="2000" dirty="0" err="1"/>
              <a:t>spolupráci</a:t>
            </a:r>
            <a:r>
              <a:rPr lang="en-GB" sz="2000" dirty="0"/>
              <a:t> s </a:t>
            </a:r>
            <a:r>
              <a:rPr lang="en-GB" sz="2000" dirty="0" err="1"/>
              <a:t>ostatními</a:t>
            </a:r>
            <a:r>
              <a:rPr lang="en-GB" sz="2000" dirty="0"/>
              <a:t> </a:t>
            </a:r>
            <a:r>
              <a:rPr lang="en-GB" sz="2000" dirty="0" err="1"/>
              <a:t>logistickými</a:t>
            </a:r>
            <a:r>
              <a:rPr lang="en-GB" sz="2000" dirty="0"/>
              <a:t> </a:t>
            </a:r>
            <a:r>
              <a:rPr lang="en-GB" sz="2000" dirty="0" err="1"/>
              <a:t>operátory</a:t>
            </a:r>
            <a:r>
              <a:rPr lang="en-GB" sz="2000" dirty="0"/>
              <a:t> a </a:t>
            </a:r>
            <a:r>
              <a:rPr lang="en-GB" sz="2000" dirty="0" err="1"/>
              <a:t>obchodníky</a:t>
            </a:r>
            <a:r>
              <a:rPr lang="en-GB" sz="2000" dirty="0"/>
              <a:t>, a </a:t>
            </a:r>
            <a:r>
              <a:rPr lang="en-GB" sz="2000" dirty="0" err="1"/>
              <a:t>stane</a:t>
            </a:r>
            <a:r>
              <a:rPr lang="en-GB" sz="2000" dirty="0"/>
              <a:t> se </a:t>
            </a:r>
            <a:r>
              <a:rPr lang="en-GB" sz="2000" dirty="0" err="1"/>
              <a:t>důležitým</a:t>
            </a:r>
            <a:r>
              <a:rPr lang="en-GB" sz="2000" dirty="0"/>
              <a:t> </a:t>
            </a:r>
            <a:r>
              <a:rPr lang="en-GB" sz="2000" dirty="0" err="1"/>
              <a:t>partnerem</a:t>
            </a:r>
            <a:r>
              <a:rPr lang="en-GB" sz="2000" dirty="0"/>
              <a:t> </a:t>
            </a:r>
            <a:r>
              <a:rPr lang="en-GB" sz="2000" dirty="0" err="1"/>
              <a:t>rozšířeného</a:t>
            </a:r>
            <a:r>
              <a:rPr lang="en-GB" sz="2000" dirty="0"/>
              <a:t> </a:t>
            </a:r>
            <a:r>
              <a:rPr lang="en-GB" sz="2000" dirty="0" err="1"/>
              <a:t>dodavatelského</a:t>
            </a:r>
            <a:r>
              <a:rPr lang="en-GB" sz="2000" dirty="0"/>
              <a:t> </a:t>
            </a:r>
            <a:r>
              <a:rPr lang="en-GB" sz="2000" dirty="0" err="1"/>
              <a:t>řetězce</a:t>
            </a:r>
            <a:r>
              <a:rPr lang="en-GB" sz="2000" dirty="0"/>
              <a:t> (SC).</a:t>
            </a: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13569"/>
              </p:ext>
            </p:extLst>
          </p:nvPr>
        </p:nvGraphicFramePr>
        <p:xfrm>
          <a:off x="297695" y="4332631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Návrh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konference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679875"/>
              </p:ext>
            </p:extLst>
          </p:nvPr>
        </p:nvGraphicFramePr>
        <p:xfrm>
          <a:off x="316947" y="544499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67601"/>
              </p:ext>
            </p:extLst>
          </p:nvPr>
        </p:nvGraphicFramePr>
        <p:xfrm>
          <a:off x="339634" y="6065134"/>
          <a:ext cx="8477795" cy="34258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   </a:t>
                      </a: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od</a:t>
                      </a: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 10 </a:t>
                      </a: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do</a:t>
                      </a: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 60    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Minut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s-ES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en-US" sz="2000" dirty="0" err="1"/>
              <a:t>Představení</a:t>
            </a:r>
            <a:r>
              <a:rPr lang="en-US" sz="2000" dirty="0"/>
              <a:t> </a:t>
            </a:r>
            <a:r>
              <a:rPr lang="en-US" sz="2000" dirty="0" err="1"/>
              <a:t>společnosti</a:t>
            </a:r>
            <a:r>
              <a:rPr lang="en-US" sz="2000" dirty="0"/>
              <a:t> a </a:t>
            </a:r>
            <a:r>
              <a:rPr lang="en-US" sz="2000" dirty="0" err="1" smtClean="0"/>
              <a:t>jejíh</a:t>
            </a:r>
            <a:r>
              <a:rPr lang="cs-CZ" sz="2000" dirty="0" smtClean="0"/>
              <a:t>o pole působnosti</a:t>
            </a:r>
            <a:endParaRPr lang="cs-CZ" sz="2000" dirty="0"/>
          </a:p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en-US" sz="2000" dirty="0" err="1"/>
              <a:t>Vysvětlení</a:t>
            </a:r>
            <a:r>
              <a:rPr lang="en-US" sz="2000" dirty="0"/>
              <a:t> </a:t>
            </a:r>
            <a:r>
              <a:rPr lang="en-US" sz="2000" dirty="0" err="1"/>
              <a:t>modelu</a:t>
            </a:r>
            <a:r>
              <a:rPr lang="en-US" sz="2000" dirty="0"/>
              <a:t> </a:t>
            </a:r>
            <a:r>
              <a:rPr lang="en-US" sz="2000" dirty="0" err="1"/>
              <a:t>spolupráce</a:t>
            </a:r>
            <a:r>
              <a:rPr lang="en-US" sz="2000" dirty="0"/>
              <a:t> </a:t>
            </a:r>
            <a:endParaRPr lang="cs-CZ" sz="2000" dirty="0"/>
          </a:p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en-US" sz="2000" dirty="0" err="1"/>
              <a:t>Výhody</a:t>
            </a:r>
            <a:r>
              <a:rPr lang="en-US" sz="2000" dirty="0"/>
              <a:t> </a:t>
            </a:r>
            <a:r>
              <a:rPr lang="en-US" sz="2000" dirty="0" err="1"/>
              <a:t>spolupráce</a:t>
            </a:r>
            <a:endParaRPr lang="cs-CZ" sz="2000" dirty="0"/>
          </a:p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en-US" sz="2000" dirty="0" err="1"/>
              <a:t>Způsoby</a:t>
            </a:r>
            <a:r>
              <a:rPr lang="en-US" sz="2000" dirty="0"/>
              <a:t>, jak </a:t>
            </a:r>
            <a:r>
              <a:rPr lang="en-US" sz="2000" dirty="0" err="1"/>
              <a:t>dosáhnout</a:t>
            </a:r>
            <a:r>
              <a:rPr lang="en-US" sz="2000" dirty="0"/>
              <a:t> </a:t>
            </a:r>
            <a:r>
              <a:rPr lang="en-US" sz="2000" dirty="0" err="1"/>
              <a:t>efektivnější</a:t>
            </a:r>
            <a:r>
              <a:rPr lang="en-US" sz="2000" dirty="0"/>
              <a:t> </a:t>
            </a:r>
            <a:r>
              <a:rPr lang="en-US" sz="2000" dirty="0" err="1"/>
              <a:t>spolupráce</a:t>
            </a:r>
            <a:r>
              <a:rPr lang="en-US" sz="2000" dirty="0"/>
              <a:t> </a:t>
            </a:r>
            <a:endParaRPr sz="2000" b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989908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Pokyny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6006" y="1812071"/>
            <a:ext cx="85244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/>
              <a:t>Aby </a:t>
            </a:r>
            <a:r>
              <a:rPr lang="en-GB" sz="1600" dirty="0" err="1"/>
              <a:t>bylo</a:t>
            </a:r>
            <a:r>
              <a:rPr lang="en-GB" sz="1600" dirty="0"/>
              <a:t> </a:t>
            </a:r>
            <a:r>
              <a:rPr lang="en-GB" sz="1600" dirty="0" err="1"/>
              <a:t>možné</a:t>
            </a:r>
            <a:r>
              <a:rPr lang="en-GB" sz="1600" dirty="0"/>
              <a:t> </a:t>
            </a:r>
            <a:r>
              <a:rPr lang="en-GB" sz="1600" dirty="0" err="1"/>
              <a:t>tuto</a:t>
            </a:r>
            <a:r>
              <a:rPr lang="en-GB" sz="1600" dirty="0"/>
              <a:t> </a:t>
            </a:r>
            <a:r>
              <a:rPr lang="en-GB" sz="1600" dirty="0" err="1"/>
              <a:t>konferenci</a:t>
            </a:r>
            <a:r>
              <a:rPr lang="en-GB" sz="1600" dirty="0"/>
              <a:t> co </a:t>
            </a:r>
            <a:r>
              <a:rPr lang="en-GB" sz="1600" dirty="0" err="1"/>
              <a:t>nejlépe</a:t>
            </a:r>
            <a:r>
              <a:rPr lang="en-GB" sz="1600" dirty="0"/>
              <a:t> </a:t>
            </a:r>
            <a:r>
              <a:rPr lang="en-GB" sz="1600" dirty="0" err="1"/>
              <a:t>připravit</a:t>
            </a:r>
            <a:r>
              <a:rPr lang="en-GB" sz="1600" dirty="0"/>
              <a:t>, </a:t>
            </a:r>
            <a:r>
              <a:rPr lang="en-GB" sz="1600" dirty="0" err="1"/>
              <a:t>musí</a:t>
            </a:r>
            <a:r>
              <a:rPr lang="en-GB" sz="1600" dirty="0"/>
              <a:t> </a:t>
            </a:r>
            <a:r>
              <a:rPr lang="en-GB" sz="1600" dirty="0" err="1"/>
              <a:t>odborník</a:t>
            </a:r>
            <a:r>
              <a:rPr lang="en-GB" sz="1600" dirty="0"/>
              <a:t>, </a:t>
            </a:r>
            <a:r>
              <a:rPr lang="en-GB" sz="1600" dirty="0" err="1"/>
              <a:t>který</a:t>
            </a:r>
            <a:r>
              <a:rPr lang="en-GB" sz="1600" dirty="0"/>
              <a:t> </a:t>
            </a:r>
            <a:r>
              <a:rPr lang="en-GB" sz="1600" dirty="0" err="1"/>
              <a:t>bude</a:t>
            </a:r>
            <a:r>
              <a:rPr lang="en-GB" sz="1600" dirty="0"/>
              <a:t> </a:t>
            </a:r>
            <a:r>
              <a:rPr lang="en-GB" sz="1600" dirty="0" err="1"/>
              <a:t>pozván</a:t>
            </a:r>
            <a:r>
              <a:rPr lang="en-GB" sz="1600" dirty="0"/>
              <a:t> k </a:t>
            </a:r>
            <a:r>
              <a:rPr lang="en-GB" sz="1600" dirty="0" err="1"/>
              <a:t>prezentaci</a:t>
            </a:r>
            <a:r>
              <a:rPr lang="en-GB" sz="1600" dirty="0"/>
              <a:t> </a:t>
            </a:r>
            <a:r>
              <a:rPr lang="en-GB" sz="1600" dirty="0" err="1"/>
              <a:t>své</a:t>
            </a:r>
            <a:r>
              <a:rPr lang="en-GB" sz="1600" dirty="0"/>
              <a:t> </a:t>
            </a:r>
            <a:r>
              <a:rPr lang="en-GB" sz="1600" dirty="0" err="1"/>
              <a:t>společnosti</a:t>
            </a:r>
            <a:r>
              <a:rPr lang="en-GB" sz="1600" dirty="0"/>
              <a:t> a </a:t>
            </a:r>
            <a:r>
              <a:rPr lang="en-GB" sz="1600" dirty="0" err="1"/>
              <a:t>jejího</a:t>
            </a:r>
            <a:r>
              <a:rPr lang="en-GB" sz="1600" dirty="0"/>
              <a:t> </a:t>
            </a:r>
            <a:r>
              <a:rPr lang="en-GB" sz="1600" dirty="0" err="1"/>
              <a:t>zásahu</a:t>
            </a:r>
            <a:r>
              <a:rPr lang="en-GB" sz="1600" dirty="0"/>
              <a:t>, </a:t>
            </a:r>
            <a:r>
              <a:rPr lang="en-GB" sz="1600" dirty="0" err="1"/>
              <a:t>odpovídat</a:t>
            </a:r>
            <a:r>
              <a:rPr lang="en-GB" sz="1600" dirty="0"/>
              <a:t> </a:t>
            </a:r>
            <a:r>
              <a:rPr lang="en-GB" sz="1600" dirty="0" err="1"/>
              <a:t>níže</a:t>
            </a:r>
            <a:r>
              <a:rPr lang="en-GB" sz="1600" dirty="0"/>
              <a:t> </a:t>
            </a:r>
            <a:r>
              <a:rPr lang="en-GB" sz="1600" dirty="0" err="1"/>
              <a:t>uvedenému</a:t>
            </a:r>
            <a:r>
              <a:rPr lang="en-GB" sz="1600" dirty="0"/>
              <a:t> </a:t>
            </a:r>
            <a:r>
              <a:rPr lang="en-GB" sz="1600" dirty="0" err="1"/>
              <a:t>profilu</a:t>
            </a:r>
            <a:r>
              <a:rPr lang="en-GB" sz="1600" dirty="0"/>
              <a:t>:</a:t>
            </a:r>
          </a:p>
          <a:p>
            <a:pPr algn="just" fontAlgn="base"/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- </a:t>
            </a:r>
            <a:r>
              <a:rPr lang="en-GB" sz="1600" dirty="0" err="1"/>
              <a:t>Logistický</a:t>
            </a:r>
            <a:r>
              <a:rPr lang="en-GB" sz="1600" dirty="0"/>
              <a:t> </a:t>
            </a:r>
            <a:r>
              <a:rPr lang="en-GB" sz="1600" dirty="0" err="1"/>
              <a:t>operátor</a:t>
            </a:r>
            <a:r>
              <a:rPr lang="en-GB" sz="1600" dirty="0"/>
              <a:t> </a:t>
            </a:r>
            <a:r>
              <a:rPr lang="en-GB" sz="1600" dirty="0" err="1"/>
              <a:t>specializující</a:t>
            </a:r>
            <a:r>
              <a:rPr lang="en-GB" sz="1600" dirty="0"/>
              <a:t> se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distribuci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poslední</a:t>
            </a:r>
            <a:r>
              <a:rPr lang="en-GB" sz="1600" dirty="0"/>
              <a:t> </a:t>
            </a:r>
            <a:r>
              <a:rPr lang="en-GB" sz="1600" dirty="0" err="1"/>
              <a:t>míli</a:t>
            </a:r>
            <a:r>
              <a:rPr lang="en-GB" sz="1600" dirty="0"/>
              <a:t>, </a:t>
            </a:r>
            <a:r>
              <a:rPr lang="en-GB" sz="1600" dirty="0" err="1"/>
              <a:t>nejlépe</a:t>
            </a:r>
            <a:r>
              <a:rPr lang="en-GB" sz="1600" dirty="0"/>
              <a:t> s </a:t>
            </a:r>
            <a:r>
              <a:rPr lang="en-GB" sz="1600" dirty="0" err="1"/>
              <a:t>využitím</a:t>
            </a:r>
            <a:r>
              <a:rPr lang="en-GB" sz="1600" dirty="0"/>
              <a:t> </a:t>
            </a:r>
            <a:r>
              <a:rPr lang="en-GB" sz="1600" dirty="0" err="1"/>
              <a:t>udržitelného</a:t>
            </a:r>
            <a:r>
              <a:rPr lang="en-GB" sz="1600" dirty="0"/>
              <a:t> </a:t>
            </a:r>
            <a:r>
              <a:rPr lang="en-GB" sz="1600" dirty="0" err="1"/>
              <a:t>systému</a:t>
            </a:r>
            <a:r>
              <a:rPr lang="en-GB" sz="1600" dirty="0"/>
              <a:t> </a:t>
            </a:r>
            <a:r>
              <a:rPr lang="en-GB" sz="1600" dirty="0" err="1"/>
              <a:t>distribuce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poslední</a:t>
            </a:r>
            <a:r>
              <a:rPr lang="en-GB" sz="1600" dirty="0"/>
              <a:t> </a:t>
            </a:r>
            <a:r>
              <a:rPr lang="en-GB" sz="1600" dirty="0" err="1"/>
              <a:t>míli</a:t>
            </a:r>
            <a:r>
              <a:rPr lang="en-US" sz="1600" dirty="0"/>
              <a:t>.</a:t>
            </a:r>
            <a:endParaRPr lang="en-GB" sz="1600" dirty="0"/>
          </a:p>
          <a:p>
            <a:pPr algn="just" fontAlgn="base"/>
            <a:endParaRPr lang="en-GB" sz="1600" dirty="0"/>
          </a:p>
          <a:p>
            <a:pPr algn="just" fontAlgn="base">
              <a:buFontTx/>
              <a:buChar char="-"/>
            </a:pPr>
            <a:r>
              <a:rPr lang="en-GB" sz="1600" dirty="0"/>
              <a:t> </a:t>
            </a:r>
            <a:r>
              <a:rPr lang="en-US" sz="1600" dirty="0" err="1"/>
              <a:t>Tento</a:t>
            </a:r>
            <a:r>
              <a:rPr lang="en-US" sz="1600" dirty="0"/>
              <a:t> </a:t>
            </a:r>
            <a:r>
              <a:rPr lang="en-US" sz="1600" dirty="0" err="1"/>
              <a:t>operátor</a:t>
            </a:r>
            <a:r>
              <a:rPr lang="en-US" sz="1600" dirty="0"/>
              <a:t> </a:t>
            </a:r>
            <a:r>
              <a:rPr lang="en-US" sz="1600" dirty="0" err="1"/>
              <a:t>specializovaný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poslední</a:t>
            </a:r>
            <a:r>
              <a:rPr lang="en-US" sz="1600" dirty="0"/>
              <a:t> </a:t>
            </a:r>
            <a:r>
              <a:rPr lang="en-US" sz="1600" dirty="0" err="1"/>
              <a:t>míli</a:t>
            </a:r>
            <a:r>
              <a:rPr lang="en-US" sz="1600" dirty="0"/>
              <a:t> by </a:t>
            </a:r>
            <a:r>
              <a:rPr lang="en-US" sz="1600" dirty="0" err="1"/>
              <a:t>měl</a:t>
            </a:r>
            <a:r>
              <a:rPr lang="en-US" sz="1600" dirty="0"/>
              <a:t> </a:t>
            </a:r>
            <a:r>
              <a:rPr lang="en-US" sz="1600" dirty="0" err="1"/>
              <a:t>spolupracovat</a:t>
            </a:r>
            <a:r>
              <a:rPr lang="en-US" sz="1600" dirty="0"/>
              <a:t> s </a:t>
            </a:r>
            <a:r>
              <a:rPr lang="en-US" sz="1600" dirty="0" err="1"/>
              <a:t>dalšími</a:t>
            </a:r>
            <a:r>
              <a:rPr lang="en-US" sz="1600" dirty="0"/>
              <a:t> </a:t>
            </a:r>
            <a:r>
              <a:rPr lang="en-US" sz="1600" dirty="0" err="1"/>
              <a:t>logistickými</a:t>
            </a:r>
            <a:r>
              <a:rPr lang="en-US" sz="1600" dirty="0"/>
              <a:t> </a:t>
            </a:r>
            <a:r>
              <a:rPr lang="en-US" sz="1600" dirty="0" err="1"/>
              <a:t>operátory</a:t>
            </a:r>
            <a:r>
              <a:rPr lang="en-US" sz="1600" dirty="0"/>
              <a:t>, </a:t>
            </a:r>
            <a:r>
              <a:rPr lang="en-US" sz="1600" dirty="0" err="1"/>
              <a:t>jejichž</a:t>
            </a:r>
            <a:r>
              <a:rPr lang="en-US" sz="1600" dirty="0"/>
              <a:t> </a:t>
            </a:r>
            <a:r>
              <a:rPr lang="en-US" sz="1600" dirty="0" err="1"/>
              <a:t>specializací</a:t>
            </a:r>
            <a:r>
              <a:rPr lang="en-US" sz="1600" dirty="0"/>
              <a:t> </a:t>
            </a:r>
            <a:r>
              <a:rPr lang="en-US" sz="1600" dirty="0" err="1"/>
              <a:t>není</a:t>
            </a:r>
            <a:r>
              <a:rPr lang="en-US" sz="1600" dirty="0"/>
              <a:t> </a:t>
            </a:r>
            <a:r>
              <a:rPr lang="en-US" sz="1600" dirty="0" err="1"/>
              <a:t>poslední</a:t>
            </a:r>
            <a:r>
              <a:rPr lang="en-US" sz="1600" dirty="0"/>
              <a:t> </a:t>
            </a:r>
            <a:r>
              <a:rPr lang="en-US" sz="1600" dirty="0" err="1"/>
              <a:t>míle</a:t>
            </a:r>
            <a:r>
              <a:rPr lang="en-US" sz="1600" dirty="0"/>
              <a:t>, a </a:t>
            </a:r>
            <a:r>
              <a:rPr lang="en-US" sz="1600" dirty="0" err="1"/>
              <a:t>že</a:t>
            </a:r>
            <a:r>
              <a:rPr lang="en-US" sz="1600" dirty="0"/>
              <a:t> </a:t>
            </a:r>
            <a:r>
              <a:rPr lang="en-US" sz="1600" dirty="0" err="1"/>
              <a:t>tváří</a:t>
            </a:r>
            <a:r>
              <a:rPr lang="en-US" sz="1600" dirty="0"/>
              <a:t> v </a:t>
            </a:r>
            <a:r>
              <a:rPr lang="en-US" sz="1600" dirty="0" err="1"/>
              <a:t>tvář</a:t>
            </a:r>
            <a:r>
              <a:rPr lang="en-US" sz="1600" dirty="0"/>
              <a:t> </a:t>
            </a:r>
            <a:r>
              <a:rPr lang="en-US" sz="1600" dirty="0" err="1"/>
              <a:t>novým</a:t>
            </a:r>
            <a:r>
              <a:rPr lang="en-US" sz="1600" dirty="0"/>
              <a:t> </a:t>
            </a:r>
            <a:r>
              <a:rPr lang="en-US" sz="1600" dirty="0" err="1"/>
              <a:t>distribučním</a:t>
            </a:r>
            <a:r>
              <a:rPr lang="en-US" sz="1600" dirty="0"/>
              <a:t> </a:t>
            </a:r>
            <a:r>
              <a:rPr lang="en-US" sz="1600" dirty="0" err="1"/>
              <a:t>trendům</a:t>
            </a:r>
            <a:r>
              <a:rPr lang="en-US" sz="1600" dirty="0"/>
              <a:t> se </a:t>
            </a:r>
            <a:r>
              <a:rPr lang="en-US" sz="1600" dirty="0" err="1"/>
              <a:t>logistický</a:t>
            </a:r>
            <a:r>
              <a:rPr lang="en-US" sz="1600" dirty="0"/>
              <a:t> </a:t>
            </a:r>
            <a:r>
              <a:rPr lang="en-US" sz="1600" dirty="0" err="1"/>
              <a:t>operátor</a:t>
            </a:r>
            <a:r>
              <a:rPr lang="en-US" sz="1600" dirty="0"/>
              <a:t> </a:t>
            </a:r>
            <a:r>
              <a:rPr lang="en-US" sz="1600" dirty="0" err="1"/>
              <a:t>poslední</a:t>
            </a:r>
            <a:r>
              <a:rPr lang="en-US" sz="1600" dirty="0"/>
              <a:t> </a:t>
            </a:r>
            <a:r>
              <a:rPr lang="en-US" sz="1600" dirty="0" err="1"/>
              <a:t>míle</a:t>
            </a:r>
            <a:r>
              <a:rPr lang="en-US" sz="1600" dirty="0"/>
              <a:t> </a:t>
            </a:r>
            <a:r>
              <a:rPr lang="en-US" sz="1600" dirty="0" err="1"/>
              <a:t>stal</a:t>
            </a:r>
            <a:r>
              <a:rPr lang="en-US" sz="1600" dirty="0"/>
              <a:t> </a:t>
            </a:r>
            <a:r>
              <a:rPr lang="en-US" sz="1600" dirty="0" err="1"/>
              <a:t>nepostradatelným</a:t>
            </a:r>
            <a:r>
              <a:rPr lang="en-US" sz="1600" dirty="0"/>
              <a:t> </a:t>
            </a:r>
            <a:r>
              <a:rPr lang="en-US" sz="1600" dirty="0" err="1"/>
              <a:t>partnerem</a:t>
            </a:r>
            <a:r>
              <a:rPr lang="en-US" sz="1600" dirty="0"/>
              <a:t>.</a:t>
            </a:r>
          </a:p>
          <a:p>
            <a:pPr algn="just" fontAlgn="base">
              <a:buFontTx/>
              <a:buChar char="-"/>
            </a:pPr>
            <a:endParaRPr lang="en-US" sz="1600" dirty="0"/>
          </a:p>
          <a:p>
            <a:pPr algn="just" fontAlgn="base"/>
            <a:r>
              <a:rPr lang="en-US" sz="1600" dirty="0" err="1"/>
              <a:t>Zde</a:t>
            </a:r>
            <a:r>
              <a:rPr lang="en-US" sz="1600" dirty="0"/>
              <a:t> je </a:t>
            </a:r>
            <a:r>
              <a:rPr lang="en-US" sz="1600" dirty="0" err="1"/>
              <a:t>příklad</a:t>
            </a:r>
            <a:r>
              <a:rPr lang="en-US" sz="1600" dirty="0"/>
              <a:t> </a:t>
            </a:r>
            <a:r>
              <a:rPr lang="en-US" sz="1600" dirty="0" err="1"/>
              <a:t>společnosti</a:t>
            </a:r>
            <a:r>
              <a:rPr lang="en-US" sz="1600" dirty="0"/>
              <a:t>, o </a:t>
            </a:r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cs-CZ" sz="1600" dirty="0"/>
              <a:t>můžeme </a:t>
            </a:r>
            <a:r>
              <a:rPr lang="en-US" sz="1600" dirty="0" err="1"/>
              <a:t>uvaž</a:t>
            </a:r>
            <a:r>
              <a:rPr lang="cs-CZ" sz="1600" dirty="0"/>
              <a:t>ovat jako o </a:t>
            </a:r>
            <a:r>
              <a:rPr lang="cs-CZ" sz="1600" dirty="0" err="1"/>
              <a:t>prezentérovi</a:t>
            </a:r>
            <a:r>
              <a:rPr lang="cs-CZ" sz="1600" dirty="0"/>
              <a:t> na konferenci</a:t>
            </a:r>
            <a:r>
              <a:rPr lang="en-US" sz="1600" dirty="0"/>
              <a:t> :</a:t>
            </a:r>
          </a:p>
          <a:p>
            <a:endParaRPr lang="en-GB" sz="1600" dirty="0">
              <a:solidFill>
                <a:schemeClr val="tx1"/>
              </a:solidFill>
              <a:hlinkClick r:id="rId3"/>
            </a:endParaRPr>
          </a:p>
          <a:p>
            <a:pPr algn="just" fontAlgn="base"/>
            <a:r>
              <a:rPr lang="cs-CZ" sz="1600" dirty="0"/>
              <a:t>Zdroj</a:t>
            </a:r>
            <a:r>
              <a:rPr lang="en-GB" sz="1600" dirty="0"/>
              <a:t> (</a:t>
            </a:r>
            <a:r>
              <a:rPr lang="cs-CZ" sz="1600" dirty="0"/>
              <a:t>v</a:t>
            </a:r>
            <a:r>
              <a:rPr lang="en-GB" sz="1600" dirty="0"/>
              <a:t> EN): </a:t>
            </a:r>
            <a:r>
              <a:rPr lang="en-GB" sz="1600" dirty="0" err="1"/>
              <a:t>Portál</a:t>
            </a:r>
            <a:r>
              <a:rPr lang="en-GB" sz="1600" dirty="0"/>
              <a:t> mobility </a:t>
            </a:r>
            <a:r>
              <a:rPr lang="en-GB" sz="1600" dirty="0" err="1"/>
              <a:t>společnosti</a:t>
            </a:r>
            <a:r>
              <a:rPr lang="en-GB" sz="1600" dirty="0"/>
              <a:t> </a:t>
            </a:r>
            <a:r>
              <a:rPr lang="en-GB" sz="1600" dirty="0" err="1"/>
              <a:t>Eltis</a:t>
            </a:r>
            <a:r>
              <a:rPr lang="en-GB" sz="1600" dirty="0"/>
              <a:t>(2014). </a:t>
            </a:r>
            <a:r>
              <a:rPr lang="en-US" sz="1600" dirty="0" err="1"/>
              <a:t>Rozvoz</a:t>
            </a:r>
            <a:r>
              <a:rPr lang="en-US" sz="1600" dirty="0"/>
              <a:t> </a:t>
            </a:r>
            <a:r>
              <a:rPr lang="en-US" sz="1600" dirty="0" err="1"/>
              <a:t>zboží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kolech</a:t>
            </a:r>
            <a:r>
              <a:rPr lang="en-US" sz="1600" dirty="0"/>
              <a:t> v San </a:t>
            </a:r>
            <a:r>
              <a:rPr lang="en-US" sz="1600" dirty="0" err="1"/>
              <a:t>Sebastiánu</a:t>
            </a:r>
            <a:r>
              <a:rPr lang="en-US" sz="1600" dirty="0"/>
              <a:t>, </a:t>
            </a:r>
            <a:r>
              <a:rPr lang="en-US" sz="1600" dirty="0" err="1"/>
              <a:t>Španělsko</a:t>
            </a:r>
            <a:r>
              <a:rPr lang="en-US" sz="1600" dirty="0"/>
              <a:t>.</a:t>
            </a:r>
            <a:endParaRPr lang="en-GB" sz="1600" dirty="0"/>
          </a:p>
          <a:p>
            <a:pPr algn="just" fontAlgn="base">
              <a:buFontTx/>
              <a:buChar char="-"/>
            </a:pPr>
            <a:endParaRPr lang="en-GB" sz="16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B2F308-0197-F078-4AF5-4FFAF0464985}"/>
              </a:ext>
            </a:extLst>
          </p:cNvPr>
          <p:cNvSpPr txBox="1"/>
          <p:nvPr/>
        </p:nvSpPr>
        <p:spPr>
          <a:xfrm>
            <a:off x="1878671" y="5597127"/>
            <a:ext cx="45889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GB" sz="1400" dirty="0">
                <a:hlinkClick r:id="rId4"/>
              </a:rPr>
              <a:t>https://www.youtube.com/watch?v=YslMWNnvFZY</a:t>
            </a:r>
            <a:endParaRPr lang="en-GB" sz="1400" dirty="0"/>
          </a:p>
        </p:txBody>
      </p:sp>
      <p:pic>
        <p:nvPicPr>
          <p:cNvPr id="4" name="Irudia 2">
            <a:extLst>
              <a:ext uri="{FF2B5EF4-FFF2-40B4-BE49-F238E27FC236}">
                <a16:creationId xmlns:a16="http://schemas.microsoft.com/office/drawing/2014/main" id="{2D4D1969-D96C-E27C-4440-DCBEA11CAE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526" y="5623931"/>
            <a:ext cx="680737" cy="6807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326</Words>
  <Application>Microsoft Office PowerPoint</Application>
  <PresentationFormat>Předvádění na obrazovce (4:3)</PresentationFormat>
  <Paragraphs>48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Matějíčková Veronika</cp:lastModifiedBy>
  <cp:revision>27</cp:revision>
  <dcterms:created xsi:type="dcterms:W3CDTF">2016-11-18T09:55:38Z</dcterms:created>
  <dcterms:modified xsi:type="dcterms:W3CDTF">2022-11-15T14:02:38Z</dcterms:modified>
</cp:coreProperties>
</file>