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8" r:id="rId7"/>
    <p:sldId id="267" r:id="rId8"/>
    <p:sldId id="26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FBBA548C-5929-4CE3-8467-374ECBACFB12}"/>
    <pc:docChg chg="modSld">
      <pc:chgData name="Veronika Matějíčková" userId="3e929343c52de8ac" providerId="LiveId" clId="{FBBA548C-5929-4CE3-8467-374ECBACFB12}" dt="2022-11-13T19:43:39.890" v="11" actId="20577"/>
      <pc:docMkLst>
        <pc:docMk/>
      </pc:docMkLst>
      <pc:sldChg chg="modSp mod">
        <pc:chgData name="Veronika Matějíčková" userId="3e929343c52de8ac" providerId="LiveId" clId="{FBBA548C-5929-4CE3-8467-374ECBACFB12}" dt="2022-11-13T19:43:11.246" v="1" actId="113"/>
        <pc:sldMkLst>
          <pc:docMk/>
          <pc:sldMk cId="0" sldId="256"/>
        </pc:sldMkLst>
        <pc:spChg chg="mod">
          <ac:chgData name="Veronika Matějíčková" userId="3e929343c52de8ac" providerId="LiveId" clId="{FBBA548C-5929-4CE3-8467-374ECBACFB12}" dt="2022-11-13T19:43:11.246" v="1" actId="113"/>
          <ac:spMkLst>
            <pc:docMk/>
            <pc:sldMk cId="0" sldId="256"/>
            <ac:spMk id="26" creationId="{00000000-0000-0000-0000-000000000000}"/>
          </ac:spMkLst>
        </pc:spChg>
      </pc:sldChg>
      <pc:sldChg chg="modSp mod">
        <pc:chgData name="Veronika Matějíčková" userId="3e929343c52de8ac" providerId="LiveId" clId="{FBBA548C-5929-4CE3-8467-374ECBACFB12}" dt="2022-11-13T19:43:39.890" v="11" actId="20577"/>
        <pc:sldMkLst>
          <pc:docMk/>
          <pc:sldMk cId="0" sldId="260"/>
        </pc:sldMkLst>
        <pc:spChg chg="mod">
          <ac:chgData name="Veronika Matějíčková" userId="3e929343c52de8ac" providerId="LiveId" clId="{FBBA548C-5929-4CE3-8467-374ECBACFB12}" dt="2022-11-13T19:43:39.890" v="11" actId="20577"/>
          <ac:spMkLst>
            <pc:docMk/>
            <pc:sldMk cId="0" sldId="260"/>
            <ac:spMk id="6" creationId="{00000000-0000-0000-0000-000000000000}"/>
          </ac:spMkLst>
        </pc:spChg>
      </pc:sldChg>
    </pc:docChg>
  </pc:docChgLst>
  <pc:docChgLst>
    <pc:chgData name="Veronika Matějíčková" userId="3e929343c52de8ac" providerId="LiveId" clId="{0A716B6F-9734-4C65-8C36-377F878DD4E8}"/>
    <pc:docChg chg="custSel modSld sldOrd modMainMaster">
      <pc:chgData name="Veronika Matějíčková" userId="3e929343c52de8ac" providerId="LiveId" clId="{0A716B6F-9734-4C65-8C36-377F878DD4E8}" dt="2022-11-12T15:59:27.034" v="135"/>
      <pc:docMkLst>
        <pc:docMk/>
      </pc:docMkLst>
      <pc:sldChg chg="modSp mod">
        <pc:chgData name="Veronika Matějíčková" userId="3e929343c52de8ac" providerId="LiveId" clId="{0A716B6F-9734-4C65-8C36-377F878DD4E8}" dt="2022-11-12T15:44:16.800" v="7" actId="113"/>
        <pc:sldMkLst>
          <pc:docMk/>
          <pc:sldMk cId="0" sldId="256"/>
        </pc:sldMkLst>
        <pc:spChg chg="mod">
          <ac:chgData name="Veronika Matějíčková" userId="3e929343c52de8ac" providerId="LiveId" clId="{0A716B6F-9734-4C65-8C36-377F878DD4E8}" dt="2022-11-12T15:42:29.452" v="2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4:16.800" v="7" actId="113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2:07.926" v="0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2:18.266" v="1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0A716B6F-9734-4C65-8C36-377F878DD4E8}" dt="2022-11-12T15:49:57.105" v="38"/>
        <pc:sldMkLst>
          <pc:docMk/>
          <pc:sldMk cId="0" sldId="257"/>
        </pc:sldMkLst>
        <pc:spChg chg="mod">
          <ac:chgData name="Veronika Matějíčková" userId="3e929343c52de8ac" providerId="LiveId" clId="{0A716B6F-9734-4C65-8C36-377F878DD4E8}" dt="2022-11-12T15:44:43.619" v="8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4:51.016" v="9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9:39.256" v="37" actId="20577"/>
          <ac:spMkLst>
            <pc:docMk/>
            <pc:sldMk cId="0" sldId="257"/>
            <ac:spMk id="3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9:57.105" v="38"/>
          <ac:spMkLst>
            <pc:docMk/>
            <pc:sldMk cId="0" sldId="257"/>
            <ac:spMk id="37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5:05.748" v="16" actId="20577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0A716B6F-9734-4C65-8C36-377F878DD4E8}" dt="2022-11-12T15:51:07.506" v="41"/>
        <pc:sldMkLst>
          <pc:docMk/>
          <pc:sldMk cId="0" sldId="259"/>
        </pc:sldMkLst>
        <pc:spChg chg="mod">
          <ac:chgData name="Veronika Matějíčková" userId="3e929343c52de8ac" providerId="LiveId" clId="{0A716B6F-9734-4C65-8C36-377F878DD4E8}" dt="2022-11-12T15:46:15" v="25"/>
          <ac:spMkLst>
            <pc:docMk/>
            <pc:sldMk cId="0" sldId="259"/>
            <ac:spMk id="5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51:07.506" v="41"/>
          <ac:spMkLst>
            <pc:docMk/>
            <pc:sldMk cId="0" sldId="259"/>
            <ac:spMk id="57" creationId="{00000000-0000-0000-0000-000000000000}"/>
          </ac:spMkLst>
        </pc:spChg>
      </pc:sldChg>
      <pc:sldChg chg="modSp mod">
        <pc:chgData name="Veronika Matějíčková" userId="3e929343c52de8ac" providerId="LiveId" clId="{0A716B6F-9734-4C65-8C36-377F878DD4E8}" dt="2022-11-12T15:52:32.157" v="47" actId="20577"/>
        <pc:sldMkLst>
          <pc:docMk/>
          <pc:sldMk cId="0" sldId="260"/>
        </pc:sldMkLst>
        <pc:spChg chg="mod">
          <ac:chgData name="Veronika Matějíčková" userId="3e929343c52de8ac" providerId="LiveId" clId="{0A716B6F-9734-4C65-8C36-377F878DD4E8}" dt="2022-11-12T15:52:32.157" v="47" actId="20577"/>
          <ac:spMkLst>
            <pc:docMk/>
            <pc:sldMk cId="0" sldId="260"/>
            <ac:spMk id="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6:56.678" v="28"/>
          <ac:spMkLst>
            <pc:docMk/>
            <pc:sldMk cId="0" sldId="260"/>
            <ac:spMk id="65" creationId="{00000000-0000-0000-0000-000000000000}"/>
          </ac:spMkLst>
        </pc:spChg>
      </pc:sldChg>
      <pc:sldChg chg="modSp mod">
        <pc:chgData name="Veronika Matějíčková" userId="3e929343c52de8ac" providerId="LiveId" clId="{0A716B6F-9734-4C65-8C36-377F878DD4E8}" dt="2022-11-12T15:50:38.767" v="40"/>
        <pc:sldMkLst>
          <pc:docMk/>
          <pc:sldMk cId="0" sldId="264"/>
        </pc:sldMkLst>
        <pc:spChg chg="mod">
          <ac:chgData name="Veronika Matějíčková" userId="3e929343c52de8ac" providerId="LiveId" clId="{0A716B6F-9734-4C65-8C36-377F878DD4E8}" dt="2022-11-12T15:45:17.851" v="17"/>
          <ac:spMkLst>
            <pc:docMk/>
            <pc:sldMk cId="0" sldId="264"/>
            <ac:spMk id="3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50:24.878" v="39"/>
          <ac:spMkLst>
            <pc:docMk/>
            <pc:sldMk cId="0" sldId="264"/>
            <ac:spMk id="4" creationId="{00000000-0000-0000-0000-000000000000}"/>
          </ac:spMkLst>
        </pc:spChg>
        <pc:graphicFrameChg chg="mod modGraphic">
          <ac:chgData name="Veronika Matějíčková" userId="3e929343c52de8ac" providerId="LiveId" clId="{0A716B6F-9734-4C65-8C36-377F878DD4E8}" dt="2022-11-12T15:45:59.660" v="24" actId="20577"/>
          <ac:graphicFrameMkLst>
            <pc:docMk/>
            <pc:sldMk cId="0" sldId="264"/>
            <ac:graphicFrameMk id="5" creationId="{105876C3-5C4E-21D4-6E03-632164F11673}"/>
          </ac:graphicFrameMkLst>
        </pc:graphicFrameChg>
        <pc:graphicFrameChg chg="mod">
          <ac:chgData name="Veronika Matějíčková" userId="3e929343c52de8ac" providerId="LiveId" clId="{0A716B6F-9734-4C65-8C36-377F878DD4E8}" dt="2022-11-12T15:50:38.767" v="40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 modGraphic">
          <ac:chgData name="Veronika Matějíčková" userId="3e929343c52de8ac" providerId="LiveId" clId="{0A716B6F-9734-4C65-8C36-377F878DD4E8}" dt="2022-11-12T15:45:47.628" v="21" actId="20577"/>
          <ac:graphicFrameMkLst>
            <pc:docMk/>
            <pc:sldMk cId="0" sldId="264"/>
            <ac:graphicFrameMk id="8" creationId="{00000000-0000-0000-0000-000000000000}"/>
          </ac:graphicFrameMkLst>
        </pc:graphicFrameChg>
      </pc:sldChg>
      <pc:sldChg chg="modSp mod">
        <pc:chgData name="Veronika Matějíčková" userId="3e929343c52de8ac" providerId="LiveId" clId="{0A716B6F-9734-4C65-8C36-377F878DD4E8}" dt="2022-11-12T15:59:27.034" v="135"/>
        <pc:sldMkLst>
          <pc:docMk/>
          <pc:sldMk cId="0" sldId="265"/>
        </pc:sldMkLst>
        <pc:spChg chg="mod">
          <ac:chgData name="Veronika Matějíčková" userId="3e929343c52de8ac" providerId="LiveId" clId="{0A716B6F-9734-4C65-8C36-377F878DD4E8}" dt="2022-11-12T15:59:27.034" v="135"/>
          <ac:spMkLst>
            <pc:docMk/>
            <pc:sldMk cId="0" sldId="265"/>
            <ac:spMk id="3" creationId="{31875BBC-7602-CC6F-41E2-CC390F7A3D12}"/>
          </ac:spMkLst>
        </pc:spChg>
        <pc:spChg chg="mod">
          <ac:chgData name="Veronika Matějíčková" userId="3e929343c52de8ac" providerId="LiveId" clId="{0A716B6F-9734-4C65-8C36-377F878DD4E8}" dt="2022-11-12T15:48:08.895" v="35"/>
          <ac:spMkLst>
            <pc:docMk/>
            <pc:sldMk cId="0" sldId="265"/>
            <ac:spMk id="79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58:47.122" v="120"/>
          <ac:spMkLst>
            <pc:docMk/>
            <pc:sldMk cId="0" sldId="265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0A716B6F-9734-4C65-8C36-377F878DD4E8}" dt="2022-11-12T15:58:16.965" v="119"/>
        <pc:sldMkLst>
          <pc:docMk/>
          <pc:sldMk cId="138982892" sldId="267"/>
        </pc:sldMkLst>
        <pc:spChg chg="mod">
          <ac:chgData name="Veronika Matějíčková" userId="3e929343c52de8ac" providerId="LiveId" clId="{0A716B6F-9734-4C65-8C36-377F878DD4E8}" dt="2022-11-12T15:58:16.965" v="119"/>
          <ac:spMkLst>
            <pc:docMk/>
            <pc:sldMk cId="138982892" sldId="267"/>
            <ac:spMk id="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7:50.104" v="34"/>
          <ac:spMkLst>
            <pc:docMk/>
            <pc:sldMk cId="138982892" sldId="267"/>
            <ac:spMk id="65" creationId="{00000000-0000-0000-0000-000000000000}"/>
          </ac:spMkLst>
        </pc:spChg>
      </pc:sldChg>
      <pc:sldChg chg="modSp mod ord">
        <pc:chgData name="Veronika Matějíčková" userId="3e929343c52de8ac" providerId="LiveId" clId="{0A716B6F-9734-4C65-8C36-377F878DD4E8}" dt="2022-11-12T15:55:19.997" v="81" actId="5793"/>
        <pc:sldMkLst>
          <pc:docMk/>
          <pc:sldMk cId="3433946914" sldId="268"/>
        </pc:sldMkLst>
        <pc:spChg chg="mod">
          <ac:chgData name="Veronika Matějíčková" userId="3e929343c52de8ac" providerId="LiveId" clId="{0A716B6F-9734-4C65-8C36-377F878DD4E8}" dt="2022-11-12T15:55:19.997" v="81" actId="5793"/>
          <ac:spMkLst>
            <pc:docMk/>
            <pc:sldMk cId="3433946914" sldId="268"/>
            <ac:spMk id="6" creationId="{00000000-0000-0000-0000-000000000000}"/>
          </ac:spMkLst>
        </pc:spChg>
        <pc:spChg chg="mod">
          <ac:chgData name="Veronika Matějíčková" userId="3e929343c52de8ac" providerId="LiveId" clId="{0A716B6F-9734-4C65-8C36-377F878DD4E8}" dt="2022-11-12T15:47:36.575" v="33"/>
          <ac:spMkLst>
            <pc:docMk/>
            <pc:sldMk cId="3433946914" sldId="268"/>
            <ac:spMk id="65" creationId="{00000000-0000-0000-0000-000000000000}"/>
          </ac:spMkLst>
        </pc:spChg>
      </pc:sldChg>
      <pc:sldMasterChg chg="modSldLayout">
        <pc:chgData name="Veronika Matějíčková" userId="3e929343c52de8ac" providerId="LiveId" clId="{0A716B6F-9734-4C65-8C36-377F878DD4E8}" dt="2022-11-12T15:42:56.419" v="3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0A716B6F-9734-4C65-8C36-377F878DD4E8}" dt="2022-11-12T15:42:56.419" v="3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0A716B6F-9734-4C65-8C36-377F878DD4E8}" dt="2022-11-12T15:42:56.419" v="3"/>
            <ac:spMkLst>
              <pc:docMk/>
              <pc:sldMasterMk cId="0" sldId="2147483648"/>
              <pc:sldLayoutMk cId="0" sldId="2147483649"/>
              <ac:spMk id="3" creationId="{03ACD85B-E4C7-2723-25F8-9221DF153C6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403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2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7;p7">
            <a:extLst>
              <a:ext uri="{FF2B5EF4-FFF2-40B4-BE49-F238E27FC236}">
                <a16:creationId xmlns:a16="http://schemas.microsoft.com/office/drawing/2014/main" id="{03ACD85B-E4C7-2723-25F8-9221DF153C6C}"/>
              </a:ext>
            </a:extLst>
          </p:cNvPr>
          <p:cNvSpPr/>
          <p:nvPr userDrawn="1"/>
        </p:nvSpPr>
        <p:spPr>
          <a:xfrm>
            <a:off x="2250000" y="6353280"/>
            <a:ext cx="4325040" cy="45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34200" rIns="34200" bIns="34200" anchor="ctr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mplifierlab.io/waste-and-returns-in-the-last-mil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youtu.be/tcPItiA29V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Kapsle</a:t>
            </a:r>
            <a:endParaRPr lang="cs-CZ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dirty="0">
                <a:solidFill>
                  <a:schemeClr val="lt1"/>
                </a:solidFill>
              </a:rPr>
              <a:t>2.5.4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400" b="1" dirty="0"/>
              <a:t>E</a:t>
            </a:r>
            <a:r>
              <a:rPr lang="it-IT" sz="2400" b="1" dirty="0"/>
              <a:t>nvironment</a:t>
            </a:r>
            <a:r>
              <a:rPr lang="cs-CZ" sz="2400" b="1" dirty="0"/>
              <a:t>á</a:t>
            </a:r>
            <a:r>
              <a:rPr lang="it-IT" sz="2400" b="1" dirty="0"/>
              <a:t>l</a:t>
            </a:r>
            <a:r>
              <a:rPr lang="cs-CZ" sz="2400" b="1" dirty="0"/>
              <a:t>ní dopady reverzní logistiky</a:t>
            </a:r>
            <a:r>
              <a:rPr lang="it-IT" sz="2400" b="1" dirty="0"/>
              <a:t> 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dirty="0">
                <a:solidFill>
                  <a:schemeClr val="lt1"/>
                </a:solidFill>
              </a:rPr>
              <a:t>2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cs-CZ" sz="2000" b="1" dirty="0">
                <a:solidFill>
                  <a:schemeClr val="lt1"/>
                </a:solidFill>
              </a:rPr>
              <a:t>Prostředí distribuční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logistiky na poslední míli   </a:t>
            </a: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707846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5: </a:t>
            </a:r>
            <a:r>
              <a:rPr lang="it-IT" sz="2000" b="1" dirty="0"/>
              <a:t>Environment</a:t>
            </a:r>
            <a:r>
              <a:rPr lang="cs-CZ" sz="2000" b="1" dirty="0"/>
              <a:t>á</a:t>
            </a:r>
            <a:r>
              <a:rPr lang="it-IT" sz="2000" b="1" dirty="0"/>
              <a:t>l</a:t>
            </a:r>
            <a:r>
              <a:rPr lang="cs-CZ" sz="2000" b="1" dirty="0"/>
              <a:t>ní</a:t>
            </a:r>
            <a:r>
              <a:rPr lang="it-IT" sz="2000" b="1" dirty="0"/>
              <a:t> a s</a:t>
            </a:r>
            <a:r>
              <a:rPr lang="cs-CZ" sz="2000" b="1" dirty="0" err="1"/>
              <a:t>polečenské</a:t>
            </a:r>
            <a:r>
              <a:rPr lang="it-IT" sz="2000" b="1" dirty="0"/>
              <a:t> </a:t>
            </a:r>
            <a:r>
              <a:rPr lang="cs-CZ" sz="2000" b="1" dirty="0"/>
              <a:t>dopady logistiky na poslední míli 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299" y="1366700"/>
            <a:ext cx="4160401" cy="13233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Žáci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by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již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měli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mít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znalosti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o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zpětné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logistice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, a proto by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měli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být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provedeni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po </a:t>
            </a:r>
            <a:r>
              <a:rPr lang="en-US" sz="16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udělání</a:t>
            </a:r>
            <a:r>
              <a:rPr lang="en-US" sz="16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2.5.3.</a:t>
            </a:r>
            <a:endParaRPr lang="en-US" sz="1600" dirty="0">
              <a:solidFill>
                <a:schemeClr val="dk1"/>
              </a:solidFill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US" sz="16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6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10771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cs-CZ" sz="1600" dirty="0">
                <a:solidFill>
                  <a:schemeClr val="dk1"/>
                </a:solidFill>
              </a:rPr>
              <a:t>Spojený s tématem kapsle 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2.5.1., 2.5.2., 2.5.3., and 2.5.5.</a:t>
            </a:r>
            <a:endParaRPr lang="en-US" sz="1600" dirty="0">
              <a:latin typeface="+mj-lt"/>
            </a:endParaRPr>
          </a:p>
          <a:p>
            <a:pPr algn="just">
              <a:buSzPts val="3200"/>
            </a:pPr>
            <a:endParaRPr lang="en-US" sz="1600" dirty="0">
              <a:solidFill>
                <a:schemeClr val="dk1"/>
              </a:solidFill>
              <a:latin typeface="+mj-lt"/>
            </a:endParaRPr>
          </a:p>
          <a:p>
            <a:pPr algn="just">
              <a:buSzPts val="3200"/>
            </a:pPr>
            <a:endParaRPr lang="es-ES" sz="16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1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PROSPEKTIKER &amp; SUSMILE Consortium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4465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maloobchodní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představí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dopady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maloobchodních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návratů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životní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prostředí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udržitelné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strategie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zavedl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br>
              <a:rPr lang="en-GB" dirty="0"/>
            </a:b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05847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800" b="0" strike="noStrike" spc="-1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</a:rPr>
                        <a:t>Návrh</a:t>
                      </a:r>
                      <a:r>
                        <a:rPr lang="en-GB" sz="18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Arial"/>
                        </a:rPr>
                        <a:t> </a:t>
                      </a:r>
                      <a:r>
                        <a:rPr lang="en-GB" sz="1800" b="0" strike="noStrike" spc="-1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</a:rPr>
                        <a:t>konference</a:t>
                      </a:r>
                      <a:endParaRPr lang="en-GB" sz="1800" b="0" strike="noStrike" spc="-1" dirty="0">
                        <a:solidFill>
                          <a:srgbClr val="000000"/>
                        </a:solidFill>
                        <a:latin typeface="+mn-lt"/>
                        <a:ea typeface="Arial"/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68859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9 Tabla">
            <a:extLst>
              <a:ext uri="{FF2B5EF4-FFF2-40B4-BE49-F238E27FC236}">
                <a16:creationId xmlns:a16="http://schemas.microsoft.com/office/drawing/2014/main" id="{105876C3-5C4E-21D4-6E03-632164F11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691020"/>
              </p:ext>
            </p:extLst>
          </p:nvPr>
        </p:nvGraphicFramePr>
        <p:xfrm>
          <a:off x="339480" y="6065280"/>
          <a:ext cx="8477280" cy="365760"/>
        </p:xfrm>
        <a:graphic>
          <a:graphicData uri="http://schemas.openxmlformats.org/drawingml/2006/table">
            <a:tbl>
              <a:tblPr/>
              <a:tblGrid>
                <a:gridCol w="246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36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800" b="0" strike="noStrike" spc="-1" dirty="0">
                          <a:solidFill>
                            <a:srgbClr val="7F7F7F"/>
                          </a:solidFill>
                          <a:latin typeface="Arial"/>
                          <a:ea typeface="Arial"/>
                        </a:rPr>
                        <a:t>    45 </a:t>
                      </a:r>
                      <a:r>
                        <a:rPr lang="es-E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Minut</a:t>
                      </a:r>
                      <a:endParaRPr lang="es-ES" sz="1800" b="0" strike="noStrike" spc="-1" dirty="0">
                        <a:latin typeface="Calibri"/>
                      </a:endParaRPr>
                    </a:p>
                  </a:txBody>
                  <a:tcPr marL="54360" marR="54360">
                    <a:lnL w="12240">
                      <a:solidFill>
                        <a:srgbClr val="808080"/>
                      </a:solidFill>
                    </a:lnL>
                    <a:lnR w="12240">
                      <a:solidFill>
                        <a:srgbClr val="808080"/>
                      </a:solidFill>
                    </a:lnR>
                    <a:lnT w="12240">
                      <a:solidFill>
                        <a:srgbClr val="808080"/>
                      </a:solidFill>
                    </a:lnT>
                    <a:lnB w="1224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Představení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jejího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odvětví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činnosti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Vysvětlení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dopadů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životní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prostředí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odvozených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výnosů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Vysvětlení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výzev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týkajících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zpětné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logistiky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Popis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společnosti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oblasti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vracení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zboží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4" y="2360711"/>
            <a:ext cx="298904" cy="2862282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Pokyny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6006" y="1812071"/>
            <a:ext cx="83677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1"/>
                </a:solidFill>
              </a:rPr>
              <a:t>Aby </a:t>
            </a:r>
            <a:r>
              <a:rPr lang="en-US" sz="1600" dirty="0" err="1">
                <a:solidFill>
                  <a:schemeClr val="tx1"/>
                </a:solidFill>
              </a:rPr>
              <a:t>bylo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konferenci</a:t>
            </a:r>
            <a:r>
              <a:rPr lang="en-US" sz="1600" dirty="0">
                <a:solidFill>
                  <a:schemeClr val="tx1"/>
                </a:solidFill>
              </a:rPr>
              <a:t> co </a:t>
            </a:r>
            <a:r>
              <a:rPr lang="en-US" sz="1600" dirty="0" err="1">
                <a:solidFill>
                  <a:schemeClr val="tx1"/>
                </a:solidFill>
              </a:rPr>
              <a:t>nejlépe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připravit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musí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odborník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expert,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pozván</a:t>
            </a:r>
            <a:r>
              <a:rPr lang="en-US" sz="1600" dirty="0">
                <a:solidFill>
                  <a:schemeClr val="tx1"/>
                </a:solidFill>
              </a:rPr>
              <a:t>, aby </a:t>
            </a:r>
            <a:r>
              <a:rPr lang="en-US" sz="1600" dirty="0" err="1">
                <a:solidFill>
                  <a:schemeClr val="tx1"/>
                </a:solidFill>
              </a:rPr>
              <a:t>představil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rozsah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jejího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působení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odpovídat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níže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uvedenému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profilu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Maloobchodní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nabízející</a:t>
            </a:r>
            <a:r>
              <a:rPr lang="en-GB" sz="1600" dirty="0">
                <a:solidFill>
                  <a:schemeClr val="tx1"/>
                </a:solidFill>
              </a:rPr>
              <a:t> e-</a:t>
            </a:r>
            <a:r>
              <a:rPr lang="cs-CZ" sz="1600" dirty="0">
                <a:solidFill>
                  <a:schemeClr val="tx1"/>
                </a:solidFill>
              </a:rPr>
              <a:t>k</a:t>
            </a:r>
            <a:r>
              <a:rPr lang="en-GB" sz="1600" dirty="0" err="1">
                <a:solidFill>
                  <a:schemeClr val="tx1"/>
                </a:solidFill>
              </a:rPr>
              <a:t>omerce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zavedeným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systémem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správu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vrácen</a:t>
            </a:r>
            <a:r>
              <a:rPr lang="cs-CZ" sz="1600" dirty="0" err="1">
                <a:solidFill>
                  <a:schemeClr val="tx1"/>
                </a:solidFill>
              </a:rPr>
              <a:t>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zboží</a:t>
            </a:r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Výzkum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může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popsat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jednu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více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řídí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výnosy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</a:p>
          <a:p>
            <a:pPr lvl="5" algn="just"/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6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Pokyny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přípravy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2000"/>
            </a:pP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profesoři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připraví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konferenci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několika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aspekty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třeba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během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diskuse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probrat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Prezentace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endParaRPr lang="en-US" sz="1600" dirty="0">
              <a:solidFill>
                <a:schemeClr val="tx1"/>
              </a:solidFill>
            </a:endParaRPr>
          </a:p>
          <a:p>
            <a:pPr marL="609600"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Představení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zvýšených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emisí</a:t>
            </a:r>
            <a:r>
              <a:rPr lang="en-US" sz="1600" dirty="0">
                <a:solidFill>
                  <a:schemeClr val="tx1"/>
                </a:solidFill>
              </a:rPr>
              <a:t> z </a:t>
            </a:r>
            <a:r>
              <a:rPr lang="en-US" sz="1600" dirty="0" err="1">
                <a:solidFill>
                  <a:schemeClr val="tx1"/>
                </a:solidFill>
              </a:rPr>
              <a:t>dopravy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důsledku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Odhaduje</a:t>
            </a:r>
            <a:r>
              <a:rPr lang="en-US" sz="1600" dirty="0">
                <a:solidFill>
                  <a:schemeClr val="tx1"/>
                </a:solidFill>
              </a:rPr>
              <a:t> se, </a:t>
            </a:r>
            <a:r>
              <a:rPr lang="en-US" sz="1600" dirty="0" err="1">
                <a:solidFill>
                  <a:schemeClr val="tx1"/>
                </a:solidFill>
              </a:rPr>
              <a:t>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vrácené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zboží</a:t>
            </a:r>
            <a:r>
              <a:rPr lang="en-US" sz="1600" dirty="0">
                <a:solidFill>
                  <a:schemeClr val="tx1"/>
                </a:solidFill>
              </a:rPr>
              <a:t> v USA </a:t>
            </a:r>
            <a:r>
              <a:rPr lang="en-US" sz="1600" dirty="0" err="1">
                <a:solidFill>
                  <a:schemeClr val="tx1"/>
                </a:solidFill>
              </a:rPr>
              <a:t>ročně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vyprodukuje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více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než</a:t>
            </a:r>
            <a:r>
              <a:rPr lang="en-US" sz="1600" dirty="0">
                <a:solidFill>
                  <a:schemeClr val="tx1"/>
                </a:solidFill>
              </a:rPr>
              <a:t> 15 </a:t>
            </a:r>
            <a:r>
              <a:rPr lang="en-US" sz="1600" dirty="0" err="1">
                <a:solidFill>
                  <a:schemeClr val="tx1"/>
                </a:solidFill>
              </a:rPr>
              <a:t>milionů</a:t>
            </a:r>
            <a:r>
              <a:rPr lang="en-US" sz="1600" dirty="0">
                <a:solidFill>
                  <a:schemeClr val="tx1"/>
                </a:solidFill>
              </a:rPr>
              <a:t> tun </a:t>
            </a:r>
            <a:r>
              <a:rPr lang="en-US" sz="1600" dirty="0" err="1">
                <a:solidFill>
                  <a:schemeClr val="tx1"/>
                </a:solidFill>
              </a:rPr>
              <a:t>emisí</a:t>
            </a:r>
            <a:r>
              <a:rPr lang="en-US" sz="1600" dirty="0">
                <a:solidFill>
                  <a:schemeClr val="tx1"/>
                </a:solidFill>
              </a:rPr>
              <a:t> CO2, </a:t>
            </a:r>
            <a:r>
              <a:rPr lang="en-US" sz="1600" dirty="0" err="1">
                <a:solidFill>
                  <a:schemeClr val="tx1"/>
                </a:solidFill>
              </a:rPr>
              <a:t>což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zhruba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stejná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produkce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tři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miliony</a:t>
            </a:r>
            <a:r>
              <a:rPr lang="en-US" sz="1600" dirty="0">
                <a:solidFill>
                  <a:schemeClr val="tx1"/>
                </a:solidFill>
              </a:rPr>
              <a:t> automobile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https://amplifierlab.io/waste-and-returns-in-the-last-mile/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cs-CZ" sz="1600" dirty="0">
                <a:solidFill>
                  <a:schemeClr val="tx1"/>
                </a:solidFill>
              </a:rPr>
              <a:t>stránka v </a:t>
            </a:r>
            <a:r>
              <a:rPr lang="en-US" sz="1600" dirty="0">
                <a:solidFill>
                  <a:schemeClr val="tx1"/>
                </a:solidFill>
              </a:rPr>
              <a:t>EN))</a:t>
            </a: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Vysvětlení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problémů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oblasti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zpětné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logistiky</a:t>
            </a:r>
            <a:endParaRPr lang="en-US" sz="1600" dirty="0">
              <a:solidFill>
                <a:schemeClr val="tx1"/>
              </a:solidFill>
            </a:endParaRPr>
          </a:p>
          <a:p>
            <a:pPr marL="609600"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Popis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strategie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návratnosti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endParaRPr lang="en-US" sz="1600" dirty="0">
              <a:solidFill>
                <a:schemeClr val="tx1"/>
              </a:solidFill>
            </a:endParaRPr>
          </a:p>
          <a:p>
            <a:pPr marL="1147763"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7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Pokyny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seznam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potenciálních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odborníků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solidFill>
                  <a:schemeClr val="tx1"/>
                </a:solidFill>
              </a:rPr>
              <a:t>Níže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najdete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seznam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podniků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ochotny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uvolnit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jednoho</a:t>
            </a:r>
            <a:r>
              <a:rPr lang="en-GB" sz="1600" dirty="0">
                <a:solidFill>
                  <a:schemeClr val="tx1"/>
                </a:solidFill>
              </a:rPr>
              <a:t> ze </a:t>
            </a:r>
            <a:r>
              <a:rPr lang="en-GB" sz="1600" dirty="0" err="1">
                <a:solidFill>
                  <a:schemeClr val="tx1"/>
                </a:solidFill>
              </a:rPr>
              <a:t>svých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odborníků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studentům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představily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znalosti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budoucí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provoz</a:t>
            </a:r>
            <a:r>
              <a:rPr lang="en-GB" sz="1600" dirty="0">
                <a:solidFill>
                  <a:schemeClr val="tx1"/>
                </a:solidFill>
              </a:rPr>
              <a:t>. Je </a:t>
            </a:r>
            <a:r>
              <a:rPr lang="en-GB" sz="1600" dirty="0" err="1">
                <a:solidFill>
                  <a:schemeClr val="tx1"/>
                </a:solidFill>
              </a:rPr>
              <a:t>důležité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propojit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pracovní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vzdělávací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abychom</a:t>
            </a:r>
            <a:r>
              <a:rPr lang="en-GB" sz="1600" dirty="0">
                <a:solidFill>
                  <a:schemeClr val="tx1"/>
                </a:solidFill>
              </a:rPr>
              <a:t> co </a:t>
            </a:r>
            <a:r>
              <a:rPr lang="en-GB" sz="1600" dirty="0" err="1">
                <a:solidFill>
                  <a:schemeClr val="tx1"/>
                </a:solidFill>
              </a:rPr>
              <a:t>nejlépe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připravili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budoucí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odborníky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Profily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nejlépe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přizpůsobené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konferenci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dopadech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zpětné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životní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 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zabývající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elektronickým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obchodem</a:t>
            </a:r>
            <a:endParaRPr lang="en-GB" sz="1600" dirty="0">
              <a:solidFill>
                <a:schemeClr val="tx1"/>
              </a:solidFill>
            </a:endParaRPr>
          </a:p>
          <a:p>
            <a:pPr marL="430213" lvl="1" algn="just"/>
            <a:r>
              <a:rPr lang="en-GB" sz="1600" dirty="0">
                <a:solidFill>
                  <a:schemeClr val="tx1"/>
                </a:solidFill>
              </a:rPr>
              <a:t>	(</a:t>
            </a:r>
            <a:r>
              <a:rPr lang="cs-CZ" sz="1600" dirty="0">
                <a:solidFill>
                  <a:schemeClr val="tx1"/>
                </a:solidFill>
              </a:rPr>
              <a:t>např.</a:t>
            </a:r>
            <a:r>
              <a:rPr lang="en-GB" sz="1600" dirty="0">
                <a:solidFill>
                  <a:schemeClr val="tx1"/>
                </a:solidFill>
              </a:rPr>
              <a:t>: Amazon, Zalando, </a:t>
            </a:r>
            <a:r>
              <a:rPr lang="cs-CZ" sz="1600" dirty="0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Maloobchodníci</a:t>
            </a:r>
            <a:r>
              <a:rPr lang="en-GB" sz="1600" dirty="0">
                <a:solidFill>
                  <a:schemeClr val="tx1"/>
                </a:solidFill>
              </a:rPr>
              <a:t>/</a:t>
            </a:r>
            <a:r>
              <a:rPr lang="en-GB" sz="1600" dirty="0" err="1">
                <a:solidFill>
                  <a:schemeClr val="tx1"/>
                </a:solidFill>
              </a:rPr>
              <a:t>obchody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módou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působí</a:t>
            </a:r>
            <a:r>
              <a:rPr lang="en-GB" sz="1600" dirty="0">
                <a:solidFill>
                  <a:schemeClr val="tx1"/>
                </a:solidFill>
              </a:rPr>
              <a:t> online</a:t>
            </a:r>
          </a:p>
          <a:p>
            <a:pPr marL="430213" lvl="1" algn="just"/>
            <a:r>
              <a:rPr lang="en-GB" sz="1600" dirty="0">
                <a:solidFill>
                  <a:schemeClr val="tx1"/>
                </a:solidFill>
              </a:rPr>
              <a:t>	(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.: Inditex, H&amp;M, </a:t>
            </a:r>
            <a:r>
              <a:rPr lang="cs-CZ" sz="1600" dirty="0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Výzkumné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poradenské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analyzovaly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téma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podělit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společností</a:t>
            </a:r>
            <a:r>
              <a:rPr lang="en-GB" sz="1600" dirty="0">
                <a:solidFill>
                  <a:schemeClr val="tx1"/>
                </a:solidFill>
              </a:rPr>
              <a:t>, o </a:t>
            </a:r>
            <a:r>
              <a:rPr lang="en-GB" sz="1600" dirty="0" err="1">
                <a:solidFill>
                  <a:schemeClr val="tx1"/>
                </a:solidFill>
              </a:rPr>
              <a:t>kterých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vědí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Konference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rozhovor</a:t>
            </a:r>
            <a:r>
              <a:rPr lang="en-GB" sz="2800" dirty="0">
                <a:solidFill>
                  <a:schemeClr val="lt1"/>
                </a:solidFill>
              </a:rPr>
              <a:t> -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343333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dirty="0">
                <a:solidFill>
                  <a:schemeClr val="tx1"/>
                </a:solidFill>
              </a:rPr>
              <a:t>Na toto </a:t>
            </a:r>
            <a:r>
              <a:rPr lang="en-US" sz="2000" dirty="0" err="1">
                <a:solidFill>
                  <a:schemeClr val="tx1"/>
                </a:solidFill>
              </a:rPr>
              <a:t>téma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koná</a:t>
            </a:r>
            <a:r>
              <a:rPr lang="en-US" sz="2000" dirty="0">
                <a:solidFill>
                  <a:schemeClr val="tx1"/>
                </a:solidFill>
              </a:rPr>
              <a:t> online </a:t>
            </a:r>
            <a:r>
              <a:rPr lang="en-US" sz="2000" dirty="0" err="1">
                <a:solidFill>
                  <a:schemeClr val="tx1"/>
                </a:solidFill>
              </a:rPr>
              <a:t>kulatý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stůl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který</a:t>
            </a:r>
            <a:r>
              <a:rPr lang="en-US" sz="2000" dirty="0">
                <a:solidFill>
                  <a:schemeClr val="tx1"/>
                </a:solidFill>
              </a:rPr>
              <a:t> by </a:t>
            </a:r>
            <a:r>
              <a:rPr lang="en-US" sz="2000" dirty="0" err="1">
                <a:solidFill>
                  <a:schemeClr val="tx1"/>
                </a:solidFill>
              </a:rPr>
              <a:t>mohli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sledovat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organizátoři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konference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určen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studenty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rudia 2">
            <a:extLst>
              <a:ext uri="{FF2B5EF4-FFF2-40B4-BE49-F238E27FC236}">
                <a16:creationId xmlns:a16="http://schemas.microsoft.com/office/drawing/2014/main" id="{5E06E3E5-D5FF-7ECA-4BF0-B33CCCDA8E2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90451" y="2613171"/>
            <a:ext cx="680400" cy="68040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31875BBC-7602-CC6F-41E2-CC390F7A3D12}"/>
              </a:ext>
            </a:extLst>
          </p:cNvPr>
          <p:cNvSpPr/>
          <p:nvPr/>
        </p:nvSpPr>
        <p:spPr>
          <a:xfrm>
            <a:off x="1682524" y="2613171"/>
            <a:ext cx="5077505" cy="1010618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2">
              <a:buSzPts val="2000"/>
            </a:pPr>
            <a:r>
              <a:rPr lang="cs-CZ" sz="2000" dirty="0">
                <a:solidFill>
                  <a:schemeClr val="tx1"/>
                </a:solidFill>
              </a:rPr>
              <a:t>Zdroj</a:t>
            </a:r>
            <a:r>
              <a:rPr lang="en-US" sz="2000" dirty="0">
                <a:solidFill>
                  <a:schemeClr val="tx1"/>
                </a:solidFill>
              </a:rPr>
              <a:t> (video </a:t>
            </a:r>
            <a:r>
              <a:rPr lang="cs-CZ" sz="2000" dirty="0">
                <a:solidFill>
                  <a:schemeClr val="tx1"/>
                </a:solidFill>
              </a:rPr>
              <a:t>v</a:t>
            </a:r>
            <a:r>
              <a:rPr lang="en-US" sz="2000" dirty="0">
                <a:solidFill>
                  <a:schemeClr val="tx1"/>
                </a:solidFill>
              </a:rPr>
              <a:t> EN): </a:t>
            </a:r>
            <a:r>
              <a:rPr lang="en-US" sz="2000" dirty="0" err="1">
                <a:solidFill>
                  <a:schemeClr val="tx1"/>
                </a:solidFill>
              </a:rPr>
              <a:t>Snížení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dopadu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životní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prostředí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pomocí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technologie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návratů</a:t>
            </a:r>
            <a:r>
              <a:rPr lang="en-US" sz="2000" dirty="0">
                <a:solidFill>
                  <a:schemeClr val="tx1"/>
                </a:solidFill>
              </a:rPr>
              <a:t> od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Coresight</a:t>
            </a:r>
            <a:r>
              <a:rPr lang="en-US" sz="2000" dirty="0">
                <a:solidFill>
                  <a:schemeClr val="tx1"/>
                </a:solidFill>
              </a:rPr>
              <a:t> Research: </a:t>
            </a:r>
            <a:r>
              <a:rPr lang="en-GB" sz="2000" dirty="0">
                <a:solidFill>
                  <a:schemeClr val="tx1"/>
                </a:solidFill>
                <a:hlinkClick r:id="rId4"/>
              </a:rPr>
              <a:t>https://youtu.be/tcPItiA29VA</a:t>
            </a:r>
            <a:r>
              <a:rPr lang="en-GB" sz="2000" dirty="0">
                <a:solidFill>
                  <a:schemeClr val="tx1"/>
                </a:solidFill>
              </a:rPr>
              <a:t>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86EC41-0A58-7FDB-4854-2045C15B1E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581270"/>
            <a:ext cx="2133600" cy="1074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481</Words>
  <Application>Microsoft Office PowerPoint</Application>
  <PresentationFormat>Předvádění na obrazovce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Noto Sans Symbols</vt:lpstr>
      <vt:lpstr>Wingdings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26</cp:revision>
  <dcterms:created xsi:type="dcterms:W3CDTF">2016-11-18T09:55:38Z</dcterms:created>
  <dcterms:modified xsi:type="dcterms:W3CDTF">2022-11-13T19:43:48Z</dcterms:modified>
</cp:coreProperties>
</file>