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4" r:id="rId4"/>
    <p:sldId id="259" r:id="rId5"/>
    <p:sldId id="261" r:id="rId6"/>
    <p:sldId id="268" r:id="rId7"/>
    <p:sldId id="269" r:id="rId8"/>
    <p:sldId id="270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gbzyEzC8tiMHWx6deNdtHXJhxgO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C320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80C5976-FB19-4867-A2B4-DEF7078B3A27}">
  <a:tblStyle styleId="{980C5976-FB19-4867-A2B4-DEF7078B3A2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003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notesMaster" Target="notesMasters/notesMaster1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onika Matějíčková" userId="3e929343c52de8ac" providerId="LiveId" clId="{4C2B9505-F132-440D-B078-1AA1452B3ADB}"/>
    <pc:docChg chg="modSld">
      <pc:chgData name="Veronika Matějíčková" userId="3e929343c52de8ac" providerId="LiveId" clId="{4C2B9505-F132-440D-B078-1AA1452B3ADB}" dt="2022-11-13T19:42:19.116" v="0" actId="113"/>
      <pc:docMkLst>
        <pc:docMk/>
      </pc:docMkLst>
      <pc:sldChg chg="modSp mod">
        <pc:chgData name="Veronika Matějíčková" userId="3e929343c52de8ac" providerId="LiveId" clId="{4C2B9505-F132-440D-B078-1AA1452B3ADB}" dt="2022-11-13T19:42:19.116" v="0" actId="113"/>
        <pc:sldMkLst>
          <pc:docMk/>
          <pc:sldMk cId="0" sldId="256"/>
        </pc:sldMkLst>
        <pc:spChg chg="mod">
          <ac:chgData name="Veronika Matějíčková" userId="3e929343c52de8ac" providerId="LiveId" clId="{4C2B9505-F132-440D-B078-1AA1452B3ADB}" dt="2022-11-13T19:42:19.116" v="0" actId="113"/>
          <ac:spMkLst>
            <pc:docMk/>
            <pc:sldMk cId="0" sldId="256"/>
            <ac:spMk id="26" creationId="{00000000-0000-0000-0000-000000000000}"/>
          </ac:spMkLst>
        </pc:spChg>
      </pc:sldChg>
    </pc:docChg>
  </pc:docChgLst>
  <pc:docChgLst>
    <pc:chgData name="Veronika Matějíčková" userId="3e929343c52de8ac" providerId="LiveId" clId="{EB490297-D603-4EB2-A89D-E7D37583CC46}"/>
    <pc:docChg chg="undo custSel modSld modMainMaster">
      <pc:chgData name="Veronika Matějíčková" userId="3e929343c52de8ac" providerId="LiveId" clId="{EB490297-D603-4EB2-A89D-E7D37583CC46}" dt="2022-11-12T15:41:24.951" v="222"/>
      <pc:docMkLst>
        <pc:docMk/>
      </pc:docMkLst>
      <pc:sldChg chg="modSp mod">
        <pc:chgData name="Veronika Matějíčková" userId="3e929343c52de8ac" providerId="LiveId" clId="{EB490297-D603-4EB2-A89D-E7D37583CC46}" dt="2022-11-12T15:17:52.833" v="75" actId="122"/>
        <pc:sldMkLst>
          <pc:docMk/>
          <pc:sldMk cId="0" sldId="256"/>
        </pc:sldMkLst>
        <pc:spChg chg="mod">
          <ac:chgData name="Veronika Matějíčková" userId="3e929343c52de8ac" providerId="LiveId" clId="{EB490297-D603-4EB2-A89D-E7D37583CC46}" dt="2022-11-12T14:49:40.211" v="3"/>
          <ac:spMkLst>
            <pc:docMk/>
            <pc:sldMk cId="0" sldId="256"/>
            <ac:spMk id="25" creationId="{00000000-0000-0000-0000-000000000000}"/>
          </ac:spMkLst>
        </pc:spChg>
        <pc:spChg chg="mod">
          <ac:chgData name="Veronika Matějíčková" userId="3e929343c52de8ac" providerId="LiveId" clId="{EB490297-D603-4EB2-A89D-E7D37583CC46}" dt="2022-11-12T15:17:52.833" v="75" actId="122"/>
          <ac:spMkLst>
            <pc:docMk/>
            <pc:sldMk cId="0" sldId="256"/>
            <ac:spMk id="26" creationId="{00000000-0000-0000-0000-000000000000}"/>
          </ac:spMkLst>
        </pc:spChg>
        <pc:spChg chg="mod">
          <ac:chgData name="Veronika Matějíčková" userId="3e929343c52de8ac" providerId="LiveId" clId="{EB490297-D603-4EB2-A89D-E7D37583CC46}" dt="2022-11-12T14:49:18.087" v="1" actId="122"/>
          <ac:spMkLst>
            <pc:docMk/>
            <pc:sldMk cId="0" sldId="256"/>
            <ac:spMk id="27" creationId="{00000000-0000-0000-0000-000000000000}"/>
          </ac:spMkLst>
        </pc:spChg>
        <pc:spChg chg="mod">
          <ac:chgData name="Veronika Matějíčková" userId="3e929343c52de8ac" providerId="LiveId" clId="{EB490297-D603-4EB2-A89D-E7D37583CC46}" dt="2022-11-12T15:17:30.642" v="73"/>
          <ac:spMkLst>
            <pc:docMk/>
            <pc:sldMk cId="0" sldId="256"/>
            <ac:spMk id="28" creationId="{00000000-0000-0000-0000-000000000000}"/>
          </ac:spMkLst>
        </pc:spChg>
      </pc:sldChg>
      <pc:sldChg chg="modSp mod">
        <pc:chgData name="Veronika Matějíčková" userId="3e929343c52de8ac" providerId="LiveId" clId="{EB490297-D603-4EB2-A89D-E7D37583CC46}" dt="2022-11-12T14:52:28.957" v="35" actId="20577"/>
        <pc:sldMkLst>
          <pc:docMk/>
          <pc:sldMk cId="0" sldId="257"/>
        </pc:sldMkLst>
        <pc:spChg chg="mod">
          <ac:chgData name="Veronika Matějíčková" userId="3e929343c52de8ac" providerId="LiveId" clId="{EB490297-D603-4EB2-A89D-E7D37583CC46}" dt="2022-11-12T14:50:28.782" v="5"/>
          <ac:spMkLst>
            <pc:docMk/>
            <pc:sldMk cId="0" sldId="257"/>
            <ac:spMk id="34" creationId="{00000000-0000-0000-0000-000000000000}"/>
          </ac:spMkLst>
        </pc:spChg>
        <pc:spChg chg="mod">
          <ac:chgData name="Veronika Matějíčková" userId="3e929343c52de8ac" providerId="LiveId" clId="{EB490297-D603-4EB2-A89D-E7D37583CC46}" dt="2022-11-12T14:50:40.451" v="6"/>
          <ac:spMkLst>
            <pc:docMk/>
            <pc:sldMk cId="0" sldId="257"/>
            <ac:spMk id="35" creationId="{00000000-0000-0000-0000-000000000000}"/>
          </ac:spMkLst>
        </pc:spChg>
        <pc:spChg chg="mod">
          <ac:chgData name="Veronika Matějíčková" userId="3e929343c52de8ac" providerId="LiveId" clId="{EB490297-D603-4EB2-A89D-E7D37583CC46}" dt="2022-11-12T14:52:21.834" v="32" actId="20577"/>
          <ac:spMkLst>
            <pc:docMk/>
            <pc:sldMk cId="0" sldId="257"/>
            <ac:spMk id="37" creationId="{00000000-0000-0000-0000-000000000000}"/>
          </ac:spMkLst>
        </pc:spChg>
        <pc:spChg chg="mod">
          <ac:chgData name="Veronika Matějíčková" userId="3e929343c52de8ac" providerId="LiveId" clId="{EB490297-D603-4EB2-A89D-E7D37583CC46}" dt="2022-11-12T14:52:28.957" v="35" actId="20577"/>
          <ac:spMkLst>
            <pc:docMk/>
            <pc:sldMk cId="0" sldId="257"/>
            <ac:spMk id="38" creationId="{00000000-0000-0000-0000-000000000000}"/>
          </ac:spMkLst>
        </pc:spChg>
      </pc:sldChg>
      <pc:sldChg chg="modSp mod">
        <pc:chgData name="Veronika Matějíčková" userId="3e929343c52de8ac" providerId="LiveId" clId="{EB490297-D603-4EB2-A89D-E7D37583CC46}" dt="2022-11-12T15:20:15.768" v="82"/>
        <pc:sldMkLst>
          <pc:docMk/>
          <pc:sldMk cId="0" sldId="259"/>
        </pc:sldMkLst>
        <pc:spChg chg="mod">
          <ac:chgData name="Veronika Matějíčková" userId="3e929343c52de8ac" providerId="LiveId" clId="{EB490297-D603-4EB2-A89D-E7D37583CC46}" dt="2022-11-12T14:57:42.306" v="65"/>
          <ac:spMkLst>
            <pc:docMk/>
            <pc:sldMk cId="0" sldId="259"/>
            <ac:spMk id="56" creationId="{00000000-0000-0000-0000-000000000000}"/>
          </ac:spMkLst>
        </pc:spChg>
        <pc:spChg chg="mod">
          <ac:chgData name="Veronika Matějíčková" userId="3e929343c52de8ac" providerId="LiveId" clId="{EB490297-D603-4EB2-A89D-E7D37583CC46}" dt="2022-11-12T15:20:15.768" v="82"/>
          <ac:spMkLst>
            <pc:docMk/>
            <pc:sldMk cId="0" sldId="259"/>
            <ac:spMk id="57" creationId="{00000000-0000-0000-0000-000000000000}"/>
          </ac:spMkLst>
        </pc:spChg>
      </pc:sldChg>
      <pc:sldChg chg="modSp mod">
        <pc:chgData name="Veronika Matějíčková" userId="3e929343c52de8ac" providerId="LiveId" clId="{EB490297-D603-4EB2-A89D-E7D37583CC46}" dt="2022-11-12T15:24:19.625" v="97"/>
        <pc:sldMkLst>
          <pc:docMk/>
          <pc:sldMk cId="0" sldId="261"/>
        </pc:sldMkLst>
        <pc:spChg chg="mod">
          <ac:chgData name="Veronika Matějíčková" userId="3e929343c52de8ac" providerId="LiveId" clId="{EB490297-D603-4EB2-A89D-E7D37583CC46}" dt="2022-11-12T15:24:19.625" v="97"/>
          <ac:spMkLst>
            <pc:docMk/>
            <pc:sldMk cId="0" sldId="261"/>
            <ac:spMk id="5" creationId="{00000000-0000-0000-0000-000000000000}"/>
          </ac:spMkLst>
        </pc:spChg>
        <pc:spChg chg="mod">
          <ac:chgData name="Veronika Matějíčková" userId="3e929343c52de8ac" providerId="LiveId" clId="{EB490297-D603-4EB2-A89D-E7D37583CC46}" dt="2022-11-12T14:59:02.979" v="68"/>
          <ac:spMkLst>
            <pc:docMk/>
            <pc:sldMk cId="0" sldId="261"/>
            <ac:spMk id="72" creationId="{00000000-0000-0000-0000-000000000000}"/>
          </ac:spMkLst>
        </pc:spChg>
      </pc:sldChg>
      <pc:sldChg chg="modSp mod">
        <pc:chgData name="Veronika Matějíčková" userId="3e929343c52de8ac" providerId="LiveId" clId="{EB490297-D603-4EB2-A89D-E7D37583CC46}" dt="2022-11-12T15:19:41.694" v="80" actId="20577"/>
        <pc:sldMkLst>
          <pc:docMk/>
          <pc:sldMk cId="0" sldId="264"/>
        </pc:sldMkLst>
        <pc:spChg chg="mod">
          <ac:chgData name="Veronika Matějíčková" userId="3e929343c52de8ac" providerId="LiveId" clId="{EB490297-D603-4EB2-A89D-E7D37583CC46}" dt="2022-11-12T14:52:53.185" v="36"/>
          <ac:spMkLst>
            <pc:docMk/>
            <pc:sldMk cId="0" sldId="264"/>
            <ac:spMk id="3" creationId="{00000000-0000-0000-0000-000000000000}"/>
          </ac:spMkLst>
        </pc:spChg>
        <pc:spChg chg="mod">
          <ac:chgData name="Veronika Matějíčková" userId="3e929343c52de8ac" providerId="LiveId" clId="{EB490297-D603-4EB2-A89D-E7D37583CC46}" dt="2022-11-12T15:19:41.694" v="80" actId="20577"/>
          <ac:spMkLst>
            <pc:docMk/>
            <pc:sldMk cId="0" sldId="264"/>
            <ac:spMk id="4" creationId="{00000000-0000-0000-0000-000000000000}"/>
          </ac:spMkLst>
        </pc:spChg>
        <pc:graphicFrameChg chg="mod">
          <ac:chgData name="Veronika Matějíčková" userId="3e929343c52de8ac" providerId="LiveId" clId="{EB490297-D603-4EB2-A89D-E7D37583CC46}" dt="2022-11-12T14:57:25.850" v="64"/>
          <ac:graphicFrameMkLst>
            <pc:docMk/>
            <pc:sldMk cId="0" sldId="264"/>
            <ac:graphicFrameMk id="6" creationId="{00000000-0000-0000-0000-000000000000}"/>
          </ac:graphicFrameMkLst>
        </pc:graphicFrameChg>
        <pc:graphicFrameChg chg="mod modGraphic">
          <ac:chgData name="Veronika Matějíčková" userId="3e929343c52de8ac" providerId="LiveId" clId="{EB490297-D603-4EB2-A89D-E7D37583CC46}" dt="2022-11-12T14:53:20.927" v="44" actId="20577"/>
          <ac:graphicFrameMkLst>
            <pc:docMk/>
            <pc:sldMk cId="0" sldId="264"/>
            <ac:graphicFrameMk id="8" creationId="{00000000-0000-0000-0000-000000000000}"/>
          </ac:graphicFrameMkLst>
        </pc:graphicFrameChg>
        <pc:graphicFrameChg chg="mod modGraphic">
          <ac:chgData name="Veronika Matějíčková" userId="3e929343c52de8ac" providerId="LiveId" clId="{EB490297-D603-4EB2-A89D-E7D37583CC46}" dt="2022-11-12T14:57:15.121" v="63" actId="122"/>
          <ac:graphicFrameMkLst>
            <pc:docMk/>
            <pc:sldMk cId="0" sldId="264"/>
            <ac:graphicFrameMk id="11" creationId="{6F8B68DD-FACA-6C00-9414-1C6C3BA21362}"/>
          </ac:graphicFrameMkLst>
        </pc:graphicFrameChg>
      </pc:sldChg>
      <pc:sldChg chg="modSp mod">
        <pc:chgData name="Veronika Matějíčková" userId="3e929343c52de8ac" providerId="LiveId" clId="{EB490297-D603-4EB2-A89D-E7D37583CC46}" dt="2022-11-12T15:35:55.926" v="193"/>
        <pc:sldMkLst>
          <pc:docMk/>
          <pc:sldMk cId="0" sldId="268"/>
        </pc:sldMkLst>
        <pc:spChg chg="mod">
          <ac:chgData name="Veronika Matějíčková" userId="3e929343c52de8ac" providerId="LiveId" clId="{EB490297-D603-4EB2-A89D-E7D37583CC46}" dt="2022-11-12T15:34:14.954" v="174"/>
          <ac:spMkLst>
            <pc:docMk/>
            <pc:sldMk cId="0" sldId="268"/>
            <ac:spMk id="3" creationId="{AD7EE63B-6FE3-D27F-604A-9190EC5A3610}"/>
          </ac:spMkLst>
        </pc:spChg>
        <pc:spChg chg="mod">
          <ac:chgData name="Veronika Matějíčková" userId="3e929343c52de8ac" providerId="LiveId" clId="{EB490297-D603-4EB2-A89D-E7D37583CC46}" dt="2022-11-12T15:35:55.926" v="193"/>
          <ac:spMkLst>
            <pc:docMk/>
            <pc:sldMk cId="0" sldId="268"/>
            <ac:spMk id="7" creationId="{5DE1B8F9-F7E9-DB75-1FAA-0D610206995D}"/>
          </ac:spMkLst>
        </pc:spChg>
        <pc:spChg chg="mod">
          <ac:chgData name="Veronika Matějíčková" userId="3e929343c52de8ac" providerId="LiveId" clId="{EB490297-D603-4EB2-A89D-E7D37583CC46}" dt="2022-11-12T15:15:54.444" v="69"/>
          <ac:spMkLst>
            <pc:docMk/>
            <pc:sldMk cId="0" sldId="268"/>
            <ac:spMk id="79" creationId="{00000000-0000-0000-0000-000000000000}"/>
          </ac:spMkLst>
        </pc:spChg>
        <pc:spChg chg="mod">
          <ac:chgData name="Veronika Matějíčková" userId="3e929343c52de8ac" providerId="LiveId" clId="{EB490297-D603-4EB2-A89D-E7D37583CC46}" dt="2022-11-12T15:32:12.863" v="147"/>
          <ac:spMkLst>
            <pc:docMk/>
            <pc:sldMk cId="0" sldId="268"/>
            <ac:spMk id="80" creationId="{00000000-0000-0000-0000-000000000000}"/>
          </ac:spMkLst>
        </pc:spChg>
      </pc:sldChg>
      <pc:sldChg chg="modSp mod">
        <pc:chgData name="Veronika Matějíčková" userId="3e929343c52de8ac" providerId="LiveId" clId="{EB490297-D603-4EB2-A89D-E7D37583CC46}" dt="2022-11-12T15:39:54.134" v="218" actId="1076"/>
        <pc:sldMkLst>
          <pc:docMk/>
          <pc:sldMk cId="3148004584" sldId="269"/>
        </pc:sldMkLst>
        <pc:spChg chg="mod">
          <ac:chgData name="Veronika Matějíčková" userId="3e929343c52de8ac" providerId="LiveId" clId="{EB490297-D603-4EB2-A89D-E7D37583CC46}" dt="2022-11-12T15:39:48.652" v="217" actId="1076"/>
          <ac:spMkLst>
            <pc:docMk/>
            <pc:sldMk cId="3148004584" sldId="269"/>
            <ac:spMk id="3" creationId="{690BC256-7DC1-E3A1-FADF-24140DB4A7C6}"/>
          </ac:spMkLst>
        </pc:spChg>
        <pc:spChg chg="mod">
          <ac:chgData name="Veronika Matějíčková" userId="3e929343c52de8ac" providerId="LiveId" clId="{EB490297-D603-4EB2-A89D-E7D37583CC46}" dt="2022-11-12T15:37:48.391" v="199" actId="20577"/>
          <ac:spMkLst>
            <pc:docMk/>
            <pc:sldMk cId="3148004584" sldId="269"/>
            <ac:spMk id="5" creationId="{3CF0BF03-326C-4B74-99BC-997CF8D64A59}"/>
          </ac:spMkLst>
        </pc:spChg>
        <pc:spChg chg="mod">
          <ac:chgData name="Veronika Matějíčková" userId="3e929343c52de8ac" providerId="LiveId" clId="{EB490297-D603-4EB2-A89D-E7D37583CC46}" dt="2022-11-12T15:16:34.946" v="71" actId="27636"/>
          <ac:spMkLst>
            <pc:docMk/>
            <pc:sldMk cId="3148004584" sldId="269"/>
            <ac:spMk id="79" creationId="{00000000-0000-0000-0000-000000000000}"/>
          </ac:spMkLst>
        </pc:spChg>
        <pc:picChg chg="mod">
          <ac:chgData name="Veronika Matějíčková" userId="3e929343c52de8ac" providerId="LiveId" clId="{EB490297-D603-4EB2-A89D-E7D37583CC46}" dt="2022-11-12T15:37:53.365" v="200" actId="1076"/>
          <ac:picMkLst>
            <pc:docMk/>
            <pc:sldMk cId="3148004584" sldId="269"/>
            <ac:picMk id="2" creationId="{4C4B42C4-0E3B-9123-CB89-886A92EDA952}"/>
          </ac:picMkLst>
        </pc:picChg>
        <pc:picChg chg="mod">
          <ac:chgData name="Veronika Matějíčková" userId="3e929343c52de8ac" providerId="LiveId" clId="{EB490297-D603-4EB2-A89D-E7D37583CC46}" dt="2022-11-12T15:39:54.134" v="218" actId="1076"/>
          <ac:picMkLst>
            <pc:docMk/>
            <pc:sldMk cId="3148004584" sldId="269"/>
            <ac:picMk id="7" creationId="{BA7DAA95-1CF9-9BFF-3C18-2E2BA3998F28}"/>
          </ac:picMkLst>
        </pc:picChg>
      </pc:sldChg>
      <pc:sldChg chg="modSp mod">
        <pc:chgData name="Veronika Matějíčková" userId="3e929343c52de8ac" providerId="LiveId" clId="{EB490297-D603-4EB2-A89D-E7D37583CC46}" dt="2022-11-12T15:41:24.951" v="222"/>
        <pc:sldMkLst>
          <pc:docMk/>
          <pc:sldMk cId="0" sldId="270"/>
        </pc:sldMkLst>
        <pc:spChg chg="mod">
          <ac:chgData name="Veronika Matějíčková" userId="3e929343c52de8ac" providerId="LiveId" clId="{EB490297-D603-4EB2-A89D-E7D37583CC46}" dt="2022-11-12T15:16:54.046" v="72"/>
          <ac:spMkLst>
            <pc:docMk/>
            <pc:sldMk cId="0" sldId="270"/>
            <ac:spMk id="308" creationId="{00000000-0000-0000-0000-000000000000}"/>
          </ac:spMkLst>
        </pc:spChg>
        <pc:spChg chg="mod">
          <ac:chgData name="Veronika Matějíčková" userId="3e929343c52de8ac" providerId="LiveId" clId="{EB490297-D603-4EB2-A89D-E7D37583CC46}" dt="2022-11-12T15:41:24.951" v="222"/>
          <ac:spMkLst>
            <pc:docMk/>
            <pc:sldMk cId="0" sldId="270"/>
            <ac:spMk id="309" creationId="{00000000-0000-0000-0000-000000000000}"/>
          </ac:spMkLst>
        </pc:spChg>
      </pc:sldChg>
      <pc:sldMasterChg chg="modSldLayout">
        <pc:chgData name="Veronika Matějíčková" userId="3e929343c52de8ac" providerId="LiveId" clId="{EB490297-D603-4EB2-A89D-E7D37583CC46}" dt="2022-11-12T14:50:02.155" v="4"/>
        <pc:sldMasterMkLst>
          <pc:docMk/>
          <pc:sldMasterMk cId="0" sldId="2147483648"/>
        </pc:sldMasterMkLst>
        <pc:sldLayoutChg chg="modSp mod">
          <pc:chgData name="Veronika Matějíčková" userId="3e929343c52de8ac" providerId="LiveId" clId="{EB490297-D603-4EB2-A89D-E7D37583CC46}" dt="2022-11-12T14:50:02.155" v="4"/>
          <pc:sldLayoutMkLst>
            <pc:docMk/>
            <pc:sldMasterMk cId="0" sldId="2147483648"/>
            <pc:sldLayoutMk cId="0" sldId="2147483649"/>
          </pc:sldLayoutMkLst>
          <pc:spChg chg="mod">
            <ac:chgData name="Veronika Matějíčková" userId="3e929343c52de8ac" providerId="LiveId" clId="{EB490297-D603-4EB2-A89D-E7D37583CC46}" dt="2022-11-12T14:50:02.155" v="4"/>
            <ac:spMkLst>
              <pc:docMk/>
              <pc:sldMasterMk cId="0" sldId="2147483648"/>
              <pc:sldLayoutMk cId="0" sldId="2147483649"/>
              <ac:spMk id="2" creationId="{70BABAA1-6DF1-C009-6824-3EA4FE1DC43A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E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" name="Google Shape;2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10b78f225a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" name="Google Shape;31;g10b78f225a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0b78f225a7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g10b78f225a7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b78f226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6" name="Google Shape;76;g10b78f226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b78f226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6" name="Google Shape;76;g10b78f226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861942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10b78f226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5" name="Google Shape;305;g10b78f226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7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pic>
        <p:nvPicPr>
          <p:cNvPr id="16" name="Google Shape;16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52663" y="6357783"/>
            <a:ext cx="2010676" cy="50021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17;p7">
            <a:extLst>
              <a:ext uri="{FF2B5EF4-FFF2-40B4-BE49-F238E27FC236}">
                <a16:creationId xmlns:a16="http://schemas.microsoft.com/office/drawing/2014/main" id="{70BABAA1-6DF1-C009-6824-3EA4FE1DC43A}"/>
              </a:ext>
            </a:extLst>
          </p:cNvPr>
          <p:cNvSpPr/>
          <p:nvPr userDrawn="1"/>
        </p:nvSpPr>
        <p:spPr>
          <a:xfrm>
            <a:off x="2250000" y="6353280"/>
            <a:ext cx="4325040" cy="45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4200" tIns="34200" rIns="34200" bIns="34200" anchor="ctr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750"/>
              <a:buFont typeface="Calibri"/>
              <a:buNone/>
            </a:pPr>
            <a:r>
              <a:rPr lang="cs-CZ" sz="750" dirty="0">
                <a:solidFill>
                  <a:schemeClr val="bg1">
                    <a:lumMod val="50000"/>
                  </a:schemeClr>
                </a:solidFill>
              </a:rPr>
              <a:t>Podpora Evropské komise při tvorbě této publikace nepředstavuje souhlas s obsahem, který odráží pouze názory autorů, a Komise nemůže být zodpovědná za jakékoliv využití informací obsažených v této publikaci</a:t>
            </a:r>
            <a:endParaRPr lang="cs-CZ" sz="750" b="0" i="0" u="none" strike="noStrike" cap="none" dirty="0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seño personalizado">
  <p:cSld name="1_Diseño personalizado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8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body" idx="1"/>
          </p:nvPr>
        </p:nvSpPr>
        <p:spPr>
          <a:xfrm>
            <a:off x="468313" y="1196975"/>
            <a:ext cx="8183562" cy="161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marR="0" lvl="0" indent="-37084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⚫"/>
              <a:defRPr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683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ED3742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63728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ED3742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4A85BF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3655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BFFF49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23850" algn="l" rtl="0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23850" algn="l" rtl="0">
              <a:lnSpc>
                <a:spcPct val="100000"/>
              </a:lnSpc>
              <a:spcBef>
                <a:spcPts val="257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23850" algn="l" rtl="0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1" name="Google Shape;11;p5" descr="Dexion s.r.o. joins the Czech Logistics Association"/>
          <p:cNvSpPr/>
          <p:nvPr/>
        </p:nvSpPr>
        <p:spPr>
          <a:xfrm>
            <a:off x="173038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oogle Shape;12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2979" y="0"/>
            <a:ext cx="2061054" cy="64970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5"/>
          <p:cNvSpPr/>
          <p:nvPr/>
        </p:nvSpPr>
        <p:spPr>
          <a:xfrm>
            <a:off x="264695" y="508411"/>
            <a:ext cx="185286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6576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40"/>
              <a:buFont typeface="Arial"/>
              <a:buNone/>
            </a:pPr>
            <a:r>
              <a:rPr lang="es-ES" sz="800" b="1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Successful online learning for </a:t>
            </a:r>
            <a:endParaRPr sz="800" b="0" i="0" u="none" strike="noStrike" cap="non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40"/>
              <a:buFont typeface="Arial"/>
              <a:buNone/>
            </a:pPr>
            <a:r>
              <a:rPr lang="es-ES" sz="800" b="1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sustainable last mile logistics</a:t>
            </a:r>
            <a:endParaRPr sz="800" b="1" i="0" u="none" strike="noStrike" cap="non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s://youtu.be/tfSxGyofADM" TargetMode="External"/><Relationship Id="rId4" Type="http://schemas.openxmlformats.org/officeDocument/2006/relationships/hyperlink" Target="https://www.netsuite.com/portal/resource/articles/human-resources/reverse-logistics.s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s://www.dpdhl.com/content/dam/dpdhl/en/media-center/media-relations/documents/2018/circular-economy-reverse-logistics-maturity-model-042016.pd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1</a:t>
            </a:fld>
            <a:endParaRPr/>
          </a:p>
        </p:txBody>
      </p:sp>
      <p:sp>
        <p:nvSpPr>
          <p:cNvPr id="25" name="Google Shape;25;p4"/>
          <p:cNvSpPr txBox="1"/>
          <p:nvPr/>
        </p:nvSpPr>
        <p:spPr>
          <a:xfrm>
            <a:off x="2599506" y="2794758"/>
            <a:ext cx="3945000" cy="1077300"/>
          </a:xfrm>
          <a:prstGeom prst="rect">
            <a:avLst/>
          </a:prstGeom>
          <a:solidFill>
            <a:srgbClr val="18C32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3200" b="1" dirty="0">
                <a:solidFill>
                  <a:schemeClr val="lt1"/>
                </a:solidFill>
              </a:rPr>
              <a:t>Kapsle</a:t>
            </a:r>
            <a:endParaRPr lang="cs-CZ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ES" sz="3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2.5.3</a:t>
            </a:r>
            <a:endParaRPr sz="32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4"/>
          <p:cNvSpPr txBox="1"/>
          <p:nvPr/>
        </p:nvSpPr>
        <p:spPr>
          <a:xfrm>
            <a:off x="1342793" y="4293825"/>
            <a:ext cx="7014600" cy="461624"/>
          </a:xfrm>
          <a:prstGeom prst="rect">
            <a:avLst/>
          </a:prstGeom>
          <a:noFill/>
          <a:ln w="19050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cs-CZ" sz="2400" b="1" dirty="0"/>
              <a:t>Operace a modely r</a:t>
            </a:r>
            <a:r>
              <a:rPr lang="it-IT" sz="2400" b="1" dirty="0"/>
              <a:t>ever</a:t>
            </a:r>
            <a:r>
              <a:rPr lang="cs-CZ" sz="2400" b="1" dirty="0"/>
              <a:t>zní</a:t>
            </a:r>
            <a:r>
              <a:rPr lang="it-IT" sz="2400" b="1" dirty="0"/>
              <a:t> logisti</a:t>
            </a:r>
            <a:r>
              <a:rPr lang="cs-CZ" sz="2400" b="1" dirty="0" err="1"/>
              <a:t>ky</a:t>
            </a:r>
            <a:endParaRPr lang="cs-CZ" sz="3200" b="1" dirty="0"/>
          </a:p>
        </p:txBody>
      </p:sp>
      <p:sp>
        <p:nvSpPr>
          <p:cNvPr id="27" name="Google Shape;27;p4"/>
          <p:cNvSpPr txBox="1"/>
          <p:nvPr/>
        </p:nvSpPr>
        <p:spPr>
          <a:xfrm>
            <a:off x="248194" y="1222861"/>
            <a:ext cx="8451669" cy="400069"/>
          </a:xfrm>
          <a:prstGeom prst="rect">
            <a:avLst/>
          </a:prstGeom>
          <a:solidFill>
            <a:srgbClr val="18C32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dirty="0">
                <a:solidFill>
                  <a:schemeClr val="lt1"/>
                </a:solidFill>
              </a:rPr>
              <a:t>KAPITOLA</a:t>
            </a:r>
            <a:r>
              <a:rPr lang="cs-CZ" sz="20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000" b="1" dirty="0">
                <a:solidFill>
                  <a:schemeClr val="lt1"/>
                </a:solidFill>
              </a:rPr>
              <a:t>2</a:t>
            </a:r>
            <a:r>
              <a:rPr lang="cs-CZ" sz="20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cs-CZ" sz="2000" b="1" dirty="0">
                <a:solidFill>
                  <a:schemeClr val="lt1"/>
                </a:solidFill>
              </a:rPr>
              <a:t>Prostředí distribuční</a:t>
            </a:r>
            <a:r>
              <a:rPr lang="cs-CZ" sz="20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logistiky na poslední míli   </a:t>
            </a:r>
          </a:p>
        </p:txBody>
      </p:sp>
      <p:sp>
        <p:nvSpPr>
          <p:cNvPr id="28" name="Google Shape;28;p4"/>
          <p:cNvSpPr txBox="1"/>
          <p:nvPr/>
        </p:nvSpPr>
        <p:spPr>
          <a:xfrm>
            <a:off x="243840" y="1858586"/>
            <a:ext cx="8451669" cy="707846"/>
          </a:xfrm>
          <a:prstGeom prst="rect">
            <a:avLst/>
          </a:prstGeom>
          <a:noFill/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cs-CZ" sz="2000" b="1" dirty="0">
                <a:solidFill>
                  <a:schemeClr val="dk1"/>
                </a:solidFill>
              </a:rPr>
              <a:t>LEKCE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5: </a:t>
            </a:r>
            <a:r>
              <a:rPr lang="it-IT" sz="2000" b="1" dirty="0"/>
              <a:t>Environment</a:t>
            </a:r>
            <a:r>
              <a:rPr lang="cs-CZ" sz="2000" b="1" dirty="0"/>
              <a:t>á</a:t>
            </a:r>
            <a:r>
              <a:rPr lang="it-IT" sz="2000" b="1" dirty="0"/>
              <a:t>l</a:t>
            </a:r>
            <a:r>
              <a:rPr lang="cs-CZ" sz="2000" b="1" dirty="0"/>
              <a:t>ní</a:t>
            </a:r>
            <a:r>
              <a:rPr lang="it-IT" sz="2000" b="1" dirty="0"/>
              <a:t> a s</a:t>
            </a:r>
            <a:r>
              <a:rPr lang="cs-CZ" sz="2000" b="1" dirty="0" err="1"/>
              <a:t>polečenské</a:t>
            </a:r>
            <a:r>
              <a:rPr lang="it-IT" sz="2000" b="1" dirty="0"/>
              <a:t> </a:t>
            </a:r>
            <a:r>
              <a:rPr lang="cs-CZ" sz="2000" b="1" dirty="0"/>
              <a:t>dopady logistiky na poslední míli </a:t>
            </a:r>
            <a:endParaRPr lang="cs-CZ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10b78f225a7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2</a:t>
            </a:fld>
            <a:endParaRPr/>
          </a:p>
        </p:txBody>
      </p:sp>
      <p:sp>
        <p:nvSpPr>
          <p:cNvPr id="34" name="Google Shape;34;g10b78f225a7_0_0"/>
          <p:cNvSpPr txBox="1"/>
          <p:nvPr/>
        </p:nvSpPr>
        <p:spPr>
          <a:xfrm>
            <a:off x="248175" y="1366700"/>
            <a:ext cx="42717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2000" b="1" dirty="0">
                <a:solidFill>
                  <a:srgbClr val="18C320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xmlns:lc="http://schemas.openxmlformats.org/drawingml/2006/lockedCanvas" textRoundtripDataId="0"/>
                  </a:ext>
                </a:extLst>
              </a:rPr>
              <a:t>Tematicky předcházející kapsle </a:t>
            </a:r>
            <a:r>
              <a:rPr lang="en-GB" sz="2000" b="1" i="0" u="none" strike="noStrike" cap="none" dirty="0">
                <a:solidFill>
                  <a:srgbClr val="18C320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</a:ext>
                </a:extLst>
              </a:rPr>
              <a:t>: </a:t>
            </a:r>
            <a:endParaRPr lang="en-GB" sz="2000" b="0" i="0" u="none" strike="noStrike" cap="none" dirty="0">
              <a:solidFill>
                <a:srgbClr val="18C3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g10b78f225a7_0_0"/>
          <p:cNvSpPr txBox="1"/>
          <p:nvPr/>
        </p:nvSpPr>
        <p:spPr>
          <a:xfrm>
            <a:off x="248175" y="2915075"/>
            <a:ext cx="42717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2000" b="1" dirty="0">
                <a:solidFill>
                  <a:srgbClr val="18C320"/>
                </a:solidFill>
              </a:rPr>
              <a:t>Související kapsle </a:t>
            </a:r>
            <a:r>
              <a:rPr lang="en-GB" sz="2000" b="1" dirty="0">
                <a:solidFill>
                  <a:srgbClr val="18C320"/>
                </a:solidFill>
              </a:rPr>
              <a:t>:</a:t>
            </a:r>
            <a:endParaRPr lang="en-GB" sz="2000" b="0" i="0" u="none" strike="noStrike" cap="none" dirty="0">
              <a:solidFill>
                <a:srgbClr val="18C3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g10b78f225a7_0_0"/>
          <p:cNvSpPr txBox="1"/>
          <p:nvPr/>
        </p:nvSpPr>
        <p:spPr>
          <a:xfrm>
            <a:off x="4793300" y="1366700"/>
            <a:ext cx="4160400" cy="584735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ES" sz="1600" dirty="0">
                <a:solidFill>
                  <a:schemeClr val="dk1"/>
                </a:solidFill>
              </a:rPr>
              <a:t>1.2.1, 1.2.2, 1.2.3, 1.2.4, 1.2.5, 1.2.6, 1.2.7, 1.2.8, 1.3.1, 1.3.5 </a:t>
            </a:r>
            <a:endParaRPr sz="1600" dirty="0">
              <a:solidFill>
                <a:schemeClr val="dk1"/>
              </a:solidFill>
            </a:endParaRPr>
          </a:p>
        </p:txBody>
      </p:sp>
      <p:sp>
        <p:nvSpPr>
          <p:cNvPr id="37" name="Google Shape;37;g10b78f225a7_0_0"/>
          <p:cNvSpPr txBox="1"/>
          <p:nvPr/>
        </p:nvSpPr>
        <p:spPr>
          <a:xfrm>
            <a:off x="4793300" y="2915075"/>
            <a:ext cx="4160400" cy="584735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SzPts val="3200"/>
            </a:pPr>
            <a:r>
              <a:rPr lang="cs-CZ" sz="1600" dirty="0">
                <a:solidFill>
                  <a:schemeClr val="dk1"/>
                </a:solidFill>
              </a:rPr>
              <a:t>Spojený s tématem kapsle </a:t>
            </a:r>
            <a:r>
              <a:rPr lang="en-US" sz="1600" dirty="0">
                <a:solidFill>
                  <a:schemeClr val="dk1"/>
                </a:solidFill>
              </a:rPr>
              <a:t>2.5.1, 2.5.2, 2.5.4 and 2.5.5.</a:t>
            </a:r>
            <a:endParaRPr lang="es-ES" sz="1600" dirty="0">
              <a:solidFill>
                <a:schemeClr val="dk1"/>
              </a:solidFill>
              <a:latin typeface="+mj-lt"/>
            </a:endParaRPr>
          </a:p>
        </p:txBody>
      </p:sp>
      <p:sp>
        <p:nvSpPr>
          <p:cNvPr id="38" name="Google Shape;38;g10b78f225a7_0_0"/>
          <p:cNvSpPr txBox="1"/>
          <p:nvPr/>
        </p:nvSpPr>
        <p:spPr>
          <a:xfrm>
            <a:off x="300300" y="4604400"/>
            <a:ext cx="42717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2000" b="1" dirty="0" err="1">
                <a:solidFill>
                  <a:srgbClr val="18C320"/>
                </a:solidFill>
              </a:rPr>
              <a:t>Aut</a:t>
            </a:r>
            <a:r>
              <a:rPr lang="cs-CZ" sz="2000" b="1" dirty="0">
                <a:solidFill>
                  <a:srgbClr val="18C320"/>
                </a:solidFill>
              </a:rPr>
              <a:t>oři</a:t>
            </a:r>
            <a:r>
              <a:rPr lang="en-GB" sz="2000" b="1" dirty="0">
                <a:solidFill>
                  <a:srgbClr val="18C320"/>
                </a:solidFill>
              </a:rPr>
              <a:t>:</a:t>
            </a:r>
            <a:endParaRPr lang="en-GB" sz="2000" b="0" i="0" u="none" strike="noStrike" cap="none" dirty="0">
              <a:solidFill>
                <a:srgbClr val="18C3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g10b78f225a7_0_0"/>
          <p:cNvSpPr txBox="1"/>
          <p:nvPr/>
        </p:nvSpPr>
        <p:spPr>
          <a:xfrm>
            <a:off x="4887475" y="4604400"/>
            <a:ext cx="4160400" cy="338514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3200"/>
            </a:pPr>
            <a:r>
              <a:rPr lang="en-US" sz="1600" dirty="0">
                <a:solidFill>
                  <a:schemeClr val="dk1"/>
                </a:solidFill>
              </a:rPr>
              <a:t>PROSPEKTIKER &amp; SUSMILE Consortium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454820" y="327511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 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454820" y="327511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lang="en-GB"/>
          </a:p>
        </p:txBody>
      </p:sp>
      <p:sp>
        <p:nvSpPr>
          <p:cNvPr id="3" name="2 Rectángulo"/>
          <p:cNvSpPr/>
          <p:nvPr/>
        </p:nvSpPr>
        <p:spPr>
          <a:xfrm>
            <a:off x="313508" y="891234"/>
            <a:ext cx="8477795" cy="523220"/>
          </a:xfrm>
          <a:prstGeom prst="rect">
            <a:avLst/>
          </a:prstGeom>
          <a:solidFill>
            <a:srgbClr val="18C320"/>
          </a:solidFill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chemeClr val="bg1"/>
                </a:solidFill>
              </a:rPr>
              <a:t>Cíl kapsle</a:t>
            </a:r>
            <a:endParaRPr lang="en-GB" sz="2800" dirty="0"/>
          </a:p>
        </p:txBody>
      </p:sp>
      <p:sp>
        <p:nvSpPr>
          <p:cNvPr id="4" name="3 Rectángulo"/>
          <p:cNvSpPr/>
          <p:nvPr/>
        </p:nvSpPr>
        <p:spPr>
          <a:xfrm>
            <a:off x="313509" y="1586972"/>
            <a:ext cx="8464731" cy="1631216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Cílem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této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kapitoly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je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představit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téma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zpětné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logistiky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prostřednictvím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přehledu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dvou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dokumentů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. :</a:t>
            </a:r>
          </a:p>
          <a:p>
            <a:pPr marL="457200" indent="-457200" algn="just">
              <a:buAutoNum type="arabicParenR"/>
            </a:pPr>
            <a:r>
              <a:rPr lang="en-US" sz="2000" dirty="0" err="1">
                <a:latin typeface="+mj-lt"/>
              </a:rPr>
              <a:t>Průvodce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zpětnou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logistikou</a:t>
            </a:r>
            <a:r>
              <a:rPr lang="en-US" sz="2000" dirty="0">
                <a:latin typeface="+mj-lt"/>
              </a:rPr>
              <a:t>: Jak </a:t>
            </a:r>
            <a:r>
              <a:rPr lang="en-US" sz="2000" dirty="0" err="1">
                <a:latin typeface="+mj-lt"/>
              </a:rPr>
              <a:t>funguje</a:t>
            </a:r>
            <a:r>
              <a:rPr lang="en-US" sz="2000" dirty="0">
                <a:latin typeface="+mj-lt"/>
              </a:rPr>
              <a:t>, </a:t>
            </a:r>
            <a:r>
              <a:rPr lang="en-US" sz="2000" dirty="0" err="1">
                <a:latin typeface="+mj-lt"/>
              </a:rPr>
              <a:t>typy</a:t>
            </a:r>
            <a:r>
              <a:rPr lang="en-US" sz="2000" dirty="0">
                <a:latin typeface="+mj-lt"/>
              </a:rPr>
              <a:t> a </a:t>
            </a:r>
            <a:r>
              <a:rPr lang="en-US" sz="2000" dirty="0" err="1">
                <a:latin typeface="+mj-lt"/>
              </a:rPr>
              <a:t>strategie</a:t>
            </a:r>
            <a:endParaRPr lang="en-US" sz="2000" dirty="0">
              <a:latin typeface="+mj-lt"/>
            </a:endParaRPr>
          </a:p>
          <a:p>
            <a:pPr marL="457200" indent="-457200" algn="just">
              <a:buAutoNum type="arabicParenR"/>
            </a:pPr>
            <a:r>
              <a:rPr lang="en-US" sz="2000" dirty="0" err="1">
                <a:latin typeface="+mj-lt"/>
              </a:rPr>
              <a:t>Zpráva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vysvětlující</a:t>
            </a:r>
            <a:r>
              <a:rPr lang="en-US" sz="2000" dirty="0">
                <a:latin typeface="+mj-lt"/>
              </a:rPr>
              <a:t>, jak </a:t>
            </a:r>
            <a:r>
              <a:rPr lang="en-US" sz="2000" dirty="0" err="1">
                <a:latin typeface="+mj-lt"/>
              </a:rPr>
              <a:t>lze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získat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hodnotu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prostřednictvím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zpětné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logistiky</a:t>
            </a:r>
            <a:r>
              <a:rPr lang="en-US" sz="2000" dirty="0">
                <a:latin typeface="+mj-lt"/>
              </a:rPr>
              <a:t> v </a:t>
            </a:r>
            <a:r>
              <a:rPr lang="en-US" sz="2000" dirty="0" err="1">
                <a:latin typeface="+mj-lt"/>
              </a:rPr>
              <a:t>kontextu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oběhového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hospodářství</a:t>
            </a:r>
            <a:r>
              <a:rPr lang="en-US" sz="2000" dirty="0">
                <a:latin typeface="+mj-lt"/>
              </a:rPr>
              <a:t>.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368879"/>
              </p:ext>
            </p:extLst>
          </p:nvPr>
        </p:nvGraphicFramePr>
        <p:xfrm>
          <a:off x="326571" y="4053498"/>
          <a:ext cx="8464731" cy="906060"/>
        </p:xfrm>
        <a:graphic>
          <a:graphicData uri="http://schemas.openxmlformats.org/drawingml/2006/table">
            <a:tbl>
              <a:tblPr/>
              <a:tblGrid>
                <a:gridCol w="2457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3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3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53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53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4228">
                <a:tc rowSpan="3"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u="none" strike="noStrike" cap="none" dirty="0">
                          <a:solidFill>
                            <a:srgbClr val="FFFFFF"/>
                          </a:solidFill>
                          <a:latin typeface="+mn-lt"/>
                          <a:cs typeface="Arial"/>
                          <a:sym typeface="Arial"/>
                        </a:rPr>
                        <a:t>Kategorie</a:t>
                      </a:r>
                      <a:endParaRPr lang="cs-CZ" sz="1800" u="none" strike="noStrike" cap="none" dirty="0"/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Dokument</a:t>
                      </a:r>
                      <a:r>
                        <a:rPr lang="en-GB" sz="1800" b="0" i="0" u="none" strike="noStrike" noProof="0" dirty="0">
                          <a:solidFill>
                            <a:schemeClr val="tx1"/>
                          </a:solidFill>
                          <a:latin typeface="+mn-lt"/>
                        </a:rPr>
                        <a:t>, </a:t>
                      </a:r>
                      <a:r>
                        <a:rPr lang="en-GB" sz="1800" b="0" i="0" u="none" strike="noStrike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zdroj</a:t>
                      </a:r>
                      <a:endParaRPr lang="en-GB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EQF</a:t>
                      </a:r>
                      <a:endParaRPr lang="es-ES" sz="1800" dirty="0"/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22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4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5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6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22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X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X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340194"/>
              </p:ext>
            </p:extLst>
          </p:nvPr>
        </p:nvGraphicFramePr>
        <p:xfrm>
          <a:off x="326572" y="5281362"/>
          <a:ext cx="8490858" cy="342584"/>
        </p:xfrm>
        <a:graphic>
          <a:graphicData uri="http://schemas.openxmlformats.org/drawingml/2006/table">
            <a:tbl>
              <a:tblPr/>
              <a:tblGrid>
                <a:gridCol w="2472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8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486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u="none" strike="noStrike" cap="none" dirty="0">
                          <a:solidFill>
                            <a:srgbClr val="FFFFFF"/>
                          </a:solidFill>
                          <a:latin typeface="+mn-lt"/>
                          <a:cs typeface="Arial"/>
                          <a:sym typeface="Arial"/>
                        </a:rPr>
                        <a:t>Cvičení</a:t>
                      </a:r>
                      <a:endParaRPr lang="cs-CZ" sz="1800" u="none" strike="noStrike" cap="none" dirty="0"/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ANO</a:t>
                      </a:r>
                      <a:endParaRPr lang="es-ES" sz="1800" dirty="0">
                        <a:solidFill>
                          <a:schemeClr val="tx1"/>
                        </a:solidFill>
                      </a:endParaRPr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Google Shape;53;p1">
            <a:extLst>
              <a:ext uri="{FF2B5EF4-FFF2-40B4-BE49-F238E27FC236}">
                <a16:creationId xmlns:a16="http://schemas.microsoft.com/office/drawing/2014/main" id="{6F8B68DD-FACA-6C00-9414-1C6C3BA213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13992747"/>
              </p:ext>
            </p:extLst>
          </p:nvPr>
        </p:nvGraphicFramePr>
        <p:xfrm>
          <a:off x="339648" y="5902643"/>
          <a:ext cx="8477800" cy="61722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492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5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5248">
                  <a:extLst>
                    <a:ext uri="{9D8B030D-6E8A-4147-A177-3AD203B41FA5}">
                      <a16:colId xmlns:a16="http://schemas.microsoft.com/office/drawing/2014/main" val="4106348272"/>
                    </a:ext>
                  </a:extLst>
                </a:gridCol>
                <a:gridCol w="1995248">
                  <a:extLst>
                    <a:ext uri="{9D8B030D-6E8A-4147-A177-3AD203B41FA5}">
                      <a16:colId xmlns:a16="http://schemas.microsoft.com/office/drawing/2014/main" val="2351832175"/>
                    </a:ext>
                  </a:extLst>
                </a:gridCol>
              </a:tblGrid>
              <a:tr h="2648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u="none" strike="noStrike" cap="none" dirty="0">
                          <a:solidFill>
                            <a:srgbClr val="FFFFFF"/>
                          </a:solidFill>
                          <a:latin typeface="+mn-lt"/>
                          <a:cs typeface="Arial"/>
                          <a:sym typeface="Arial"/>
                        </a:rPr>
                        <a:t>Časová náročnost</a:t>
                      </a:r>
                      <a:endParaRPr lang="cs-CZ" sz="1800" u="none" strike="noStrike" cap="none" dirty="0"/>
                    </a:p>
                  </a:txBody>
                  <a:tcPr marL="54600" marR="54600" marT="34125" marB="341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8C32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Obsah</a:t>
                      </a:r>
                      <a:r>
                        <a:rPr lang="en-GB" sz="18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lang="en-GB" noProof="0" dirty="0">
                        <a:effectLst/>
                      </a:endParaRPr>
                    </a:p>
                    <a:p>
                      <a:pPr algn="ctr" fontAlgn="t"/>
                      <a:r>
                        <a:rPr lang="en-GB" sz="1800" noProof="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10 </a:t>
                      </a:r>
                      <a:r>
                        <a:rPr lang="en-GB" sz="18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Min</a:t>
                      </a:r>
                      <a:r>
                        <a:rPr lang="cs-CZ" sz="1800" noProof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ut</a:t>
                      </a:r>
                      <a:r>
                        <a:rPr lang="en-GB" sz="18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lang="en-GB" noProof="0" dirty="0">
                        <a:effectLst/>
                      </a:endParaRPr>
                    </a:p>
                  </a:txBody>
                  <a:tcPr marL="54610" marR="54610" marT="34290" marB="34290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</a:rPr>
                        <a:t>Cvičení</a:t>
                      </a:r>
                      <a:r>
                        <a:rPr lang="en-GB" sz="18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lang="en-GB" noProof="0" dirty="0">
                        <a:effectLst/>
                      </a:endParaRPr>
                    </a:p>
                    <a:p>
                      <a:pPr algn="ctr" fontAlgn="t"/>
                      <a:r>
                        <a:rPr lang="en-GB" sz="1800" noProof="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10 </a:t>
                      </a:r>
                      <a:r>
                        <a:rPr lang="en-GB" sz="18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Min</a:t>
                      </a:r>
                      <a:r>
                        <a:rPr lang="cs-CZ" sz="1800" noProof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tut</a:t>
                      </a:r>
                      <a:endParaRPr lang="en-GB" noProof="0" dirty="0">
                        <a:effectLst/>
                      </a:endParaRPr>
                    </a:p>
                  </a:txBody>
                  <a:tcPr marL="54610" marR="54610" marT="34290" marB="34290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</a:rPr>
                        <a:t>Další materiály</a:t>
                      </a:r>
                      <a:endParaRPr lang="cs-CZ" sz="1800" dirty="0">
                        <a:solidFill>
                          <a:schemeClr val="tx1"/>
                        </a:solidFill>
                      </a:endParaRPr>
                    </a:p>
                    <a:p>
                      <a:pPr algn="ctr" fontAlgn="t"/>
                      <a:r>
                        <a:rPr lang="en-GB" sz="1800" noProof="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40 </a:t>
                      </a:r>
                      <a:r>
                        <a:rPr lang="en-GB" sz="18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Min</a:t>
                      </a:r>
                      <a:r>
                        <a:rPr lang="cs-CZ" sz="1800" noProof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ut</a:t>
                      </a:r>
                      <a:endParaRPr lang="en-GB" noProof="0" dirty="0">
                        <a:effectLst/>
                      </a:endParaRPr>
                    </a:p>
                  </a:txBody>
                  <a:tcPr marL="54610" marR="54610" marT="34290" marB="34290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4</a:t>
            </a:fld>
            <a:endParaRPr/>
          </a:p>
        </p:txBody>
      </p:sp>
      <p:sp>
        <p:nvSpPr>
          <p:cNvPr id="56" name="Google Shape;56;p3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solidFill>
                  <a:schemeClr val="lt1"/>
                </a:solidFill>
              </a:rPr>
              <a:t>Obsah</a:t>
            </a:r>
            <a:endParaRPr lang="es-ES"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3"/>
          <p:cNvSpPr/>
          <p:nvPr/>
        </p:nvSpPr>
        <p:spPr>
          <a:xfrm>
            <a:off x="1358538" y="2396683"/>
            <a:ext cx="7354388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+mj-lt"/>
              <a:buAutoNum type="arabicPeriod"/>
            </a:pP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Průvodce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zpětnou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logistikou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Jak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funguje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typy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strategie</a:t>
            </a:r>
            <a:endParaRPr lang="en-US"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+mj-lt"/>
              <a:buAutoNum type="arabicPeriod"/>
            </a:pPr>
            <a:r>
              <a:rPr lang="en-US" sz="2000" dirty="0" err="1"/>
              <a:t>Úvod</a:t>
            </a:r>
            <a:r>
              <a:rPr lang="en-US" sz="2000" dirty="0"/>
              <a:t> do </a:t>
            </a:r>
            <a:r>
              <a:rPr lang="en-US" sz="2000" dirty="0" err="1"/>
              <a:t>modelu</a:t>
            </a:r>
            <a:r>
              <a:rPr lang="en-US" sz="2000" dirty="0"/>
              <a:t> </a:t>
            </a:r>
            <a:r>
              <a:rPr lang="en-US" sz="2000" dirty="0" err="1"/>
              <a:t>vyspělosti</a:t>
            </a:r>
            <a:r>
              <a:rPr lang="en-US" sz="2000" dirty="0"/>
              <a:t> </a:t>
            </a:r>
            <a:r>
              <a:rPr lang="en-US" sz="2000" dirty="0" err="1"/>
              <a:t>zpětné</a:t>
            </a:r>
            <a:r>
              <a:rPr lang="en-US" sz="2000" dirty="0"/>
              <a:t> </a:t>
            </a:r>
            <a:r>
              <a:rPr lang="en-US" sz="2000" dirty="0" err="1"/>
              <a:t>logistiky</a:t>
            </a:r>
            <a:r>
              <a:rPr lang="en-US" sz="2000" dirty="0"/>
              <a:t> </a:t>
            </a:r>
          </a:p>
        </p:txBody>
      </p:sp>
      <p:sp>
        <p:nvSpPr>
          <p:cNvPr id="58" name="Google Shape;58;p3"/>
          <p:cNvSpPr/>
          <p:nvPr/>
        </p:nvSpPr>
        <p:spPr>
          <a:xfrm>
            <a:off x="876754" y="2360711"/>
            <a:ext cx="288017" cy="1645232"/>
          </a:xfrm>
          <a:prstGeom prst="rect">
            <a:avLst/>
          </a:prstGeom>
          <a:solidFill>
            <a:srgbClr val="18C32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0b78f225a7_0_23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5</a:t>
            </a:fld>
            <a:endParaRPr/>
          </a:p>
        </p:txBody>
      </p:sp>
      <p:sp>
        <p:nvSpPr>
          <p:cNvPr id="72" name="Google Shape;72;g10b78f225a7_0_23"/>
          <p:cNvSpPr txBox="1"/>
          <p:nvPr/>
        </p:nvSpPr>
        <p:spPr>
          <a:xfrm>
            <a:off x="285530" y="970029"/>
            <a:ext cx="8558023" cy="793457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742950" lvl="0" indent="-742950">
              <a:lnSpc>
                <a:spcPct val="90000"/>
              </a:lnSpc>
            </a:pPr>
            <a:r>
              <a:rPr lang="pl-PL" sz="2800" dirty="0">
                <a:solidFill>
                  <a:schemeClr val="lt1"/>
                </a:solidFill>
              </a:rPr>
              <a:t>Pokyny k dokumentu, revize zdroje</a:t>
            </a:r>
            <a:endParaRPr lang="en-GB" sz="2800" dirty="0">
              <a:solidFill>
                <a:schemeClr val="lt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19069" y="1929637"/>
            <a:ext cx="8367731" cy="4478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150000"/>
              </a:lnSpc>
            </a:pPr>
            <a:r>
              <a:rPr lang="en-GB" sz="1600" dirty="0" err="1">
                <a:solidFill>
                  <a:schemeClr val="tx1"/>
                </a:solidFill>
              </a:rPr>
              <a:t>Distribuce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na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poslední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míli</a:t>
            </a:r>
            <a:r>
              <a:rPr lang="en-GB" sz="1600" dirty="0">
                <a:solidFill>
                  <a:schemeClr val="tx1"/>
                </a:solidFill>
              </a:rPr>
              <a:t> se </a:t>
            </a:r>
            <a:r>
              <a:rPr lang="en-GB" sz="1600" dirty="0" err="1">
                <a:solidFill>
                  <a:schemeClr val="tx1"/>
                </a:solidFill>
              </a:rPr>
              <a:t>týká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nejen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doručování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zboží</a:t>
            </a:r>
            <a:r>
              <a:rPr lang="en-GB" sz="1600" dirty="0">
                <a:solidFill>
                  <a:schemeClr val="tx1"/>
                </a:solidFill>
              </a:rPr>
              <a:t>, ale </a:t>
            </a:r>
            <a:r>
              <a:rPr lang="en-GB" sz="1600" dirty="0" err="1">
                <a:solidFill>
                  <a:schemeClr val="tx1"/>
                </a:solidFill>
              </a:rPr>
              <a:t>také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rgbClr val="18C320"/>
                </a:solidFill>
              </a:rPr>
              <a:t>vrácení</a:t>
            </a:r>
            <a:r>
              <a:rPr lang="en-GB" sz="1600" b="1" dirty="0">
                <a:solidFill>
                  <a:srgbClr val="18C320"/>
                </a:solidFill>
              </a:rPr>
              <a:t> </a:t>
            </a:r>
            <a:r>
              <a:rPr lang="en-GB" sz="1600" b="1" dirty="0" err="1">
                <a:solidFill>
                  <a:srgbClr val="18C320"/>
                </a:solidFill>
              </a:rPr>
              <a:t>výrobků</a:t>
            </a:r>
            <a:r>
              <a:rPr lang="en-GB" sz="1600" b="1" dirty="0">
                <a:solidFill>
                  <a:srgbClr val="18C320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které</a:t>
            </a:r>
            <a:r>
              <a:rPr lang="en-US" sz="1600" dirty="0">
                <a:solidFill>
                  <a:schemeClr val="tx1"/>
                </a:solidFill>
              </a:rPr>
              <a:t> se </a:t>
            </a:r>
            <a:r>
              <a:rPr lang="en-US" sz="1600" dirty="0" err="1">
                <a:solidFill>
                  <a:schemeClr val="tx1"/>
                </a:solidFill>
              </a:rPr>
              <a:t>dostanou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zpět</a:t>
            </a:r>
            <a:r>
              <a:rPr lang="en-US" sz="1600" dirty="0">
                <a:solidFill>
                  <a:schemeClr val="tx1"/>
                </a:solidFill>
              </a:rPr>
              <a:t> do </a:t>
            </a:r>
            <a:r>
              <a:rPr lang="en-US" sz="1600" dirty="0" err="1">
                <a:solidFill>
                  <a:schemeClr val="tx1"/>
                </a:solidFill>
              </a:rPr>
              <a:t>skladu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nebo</a:t>
            </a:r>
            <a:r>
              <a:rPr lang="en-US" sz="1600" dirty="0">
                <a:solidFill>
                  <a:schemeClr val="tx1"/>
                </a:solidFill>
              </a:rPr>
              <a:t> k </a:t>
            </a:r>
            <a:r>
              <a:rPr lang="en-US" sz="1600" dirty="0" err="1">
                <a:solidFill>
                  <a:schemeClr val="tx1"/>
                </a:solidFill>
              </a:rPr>
              <a:t>výrobci</a:t>
            </a:r>
            <a:r>
              <a:rPr lang="en-US" sz="1600" dirty="0">
                <a:solidFill>
                  <a:schemeClr val="tx1"/>
                </a:solidFill>
              </a:rPr>
              <a:t>. Tyto </a:t>
            </a:r>
            <a:r>
              <a:rPr lang="en-US" sz="1600" dirty="0" err="1">
                <a:solidFill>
                  <a:schemeClr val="tx1"/>
                </a:solidFill>
              </a:rPr>
              <a:t>procesy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vracení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nebo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recyklace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vyžadují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zpětnou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logistiku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en-US" sz="1600" b="1" dirty="0" err="1">
                <a:solidFill>
                  <a:srgbClr val="18C320"/>
                </a:solidFill>
              </a:rPr>
              <a:t>Zpětná</a:t>
            </a:r>
            <a:r>
              <a:rPr lang="en-US" sz="1600" b="1" dirty="0">
                <a:solidFill>
                  <a:srgbClr val="18C320"/>
                </a:solidFill>
              </a:rPr>
              <a:t> </a:t>
            </a:r>
            <a:r>
              <a:rPr lang="en-US" sz="1600" b="1" dirty="0" err="1">
                <a:solidFill>
                  <a:srgbClr val="18C320"/>
                </a:solidFill>
              </a:rPr>
              <a:t>logistika</a:t>
            </a:r>
            <a:r>
              <a:rPr lang="en-US" sz="1600" b="1" dirty="0">
                <a:solidFill>
                  <a:srgbClr val="18C320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je </a:t>
            </a:r>
            <a:r>
              <a:rPr lang="en-US" sz="1600" dirty="0" err="1">
                <a:solidFill>
                  <a:schemeClr val="tx1"/>
                </a:solidFill>
              </a:rPr>
              <a:t>typ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řízení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dodavatelského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řetězce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který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zajišťuje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přesun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zboží</a:t>
            </a:r>
            <a:r>
              <a:rPr lang="en-US" sz="1600" dirty="0">
                <a:solidFill>
                  <a:schemeClr val="tx1"/>
                </a:solidFill>
              </a:rPr>
              <a:t> od </a:t>
            </a:r>
            <a:r>
              <a:rPr lang="en-US" sz="1600" dirty="0" err="1">
                <a:solidFill>
                  <a:schemeClr val="tx1"/>
                </a:solidFill>
              </a:rPr>
              <a:t>zákazníků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zpět</a:t>
            </a:r>
            <a:r>
              <a:rPr lang="en-US" sz="1600" dirty="0">
                <a:solidFill>
                  <a:schemeClr val="tx1"/>
                </a:solidFill>
              </a:rPr>
              <a:t> k </a:t>
            </a:r>
            <a:r>
              <a:rPr lang="en-US" sz="1600" dirty="0" err="1">
                <a:solidFill>
                  <a:schemeClr val="tx1"/>
                </a:solidFill>
              </a:rPr>
              <a:t>prodejcům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nebo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výrobcům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</a:p>
          <a:p>
            <a:pPr algn="just">
              <a:lnSpc>
                <a:spcPct val="150000"/>
              </a:lnSpc>
            </a:pPr>
            <a:endParaRPr lang="en-GB" sz="16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GB" sz="1600" dirty="0">
                <a:solidFill>
                  <a:schemeClr val="tx1"/>
                </a:solidFill>
              </a:rPr>
              <a:t>Po </a:t>
            </a:r>
            <a:r>
              <a:rPr lang="en-GB" sz="1600" dirty="0" err="1">
                <a:solidFill>
                  <a:schemeClr val="tx1"/>
                </a:solidFill>
              </a:rPr>
              <a:t>prostudování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dokumentárních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zdrojů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této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kapsle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bude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žák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schopen</a:t>
            </a:r>
            <a:r>
              <a:rPr lang="en-GB" sz="1600" dirty="0">
                <a:solidFill>
                  <a:schemeClr val="tx1"/>
                </a:solidFill>
              </a:rPr>
              <a:t>:</a:t>
            </a:r>
          </a:p>
          <a:p>
            <a:pPr marL="285750" lvl="1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tx1"/>
                </a:solidFill>
              </a:rPr>
              <a:t>Vyjmenujte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hlavní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typy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reverzní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logistiky</a:t>
            </a:r>
            <a:endParaRPr lang="en-US" sz="1600" dirty="0">
              <a:solidFill>
                <a:schemeClr val="tx1"/>
              </a:solidFill>
            </a:endParaRPr>
          </a:p>
          <a:p>
            <a:pPr marL="285750" lvl="1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tx1"/>
                </a:solidFill>
              </a:rPr>
              <a:t>Uvědomte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problémy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zpětné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logistiky</a:t>
            </a:r>
            <a:endParaRPr lang="en-US" sz="1600" dirty="0">
              <a:solidFill>
                <a:schemeClr val="tx1"/>
              </a:solidFill>
            </a:endParaRPr>
          </a:p>
          <a:p>
            <a:pPr marL="285750" lvl="1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tx1"/>
                </a:solidFill>
              </a:rPr>
              <a:t>Určete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hlavní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strategie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které</a:t>
            </a:r>
            <a:r>
              <a:rPr lang="en-US" sz="1600" dirty="0">
                <a:solidFill>
                  <a:schemeClr val="tx1"/>
                </a:solidFill>
              </a:rPr>
              <a:t> je </a:t>
            </a:r>
            <a:r>
              <a:rPr lang="en-US" sz="1600" dirty="0" err="1">
                <a:solidFill>
                  <a:schemeClr val="tx1"/>
                </a:solidFill>
              </a:rPr>
              <a:t>třeba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provést</a:t>
            </a:r>
            <a:r>
              <a:rPr lang="en-US" sz="1600" dirty="0">
                <a:solidFill>
                  <a:schemeClr val="tx1"/>
                </a:solidFill>
              </a:rPr>
              <a:t> k </a:t>
            </a:r>
            <a:r>
              <a:rPr lang="en-US" sz="1600" dirty="0" err="1">
                <a:solidFill>
                  <a:schemeClr val="tx1"/>
                </a:solidFill>
              </a:rPr>
              <a:t>překonání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těchto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problémů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  <a:p>
            <a:pPr marL="285750" lvl="1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tx1"/>
                </a:solidFill>
              </a:rPr>
              <a:t>pochopení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významu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zpětné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logistiky</a:t>
            </a:r>
            <a:r>
              <a:rPr lang="en-US" sz="1600" dirty="0">
                <a:solidFill>
                  <a:schemeClr val="tx1"/>
                </a:solidFill>
              </a:rPr>
              <a:t> v </a:t>
            </a:r>
            <a:r>
              <a:rPr lang="en-US" sz="1600" dirty="0" err="1">
                <a:solidFill>
                  <a:schemeClr val="tx1"/>
                </a:solidFill>
              </a:rPr>
              <a:t>oběhovém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hospodářství</a:t>
            </a:r>
            <a:endParaRPr lang="en-US" sz="1600" dirty="0">
              <a:solidFill>
                <a:schemeClr val="tx1"/>
              </a:solidFill>
            </a:endParaRPr>
          </a:p>
          <a:p>
            <a:pPr marL="285750" lvl="1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tx1"/>
                </a:solidFill>
              </a:rPr>
              <a:t>Porozumět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některým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požadavkům</a:t>
            </a:r>
            <a:r>
              <a:rPr lang="en-US" sz="1600" dirty="0">
                <a:solidFill>
                  <a:schemeClr val="tx1"/>
                </a:solidFill>
              </a:rPr>
              <a:t> a </a:t>
            </a:r>
            <a:r>
              <a:rPr lang="en-US" sz="1600" dirty="0" err="1">
                <a:solidFill>
                  <a:schemeClr val="tx1"/>
                </a:solidFill>
              </a:rPr>
              <a:t>důsledkům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zpětné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logistiky</a:t>
            </a:r>
            <a:r>
              <a:rPr lang="en-US" sz="1600" dirty="0">
                <a:solidFill>
                  <a:schemeClr val="tx1"/>
                </a:solidFill>
              </a:rPr>
              <a:t> a </a:t>
            </a:r>
            <a:r>
              <a:rPr lang="en-US" sz="1600" dirty="0" err="1">
                <a:solidFill>
                  <a:schemeClr val="tx1"/>
                </a:solidFill>
              </a:rPr>
              <a:t>klíčovým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faktorům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úspěchu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b78f226a2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t>6</a:t>
            </a:fld>
            <a:endParaRPr/>
          </a:p>
        </p:txBody>
      </p:sp>
      <p:sp>
        <p:nvSpPr>
          <p:cNvPr id="79" name="Google Shape;79;g10b78f226a2_0_0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742950" lvl="0" indent="-742950">
              <a:lnSpc>
                <a:spcPct val="90000"/>
              </a:lnSpc>
              <a:buSzPts val="2400"/>
            </a:pPr>
            <a:r>
              <a:rPr lang="en-US" sz="2800" dirty="0">
                <a:solidFill>
                  <a:schemeClr val="lt1"/>
                </a:solidFill>
              </a:rPr>
              <a:t>1. </a:t>
            </a:r>
            <a:r>
              <a:rPr lang="en-US" sz="2800" dirty="0" err="1">
                <a:solidFill>
                  <a:schemeClr val="lt1"/>
                </a:solidFill>
              </a:rPr>
              <a:t>Průvodce</a:t>
            </a:r>
            <a:r>
              <a:rPr lang="en-US" sz="2800" dirty="0">
                <a:solidFill>
                  <a:schemeClr val="lt1"/>
                </a:solidFill>
              </a:rPr>
              <a:t> </a:t>
            </a:r>
            <a:r>
              <a:rPr lang="en-US" sz="2800" dirty="0" err="1">
                <a:solidFill>
                  <a:schemeClr val="lt1"/>
                </a:solidFill>
              </a:rPr>
              <a:t>zpětnou</a:t>
            </a:r>
            <a:r>
              <a:rPr lang="en-US" sz="2800" dirty="0">
                <a:solidFill>
                  <a:schemeClr val="lt1"/>
                </a:solidFill>
              </a:rPr>
              <a:t> </a:t>
            </a:r>
            <a:r>
              <a:rPr lang="en-US" sz="2800" dirty="0" err="1">
                <a:solidFill>
                  <a:schemeClr val="lt1"/>
                </a:solidFill>
              </a:rPr>
              <a:t>logistikou</a:t>
            </a:r>
            <a:endParaRPr lang="en-GB" sz="2800" dirty="0">
              <a:solidFill>
                <a:schemeClr val="lt1"/>
              </a:solidFill>
            </a:endParaRPr>
          </a:p>
        </p:txBody>
      </p:sp>
      <p:sp>
        <p:nvSpPr>
          <p:cNvPr id="80" name="Google Shape;80;g10b78f226a2_0_0"/>
          <p:cNvSpPr/>
          <p:nvPr/>
        </p:nvSpPr>
        <p:spPr>
          <a:xfrm>
            <a:off x="326575" y="1704725"/>
            <a:ext cx="8477700" cy="5055304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just">
              <a:buSzPts val="2000"/>
            </a:pPr>
            <a:r>
              <a:rPr lang="pl-PL" sz="2000" dirty="0">
                <a:solidFill>
                  <a:schemeClr val="tx1"/>
                </a:solidFill>
              </a:rPr>
              <a:t>Tento článek vysvětluje, co je to </a:t>
            </a:r>
            <a:r>
              <a:rPr lang="pl-PL" sz="2000" b="1" dirty="0">
                <a:solidFill>
                  <a:srgbClr val="18C320"/>
                </a:solidFill>
              </a:rPr>
              <a:t>zpětná logistika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jaké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jsou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rgbClr val="18C320"/>
                </a:solidFill>
              </a:rPr>
              <a:t>typy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pt-BR" sz="2000" b="1" dirty="0">
                <a:solidFill>
                  <a:srgbClr val="18C320"/>
                </a:solidFill>
              </a:rPr>
              <a:t>proces</a:t>
            </a:r>
            <a:r>
              <a:rPr lang="cs-CZ" sz="2000" b="1" dirty="0">
                <a:solidFill>
                  <a:srgbClr val="18C320"/>
                </a:solidFill>
              </a:rPr>
              <a:t>u</a:t>
            </a:r>
            <a:r>
              <a:rPr lang="cs-CZ" sz="2000" dirty="0">
                <a:solidFill>
                  <a:schemeClr val="tx1"/>
                </a:solidFill>
              </a:rPr>
              <a:t>,</a:t>
            </a:r>
            <a:r>
              <a:rPr lang="pt-BR" sz="2000" dirty="0">
                <a:solidFill>
                  <a:schemeClr val="tx1"/>
                </a:solidFill>
              </a:rPr>
              <a:t> který se s tím pojí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cs-CZ" sz="2000" b="1" dirty="0">
                <a:solidFill>
                  <a:srgbClr val="18C320"/>
                </a:solidFill>
              </a:rPr>
              <a:t>kroky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b="1" dirty="0">
                <a:solidFill>
                  <a:srgbClr val="18C320"/>
                </a:solidFill>
              </a:rPr>
              <a:t>benefit</a:t>
            </a:r>
            <a:r>
              <a:rPr lang="cs-CZ" sz="2000" b="1" dirty="0">
                <a:solidFill>
                  <a:srgbClr val="18C320"/>
                </a:solidFill>
              </a:rPr>
              <a:t>y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cs-CZ" sz="2000" b="1" dirty="0">
                <a:solidFill>
                  <a:srgbClr val="18C320"/>
                </a:solidFill>
              </a:rPr>
              <a:t>výzvy</a:t>
            </a:r>
            <a:r>
              <a:rPr lang="en-US" sz="2000" dirty="0">
                <a:solidFill>
                  <a:schemeClr val="tx1"/>
                </a:solidFill>
              </a:rPr>
              <a:t> a jak </a:t>
            </a:r>
            <a:r>
              <a:rPr lang="en-US" sz="2000" dirty="0" err="1">
                <a:solidFill>
                  <a:schemeClr val="tx1"/>
                </a:solidFill>
              </a:rPr>
              <a:t>využít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zpětnou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logistiku</a:t>
            </a:r>
            <a:r>
              <a:rPr lang="en-US" sz="2000" dirty="0">
                <a:solidFill>
                  <a:schemeClr val="tx1"/>
                </a:solidFill>
              </a:rPr>
              <a:t> k </a:t>
            </a:r>
            <a:r>
              <a:rPr lang="en-US" sz="2000" b="1" dirty="0" err="1">
                <a:solidFill>
                  <a:srgbClr val="18C320"/>
                </a:solidFill>
              </a:rPr>
              <a:t>vytváření</a:t>
            </a:r>
            <a:r>
              <a:rPr lang="en-US" sz="2000" b="1" dirty="0">
                <a:solidFill>
                  <a:srgbClr val="18C320"/>
                </a:solidFill>
              </a:rPr>
              <a:t> </a:t>
            </a:r>
            <a:r>
              <a:rPr lang="en-US" sz="2000" b="1" dirty="0" err="1">
                <a:solidFill>
                  <a:srgbClr val="18C320"/>
                </a:solidFill>
              </a:rPr>
              <a:t>hodnoty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</a:p>
          <a:p>
            <a:pPr lvl="0" algn="just">
              <a:buSzPts val="2000"/>
            </a:pPr>
            <a:endParaRPr lang="en-US" sz="1200" dirty="0">
              <a:solidFill>
                <a:schemeClr val="tx1"/>
              </a:solidFill>
            </a:endParaRPr>
          </a:p>
          <a:p>
            <a:pPr lvl="0" algn="just">
              <a:buSzPts val="2000"/>
            </a:pPr>
            <a:r>
              <a:rPr lang="en-US" sz="2000" b="1" dirty="0" err="1">
                <a:solidFill>
                  <a:srgbClr val="18C320"/>
                </a:solidFill>
              </a:rPr>
              <a:t>Témata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dokumentu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zahrnují</a:t>
            </a:r>
            <a:r>
              <a:rPr lang="en-US" sz="2000" dirty="0">
                <a:solidFill>
                  <a:schemeClr val="tx1"/>
                </a:solidFill>
              </a:rPr>
              <a:t> : </a:t>
            </a:r>
          </a:p>
          <a:p>
            <a:pPr marL="342900" lvl="0" indent="-342900" algn="just">
              <a:buSzPts val="2000"/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1"/>
                </a:solidFill>
              </a:rPr>
              <a:t>Vysvětlení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zpětné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logistiky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krok</a:t>
            </a:r>
            <a:r>
              <a:rPr lang="en-US" sz="2000" dirty="0">
                <a:solidFill>
                  <a:schemeClr val="tx1"/>
                </a:solidFill>
              </a:rPr>
              <a:t> za </a:t>
            </a:r>
            <a:r>
              <a:rPr lang="en-US" sz="2000" dirty="0" err="1">
                <a:solidFill>
                  <a:schemeClr val="tx1"/>
                </a:solidFill>
              </a:rPr>
              <a:t>krokem</a:t>
            </a:r>
            <a:endParaRPr lang="en-US" sz="2000" dirty="0">
              <a:solidFill>
                <a:schemeClr val="tx1"/>
              </a:solidFill>
            </a:endParaRPr>
          </a:p>
          <a:p>
            <a:pPr marL="342900" lvl="0" indent="-342900" algn="just">
              <a:buSzPts val="2000"/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1"/>
                </a:solidFill>
              </a:rPr>
              <a:t>Šest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strategií</a:t>
            </a:r>
            <a:r>
              <a:rPr lang="en-US" sz="2000" dirty="0">
                <a:solidFill>
                  <a:schemeClr val="tx1"/>
                </a:solidFill>
              </a:rPr>
              <a:t> pro </a:t>
            </a:r>
            <a:r>
              <a:rPr lang="en-US" sz="2000" dirty="0" err="1">
                <a:solidFill>
                  <a:schemeClr val="tx1"/>
                </a:solidFill>
              </a:rPr>
              <a:t>optimalizaci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zpětné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logistiky</a:t>
            </a:r>
            <a:endParaRPr lang="en-US" sz="2000" dirty="0">
              <a:solidFill>
                <a:schemeClr val="tx1"/>
              </a:solidFill>
            </a:endParaRPr>
          </a:p>
          <a:p>
            <a:pPr marL="342900" lvl="0" indent="-342900" algn="just">
              <a:buSzPts val="2000"/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tx1"/>
                </a:solidFill>
              </a:rPr>
              <a:t>Zpětná logistika a zásobovací řetězec</a:t>
            </a:r>
            <a:endParaRPr lang="en-US" sz="2000" dirty="0">
              <a:solidFill>
                <a:schemeClr val="lt1"/>
              </a:solidFill>
            </a:endParaRPr>
          </a:p>
          <a:p>
            <a:pPr algn="just"/>
            <a:endParaRPr lang="es-ES" sz="2000" dirty="0">
              <a:solidFill>
                <a:schemeClr val="tx1"/>
              </a:solidFill>
            </a:endParaRPr>
          </a:p>
          <a:p>
            <a:pPr algn="just"/>
            <a:endParaRPr lang="es-ES" i="1" dirty="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s-ES" sz="2000" dirty="0">
              <a:solidFill>
                <a:schemeClr val="tx1"/>
              </a:solidFill>
            </a:endParaRPr>
          </a:p>
        </p:txBody>
      </p:sp>
      <p:pic>
        <p:nvPicPr>
          <p:cNvPr id="2" name="Imagen 2" descr="Icono&#10;&#10;Descripción generada automáticamente">
            <a:extLst>
              <a:ext uri="{FF2B5EF4-FFF2-40B4-BE49-F238E27FC236}">
                <a16:creationId xmlns:a16="http://schemas.microsoft.com/office/drawing/2014/main" id="{EA9987EC-37E4-A2EB-7576-B9191E62E413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1290317" y="4209490"/>
            <a:ext cx="688680" cy="688680"/>
          </a:xfrm>
          <a:prstGeom prst="rect">
            <a:avLst/>
          </a:prstGeom>
          <a:ln w="0">
            <a:noFill/>
          </a:ln>
        </p:spPr>
      </p:pic>
      <p:sp>
        <p:nvSpPr>
          <p:cNvPr id="3" name="Google Shape;80;g10b78f226a2_0_0">
            <a:extLst>
              <a:ext uri="{FF2B5EF4-FFF2-40B4-BE49-F238E27FC236}">
                <a16:creationId xmlns:a16="http://schemas.microsoft.com/office/drawing/2014/main" id="{AD7EE63B-6FE3-D27F-604A-9190EC5A3610}"/>
              </a:ext>
            </a:extLst>
          </p:cNvPr>
          <p:cNvSpPr/>
          <p:nvPr/>
        </p:nvSpPr>
        <p:spPr>
          <a:xfrm>
            <a:off x="2093297" y="4288968"/>
            <a:ext cx="6459634" cy="1433542"/>
          </a:xfrm>
          <a:prstGeom prst="rect">
            <a:avLst/>
          </a:prstGeom>
          <a:noFill/>
          <a:ln w="9525" cap="flat" cmpd="sng">
            <a:noFill/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/>
            <a:r>
              <a:rPr lang="cs-CZ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Zdroj</a:t>
            </a:r>
            <a:r>
              <a:rPr lang="es-ES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(</a:t>
            </a:r>
            <a:r>
              <a:rPr lang="cs-CZ" sz="2000" spc="-1" dirty="0"/>
              <a:t>stránka v</a:t>
            </a:r>
            <a:r>
              <a:rPr lang="es-ES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EN): </a:t>
            </a:r>
            <a:r>
              <a:rPr lang="en-US" sz="2000" dirty="0">
                <a:solidFill>
                  <a:schemeClr val="tx1"/>
                </a:solidFill>
              </a:rPr>
              <a:t>ORACLE NETSUITE. (2021). </a:t>
            </a:r>
            <a:r>
              <a:rPr lang="en-US" sz="2000" i="1" dirty="0" err="1">
                <a:solidFill>
                  <a:schemeClr val="tx1"/>
                </a:solidFill>
              </a:rPr>
              <a:t>Průvodce</a:t>
            </a:r>
            <a:r>
              <a:rPr lang="en-US" sz="2000" i="1" dirty="0">
                <a:solidFill>
                  <a:schemeClr val="tx1"/>
                </a:solidFill>
              </a:rPr>
              <a:t> </a:t>
            </a:r>
            <a:r>
              <a:rPr lang="en-US" sz="2000" i="1" dirty="0" err="1">
                <a:solidFill>
                  <a:schemeClr val="tx1"/>
                </a:solidFill>
              </a:rPr>
              <a:t>zpětnou</a:t>
            </a:r>
            <a:r>
              <a:rPr lang="en-US" sz="2000" i="1" dirty="0">
                <a:solidFill>
                  <a:schemeClr val="tx1"/>
                </a:solidFill>
              </a:rPr>
              <a:t> </a:t>
            </a:r>
            <a:r>
              <a:rPr lang="en-US" sz="2000" i="1" dirty="0" err="1">
                <a:solidFill>
                  <a:schemeClr val="tx1"/>
                </a:solidFill>
              </a:rPr>
              <a:t>logistikou</a:t>
            </a:r>
            <a:r>
              <a:rPr lang="en-US" sz="2000" i="1" dirty="0">
                <a:solidFill>
                  <a:schemeClr val="tx1"/>
                </a:solidFill>
              </a:rPr>
              <a:t>: Jak </a:t>
            </a:r>
            <a:r>
              <a:rPr lang="en-US" sz="2000" i="1" dirty="0" err="1">
                <a:solidFill>
                  <a:schemeClr val="tx1"/>
                </a:solidFill>
              </a:rPr>
              <a:t>funguje</a:t>
            </a:r>
            <a:r>
              <a:rPr lang="en-US" sz="2000" i="1" dirty="0">
                <a:solidFill>
                  <a:schemeClr val="tx1"/>
                </a:solidFill>
              </a:rPr>
              <a:t>, </a:t>
            </a:r>
            <a:r>
              <a:rPr lang="en-US" sz="2000" i="1" dirty="0" err="1">
                <a:solidFill>
                  <a:schemeClr val="tx1"/>
                </a:solidFill>
              </a:rPr>
              <a:t>typy</a:t>
            </a:r>
            <a:r>
              <a:rPr lang="en-US" sz="2000" i="1" dirty="0">
                <a:solidFill>
                  <a:schemeClr val="tx1"/>
                </a:solidFill>
              </a:rPr>
              <a:t> a </a:t>
            </a:r>
            <a:r>
              <a:rPr lang="en-US" sz="2000" i="1" dirty="0" err="1">
                <a:solidFill>
                  <a:schemeClr val="tx1"/>
                </a:solidFill>
              </a:rPr>
              <a:t>strategie</a:t>
            </a:r>
            <a:r>
              <a:rPr lang="en-US" sz="2000" i="1" dirty="0">
                <a:solidFill>
                  <a:schemeClr val="tx1"/>
                </a:solidFill>
              </a:rPr>
              <a:t>: </a:t>
            </a:r>
            <a:r>
              <a:rPr lang="en-US" sz="2000" dirty="0">
                <a:solidFill>
                  <a:schemeClr val="tx1"/>
                </a:solidFill>
                <a:hlinkClick r:id="rId4"/>
              </a:rPr>
              <a:t>https://www.netsuite.com/portal/resource/articles/human-resources/reverse-logistics.shtml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7" name="Google Shape;80;g10b78f226a2_0_0">
            <a:extLst>
              <a:ext uri="{FF2B5EF4-FFF2-40B4-BE49-F238E27FC236}">
                <a16:creationId xmlns:a16="http://schemas.microsoft.com/office/drawing/2014/main" id="{5DE1B8F9-F7E9-DB75-1FAA-0D610206995D}"/>
              </a:ext>
            </a:extLst>
          </p:cNvPr>
          <p:cNvSpPr/>
          <p:nvPr/>
        </p:nvSpPr>
        <p:spPr>
          <a:xfrm>
            <a:off x="1290317" y="6022480"/>
            <a:ext cx="6459634" cy="1433542"/>
          </a:xfrm>
          <a:prstGeom prst="rect">
            <a:avLst/>
          </a:prstGeom>
          <a:noFill/>
          <a:ln w="9525" cap="flat" cmpd="sng">
            <a:noFill/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/>
            <a:r>
              <a:rPr lang="cs-CZ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Zdroj</a:t>
            </a:r>
            <a:r>
              <a:rPr lang="es-ES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(v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ideo v</a:t>
            </a:r>
            <a:r>
              <a:rPr lang="es-ES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EN): </a:t>
            </a:r>
            <a:r>
              <a:rPr lang="pt-BR" sz="2000" i="1" dirty="0">
                <a:solidFill>
                  <a:schemeClr val="tx1"/>
                </a:solidFill>
              </a:rPr>
              <a:t>Podívejte se na souhrnné video </a:t>
            </a:r>
            <a:r>
              <a:rPr lang="es-ES" sz="2000" dirty="0">
                <a:solidFill>
                  <a:schemeClr val="tx1"/>
                </a:solidFill>
                <a:hlinkClick r:id="rId5"/>
              </a:rPr>
              <a:t>https://youtu.be/tfSxGyofADM</a:t>
            </a:r>
            <a:r>
              <a:rPr lang="es-ES" sz="2000" dirty="0">
                <a:solidFill>
                  <a:schemeClr val="tx1"/>
                </a:solidFill>
              </a:rPr>
              <a:t>   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8866C356-5023-99EA-1D82-E6A303F9BBB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5553" y="5326487"/>
            <a:ext cx="1704587" cy="586378"/>
          </a:xfrm>
          <a:prstGeom prst="rect">
            <a:avLst/>
          </a:prstGeom>
        </p:spPr>
      </p:pic>
      <p:pic>
        <p:nvPicPr>
          <p:cNvPr id="4" name="Irudia 2">
            <a:extLst>
              <a:ext uri="{FF2B5EF4-FFF2-40B4-BE49-F238E27FC236}">
                <a16:creationId xmlns:a16="http://schemas.microsoft.com/office/drawing/2014/main" id="{034FFFE7-EDAC-EDF3-2B9D-EB97B3FD374B}"/>
              </a:ext>
            </a:extLst>
          </p:cNvPr>
          <p:cNvPicPr/>
          <p:nvPr/>
        </p:nvPicPr>
        <p:blipFill>
          <a:blip r:embed="rId7"/>
          <a:stretch/>
        </p:blipFill>
        <p:spPr>
          <a:xfrm>
            <a:off x="527446" y="5912865"/>
            <a:ext cx="680400" cy="6804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b78f226a2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t>7</a:t>
            </a:fld>
            <a:endParaRPr/>
          </a:p>
        </p:txBody>
      </p:sp>
      <p:sp>
        <p:nvSpPr>
          <p:cNvPr id="79" name="Google Shape;79;g10b78f226a2_0_0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742950" lvl="0" indent="-742950">
              <a:lnSpc>
                <a:spcPct val="90000"/>
              </a:lnSpc>
              <a:buSzPts val="2400"/>
            </a:pPr>
            <a:r>
              <a:rPr lang="en-US" sz="2800" dirty="0">
                <a:solidFill>
                  <a:schemeClr val="lt1"/>
                </a:solidFill>
              </a:rPr>
              <a:t>2. </a:t>
            </a:r>
            <a:r>
              <a:rPr lang="en-US" sz="2800" dirty="0" err="1">
                <a:solidFill>
                  <a:schemeClr val="lt1"/>
                </a:solidFill>
              </a:rPr>
              <a:t>Úvod</a:t>
            </a:r>
            <a:r>
              <a:rPr lang="en-US" sz="2800" dirty="0">
                <a:solidFill>
                  <a:schemeClr val="lt1"/>
                </a:solidFill>
              </a:rPr>
              <a:t> do </a:t>
            </a:r>
            <a:r>
              <a:rPr lang="en-US" sz="2800" dirty="0" err="1">
                <a:solidFill>
                  <a:schemeClr val="lt1"/>
                </a:solidFill>
              </a:rPr>
              <a:t>modelu</a:t>
            </a:r>
            <a:r>
              <a:rPr lang="en-US" sz="2800" dirty="0">
                <a:solidFill>
                  <a:schemeClr val="lt1"/>
                </a:solidFill>
              </a:rPr>
              <a:t> </a:t>
            </a:r>
            <a:r>
              <a:rPr lang="en-US" sz="2800" dirty="0" err="1">
                <a:solidFill>
                  <a:schemeClr val="lt1"/>
                </a:solidFill>
              </a:rPr>
              <a:t>vyspělosti</a:t>
            </a:r>
            <a:r>
              <a:rPr lang="en-US" sz="2800" dirty="0">
                <a:solidFill>
                  <a:schemeClr val="lt1"/>
                </a:solidFill>
              </a:rPr>
              <a:t> </a:t>
            </a:r>
            <a:r>
              <a:rPr lang="en-US" sz="2800" dirty="0" err="1">
                <a:solidFill>
                  <a:schemeClr val="lt1"/>
                </a:solidFill>
              </a:rPr>
              <a:t>zpětné</a:t>
            </a:r>
            <a:r>
              <a:rPr lang="en-US" sz="2800" dirty="0">
                <a:solidFill>
                  <a:schemeClr val="lt1"/>
                </a:solidFill>
              </a:rPr>
              <a:t> </a:t>
            </a:r>
            <a:r>
              <a:rPr lang="en-US" sz="2800" dirty="0" err="1">
                <a:solidFill>
                  <a:schemeClr val="lt1"/>
                </a:solidFill>
              </a:rPr>
              <a:t>logistiky</a:t>
            </a:r>
            <a:endParaRPr lang="en-GB" sz="2800" dirty="0">
              <a:solidFill>
                <a:schemeClr val="lt1"/>
              </a:solidFill>
            </a:endParaRPr>
          </a:p>
        </p:txBody>
      </p:sp>
      <p:sp>
        <p:nvSpPr>
          <p:cNvPr id="5" name="Google Shape;80;g10b78f226a2_0_0">
            <a:extLst>
              <a:ext uri="{FF2B5EF4-FFF2-40B4-BE49-F238E27FC236}">
                <a16:creationId xmlns:a16="http://schemas.microsoft.com/office/drawing/2014/main" id="{3CF0BF03-326C-4B74-99BC-997CF8D64A59}"/>
              </a:ext>
            </a:extLst>
          </p:cNvPr>
          <p:cNvSpPr/>
          <p:nvPr/>
        </p:nvSpPr>
        <p:spPr>
          <a:xfrm>
            <a:off x="326575" y="1704725"/>
            <a:ext cx="8477700" cy="5000875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just">
              <a:buSzPts val="2000"/>
            </a:pPr>
            <a:r>
              <a:rPr lang="en-US" sz="2000" dirty="0" err="1">
                <a:solidFill>
                  <a:schemeClr val="tx1"/>
                </a:solidFill>
              </a:rPr>
              <a:t>Tento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dokument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programu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Cirkulární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ekonomika</a:t>
            </a:r>
            <a:r>
              <a:rPr lang="en-US" sz="2000" dirty="0">
                <a:solidFill>
                  <a:schemeClr val="tx1"/>
                </a:solidFill>
              </a:rPr>
              <a:t> 100 (</a:t>
            </a:r>
            <a:r>
              <a:rPr lang="en-US" sz="2000" dirty="0" err="1">
                <a:solidFill>
                  <a:schemeClr val="tx1"/>
                </a:solidFill>
              </a:rPr>
              <a:t>ve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spolupráci</a:t>
            </a:r>
            <a:r>
              <a:rPr lang="en-US" sz="2000" dirty="0">
                <a:solidFill>
                  <a:schemeClr val="tx1"/>
                </a:solidFill>
              </a:rPr>
              <a:t> se </a:t>
            </a:r>
            <a:r>
              <a:rPr lang="en-US" sz="2000" dirty="0" err="1">
                <a:solidFill>
                  <a:schemeClr val="tx1"/>
                </a:solidFill>
              </a:rPr>
              <a:t>skupinou</a:t>
            </a:r>
            <a:r>
              <a:rPr lang="en-US" sz="2000" dirty="0">
                <a:solidFill>
                  <a:schemeClr val="tx1"/>
                </a:solidFill>
              </a:rPr>
              <a:t> Deutsche Post DHL a </a:t>
            </a:r>
            <a:r>
              <a:rPr lang="en-US" sz="2000" dirty="0" err="1">
                <a:solidFill>
                  <a:schemeClr val="tx1"/>
                </a:solidFill>
              </a:rPr>
              <a:t>Cranfieldskou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univerzitou</a:t>
            </a:r>
            <a:r>
              <a:rPr lang="en-US" sz="2000" dirty="0">
                <a:solidFill>
                  <a:schemeClr val="tx1"/>
                </a:solidFill>
              </a:rPr>
              <a:t>) </a:t>
            </a:r>
            <a:r>
              <a:rPr lang="en-US" sz="2000" dirty="0" err="1">
                <a:solidFill>
                  <a:schemeClr val="tx1"/>
                </a:solidFill>
              </a:rPr>
              <a:t>představuje</a:t>
            </a:r>
            <a:r>
              <a:rPr lang="en-US" sz="2000" dirty="0">
                <a:solidFill>
                  <a:schemeClr val="tx1"/>
                </a:solidFill>
              </a:rPr>
              <a:t> model </a:t>
            </a:r>
            <a:r>
              <a:rPr lang="en-US" sz="2000" dirty="0" err="1">
                <a:solidFill>
                  <a:schemeClr val="tx1"/>
                </a:solidFill>
              </a:rPr>
              <a:t>vyspělosti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zpětné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logistiky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který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poskytuje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rgbClr val="18C320"/>
                </a:solidFill>
              </a:rPr>
              <a:t>plán</a:t>
            </a:r>
            <a:r>
              <a:rPr lang="en-US" sz="2000" b="1" dirty="0">
                <a:solidFill>
                  <a:srgbClr val="18C320"/>
                </a:solidFill>
              </a:rPr>
              <a:t>, jak se </a:t>
            </a:r>
            <a:r>
              <a:rPr lang="en-US" sz="2000" b="1" dirty="0" err="1">
                <a:solidFill>
                  <a:srgbClr val="18C320"/>
                </a:solidFill>
              </a:rPr>
              <a:t>vypořádat</a:t>
            </a:r>
            <a:r>
              <a:rPr lang="en-US" sz="2000" b="1" dirty="0">
                <a:solidFill>
                  <a:srgbClr val="18C320"/>
                </a:solidFill>
              </a:rPr>
              <a:t> s </a:t>
            </a:r>
            <a:r>
              <a:rPr lang="en-US" sz="2000" b="1" dirty="0" err="1">
                <a:solidFill>
                  <a:srgbClr val="18C320"/>
                </a:solidFill>
              </a:rPr>
              <a:t>výzvami</a:t>
            </a:r>
            <a:r>
              <a:rPr lang="en-US" sz="2000" b="1" dirty="0">
                <a:solidFill>
                  <a:srgbClr val="18C320"/>
                </a:solidFill>
              </a:rPr>
              <a:t> </a:t>
            </a:r>
            <a:r>
              <a:rPr lang="en-US" sz="2000" b="1" dirty="0" err="1">
                <a:solidFill>
                  <a:srgbClr val="18C320"/>
                </a:solidFill>
              </a:rPr>
              <a:t>zpětné</a:t>
            </a:r>
            <a:r>
              <a:rPr lang="en-US" sz="2000" b="1" dirty="0">
                <a:solidFill>
                  <a:srgbClr val="18C320"/>
                </a:solidFill>
              </a:rPr>
              <a:t> </a:t>
            </a:r>
            <a:r>
              <a:rPr lang="en-US" sz="2000" b="1" dirty="0" err="1">
                <a:solidFill>
                  <a:srgbClr val="18C320"/>
                </a:solidFill>
              </a:rPr>
              <a:t>logistiky</a:t>
            </a:r>
            <a:r>
              <a:rPr lang="en-US" sz="2000" b="1" dirty="0">
                <a:solidFill>
                  <a:srgbClr val="18C320"/>
                </a:solidFill>
              </a:rPr>
              <a:t> a </a:t>
            </a:r>
            <a:r>
              <a:rPr lang="en-US" sz="2000" b="1" dirty="0" err="1">
                <a:solidFill>
                  <a:srgbClr val="18C320"/>
                </a:solidFill>
              </a:rPr>
              <a:t>navrhnout</a:t>
            </a:r>
            <a:r>
              <a:rPr lang="en-US" sz="2000" b="1" dirty="0">
                <a:solidFill>
                  <a:srgbClr val="18C320"/>
                </a:solidFill>
              </a:rPr>
              <a:t> </a:t>
            </a:r>
            <a:r>
              <a:rPr lang="en-US" sz="2000" b="1" dirty="0" err="1">
                <a:solidFill>
                  <a:srgbClr val="18C320"/>
                </a:solidFill>
              </a:rPr>
              <a:t>účinné</a:t>
            </a:r>
            <a:r>
              <a:rPr lang="en-US" sz="2000" b="1" dirty="0">
                <a:solidFill>
                  <a:srgbClr val="18C320"/>
                </a:solidFill>
              </a:rPr>
              <a:t> </a:t>
            </a:r>
            <a:r>
              <a:rPr lang="en-US" sz="2000" b="1" dirty="0" err="1">
                <a:solidFill>
                  <a:srgbClr val="18C320"/>
                </a:solidFill>
              </a:rPr>
              <a:t>programy</a:t>
            </a:r>
            <a:r>
              <a:rPr lang="en-US" sz="2000" b="1" dirty="0">
                <a:solidFill>
                  <a:srgbClr val="18C320"/>
                </a:solidFill>
              </a:rPr>
              <a:t> </a:t>
            </a:r>
            <a:r>
              <a:rPr lang="en-US" sz="2000" b="1" dirty="0" err="1">
                <a:solidFill>
                  <a:srgbClr val="18C320"/>
                </a:solidFill>
              </a:rPr>
              <a:t>řízení</a:t>
            </a:r>
            <a:r>
              <a:rPr lang="en-US" sz="2000" b="1" dirty="0">
                <a:solidFill>
                  <a:srgbClr val="18C320"/>
                </a:solidFill>
              </a:rPr>
              <a:t> </a:t>
            </a:r>
            <a:r>
              <a:rPr lang="en-US" sz="2000" b="1" dirty="0" err="1">
                <a:solidFill>
                  <a:srgbClr val="18C320"/>
                </a:solidFill>
              </a:rPr>
              <a:t>návratnosti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Tento</a:t>
            </a:r>
            <a:r>
              <a:rPr lang="en-US" sz="2000" dirty="0">
                <a:solidFill>
                  <a:schemeClr val="tx1"/>
                </a:solidFill>
              </a:rPr>
              <a:t> model je </a:t>
            </a:r>
            <a:r>
              <a:rPr lang="en-US" sz="2000" dirty="0" err="1">
                <a:solidFill>
                  <a:schemeClr val="tx1"/>
                </a:solidFill>
              </a:rPr>
              <a:t>cenným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příspěvkem</a:t>
            </a:r>
            <a:r>
              <a:rPr lang="en-US" sz="2000" dirty="0">
                <a:solidFill>
                  <a:schemeClr val="tx1"/>
                </a:solidFill>
              </a:rPr>
              <a:t> k </a:t>
            </a:r>
            <a:r>
              <a:rPr lang="en-US" sz="2000" dirty="0" err="1">
                <a:solidFill>
                  <a:schemeClr val="tx1"/>
                </a:solidFill>
              </a:rPr>
              <a:t>začleňování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oběhového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hospodářství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protože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rgbClr val="18C320"/>
                </a:solidFill>
              </a:rPr>
              <a:t>zpětná</a:t>
            </a:r>
            <a:r>
              <a:rPr lang="en-US" sz="2000" b="1" dirty="0">
                <a:solidFill>
                  <a:srgbClr val="18C320"/>
                </a:solidFill>
              </a:rPr>
              <a:t> </a:t>
            </a:r>
            <a:r>
              <a:rPr lang="en-US" sz="2000" b="1" dirty="0" err="1">
                <a:solidFill>
                  <a:srgbClr val="18C320"/>
                </a:solidFill>
              </a:rPr>
              <a:t>logistika</a:t>
            </a:r>
            <a:r>
              <a:rPr lang="en-US" sz="2000" b="1" dirty="0">
                <a:solidFill>
                  <a:srgbClr val="18C320"/>
                </a:solidFill>
              </a:rPr>
              <a:t> je </a:t>
            </a:r>
            <a:r>
              <a:rPr lang="en-US" sz="2000" b="1" dirty="0" err="1">
                <a:solidFill>
                  <a:srgbClr val="18C320"/>
                </a:solidFill>
              </a:rPr>
              <a:t>klíčovým</a:t>
            </a:r>
            <a:r>
              <a:rPr lang="en-US" sz="2000" b="1" dirty="0">
                <a:solidFill>
                  <a:srgbClr val="18C320"/>
                </a:solidFill>
              </a:rPr>
              <a:t> </a:t>
            </a:r>
            <a:r>
              <a:rPr lang="en-US" sz="2000" b="1" dirty="0" err="1">
                <a:solidFill>
                  <a:srgbClr val="18C320"/>
                </a:solidFill>
              </a:rPr>
              <a:t>krokem</a:t>
            </a:r>
            <a:r>
              <a:rPr lang="en-US" sz="2000" b="1" dirty="0">
                <a:solidFill>
                  <a:srgbClr val="18C320"/>
                </a:solidFill>
              </a:rPr>
              <a:t> </a:t>
            </a:r>
            <a:r>
              <a:rPr lang="en-US" sz="2000" b="1" dirty="0" err="1">
                <a:solidFill>
                  <a:srgbClr val="18C320"/>
                </a:solidFill>
              </a:rPr>
              <a:t>při</a:t>
            </a:r>
            <a:r>
              <a:rPr lang="en-US" sz="2000" b="1" dirty="0">
                <a:solidFill>
                  <a:srgbClr val="18C320"/>
                </a:solidFill>
              </a:rPr>
              <a:t> </a:t>
            </a:r>
            <a:r>
              <a:rPr lang="en-US" sz="2000" b="1" dirty="0" err="1">
                <a:solidFill>
                  <a:srgbClr val="18C320"/>
                </a:solidFill>
              </a:rPr>
              <a:t>zachycování</a:t>
            </a:r>
            <a:r>
              <a:rPr lang="en-US" sz="2000" b="1" dirty="0">
                <a:solidFill>
                  <a:srgbClr val="18C320"/>
                </a:solidFill>
              </a:rPr>
              <a:t> </a:t>
            </a:r>
            <a:r>
              <a:rPr lang="en-US" sz="2000" b="1" dirty="0" err="1">
                <a:solidFill>
                  <a:srgbClr val="18C320"/>
                </a:solidFill>
              </a:rPr>
              <a:t>hodnoty</a:t>
            </a:r>
            <a:r>
              <a:rPr lang="en-US" sz="2000" b="1" dirty="0">
                <a:solidFill>
                  <a:srgbClr val="18C320"/>
                </a:solidFill>
              </a:rPr>
              <a:t> </a:t>
            </a:r>
            <a:r>
              <a:rPr lang="en-US" sz="2000" b="1" dirty="0" err="1">
                <a:solidFill>
                  <a:srgbClr val="18C320"/>
                </a:solidFill>
              </a:rPr>
              <a:t>zboží</a:t>
            </a:r>
            <a:r>
              <a:rPr lang="en-US" sz="2000" b="1" dirty="0">
                <a:solidFill>
                  <a:srgbClr val="18C320"/>
                </a:solidFill>
              </a:rPr>
              <a:t> s </a:t>
            </a:r>
            <a:r>
              <a:rPr lang="en-US" sz="2000" b="1" dirty="0" err="1">
                <a:solidFill>
                  <a:srgbClr val="18C320"/>
                </a:solidFill>
              </a:rPr>
              <a:t>ukončenou</a:t>
            </a:r>
            <a:r>
              <a:rPr lang="en-US" sz="2000" b="1" dirty="0">
                <a:solidFill>
                  <a:srgbClr val="18C320"/>
                </a:solidFill>
              </a:rPr>
              <a:t> </a:t>
            </a:r>
            <a:r>
              <a:rPr lang="en-US" sz="2000" b="1" dirty="0" err="1">
                <a:solidFill>
                  <a:srgbClr val="18C320"/>
                </a:solidFill>
              </a:rPr>
              <a:t>životností</a:t>
            </a:r>
            <a:r>
              <a:rPr lang="en-US" sz="2000" b="1" dirty="0">
                <a:solidFill>
                  <a:srgbClr val="18C320"/>
                </a:solidFill>
              </a:rPr>
              <a:t> a </a:t>
            </a:r>
            <a:r>
              <a:rPr lang="en-US" sz="2000" b="1" dirty="0" err="1">
                <a:solidFill>
                  <a:srgbClr val="18C320"/>
                </a:solidFill>
              </a:rPr>
              <a:t>usnadnění</a:t>
            </a:r>
            <a:r>
              <a:rPr lang="en-US" sz="2000" b="1" dirty="0">
                <a:solidFill>
                  <a:srgbClr val="18C320"/>
                </a:solidFill>
              </a:rPr>
              <a:t> </a:t>
            </a:r>
            <a:r>
              <a:rPr lang="en-US" sz="2000" b="1" dirty="0" err="1">
                <a:solidFill>
                  <a:srgbClr val="18C320"/>
                </a:solidFill>
              </a:rPr>
              <a:t>pilířů</a:t>
            </a:r>
            <a:r>
              <a:rPr lang="en-US" sz="2000" b="1" dirty="0">
                <a:solidFill>
                  <a:srgbClr val="18C320"/>
                </a:solidFill>
              </a:rPr>
              <a:t> </a:t>
            </a:r>
            <a:r>
              <a:rPr lang="en-US" sz="2000" b="1" dirty="0" err="1">
                <a:solidFill>
                  <a:srgbClr val="18C320"/>
                </a:solidFill>
              </a:rPr>
              <a:t>oběhového</a:t>
            </a:r>
            <a:r>
              <a:rPr lang="en-US" sz="2000" b="1" dirty="0">
                <a:solidFill>
                  <a:srgbClr val="18C320"/>
                </a:solidFill>
              </a:rPr>
              <a:t> </a:t>
            </a:r>
            <a:r>
              <a:rPr lang="en-US" sz="2000" b="1" dirty="0" err="1">
                <a:solidFill>
                  <a:srgbClr val="18C320"/>
                </a:solidFill>
              </a:rPr>
              <a:t>modelu</a:t>
            </a:r>
            <a:r>
              <a:rPr lang="en-US" sz="2000" b="1" dirty="0">
                <a:solidFill>
                  <a:srgbClr val="18C320"/>
                </a:solidFill>
              </a:rPr>
              <a:t>, </a:t>
            </a:r>
            <a:r>
              <a:rPr lang="en-US" sz="2000" b="1" dirty="0" err="1">
                <a:solidFill>
                  <a:srgbClr val="18C320"/>
                </a:solidFill>
              </a:rPr>
              <a:t>kterými</a:t>
            </a:r>
            <a:r>
              <a:rPr lang="en-US" sz="2000" b="1" dirty="0">
                <a:solidFill>
                  <a:srgbClr val="18C320"/>
                </a:solidFill>
              </a:rPr>
              <a:t> </a:t>
            </a:r>
            <a:r>
              <a:rPr lang="en-US" sz="2000" b="1" dirty="0" err="1">
                <a:solidFill>
                  <a:srgbClr val="18C320"/>
                </a:solidFill>
              </a:rPr>
              <a:t>jsou</a:t>
            </a:r>
            <a:r>
              <a:rPr lang="en-US" sz="2000" b="1" dirty="0">
                <a:solidFill>
                  <a:srgbClr val="18C320"/>
                </a:solidFill>
              </a:rPr>
              <a:t> </a:t>
            </a:r>
            <a:r>
              <a:rPr lang="en-US" sz="2000" b="1" dirty="0" err="1">
                <a:solidFill>
                  <a:srgbClr val="18C320"/>
                </a:solidFill>
              </a:rPr>
              <a:t>opětovné</a:t>
            </a:r>
            <a:r>
              <a:rPr lang="en-US" sz="2000" b="1" dirty="0">
                <a:solidFill>
                  <a:srgbClr val="18C320"/>
                </a:solidFill>
              </a:rPr>
              <a:t> </a:t>
            </a:r>
            <a:r>
              <a:rPr lang="en-US" sz="2000" b="1" dirty="0" err="1">
                <a:solidFill>
                  <a:srgbClr val="18C320"/>
                </a:solidFill>
              </a:rPr>
              <a:t>použití</a:t>
            </a:r>
            <a:r>
              <a:rPr lang="en-US" sz="2000" b="1" dirty="0">
                <a:solidFill>
                  <a:srgbClr val="18C320"/>
                </a:solidFill>
              </a:rPr>
              <a:t> a </a:t>
            </a:r>
            <a:r>
              <a:rPr lang="en-US" sz="2000" b="1" dirty="0" err="1">
                <a:solidFill>
                  <a:srgbClr val="18C320"/>
                </a:solidFill>
              </a:rPr>
              <a:t>recyklace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lvl="0" algn="just">
              <a:buSzPts val="2000"/>
            </a:pP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2" name="Imagen 2" descr="Icono&#10;&#10;Descripción generada automáticamente">
            <a:extLst>
              <a:ext uri="{FF2B5EF4-FFF2-40B4-BE49-F238E27FC236}">
                <a16:creationId xmlns:a16="http://schemas.microsoft.com/office/drawing/2014/main" id="{4C4B42C4-0E3B-9123-CB89-886A92EDA952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463942" y="4205162"/>
            <a:ext cx="791154" cy="688680"/>
          </a:xfrm>
          <a:prstGeom prst="rect">
            <a:avLst/>
          </a:prstGeom>
          <a:ln w="0">
            <a:noFill/>
          </a:ln>
        </p:spPr>
      </p:pic>
      <p:sp>
        <p:nvSpPr>
          <p:cNvPr id="3" name="Google Shape;80;g10b78f226a2_0_0">
            <a:extLst>
              <a:ext uri="{FF2B5EF4-FFF2-40B4-BE49-F238E27FC236}">
                <a16:creationId xmlns:a16="http://schemas.microsoft.com/office/drawing/2014/main" id="{690BC256-7DC1-E3A1-FADF-24140DB4A7C6}"/>
              </a:ext>
            </a:extLst>
          </p:cNvPr>
          <p:cNvSpPr/>
          <p:nvPr/>
        </p:nvSpPr>
        <p:spPr>
          <a:xfrm>
            <a:off x="1255096" y="4205162"/>
            <a:ext cx="7420817" cy="2269096"/>
          </a:xfrm>
          <a:prstGeom prst="rect">
            <a:avLst/>
          </a:prstGeom>
          <a:noFill/>
          <a:ln w="9525" cap="flat" cmpd="sng">
            <a:noFill/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/>
            <a:r>
              <a:rPr lang="cs-CZ" sz="2000" spc="-1" dirty="0"/>
              <a:t>Zdroj</a:t>
            </a:r>
            <a:r>
              <a:rPr lang="es-ES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(pdf </a:t>
            </a:r>
            <a:r>
              <a:rPr lang="cs-CZ" sz="2000" spc="-1" dirty="0"/>
              <a:t>v</a:t>
            </a:r>
            <a:r>
              <a:rPr lang="es-ES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EN): 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Program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Cirkulární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ekonomika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100 (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iniciativa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Nadace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Ellen MacArthur). (2016). Waste not, want not (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Neplýtvej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,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nechceš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).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Zachycení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hodnoty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oběhového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hospodářství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prostřednictvím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zpětné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logistiky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.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Úvod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do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modelu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vyspělosti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zpětné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logistiky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: 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Arial"/>
                <a:hlinkClick r:id="rId4"/>
              </a:rPr>
              <a:t>https://www.dpdhl.com/content/dam/dpdhl/en/media-center/media-relations/documents/2018/circular-economy-reverse-logistics-maturity-model-042016.pdf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 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s-ES" sz="2000" dirty="0">
              <a:solidFill>
                <a:schemeClr val="tx1"/>
              </a:solidFill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BA7DAA95-1CF9-9BFF-3C18-2E2BA3998F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43206" y="5845862"/>
            <a:ext cx="988967" cy="823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004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g10b78f226a2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t>8</a:t>
            </a:fld>
            <a:endParaRPr/>
          </a:p>
        </p:txBody>
      </p:sp>
      <p:sp>
        <p:nvSpPr>
          <p:cNvPr id="308" name="Google Shape;308;g10b78f226a2_0_0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Arial"/>
              <a:buNone/>
            </a:pPr>
            <a:r>
              <a:rPr lang="es-ES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Cvičení</a:t>
            </a:r>
          </a:p>
        </p:txBody>
      </p:sp>
      <p:sp>
        <p:nvSpPr>
          <p:cNvPr id="309" name="Google Shape;309;g10b78f226a2_0_0"/>
          <p:cNvSpPr/>
          <p:nvPr/>
        </p:nvSpPr>
        <p:spPr>
          <a:xfrm>
            <a:off x="402330" y="1848299"/>
            <a:ext cx="8477700" cy="3659871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Vzpomeňte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poslední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výrobek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který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jste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vrátili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a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položte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následující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otázky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AutoNum type="alphaLcParenR"/>
            </a:pP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Jak se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tento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návrat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podařil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  <a:p>
            <a:pPr marL="457200" marR="0" lvl="0" indent="-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AutoNum type="alphaLcParenR"/>
            </a:pP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Jaký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typ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zpětné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logistiky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byl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podle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vás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použit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  <a:p>
            <a:pPr marL="457200" marR="0" lvl="0" indent="-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AutoNum type="alphaLcParenR"/>
            </a:pP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Přemýšlejte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zásilce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cestě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kterou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podle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vás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prošla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zpět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k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výrobci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nebo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prodejci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457200" marR="0" lvl="0" indent="-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AutoNum type="alphaLcParenR"/>
            </a:pP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Myslíte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že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v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tomto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procesu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byla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vytvořena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hodnota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  <a:p>
            <a:pPr marL="457200" marR="0" lvl="0" indent="-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AutoNum type="alphaLcParenR"/>
            </a:pP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Jak by se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podle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vás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dal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tento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proces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optimalizovat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  <a:p>
            <a:pPr marL="457200" marR="0" lvl="0" indent="-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AutoNum type="alphaLcParenR"/>
            </a:pP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 se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podle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vás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stalo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výrobkem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poté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co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jej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prodejce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obdržel</a:t>
            </a:r>
            <a:r>
              <a:rPr lang="en-US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lang="en-US"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specto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2432</TotalTime>
  <Words>649</Words>
  <Application>Microsoft Office PowerPoint</Application>
  <PresentationFormat>Předvádění na obrazovce (4:3)</PresentationFormat>
  <Paragraphs>76</Paragraphs>
  <Slides>8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</vt:lpstr>
      <vt:lpstr>Noto Sans Symbols</vt:lpstr>
      <vt:lpstr>Aspecto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i.virgel</dc:creator>
  <cp:lastModifiedBy>Veronika Matějíčková</cp:lastModifiedBy>
  <cp:revision>45</cp:revision>
  <dcterms:created xsi:type="dcterms:W3CDTF">2016-11-18T09:55:38Z</dcterms:created>
  <dcterms:modified xsi:type="dcterms:W3CDTF">2022-11-13T19:42:22Z</dcterms:modified>
</cp:coreProperties>
</file>