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vbaProject.bin" ContentType="application/vnd.ms-office.vbaProject"/>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51" r:id="rId5"/>
  </p:sldMasterIdLst>
  <p:notesMasterIdLst>
    <p:notesMasterId r:id="rId54"/>
  </p:notesMasterIdLst>
  <p:sldIdLst>
    <p:sldId id="256" r:id="rId6"/>
    <p:sldId id="257" r:id="rId7"/>
    <p:sldId id="264" r:id="rId8"/>
    <p:sldId id="259" r:id="rId9"/>
    <p:sldId id="265" r:id="rId10"/>
    <p:sldId id="260" r:id="rId11"/>
    <p:sldId id="279" r:id="rId12"/>
    <p:sldId id="299" r:id="rId13"/>
    <p:sldId id="266" r:id="rId14"/>
    <p:sldId id="267" r:id="rId15"/>
    <p:sldId id="300" r:id="rId16"/>
    <p:sldId id="307" r:id="rId17"/>
    <p:sldId id="301" r:id="rId18"/>
    <p:sldId id="303" r:id="rId19"/>
    <p:sldId id="302" r:id="rId20"/>
    <p:sldId id="305" r:id="rId21"/>
    <p:sldId id="304" r:id="rId22"/>
    <p:sldId id="306" r:id="rId23"/>
    <p:sldId id="290" r:id="rId24"/>
    <p:sldId id="291" r:id="rId25"/>
    <p:sldId id="273" r:id="rId26"/>
    <p:sldId id="308" r:id="rId27"/>
    <p:sldId id="309" r:id="rId28"/>
    <p:sldId id="310" r:id="rId29"/>
    <p:sldId id="283" r:id="rId30"/>
    <p:sldId id="311" r:id="rId31"/>
    <p:sldId id="312" r:id="rId32"/>
    <p:sldId id="313" r:id="rId33"/>
    <p:sldId id="314" r:id="rId34"/>
    <p:sldId id="275" r:id="rId35"/>
    <p:sldId id="315" r:id="rId36"/>
    <p:sldId id="274" r:id="rId37"/>
    <p:sldId id="289" r:id="rId38"/>
    <p:sldId id="292" r:id="rId39"/>
    <p:sldId id="261" r:id="rId40"/>
    <p:sldId id="268" r:id="rId41"/>
    <p:sldId id="319" r:id="rId42"/>
    <p:sldId id="269" r:id="rId43"/>
    <p:sldId id="278" r:id="rId44"/>
    <p:sldId id="320" r:id="rId45"/>
    <p:sldId id="321" r:id="rId46"/>
    <p:sldId id="318" r:id="rId47"/>
    <p:sldId id="316" r:id="rId48"/>
    <p:sldId id="322" r:id="rId49"/>
    <p:sldId id="323" r:id="rId50"/>
    <p:sldId id="324" r:id="rId51"/>
    <p:sldId id="325" r:id="rId52"/>
    <p:sldId id="317"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gbzyEzC8tiMHWx6deNdtHXJhxgO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F684F-26F2-67CF-AC0E-0C771DE1234D}" name="Emilie DE MIGUEL" initials="EDM" userId="S::emilie.demiguel@aft-dev.com::e67b94aa-5959-48d9-bb25-d90d712f7054" providerId="AD"/>
  <p188:author id="{C71B636C-3CAD-FFF2-32D2-3E6E4A488EB2}" name="Frédéric BARENNES" initials="FB" userId="S::frederic.barennes@aft-dev.com::a09500d7-21b3-46b4-838c-9f47dc7852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a:srgbClr val="009FC6"/>
    <a:srgbClr val="009EC6"/>
    <a:srgbClr val="4A7EBB"/>
    <a:srgbClr val="042135"/>
    <a:srgbClr val="1B2A99"/>
    <a:srgbClr val="006EA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C5976-FB19-4867-A2B4-DEF7078B3A27}">
  <a:tblStyle styleId="{980C5976-FB19-4867-A2B4-DEF7078B3A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557" autoAdjust="0"/>
  </p:normalViewPr>
  <p:slideViewPr>
    <p:cSldViewPr snapToGrid="0">
      <p:cViewPr varScale="1">
        <p:scale>
          <a:sx n="61" d="100"/>
          <a:sy n="61" d="100"/>
        </p:scale>
        <p:origin x="832" y="68"/>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customschemas.google.com/relationships/presentationmetadata" Target="meta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06/relationships/vbaProject" Target="vbaProject.bin"/><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activeX/activeX2.xml><?xml version="1.0" encoding="utf-8"?>
<ax:ocx xmlns:ax="http://schemas.microsoft.com/office/2006/activeX" xmlns:r="http://schemas.openxmlformats.org/officeDocument/2006/relationships" ax:classid="{978C9E23-D4B0-11CE-BF2D-00AA003F40D0}" ax:persistence="persistStorage" r:id="rId1"/>
</file>

<file path=ppt/activeX/activeX3.xml><?xml version="1.0" encoding="utf-8"?>
<ax:ocx xmlns:ax="http://schemas.microsoft.com/office/2006/activeX" xmlns:r="http://schemas.openxmlformats.org/officeDocument/2006/relationships" ax:classid="{978C9E23-D4B0-11CE-BF2D-00AA003F40D0}" ax:persistence="persistStorage" r:id="rId1"/>
</file>

<file path=ppt/activeX/activeX4.xml><?xml version="1.0" encoding="utf-8"?>
<ax:ocx xmlns:ax="http://schemas.microsoft.com/office/2006/activeX" xmlns:r="http://schemas.openxmlformats.org/officeDocument/2006/relationships" ax:classid="{978C9E23-D4B0-11CE-BF2D-00AA003F40D0}" ax:persistence="persistStorage" r:id="rId1"/>
</file>

<file path=ppt/activeX/activeX5.xml><?xml version="1.0" encoding="utf-8"?>
<ax:ocx xmlns:ax="http://schemas.microsoft.com/office/2006/activeX" xmlns:r="http://schemas.openxmlformats.org/officeDocument/2006/relationships" ax:classid="{978C9E23-D4B0-11CE-BF2D-00AA003F40D0}"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e DE MIGUEL" userId="e67b94aa-5959-48d9-bb25-d90d712f7054" providerId="ADAL" clId="{D4582792-AABE-42A4-8BC1-D232EB3F0114}"/>
    <pc:docChg chg="custSel modSld modMainMaster">
      <pc:chgData name="Emilie DE MIGUEL" userId="e67b94aa-5959-48d9-bb25-d90d712f7054" providerId="ADAL" clId="{D4582792-AABE-42A4-8BC1-D232EB3F0114}" dt="2022-09-26T10:48:35.165" v="20"/>
      <pc:docMkLst>
        <pc:docMk/>
      </pc:docMkLst>
      <pc:sldChg chg="modAnim">
        <pc:chgData name="Emilie DE MIGUEL" userId="e67b94aa-5959-48d9-bb25-d90d712f7054" providerId="ADAL" clId="{D4582792-AABE-42A4-8BC1-D232EB3F0114}" dt="2022-09-26T10:06:43.152" v="8"/>
        <pc:sldMkLst>
          <pc:docMk/>
          <pc:sldMk cId="829855021" sldId="265"/>
        </pc:sldMkLst>
      </pc:sldChg>
      <pc:sldMasterChg chg="modSldLayout">
        <pc:chgData name="Emilie DE MIGUEL" userId="e67b94aa-5959-48d9-bb25-d90d712f7054" providerId="ADAL" clId="{D4582792-AABE-42A4-8BC1-D232EB3F0114}" dt="2022-09-26T10:48:23.878" v="16" actId="478"/>
        <pc:sldMasterMkLst>
          <pc:docMk/>
          <pc:sldMasterMk cId="0" sldId="2147483648"/>
        </pc:sldMasterMkLst>
        <pc:sldLayoutChg chg="addSp delSp modSp mod">
          <pc:chgData name="Emilie DE MIGUEL" userId="e67b94aa-5959-48d9-bb25-d90d712f7054" providerId="ADAL" clId="{D4582792-AABE-42A4-8BC1-D232EB3F0114}" dt="2022-09-26T10:48:23.878" v="16" actId="478"/>
          <pc:sldLayoutMkLst>
            <pc:docMk/>
            <pc:sldMasterMk cId="0" sldId="2147483648"/>
            <pc:sldLayoutMk cId="0" sldId="2147483649"/>
          </pc:sldLayoutMkLst>
          <pc:spChg chg="add mod">
            <ac:chgData name="Emilie DE MIGUEL" userId="e67b94aa-5959-48d9-bb25-d90d712f7054" providerId="ADAL" clId="{D4582792-AABE-42A4-8BC1-D232EB3F0114}" dt="2022-09-26T10:48:20.439" v="15" actId="1076"/>
            <ac:spMkLst>
              <pc:docMk/>
              <pc:sldMasterMk cId="0" sldId="2147483648"/>
              <pc:sldLayoutMk cId="0" sldId="2147483649"/>
              <ac:spMk id="2" creationId="{B9588A68-9870-341E-451C-C0E0D32A58F7}"/>
            </ac:spMkLst>
          </pc:spChg>
          <pc:spChg chg="del">
            <ac:chgData name="Emilie DE MIGUEL" userId="e67b94aa-5959-48d9-bb25-d90d712f7054" providerId="ADAL" clId="{D4582792-AABE-42A4-8BC1-D232EB3F0114}" dt="2022-09-26T10:48:23.878" v="16" actId="478"/>
            <ac:spMkLst>
              <pc:docMk/>
              <pc:sldMasterMk cId="0" sldId="2147483648"/>
              <pc:sldLayoutMk cId="0" sldId="2147483649"/>
              <ac:spMk id="17" creationId="{00000000-0000-0000-0000-000000000000}"/>
            </ac:spMkLst>
          </pc:spChg>
        </pc:sldLayoutChg>
      </pc:sldMasterChg>
      <pc:sldMasterChg chg="modSldLayout">
        <pc:chgData name="Emilie DE MIGUEL" userId="e67b94aa-5959-48d9-bb25-d90d712f7054" providerId="ADAL" clId="{D4582792-AABE-42A4-8BC1-D232EB3F0114}" dt="2022-09-26T10:48:35.165" v="20"/>
        <pc:sldMasterMkLst>
          <pc:docMk/>
          <pc:sldMasterMk cId="756021964" sldId="2147483651"/>
        </pc:sldMasterMkLst>
        <pc:sldLayoutChg chg="addSp delSp modSp mod">
          <pc:chgData name="Emilie DE MIGUEL" userId="e67b94aa-5959-48d9-bb25-d90d712f7054" providerId="ADAL" clId="{D4582792-AABE-42A4-8BC1-D232EB3F0114}" dt="2022-09-26T10:48:35.165" v="20"/>
          <pc:sldLayoutMkLst>
            <pc:docMk/>
            <pc:sldMasterMk cId="756021964" sldId="2147483651"/>
            <pc:sldLayoutMk cId="1984118941" sldId="2147483652"/>
          </pc:sldLayoutMkLst>
          <pc:spChg chg="add mod">
            <ac:chgData name="Emilie DE MIGUEL" userId="e67b94aa-5959-48d9-bb25-d90d712f7054" providerId="ADAL" clId="{D4582792-AABE-42A4-8BC1-D232EB3F0114}" dt="2022-09-26T10:48:27.562" v="18"/>
            <ac:spMkLst>
              <pc:docMk/>
              <pc:sldMasterMk cId="756021964" sldId="2147483651"/>
              <pc:sldLayoutMk cId="1984118941" sldId="2147483652"/>
              <ac:spMk id="6" creationId="{B9588A68-9870-341E-451C-C0E0D32A58F7}"/>
            </ac:spMkLst>
          </pc:spChg>
          <pc:spChg chg="add mod">
            <ac:chgData name="Emilie DE MIGUEL" userId="e67b94aa-5959-48d9-bb25-d90d712f7054" providerId="ADAL" clId="{D4582792-AABE-42A4-8BC1-D232EB3F0114}" dt="2022-09-26T10:48:35.165" v="20"/>
            <ac:spMkLst>
              <pc:docMk/>
              <pc:sldMasterMk cId="756021964" sldId="2147483651"/>
              <pc:sldLayoutMk cId="1984118941" sldId="2147483652"/>
              <ac:spMk id="7" creationId="{AE9E1165-4EF2-E392-E81B-65FEABF182CC}"/>
            </ac:spMkLst>
          </pc:spChg>
          <pc:spChg chg="del">
            <ac:chgData name="Emilie DE MIGUEL" userId="e67b94aa-5959-48d9-bb25-d90d712f7054" providerId="ADAL" clId="{D4582792-AABE-42A4-8BC1-D232EB3F0114}" dt="2022-09-26T10:48:34.974" v="19" actId="478"/>
            <ac:spMkLst>
              <pc:docMk/>
              <pc:sldMasterMk cId="756021964" sldId="2147483651"/>
              <pc:sldLayoutMk cId="1984118941" sldId="2147483652"/>
              <ac:spMk id="13" creationId="{EE0E9690-E1DD-415C-894F-AD6018F7F9F2}"/>
            </ac:spMkLst>
          </pc:spChg>
          <pc:graphicFrameChg chg="mod">
            <ac:chgData name="Emilie DE MIGUEL" userId="e67b94aa-5959-48d9-bb25-d90d712f7054" providerId="ADAL" clId="{D4582792-AABE-42A4-8BC1-D232EB3F0114}" dt="2022-09-26T10:48:08.663" v="9"/>
            <ac:graphicFrameMkLst>
              <pc:docMk/>
              <pc:sldMasterMk cId="756021964" sldId="2147483651"/>
              <pc:sldLayoutMk cId="1984118941" sldId="2147483652"/>
              <ac:graphicFrameMk id="3" creationId="{2E5DA949-697D-470C-9E46-3CA622418780}"/>
            </ac:graphicFrameMkLst>
          </pc:graphicFrameChg>
          <pc:graphicFrameChg chg="mod">
            <ac:chgData name="Emilie DE MIGUEL" userId="e67b94aa-5959-48d9-bb25-d90d712f7054" providerId="ADAL" clId="{D4582792-AABE-42A4-8BC1-D232EB3F0114}" dt="2022-09-26T10:48:08.673" v="10"/>
            <ac:graphicFrameMkLst>
              <pc:docMk/>
              <pc:sldMasterMk cId="756021964" sldId="2147483651"/>
              <pc:sldLayoutMk cId="1984118941" sldId="2147483652"/>
              <ac:graphicFrameMk id="5" creationId="{75672BFB-E699-4289-A76D-8E9ED99ECEF9}"/>
            </ac:graphicFrameMkLst>
          </pc:graphicFrameChg>
          <pc:graphicFrameChg chg="mod">
            <ac:chgData name="Emilie DE MIGUEL" userId="e67b94aa-5959-48d9-bb25-d90d712f7054" providerId="ADAL" clId="{D4582792-AABE-42A4-8BC1-D232EB3F0114}" dt="2022-09-26T10:48:08.679" v="11"/>
            <ac:graphicFrameMkLst>
              <pc:docMk/>
              <pc:sldMasterMk cId="756021964" sldId="2147483651"/>
              <pc:sldLayoutMk cId="1984118941" sldId="2147483652"/>
              <ac:graphicFrameMk id="9" creationId="{C4EFBA42-0DC4-47A1-9562-C6298D876E6B}"/>
            </ac:graphicFrameMkLst>
          </pc:graphicFrameChg>
          <pc:graphicFrameChg chg="mod">
            <ac:chgData name="Emilie DE MIGUEL" userId="e67b94aa-5959-48d9-bb25-d90d712f7054" providerId="ADAL" clId="{D4582792-AABE-42A4-8BC1-D232EB3F0114}" dt="2022-09-26T10:48:08.683" v="12"/>
            <ac:graphicFrameMkLst>
              <pc:docMk/>
              <pc:sldMasterMk cId="756021964" sldId="2147483651"/>
              <pc:sldLayoutMk cId="1984118941" sldId="2147483652"/>
              <ac:graphicFrameMk id="10" creationId="{5B352DE3-CAB2-4B2B-9797-0270D11C5571}"/>
            </ac:graphicFrameMkLst>
          </pc:graphicFrameChg>
          <pc:graphicFrameChg chg="mod">
            <ac:chgData name="Emilie DE MIGUEL" userId="e67b94aa-5959-48d9-bb25-d90d712f7054" providerId="ADAL" clId="{D4582792-AABE-42A4-8BC1-D232EB3F0114}" dt="2022-09-26T10:48:08.686" v="13"/>
            <ac:graphicFrameMkLst>
              <pc:docMk/>
              <pc:sldMasterMk cId="756021964" sldId="2147483651"/>
              <pc:sldLayoutMk cId="1984118941" sldId="2147483652"/>
              <ac:graphicFrameMk id="11" creationId="{0409DF97-47D5-462F-9CD3-CF7F3E52731B}"/>
            </ac:graphicFrameMkLst>
          </pc:graphicFrame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69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8726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504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9136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011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5425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913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952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017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07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2783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6753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4531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dirty="0">
              <a:solidFill>
                <a:schemeClr val="tx1"/>
              </a:solidFill>
            </a:endParaRP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25</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0833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dirty="0">
              <a:solidFill>
                <a:schemeClr val="tx1"/>
              </a:solidFill>
            </a:endParaRP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26</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9962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dirty="0">
              <a:solidFill>
                <a:schemeClr val="tx1"/>
              </a:solidFill>
            </a:endParaRP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27</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1231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dirty="0">
              <a:solidFill>
                <a:schemeClr val="tx1"/>
              </a:solidFill>
            </a:endParaRP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28</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5579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dirty="0">
              <a:solidFill>
                <a:schemeClr val="tx1"/>
              </a:solidFill>
            </a:endParaRP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29</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3784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4874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346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3" name="Google Shape;5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6346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26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8167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dirty="0" err="1"/>
              <a:t>Please</a:t>
            </a:r>
            <a:r>
              <a:rPr lang="fr-FR" dirty="0"/>
              <a:t> note </a:t>
            </a:r>
            <a:r>
              <a:rPr lang="fr-FR" dirty="0" err="1"/>
              <a:t>that</a:t>
            </a:r>
            <a:r>
              <a:rPr lang="fr-FR" dirty="0"/>
              <a:t> challenges are </a:t>
            </a:r>
            <a:r>
              <a:rPr lang="fr-FR" dirty="0" err="1"/>
              <a:t>only</a:t>
            </a:r>
            <a:r>
              <a:rPr lang="fr-FR" dirty="0"/>
              <a:t> </a:t>
            </a:r>
            <a:r>
              <a:rPr lang="fr-FR" dirty="0" err="1"/>
              <a:t>related</a:t>
            </a:r>
            <a:r>
              <a:rPr lang="fr-FR" dirty="0"/>
              <a:t> to </a:t>
            </a:r>
            <a:r>
              <a:rPr lang="fr-FR" dirty="0" err="1"/>
              <a:t>logistics</a:t>
            </a:r>
            <a:r>
              <a:rPr lang="fr-FR" dirty="0"/>
              <a:t> flows of </a:t>
            </a:r>
            <a:r>
              <a:rPr lang="fr-FR" dirty="0" err="1"/>
              <a:t>goods</a:t>
            </a:r>
            <a:r>
              <a:rPr lang="fr-FR" dirty="0"/>
              <a:t> and information.</a:t>
            </a:r>
            <a:endParaRPr dirty="0"/>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2311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350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5438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lang="fr-FR" dirty="0"/>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887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lang="fr-FR" dirty="0"/>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199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lang="fr-FR" dirty="0"/>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07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46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947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6657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298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757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804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8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All </a:t>
            </a:r>
            <a:r>
              <a:rPr lang="fr-FR" dirty="0" err="1"/>
              <a:t>these</a:t>
            </a:r>
            <a:r>
              <a:rPr lang="fr-FR" dirty="0"/>
              <a:t> </a:t>
            </a:r>
            <a:r>
              <a:rPr lang="fr-FR" dirty="0" err="1"/>
              <a:t>factors</a:t>
            </a:r>
            <a:r>
              <a:rPr lang="fr-FR" dirty="0"/>
              <a:t> </a:t>
            </a:r>
            <a:r>
              <a:rPr lang="fr-FR" dirty="0" err="1"/>
              <a:t>will</a:t>
            </a:r>
            <a:r>
              <a:rPr lang="fr-FR" dirty="0"/>
              <a:t> affect the business model of the points of sales and brands </a:t>
            </a:r>
            <a:r>
              <a:rPr lang="fr-FR" dirty="0" err="1"/>
              <a:t>concerned</a:t>
            </a:r>
            <a:r>
              <a:rPr lang="fr-FR" dirty="0"/>
              <a:t> </a:t>
            </a:r>
            <a:r>
              <a:rPr lang="fr-FR" dirty="0" err="1"/>
              <a:t>with</a:t>
            </a:r>
            <a:r>
              <a:rPr lang="fr-FR" dirty="0"/>
              <a:t> the </a:t>
            </a:r>
            <a:r>
              <a:rPr lang="fr-FR" dirty="0" err="1"/>
              <a:t>logistic</a:t>
            </a:r>
            <a:r>
              <a:rPr lang="fr-FR" dirty="0"/>
              <a:t> distribution flows </a:t>
            </a:r>
            <a:r>
              <a:rPr lang="fr-FR" dirty="0" err="1"/>
              <a:t>we</a:t>
            </a:r>
            <a:r>
              <a:rPr lang="fr-FR" dirty="0"/>
              <a:t> </a:t>
            </a:r>
            <a:r>
              <a:rPr lang="fr-FR" dirty="0" err="1"/>
              <a:t>will</a:t>
            </a:r>
            <a:r>
              <a:rPr lang="fr-FR" dirty="0"/>
              <a:t> </a:t>
            </a:r>
            <a:r>
              <a:rPr lang="fr-FR" dirty="0" err="1"/>
              <a:t>be</a:t>
            </a:r>
            <a:r>
              <a:rPr lang="fr-FR" dirty="0"/>
              <a:t> </a:t>
            </a:r>
            <a:r>
              <a:rPr lang="fr-FR" dirty="0" err="1"/>
              <a:t>overviewing</a:t>
            </a:r>
            <a:r>
              <a:rPr lang="fr-FR" dirty="0"/>
              <a:t> in </a:t>
            </a:r>
            <a:r>
              <a:rPr lang="fr-FR" dirty="0" err="1"/>
              <a:t>this</a:t>
            </a:r>
            <a:r>
              <a:rPr lang="fr-FR" dirty="0"/>
              <a:t> capsule. </a:t>
            </a:r>
            <a:r>
              <a:rPr lang="fr-FR" dirty="0" err="1"/>
              <a:t>Though</a:t>
            </a:r>
            <a:r>
              <a:rPr lang="fr-FR" dirty="0"/>
              <a:t> </a:t>
            </a:r>
            <a:r>
              <a:rPr lang="fr-FR" dirty="0" err="1"/>
              <a:t>it’s</a:t>
            </a:r>
            <a:r>
              <a:rPr lang="fr-FR" dirty="0"/>
              <a:t> a marketing/commercial concept, </a:t>
            </a:r>
            <a:r>
              <a:rPr lang="fr-FR" dirty="0" err="1"/>
              <a:t>it’s</a:t>
            </a:r>
            <a:r>
              <a:rPr lang="fr-FR" dirty="0"/>
              <a:t> </a:t>
            </a:r>
            <a:r>
              <a:rPr lang="fr-FR" dirty="0" err="1"/>
              <a:t>closely</a:t>
            </a:r>
            <a:r>
              <a:rPr lang="fr-FR" dirty="0"/>
              <a:t> </a:t>
            </a:r>
            <a:r>
              <a:rPr lang="fr-FR" dirty="0" err="1"/>
              <a:t>related</a:t>
            </a:r>
            <a:r>
              <a:rPr lang="fr-FR" dirty="0"/>
              <a:t> to </a:t>
            </a:r>
            <a:r>
              <a:rPr lang="fr-FR" dirty="0" err="1"/>
              <a:t>logistics</a:t>
            </a:r>
            <a:r>
              <a:rPr lang="fr-FR" dirty="0"/>
              <a:t> organisation and </a:t>
            </a:r>
            <a:r>
              <a:rPr lang="fr-FR" dirty="0" err="1"/>
              <a:t>profitability</a:t>
            </a:r>
            <a:r>
              <a:rPr lang="fr-FR" dirty="0"/>
              <a:t>.</a:t>
            </a:r>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8</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44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dirty="0" err="1"/>
              <a:t>Please</a:t>
            </a:r>
            <a:r>
              <a:rPr lang="fr-FR" dirty="0"/>
              <a:t> note </a:t>
            </a:r>
            <a:r>
              <a:rPr lang="fr-FR" dirty="0" err="1"/>
              <a:t>there’s</a:t>
            </a:r>
            <a:r>
              <a:rPr lang="fr-FR" dirty="0"/>
              <a:t> a lot of </a:t>
            </a:r>
            <a:r>
              <a:rPr lang="fr-FR" dirty="0" err="1"/>
              <a:t>history</a:t>
            </a:r>
            <a:r>
              <a:rPr lang="fr-FR" dirty="0"/>
              <a:t> on internet about retail businesses </a:t>
            </a:r>
            <a:r>
              <a:rPr lang="fr-FR" dirty="0" err="1"/>
              <a:t>origins</a:t>
            </a:r>
            <a:r>
              <a:rPr lang="fr-FR" dirty="0"/>
              <a:t>. </a:t>
            </a:r>
            <a:r>
              <a:rPr lang="fr-FR" dirty="0" err="1"/>
              <a:t>We</a:t>
            </a:r>
            <a:r>
              <a:rPr lang="fr-FR" dirty="0"/>
              <a:t> </a:t>
            </a:r>
            <a:r>
              <a:rPr lang="fr-FR" dirty="0" err="1"/>
              <a:t>aim</a:t>
            </a:r>
            <a:r>
              <a:rPr lang="fr-FR" dirty="0"/>
              <a:t> at </a:t>
            </a:r>
            <a:r>
              <a:rPr lang="fr-FR" dirty="0" err="1"/>
              <a:t>providing</a:t>
            </a:r>
            <a:r>
              <a:rPr lang="fr-FR" dirty="0"/>
              <a:t> a brief </a:t>
            </a:r>
            <a:r>
              <a:rPr lang="fr-FR" dirty="0" err="1"/>
              <a:t>synthesis</a:t>
            </a:r>
            <a:r>
              <a:rPr lang="fr-FR" dirty="0"/>
              <a:t> </a:t>
            </a:r>
            <a:r>
              <a:rPr lang="fr-FR" dirty="0" err="1"/>
              <a:t>here</a:t>
            </a:r>
            <a:r>
              <a:rPr lang="fr-FR" dirty="0"/>
              <a:t>.</a:t>
            </a: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903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378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2" name="Google Shape;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485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control" Target="../activeX/activeX3.xml"/><Relationship Id="rId7" Type="http://schemas.openxmlformats.org/officeDocument/2006/relationships/image" Target="../media/image2.jpeg"/><Relationship Id="rId12" Type="http://schemas.openxmlformats.org/officeDocument/2006/relationships/image" Target="../media/image7.wmf"/><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slideMaster" Target="../slideMasters/slideMaster2.xml"/><Relationship Id="rId11" Type="http://schemas.openxmlformats.org/officeDocument/2006/relationships/image" Target="../media/image6.wmf"/><Relationship Id="rId5" Type="http://schemas.openxmlformats.org/officeDocument/2006/relationships/control" Target="../activeX/activeX5.xml"/><Relationship Id="rId10" Type="http://schemas.openxmlformats.org/officeDocument/2006/relationships/image" Target="../media/image5.wmf"/><Relationship Id="rId4" Type="http://schemas.openxmlformats.org/officeDocument/2006/relationships/control" Target="../activeX/activeX4.xml"/><Relationship Id="rId9" Type="http://schemas.openxmlformats.org/officeDocument/2006/relationships/image" Target="../media/image4.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2" name="Google Shape;17;p7">
            <a:extLst>
              <a:ext uri="{FF2B5EF4-FFF2-40B4-BE49-F238E27FC236}">
                <a16:creationId xmlns:a16="http://schemas.microsoft.com/office/drawing/2014/main" id="{B9588A68-9870-341E-451C-C0E0D32A58F7}"/>
              </a:ext>
            </a:extLst>
          </p:cNvPr>
          <p:cNvSpPr txBox="1"/>
          <p:nvPr userDrawn="1"/>
        </p:nvSpPr>
        <p:spPr>
          <a:xfrm>
            <a:off x="2249905" y="6381511"/>
            <a:ext cx="4150895" cy="452760"/>
          </a:xfrm>
          <a:prstGeom prst="rect">
            <a:avLst/>
          </a:prstGeom>
          <a:noFill/>
          <a:ln>
            <a:noFill/>
          </a:ln>
        </p:spPr>
        <p:txBody>
          <a:bodyPr spcFirstLastPara="1" wrap="square" lIns="34275" tIns="34275" rIns="342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666666"/>
              </a:buClr>
              <a:buSzPts val="750"/>
              <a:buFont typeface="Calibri"/>
              <a:buNone/>
            </a:pPr>
            <a:r>
              <a:rPr lang="en-US" sz="750" b="0" i="0" u="none" strike="noStrike" cap="none" dirty="0">
                <a:solidFill>
                  <a:srgbClr val="666666"/>
                </a:solidFill>
                <a:latin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n-US" sz="750" b="0" i="0" u="none" strike="noStrike" cap="none" dirty="0">
              <a:solidFill>
                <a:srgbClr val="666666"/>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reserve="1">
  <p:cSld name="FinalMessage">
    <p:spTree>
      <p:nvGrpSpPr>
        <p:cNvPr id="1" name="Shape 14"/>
        <p:cNvGrpSpPr/>
        <p:nvPr/>
      </p:nvGrpSpPr>
      <p:grpSpPr>
        <a:xfrm>
          <a:off x="0" y="0"/>
          <a:ext cx="0" cy="0"/>
          <a:chOff x="0" y="0"/>
          <a:chExt cx="0" cy="0"/>
        </a:xfrm>
      </p:grpSpPr>
      <p:sp>
        <p:nvSpPr>
          <p:cNvPr id="4" name="ZoneTexte 3">
            <a:extLst>
              <a:ext uri="{FF2B5EF4-FFF2-40B4-BE49-F238E27FC236}">
                <a16:creationId xmlns:a16="http://schemas.microsoft.com/office/drawing/2014/main" id="{5CCEB647-158F-448F-BCCB-AE6D93C0B817}"/>
              </a:ext>
            </a:extLst>
          </p:cNvPr>
          <p:cNvSpPr txBox="1"/>
          <p:nvPr userDrawn="1"/>
        </p:nvSpPr>
        <p:spPr>
          <a:xfrm>
            <a:off x="2193530" y="3560895"/>
            <a:ext cx="1397286" cy="338554"/>
          </a:xfrm>
          <a:prstGeom prst="rect">
            <a:avLst/>
          </a:prstGeom>
          <a:noFill/>
        </p:spPr>
        <p:txBody>
          <a:bodyPr wrap="square" rtlCol="0">
            <a:spAutoFit/>
          </a:bodyPr>
          <a:lstStyle/>
          <a:p>
            <a:r>
              <a:rPr lang="fr-FR" sz="1600" b="1" dirty="0" err="1"/>
              <a:t>Your</a:t>
            </a:r>
            <a:r>
              <a:rPr lang="fr-FR" sz="1600" b="1" dirty="0"/>
              <a:t> score :</a:t>
            </a:r>
          </a:p>
        </p:txBody>
      </p:sp>
      <p:sp>
        <p:nvSpPr>
          <p:cNvPr id="8" name="ZoneTexte 7">
            <a:extLst>
              <a:ext uri="{FF2B5EF4-FFF2-40B4-BE49-F238E27FC236}">
                <a16:creationId xmlns:a16="http://schemas.microsoft.com/office/drawing/2014/main" id="{0324B600-B39A-4B38-9DE7-10D47D8F6154}"/>
              </a:ext>
            </a:extLst>
          </p:cNvPr>
          <p:cNvSpPr txBox="1"/>
          <p:nvPr userDrawn="1"/>
        </p:nvSpPr>
        <p:spPr>
          <a:xfrm>
            <a:off x="5229550" y="3560895"/>
            <a:ext cx="1397286" cy="338554"/>
          </a:xfrm>
          <a:prstGeom prst="rect">
            <a:avLst/>
          </a:prstGeom>
          <a:noFill/>
        </p:spPr>
        <p:txBody>
          <a:bodyPr wrap="square" rtlCol="0">
            <a:spAutoFit/>
          </a:bodyPr>
          <a:lstStyle/>
          <a:p>
            <a:r>
              <a:rPr lang="fr-FR" sz="1600" b="1" dirty="0"/>
              <a:t>points</a:t>
            </a:r>
          </a:p>
        </p:txBody>
      </p:sp>
      <p:sp>
        <p:nvSpPr>
          <p:cNvPr id="2" name="Rectangle 1">
            <a:extLst>
              <a:ext uri="{FF2B5EF4-FFF2-40B4-BE49-F238E27FC236}">
                <a16:creationId xmlns:a16="http://schemas.microsoft.com/office/drawing/2014/main" id="{9FF67C29-D8FD-4E61-9F59-D066220BF487}"/>
              </a:ext>
            </a:extLst>
          </p:cNvPr>
          <p:cNvSpPr/>
          <p:nvPr userDrawn="1"/>
        </p:nvSpPr>
        <p:spPr>
          <a:xfrm>
            <a:off x="1099334" y="2301411"/>
            <a:ext cx="6899391" cy="534256"/>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Number</a:t>
            </a:r>
            <a:r>
              <a:rPr lang="fr-FR" sz="2000" b="1" dirty="0"/>
              <a:t> of correct </a:t>
            </a:r>
            <a:r>
              <a:rPr lang="fr-FR" sz="2000" b="1" dirty="0" err="1"/>
              <a:t>answers</a:t>
            </a:r>
            <a:r>
              <a:rPr lang="fr-FR" sz="2000" b="1" dirty="0"/>
              <a:t>:</a:t>
            </a:r>
          </a:p>
        </p:txBody>
      </p:sp>
      <p:pic>
        <p:nvPicPr>
          <p:cNvPr id="12" name="Google Shape;16;p7">
            <a:extLst>
              <a:ext uri="{FF2B5EF4-FFF2-40B4-BE49-F238E27FC236}">
                <a16:creationId xmlns:a16="http://schemas.microsoft.com/office/drawing/2014/main" id="{DC97AD7B-8769-43ED-93DF-96B644EAF7F4}"/>
              </a:ext>
            </a:extLst>
          </p:cNvPr>
          <p:cNvPicPr preferRelativeResize="0"/>
          <p:nvPr userDrawn="1"/>
        </p:nvPicPr>
        <p:blipFill rotWithShape="1">
          <a:blip r:embed="rId7">
            <a:alphaModFix/>
          </a:blip>
          <a:srcRect/>
          <a:stretch/>
        </p:blipFill>
        <p:spPr>
          <a:xfrm>
            <a:off x="252663" y="6357783"/>
            <a:ext cx="2010676" cy="500217"/>
          </a:xfrm>
          <a:prstGeom prst="rect">
            <a:avLst/>
          </a:prstGeom>
          <a:noFill/>
          <a:ln>
            <a:noFill/>
          </a:ln>
        </p:spPr>
      </p:pic>
      <p:sp>
        <p:nvSpPr>
          <p:cNvPr id="14" name="Google Shape;15;p7">
            <a:extLst>
              <a:ext uri="{FF2B5EF4-FFF2-40B4-BE49-F238E27FC236}">
                <a16:creationId xmlns:a16="http://schemas.microsoft.com/office/drawing/2014/main" id="{482FE6F3-3AA1-4B88-81D9-CA905CD1D7FE}"/>
              </a:ext>
            </a:extLst>
          </p:cNvPr>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
        <p:nvSpPr>
          <p:cNvPr id="7" name="Google Shape;17;p7">
            <a:extLst>
              <a:ext uri="{FF2B5EF4-FFF2-40B4-BE49-F238E27FC236}">
                <a16:creationId xmlns:a16="http://schemas.microsoft.com/office/drawing/2014/main" id="{AE9E1165-4EF2-E392-E81B-65FEABF182CC}"/>
              </a:ext>
            </a:extLst>
          </p:cNvPr>
          <p:cNvSpPr txBox="1"/>
          <p:nvPr userDrawn="1"/>
        </p:nvSpPr>
        <p:spPr>
          <a:xfrm>
            <a:off x="2249905" y="6381511"/>
            <a:ext cx="4150895" cy="452760"/>
          </a:xfrm>
          <a:prstGeom prst="rect">
            <a:avLst/>
          </a:prstGeom>
          <a:noFill/>
          <a:ln>
            <a:noFill/>
          </a:ln>
        </p:spPr>
        <p:txBody>
          <a:bodyPr spcFirstLastPara="1" wrap="square" lIns="34275" tIns="34275" rIns="342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666666"/>
              </a:buClr>
              <a:buSzPts val="750"/>
              <a:buFont typeface="Calibri"/>
              <a:buNone/>
            </a:pPr>
            <a:r>
              <a:rPr lang="en-US" sz="750" b="0" i="0" u="none" strike="noStrike" cap="none" dirty="0">
                <a:solidFill>
                  <a:srgbClr val="666666"/>
                </a:solidFill>
                <a:latin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n-US" sz="750" b="0" i="0" u="none" strike="noStrike" cap="none" dirty="0">
              <a:solidFill>
                <a:srgbClr val="666666"/>
              </a:solidFill>
              <a:latin typeface="Arial"/>
              <a:ea typeface="Arial"/>
              <a:cs typeface="Arial"/>
              <a:sym typeface="Arial"/>
            </a:endParaRPr>
          </a:p>
        </p:txBody>
      </p:sp>
    </p:spTree>
    <p:controls>
      <mc:AlternateContent xmlns:mc="http://schemas.openxmlformats.org/markup-compatibility/2006">
        <mc:Choice xmlns:v="urn:schemas-microsoft-com:vml" Requires="v">
          <p:control name="Points" r:id="rId1" imgW="743040" imgH="336600"/>
        </mc:Choice>
        <mc:Fallback>
          <p:control name="Points" r:id="rId1" imgW="743040" imgH="336600">
            <p:pic>
              <p:nvPicPr>
                <p:cNvPr id="3" name="Points">
                  <a:extLst>
                    <a:ext uri="{FF2B5EF4-FFF2-40B4-BE49-F238E27FC236}">
                      <a16:creationId xmlns:a16="http://schemas.microsoft.com/office/drawing/2014/main" id="{2E5DA949-697D-470C-9E46-3CA622418780}"/>
                    </a:ext>
                  </a:extLst>
                </p:cNvPr>
                <p:cNvPicPr>
                  <a:picLocks/>
                </p:cNvPicPr>
                <p:nvPr/>
              </p:nvPicPr>
              <p:blipFill>
                <a:blip r:embed="rId8"/>
                <a:stretch>
                  <a:fillRect/>
                </a:stretch>
              </p:blipFill>
              <p:spPr>
                <a:xfrm>
                  <a:off x="4202127" y="3560895"/>
                  <a:ext cx="739743" cy="338555"/>
                </a:xfrm>
                <a:prstGeom prst="rect">
                  <a:avLst/>
                </a:prstGeom>
              </p:spPr>
            </p:pic>
          </p:control>
        </mc:Fallback>
      </mc:AlternateContent>
      <mc:AlternateContent xmlns:mc="http://schemas.openxmlformats.org/markup-compatibility/2006">
        <mc:Choice xmlns:v="urn:schemas-microsoft-com:vml" Requires="v">
          <p:control name="Commentaire" r:id="rId2" imgW="6851520" imgH="533520"/>
        </mc:Choice>
        <mc:Fallback>
          <p:control name="Commentaire" r:id="rId2" imgW="6851520" imgH="533520">
            <p:pic>
              <p:nvPicPr>
                <p:cNvPr id="5" name="Commentaire">
                  <a:extLst>
                    <a:ext uri="{FF2B5EF4-FFF2-40B4-BE49-F238E27FC236}">
                      <a16:creationId xmlns:a16="http://schemas.microsoft.com/office/drawing/2014/main" id="{75672BFB-E699-4289-A76D-8E9ED99ECEF9}"/>
                    </a:ext>
                  </a:extLst>
                </p:cNvPr>
                <p:cNvPicPr>
                  <a:picLocks/>
                </p:cNvPicPr>
                <p:nvPr/>
              </p:nvPicPr>
              <p:blipFill>
                <a:blip r:embed="rId9"/>
                <a:stretch>
                  <a:fillRect/>
                </a:stretch>
              </p:blipFill>
              <p:spPr>
                <a:xfrm>
                  <a:off x="1099334" y="4289462"/>
                  <a:ext cx="6853451" cy="534256"/>
                </a:xfrm>
                <a:prstGeom prst="rect">
                  <a:avLst/>
                </a:prstGeom>
              </p:spPr>
            </p:pic>
          </p:control>
        </mc:Fallback>
      </mc:AlternateContent>
      <mc:AlternateContent xmlns:mc="http://schemas.openxmlformats.org/markup-compatibility/2006">
        <mc:Choice xmlns:v="urn:schemas-microsoft-com:vml" Requires="v">
          <p:control name="CacheTotal" r:id="rId3" imgW="1593720" imgH="374760"/>
        </mc:Choice>
        <mc:Fallback>
          <p:control name="CacheTotal" r:id="rId3" imgW="1593720" imgH="374760">
            <p:pic>
              <p:nvPicPr>
                <p:cNvPr id="9" name="CacheTotal">
                  <a:extLst>
                    <a:ext uri="{FF2B5EF4-FFF2-40B4-BE49-F238E27FC236}">
                      <a16:creationId xmlns:a16="http://schemas.microsoft.com/office/drawing/2014/main" id="{C4EFBA42-0DC4-47A1-9562-C6298D876E6B}"/>
                    </a:ext>
                  </a:extLst>
                </p:cNvPr>
                <p:cNvPicPr>
                  <a:picLocks/>
                </p:cNvPicPr>
                <p:nvPr/>
              </p:nvPicPr>
              <p:blipFill>
                <a:blip r:embed="rId10"/>
                <a:stretch>
                  <a:fillRect/>
                </a:stretch>
              </p:blipFill>
              <p:spPr>
                <a:xfrm>
                  <a:off x="5424541" y="0"/>
                  <a:ext cx="1595438" cy="374650"/>
                </a:xfrm>
                <a:prstGeom prst="rect">
                  <a:avLst/>
                </a:prstGeom>
              </p:spPr>
            </p:pic>
          </p:control>
        </mc:Fallback>
      </mc:AlternateContent>
      <mc:AlternateContent xmlns:mc="http://schemas.openxmlformats.org/markup-compatibility/2006">
        <mc:Choice xmlns:v="urn:schemas-microsoft-com:vml" Requires="v">
          <p:control name="Collecte" r:id="rId4" imgW="1593720" imgH="374760"/>
        </mc:Choice>
        <mc:Fallback>
          <p:control name="Collecte" r:id="rId4" imgW="1593720" imgH="374760">
            <p:pic>
              <p:nvPicPr>
                <p:cNvPr id="10" name="Collecte">
                  <a:extLst>
                    <a:ext uri="{FF2B5EF4-FFF2-40B4-BE49-F238E27FC236}">
                      <a16:creationId xmlns:a16="http://schemas.microsoft.com/office/drawing/2014/main" id="{5B352DE3-CAB2-4B2B-9797-0270D11C5571}"/>
                    </a:ext>
                  </a:extLst>
                </p:cNvPr>
                <p:cNvPicPr>
                  <a:picLocks/>
                </p:cNvPicPr>
                <p:nvPr/>
              </p:nvPicPr>
              <p:blipFill>
                <a:blip r:embed="rId11"/>
                <a:stretch>
                  <a:fillRect/>
                </a:stretch>
              </p:blipFill>
              <p:spPr>
                <a:xfrm>
                  <a:off x="3829103" y="0"/>
                  <a:ext cx="1595438" cy="374650"/>
                </a:xfrm>
                <a:prstGeom prst="rect">
                  <a:avLst/>
                </a:prstGeom>
              </p:spPr>
            </p:pic>
          </p:control>
        </mc:Fallback>
      </mc:AlternateContent>
      <mc:AlternateContent xmlns:mc="http://schemas.openxmlformats.org/markup-compatibility/2006">
        <mc:Choice xmlns:v="urn:schemas-microsoft-com:vml" Requires="v">
          <p:control name="SuiviTest" r:id="rId5" imgW="1593720" imgH="374760"/>
        </mc:Choice>
        <mc:Fallback>
          <p:control name="SuiviTest" r:id="rId5" imgW="1593720" imgH="374760">
            <p:pic>
              <p:nvPicPr>
                <p:cNvPr id="11" name="SuiviTest">
                  <a:extLst>
                    <a:ext uri="{FF2B5EF4-FFF2-40B4-BE49-F238E27FC236}">
                      <a16:creationId xmlns:a16="http://schemas.microsoft.com/office/drawing/2014/main" id="{0409DF97-47D5-462F-9CD3-CF7F3E52731B}"/>
                    </a:ext>
                  </a:extLst>
                </p:cNvPr>
                <p:cNvPicPr>
                  <a:picLocks/>
                </p:cNvPicPr>
                <p:nvPr/>
              </p:nvPicPr>
              <p:blipFill>
                <a:blip r:embed="rId12"/>
                <a:stretch>
                  <a:fillRect/>
                </a:stretch>
              </p:blipFill>
              <p:spPr>
                <a:xfrm>
                  <a:off x="7019979" y="0"/>
                  <a:ext cx="1595438" cy="374650"/>
                </a:xfrm>
                <a:prstGeom prst="rect">
                  <a:avLst/>
                </a:prstGeom>
              </p:spPr>
            </p:pic>
          </p:control>
        </mc:Fallback>
      </mc:AlternateContent>
    </p:controls>
    <p:extLst>
      <p:ext uri="{BB962C8B-B14F-4D97-AF65-F5344CB8AC3E}">
        <p14:creationId xmlns:p14="http://schemas.microsoft.com/office/powerpoint/2010/main" val="198411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reserve="1">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Tree>
    <p:extLst>
      <p:ext uri="{BB962C8B-B14F-4D97-AF65-F5344CB8AC3E}">
        <p14:creationId xmlns:p14="http://schemas.microsoft.com/office/powerpoint/2010/main" val="169258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dirty="0"/>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extLst>
      <p:ext uri="{BB962C8B-B14F-4D97-AF65-F5344CB8AC3E}">
        <p14:creationId xmlns:p14="http://schemas.microsoft.com/office/powerpoint/2010/main" val="756021964"/>
      </p:ext>
    </p:extLst>
  </p:cSld>
  <p:clrMap bg1="lt1" tx1="dk1" bg2="dk2" tx2="lt2" accent1="accent1" accent2="accent2" accent3="accent3" accent4="accent4" accent5="accent5" accent6="accent6" hlink="hlink" folHlink="folHlink"/>
  <p:sldLayoutIdLst>
    <p:sldLayoutId id="2147483652" r:id="rId1"/>
    <p:sldLayoutId id="214748365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29.svg"/><Relationship Id="rId5" Type="http://schemas.openxmlformats.org/officeDocument/2006/relationships/image" Target="../media/image25.sv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sv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svg"/><Relationship Id="rId12" Type="http://schemas.openxmlformats.org/officeDocument/2006/relationships/image" Target="../media/image22.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1.png"/><Relationship Id="rId5" Type="http://schemas.openxmlformats.org/officeDocument/2006/relationships/image" Target="../media/image25.svg"/><Relationship Id="rId10" Type="http://schemas.openxmlformats.org/officeDocument/2006/relationships/image" Target="../media/image10.png"/><Relationship Id="rId4" Type="http://schemas.openxmlformats.org/officeDocument/2006/relationships/image" Target="../media/image24.png"/><Relationship Id="rId9" Type="http://schemas.openxmlformats.org/officeDocument/2006/relationships/image" Target="../media/image29.sv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8.png"/><Relationship Id="rId3" Type="http://schemas.openxmlformats.org/officeDocument/2006/relationships/image" Target="../media/image30.png"/><Relationship Id="rId7" Type="http://schemas.openxmlformats.org/officeDocument/2006/relationships/image" Target="../media/image33.svg"/><Relationship Id="rId12" Type="http://schemas.openxmlformats.org/officeDocument/2006/relationships/slide" Target="slide16.xml"/><Relationship Id="rId17" Type="http://schemas.openxmlformats.org/officeDocument/2006/relationships/image" Target="../media/image41.svg"/><Relationship Id="rId2" Type="http://schemas.openxmlformats.org/officeDocument/2006/relationships/notesSlide" Target="../notesSlides/notesSlide13.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10.png"/><Relationship Id="rId15" Type="http://schemas.openxmlformats.org/officeDocument/2006/relationships/image" Target="../media/image39.svg"/><Relationship Id="rId10" Type="http://schemas.openxmlformats.org/officeDocument/2006/relationships/image" Target="../media/image36.png"/><Relationship Id="rId4" Type="http://schemas.openxmlformats.org/officeDocument/2006/relationships/image" Target="../media/image31.svg"/><Relationship Id="rId9" Type="http://schemas.openxmlformats.org/officeDocument/2006/relationships/image" Target="../media/image35.sv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2.svg"/><Relationship Id="rId3" Type="http://schemas.openxmlformats.org/officeDocument/2006/relationships/image" Target="../media/image30.png"/><Relationship Id="rId7" Type="http://schemas.openxmlformats.org/officeDocument/2006/relationships/image" Target="../media/image33.svg"/><Relationship Id="rId12"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10.png"/><Relationship Id="rId10" Type="http://schemas.openxmlformats.org/officeDocument/2006/relationships/image" Target="../media/image36.png"/><Relationship Id="rId4" Type="http://schemas.openxmlformats.org/officeDocument/2006/relationships/image" Target="../media/image31.svg"/><Relationship Id="rId9" Type="http://schemas.openxmlformats.org/officeDocument/2006/relationships/image" Target="../media/image35.sv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3" Type="http://schemas.openxmlformats.org/officeDocument/2006/relationships/image" Target="../media/image10.pn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notesSlide" Target="../notesSlides/notesSlide15.xml"/><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8.png"/><Relationship Id="rId15" Type="http://schemas.openxmlformats.org/officeDocument/2006/relationships/image" Target="../media/image51.svg"/><Relationship Id="rId10" Type="http://schemas.openxmlformats.org/officeDocument/2006/relationships/image" Target="../media/image46.png"/><Relationship Id="rId19" Type="http://schemas.openxmlformats.org/officeDocument/2006/relationships/image" Target="../media/image55.svg"/><Relationship Id="rId4" Type="http://schemas.openxmlformats.org/officeDocument/2006/relationships/slide" Target="slide18.xml"/><Relationship Id="rId9" Type="http://schemas.openxmlformats.org/officeDocument/2006/relationships/image" Target="../media/image45.svg"/><Relationship Id="rId1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notesSlide" Target="../notesSlides/notesSlide16.xml"/><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8.png"/><Relationship Id="rId19" Type="http://schemas.openxmlformats.org/officeDocument/2006/relationships/image" Target="../media/image22.sv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8.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a:t>
            </a:fld>
            <a:endParaRPr dirty="0"/>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dirty="0"/>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1.3.3</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461624"/>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a:solidFill>
                  <a:schemeClr val="dk1"/>
                </a:solidFill>
                <a:latin typeface="Arial"/>
                <a:ea typeface="Arial"/>
                <a:cs typeface="Arial"/>
                <a:sym typeface="Arial"/>
              </a:rPr>
              <a:t>Retail outlets distribution</a:t>
            </a: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2000" b="1" i="0" u="none" strike="noStrike" cap="none" dirty="0">
                <a:solidFill>
                  <a:schemeClr val="lt1"/>
                </a:solidFill>
                <a:latin typeface="Arial"/>
                <a:ea typeface="Arial"/>
                <a:cs typeface="Arial"/>
                <a:sym typeface="Arial"/>
              </a:rPr>
              <a:t>CHAPTER 1: The environment of Last Mile Distribution logistics</a:t>
            </a: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000" b="1" i="0" u="none" strike="noStrike" cap="none" dirty="0">
                <a:solidFill>
                  <a:schemeClr val="dk1"/>
                </a:solidFill>
                <a:latin typeface="Arial"/>
                <a:ea typeface="Arial"/>
                <a:cs typeface="Arial"/>
                <a:sym typeface="Arial"/>
              </a:rPr>
              <a:t>UNIT 3: </a:t>
            </a:r>
            <a:r>
              <a:rPr lang="en-US" sz="2000" b="1" i="0" u="none" strike="noStrike" cap="none" dirty="0">
                <a:solidFill>
                  <a:schemeClr val="dk1"/>
                </a:solidFill>
                <a:latin typeface="Arial"/>
                <a:ea typeface="Arial"/>
                <a:cs typeface="Arial"/>
                <a:sym typeface="Arial"/>
              </a:rPr>
              <a:t>Variety of product flows in the LMD ecosystem</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10</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Recent</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evolutions</a:t>
            </a:r>
            <a:endParaRPr lang="en-GB" sz="2400" b="0" i="0" u="none" strike="noStrike" cap="none" dirty="0">
              <a:solidFill>
                <a:schemeClr val="lt1"/>
              </a:solidFill>
              <a:latin typeface="Arial"/>
              <a:ea typeface="Arial"/>
              <a:cs typeface="Arial"/>
              <a:sym typeface="Arial"/>
            </a:endParaRPr>
          </a:p>
        </p:txBody>
      </p:sp>
      <p:pic>
        <p:nvPicPr>
          <p:cNvPr id="7" name="Image 6">
            <a:extLst>
              <a:ext uri="{FF2B5EF4-FFF2-40B4-BE49-F238E27FC236}">
                <a16:creationId xmlns:a16="http://schemas.microsoft.com/office/drawing/2014/main" id="{0300896E-C125-45C5-8C08-8698353A07EF}"/>
              </a:ext>
            </a:extLst>
          </p:cNvPr>
          <p:cNvPicPr>
            <a:picLocks noChangeAspect="1"/>
          </p:cNvPicPr>
          <p:nvPr/>
        </p:nvPicPr>
        <p:blipFill>
          <a:blip r:embed="rId3"/>
          <a:stretch>
            <a:fillRect/>
          </a:stretch>
        </p:blipFill>
        <p:spPr>
          <a:xfrm>
            <a:off x="2917740" y="2872765"/>
            <a:ext cx="3308520" cy="2629035"/>
          </a:xfrm>
          <a:prstGeom prst="rect">
            <a:avLst/>
          </a:prstGeom>
        </p:spPr>
      </p:pic>
      <p:sp>
        <p:nvSpPr>
          <p:cNvPr id="8" name="Ellipse 7">
            <a:extLst>
              <a:ext uri="{FF2B5EF4-FFF2-40B4-BE49-F238E27FC236}">
                <a16:creationId xmlns:a16="http://schemas.microsoft.com/office/drawing/2014/main" id="{ECCAC360-58EC-42C5-BE63-DB60C84F8653}"/>
              </a:ext>
            </a:extLst>
          </p:cNvPr>
          <p:cNvSpPr/>
          <p:nvPr/>
        </p:nvSpPr>
        <p:spPr>
          <a:xfrm>
            <a:off x="468351" y="2899317"/>
            <a:ext cx="2765503" cy="584775"/>
          </a:xfrm>
          <a:prstGeom prst="ellipse">
            <a:avLst/>
          </a:prstGeom>
          <a:solidFill>
            <a:srgbClr val="009FC6"/>
          </a:solidFill>
          <a:ln>
            <a:solidFill>
              <a:srgbClr val="009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t>Speciali</a:t>
            </a:r>
            <a:r>
              <a:rPr lang="fr-FR" b="1" dirty="0" err="1">
                <a:solidFill>
                  <a:schemeClr val="bg1"/>
                </a:solidFill>
              </a:rPr>
              <a:t>s</a:t>
            </a:r>
            <a:r>
              <a:rPr lang="fr-FR" b="1" dirty="0" err="1"/>
              <a:t>ed</a:t>
            </a:r>
            <a:r>
              <a:rPr lang="fr-FR" b="1" dirty="0"/>
              <a:t> brand</a:t>
            </a:r>
          </a:p>
        </p:txBody>
      </p:sp>
      <p:sp>
        <p:nvSpPr>
          <p:cNvPr id="12" name="Ellipse 11">
            <a:extLst>
              <a:ext uri="{FF2B5EF4-FFF2-40B4-BE49-F238E27FC236}">
                <a16:creationId xmlns:a16="http://schemas.microsoft.com/office/drawing/2014/main" id="{64415D4B-7315-4923-A8BE-C42646EA6A36}"/>
              </a:ext>
            </a:extLst>
          </p:cNvPr>
          <p:cNvSpPr/>
          <p:nvPr/>
        </p:nvSpPr>
        <p:spPr>
          <a:xfrm>
            <a:off x="152237" y="3986563"/>
            <a:ext cx="2765503" cy="584775"/>
          </a:xfrm>
          <a:prstGeom prst="ellipse">
            <a:avLst/>
          </a:prstGeom>
          <a:solidFill>
            <a:srgbClr val="009FC6"/>
          </a:solidFill>
          <a:ln>
            <a:solidFill>
              <a:srgbClr val="009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Multimode store</a:t>
            </a:r>
          </a:p>
        </p:txBody>
      </p:sp>
      <p:sp>
        <p:nvSpPr>
          <p:cNvPr id="10" name="Ellipse 9">
            <a:extLst>
              <a:ext uri="{FF2B5EF4-FFF2-40B4-BE49-F238E27FC236}">
                <a16:creationId xmlns:a16="http://schemas.microsoft.com/office/drawing/2014/main" id="{23D917E1-59B4-4095-9160-8BCD0C843DB4}"/>
              </a:ext>
            </a:extLst>
          </p:cNvPr>
          <p:cNvSpPr/>
          <p:nvPr/>
        </p:nvSpPr>
        <p:spPr>
          <a:xfrm>
            <a:off x="5559762" y="2899317"/>
            <a:ext cx="2765503" cy="584775"/>
          </a:xfrm>
          <a:prstGeom prst="ellipse">
            <a:avLst/>
          </a:prstGeom>
          <a:solidFill>
            <a:srgbClr val="009FC6"/>
          </a:solidFill>
          <a:ln>
            <a:solidFill>
              <a:srgbClr val="009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t>Targeted</a:t>
            </a:r>
            <a:r>
              <a:rPr lang="fr-FR" b="1" dirty="0"/>
              <a:t> </a:t>
            </a:r>
            <a:r>
              <a:rPr lang="fr-FR" b="1" dirty="0" err="1"/>
              <a:t>product</a:t>
            </a:r>
            <a:r>
              <a:rPr lang="fr-FR" b="1" dirty="0"/>
              <a:t> </a:t>
            </a:r>
            <a:r>
              <a:rPr lang="fr-FR" b="1" dirty="0" err="1"/>
              <a:t>strategy</a:t>
            </a:r>
            <a:endParaRPr lang="fr-FR" b="1" dirty="0"/>
          </a:p>
        </p:txBody>
      </p:sp>
      <p:sp>
        <p:nvSpPr>
          <p:cNvPr id="11" name="Ellipse 10">
            <a:extLst>
              <a:ext uri="{FF2B5EF4-FFF2-40B4-BE49-F238E27FC236}">
                <a16:creationId xmlns:a16="http://schemas.microsoft.com/office/drawing/2014/main" id="{DC3C657C-1541-41FB-8887-A8895F5DECA8}"/>
              </a:ext>
            </a:extLst>
          </p:cNvPr>
          <p:cNvSpPr/>
          <p:nvPr/>
        </p:nvSpPr>
        <p:spPr>
          <a:xfrm>
            <a:off x="6089661" y="3985237"/>
            <a:ext cx="2765503" cy="584775"/>
          </a:xfrm>
          <a:prstGeom prst="ellipse">
            <a:avLst/>
          </a:prstGeom>
          <a:solidFill>
            <a:srgbClr val="009FC6"/>
          </a:solidFill>
          <a:ln>
            <a:solidFill>
              <a:srgbClr val="009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Multi-service store</a:t>
            </a:r>
          </a:p>
        </p:txBody>
      </p:sp>
    </p:spTree>
    <p:extLst>
      <p:ext uri="{BB962C8B-B14F-4D97-AF65-F5344CB8AC3E}">
        <p14:creationId xmlns:p14="http://schemas.microsoft.com/office/powerpoint/2010/main" val="191755817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1" presetClass="entr" presetSubtype="2"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heel(2)">
                                      <p:cBhvr>
                                        <p:cTn id="11" dur="2000"/>
                                        <p:tgtEl>
                                          <p:spTgt spid="7"/>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par>
                                <p:cTn id="21" presetID="10" presetClass="entr" presetSubtype="0" fill="hold" grpId="0" nodeType="withEffect">
                                  <p:stCondLst>
                                    <p:cond delay="1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 grpId="0" animBg="1"/>
      <p:bldP spid="12"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32" name="Ellipse 31">
            <a:extLst>
              <a:ext uri="{FF2B5EF4-FFF2-40B4-BE49-F238E27FC236}">
                <a16:creationId xmlns:a16="http://schemas.microsoft.com/office/drawing/2014/main" id="{908B50B7-2D7A-4D2D-A662-D48099D79F59}"/>
              </a:ext>
            </a:extLst>
          </p:cNvPr>
          <p:cNvSpPr/>
          <p:nvPr/>
        </p:nvSpPr>
        <p:spPr>
          <a:xfrm>
            <a:off x="5559762" y="2899317"/>
            <a:ext cx="2765503" cy="584775"/>
          </a:xfrm>
          <a:prstGeom prst="ellipse">
            <a:avLst/>
          </a:prstGeom>
          <a:solidFill>
            <a:srgbClr val="009FC6"/>
          </a:solidFill>
          <a:ln>
            <a:solidFill>
              <a:srgbClr val="009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t>Targeted</a:t>
            </a:r>
            <a:r>
              <a:rPr lang="fr-FR" b="1" dirty="0"/>
              <a:t> </a:t>
            </a:r>
            <a:r>
              <a:rPr lang="fr-FR" b="1" dirty="0" err="1"/>
              <a:t>products</a:t>
            </a:r>
            <a:r>
              <a:rPr lang="fr-FR" b="1" dirty="0"/>
              <a:t> </a:t>
            </a:r>
            <a:r>
              <a:rPr lang="fr-FR" b="1" dirty="0" err="1"/>
              <a:t>strategy</a:t>
            </a:r>
            <a:endParaRPr lang="fr-FR" b="1" dirty="0"/>
          </a:p>
        </p:txBody>
      </p:sp>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11</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Recent</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evolutions</a:t>
            </a:r>
            <a:endParaRPr lang="en-GB"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4943BE00-441B-4904-9765-0D1322C8FE67}"/>
              </a:ext>
            </a:extLst>
          </p:cNvPr>
          <p:cNvSpPr txBox="1"/>
          <p:nvPr/>
        </p:nvSpPr>
        <p:spPr>
          <a:xfrm>
            <a:off x="487869" y="2735242"/>
            <a:ext cx="8307659" cy="584775"/>
          </a:xfrm>
          <a:prstGeom prst="rect">
            <a:avLst/>
          </a:prstGeom>
          <a:noFill/>
        </p:spPr>
        <p:txBody>
          <a:bodyPr wrap="square" rtlCol="0">
            <a:spAutoFit/>
          </a:bodyPr>
          <a:lstStyle/>
          <a:p>
            <a:pPr algn="just"/>
            <a:r>
              <a:rPr lang="fr-FR" sz="1600" dirty="0" err="1"/>
              <a:t>Identified</a:t>
            </a:r>
            <a:r>
              <a:rPr lang="fr-FR" sz="1600" dirty="0"/>
              <a:t> as « </a:t>
            </a:r>
            <a:r>
              <a:rPr lang="fr-FR" sz="1600" dirty="0" err="1"/>
              <a:t>specialists</a:t>
            </a:r>
            <a:r>
              <a:rPr lang="fr-FR" sz="1600" dirty="0"/>
              <a:t> » of a certain type of </a:t>
            </a:r>
            <a:r>
              <a:rPr lang="fr-FR" sz="1600" dirty="0" err="1"/>
              <a:t>product</a:t>
            </a:r>
            <a:r>
              <a:rPr lang="fr-FR" sz="1600" dirty="0"/>
              <a:t> or service</a:t>
            </a:r>
            <a:r>
              <a:rPr lang="fr-FR" sz="1600" strike="sngStrike" dirty="0"/>
              <a:t>s</a:t>
            </a:r>
            <a:r>
              <a:rPr lang="fr-FR" sz="1600" dirty="0"/>
              <a:t>, retailers </a:t>
            </a:r>
            <a:r>
              <a:rPr lang="fr-FR" sz="1600" dirty="0" err="1"/>
              <a:t>will</a:t>
            </a:r>
            <a:r>
              <a:rPr lang="fr-FR" sz="1600" dirty="0"/>
              <a:t> value an expertise on a </a:t>
            </a:r>
            <a:r>
              <a:rPr lang="fr-FR" sz="1600" dirty="0" err="1"/>
              <a:t>specific</a:t>
            </a:r>
            <a:r>
              <a:rPr lang="fr-FR" sz="1600" dirty="0"/>
              <a:t> </a:t>
            </a:r>
            <a:r>
              <a:rPr lang="fr-FR" sz="1600" dirty="0" err="1"/>
              <a:t>technology</a:t>
            </a:r>
            <a:r>
              <a:rPr lang="fr-FR" sz="1600" dirty="0"/>
              <a:t>, maintenance issues, etc.</a:t>
            </a:r>
          </a:p>
        </p:txBody>
      </p:sp>
      <p:pic>
        <p:nvPicPr>
          <p:cNvPr id="13" name="Image 12">
            <a:extLst>
              <a:ext uri="{FF2B5EF4-FFF2-40B4-BE49-F238E27FC236}">
                <a16:creationId xmlns:a16="http://schemas.microsoft.com/office/drawing/2014/main" id="{1D058667-E7C6-4872-8CC6-FEDF0C1F44E8}"/>
              </a:ext>
            </a:extLst>
          </p:cNvPr>
          <p:cNvPicPr>
            <a:picLocks noChangeAspect="1"/>
          </p:cNvPicPr>
          <p:nvPr/>
        </p:nvPicPr>
        <p:blipFill>
          <a:blip r:embed="rId3"/>
          <a:stretch>
            <a:fillRect/>
          </a:stretch>
        </p:blipFill>
        <p:spPr>
          <a:xfrm>
            <a:off x="3633360" y="4224068"/>
            <a:ext cx="1877284" cy="1491738"/>
          </a:xfrm>
          <a:prstGeom prst="rect">
            <a:avLst/>
          </a:prstGeom>
        </p:spPr>
      </p:pic>
      <p:sp>
        <p:nvSpPr>
          <p:cNvPr id="26" name="ZoneTexte 25">
            <a:extLst>
              <a:ext uri="{FF2B5EF4-FFF2-40B4-BE49-F238E27FC236}">
                <a16:creationId xmlns:a16="http://schemas.microsoft.com/office/drawing/2014/main" id="{D29CD732-6FD9-4971-9665-866D5BE2D126}"/>
              </a:ext>
            </a:extLst>
          </p:cNvPr>
          <p:cNvSpPr txBox="1"/>
          <p:nvPr/>
        </p:nvSpPr>
        <p:spPr>
          <a:xfrm>
            <a:off x="6211456" y="5840308"/>
            <a:ext cx="2584073" cy="523220"/>
          </a:xfrm>
          <a:prstGeom prst="rect">
            <a:avLst/>
          </a:prstGeom>
          <a:noFill/>
        </p:spPr>
        <p:txBody>
          <a:bodyPr wrap="square" rtlCol="0">
            <a:spAutoFit/>
          </a:bodyPr>
          <a:lstStyle/>
          <a:p>
            <a:pPr algn="ctr"/>
            <a:r>
              <a:rPr lang="fr-FR" dirty="0" err="1">
                <a:solidFill>
                  <a:srgbClr val="18C320"/>
                </a:solidFill>
              </a:rPr>
              <a:t>Less</a:t>
            </a:r>
            <a:r>
              <a:rPr lang="fr-FR" dirty="0">
                <a:solidFill>
                  <a:srgbClr val="18C320"/>
                </a:solidFill>
              </a:rPr>
              <a:t> </a:t>
            </a:r>
            <a:r>
              <a:rPr lang="fr-FR" dirty="0" err="1">
                <a:solidFill>
                  <a:srgbClr val="18C320"/>
                </a:solidFill>
              </a:rPr>
              <a:t>customer</a:t>
            </a:r>
            <a:r>
              <a:rPr lang="fr-FR" dirty="0">
                <a:solidFill>
                  <a:srgbClr val="18C320"/>
                </a:solidFill>
              </a:rPr>
              <a:t> </a:t>
            </a:r>
            <a:r>
              <a:rPr lang="fr-FR" dirty="0" err="1">
                <a:solidFill>
                  <a:srgbClr val="18C320"/>
                </a:solidFill>
              </a:rPr>
              <a:t>movements</a:t>
            </a:r>
            <a:r>
              <a:rPr lang="fr-FR" dirty="0">
                <a:solidFill>
                  <a:srgbClr val="18C320"/>
                </a:solidFill>
              </a:rPr>
              <a:t> to </a:t>
            </a:r>
            <a:r>
              <a:rPr lang="fr-FR" dirty="0" err="1">
                <a:solidFill>
                  <a:srgbClr val="18C320"/>
                </a:solidFill>
              </a:rPr>
              <a:t>find</a:t>
            </a:r>
            <a:r>
              <a:rPr lang="fr-FR" dirty="0">
                <a:solidFill>
                  <a:srgbClr val="18C320"/>
                </a:solidFill>
              </a:rPr>
              <a:t> </a:t>
            </a:r>
            <a:r>
              <a:rPr lang="fr-FR" dirty="0" err="1">
                <a:solidFill>
                  <a:srgbClr val="18C320"/>
                </a:solidFill>
              </a:rPr>
              <a:t>what</a:t>
            </a:r>
            <a:r>
              <a:rPr lang="fr-FR" dirty="0">
                <a:solidFill>
                  <a:srgbClr val="18C320"/>
                </a:solidFill>
              </a:rPr>
              <a:t> </a:t>
            </a:r>
            <a:r>
              <a:rPr lang="fr-FR" dirty="0" err="1">
                <a:solidFill>
                  <a:srgbClr val="18C320"/>
                </a:solidFill>
              </a:rPr>
              <a:t>they</a:t>
            </a:r>
            <a:r>
              <a:rPr lang="fr-FR" dirty="0">
                <a:solidFill>
                  <a:srgbClr val="18C320"/>
                </a:solidFill>
              </a:rPr>
              <a:t> are </a:t>
            </a:r>
            <a:r>
              <a:rPr lang="fr-FR" dirty="0" err="1">
                <a:solidFill>
                  <a:srgbClr val="18C320"/>
                </a:solidFill>
              </a:rPr>
              <a:t>looking</a:t>
            </a:r>
            <a:r>
              <a:rPr lang="fr-FR" dirty="0">
                <a:solidFill>
                  <a:srgbClr val="18C320"/>
                </a:solidFill>
              </a:rPr>
              <a:t> for</a:t>
            </a:r>
          </a:p>
        </p:txBody>
      </p:sp>
      <p:sp>
        <p:nvSpPr>
          <p:cNvPr id="29" name="ZoneTexte 28">
            <a:extLst>
              <a:ext uri="{FF2B5EF4-FFF2-40B4-BE49-F238E27FC236}">
                <a16:creationId xmlns:a16="http://schemas.microsoft.com/office/drawing/2014/main" id="{9DD2A0C0-5CF7-4E8C-8AD7-36D60679BE23}"/>
              </a:ext>
            </a:extLst>
          </p:cNvPr>
          <p:cNvSpPr txBox="1"/>
          <p:nvPr/>
        </p:nvSpPr>
        <p:spPr>
          <a:xfrm>
            <a:off x="418170" y="5863153"/>
            <a:ext cx="2445337" cy="523220"/>
          </a:xfrm>
          <a:prstGeom prst="rect">
            <a:avLst/>
          </a:prstGeom>
          <a:noFill/>
        </p:spPr>
        <p:txBody>
          <a:bodyPr wrap="square" rtlCol="0">
            <a:spAutoFit/>
          </a:bodyPr>
          <a:lstStyle/>
          <a:p>
            <a:pPr algn="ctr"/>
            <a:r>
              <a:rPr lang="fr-FR" dirty="0">
                <a:solidFill>
                  <a:srgbClr val="18C320"/>
                </a:solidFill>
              </a:rPr>
              <a:t>More </a:t>
            </a:r>
            <a:r>
              <a:rPr lang="fr-FR" dirty="0" err="1">
                <a:solidFill>
                  <a:srgbClr val="18C320"/>
                </a:solidFill>
              </a:rPr>
              <a:t>references</a:t>
            </a:r>
            <a:r>
              <a:rPr lang="fr-FR" dirty="0">
                <a:solidFill>
                  <a:srgbClr val="18C320"/>
                </a:solidFill>
              </a:rPr>
              <a:t>, </a:t>
            </a:r>
          </a:p>
          <a:p>
            <a:pPr algn="ctr"/>
            <a:r>
              <a:rPr lang="fr-FR" dirty="0">
                <a:solidFill>
                  <a:srgbClr val="18C320"/>
                </a:solidFill>
              </a:rPr>
              <a:t>but </a:t>
            </a:r>
            <a:r>
              <a:rPr lang="fr-FR" dirty="0" err="1">
                <a:solidFill>
                  <a:srgbClr val="18C320"/>
                </a:solidFill>
              </a:rPr>
              <a:t>same</a:t>
            </a:r>
            <a:r>
              <a:rPr lang="fr-FR" dirty="0">
                <a:solidFill>
                  <a:srgbClr val="18C320"/>
                </a:solidFill>
              </a:rPr>
              <a:t> </a:t>
            </a:r>
            <a:r>
              <a:rPr lang="fr-FR" dirty="0" err="1">
                <a:solidFill>
                  <a:srgbClr val="18C320"/>
                </a:solidFill>
              </a:rPr>
              <a:t>kind</a:t>
            </a:r>
            <a:r>
              <a:rPr lang="fr-FR" dirty="0">
                <a:solidFill>
                  <a:srgbClr val="18C320"/>
                </a:solidFill>
              </a:rPr>
              <a:t> of items</a:t>
            </a:r>
          </a:p>
        </p:txBody>
      </p:sp>
      <p:sp>
        <p:nvSpPr>
          <p:cNvPr id="30" name="ZoneTexte 29">
            <a:extLst>
              <a:ext uri="{FF2B5EF4-FFF2-40B4-BE49-F238E27FC236}">
                <a16:creationId xmlns:a16="http://schemas.microsoft.com/office/drawing/2014/main" id="{A268A894-8A49-46DE-9564-29384A81F572}"/>
              </a:ext>
            </a:extLst>
          </p:cNvPr>
          <p:cNvSpPr txBox="1"/>
          <p:nvPr/>
        </p:nvSpPr>
        <p:spPr>
          <a:xfrm>
            <a:off x="3248493" y="5876374"/>
            <a:ext cx="2584073" cy="523220"/>
          </a:xfrm>
          <a:prstGeom prst="rect">
            <a:avLst/>
          </a:prstGeom>
          <a:noFill/>
        </p:spPr>
        <p:txBody>
          <a:bodyPr wrap="square" rtlCol="0">
            <a:spAutoFit/>
          </a:bodyPr>
          <a:lstStyle/>
          <a:p>
            <a:pPr algn="ctr"/>
            <a:r>
              <a:rPr lang="fr-FR" dirty="0" err="1">
                <a:solidFill>
                  <a:srgbClr val="18C320"/>
                </a:solidFill>
              </a:rPr>
              <a:t>Better</a:t>
            </a:r>
            <a:r>
              <a:rPr lang="fr-FR" dirty="0">
                <a:solidFill>
                  <a:srgbClr val="18C320"/>
                </a:solidFill>
              </a:rPr>
              <a:t> service </a:t>
            </a:r>
            <a:r>
              <a:rPr lang="fr-FR" dirty="0" err="1">
                <a:solidFill>
                  <a:srgbClr val="18C320"/>
                </a:solidFill>
              </a:rPr>
              <a:t>quality</a:t>
            </a:r>
            <a:r>
              <a:rPr lang="fr-FR" dirty="0">
                <a:solidFill>
                  <a:srgbClr val="18C320"/>
                </a:solidFill>
              </a:rPr>
              <a:t> and staff expertise</a:t>
            </a:r>
            <a:endParaRPr lang="fr-FR" strike="sngStrike" dirty="0">
              <a:solidFill>
                <a:srgbClr val="18C320"/>
              </a:solidFill>
            </a:endParaRPr>
          </a:p>
        </p:txBody>
      </p:sp>
      <p:pic>
        <p:nvPicPr>
          <p:cNvPr id="28" name="Graphique 27" descr="Vibration du téléphone avec un remplissage uni">
            <a:extLst>
              <a:ext uri="{FF2B5EF4-FFF2-40B4-BE49-F238E27FC236}">
                <a16:creationId xmlns:a16="http://schemas.microsoft.com/office/drawing/2014/main" id="{9D3CF239-465C-485A-BEFE-618F39D122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2172" y="3484092"/>
            <a:ext cx="690990" cy="690990"/>
          </a:xfrm>
          <a:prstGeom prst="rect">
            <a:avLst/>
          </a:prstGeom>
        </p:spPr>
      </p:pic>
      <p:grpSp>
        <p:nvGrpSpPr>
          <p:cNvPr id="41" name="Groupe 40">
            <a:extLst>
              <a:ext uri="{FF2B5EF4-FFF2-40B4-BE49-F238E27FC236}">
                <a16:creationId xmlns:a16="http://schemas.microsoft.com/office/drawing/2014/main" id="{CD5641D4-37CA-4043-AF71-E471262A0449}"/>
              </a:ext>
            </a:extLst>
          </p:cNvPr>
          <p:cNvGrpSpPr/>
          <p:nvPr/>
        </p:nvGrpSpPr>
        <p:grpSpPr>
          <a:xfrm>
            <a:off x="6178060" y="4304951"/>
            <a:ext cx="1206729" cy="914400"/>
            <a:chOff x="6634976" y="4481463"/>
            <a:chExt cx="1206729" cy="914400"/>
          </a:xfrm>
          <a:solidFill>
            <a:srgbClr val="009FC6"/>
          </a:solidFill>
        </p:grpSpPr>
        <p:pic>
          <p:nvPicPr>
            <p:cNvPr id="38" name="Graphique 37" descr="Télévision avec un remplissage uni">
              <a:extLst>
                <a:ext uri="{FF2B5EF4-FFF2-40B4-BE49-F238E27FC236}">
                  <a16:creationId xmlns:a16="http://schemas.microsoft.com/office/drawing/2014/main" id="{ED6CFA15-6BFD-40DF-8A0D-A6C7176C56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34976" y="4481463"/>
              <a:ext cx="914400" cy="914400"/>
            </a:xfrm>
            <a:prstGeom prst="rect">
              <a:avLst/>
            </a:prstGeom>
          </p:spPr>
        </p:pic>
        <p:pic>
          <p:nvPicPr>
            <p:cNvPr id="40" name="Graphique 39" descr="Télécommande avec un remplissage uni">
              <a:extLst>
                <a:ext uri="{FF2B5EF4-FFF2-40B4-BE49-F238E27FC236}">
                  <a16:creationId xmlns:a16="http://schemas.microsoft.com/office/drawing/2014/main" id="{32F713F5-1EAA-46CD-89C6-ECAF2C9A34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49376" y="4990912"/>
              <a:ext cx="292329" cy="292329"/>
            </a:xfrm>
            <a:prstGeom prst="rect">
              <a:avLst/>
            </a:prstGeom>
          </p:spPr>
        </p:pic>
      </p:grpSp>
      <p:pic>
        <p:nvPicPr>
          <p:cNvPr id="44" name="Graphique 43" descr="Internet avec un remplissage uni">
            <a:extLst>
              <a:ext uri="{FF2B5EF4-FFF2-40B4-BE49-F238E27FC236}">
                <a16:creationId xmlns:a16="http://schemas.microsoft.com/office/drawing/2014/main" id="{011CA83D-012C-42DC-B64F-5D30C845AA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76160" y="3367169"/>
            <a:ext cx="914400" cy="914400"/>
          </a:xfrm>
          <a:prstGeom prst="rect">
            <a:avLst/>
          </a:prstGeom>
        </p:spPr>
      </p:pic>
      <p:pic>
        <p:nvPicPr>
          <p:cNvPr id="45" name="Graphique 44" descr="Ordinateur avec un remplissage uni">
            <a:extLst>
              <a:ext uri="{FF2B5EF4-FFF2-40B4-BE49-F238E27FC236}">
                <a16:creationId xmlns:a16="http://schemas.microsoft.com/office/drawing/2014/main" id="{A8BD7009-36B5-418F-9737-08F8883C29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9615" y="4183146"/>
            <a:ext cx="1158011" cy="1158011"/>
          </a:xfrm>
          <a:prstGeom prst="rect">
            <a:avLst/>
          </a:prstGeom>
        </p:spPr>
      </p:pic>
      <p:pic>
        <p:nvPicPr>
          <p:cNvPr id="46" name="Graphique 45">
            <a:hlinkClick r:id="rId14" action="ppaction://hlinksldjump"/>
            <a:extLst>
              <a:ext uri="{FF2B5EF4-FFF2-40B4-BE49-F238E27FC236}">
                <a16:creationId xmlns:a16="http://schemas.microsoft.com/office/drawing/2014/main" id="{4D1A1544-F4EB-4AA1-BF63-A1111B008B81}"/>
              </a:ext>
            </a:extLst>
          </p:cNvPr>
          <p:cNvPicPr>
            <a:picLocks noChangeAspect="1"/>
          </p:cNvPicPr>
          <p:nvPr/>
        </p:nvPicPr>
        <p:blipFill>
          <a:blip r:embed="rId15"/>
          <a:srcRect/>
          <a:stretch/>
        </p:blipFill>
        <p:spPr>
          <a:xfrm>
            <a:off x="8126455" y="159935"/>
            <a:ext cx="669073" cy="669073"/>
          </a:xfrm>
          <a:prstGeom prst="rect">
            <a:avLst/>
          </a:prstGeom>
        </p:spPr>
      </p:pic>
    </p:spTree>
    <p:extLst>
      <p:ext uri="{BB962C8B-B14F-4D97-AF65-F5344CB8AC3E}">
        <p14:creationId xmlns:p14="http://schemas.microsoft.com/office/powerpoint/2010/main" val="2118669012"/>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1.38889E-6 2.22222E-6 L -0.57743 -0.175 " pathEditMode="relative" rAng="0" ptsTypes="AA">
                                      <p:cBhvr>
                                        <p:cTn id="10" dur="2000" fill="hold"/>
                                        <p:tgtEl>
                                          <p:spTgt spid="32"/>
                                        </p:tgtEl>
                                        <p:attrNameLst>
                                          <p:attrName>ppt_x</p:attrName>
                                          <p:attrName>ppt_y</p:attrName>
                                        </p:attrNameLst>
                                      </p:cBhvr>
                                      <p:rCtr x="-28872" y="-8750"/>
                                    </p:animMotion>
                                  </p:childTnLst>
                                </p:cTn>
                              </p:par>
                            </p:childTnLst>
                          </p:cTn>
                        </p:par>
                        <p:par>
                          <p:cTn id="11" fill="hold">
                            <p:stCondLst>
                              <p:cond delay="250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000"/>
                                        <p:tgtEl>
                                          <p:spTgt spid="3"/>
                                        </p:tgtEl>
                                      </p:cBhvr>
                                    </p:animEffect>
                                  </p:childTnLst>
                                </p:cTn>
                              </p:par>
                            </p:childTnLst>
                          </p:cTn>
                        </p:par>
                        <p:par>
                          <p:cTn id="15" fill="hold">
                            <p:stCondLst>
                              <p:cond delay="3500"/>
                            </p:stCondLst>
                            <p:childTnLst>
                              <p:par>
                                <p:cTn id="16" presetID="10" presetClass="entr" presetSubtype="0" fill="hold" nodeType="after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par>
                          <p:cTn id="19" fill="hold">
                            <p:stCondLst>
                              <p:cond delay="5000"/>
                            </p:stCondLst>
                            <p:childTnLst>
                              <p:par>
                                <p:cTn id="20" presetID="10" presetClass="entr" presetSubtype="0"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childTnLst>
                                </p:cTn>
                              </p:par>
                              <p:par>
                                <p:cTn id="26" presetID="10" presetClass="entr" presetSubtype="0" fill="hold" nodeType="withEffect">
                                  <p:stCondLst>
                                    <p:cond delay="10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0"/>
                                        <p:tgtEl>
                                          <p:spTgt spid="30"/>
                                        </p:tgtEl>
                                      </p:cBhvr>
                                    </p:animEffect>
                                  </p:childTnLst>
                                </p:cTn>
                              </p:par>
                              <p:par>
                                <p:cTn id="32" presetID="10" presetClass="entr" presetSubtype="0" fill="hold" nodeType="withEffect">
                                  <p:stCondLst>
                                    <p:cond delay="20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childTnLst>
                                </p:cTn>
                              </p:par>
                            </p:childTnLst>
                          </p:cTn>
                        </p:par>
                        <p:par>
                          <p:cTn id="35" fill="hold">
                            <p:stCondLst>
                              <p:cond delay="8000"/>
                            </p:stCondLst>
                            <p:childTnLst>
                              <p:par>
                                <p:cTn id="36" presetID="10" presetClass="entr" presetSubtype="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5" grpId="0" animBg="1"/>
      <p:bldP spid="3" grpId="0"/>
      <p:bldP spid="26"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63"/>
        <p:cNvGrpSpPr/>
        <p:nvPr/>
      </p:nvGrpSpPr>
      <p:grpSpPr>
        <a:xfrm>
          <a:off x="0" y="0"/>
          <a:ext cx="0" cy="0"/>
          <a:chOff x="0" y="0"/>
          <a:chExt cx="0" cy="0"/>
        </a:xfrm>
      </p:grpSpPr>
      <p:sp>
        <p:nvSpPr>
          <p:cNvPr id="32" name="Ellipse 31">
            <a:extLst>
              <a:ext uri="{FF2B5EF4-FFF2-40B4-BE49-F238E27FC236}">
                <a16:creationId xmlns:a16="http://schemas.microsoft.com/office/drawing/2014/main" id="{908B50B7-2D7A-4D2D-A662-D48099D79F59}"/>
              </a:ext>
            </a:extLst>
          </p:cNvPr>
          <p:cNvSpPr/>
          <p:nvPr/>
        </p:nvSpPr>
        <p:spPr>
          <a:xfrm>
            <a:off x="290972" y="1690088"/>
            <a:ext cx="2765503" cy="584775"/>
          </a:xfrm>
          <a:prstGeom prst="ellipse">
            <a:avLst/>
          </a:prstGeom>
          <a:solidFill>
            <a:srgbClr val="009FC6"/>
          </a:solidFill>
          <a:ln>
            <a:solidFill>
              <a:srgbClr val="009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t>Targeted</a:t>
            </a:r>
            <a:r>
              <a:rPr lang="fr-FR" b="1" dirty="0"/>
              <a:t> </a:t>
            </a:r>
            <a:r>
              <a:rPr lang="fr-FR" b="1" dirty="0" err="1"/>
              <a:t>products</a:t>
            </a:r>
            <a:r>
              <a:rPr lang="fr-FR" b="1" dirty="0"/>
              <a:t> </a:t>
            </a:r>
            <a:r>
              <a:rPr lang="fr-FR" b="1" dirty="0" err="1"/>
              <a:t>strategy</a:t>
            </a:r>
            <a:endParaRPr lang="fr-FR" b="1" dirty="0"/>
          </a:p>
        </p:txBody>
      </p:sp>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12</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Recent</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evolutions</a:t>
            </a:r>
            <a:endParaRPr lang="en-GB"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4943BE00-441B-4904-9765-0D1322C8FE67}"/>
              </a:ext>
            </a:extLst>
          </p:cNvPr>
          <p:cNvSpPr txBox="1"/>
          <p:nvPr/>
        </p:nvSpPr>
        <p:spPr>
          <a:xfrm>
            <a:off x="418170" y="2524174"/>
            <a:ext cx="8307659" cy="584775"/>
          </a:xfrm>
          <a:prstGeom prst="rect">
            <a:avLst/>
          </a:prstGeom>
          <a:noFill/>
        </p:spPr>
        <p:txBody>
          <a:bodyPr wrap="square" rtlCol="0">
            <a:spAutoFit/>
          </a:bodyPr>
          <a:lstStyle/>
          <a:p>
            <a:pPr algn="just"/>
            <a:r>
              <a:rPr lang="fr-FR" sz="1600" dirty="0" err="1"/>
              <a:t>Identified</a:t>
            </a:r>
            <a:r>
              <a:rPr lang="fr-FR" sz="1600" dirty="0"/>
              <a:t> as « </a:t>
            </a:r>
            <a:r>
              <a:rPr lang="fr-FR" sz="1600" dirty="0" err="1"/>
              <a:t>specialists</a:t>
            </a:r>
            <a:r>
              <a:rPr lang="fr-FR" sz="1600" dirty="0"/>
              <a:t> » of a certain type of </a:t>
            </a:r>
            <a:r>
              <a:rPr lang="fr-FR" sz="1600" dirty="0" err="1"/>
              <a:t>product</a:t>
            </a:r>
            <a:r>
              <a:rPr lang="fr-FR" sz="1600" dirty="0"/>
              <a:t> or services, retailers </a:t>
            </a:r>
            <a:r>
              <a:rPr lang="fr-FR" sz="1600" dirty="0" err="1"/>
              <a:t>will</a:t>
            </a:r>
            <a:r>
              <a:rPr lang="fr-FR" sz="1600" dirty="0"/>
              <a:t> </a:t>
            </a:r>
            <a:r>
              <a:rPr lang="fr-FR" sz="1600" dirty="0" err="1"/>
              <a:t>valorize</a:t>
            </a:r>
            <a:r>
              <a:rPr lang="fr-FR" sz="1600" dirty="0"/>
              <a:t> an expertise over a </a:t>
            </a:r>
            <a:r>
              <a:rPr lang="fr-FR" sz="1600" dirty="0" err="1"/>
              <a:t>specific</a:t>
            </a:r>
            <a:r>
              <a:rPr lang="fr-FR" sz="1600" dirty="0"/>
              <a:t> </a:t>
            </a:r>
            <a:r>
              <a:rPr lang="fr-FR" sz="1600" dirty="0" err="1"/>
              <a:t>technology</a:t>
            </a:r>
            <a:r>
              <a:rPr lang="fr-FR" sz="1600" dirty="0"/>
              <a:t>, maintenance issues, etc.</a:t>
            </a:r>
          </a:p>
        </p:txBody>
      </p:sp>
      <p:pic>
        <p:nvPicPr>
          <p:cNvPr id="13" name="Image 12">
            <a:extLst>
              <a:ext uri="{FF2B5EF4-FFF2-40B4-BE49-F238E27FC236}">
                <a16:creationId xmlns:a16="http://schemas.microsoft.com/office/drawing/2014/main" id="{1D058667-E7C6-4872-8CC6-FEDF0C1F44E8}"/>
              </a:ext>
            </a:extLst>
          </p:cNvPr>
          <p:cNvPicPr>
            <a:picLocks noChangeAspect="1"/>
          </p:cNvPicPr>
          <p:nvPr/>
        </p:nvPicPr>
        <p:blipFill>
          <a:blip r:embed="rId3"/>
          <a:stretch>
            <a:fillRect/>
          </a:stretch>
        </p:blipFill>
        <p:spPr>
          <a:xfrm>
            <a:off x="3633360" y="4224068"/>
            <a:ext cx="1877284" cy="1491738"/>
          </a:xfrm>
          <a:prstGeom prst="rect">
            <a:avLst/>
          </a:prstGeom>
        </p:spPr>
      </p:pic>
      <p:sp>
        <p:nvSpPr>
          <p:cNvPr id="26" name="ZoneTexte 25">
            <a:extLst>
              <a:ext uri="{FF2B5EF4-FFF2-40B4-BE49-F238E27FC236}">
                <a16:creationId xmlns:a16="http://schemas.microsoft.com/office/drawing/2014/main" id="{D29CD732-6FD9-4971-9665-866D5BE2D126}"/>
              </a:ext>
            </a:extLst>
          </p:cNvPr>
          <p:cNvSpPr txBox="1"/>
          <p:nvPr/>
        </p:nvSpPr>
        <p:spPr>
          <a:xfrm>
            <a:off x="6211456" y="5840308"/>
            <a:ext cx="2584073" cy="523220"/>
          </a:xfrm>
          <a:prstGeom prst="rect">
            <a:avLst/>
          </a:prstGeom>
          <a:noFill/>
        </p:spPr>
        <p:txBody>
          <a:bodyPr wrap="square" rtlCol="0">
            <a:spAutoFit/>
          </a:bodyPr>
          <a:lstStyle/>
          <a:p>
            <a:pPr algn="ctr"/>
            <a:r>
              <a:rPr lang="fr-FR" dirty="0" err="1">
                <a:solidFill>
                  <a:srgbClr val="18C320"/>
                </a:solidFill>
              </a:rPr>
              <a:t>Less</a:t>
            </a:r>
            <a:r>
              <a:rPr lang="fr-FR" dirty="0">
                <a:solidFill>
                  <a:srgbClr val="18C320"/>
                </a:solidFill>
              </a:rPr>
              <a:t> </a:t>
            </a:r>
            <a:r>
              <a:rPr lang="fr-FR" dirty="0" err="1">
                <a:solidFill>
                  <a:srgbClr val="18C320"/>
                </a:solidFill>
              </a:rPr>
              <a:t>customer</a:t>
            </a:r>
            <a:r>
              <a:rPr lang="fr-FR" dirty="0">
                <a:solidFill>
                  <a:srgbClr val="18C320"/>
                </a:solidFill>
              </a:rPr>
              <a:t> </a:t>
            </a:r>
            <a:r>
              <a:rPr lang="fr-FR" dirty="0" err="1">
                <a:solidFill>
                  <a:srgbClr val="18C320"/>
                </a:solidFill>
              </a:rPr>
              <a:t>movements</a:t>
            </a:r>
            <a:r>
              <a:rPr lang="fr-FR" dirty="0">
                <a:solidFill>
                  <a:srgbClr val="18C320"/>
                </a:solidFill>
              </a:rPr>
              <a:t> to </a:t>
            </a:r>
            <a:r>
              <a:rPr lang="fr-FR" dirty="0" err="1">
                <a:solidFill>
                  <a:srgbClr val="18C320"/>
                </a:solidFill>
              </a:rPr>
              <a:t>find</a:t>
            </a:r>
            <a:r>
              <a:rPr lang="fr-FR" dirty="0">
                <a:solidFill>
                  <a:srgbClr val="18C320"/>
                </a:solidFill>
              </a:rPr>
              <a:t> </a:t>
            </a:r>
            <a:r>
              <a:rPr lang="fr-FR" dirty="0" err="1">
                <a:solidFill>
                  <a:srgbClr val="18C320"/>
                </a:solidFill>
              </a:rPr>
              <a:t>what</a:t>
            </a:r>
            <a:r>
              <a:rPr lang="fr-FR" dirty="0">
                <a:solidFill>
                  <a:srgbClr val="18C320"/>
                </a:solidFill>
              </a:rPr>
              <a:t> </a:t>
            </a:r>
            <a:r>
              <a:rPr lang="fr-FR" dirty="0" err="1">
                <a:solidFill>
                  <a:srgbClr val="18C320"/>
                </a:solidFill>
              </a:rPr>
              <a:t>they’re</a:t>
            </a:r>
            <a:r>
              <a:rPr lang="fr-FR" dirty="0">
                <a:solidFill>
                  <a:srgbClr val="18C320"/>
                </a:solidFill>
              </a:rPr>
              <a:t> </a:t>
            </a:r>
            <a:r>
              <a:rPr lang="fr-FR" dirty="0" err="1">
                <a:solidFill>
                  <a:srgbClr val="18C320"/>
                </a:solidFill>
              </a:rPr>
              <a:t>looking</a:t>
            </a:r>
            <a:r>
              <a:rPr lang="fr-FR" dirty="0">
                <a:solidFill>
                  <a:srgbClr val="18C320"/>
                </a:solidFill>
              </a:rPr>
              <a:t> for</a:t>
            </a:r>
          </a:p>
        </p:txBody>
      </p:sp>
      <p:sp>
        <p:nvSpPr>
          <p:cNvPr id="29" name="ZoneTexte 28">
            <a:extLst>
              <a:ext uri="{FF2B5EF4-FFF2-40B4-BE49-F238E27FC236}">
                <a16:creationId xmlns:a16="http://schemas.microsoft.com/office/drawing/2014/main" id="{9DD2A0C0-5CF7-4E8C-8AD7-36D60679BE23}"/>
              </a:ext>
            </a:extLst>
          </p:cNvPr>
          <p:cNvSpPr txBox="1"/>
          <p:nvPr/>
        </p:nvSpPr>
        <p:spPr>
          <a:xfrm>
            <a:off x="418170" y="5863153"/>
            <a:ext cx="2445337" cy="523220"/>
          </a:xfrm>
          <a:prstGeom prst="rect">
            <a:avLst/>
          </a:prstGeom>
          <a:noFill/>
        </p:spPr>
        <p:txBody>
          <a:bodyPr wrap="square" rtlCol="0">
            <a:spAutoFit/>
          </a:bodyPr>
          <a:lstStyle/>
          <a:p>
            <a:pPr algn="ctr"/>
            <a:r>
              <a:rPr lang="fr-FR" dirty="0">
                <a:solidFill>
                  <a:srgbClr val="18C320"/>
                </a:solidFill>
              </a:rPr>
              <a:t>More </a:t>
            </a:r>
            <a:r>
              <a:rPr lang="fr-FR" dirty="0" err="1">
                <a:solidFill>
                  <a:srgbClr val="18C320"/>
                </a:solidFill>
              </a:rPr>
              <a:t>references</a:t>
            </a:r>
            <a:r>
              <a:rPr lang="fr-FR" dirty="0">
                <a:solidFill>
                  <a:srgbClr val="18C320"/>
                </a:solidFill>
              </a:rPr>
              <a:t>, </a:t>
            </a:r>
          </a:p>
          <a:p>
            <a:pPr algn="ctr"/>
            <a:r>
              <a:rPr lang="fr-FR" dirty="0">
                <a:solidFill>
                  <a:srgbClr val="18C320"/>
                </a:solidFill>
              </a:rPr>
              <a:t>but </a:t>
            </a:r>
            <a:r>
              <a:rPr lang="fr-FR" dirty="0" err="1">
                <a:solidFill>
                  <a:srgbClr val="18C320"/>
                </a:solidFill>
              </a:rPr>
              <a:t>same</a:t>
            </a:r>
            <a:r>
              <a:rPr lang="fr-FR" dirty="0">
                <a:solidFill>
                  <a:srgbClr val="18C320"/>
                </a:solidFill>
              </a:rPr>
              <a:t> nature of items</a:t>
            </a:r>
          </a:p>
        </p:txBody>
      </p:sp>
      <p:sp>
        <p:nvSpPr>
          <p:cNvPr id="30" name="ZoneTexte 29">
            <a:extLst>
              <a:ext uri="{FF2B5EF4-FFF2-40B4-BE49-F238E27FC236}">
                <a16:creationId xmlns:a16="http://schemas.microsoft.com/office/drawing/2014/main" id="{A268A894-8A49-46DE-9564-29384A81F572}"/>
              </a:ext>
            </a:extLst>
          </p:cNvPr>
          <p:cNvSpPr txBox="1"/>
          <p:nvPr/>
        </p:nvSpPr>
        <p:spPr>
          <a:xfrm>
            <a:off x="3248493" y="5876374"/>
            <a:ext cx="2584073" cy="523220"/>
          </a:xfrm>
          <a:prstGeom prst="rect">
            <a:avLst/>
          </a:prstGeom>
          <a:noFill/>
        </p:spPr>
        <p:txBody>
          <a:bodyPr wrap="square" rtlCol="0">
            <a:spAutoFit/>
          </a:bodyPr>
          <a:lstStyle/>
          <a:p>
            <a:pPr algn="ctr"/>
            <a:r>
              <a:rPr lang="fr-FR" dirty="0" err="1">
                <a:solidFill>
                  <a:srgbClr val="18C320"/>
                </a:solidFill>
              </a:rPr>
              <a:t>Better</a:t>
            </a:r>
            <a:r>
              <a:rPr lang="fr-FR" dirty="0">
                <a:solidFill>
                  <a:srgbClr val="18C320"/>
                </a:solidFill>
              </a:rPr>
              <a:t> service </a:t>
            </a:r>
            <a:r>
              <a:rPr lang="fr-FR" dirty="0" err="1">
                <a:solidFill>
                  <a:srgbClr val="18C320"/>
                </a:solidFill>
              </a:rPr>
              <a:t>quality</a:t>
            </a:r>
            <a:r>
              <a:rPr lang="fr-FR" dirty="0">
                <a:solidFill>
                  <a:srgbClr val="18C320"/>
                </a:solidFill>
              </a:rPr>
              <a:t> and expertise of personnel</a:t>
            </a:r>
          </a:p>
        </p:txBody>
      </p:sp>
      <p:pic>
        <p:nvPicPr>
          <p:cNvPr id="28" name="Graphique 27" descr="Vibration du téléphone avec un remplissage uni">
            <a:extLst>
              <a:ext uri="{FF2B5EF4-FFF2-40B4-BE49-F238E27FC236}">
                <a16:creationId xmlns:a16="http://schemas.microsoft.com/office/drawing/2014/main" id="{9D3CF239-465C-485A-BEFE-618F39D122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2172" y="3484092"/>
            <a:ext cx="690990" cy="690990"/>
          </a:xfrm>
          <a:prstGeom prst="rect">
            <a:avLst/>
          </a:prstGeom>
        </p:spPr>
      </p:pic>
      <p:grpSp>
        <p:nvGrpSpPr>
          <p:cNvPr id="41" name="Groupe 40">
            <a:extLst>
              <a:ext uri="{FF2B5EF4-FFF2-40B4-BE49-F238E27FC236}">
                <a16:creationId xmlns:a16="http://schemas.microsoft.com/office/drawing/2014/main" id="{CD5641D4-37CA-4043-AF71-E471262A0449}"/>
              </a:ext>
            </a:extLst>
          </p:cNvPr>
          <p:cNvGrpSpPr/>
          <p:nvPr/>
        </p:nvGrpSpPr>
        <p:grpSpPr>
          <a:xfrm>
            <a:off x="6178060" y="4304951"/>
            <a:ext cx="1206729" cy="914400"/>
            <a:chOff x="6634976" y="4481463"/>
            <a:chExt cx="1206729" cy="914400"/>
          </a:xfrm>
          <a:solidFill>
            <a:srgbClr val="009FC6"/>
          </a:solidFill>
        </p:grpSpPr>
        <p:pic>
          <p:nvPicPr>
            <p:cNvPr id="38" name="Graphique 37" descr="Télévision avec un remplissage uni">
              <a:extLst>
                <a:ext uri="{FF2B5EF4-FFF2-40B4-BE49-F238E27FC236}">
                  <a16:creationId xmlns:a16="http://schemas.microsoft.com/office/drawing/2014/main" id="{ED6CFA15-6BFD-40DF-8A0D-A6C7176C56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34976" y="4481463"/>
              <a:ext cx="914400" cy="914400"/>
            </a:xfrm>
            <a:prstGeom prst="rect">
              <a:avLst/>
            </a:prstGeom>
          </p:spPr>
        </p:pic>
        <p:pic>
          <p:nvPicPr>
            <p:cNvPr id="40" name="Graphique 39" descr="Télécommande avec un remplissage uni">
              <a:extLst>
                <a:ext uri="{FF2B5EF4-FFF2-40B4-BE49-F238E27FC236}">
                  <a16:creationId xmlns:a16="http://schemas.microsoft.com/office/drawing/2014/main" id="{32F713F5-1EAA-46CD-89C6-ECAF2C9A34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49376" y="4990912"/>
              <a:ext cx="292329" cy="292329"/>
            </a:xfrm>
            <a:prstGeom prst="rect">
              <a:avLst/>
            </a:prstGeom>
          </p:spPr>
        </p:pic>
      </p:grpSp>
      <p:pic>
        <p:nvPicPr>
          <p:cNvPr id="44" name="Graphique 43" descr="Internet avec un remplissage uni">
            <a:extLst>
              <a:ext uri="{FF2B5EF4-FFF2-40B4-BE49-F238E27FC236}">
                <a16:creationId xmlns:a16="http://schemas.microsoft.com/office/drawing/2014/main" id="{011CA83D-012C-42DC-B64F-5D30C845AA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76160" y="3367169"/>
            <a:ext cx="914400" cy="914400"/>
          </a:xfrm>
          <a:prstGeom prst="rect">
            <a:avLst/>
          </a:prstGeom>
        </p:spPr>
      </p:pic>
      <p:pic>
        <p:nvPicPr>
          <p:cNvPr id="45" name="Graphique 44" descr="Ordinateur avec un remplissage uni">
            <a:extLst>
              <a:ext uri="{FF2B5EF4-FFF2-40B4-BE49-F238E27FC236}">
                <a16:creationId xmlns:a16="http://schemas.microsoft.com/office/drawing/2014/main" id="{A8BD7009-36B5-418F-9737-08F8883C29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9615" y="4183146"/>
            <a:ext cx="1158011" cy="1158011"/>
          </a:xfrm>
          <a:prstGeom prst="rect">
            <a:avLst/>
          </a:prstGeom>
        </p:spPr>
      </p:pic>
      <p:sp>
        <p:nvSpPr>
          <p:cNvPr id="16" name="Rectangle : coins arrondis 15">
            <a:extLst>
              <a:ext uri="{FF2B5EF4-FFF2-40B4-BE49-F238E27FC236}">
                <a16:creationId xmlns:a16="http://schemas.microsoft.com/office/drawing/2014/main" id="{FE899860-6B2D-42D5-81D0-001F8CFB803E}"/>
              </a:ext>
            </a:extLst>
          </p:cNvPr>
          <p:cNvSpPr/>
          <p:nvPr/>
        </p:nvSpPr>
        <p:spPr>
          <a:xfrm>
            <a:off x="1092820" y="2665140"/>
            <a:ext cx="6759143" cy="2910469"/>
          </a:xfrm>
          <a:prstGeom prst="roundRect">
            <a:avLst/>
          </a:prstGeom>
          <a:solidFill>
            <a:srgbClr val="009FC6"/>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a:t>This sales </a:t>
            </a:r>
            <a:r>
              <a:rPr lang="fr-FR" sz="1600" dirty="0" err="1"/>
              <a:t>strategy</a:t>
            </a:r>
            <a:r>
              <a:rPr lang="fr-FR" sz="1600" dirty="0"/>
              <a:t> leads to a good </a:t>
            </a:r>
            <a:r>
              <a:rPr lang="fr-FR" sz="1600" dirty="0" err="1"/>
              <a:t>knowledge</a:t>
            </a:r>
            <a:r>
              <a:rPr lang="fr-FR" sz="1600" dirty="0"/>
              <a:t> of the </a:t>
            </a:r>
            <a:r>
              <a:rPr lang="fr-FR" sz="1600" dirty="0" err="1"/>
              <a:t>family</a:t>
            </a:r>
            <a:r>
              <a:rPr lang="fr-FR" sz="1600" dirty="0"/>
              <a:t> of </a:t>
            </a:r>
            <a:r>
              <a:rPr lang="fr-FR" sz="1600" dirty="0" err="1"/>
              <a:t>products</a:t>
            </a:r>
            <a:r>
              <a:rPr lang="fr-FR" sz="1600" dirty="0"/>
              <a:t> </a:t>
            </a:r>
            <a:r>
              <a:rPr lang="fr-FR" sz="1600" dirty="0" err="1"/>
              <a:t>displayed</a:t>
            </a:r>
            <a:r>
              <a:rPr lang="fr-FR" sz="1600" dirty="0"/>
              <a:t> in </a:t>
            </a:r>
            <a:r>
              <a:rPr lang="fr-FR" sz="1600" dirty="0" err="1"/>
              <a:t>order</a:t>
            </a:r>
            <a:r>
              <a:rPr lang="fr-FR" sz="1600" dirty="0"/>
              <a:t> to gain a </a:t>
            </a:r>
            <a:r>
              <a:rPr lang="fr-FR" sz="1600" dirty="0" err="1"/>
              <a:t>competitive</a:t>
            </a:r>
            <a:r>
              <a:rPr lang="fr-FR" sz="1600" dirty="0"/>
              <a:t> </a:t>
            </a:r>
            <a:r>
              <a:rPr lang="fr-FR" sz="1600" dirty="0" err="1"/>
              <a:t>advantage</a:t>
            </a:r>
            <a:r>
              <a:rPr lang="fr-FR" sz="1600" dirty="0"/>
              <a:t> on </a:t>
            </a:r>
            <a:r>
              <a:rPr lang="fr-FR" sz="1600" dirty="0" err="1"/>
              <a:t>advice</a:t>
            </a:r>
            <a:r>
              <a:rPr lang="fr-FR" sz="1600" dirty="0"/>
              <a:t> and </a:t>
            </a:r>
            <a:r>
              <a:rPr lang="fr-FR" sz="1600" dirty="0" err="1"/>
              <a:t>customer</a:t>
            </a:r>
            <a:r>
              <a:rPr lang="fr-FR" sz="1600" dirty="0"/>
              <a:t> service. </a:t>
            </a:r>
          </a:p>
          <a:p>
            <a:pPr algn="just"/>
            <a:endParaRPr lang="fr-FR" sz="1600" dirty="0"/>
          </a:p>
          <a:p>
            <a:pPr algn="just"/>
            <a:r>
              <a:rPr lang="fr-FR" sz="1600" dirty="0"/>
              <a:t>It </a:t>
            </a:r>
            <a:r>
              <a:rPr lang="fr-FR" sz="1600" dirty="0" err="1"/>
              <a:t>also</a:t>
            </a:r>
            <a:r>
              <a:rPr lang="fr-FR" sz="1600" dirty="0"/>
              <a:t> matches the </a:t>
            </a:r>
            <a:r>
              <a:rPr lang="fr-FR" sz="1600" dirty="0" err="1"/>
              <a:t>very</a:t>
            </a:r>
            <a:r>
              <a:rPr lang="fr-FR" sz="1600" dirty="0"/>
              <a:t> opposite display of </a:t>
            </a:r>
            <a:r>
              <a:rPr lang="fr-FR" sz="1600" dirty="0" err="1"/>
              <a:t>bazaars</a:t>
            </a:r>
            <a:r>
              <a:rPr lang="fr-FR" sz="1600" dirty="0"/>
              <a:t> or « </a:t>
            </a:r>
            <a:r>
              <a:rPr lang="fr-FR" sz="1600" dirty="0" err="1"/>
              <a:t>category</a:t>
            </a:r>
            <a:r>
              <a:rPr lang="fr-FR" sz="1600" dirty="0"/>
              <a:t> killers » </a:t>
            </a:r>
            <a:r>
              <a:rPr lang="fr-FR" sz="1600" dirty="0" err="1"/>
              <a:t>which</a:t>
            </a:r>
            <a:r>
              <a:rPr lang="fr-FR" sz="1600" dirty="0"/>
              <a:t> tend to </a:t>
            </a:r>
            <a:r>
              <a:rPr lang="fr-FR" sz="1600" dirty="0" err="1"/>
              <a:t>keep</a:t>
            </a:r>
            <a:r>
              <a:rPr lang="fr-FR" sz="1600" dirty="0"/>
              <a:t> </a:t>
            </a:r>
            <a:r>
              <a:rPr lang="fr-FR" sz="1600" dirty="0" err="1"/>
              <a:t>prices</a:t>
            </a:r>
            <a:r>
              <a:rPr lang="fr-FR" sz="1600" dirty="0"/>
              <a:t> to a minimum by </a:t>
            </a:r>
            <a:r>
              <a:rPr lang="fr-FR" sz="1600" dirty="0" err="1"/>
              <a:t>displaying</a:t>
            </a:r>
            <a:r>
              <a:rPr lang="fr-FR" sz="1600" dirty="0"/>
              <a:t> a </a:t>
            </a:r>
            <a:r>
              <a:rPr lang="fr-FR" sz="1600" dirty="0" err="1"/>
              <a:t>deep</a:t>
            </a:r>
            <a:r>
              <a:rPr lang="fr-FR" sz="1600" dirty="0"/>
              <a:t> </a:t>
            </a:r>
            <a:r>
              <a:rPr lang="fr-FR" sz="1600" dirty="0" err="1"/>
              <a:t>assortment</a:t>
            </a:r>
            <a:r>
              <a:rPr lang="fr-FR" sz="1600" dirty="0"/>
              <a:t> of </a:t>
            </a:r>
            <a:r>
              <a:rPr lang="fr-FR" sz="1600" dirty="0" err="1"/>
              <a:t>products</a:t>
            </a:r>
            <a:r>
              <a:rPr lang="fr-FR" sz="1600" dirty="0"/>
              <a:t>.</a:t>
            </a:r>
          </a:p>
          <a:p>
            <a:pPr algn="ctr"/>
            <a:endParaRPr lang="fr-FR" sz="1600" dirty="0"/>
          </a:p>
          <a:p>
            <a:pPr algn="ctr"/>
            <a:r>
              <a:rPr lang="fr-FR" sz="1600" dirty="0"/>
              <a:t>There must </a:t>
            </a:r>
            <a:r>
              <a:rPr lang="fr-FR" sz="1600" dirty="0" err="1"/>
              <a:t>be</a:t>
            </a:r>
            <a:r>
              <a:rPr lang="fr-FR" sz="1600" dirty="0"/>
              <a:t> an important </a:t>
            </a:r>
            <a:r>
              <a:rPr lang="fr-FR" sz="1600" dirty="0" err="1"/>
              <a:t>physical</a:t>
            </a:r>
            <a:r>
              <a:rPr lang="fr-FR" sz="1600" dirty="0"/>
              <a:t>, multi-</a:t>
            </a:r>
            <a:r>
              <a:rPr lang="fr-FR" sz="1600" dirty="0" err="1"/>
              <a:t>reference</a:t>
            </a:r>
            <a:r>
              <a:rPr lang="fr-FR" sz="1600" dirty="0"/>
              <a:t> stock, to back </a:t>
            </a:r>
            <a:r>
              <a:rPr lang="fr-FR" sz="1600" dirty="0" err="1"/>
              <a:t>this</a:t>
            </a:r>
            <a:r>
              <a:rPr lang="fr-FR" sz="1600" dirty="0"/>
              <a:t> </a:t>
            </a:r>
            <a:r>
              <a:rPr lang="fr-FR" sz="1600" dirty="0" err="1"/>
              <a:t>strategy</a:t>
            </a:r>
            <a:r>
              <a:rPr lang="fr-FR" sz="1600" dirty="0"/>
              <a:t>.</a:t>
            </a:r>
          </a:p>
        </p:txBody>
      </p:sp>
      <p:grpSp>
        <p:nvGrpSpPr>
          <p:cNvPr id="17" name="Groupe 16">
            <a:extLst>
              <a:ext uri="{FF2B5EF4-FFF2-40B4-BE49-F238E27FC236}">
                <a16:creationId xmlns:a16="http://schemas.microsoft.com/office/drawing/2014/main" id="{D73BEDDD-B6B7-4597-87DD-48DDD1CD5455}"/>
              </a:ext>
            </a:extLst>
          </p:cNvPr>
          <p:cNvGrpSpPr/>
          <p:nvPr/>
        </p:nvGrpSpPr>
        <p:grpSpPr>
          <a:xfrm>
            <a:off x="7865630" y="3273"/>
            <a:ext cx="914400" cy="1027944"/>
            <a:chOff x="7881128" y="-28544"/>
            <a:chExt cx="914400" cy="1027944"/>
          </a:xfrm>
        </p:grpSpPr>
        <p:pic>
          <p:nvPicPr>
            <p:cNvPr id="18" name="Graphique 17" descr="Retour avec un remplissage uni">
              <a:hlinkClick r:id="" action="ppaction://hlinkshowjump?jump=previousslide"/>
              <a:extLst>
                <a:ext uri="{FF2B5EF4-FFF2-40B4-BE49-F238E27FC236}">
                  <a16:creationId xmlns:a16="http://schemas.microsoft.com/office/drawing/2014/main" id="{67330509-6680-4456-8071-77B45B99470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81128" y="-28544"/>
              <a:ext cx="914400" cy="914400"/>
            </a:xfrm>
            <a:prstGeom prst="rect">
              <a:avLst/>
            </a:prstGeom>
          </p:spPr>
        </p:pic>
        <p:sp>
          <p:nvSpPr>
            <p:cNvPr id="19" name="ZoneTexte 18">
              <a:extLst>
                <a:ext uri="{FF2B5EF4-FFF2-40B4-BE49-F238E27FC236}">
                  <a16:creationId xmlns:a16="http://schemas.microsoft.com/office/drawing/2014/main" id="{4A0655BE-9208-4433-8256-EE8B07129FA8}"/>
                </a:ext>
              </a:extLst>
            </p:cNvPr>
            <p:cNvSpPr txBox="1"/>
            <p:nvPr/>
          </p:nvSpPr>
          <p:spPr>
            <a:xfrm>
              <a:off x="7950820" y="722401"/>
              <a:ext cx="775009" cy="276999"/>
            </a:xfrm>
            <a:prstGeom prst="rect">
              <a:avLst/>
            </a:prstGeom>
            <a:noFill/>
          </p:spPr>
          <p:txBody>
            <a:bodyPr wrap="square" rtlCol="0">
              <a:spAutoFit/>
            </a:bodyPr>
            <a:lstStyle/>
            <a:p>
              <a:pPr algn="ctr"/>
              <a:r>
                <a:rPr lang="fr-FR" sz="1200" dirty="0">
                  <a:solidFill>
                    <a:srgbClr val="FF0000"/>
                  </a:solidFill>
                </a:rPr>
                <a:t>Back</a:t>
              </a:r>
            </a:p>
          </p:txBody>
        </p:sp>
      </p:grpSp>
    </p:spTree>
    <p:extLst>
      <p:ext uri="{BB962C8B-B14F-4D97-AF65-F5344CB8AC3E}">
        <p14:creationId xmlns:p14="http://schemas.microsoft.com/office/powerpoint/2010/main" val="1491710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23" name="Image 22" descr="Une image contenant matériel&#10;&#10;Description générée automatiquement">
            <a:extLst>
              <a:ext uri="{FF2B5EF4-FFF2-40B4-BE49-F238E27FC236}">
                <a16:creationId xmlns:a16="http://schemas.microsoft.com/office/drawing/2014/main" id="{885C08B3-9B4B-43C3-B456-FB524DE62FC0}"/>
              </a:ext>
            </a:extLst>
          </p:cNvPr>
          <p:cNvPicPr>
            <a:picLocks noChangeAspect="1"/>
          </p:cNvPicPr>
          <p:nvPr/>
        </p:nvPicPr>
        <p:blipFill>
          <a:blip r:embed="rId3"/>
          <a:stretch>
            <a:fillRect/>
          </a:stretch>
        </p:blipFill>
        <p:spPr>
          <a:xfrm flipH="1">
            <a:off x="4132616" y="4774963"/>
            <a:ext cx="878765" cy="932024"/>
          </a:xfrm>
          <a:prstGeom prst="rect">
            <a:avLst/>
          </a:prstGeom>
        </p:spPr>
      </p:pic>
      <p:pic>
        <p:nvPicPr>
          <p:cNvPr id="24" name="Graphique 23" descr="Euro avec un remplissage uni">
            <a:extLst>
              <a:ext uri="{FF2B5EF4-FFF2-40B4-BE49-F238E27FC236}">
                <a16:creationId xmlns:a16="http://schemas.microsoft.com/office/drawing/2014/main" id="{D1E94133-1137-448B-B5F9-E9628E641D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0641" y="4400734"/>
            <a:ext cx="323385" cy="323385"/>
          </a:xfrm>
          <a:prstGeom prst="rect">
            <a:avLst/>
          </a:prstGeom>
        </p:spPr>
      </p:pic>
      <p:pic>
        <p:nvPicPr>
          <p:cNvPr id="5" name="Image 4" descr="Une image contenant matériel&#10;&#10;Description générée automatiquement">
            <a:extLst>
              <a:ext uri="{FF2B5EF4-FFF2-40B4-BE49-F238E27FC236}">
                <a16:creationId xmlns:a16="http://schemas.microsoft.com/office/drawing/2014/main" id="{E919E472-00F7-4241-8BF7-0F96FD89FBA5}"/>
              </a:ext>
            </a:extLst>
          </p:cNvPr>
          <p:cNvPicPr>
            <a:picLocks noChangeAspect="1"/>
          </p:cNvPicPr>
          <p:nvPr/>
        </p:nvPicPr>
        <p:blipFill>
          <a:blip r:embed="rId3"/>
          <a:stretch>
            <a:fillRect/>
          </a:stretch>
        </p:blipFill>
        <p:spPr>
          <a:xfrm flipH="1">
            <a:off x="-975551" y="4901963"/>
            <a:ext cx="878765" cy="932024"/>
          </a:xfrm>
          <a:prstGeom prst="rect">
            <a:avLst/>
          </a:prstGeom>
        </p:spPr>
      </p:pic>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13</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Recent</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evolutions</a:t>
            </a:r>
            <a:endParaRPr lang="en-GB" sz="2400" b="0" i="0" u="none" strike="noStrike" cap="none" dirty="0">
              <a:solidFill>
                <a:schemeClr val="lt1"/>
              </a:solidFill>
              <a:latin typeface="Arial"/>
              <a:ea typeface="Arial"/>
              <a:cs typeface="Arial"/>
              <a:sym typeface="Arial"/>
            </a:endParaRPr>
          </a:p>
        </p:txBody>
      </p:sp>
      <p:pic>
        <p:nvPicPr>
          <p:cNvPr id="9" name="Graphique 8">
            <a:hlinkClick r:id="rId6" action="ppaction://hlinksldjump"/>
            <a:extLst>
              <a:ext uri="{FF2B5EF4-FFF2-40B4-BE49-F238E27FC236}">
                <a16:creationId xmlns:a16="http://schemas.microsoft.com/office/drawing/2014/main" id="{D720C45B-EB0F-49C2-B81F-A37667B63A98}"/>
              </a:ext>
            </a:extLst>
          </p:cNvPr>
          <p:cNvPicPr>
            <a:picLocks noChangeAspect="1"/>
          </p:cNvPicPr>
          <p:nvPr/>
        </p:nvPicPr>
        <p:blipFill>
          <a:blip r:embed="rId7"/>
          <a:srcRect/>
          <a:stretch/>
        </p:blipFill>
        <p:spPr>
          <a:xfrm>
            <a:off x="8126455" y="153300"/>
            <a:ext cx="669073" cy="669073"/>
          </a:xfrm>
          <a:prstGeom prst="rect">
            <a:avLst/>
          </a:prstGeom>
        </p:spPr>
      </p:pic>
      <p:sp>
        <p:nvSpPr>
          <p:cNvPr id="8" name="Ellipse 7">
            <a:extLst>
              <a:ext uri="{FF2B5EF4-FFF2-40B4-BE49-F238E27FC236}">
                <a16:creationId xmlns:a16="http://schemas.microsoft.com/office/drawing/2014/main" id="{ECCAC360-58EC-42C5-BE63-DB60C84F8653}"/>
              </a:ext>
            </a:extLst>
          </p:cNvPr>
          <p:cNvSpPr/>
          <p:nvPr/>
        </p:nvSpPr>
        <p:spPr>
          <a:xfrm>
            <a:off x="468351" y="2899317"/>
            <a:ext cx="2765503" cy="584775"/>
          </a:xfrm>
          <a:prstGeom prst="ellipse">
            <a:avLst/>
          </a:prstGeom>
          <a:solidFill>
            <a:srgbClr val="009FC6"/>
          </a:solidFill>
          <a:ln>
            <a:solidFill>
              <a:srgbClr val="009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t>Speciali</a:t>
            </a:r>
            <a:r>
              <a:rPr lang="fr-FR" b="1" dirty="0" err="1">
                <a:solidFill>
                  <a:schemeClr val="bg1"/>
                </a:solidFill>
              </a:rPr>
              <a:t>s</a:t>
            </a:r>
            <a:r>
              <a:rPr lang="fr-FR" b="1" dirty="0" err="1"/>
              <a:t>ed</a:t>
            </a:r>
            <a:r>
              <a:rPr lang="fr-FR" b="1" dirty="0"/>
              <a:t> brand</a:t>
            </a:r>
          </a:p>
        </p:txBody>
      </p:sp>
      <p:sp>
        <p:nvSpPr>
          <p:cNvPr id="3" name="ZoneTexte 2">
            <a:extLst>
              <a:ext uri="{FF2B5EF4-FFF2-40B4-BE49-F238E27FC236}">
                <a16:creationId xmlns:a16="http://schemas.microsoft.com/office/drawing/2014/main" id="{4943BE00-441B-4904-9765-0D1322C8FE67}"/>
              </a:ext>
            </a:extLst>
          </p:cNvPr>
          <p:cNvSpPr txBox="1"/>
          <p:nvPr/>
        </p:nvSpPr>
        <p:spPr>
          <a:xfrm>
            <a:off x="386698" y="2544573"/>
            <a:ext cx="8307659" cy="584775"/>
          </a:xfrm>
          <a:prstGeom prst="rect">
            <a:avLst/>
          </a:prstGeom>
          <a:noFill/>
        </p:spPr>
        <p:txBody>
          <a:bodyPr wrap="square" rtlCol="0">
            <a:spAutoFit/>
          </a:bodyPr>
          <a:lstStyle/>
          <a:p>
            <a:pPr algn="just"/>
            <a:r>
              <a:rPr lang="fr-FR" sz="1600" dirty="0"/>
              <a:t>In </a:t>
            </a:r>
            <a:r>
              <a:rPr lang="fr-FR" sz="1600" dirty="0" err="1"/>
              <a:t>order</a:t>
            </a:r>
            <a:r>
              <a:rPr lang="fr-FR" sz="1600" dirty="0"/>
              <a:t> to </a:t>
            </a:r>
            <a:r>
              <a:rPr lang="fr-FR" sz="1600" dirty="0" err="1"/>
              <a:t>secure</a:t>
            </a:r>
            <a:r>
              <a:rPr lang="fr-FR" sz="1600" dirty="0"/>
              <a:t> </a:t>
            </a:r>
            <a:r>
              <a:rPr lang="fr-FR" sz="1600" dirty="0" err="1"/>
              <a:t>their</a:t>
            </a:r>
            <a:r>
              <a:rPr lang="fr-FR" sz="1600" dirty="0"/>
              <a:t> sales </a:t>
            </a:r>
            <a:r>
              <a:rPr lang="fr-FR" sz="1600" dirty="0" err="1"/>
              <a:t>through</a:t>
            </a:r>
            <a:r>
              <a:rPr lang="fr-FR" sz="1600" dirty="0"/>
              <a:t> a </a:t>
            </a:r>
            <a:r>
              <a:rPr lang="fr-FR" sz="1600" dirty="0" err="1"/>
              <a:t>strong</a:t>
            </a:r>
            <a:r>
              <a:rPr lang="fr-FR" sz="1600" dirty="0"/>
              <a:t> brand image, </a:t>
            </a:r>
            <a:r>
              <a:rPr lang="fr-FR" sz="1600" dirty="0" err="1"/>
              <a:t>some</a:t>
            </a:r>
            <a:r>
              <a:rPr lang="fr-FR" sz="1600" dirty="0"/>
              <a:t> retailers </a:t>
            </a:r>
            <a:r>
              <a:rPr lang="fr-FR" sz="1600" dirty="0" err="1"/>
              <a:t>invest</a:t>
            </a:r>
            <a:r>
              <a:rPr lang="fr-FR" sz="1600" dirty="0"/>
              <a:t> </a:t>
            </a:r>
            <a:r>
              <a:rPr lang="fr-FR" sz="1600" dirty="0" err="1"/>
              <a:t>strongly</a:t>
            </a:r>
            <a:r>
              <a:rPr lang="fr-FR" sz="1600" dirty="0"/>
              <a:t> on </a:t>
            </a:r>
            <a:r>
              <a:rPr lang="fr-FR" sz="1600" dirty="0" err="1"/>
              <a:t>branding</a:t>
            </a:r>
            <a:r>
              <a:rPr lang="fr-FR" sz="1600" dirty="0"/>
              <a:t> and </a:t>
            </a:r>
            <a:r>
              <a:rPr lang="fr-FR" sz="1600" dirty="0" err="1"/>
              <a:t>develop</a:t>
            </a:r>
            <a:r>
              <a:rPr lang="fr-FR" sz="1600" dirty="0"/>
              <a:t> </a:t>
            </a:r>
            <a:r>
              <a:rPr lang="fr-FR" sz="1600" dirty="0" err="1"/>
              <a:t>their</a:t>
            </a:r>
            <a:r>
              <a:rPr lang="fr-FR" sz="1600" dirty="0"/>
              <a:t> </a:t>
            </a:r>
            <a:r>
              <a:rPr lang="fr-FR" sz="1600" dirty="0" err="1"/>
              <a:t>outlets</a:t>
            </a:r>
            <a:r>
              <a:rPr lang="fr-FR" sz="1600" dirty="0"/>
              <a:t> to </a:t>
            </a:r>
            <a:r>
              <a:rPr lang="fr-FR" sz="1600" dirty="0" err="1"/>
              <a:t>promote</a:t>
            </a:r>
            <a:r>
              <a:rPr lang="fr-FR" sz="1600" dirty="0"/>
              <a:t> one </a:t>
            </a:r>
            <a:r>
              <a:rPr lang="fr-FR" sz="1600" dirty="0" err="1"/>
              <a:t>product</a:t>
            </a:r>
            <a:r>
              <a:rPr lang="fr-FR" sz="1600" dirty="0"/>
              <a:t> or service.</a:t>
            </a:r>
          </a:p>
        </p:txBody>
      </p:sp>
      <p:pic>
        <p:nvPicPr>
          <p:cNvPr id="14" name="Graphique 13" descr="Carte bancaire avec un remplissage uni">
            <a:extLst>
              <a:ext uri="{FF2B5EF4-FFF2-40B4-BE49-F238E27FC236}">
                <a16:creationId xmlns:a16="http://schemas.microsoft.com/office/drawing/2014/main" id="{801D1B29-76A9-407B-A193-EF4AB9A3F8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09587" y="4562427"/>
            <a:ext cx="402108" cy="402108"/>
          </a:xfrm>
          <a:prstGeom prst="rect">
            <a:avLst/>
          </a:prstGeom>
        </p:spPr>
      </p:pic>
      <p:grpSp>
        <p:nvGrpSpPr>
          <p:cNvPr id="17" name="Groupe 16">
            <a:extLst>
              <a:ext uri="{FF2B5EF4-FFF2-40B4-BE49-F238E27FC236}">
                <a16:creationId xmlns:a16="http://schemas.microsoft.com/office/drawing/2014/main" id="{D40EA2D7-4D7A-485F-8B74-4984B44D1531}"/>
              </a:ext>
            </a:extLst>
          </p:cNvPr>
          <p:cNvGrpSpPr/>
          <p:nvPr/>
        </p:nvGrpSpPr>
        <p:grpSpPr>
          <a:xfrm>
            <a:off x="9196746" y="5754337"/>
            <a:ext cx="1017770" cy="965307"/>
            <a:chOff x="9196746" y="5497860"/>
            <a:chExt cx="1017770" cy="965307"/>
          </a:xfrm>
        </p:grpSpPr>
        <p:pic>
          <p:nvPicPr>
            <p:cNvPr id="16" name="Graphique 15" descr="Boîte avec un remplissage uni">
              <a:extLst>
                <a:ext uri="{FF2B5EF4-FFF2-40B4-BE49-F238E27FC236}">
                  <a16:creationId xmlns:a16="http://schemas.microsoft.com/office/drawing/2014/main" id="{F1E11B15-0784-471A-B6D6-BE325646460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6561" y="5875212"/>
              <a:ext cx="587955" cy="587955"/>
            </a:xfrm>
            <a:prstGeom prst="rect">
              <a:avLst/>
            </a:prstGeom>
          </p:spPr>
        </p:pic>
        <p:pic>
          <p:nvPicPr>
            <p:cNvPr id="19" name="Graphique 18" descr="Boîte avec un remplissage uni">
              <a:extLst>
                <a:ext uri="{FF2B5EF4-FFF2-40B4-BE49-F238E27FC236}">
                  <a16:creationId xmlns:a16="http://schemas.microsoft.com/office/drawing/2014/main" id="{E7994FCD-1022-46F4-8FFA-2A7BE6FB7F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96746" y="5863545"/>
              <a:ext cx="587955" cy="587955"/>
            </a:xfrm>
            <a:prstGeom prst="rect">
              <a:avLst/>
            </a:prstGeom>
          </p:spPr>
        </p:pic>
        <p:pic>
          <p:nvPicPr>
            <p:cNvPr id="20" name="Graphique 19" descr="Boîte avec un remplissage uni">
              <a:extLst>
                <a:ext uri="{FF2B5EF4-FFF2-40B4-BE49-F238E27FC236}">
                  <a16:creationId xmlns:a16="http://schemas.microsoft.com/office/drawing/2014/main" id="{9C942CDE-508A-4B56-9940-1DDD7467AD0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06078" y="5497860"/>
              <a:ext cx="587955" cy="587955"/>
            </a:xfrm>
            <a:prstGeom prst="rect">
              <a:avLst/>
            </a:prstGeom>
          </p:spPr>
        </p:pic>
      </p:grpSp>
      <p:sp>
        <p:nvSpPr>
          <p:cNvPr id="25" name="Rectangle 24">
            <a:extLst>
              <a:ext uri="{FF2B5EF4-FFF2-40B4-BE49-F238E27FC236}">
                <a16:creationId xmlns:a16="http://schemas.microsoft.com/office/drawing/2014/main" id="{6FA1831B-9BEF-4524-9072-C531A8E6E9E3}"/>
              </a:ext>
            </a:extLst>
          </p:cNvPr>
          <p:cNvSpPr/>
          <p:nvPr/>
        </p:nvSpPr>
        <p:spPr>
          <a:xfrm>
            <a:off x="4132616" y="4724119"/>
            <a:ext cx="956488" cy="1030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1D058667-E7C6-4872-8CC6-FEDF0C1F44E8}"/>
              </a:ext>
            </a:extLst>
          </p:cNvPr>
          <p:cNvPicPr>
            <a:picLocks noChangeAspect="1"/>
          </p:cNvPicPr>
          <p:nvPr/>
        </p:nvPicPr>
        <p:blipFill>
          <a:blip r:embed="rId12"/>
          <a:stretch>
            <a:fillRect/>
          </a:stretch>
        </p:blipFill>
        <p:spPr>
          <a:xfrm>
            <a:off x="3671400" y="4267933"/>
            <a:ext cx="1877284" cy="1491738"/>
          </a:xfrm>
          <a:prstGeom prst="rect">
            <a:avLst/>
          </a:prstGeom>
        </p:spPr>
      </p:pic>
      <p:sp>
        <p:nvSpPr>
          <p:cNvPr id="26" name="ZoneTexte 25">
            <a:extLst>
              <a:ext uri="{FF2B5EF4-FFF2-40B4-BE49-F238E27FC236}">
                <a16:creationId xmlns:a16="http://schemas.microsoft.com/office/drawing/2014/main" id="{D29CD732-6FD9-4971-9665-866D5BE2D126}"/>
              </a:ext>
            </a:extLst>
          </p:cNvPr>
          <p:cNvSpPr txBox="1"/>
          <p:nvPr/>
        </p:nvSpPr>
        <p:spPr>
          <a:xfrm>
            <a:off x="6559927" y="4139124"/>
            <a:ext cx="2584073" cy="523220"/>
          </a:xfrm>
          <a:prstGeom prst="rect">
            <a:avLst/>
          </a:prstGeom>
          <a:noFill/>
        </p:spPr>
        <p:txBody>
          <a:bodyPr wrap="square" rtlCol="0">
            <a:spAutoFit/>
          </a:bodyPr>
          <a:lstStyle/>
          <a:p>
            <a:pPr algn="ctr"/>
            <a:r>
              <a:rPr lang="fr-FR" dirty="0" err="1">
                <a:solidFill>
                  <a:srgbClr val="18C320"/>
                </a:solidFill>
              </a:rPr>
              <a:t>Products</a:t>
            </a:r>
            <a:r>
              <a:rPr lang="fr-FR" dirty="0">
                <a:solidFill>
                  <a:srgbClr val="18C320"/>
                </a:solidFill>
              </a:rPr>
              <a:t> are </a:t>
            </a:r>
            <a:r>
              <a:rPr lang="fr-FR" dirty="0" err="1">
                <a:solidFill>
                  <a:srgbClr val="18C320"/>
                </a:solidFill>
              </a:rPr>
              <a:t>then</a:t>
            </a:r>
            <a:r>
              <a:rPr lang="fr-FR" dirty="0">
                <a:solidFill>
                  <a:srgbClr val="18C320"/>
                </a:solidFill>
              </a:rPr>
              <a:t> </a:t>
            </a:r>
            <a:r>
              <a:rPr lang="fr-FR" dirty="0" err="1">
                <a:solidFill>
                  <a:srgbClr val="18C320"/>
                </a:solidFill>
              </a:rPr>
              <a:t>shipped</a:t>
            </a:r>
            <a:r>
              <a:rPr lang="fr-FR" dirty="0">
                <a:solidFill>
                  <a:srgbClr val="18C320"/>
                </a:solidFill>
              </a:rPr>
              <a:t> </a:t>
            </a:r>
            <a:r>
              <a:rPr lang="fr-FR" dirty="0" err="1">
                <a:solidFill>
                  <a:srgbClr val="18C320"/>
                </a:solidFill>
              </a:rPr>
              <a:t>from</a:t>
            </a:r>
            <a:r>
              <a:rPr lang="fr-FR" dirty="0">
                <a:solidFill>
                  <a:srgbClr val="18C320"/>
                </a:solidFill>
              </a:rPr>
              <a:t> </a:t>
            </a:r>
            <a:r>
              <a:rPr lang="fr-FR" dirty="0" err="1">
                <a:solidFill>
                  <a:srgbClr val="18C320"/>
                </a:solidFill>
              </a:rPr>
              <a:t>another</a:t>
            </a:r>
            <a:r>
              <a:rPr lang="fr-FR" dirty="0">
                <a:solidFill>
                  <a:srgbClr val="18C320"/>
                </a:solidFill>
              </a:rPr>
              <a:t> </a:t>
            </a:r>
            <a:r>
              <a:rPr lang="fr-FR" dirty="0" err="1">
                <a:solidFill>
                  <a:srgbClr val="18C320"/>
                </a:solidFill>
              </a:rPr>
              <a:t>logistic</a:t>
            </a:r>
            <a:r>
              <a:rPr lang="fr-FR" dirty="0">
                <a:solidFill>
                  <a:srgbClr val="18C320"/>
                </a:solidFill>
              </a:rPr>
              <a:t> site</a:t>
            </a:r>
          </a:p>
        </p:txBody>
      </p:sp>
      <p:sp>
        <p:nvSpPr>
          <p:cNvPr id="29" name="ZoneTexte 28">
            <a:extLst>
              <a:ext uri="{FF2B5EF4-FFF2-40B4-BE49-F238E27FC236}">
                <a16:creationId xmlns:a16="http://schemas.microsoft.com/office/drawing/2014/main" id="{9DD2A0C0-5CF7-4E8C-8AD7-36D60679BE23}"/>
              </a:ext>
            </a:extLst>
          </p:cNvPr>
          <p:cNvSpPr txBox="1"/>
          <p:nvPr/>
        </p:nvSpPr>
        <p:spPr>
          <a:xfrm>
            <a:off x="431011" y="4139124"/>
            <a:ext cx="3019906" cy="523220"/>
          </a:xfrm>
          <a:prstGeom prst="rect">
            <a:avLst/>
          </a:prstGeom>
          <a:noFill/>
        </p:spPr>
        <p:txBody>
          <a:bodyPr wrap="square" rtlCol="0">
            <a:spAutoFit/>
          </a:bodyPr>
          <a:lstStyle/>
          <a:p>
            <a:pPr algn="ctr"/>
            <a:r>
              <a:rPr lang="fr-FR" dirty="0" err="1">
                <a:solidFill>
                  <a:srgbClr val="18C320"/>
                </a:solidFill>
              </a:rPr>
              <a:t>Customers</a:t>
            </a:r>
            <a:r>
              <a:rPr lang="fr-FR" dirty="0">
                <a:solidFill>
                  <a:srgbClr val="18C320"/>
                </a:solidFill>
              </a:rPr>
              <a:t> can </a:t>
            </a:r>
            <a:r>
              <a:rPr lang="fr-FR" dirty="0" err="1">
                <a:solidFill>
                  <a:srgbClr val="18C320"/>
                </a:solidFill>
              </a:rPr>
              <a:t>access</a:t>
            </a:r>
            <a:r>
              <a:rPr lang="fr-FR" dirty="0">
                <a:solidFill>
                  <a:srgbClr val="18C320"/>
                </a:solidFill>
              </a:rPr>
              <a:t> a showroom in the city centre</a:t>
            </a:r>
          </a:p>
        </p:txBody>
      </p:sp>
      <p:sp>
        <p:nvSpPr>
          <p:cNvPr id="30" name="ZoneTexte 29">
            <a:extLst>
              <a:ext uri="{FF2B5EF4-FFF2-40B4-BE49-F238E27FC236}">
                <a16:creationId xmlns:a16="http://schemas.microsoft.com/office/drawing/2014/main" id="{A268A894-8A49-46DE-9564-29384A81F572}"/>
              </a:ext>
            </a:extLst>
          </p:cNvPr>
          <p:cNvSpPr txBox="1"/>
          <p:nvPr/>
        </p:nvSpPr>
        <p:spPr>
          <a:xfrm>
            <a:off x="3395768" y="3481509"/>
            <a:ext cx="2584073" cy="523220"/>
          </a:xfrm>
          <a:prstGeom prst="rect">
            <a:avLst/>
          </a:prstGeom>
          <a:noFill/>
        </p:spPr>
        <p:txBody>
          <a:bodyPr wrap="square" rtlCol="0">
            <a:spAutoFit/>
          </a:bodyPr>
          <a:lstStyle/>
          <a:p>
            <a:pPr algn="ctr"/>
            <a:r>
              <a:rPr lang="fr-FR" dirty="0">
                <a:solidFill>
                  <a:srgbClr val="18C320"/>
                </a:solidFill>
              </a:rPr>
              <a:t>…</a:t>
            </a:r>
            <a:r>
              <a:rPr lang="fr-FR" dirty="0" err="1">
                <a:solidFill>
                  <a:srgbClr val="18C320"/>
                </a:solidFill>
              </a:rPr>
              <a:t>searching</a:t>
            </a:r>
            <a:r>
              <a:rPr lang="fr-FR" dirty="0">
                <a:solidFill>
                  <a:srgbClr val="18C320"/>
                </a:solidFill>
              </a:rPr>
              <a:t> for a service or </a:t>
            </a:r>
            <a:r>
              <a:rPr lang="fr-FR" dirty="0" err="1">
                <a:solidFill>
                  <a:srgbClr val="18C320"/>
                </a:solidFill>
              </a:rPr>
              <a:t>product</a:t>
            </a:r>
            <a:r>
              <a:rPr lang="fr-FR" dirty="0">
                <a:solidFill>
                  <a:srgbClr val="18C320"/>
                </a:solidFill>
              </a:rPr>
              <a:t> and </a:t>
            </a:r>
            <a:r>
              <a:rPr lang="fr-FR" dirty="0" err="1">
                <a:solidFill>
                  <a:srgbClr val="18C320"/>
                </a:solidFill>
              </a:rPr>
              <a:t>pay</a:t>
            </a:r>
            <a:r>
              <a:rPr lang="fr-FR" dirty="0">
                <a:solidFill>
                  <a:srgbClr val="18C320"/>
                </a:solidFill>
              </a:rPr>
              <a:t>.</a:t>
            </a:r>
          </a:p>
        </p:txBody>
      </p:sp>
      <p:sp>
        <p:nvSpPr>
          <p:cNvPr id="31" name="ZoneTexte 30">
            <a:extLst>
              <a:ext uri="{FF2B5EF4-FFF2-40B4-BE49-F238E27FC236}">
                <a16:creationId xmlns:a16="http://schemas.microsoft.com/office/drawing/2014/main" id="{DEB33299-4910-4C4A-B459-3B4C0BAF6260}"/>
              </a:ext>
            </a:extLst>
          </p:cNvPr>
          <p:cNvSpPr txBox="1"/>
          <p:nvPr/>
        </p:nvSpPr>
        <p:spPr>
          <a:xfrm>
            <a:off x="2685549" y="6455782"/>
            <a:ext cx="3709959" cy="307777"/>
          </a:xfrm>
          <a:prstGeom prst="rect">
            <a:avLst/>
          </a:prstGeom>
          <a:noFill/>
        </p:spPr>
        <p:txBody>
          <a:bodyPr wrap="square" rtlCol="0">
            <a:spAutoFit/>
          </a:bodyPr>
          <a:lstStyle/>
          <a:p>
            <a:pPr algn="ctr"/>
            <a:r>
              <a:rPr lang="fr-FR" dirty="0">
                <a:solidFill>
                  <a:srgbClr val="18C320"/>
                </a:solidFill>
              </a:rPr>
              <a:t>…</a:t>
            </a:r>
            <a:r>
              <a:rPr lang="fr-FR" dirty="0" err="1">
                <a:solidFill>
                  <a:srgbClr val="18C320"/>
                </a:solidFill>
              </a:rPr>
              <a:t>directly</a:t>
            </a:r>
            <a:r>
              <a:rPr lang="fr-FR" dirty="0">
                <a:solidFill>
                  <a:srgbClr val="18C320"/>
                </a:solidFill>
              </a:rPr>
              <a:t> to </a:t>
            </a:r>
            <a:r>
              <a:rPr lang="fr-FR" dirty="0" err="1">
                <a:solidFill>
                  <a:srgbClr val="18C320"/>
                </a:solidFill>
              </a:rPr>
              <a:t>their</a:t>
            </a:r>
            <a:r>
              <a:rPr lang="fr-FR" dirty="0">
                <a:solidFill>
                  <a:srgbClr val="18C320"/>
                </a:solidFill>
              </a:rPr>
              <a:t> home or point of collection.</a:t>
            </a:r>
          </a:p>
        </p:txBody>
      </p:sp>
    </p:spTree>
    <p:extLst>
      <p:ext uri="{BB962C8B-B14F-4D97-AF65-F5344CB8AC3E}">
        <p14:creationId xmlns:p14="http://schemas.microsoft.com/office/powerpoint/2010/main" val="1276094613"/>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5.55556E-7 2.22222E-6 L -0.01823 -0.18056 " pathEditMode="relative" rAng="0" ptsTypes="AA">
                                      <p:cBhvr>
                                        <p:cTn id="10" dur="2000" fill="hold"/>
                                        <p:tgtEl>
                                          <p:spTgt spid="8"/>
                                        </p:tgtEl>
                                        <p:attrNameLst>
                                          <p:attrName>ppt_x</p:attrName>
                                          <p:attrName>ppt_y</p:attrName>
                                        </p:attrNameLst>
                                      </p:cBhvr>
                                      <p:rCtr x="-920" y="-9028"/>
                                    </p:animMotion>
                                  </p:childTnLst>
                                </p:cTn>
                              </p:par>
                            </p:childTnLst>
                          </p:cTn>
                        </p:par>
                        <p:par>
                          <p:cTn id="11" fill="hold">
                            <p:stCondLst>
                              <p:cond delay="250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000"/>
                                        <p:tgtEl>
                                          <p:spTgt spid="3"/>
                                        </p:tgtEl>
                                      </p:cBhvr>
                                    </p:animEffect>
                                  </p:childTnLst>
                                </p:cTn>
                              </p:par>
                            </p:childTnLst>
                          </p:cTn>
                        </p:par>
                        <p:par>
                          <p:cTn id="15" fill="hold">
                            <p:stCondLst>
                              <p:cond delay="3500"/>
                            </p:stCondLst>
                            <p:childTnLst>
                              <p:par>
                                <p:cTn id="16" presetID="10" presetClass="entr" presetSubtype="0" fill="hold" nodeType="after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par>
                          <p:cTn id="19" fill="hold">
                            <p:stCondLst>
                              <p:cond delay="5000"/>
                            </p:stCondLst>
                            <p:childTnLst>
                              <p:par>
                                <p:cTn id="20" presetID="63" presetClass="path" presetSubtype="0" accel="50000" decel="50000" fill="hold" nodeType="afterEffect">
                                  <p:stCondLst>
                                    <p:cond delay="0"/>
                                  </p:stCondLst>
                                  <p:childTnLst>
                                    <p:animMotion origin="layout" path="M 0.00399 -0.02107 L 0.55955 -0.01921 " pathEditMode="relative" rAng="0" ptsTypes="AA">
                                      <p:cBhvr>
                                        <p:cTn id="21" dur="2000" fill="hold"/>
                                        <p:tgtEl>
                                          <p:spTgt spid="5"/>
                                        </p:tgtEl>
                                        <p:attrNameLst>
                                          <p:attrName>ppt_x</p:attrName>
                                          <p:attrName>ppt_y</p:attrName>
                                        </p:attrNameLst>
                                      </p:cBhvr>
                                      <p:rCtr x="27778" y="93"/>
                                    </p:animMotion>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childTnLst>
                                </p:cTn>
                              </p:par>
                            </p:childTnLst>
                          </p:cTn>
                        </p:par>
                        <p:par>
                          <p:cTn id="25" fill="hold">
                            <p:stCondLst>
                              <p:cond delay="7000"/>
                            </p:stCondLst>
                            <p:childTnLst>
                              <p:par>
                                <p:cTn id="26" presetID="42"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par>
                          <p:cTn id="31" fill="hold">
                            <p:stCondLst>
                              <p:cond delay="8000"/>
                            </p:stCondLst>
                            <p:childTnLst>
                              <p:par>
                                <p:cTn id="32" presetID="10"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childTnLst>
                                </p:cTn>
                              </p:par>
                            </p:childTnLst>
                          </p:cTn>
                        </p:par>
                        <p:par>
                          <p:cTn id="38" fill="hold">
                            <p:stCondLst>
                              <p:cond delay="9000"/>
                            </p:stCondLst>
                            <p:childTnLst>
                              <p:par>
                                <p:cTn id="39" presetID="35" presetClass="path" presetSubtype="0" accel="50000" decel="50000" fill="hold" nodeType="afterEffect">
                                  <p:stCondLst>
                                    <p:cond delay="500"/>
                                  </p:stCondLst>
                                  <p:childTnLst>
                                    <p:animMotion origin="layout" path="M -4.72222E-6 -7.40741E-7 L -1.11493 0.01088 " pathEditMode="relative" rAng="0" ptsTypes="AA">
                                      <p:cBhvr>
                                        <p:cTn id="40" dur="3000" fill="hold"/>
                                        <p:tgtEl>
                                          <p:spTgt spid="17"/>
                                        </p:tgtEl>
                                        <p:attrNameLst>
                                          <p:attrName>ppt_x</p:attrName>
                                          <p:attrName>ppt_y</p:attrName>
                                        </p:attrNameLst>
                                      </p:cBhvr>
                                      <p:rCtr x="-55747" y="532"/>
                                    </p:animMotion>
                                  </p:childTnLst>
                                </p:cTn>
                              </p:par>
                              <p:par>
                                <p:cTn id="41" presetID="10" presetClass="entr" presetSubtype="0" fill="hold" grpId="0" nodeType="withEffect">
                                  <p:stCondLst>
                                    <p:cond delay="5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childTnLst>
                                </p:cTn>
                              </p:par>
                              <p:par>
                                <p:cTn id="44" presetID="63" presetClass="path" presetSubtype="0" accel="50000" decel="50000" fill="hold" nodeType="withEffect">
                                  <p:stCondLst>
                                    <p:cond delay="1000"/>
                                  </p:stCondLst>
                                  <p:childTnLst>
                                    <p:animMotion origin="layout" path="M 0 -3.7037E-7 L -0.55556 -0.00185 " pathEditMode="relative" rAng="0" ptsTypes="AA">
                                      <p:cBhvr>
                                        <p:cTn id="45" dur="2000" fill="hold"/>
                                        <p:tgtEl>
                                          <p:spTgt spid="23"/>
                                        </p:tgtEl>
                                        <p:attrNameLst>
                                          <p:attrName>ppt_x</p:attrName>
                                          <p:attrName>ppt_y</p:attrName>
                                        </p:attrNameLst>
                                      </p:cBhvr>
                                      <p:rCtr x="-27778" y="-93"/>
                                    </p:animMotion>
                                  </p:childTnLst>
                                </p:cTn>
                              </p:par>
                              <p:par>
                                <p:cTn id="46" presetID="10" presetClass="entr" presetSubtype="0" fill="hold" grpId="0" nodeType="withEffect">
                                  <p:stCondLst>
                                    <p:cond delay="15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 grpId="0" animBg="1"/>
      <p:bldP spid="3" grpId="0"/>
      <p:bldP spid="26"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63"/>
        <p:cNvGrpSpPr/>
        <p:nvPr/>
      </p:nvGrpSpPr>
      <p:grpSpPr>
        <a:xfrm>
          <a:off x="0" y="0"/>
          <a:ext cx="0" cy="0"/>
          <a:chOff x="0" y="0"/>
          <a:chExt cx="0" cy="0"/>
        </a:xfrm>
      </p:grpSpPr>
      <p:pic>
        <p:nvPicPr>
          <p:cNvPr id="23" name="Image 22" descr="Une image contenant matériel&#10;&#10;Description générée automatiquement">
            <a:extLst>
              <a:ext uri="{FF2B5EF4-FFF2-40B4-BE49-F238E27FC236}">
                <a16:creationId xmlns:a16="http://schemas.microsoft.com/office/drawing/2014/main" id="{885C08B3-9B4B-43C3-B456-FB524DE62FC0}"/>
              </a:ext>
            </a:extLst>
          </p:cNvPr>
          <p:cNvPicPr>
            <a:picLocks noChangeAspect="1"/>
          </p:cNvPicPr>
          <p:nvPr/>
        </p:nvPicPr>
        <p:blipFill>
          <a:blip r:embed="rId3"/>
          <a:stretch>
            <a:fillRect/>
          </a:stretch>
        </p:blipFill>
        <p:spPr>
          <a:xfrm flipH="1">
            <a:off x="4132616" y="4774963"/>
            <a:ext cx="878765" cy="932024"/>
          </a:xfrm>
          <a:prstGeom prst="rect">
            <a:avLst/>
          </a:prstGeom>
        </p:spPr>
      </p:pic>
      <p:pic>
        <p:nvPicPr>
          <p:cNvPr id="24" name="Graphique 23" descr="Euro avec un remplissage uni">
            <a:extLst>
              <a:ext uri="{FF2B5EF4-FFF2-40B4-BE49-F238E27FC236}">
                <a16:creationId xmlns:a16="http://schemas.microsoft.com/office/drawing/2014/main" id="{D1E94133-1137-448B-B5F9-E9628E641D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0641" y="4400734"/>
            <a:ext cx="323385" cy="323385"/>
          </a:xfrm>
          <a:prstGeom prst="rect">
            <a:avLst/>
          </a:prstGeom>
        </p:spPr>
      </p:pic>
      <p:pic>
        <p:nvPicPr>
          <p:cNvPr id="5" name="Image 4" descr="Une image contenant matériel&#10;&#10;Description générée automatiquement">
            <a:extLst>
              <a:ext uri="{FF2B5EF4-FFF2-40B4-BE49-F238E27FC236}">
                <a16:creationId xmlns:a16="http://schemas.microsoft.com/office/drawing/2014/main" id="{E919E472-00F7-4241-8BF7-0F96FD89FBA5}"/>
              </a:ext>
            </a:extLst>
          </p:cNvPr>
          <p:cNvPicPr>
            <a:picLocks noChangeAspect="1"/>
          </p:cNvPicPr>
          <p:nvPr/>
        </p:nvPicPr>
        <p:blipFill>
          <a:blip r:embed="rId3"/>
          <a:stretch>
            <a:fillRect/>
          </a:stretch>
        </p:blipFill>
        <p:spPr>
          <a:xfrm flipH="1">
            <a:off x="2704227" y="4781816"/>
            <a:ext cx="878765" cy="932024"/>
          </a:xfrm>
          <a:prstGeom prst="rect">
            <a:avLst/>
          </a:prstGeom>
        </p:spPr>
      </p:pic>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14</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Recent</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evolutions</a:t>
            </a:r>
            <a:endParaRPr lang="en-GB" sz="2400" b="0" i="0" u="none" strike="noStrike" cap="none" dirty="0">
              <a:solidFill>
                <a:schemeClr val="lt1"/>
              </a:solidFill>
              <a:latin typeface="Arial"/>
              <a:ea typeface="Arial"/>
              <a:cs typeface="Arial"/>
              <a:sym typeface="Arial"/>
            </a:endParaRPr>
          </a:p>
        </p:txBody>
      </p:sp>
      <p:sp>
        <p:nvSpPr>
          <p:cNvPr id="8" name="Ellipse 7">
            <a:extLst>
              <a:ext uri="{FF2B5EF4-FFF2-40B4-BE49-F238E27FC236}">
                <a16:creationId xmlns:a16="http://schemas.microsoft.com/office/drawing/2014/main" id="{ECCAC360-58EC-42C5-BE63-DB60C84F8653}"/>
              </a:ext>
            </a:extLst>
          </p:cNvPr>
          <p:cNvSpPr/>
          <p:nvPr/>
        </p:nvSpPr>
        <p:spPr>
          <a:xfrm>
            <a:off x="296682" y="1672386"/>
            <a:ext cx="2765503" cy="584775"/>
          </a:xfrm>
          <a:prstGeom prst="ellipse">
            <a:avLst/>
          </a:prstGeom>
          <a:solidFill>
            <a:srgbClr val="009FC6"/>
          </a:solidFill>
          <a:ln>
            <a:solidFill>
              <a:srgbClr val="009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t>Specialized</a:t>
            </a:r>
            <a:r>
              <a:rPr lang="fr-FR" b="1" dirty="0"/>
              <a:t> brand</a:t>
            </a:r>
          </a:p>
        </p:txBody>
      </p:sp>
      <p:sp>
        <p:nvSpPr>
          <p:cNvPr id="3" name="ZoneTexte 2">
            <a:extLst>
              <a:ext uri="{FF2B5EF4-FFF2-40B4-BE49-F238E27FC236}">
                <a16:creationId xmlns:a16="http://schemas.microsoft.com/office/drawing/2014/main" id="{4943BE00-441B-4904-9765-0D1322C8FE67}"/>
              </a:ext>
            </a:extLst>
          </p:cNvPr>
          <p:cNvSpPr txBox="1"/>
          <p:nvPr/>
        </p:nvSpPr>
        <p:spPr>
          <a:xfrm>
            <a:off x="418170" y="2524174"/>
            <a:ext cx="8307659" cy="584775"/>
          </a:xfrm>
          <a:prstGeom prst="rect">
            <a:avLst/>
          </a:prstGeom>
          <a:noFill/>
        </p:spPr>
        <p:txBody>
          <a:bodyPr wrap="square" rtlCol="0">
            <a:spAutoFit/>
          </a:bodyPr>
          <a:lstStyle/>
          <a:p>
            <a:r>
              <a:rPr lang="fr-FR" sz="1600" dirty="0"/>
              <a:t>In </a:t>
            </a:r>
            <a:r>
              <a:rPr lang="fr-FR" sz="1600" dirty="0" err="1"/>
              <a:t>order</a:t>
            </a:r>
            <a:r>
              <a:rPr lang="fr-FR" sz="1600" dirty="0"/>
              <a:t> to </a:t>
            </a:r>
            <a:r>
              <a:rPr lang="fr-FR" sz="1600" dirty="0" err="1"/>
              <a:t>secure</a:t>
            </a:r>
            <a:r>
              <a:rPr lang="fr-FR" sz="1600" dirty="0"/>
              <a:t> </a:t>
            </a:r>
            <a:r>
              <a:rPr lang="fr-FR" sz="1600" dirty="0" err="1"/>
              <a:t>their</a:t>
            </a:r>
            <a:r>
              <a:rPr lang="fr-FR" sz="1600" dirty="0"/>
              <a:t> sales over a </a:t>
            </a:r>
            <a:r>
              <a:rPr lang="fr-FR" sz="1600" dirty="0" err="1"/>
              <a:t>strong</a:t>
            </a:r>
            <a:r>
              <a:rPr lang="fr-FR" sz="1600" dirty="0"/>
              <a:t> brand image, </a:t>
            </a:r>
            <a:r>
              <a:rPr lang="fr-FR" sz="1600" dirty="0" err="1"/>
              <a:t>some</a:t>
            </a:r>
            <a:r>
              <a:rPr lang="fr-FR" sz="1600" dirty="0"/>
              <a:t> retailers </a:t>
            </a:r>
            <a:r>
              <a:rPr lang="fr-FR" sz="1600" dirty="0" err="1"/>
              <a:t>will</a:t>
            </a:r>
            <a:r>
              <a:rPr lang="fr-FR" sz="1600" dirty="0"/>
              <a:t> </a:t>
            </a:r>
            <a:r>
              <a:rPr lang="fr-FR" sz="1600" dirty="0" err="1"/>
              <a:t>invest</a:t>
            </a:r>
            <a:r>
              <a:rPr lang="fr-FR" sz="1600" dirty="0"/>
              <a:t> </a:t>
            </a:r>
            <a:r>
              <a:rPr lang="fr-FR" sz="1600" dirty="0" err="1"/>
              <a:t>strongly</a:t>
            </a:r>
            <a:r>
              <a:rPr lang="fr-FR" sz="1600" dirty="0"/>
              <a:t> on </a:t>
            </a:r>
            <a:r>
              <a:rPr lang="fr-FR" sz="1600" dirty="0" err="1"/>
              <a:t>branding</a:t>
            </a:r>
            <a:r>
              <a:rPr lang="fr-FR" sz="1600" dirty="0"/>
              <a:t> and </a:t>
            </a:r>
            <a:r>
              <a:rPr lang="fr-FR" sz="1600" dirty="0" err="1"/>
              <a:t>develop</a:t>
            </a:r>
            <a:r>
              <a:rPr lang="fr-FR" sz="1600" dirty="0"/>
              <a:t> </a:t>
            </a:r>
            <a:r>
              <a:rPr lang="fr-FR" sz="1600" dirty="0" err="1"/>
              <a:t>their</a:t>
            </a:r>
            <a:r>
              <a:rPr lang="fr-FR" sz="1600" dirty="0"/>
              <a:t> point of sale to </a:t>
            </a:r>
            <a:r>
              <a:rPr lang="fr-FR" sz="1600" dirty="0" err="1"/>
              <a:t>valorize</a:t>
            </a:r>
            <a:r>
              <a:rPr lang="fr-FR" sz="1600" dirty="0"/>
              <a:t> one </a:t>
            </a:r>
            <a:r>
              <a:rPr lang="fr-FR" sz="1600" dirty="0" err="1"/>
              <a:t>product</a:t>
            </a:r>
            <a:r>
              <a:rPr lang="fr-FR" sz="1600" dirty="0"/>
              <a:t> or service.</a:t>
            </a:r>
          </a:p>
        </p:txBody>
      </p:sp>
      <p:pic>
        <p:nvPicPr>
          <p:cNvPr id="14" name="Graphique 13" descr="Carte bancaire avec un remplissage uni">
            <a:extLst>
              <a:ext uri="{FF2B5EF4-FFF2-40B4-BE49-F238E27FC236}">
                <a16:creationId xmlns:a16="http://schemas.microsoft.com/office/drawing/2014/main" id="{801D1B29-76A9-407B-A193-EF4AB9A3F8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09587" y="4562427"/>
            <a:ext cx="402108" cy="402108"/>
          </a:xfrm>
          <a:prstGeom prst="rect">
            <a:avLst/>
          </a:prstGeom>
        </p:spPr>
      </p:pic>
      <p:grpSp>
        <p:nvGrpSpPr>
          <p:cNvPr id="17" name="Groupe 16">
            <a:extLst>
              <a:ext uri="{FF2B5EF4-FFF2-40B4-BE49-F238E27FC236}">
                <a16:creationId xmlns:a16="http://schemas.microsoft.com/office/drawing/2014/main" id="{D40EA2D7-4D7A-485F-8B74-4984B44D1531}"/>
              </a:ext>
            </a:extLst>
          </p:cNvPr>
          <p:cNvGrpSpPr/>
          <p:nvPr/>
        </p:nvGrpSpPr>
        <p:grpSpPr>
          <a:xfrm>
            <a:off x="7851963" y="5490475"/>
            <a:ext cx="1017770" cy="965307"/>
            <a:chOff x="9196746" y="5497860"/>
            <a:chExt cx="1017770" cy="965307"/>
          </a:xfrm>
        </p:grpSpPr>
        <p:pic>
          <p:nvPicPr>
            <p:cNvPr id="16" name="Graphique 15" descr="Boîte avec un remplissage uni">
              <a:extLst>
                <a:ext uri="{FF2B5EF4-FFF2-40B4-BE49-F238E27FC236}">
                  <a16:creationId xmlns:a16="http://schemas.microsoft.com/office/drawing/2014/main" id="{F1E11B15-0784-471A-B6D6-BE32564646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26561" y="5875212"/>
              <a:ext cx="587955" cy="587955"/>
            </a:xfrm>
            <a:prstGeom prst="rect">
              <a:avLst/>
            </a:prstGeom>
          </p:spPr>
        </p:pic>
        <p:pic>
          <p:nvPicPr>
            <p:cNvPr id="19" name="Graphique 18" descr="Boîte avec un remplissage uni">
              <a:extLst>
                <a:ext uri="{FF2B5EF4-FFF2-40B4-BE49-F238E27FC236}">
                  <a16:creationId xmlns:a16="http://schemas.microsoft.com/office/drawing/2014/main" id="{E7994FCD-1022-46F4-8FFA-2A7BE6FB7F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96746" y="5863545"/>
              <a:ext cx="587955" cy="587955"/>
            </a:xfrm>
            <a:prstGeom prst="rect">
              <a:avLst/>
            </a:prstGeom>
          </p:spPr>
        </p:pic>
        <p:pic>
          <p:nvPicPr>
            <p:cNvPr id="20" name="Graphique 19" descr="Boîte avec un remplissage uni">
              <a:extLst>
                <a:ext uri="{FF2B5EF4-FFF2-40B4-BE49-F238E27FC236}">
                  <a16:creationId xmlns:a16="http://schemas.microsoft.com/office/drawing/2014/main" id="{9C942CDE-508A-4B56-9940-1DDD7467AD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06078" y="5497860"/>
              <a:ext cx="587955" cy="587955"/>
            </a:xfrm>
            <a:prstGeom prst="rect">
              <a:avLst/>
            </a:prstGeom>
          </p:spPr>
        </p:pic>
      </p:grpSp>
      <p:sp>
        <p:nvSpPr>
          <p:cNvPr id="25" name="Rectangle 24">
            <a:extLst>
              <a:ext uri="{FF2B5EF4-FFF2-40B4-BE49-F238E27FC236}">
                <a16:creationId xmlns:a16="http://schemas.microsoft.com/office/drawing/2014/main" id="{6FA1831B-9BEF-4524-9072-C531A8E6E9E3}"/>
              </a:ext>
            </a:extLst>
          </p:cNvPr>
          <p:cNvSpPr/>
          <p:nvPr/>
        </p:nvSpPr>
        <p:spPr>
          <a:xfrm>
            <a:off x="4132616" y="4724119"/>
            <a:ext cx="956488" cy="1030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1D058667-E7C6-4872-8CC6-FEDF0C1F44E8}"/>
              </a:ext>
            </a:extLst>
          </p:cNvPr>
          <p:cNvPicPr>
            <a:picLocks noChangeAspect="1"/>
          </p:cNvPicPr>
          <p:nvPr/>
        </p:nvPicPr>
        <p:blipFill>
          <a:blip r:embed="rId10"/>
          <a:stretch>
            <a:fillRect/>
          </a:stretch>
        </p:blipFill>
        <p:spPr>
          <a:xfrm>
            <a:off x="3671400" y="4267933"/>
            <a:ext cx="1877284" cy="1491738"/>
          </a:xfrm>
          <a:prstGeom prst="rect">
            <a:avLst/>
          </a:prstGeom>
        </p:spPr>
      </p:pic>
      <p:sp>
        <p:nvSpPr>
          <p:cNvPr id="26" name="ZoneTexte 25">
            <a:extLst>
              <a:ext uri="{FF2B5EF4-FFF2-40B4-BE49-F238E27FC236}">
                <a16:creationId xmlns:a16="http://schemas.microsoft.com/office/drawing/2014/main" id="{D29CD732-6FD9-4971-9665-866D5BE2D126}"/>
              </a:ext>
            </a:extLst>
          </p:cNvPr>
          <p:cNvSpPr txBox="1"/>
          <p:nvPr/>
        </p:nvSpPr>
        <p:spPr>
          <a:xfrm>
            <a:off x="6559927" y="4139124"/>
            <a:ext cx="2584073" cy="523220"/>
          </a:xfrm>
          <a:prstGeom prst="rect">
            <a:avLst/>
          </a:prstGeom>
          <a:noFill/>
        </p:spPr>
        <p:txBody>
          <a:bodyPr wrap="square" rtlCol="0">
            <a:spAutoFit/>
          </a:bodyPr>
          <a:lstStyle/>
          <a:p>
            <a:pPr algn="ctr"/>
            <a:r>
              <a:rPr lang="fr-FR" dirty="0" err="1">
                <a:solidFill>
                  <a:srgbClr val="18C320"/>
                </a:solidFill>
              </a:rPr>
              <a:t>Products</a:t>
            </a:r>
            <a:r>
              <a:rPr lang="fr-FR" dirty="0">
                <a:solidFill>
                  <a:srgbClr val="18C320"/>
                </a:solidFill>
              </a:rPr>
              <a:t> are </a:t>
            </a:r>
            <a:r>
              <a:rPr lang="fr-FR" dirty="0" err="1">
                <a:solidFill>
                  <a:srgbClr val="18C320"/>
                </a:solidFill>
              </a:rPr>
              <a:t>then</a:t>
            </a:r>
            <a:r>
              <a:rPr lang="fr-FR" dirty="0">
                <a:solidFill>
                  <a:srgbClr val="18C320"/>
                </a:solidFill>
              </a:rPr>
              <a:t> </a:t>
            </a:r>
            <a:r>
              <a:rPr lang="fr-FR" dirty="0" err="1">
                <a:solidFill>
                  <a:srgbClr val="18C320"/>
                </a:solidFill>
              </a:rPr>
              <a:t>shipped</a:t>
            </a:r>
            <a:r>
              <a:rPr lang="fr-FR" dirty="0">
                <a:solidFill>
                  <a:srgbClr val="18C320"/>
                </a:solidFill>
              </a:rPr>
              <a:t> </a:t>
            </a:r>
            <a:r>
              <a:rPr lang="fr-FR" dirty="0" err="1">
                <a:solidFill>
                  <a:srgbClr val="18C320"/>
                </a:solidFill>
              </a:rPr>
              <a:t>from</a:t>
            </a:r>
            <a:r>
              <a:rPr lang="fr-FR" dirty="0">
                <a:solidFill>
                  <a:srgbClr val="18C320"/>
                </a:solidFill>
              </a:rPr>
              <a:t> a </a:t>
            </a:r>
            <a:r>
              <a:rPr lang="fr-FR" dirty="0" err="1">
                <a:solidFill>
                  <a:srgbClr val="18C320"/>
                </a:solidFill>
              </a:rPr>
              <a:t>another</a:t>
            </a:r>
            <a:r>
              <a:rPr lang="fr-FR" dirty="0">
                <a:solidFill>
                  <a:srgbClr val="18C320"/>
                </a:solidFill>
              </a:rPr>
              <a:t> </a:t>
            </a:r>
            <a:r>
              <a:rPr lang="fr-FR" dirty="0" err="1">
                <a:solidFill>
                  <a:srgbClr val="18C320"/>
                </a:solidFill>
              </a:rPr>
              <a:t>logistic</a:t>
            </a:r>
            <a:r>
              <a:rPr lang="fr-FR" dirty="0">
                <a:solidFill>
                  <a:srgbClr val="18C320"/>
                </a:solidFill>
              </a:rPr>
              <a:t> site</a:t>
            </a:r>
          </a:p>
        </p:txBody>
      </p:sp>
      <p:sp>
        <p:nvSpPr>
          <p:cNvPr id="29" name="ZoneTexte 28">
            <a:extLst>
              <a:ext uri="{FF2B5EF4-FFF2-40B4-BE49-F238E27FC236}">
                <a16:creationId xmlns:a16="http://schemas.microsoft.com/office/drawing/2014/main" id="{9DD2A0C0-5CF7-4E8C-8AD7-36D60679BE23}"/>
              </a:ext>
            </a:extLst>
          </p:cNvPr>
          <p:cNvSpPr txBox="1"/>
          <p:nvPr/>
        </p:nvSpPr>
        <p:spPr>
          <a:xfrm>
            <a:off x="431011" y="4139124"/>
            <a:ext cx="3019906" cy="523220"/>
          </a:xfrm>
          <a:prstGeom prst="rect">
            <a:avLst/>
          </a:prstGeom>
          <a:noFill/>
        </p:spPr>
        <p:txBody>
          <a:bodyPr wrap="square" rtlCol="0">
            <a:spAutoFit/>
          </a:bodyPr>
          <a:lstStyle/>
          <a:p>
            <a:pPr algn="ctr"/>
            <a:r>
              <a:rPr lang="fr-FR" dirty="0" err="1">
                <a:solidFill>
                  <a:srgbClr val="18C320"/>
                </a:solidFill>
              </a:rPr>
              <a:t>Customers</a:t>
            </a:r>
            <a:r>
              <a:rPr lang="fr-FR" dirty="0">
                <a:solidFill>
                  <a:srgbClr val="18C320"/>
                </a:solidFill>
              </a:rPr>
              <a:t> </a:t>
            </a:r>
            <a:r>
              <a:rPr lang="fr-FR" dirty="0" err="1">
                <a:solidFill>
                  <a:srgbClr val="18C320"/>
                </a:solidFill>
              </a:rPr>
              <a:t>reach</a:t>
            </a:r>
            <a:r>
              <a:rPr lang="fr-FR" dirty="0">
                <a:solidFill>
                  <a:srgbClr val="18C320"/>
                </a:solidFill>
              </a:rPr>
              <a:t> a « showroom » shop in the city centre</a:t>
            </a:r>
          </a:p>
        </p:txBody>
      </p:sp>
      <p:sp>
        <p:nvSpPr>
          <p:cNvPr id="30" name="ZoneTexte 29">
            <a:extLst>
              <a:ext uri="{FF2B5EF4-FFF2-40B4-BE49-F238E27FC236}">
                <a16:creationId xmlns:a16="http://schemas.microsoft.com/office/drawing/2014/main" id="{A268A894-8A49-46DE-9564-29384A81F572}"/>
              </a:ext>
            </a:extLst>
          </p:cNvPr>
          <p:cNvSpPr txBox="1"/>
          <p:nvPr/>
        </p:nvSpPr>
        <p:spPr>
          <a:xfrm>
            <a:off x="3395768" y="3481509"/>
            <a:ext cx="2584073" cy="523220"/>
          </a:xfrm>
          <a:prstGeom prst="rect">
            <a:avLst/>
          </a:prstGeom>
          <a:noFill/>
        </p:spPr>
        <p:txBody>
          <a:bodyPr wrap="square" rtlCol="0">
            <a:spAutoFit/>
          </a:bodyPr>
          <a:lstStyle/>
          <a:p>
            <a:pPr algn="ctr"/>
            <a:r>
              <a:rPr lang="fr-FR" dirty="0">
                <a:solidFill>
                  <a:srgbClr val="18C320"/>
                </a:solidFill>
              </a:rPr>
              <a:t>…</a:t>
            </a:r>
            <a:r>
              <a:rPr lang="fr-FR" dirty="0" err="1">
                <a:solidFill>
                  <a:srgbClr val="18C320"/>
                </a:solidFill>
              </a:rPr>
              <a:t>search</a:t>
            </a:r>
            <a:r>
              <a:rPr lang="fr-FR" dirty="0">
                <a:solidFill>
                  <a:srgbClr val="18C320"/>
                </a:solidFill>
              </a:rPr>
              <a:t> for a service or </a:t>
            </a:r>
            <a:r>
              <a:rPr lang="fr-FR" dirty="0" err="1">
                <a:solidFill>
                  <a:srgbClr val="18C320"/>
                </a:solidFill>
              </a:rPr>
              <a:t>product</a:t>
            </a:r>
            <a:r>
              <a:rPr lang="fr-FR" dirty="0">
                <a:solidFill>
                  <a:srgbClr val="18C320"/>
                </a:solidFill>
              </a:rPr>
              <a:t> and </a:t>
            </a:r>
            <a:r>
              <a:rPr lang="fr-FR" dirty="0" err="1">
                <a:solidFill>
                  <a:srgbClr val="18C320"/>
                </a:solidFill>
              </a:rPr>
              <a:t>pay</a:t>
            </a:r>
            <a:r>
              <a:rPr lang="fr-FR" dirty="0">
                <a:solidFill>
                  <a:srgbClr val="18C320"/>
                </a:solidFill>
              </a:rPr>
              <a:t>.</a:t>
            </a:r>
          </a:p>
        </p:txBody>
      </p:sp>
      <p:sp>
        <p:nvSpPr>
          <p:cNvPr id="31" name="ZoneTexte 30">
            <a:extLst>
              <a:ext uri="{FF2B5EF4-FFF2-40B4-BE49-F238E27FC236}">
                <a16:creationId xmlns:a16="http://schemas.microsoft.com/office/drawing/2014/main" id="{DEB33299-4910-4C4A-B459-3B4C0BAF6260}"/>
              </a:ext>
            </a:extLst>
          </p:cNvPr>
          <p:cNvSpPr txBox="1"/>
          <p:nvPr/>
        </p:nvSpPr>
        <p:spPr>
          <a:xfrm>
            <a:off x="2685549" y="6455782"/>
            <a:ext cx="3709959" cy="307777"/>
          </a:xfrm>
          <a:prstGeom prst="rect">
            <a:avLst/>
          </a:prstGeom>
          <a:noFill/>
        </p:spPr>
        <p:txBody>
          <a:bodyPr wrap="square" rtlCol="0">
            <a:spAutoFit/>
          </a:bodyPr>
          <a:lstStyle/>
          <a:p>
            <a:pPr algn="ctr"/>
            <a:r>
              <a:rPr lang="fr-FR" dirty="0">
                <a:solidFill>
                  <a:srgbClr val="18C320"/>
                </a:solidFill>
              </a:rPr>
              <a:t>…</a:t>
            </a:r>
            <a:r>
              <a:rPr lang="fr-FR" dirty="0" err="1">
                <a:solidFill>
                  <a:srgbClr val="18C320"/>
                </a:solidFill>
              </a:rPr>
              <a:t>directly</a:t>
            </a:r>
            <a:r>
              <a:rPr lang="fr-FR" dirty="0">
                <a:solidFill>
                  <a:srgbClr val="18C320"/>
                </a:solidFill>
              </a:rPr>
              <a:t> to </a:t>
            </a:r>
            <a:r>
              <a:rPr lang="fr-FR" dirty="0" err="1">
                <a:solidFill>
                  <a:srgbClr val="18C320"/>
                </a:solidFill>
              </a:rPr>
              <a:t>their</a:t>
            </a:r>
            <a:r>
              <a:rPr lang="fr-FR" dirty="0">
                <a:solidFill>
                  <a:srgbClr val="18C320"/>
                </a:solidFill>
              </a:rPr>
              <a:t> home or point of collection.</a:t>
            </a:r>
          </a:p>
        </p:txBody>
      </p:sp>
      <p:sp>
        <p:nvSpPr>
          <p:cNvPr id="2" name="Flèche : droite 1">
            <a:extLst>
              <a:ext uri="{FF2B5EF4-FFF2-40B4-BE49-F238E27FC236}">
                <a16:creationId xmlns:a16="http://schemas.microsoft.com/office/drawing/2014/main" id="{46384B32-3D5F-4C86-AC80-349396D5DAE5}"/>
              </a:ext>
            </a:extLst>
          </p:cNvPr>
          <p:cNvSpPr/>
          <p:nvPr/>
        </p:nvSpPr>
        <p:spPr>
          <a:xfrm flipH="1">
            <a:off x="494750" y="5953870"/>
            <a:ext cx="7230391" cy="110565"/>
          </a:xfrm>
          <a:prstGeom prst="rightArrow">
            <a:avLst/>
          </a:prstGeom>
          <a:solidFill>
            <a:srgbClr val="009FC6"/>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5A7CAD41-72F6-4DBC-A38C-678EFE5D766A}"/>
              </a:ext>
            </a:extLst>
          </p:cNvPr>
          <p:cNvSpPr/>
          <p:nvPr/>
        </p:nvSpPr>
        <p:spPr>
          <a:xfrm>
            <a:off x="1092820" y="2665141"/>
            <a:ext cx="6759143" cy="2299394"/>
          </a:xfrm>
          <a:prstGeom prst="roundRect">
            <a:avLst/>
          </a:prstGeom>
          <a:solidFill>
            <a:srgbClr val="009FC6"/>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This sales </a:t>
            </a:r>
            <a:r>
              <a:rPr lang="fr-FR" sz="1600" dirty="0" err="1"/>
              <a:t>strategy</a:t>
            </a:r>
            <a:r>
              <a:rPr lang="fr-FR" sz="1600" dirty="0"/>
              <a:t> </a:t>
            </a:r>
            <a:r>
              <a:rPr lang="fr-FR" sz="1600" dirty="0" err="1"/>
              <a:t>is</a:t>
            </a:r>
            <a:r>
              <a:rPr lang="fr-FR" sz="1600" dirty="0"/>
              <a:t> </a:t>
            </a:r>
            <a:r>
              <a:rPr lang="fr-FR" sz="1600" dirty="0" err="1"/>
              <a:t>also</a:t>
            </a:r>
            <a:r>
              <a:rPr lang="fr-FR" sz="1600" dirty="0"/>
              <a:t> </a:t>
            </a:r>
            <a:r>
              <a:rPr lang="fr-FR" sz="1600" dirty="0" err="1"/>
              <a:t>called</a:t>
            </a:r>
            <a:r>
              <a:rPr lang="fr-FR" sz="1600" dirty="0"/>
              <a:t> « drop shipping ». </a:t>
            </a:r>
          </a:p>
          <a:p>
            <a:pPr algn="ctr"/>
            <a:r>
              <a:rPr lang="fr-FR" sz="1600" dirty="0" err="1"/>
              <a:t>Customers</a:t>
            </a:r>
            <a:r>
              <a:rPr lang="fr-FR" sz="1600" dirty="0"/>
              <a:t> can </a:t>
            </a:r>
            <a:r>
              <a:rPr lang="fr-FR" sz="1600" dirty="0" err="1"/>
              <a:t>pay</a:t>
            </a:r>
            <a:r>
              <a:rPr lang="fr-FR" sz="1600" dirty="0"/>
              <a:t> online </a:t>
            </a:r>
            <a:r>
              <a:rPr lang="fr-FR" sz="1600" dirty="0" err="1"/>
              <a:t>directly</a:t>
            </a:r>
            <a:r>
              <a:rPr lang="fr-FR" sz="1600" dirty="0"/>
              <a:t> </a:t>
            </a:r>
            <a:r>
              <a:rPr lang="fr-FR" sz="1600" dirty="0" err="1"/>
              <a:t>from</a:t>
            </a:r>
            <a:r>
              <a:rPr lang="fr-FR" sz="1600" dirty="0"/>
              <a:t> the </a:t>
            </a:r>
            <a:r>
              <a:rPr lang="fr-FR" sz="1600" dirty="0" err="1"/>
              <a:t>outlet</a:t>
            </a:r>
            <a:r>
              <a:rPr lang="fr-FR" sz="1600" dirty="0"/>
              <a:t>, </a:t>
            </a:r>
            <a:r>
              <a:rPr lang="fr-FR" sz="1600" dirty="0" err="1"/>
              <a:t>after</a:t>
            </a:r>
            <a:r>
              <a:rPr lang="fr-FR" sz="1600" dirty="0"/>
              <a:t> </a:t>
            </a:r>
            <a:r>
              <a:rPr lang="fr-FR" sz="1600" dirty="0" err="1"/>
              <a:t>being</a:t>
            </a:r>
            <a:r>
              <a:rPr lang="fr-FR" sz="1600" dirty="0"/>
              <a:t> </a:t>
            </a:r>
            <a:r>
              <a:rPr lang="fr-FR" sz="1600" dirty="0" err="1"/>
              <a:t>advised</a:t>
            </a:r>
            <a:r>
              <a:rPr lang="fr-FR" sz="1600" dirty="0"/>
              <a:t> on the </a:t>
            </a:r>
            <a:r>
              <a:rPr lang="fr-FR" sz="1600" dirty="0" err="1"/>
              <a:t>products</a:t>
            </a:r>
            <a:r>
              <a:rPr lang="fr-FR" sz="1600" dirty="0"/>
              <a:t> </a:t>
            </a:r>
            <a:r>
              <a:rPr lang="fr-FR" sz="1600" dirty="0" err="1"/>
              <a:t>they</a:t>
            </a:r>
            <a:r>
              <a:rPr lang="fr-FR" sz="1600" dirty="0"/>
              <a:t> </a:t>
            </a:r>
            <a:r>
              <a:rPr lang="fr-FR" sz="1600" b="1" dirty="0"/>
              <a:t>a</a:t>
            </a:r>
            <a:r>
              <a:rPr lang="fr-FR" sz="1600" dirty="0"/>
              <a:t>re </a:t>
            </a:r>
            <a:r>
              <a:rPr lang="fr-FR" sz="1600" dirty="0" err="1"/>
              <a:t>looking</a:t>
            </a:r>
            <a:r>
              <a:rPr lang="fr-FR" sz="1600" dirty="0"/>
              <a:t> for.</a:t>
            </a:r>
          </a:p>
          <a:p>
            <a:pPr algn="ctr"/>
            <a:endParaRPr lang="fr-FR" sz="1600" dirty="0"/>
          </a:p>
          <a:p>
            <a:pPr algn="ctr"/>
            <a:r>
              <a:rPr lang="fr-FR" sz="1600" dirty="0"/>
              <a:t>There </a:t>
            </a:r>
            <a:r>
              <a:rPr lang="fr-FR" sz="1600" dirty="0" err="1"/>
              <a:t>is</a:t>
            </a:r>
            <a:r>
              <a:rPr lang="fr-FR" sz="1600" dirty="0"/>
              <a:t> no </a:t>
            </a:r>
            <a:r>
              <a:rPr lang="fr-FR" sz="1600" dirty="0" err="1"/>
              <a:t>available</a:t>
            </a:r>
            <a:r>
              <a:rPr lang="fr-FR" sz="1600" dirty="0"/>
              <a:t> stock (for sale) in the shop.</a:t>
            </a:r>
          </a:p>
        </p:txBody>
      </p:sp>
      <p:grpSp>
        <p:nvGrpSpPr>
          <p:cNvPr id="11" name="Groupe 10">
            <a:extLst>
              <a:ext uri="{FF2B5EF4-FFF2-40B4-BE49-F238E27FC236}">
                <a16:creationId xmlns:a16="http://schemas.microsoft.com/office/drawing/2014/main" id="{C5484259-244D-482F-AA8A-2E29C27A3FA4}"/>
              </a:ext>
            </a:extLst>
          </p:cNvPr>
          <p:cNvGrpSpPr/>
          <p:nvPr/>
        </p:nvGrpSpPr>
        <p:grpSpPr>
          <a:xfrm>
            <a:off x="7865630" y="3273"/>
            <a:ext cx="914400" cy="1027944"/>
            <a:chOff x="7881128" y="-28544"/>
            <a:chExt cx="914400" cy="1027944"/>
          </a:xfrm>
        </p:grpSpPr>
        <p:pic>
          <p:nvPicPr>
            <p:cNvPr id="7" name="Graphique 6" descr="Retour avec un remplissage uni">
              <a:hlinkClick r:id="" action="ppaction://hlinkshowjump?jump=previousslide"/>
              <a:extLst>
                <a:ext uri="{FF2B5EF4-FFF2-40B4-BE49-F238E27FC236}">
                  <a16:creationId xmlns:a16="http://schemas.microsoft.com/office/drawing/2014/main" id="{C640D3E1-45D3-414D-8760-A3F9DF4814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81128" y="-28544"/>
              <a:ext cx="914400" cy="914400"/>
            </a:xfrm>
            <a:prstGeom prst="rect">
              <a:avLst/>
            </a:prstGeom>
          </p:spPr>
        </p:pic>
        <p:sp>
          <p:nvSpPr>
            <p:cNvPr id="10" name="ZoneTexte 9">
              <a:extLst>
                <a:ext uri="{FF2B5EF4-FFF2-40B4-BE49-F238E27FC236}">
                  <a16:creationId xmlns:a16="http://schemas.microsoft.com/office/drawing/2014/main" id="{627A7246-5C3F-488E-9E57-D3F94BDA3779}"/>
                </a:ext>
              </a:extLst>
            </p:cNvPr>
            <p:cNvSpPr txBox="1"/>
            <p:nvPr/>
          </p:nvSpPr>
          <p:spPr>
            <a:xfrm>
              <a:off x="7950820" y="722401"/>
              <a:ext cx="775009" cy="276999"/>
            </a:xfrm>
            <a:prstGeom prst="rect">
              <a:avLst/>
            </a:prstGeom>
            <a:noFill/>
          </p:spPr>
          <p:txBody>
            <a:bodyPr wrap="square" rtlCol="0">
              <a:spAutoFit/>
            </a:bodyPr>
            <a:lstStyle/>
            <a:p>
              <a:pPr algn="ctr"/>
              <a:r>
                <a:rPr lang="fr-FR" sz="1200" dirty="0">
                  <a:solidFill>
                    <a:srgbClr val="FF0000"/>
                  </a:solidFill>
                </a:rPr>
                <a:t>Back</a:t>
              </a:r>
            </a:p>
          </p:txBody>
        </p:sp>
      </p:grpSp>
    </p:spTree>
    <p:extLst>
      <p:ext uri="{BB962C8B-B14F-4D97-AF65-F5344CB8AC3E}">
        <p14:creationId xmlns:p14="http://schemas.microsoft.com/office/powerpoint/2010/main" val="2041837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4" name="Graphique 3" descr="Carburant avec un remplissage uni">
            <a:extLst>
              <a:ext uri="{FF2B5EF4-FFF2-40B4-BE49-F238E27FC236}">
                <a16:creationId xmlns:a16="http://schemas.microsoft.com/office/drawing/2014/main" id="{9E2D72D7-5847-4976-9122-57F9DD4F02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3963" y="4853813"/>
            <a:ext cx="749630" cy="749630"/>
          </a:xfrm>
          <a:prstGeom prst="rect">
            <a:avLst/>
          </a:prstGeom>
          <a:scene3d>
            <a:camera prst="isometricOffAxis1Right"/>
            <a:lightRig rig="threePt" dir="t"/>
          </a:scene3d>
        </p:spPr>
      </p:pic>
      <p:sp>
        <p:nvSpPr>
          <p:cNvPr id="17" name="Ellipse 16">
            <a:extLst>
              <a:ext uri="{FF2B5EF4-FFF2-40B4-BE49-F238E27FC236}">
                <a16:creationId xmlns:a16="http://schemas.microsoft.com/office/drawing/2014/main" id="{ED1E9DC1-4BF2-429E-856C-4D0AB3B28981}"/>
              </a:ext>
            </a:extLst>
          </p:cNvPr>
          <p:cNvSpPr/>
          <p:nvPr/>
        </p:nvSpPr>
        <p:spPr>
          <a:xfrm>
            <a:off x="6089661" y="3985237"/>
            <a:ext cx="2765503" cy="584775"/>
          </a:xfrm>
          <a:prstGeom prst="ellipse">
            <a:avLst/>
          </a:prstGeom>
          <a:solidFill>
            <a:srgbClr val="009FC6"/>
          </a:solidFill>
          <a:ln>
            <a:solidFill>
              <a:srgbClr val="009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Multi-service store</a:t>
            </a:r>
          </a:p>
        </p:txBody>
      </p:sp>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15</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Recent</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evolutions</a:t>
            </a:r>
            <a:endParaRPr lang="en-GB"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4943BE00-441B-4904-9765-0D1322C8FE67}"/>
              </a:ext>
            </a:extLst>
          </p:cNvPr>
          <p:cNvSpPr txBox="1"/>
          <p:nvPr/>
        </p:nvSpPr>
        <p:spPr>
          <a:xfrm>
            <a:off x="418170" y="2524174"/>
            <a:ext cx="8307659" cy="584775"/>
          </a:xfrm>
          <a:prstGeom prst="rect">
            <a:avLst/>
          </a:prstGeom>
          <a:noFill/>
        </p:spPr>
        <p:txBody>
          <a:bodyPr wrap="square" rtlCol="0">
            <a:spAutoFit/>
          </a:bodyPr>
          <a:lstStyle/>
          <a:p>
            <a:pPr algn="just"/>
            <a:r>
              <a:rPr lang="fr-FR" sz="1600" dirty="0"/>
              <a:t>Due to the high </a:t>
            </a:r>
            <a:r>
              <a:rPr lang="fr-FR" sz="1600" dirty="0" err="1"/>
              <a:t>competition</a:t>
            </a:r>
            <a:r>
              <a:rPr lang="fr-FR" sz="1600" dirty="0"/>
              <a:t> </a:t>
            </a:r>
            <a:r>
              <a:rPr lang="fr-FR" sz="1600" dirty="0" err="1"/>
              <a:t>among</a:t>
            </a:r>
            <a:r>
              <a:rPr lang="fr-FR" sz="1600" dirty="0"/>
              <a:t> retailers, new services are </a:t>
            </a:r>
            <a:r>
              <a:rPr lang="fr-FR" sz="1600" dirty="0" err="1"/>
              <a:t>often</a:t>
            </a:r>
            <a:r>
              <a:rPr lang="fr-FR" sz="1600" dirty="0"/>
              <a:t> </a:t>
            </a:r>
            <a:r>
              <a:rPr lang="fr-FR" sz="1600" dirty="0" err="1"/>
              <a:t>provided</a:t>
            </a:r>
            <a:r>
              <a:rPr lang="fr-FR" sz="1600" dirty="0"/>
              <a:t> to </a:t>
            </a:r>
            <a:r>
              <a:rPr lang="fr-FR" sz="1600" dirty="0" err="1"/>
              <a:t>attract</a:t>
            </a:r>
            <a:r>
              <a:rPr lang="fr-FR" sz="1600" dirty="0"/>
              <a:t> </a:t>
            </a:r>
            <a:r>
              <a:rPr lang="fr-FR" sz="1600" dirty="0" err="1"/>
              <a:t>customers</a:t>
            </a:r>
            <a:r>
              <a:rPr lang="fr-FR" sz="1600" dirty="0"/>
              <a:t> to the </a:t>
            </a:r>
            <a:r>
              <a:rPr lang="fr-FR" sz="1600" dirty="0" err="1"/>
              <a:t>outlet</a:t>
            </a:r>
            <a:r>
              <a:rPr lang="fr-FR" sz="1600" dirty="0"/>
              <a:t> for </a:t>
            </a:r>
            <a:r>
              <a:rPr lang="fr-FR" sz="1600" dirty="0" err="1"/>
              <a:t>other</a:t>
            </a:r>
            <a:r>
              <a:rPr lang="fr-FR" sz="1600" dirty="0"/>
              <a:t> aspects </a:t>
            </a:r>
            <a:r>
              <a:rPr lang="fr-FR" sz="1600" dirty="0" err="1"/>
              <a:t>than</a:t>
            </a:r>
            <a:r>
              <a:rPr lang="fr-FR" sz="1600" dirty="0"/>
              <a:t> the original type of </a:t>
            </a:r>
            <a:r>
              <a:rPr lang="fr-FR" sz="1600" dirty="0" err="1"/>
              <a:t>product</a:t>
            </a:r>
            <a:r>
              <a:rPr lang="fr-FR" sz="1600" dirty="0"/>
              <a:t>/service.</a:t>
            </a:r>
          </a:p>
        </p:txBody>
      </p:sp>
      <p:pic>
        <p:nvPicPr>
          <p:cNvPr id="13" name="Image 12">
            <a:extLst>
              <a:ext uri="{FF2B5EF4-FFF2-40B4-BE49-F238E27FC236}">
                <a16:creationId xmlns:a16="http://schemas.microsoft.com/office/drawing/2014/main" id="{1D058667-E7C6-4872-8CC6-FEDF0C1F44E8}"/>
              </a:ext>
            </a:extLst>
          </p:cNvPr>
          <p:cNvPicPr>
            <a:picLocks noChangeAspect="1"/>
          </p:cNvPicPr>
          <p:nvPr/>
        </p:nvPicPr>
        <p:blipFill>
          <a:blip r:embed="rId5"/>
          <a:stretch>
            <a:fillRect/>
          </a:stretch>
        </p:blipFill>
        <p:spPr>
          <a:xfrm>
            <a:off x="3633360" y="4224068"/>
            <a:ext cx="1877284" cy="1491738"/>
          </a:xfrm>
          <a:prstGeom prst="rect">
            <a:avLst/>
          </a:prstGeom>
        </p:spPr>
      </p:pic>
      <p:sp>
        <p:nvSpPr>
          <p:cNvPr id="26" name="ZoneTexte 25">
            <a:extLst>
              <a:ext uri="{FF2B5EF4-FFF2-40B4-BE49-F238E27FC236}">
                <a16:creationId xmlns:a16="http://schemas.microsoft.com/office/drawing/2014/main" id="{D29CD732-6FD9-4971-9665-866D5BE2D126}"/>
              </a:ext>
            </a:extLst>
          </p:cNvPr>
          <p:cNvSpPr txBox="1"/>
          <p:nvPr/>
        </p:nvSpPr>
        <p:spPr>
          <a:xfrm>
            <a:off x="6217552" y="5863153"/>
            <a:ext cx="2584073" cy="523220"/>
          </a:xfrm>
          <a:prstGeom prst="rect">
            <a:avLst/>
          </a:prstGeom>
          <a:noFill/>
        </p:spPr>
        <p:txBody>
          <a:bodyPr wrap="square" rtlCol="0">
            <a:spAutoFit/>
          </a:bodyPr>
          <a:lstStyle/>
          <a:p>
            <a:pPr algn="ctr"/>
            <a:r>
              <a:rPr lang="fr-FR" dirty="0">
                <a:solidFill>
                  <a:srgbClr val="18C320"/>
                </a:solidFill>
              </a:rPr>
              <a:t>Home </a:t>
            </a:r>
            <a:r>
              <a:rPr lang="fr-FR" dirty="0" err="1">
                <a:solidFill>
                  <a:srgbClr val="18C320"/>
                </a:solidFill>
              </a:rPr>
              <a:t>delivery</a:t>
            </a:r>
            <a:r>
              <a:rPr lang="fr-FR" dirty="0">
                <a:solidFill>
                  <a:srgbClr val="18C320"/>
                </a:solidFill>
              </a:rPr>
              <a:t>,</a:t>
            </a:r>
          </a:p>
          <a:p>
            <a:pPr algn="ctr"/>
            <a:r>
              <a:rPr lang="fr-FR" dirty="0">
                <a:solidFill>
                  <a:srgbClr val="18C320"/>
                </a:solidFill>
              </a:rPr>
              <a:t>Maintenance…</a:t>
            </a:r>
          </a:p>
        </p:txBody>
      </p:sp>
      <p:sp>
        <p:nvSpPr>
          <p:cNvPr id="29" name="ZoneTexte 28">
            <a:extLst>
              <a:ext uri="{FF2B5EF4-FFF2-40B4-BE49-F238E27FC236}">
                <a16:creationId xmlns:a16="http://schemas.microsoft.com/office/drawing/2014/main" id="{9DD2A0C0-5CF7-4E8C-8AD7-36D60679BE23}"/>
              </a:ext>
            </a:extLst>
          </p:cNvPr>
          <p:cNvSpPr txBox="1"/>
          <p:nvPr/>
        </p:nvSpPr>
        <p:spPr>
          <a:xfrm>
            <a:off x="418170" y="5863153"/>
            <a:ext cx="2445337" cy="523220"/>
          </a:xfrm>
          <a:prstGeom prst="rect">
            <a:avLst/>
          </a:prstGeom>
          <a:noFill/>
        </p:spPr>
        <p:txBody>
          <a:bodyPr wrap="square" rtlCol="0">
            <a:spAutoFit/>
          </a:bodyPr>
          <a:lstStyle/>
          <a:p>
            <a:pPr algn="ctr"/>
            <a:r>
              <a:rPr lang="fr-FR" dirty="0">
                <a:solidFill>
                  <a:srgbClr val="18C320"/>
                </a:solidFill>
              </a:rPr>
              <a:t>Energy </a:t>
            </a:r>
            <a:r>
              <a:rPr lang="fr-FR" dirty="0" err="1">
                <a:solidFill>
                  <a:srgbClr val="18C320"/>
                </a:solidFill>
              </a:rPr>
              <a:t>access</a:t>
            </a:r>
            <a:r>
              <a:rPr lang="fr-FR" dirty="0">
                <a:solidFill>
                  <a:srgbClr val="18C320"/>
                </a:solidFill>
              </a:rPr>
              <a:t>, </a:t>
            </a:r>
          </a:p>
          <a:p>
            <a:pPr algn="ctr"/>
            <a:r>
              <a:rPr lang="fr-FR" dirty="0">
                <a:solidFill>
                  <a:srgbClr val="18C320"/>
                </a:solidFill>
              </a:rPr>
              <a:t>on-site </a:t>
            </a:r>
            <a:r>
              <a:rPr lang="fr-FR" dirty="0" err="1">
                <a:solidFill>
                  <a:srgbClr val="18C320"/>
                </a:solidFill>
              </a:rPr>
              <a:t>product</a:t>
            </a:r>
            <a:r>
              <a:rPr lang="fr-FR" dirty="0">
                <a:solidFill>
                  <a:srgbClr val="18C320"/>
                </a:solidFill>
              </a:rPr>
              <a:t> </a:t>
            </a:r>
            <a:r>
              <a:rPr lang="fr-FR" dirty="0" err="1">
                <a:solidFill>
                  <a:srgbClr val="18C320"/>
                </a:solidFill>
              </a:rPr>
              <a:t>tasting</a:t>
            </a:r>
            <a:r>
              <a:rPr lang="fr-FR" dirty="0">
                <a:solidFill>
                  <a:srgbClr val="18C320"/>
                </a:solidFill>
              </a:rPr>
              <a:t>…</a:t>
            </a:r>
          </a:p>
        </p:txBody>
      </p:sp>
      <p:sp>
        <p:nvSpPr>
          <p:cNvPr id="30" name="ZoneTexte 29">
            <a:extLst>
              <a:ext uri="{FF2B5EF4-FFF2-40B4-BE49-F238E27FC236}">
                <a16:creationId xmlns:a16="http://schemas.microsoft.com/office/drawing/2014/main" id="{A268A894-8A49-46DE-9564-29384A81F572}"/>
              </a:ext>
            </a:extLst>
          </p:cNvPr>
          <p:cNvSpPr txBox="1"/>
          <p:nvPr/>
        </p:nvSpPr>
        <p:spPr>
          <a:xfrm>
            <a:off x="3248493" y="5876374"/>
            <a:ext cx="2584073" cy="523220"/>
          </a:xfrm>
          <a:prstGeom prst="rect">
            <a:avLst/>
          </a:prstGeom>
          <a:noFill/>
        </p:spPr>
        <p:txBody>
          <a:bodyPr wrap="square" rtlCol="0">
            <a:spAutoFit/>
          </a:bodyPr>
          <a:lstStyle/>
          <a:p>
            <a:pPr algn="ctr"/>
            <a:r>
              <a:rPr lang="fr-FR" dirty="0" err="1">
                <a:solidFill>
                  <a:srgbClr val="18C320"/>
                </a:solidFill>
              </a:rPr>
              <a:t>Order</a:t>
            </a:r>
            <a:r>
              <a:rPr lang="fr-FR" dirty="0">
                <a:solidFill>
                  <a:srgbClr val="18C320"/>
                </a:solidFill>
              </a:rPr>
              <a:t> </a:t>
            </a:r>
            <a:r>
              <a:rPr lang="fr-FR" dirty="0" err="1">
                <a:solidFill>
                  <a:srgbClr val="18C320"/>
                </a:solidFill>
              </a:rPr>
              <a:t>preparation</a:t>
            </a:r>
            <a:r>
              <a:rPr lang="fr-FR" dirty="0">
                <a:solidFill>
                  <a:srgbClr val="18C320"/>
                </a:solidFill>
              </a:rPr>
              <a:t>, </a:t>
            </a:r>
            <a:r>
              <a:rPr lang="fr-FR" dirty="0" err="1">
                <a:solidFill>
                  <a:srgbClr val="18C320"/>
                </a:solidFill>
              </a:rPr>
              <a:t>pre</a:t>
            </a:r>
            <a:r>
              <a:rPr lang="fr-FR" dirty="0">
                <a:solidFill>
                  <a:srgbClr val="18C320"/>
                </a:solidFill>
              </a:rPr>
              <a:t>-shopping service…</a:t>
            </a:r>
          </a:p>
        </p:txBody>
      </p:sp>
      <p:pic>
        <p:nvPicPr>
          <p:cNvPr id="11" name="Graphique 10" descr="Livraison de nourriture avec un remplissage uni">
            <a:extLst>
              <a:ext uri="{FF2B5EF4-FFF2-40B4-BE49-F238E27FC236}">
                <a16:creationId xmlns:a16="http://schemas.microsoft.com/office/drawing/2014/main" id="{45AB5539-1D53-4236-9890-17CB10CFF3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395268" y="4578994"/>
            <a:ext cx="1299267" cy="1299267"/>
          </a:xfrm>
          <a:prstGeom prst="rect">
            <a:avLst/>
          </a:prstGeom>
        </p:spPr>
      </p:pic>
      <p:pic>
        <p:nvPicPr>
          <p:cNvPr id="14" name="Graphique 13" descr="Sac de courses avec un remplissage uni">
            <a:extLst>
              <a:ext uri="{FF2B5EF4-FFF2-40B4-BE49-F238E27FC236}">
                <a16:creationId xmlns:a16="http://schemas.microsoft.com/office/drawing/2014/main" id="{7C3961EA-FB95-4EC1-8E08-5F2AAE7335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49267" y="3961405"/>
            <a:ext cx="608607" cy="608607"/>
          </a:xfrm>
          <a:prstGeom prst="rect">
            <a:avLst/>
          </a:prstGeom>
        </p:spPr>
      </p:pic>
      <p:pic>
        <p:nvPicPr>
          <p:cNvPr id="16" name="Graphique 15" descr="Restaurant avec un remplissage uni">
            <a:extLst>
              <a:ext uri="{FF2B5EF4-FFF2-40B4-BE49-F238E27FC236}">
                <a16:creationId xmlns:a16="http://schemas.microsoft.com/office/drawing/2014/main" id="{7CA81CD3-F676-4CBD-BEBE-ED379DD573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33385" y="4901943"/>
            <a:ext cx="608608" cy="608608"/>
          </a:xfrm>
          <a:prstGeom prst="rect">
            <a:avLst/>
          </a:prstGeom>
        </p:spPr>
      </p:pic>
      <p:pic>
        <p:nvPicPr>
          <p:cNvPr id="31" name="Graphique 30">
            <a:hlinkClick r:id="rId12" action="ppaction://hlinksldjump"/>
            <a:extLst>
              <a:ext uri="{FF2B5EF4-FFF2-40B4-BE49-F238E27FC236}">
                <a16:creationId xmlns:a16="http://schemas.microsoft.com/office/drawing/2014/main" id="{012828EE-8F76-48C6-97A7-0C703873DCAA}"/>
              </a:ext>
            </a:extLst>
          </p:cNvPr>
          <p:cNvPicPr>
            <a:picLocks noChangeAspect="1"/>
          </p:cNvPicPr>
          <p:nvPr/>
        </p:nvPicPr>
        <p:blipFill>
          <a:blip r:embed="rId13"/>
          <a:srcRect/>
          <a:stretch/>
        </p:blipFill>
        <p:spPr>
          <a:xfrm>
            <a:off x="8126455" y="153300"/>
            <a:ext cx="669073" cy="669073"/>
          </a:xfrm>
          <a:prstGeom prst="rect">
            <a:avLst/>
          </a:prstGeom>
        </p:spPr>
      </p:pic>
      <p:grpSp>
        <p:nvGrpSpPr>
          <p:cNvPr id="22" name="Groupe 21">
            <a:extLst>
              <a:ext uri="{FF2B5EF4-FFF2-40B4-BE49-F238E27FC236}">
                <a16:creationId xmlns:a16="http://schemas.microsoft.com/office/drawing/2014/main" id="{1FE7EBB1-5D38-472D-ACDB-23CEE51AEA23}"/>
              </a:ext>
            </a:extLst>
          </p:cNvPr>
          <p:cNvGrpSpPr/>
          <p:nvPr/>
        </p:nvGrpSpPr>
        <p:grpSpPr>
          <a:xfrm>
            <a:off x="7046913" y="4814409"/>
            <a:ext cx="742880" cy="696142"/>
            <a:chOff x="6718381" y="4666997"/>
            <a:chExt cx="742880" cy="696142"/>
          </a:xfrm>
        </p:grpSpPr>
        <p:pic>
          <p:nvPicPr>
            <p:cNvPr id="19" name="Graphique 18" descr="Clé avec un remplissage uni">
              <a:extLst>
                <a:ext uri="{FF2B5EF4-FFF2-40B4-BE49-F238E27FC236}">
                  <a16:creationId xmlns:a16="http://schemas.microsoft.com/office/drawing/2014/main" id="{57B86EBB-48ED-4FCC-9AC9-3899A8B8F4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18381" y="4666997"/>
              <a:ext cx="692146" cy="692146"/>
            </a:xfrm>
            <a:prstGeom prst="rect">
              <a:avLst/>
            </a:prstGeom>
          </p:spPr>
        </p:pic>
        <p:pic>
          <p:nvPicPr>
            <p:cNvPr id="21" name="Graphique 20" descr="Tournevis avec un remplissage uni">
              <a:extLst>
                <a:ext uri="{FF2B5EF4-FFF2-40B4-BE49-F238E27FC236}">
                  <a16:creationId xmlns:a16="http://schemas.microsoft.com/office/drawing/2014/main" id="{D86FC8A8-2718-47DC-B211-4C0C3833498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6769115" y="4670993"/>
              <a:ext cx="692146" cy="692146"/>
            </a:xfrm>
            <a:prstGeom prst="rect">
              <a:avLst/>
            </a:prstGeom>
          </p:spPr>
        </p:pic>
      </p:grpSp>
    </p:spTree>
    <p:extLst>
      <p:ext uri="{BB962C8B-B14F-4D97-AF65-F5344CB8AC3E}">
        <p14:creationId xmlns:p14="http://schemas.microsoft.com/office/powerpoint/2010/main" val="147450701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2.5E-6 -1.11111E-6 L -0.63299 -0.33611 " pathEditMode="relative" rAng="0" ptsTypes="AA">
                                      <p:cBhvr>
                                        <p:cTn id="10" dur="2000" fill="hold"/>
                                        <p:tgtEl>
                                          <p:spTgt spid="17"/>
                                        </p:tgtEl>
                                        <p:attrNameLst>
                                          <p:attrName>ppt_x</p:attrName>
                                          <p:attrName>ppt_y</p:attrName>
                                        </p:attrNameLst>
                                      </p:cBhvr>
                                      <p:rCtr x="-31649" y="-16806"/>
                                    </p:animMotion>
                                  </p:childTnLst>
                                </p:cTn>
                              </p:par>
                            </p:childTnLst>
                          </p:cTn>
                        </p:par>
                        <p:par>
                          <p:cTn id="11" fill="hold">
                            <p:stCondLst>
                              <p:cond delay="250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000"/>
                                        <p:tgtEl>
                                          <p:spTgt spid="3"/>
                                        </p:tgtEl>
                                      </p:cBhvr>
                                    </p:animEffect>
                                  </p:childTnLst>
                                </p:cTn>
                              </p:par>
                            </p:childTnLst>
                          </p:cTn>
                        </p:par>
                        <p:par>
                          <p:cTn id="15" fill="hold">
                            <p:stCondLst>
                              <p:cond delay="3500"/>
                            </p:stCondLst>
                            <p:childTnLst>
                              <p:par>
                                <p:cTn id="16" presetID="10" presetClass="entr" presetSubtype="0" fill="hold" nodeType="after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par>
                          <p:cTn id="19" fill="hold">
                            <p:stCondLst>
                              <p:cond delay="50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10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childTnLst>
                                </p:cTn>
                              </p:par>
                              <p:par>
                                <p:cTn id="26" presetID="14" presetClass="entr" presetSubtype="10" fill="hold" nodeType="withEffect">
                                  <p:stCondLst>
                                    <p:cond delay="100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1000"/>
                                        <p:tgtEl>
                                          <p:spTgt spid="16"/>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0"/>
                                        <p:tgtEl>
                                          <p:spTgt spid="30"/>
                                        </p:tgtEl>
                                      </p:cBhvr>
                                    </p:animEffect>
                                  </p:childTnLst>
                                </p:cTn>
                              </p:par>
                              <p:par>
                                <p:cTn id="32" presetID="42" presetClass="entr" presetSubtype="0" fill="hold" nodeType="withEffect">
                                  <p:stCondLst>
                                    <p:cond delay="20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9000"/>
                            </p:stCondLst>
                            <p:childTnLst>
                              <p:par>
                                <p:cTn id="38" presetID="22" presetClass="entr" presetSubtype="2"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10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2000"/>
                                        <p:tgtEl>
                                          <p:spTgt spid="26"/>
                                        </p:tgtEl>
                                      </p:cBhvr>
                                    </p:animEffect>
                                  </p:childTnLst>
                                </p:cTn>
                              </p:par>
                              <p:par>
                                <p:cTn id="44" presetID="10" presetClass="entr" presetSubtype="0" fill="hold" nodeType="withEffect">
                                  <p:stCondLst>
                                    <p:cond delay="10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5" grpId="0" animBg="1"/>
      <p:bldP spid="3" grpId="0"/>
      <p:bldP spid="26"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63"/>
        <p:cNvGrpSpPr/>
        <p:nvPr/>
      </p:nvGrpSpPr>
      <p:grpSpPr>
        <a:xfrm>
          <a:off x="0" y="0"/>
          <a:ext cx="0" cy="0"/>
          <a:chOff x="0" y="0"/>
          <a:chExt cx="0" cy="0"/>
        </a:xfrm>
      </p:grpSpPr>
      <p:pic>
        <p:nvPicPr>
          <p:cNvPr id="4" name="Graphique 3" descr="Carburant avec un remplissage uni">
            <a:extLst>
              <a:ext uri="{FF2B5EF4-FFF2-40B4-BE49-F238E27FC236}">
                <a16:creationId xmlns:a16="http://schemas.microsoft.com/office/drawing/2014/main" id="{9E2D72D7-5847-4976-9122-57F9DD4F02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3963" y="4853813"/>
            <a:ext cx="749630" cy="749630"/>
          </a:xfrm>
          <a:prstGeom prst="rect">
            <a:avLst/>
          </a:prstGeom>
          <a:scene3d>
            <a:camera prst="isometricOffAxis1Right"/>
            <a:lightRig rig="threePt" dir="t"/>
          </a:scene3d>
        </p:spPr>
      </p:pic>
      <p:sp>
        <p:nvSpPr>
          <p:cNvPr id="17" name="Ellipse 16">
            <a:extLst>
              <a:ext uri="{FF2B5EF4-FFF2-40B4-BE49-F238E27FC236}">
                <a16:creationId xmlns:a16="http://schemas.microsoft.com/office/drawing/2014/main" id="{ED1E9DC1-4BF2-429E-856C-4D0AB3B28981}"/>
              </a:ext>
            </a:extLst>
          </p:cNvPr>
          <p:cNvSpPr/>
          <p:nvPr/>
        </p:nvSpPr>
        <p:spPr>
          <a:xfrm>
            <a:off x="296682" y="1681696"/>
            <a:ext cx="2765503" cy="584775"/>
          </a:xfrm>
          <a:prstGeom prst="ellipse">
            <a:avLst/>
          </a:prstGeom>
          <a:solidFill>
            <a:srgbClr val="009FC6"/>
          </a:solidFill>
          <a:ln>
            <a:solidFill>
              <a:srgbClr val="009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Multi-services store</a:t>
            </a:r>
          </a:p>
        </p:txBody>
      </p:sp>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16</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Recent</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evolutions</a:t>
            </a:r>
            <a:endParaRPr lang="en-GB"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4943BE00-441B-4904-9765-0D1322C8FE67}"/>
              </a:ext>
            </a:extLst>
          </p:cNvPr>
          <p:cNvSpPr txBox="1"/>
          <p:nvPr/>
        </p:nvSpPr>
        <p:spPr>
          <a:xfrm>
            <a:off x="418170" y="2524174"/>
            <a:ext cx="8307659" cy="584775"/>
          </a:xfrm>
          <a:prstGeom prst="rect">
            <a:avLst/>
          </a:prstGeom>
          <a:noFill/>
        </p:spPr>
        <p:txBody>
          <a:bodyPr wrap="square" rtlCol="0">
            <a:spAutoFit/>
          </a:bodyPr>
          <a:lstStyle/>
          <a:p>
            <a:pPr algn="just"/>
            <a:r>
              <a:rPr lang="fr-FR" sz="1600" dirty="0"/>
              <a:t>Due to the high </a:t>
            </a:r>
            <a:r>
              <a:rPr lang="fr-FR" sz="1600" dirty="0" err="1"/>
              <a:t>competition</a:t>
            </a:r>
            <a:r>
              <a:rPr lang="fr-FR" sz="1600" dirty="0"/>
              <a:t> </a:t>
            </a:r>
            <a:r>
              <a:rPr lang="fr-FR" sz="1600" dirty="0" err="1"/>
              <a:t>among</a:t>
            </a:r>
            <a:r>
              <a:rPr lang="fr-FR" sz="1600" dirty="0"/>
              <a:t> retailers, new services are </a:t>
            </a:r>
            <a:r>
              <a:rPr lang="fr-FR" sz="1600" dirty="0" err="1"/>
              <a:t>often</a:t>
            </a:r>
            <a:r>
              <a:rPr lang="fr-FR" sz="1600" dirty="0"/>
              <a:t> </a:t>
            </a:r>
            <a:r>
              <a:rPr lang="fr-FR" sz="1600" dirty="0" err="1"/>
              <a:t>provided</a:t>
            </a:r>
            <a:r>
              <a:rPr lang="fr-FR" sz="1600" dirty="0"/>
              <a:t> to </a:t>
            </a:r>
            <a:r>
              <a:rPr lang="fr-FR" sz="1600" dirty="0" err="1"/>
              <a:t>attract</a:t>
            </a:r>
            <a:r>
              <a:rPr lang="fr-FR" sz="1600" dirty="0"/>
              <a:t> </a:t>
            </a:r>
            <a:r>
              <a:rPr lang="fr-FR" sz="1600" dirty="0" err="1"/>
              <a:t>customers</a:t>
            </a:r>
            <a:r>
              <a:rPr lang="fr-FR" sz="1600" dirty="0"/>
              <a:t> to the point of sale for </a:t>
            </a:r>
            <a:r>
              <a:rPr lang="fr-FR" sz="1600" dirty="0" err="1"/>
              <a:t>other</a:t>
            </a:r>
            <a:r>
              <a:rPr lang="fr-FR" sz="1600" dirty="0"/>
              <a:t> aspects </a:t>
            </a:r>
            <a:r>
              <a:rPr lang="fr-FR" sz="1600" dirty="0" err="1"/>
              <a:t>than</a:t>
            </a:r>
            <a:r>
              <a:rPr lang="fr-FR" sz="1600" dirty="0"/>
              <a:t> the initial type of </a:t>
            </a:r>
            <a:r>
              <a:rPr lang="fr-FR" sz="1600" dirty="0" err="1"/>
              <a:t>product</a:t>
            </a:r>
            <a:r>
              <a:rPr lang="fr-FR" sz="1600" dirty="0"/>
              <a:t>/service.</a:t>
            </a:r>
          </a:p>
        </p:txBody>
      </p:sp>
      <p:pic>
        <p:nvPicPr>
          <p:cNvPr id="13" name="Image 12">
            <a:extLst>
              <a:ext uri="{FF2B5EF4-FFF2-40B4-BE49-F238E27FC236}">
                <a16:creationId xmlns:a16="http://schemas.microsoft.com/office/drawing/2014/main" id="{1D058667-E7C6-4872-8CC6-FEDF0C1F44E8}"/>
              </a:ext>
            </a:extLst>
          </p:cNvPr>
          <p:cNvPicPr>
            <a:picLocks noChangeAspect="1"/>
          </p:cNvPicPr>
          <p:nvPr/>
        </p:nvPicPr>
        <p:blipFill>
          <a:blip r:embed="rId5"/>
          <a:stretch>
            <a:fillRect/>
          </a:stretch>
        </p:blipFill>
        <p:spPr>
          <a:xfrm>
            <a:off x="3633360" y="4224068"/>
            <a:ext cx="1877284" cy="1491738"/>
          </a:xfrm>
          <a:prstGeom prst="rect">
            <a:avLst/>
          </a:prstGeom>
        </p:spPr>
      </p:pic>
      <p:sp>
        <p:nvSpPr>
          <p:cNvPr id="26" name="ZoneTexte 25">
            <a:extLst>
              <a:ext uri="{FF2B5EF4-FFF2-40B4-BE49-F238E27FC236}">
                <a16:creationId xmlns:a16="http://schemas.microsoft.com/office/drawing/2014/main" id="{D29CD732-6FD9-4971-9665-866D5BE2D126}"/>
              </a:ext>
            </a:extLst>
          </p:cNvPr>
          <p:cNvSpPr txBox="1"/>
          <p:nvPr/>
        </p:nvSpPr>
        <p:spPr>
          <a:xfrm>
            <a:off x="6217552" y="5970874"/>
            <a:ext cx="2584073" cy="307777"/>
          </a:xfrm>
          <a:prstGeom prst="rect">
            <a:avLst/>
          </a:prstGeom>
          <a:noFill/>
        </p:spPr>
        <p:txBody>
          <a:bodyPr wrap="square" rtlCol="0">
            <a:spAutoFit/>
          </a:bodyPr>
          <a:lstStyle/>
          <a:p>
            <a:pPr algn="ctr"/>
            <a:r>
              <a:rPr lang="fr-FR" dirty="0">
                <a:solidFill>
                  <a:srgbClr val="18C320"/>
                </a:solidFill>
              </a:rPr>
              <a:t>Home </a:t>
            </a:r>
            <a:r>
              <a:rPr lang="fr-FR" dirty="0" err="1">
                <a:solidFill>
                  <a:srgbClr val="18C320"/>
                </a:solidFill>
              </a:rPr>
              <a:t>delivery</a:t>
            </a:r>
            <a:endParaRPr lang="fr-FR" dirty="0">
              <a:solidFill>
                <a:srgbClr val="18C320"/>
              </a:solidFill>
            </a:endParaRPr>
          </a:p>
        </p:txBody>
      </p:sp>
      <p:sp>
        <p:nvSpPr>
          <p:cNvPr id="29" name="ZoneTexte 28">
            <a:extLst>
              <a:ext uri="{FF2B5EF4-FFF2-40B4-BE49-F238E27FC236}">
                <a16:creationId xmlns:a16="http://schemas.microsoft.com/office/drawing/2014/main" id="{9DD2A0C0-5CF7-4E8C-8AD7-36D60679BE23}"/>
              </a:ext>
            </a:extLst>
          </p:cNvPr>
          <p:cNvSpPr txBox="1"/>
          <p:nvPr/>
        </p:nvSpPr>
        <p:spPr>
          <a:xfrm>
            <a:off x="418170" y="5863153"/>
            <a:ext cx="2445337" cy="523220"/>
          </a:xfrm>
          <a:prstGeom prst="rect">
            <a:avLst/>
          </a:prstGeom>
          <a:noFill/>
        </p:spPr>
        <p:txBody>
          <a:bodyPr wrap="square" rtlCol="0">
            <a:spAutoFit/>
          </a:bodyPr>
          <a:lstStyle/>
          <a:p>
            <a:pPr algn="ctr"/>
            <a:r>
              <a:rPr lang="fr-FR" dirty="0">
                <a:solidFill>
                  <a:srgbClr val="18C320"/>
                </a:solidFill>
              </a:rPr>
              <a:t>Energy </a:t>
            </a:r>
            <a:r>
              <a:rPr lang="fr-FR" dirty="0" err="1">
                <a:solidFill>
                  <a:srgbClr val="18C320"/>
                </a:solidFill>
              </a:rPr>
              <a:t>access</a:t>
            </a:r>
            <a:r>
              <a:rPr lang="fr-FR" dirty="0">
                <a:solidFill>
                  <a:srgbClr val="18C320"/>
                </a:solidFill>
              </a:rPr>
              <a:t>, on-site </a:t>
            </a:r>
            <a:r>
              <a:rPr lang="fr-FR" dirty="0" err="1">
                <a:solidFill>
                  <a:srgbClr val="18C320"/>
                </a:solidFill>
              </a:rPr>
              <a:t>product</a:t>
            </a:r>
            <a:r>
              <a:rPr lang="fr-FR" dirty="0">
                <a:solidFill>
                  <a:srgbClr val="18C320"/>
                </a:solidFill>
              </a:rPr>
              <a:t> </a:t>
            </a:r>
            <a:r>
              <a:rPr lang="fr-FR" dirty="0" err="1">
                <a:solidFill>
                  <a:srgbClr val="18C320"/>
                </a:solidFill>
              </a:rPr>
              <a:t>tasting</a:t>
            </a:r>
            <a:r>
              <a:rPr lang="fr-FR" dirty="0">
                <a:solidFill>
                  <a:srgbClr val="18C320"/>
                </a:solidFill>
              </a:rPr>
              <a:t>…</a:t>
            </a:r>
          </a:p>
        </p:txBody>
      </p:sp>
      <p:sp>
        <p:nvSpPr>
          <p:cNvPr id="30" name="ZoneTexte 29">
            <a:extLst>
              <a:ext uri="{FF2B5EF4-FFF2-40B4-BE49-F238E27FC236}">
                <a16:creationId xmlns:a16="http://schemas.microsoft.com/office/drawing/2014/main" id="{A268A894-8A49-46DE-9564-29384A81F572}"/>
              </a:ext>
            </a:extLst>
          </p:cNvPr>
          <p:cNvSpPr txBox="1"/>
          <p:nvPr/>
        </p:nvSpPr>
        <p:spPr>
          <a:xfrm>
            <a:off x="3248493" y="5876374"/>
            <a:ext cx="2584073" cy="523220"/>
          </a:xfrm>
          <a:prstGeom prst="rect">
            <a:avLst/>
          </a:prstGeom>
          <a:noFill/>
        </p:spPr>
        <p:txBody>
          <a:bodyPr wrap="square" rtlCol="0">
            <a:spAutoFit/>
          </a:bodyPr>
          <a:lstStyle/>
          <a:p>
            <a:pPr algn="ctr"/>
            <a:r>
              <a:rPr lang="fr-FR" dirty="0" err="1">
                <a:solidFill>
                  <a:srgbClr val="18C320"/>
                </a:solidFill>
              </a:rPr>
              <a:t>Order</a:t>
            </a:r>
            <a:r>
              <a:rPr lang="fr-FR" dirty="0">
                <a:solidFill>
                  <a:srgbClr val="18C320"/>
                </a:solidFill>
              </a:rPr>
              <a:t> </a:t>
            </a:r>
            <a:r>
              <a:rPr lang="fr-FR" dirty="0" err="1">
                <a:solidFill>
                  <a:srgbClr val="18C320"/>
                </a:solidFill>
              </a:rPr>
              <a:t>preparation</a:t>
            </a:r>
            <a:r>
              <a:rPr lang="fr-FR" dirty="0">
                <a:solidFill>
                  <a:srgbClr val="18C320"/>
                </a:solidFill>
              </a:rPr>
              <a:t>, </a:t>
            </a:r>
            <a:r>
              <a:rPr lang="fr-FR" dirty="0" err="1">
                <a:solidFill>
                  <a:srgbClr val="18C320"/>
                </a:solidFill>
              </a:rPr>
              <a:t>pre</a:t>
            </a:r>
            <a:r>
              <a:rPr lang="fr-FR" dirty="0">
                <a:solidFill>
                  <a:srgbClr val="18C320"/>
                </a:solidFill>
              </a:rPr>
              <a:t>-shopping service</a:t>
            </a:r>
          </a:p>
        </p:txBody>
      </p:sp>
      <p:pic>
        <p:nvPicPr>
          <p:cNvPr id="11" name="Graphique 10" descr="Livraison de nourriture avec un remplissage uni">
            <a:extLst>
              <a:ext uri="{FF2B5EF4-FFF2-40B4-BE49-F238E27FC236}">
                <a16:creationId xmlns:a16="http://schemas.microsoft.com/office/drawing/2014/main" id="{45AB5539-1D53-4236-9890-17CB10CFF3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59954" y="4563886"/>
            <a:ext cx="1299267" cy="1299267"/>
          </a:xfrm>
          <a:prstGeom prst="rect">
            <a:avLst/>
          </a:prstGeom>
        </p:spPr>
      </p:pic>
      <p:pic>
        <p:nvPicPr>
          <p:cNvPr id="14" name="Graphique 13" descr="Sac de courses avec un remplissage uni">
            <a:extLst>
              <a:ext uri="{FF2B5EF4-FFF2-40B4-BE49-F238E27FC236}">
                <a16:creationId xmlns:a16="http://schemas.microsoft.com/office/drawing/2014/main" id="{7C3961EA-FB95-4EC1-8E08-5F2AAE7335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49267" y="3961405"/>
            <a:ext cx="608607" cy="608607"/>
          </a:xfrm>
          <a:prstGeom prst="rect">
            <a:avLst/>
          </a:prstGeom>
        </p:spPr>
      </p:pic>
      <p:pic>
        <p:nvPicPr>
          <p:cNvPr id="16" name="Graphique 15" descr="Restaurant avec un remplissage uni">
            <a:extLst>
              <a:ext uri="{FF2B5EF4-FFF2-40B4-BE49-F238E27FC236}">
                <a16:creationId xmlns:a16="http://schemas.microsoft.com/office/drawing/2014/main" id="{7CA81CD3-F676-4CBD-BEBE-ED379DD573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33385" y="4901943"/>
            <a:ext cx="608608" cy="608608"/>
          </a:xfrm>
          <a:prstGeom prst="rect">
            <a:avLst/>
          </a:prstGeom>
        </p:spPr>
      </p:pic>
      <p:grpSp>
        <p:nvGrpSpPr>
          <p:cNvPr id="20" name="Groupe 19">
            <a:extLst>
              <a:ext uri="{FF2B5EF4-FFF2-40B4-BE49-F238E27FC236}">
                <a16:creationId xmlns:a16="http://schemas.microsoft.com/office/drawing/2014/main" id="{6B96584B-F184-43AC-81F1-DF5267E09857}"/>
              </a:ext>
            </a:extLst>
          </p:cNvPr>
          <p:cNvGrpSpPr/>
          <p:nvPr/>
        </p:nvGrpSpPr>
        <p:grpSpPr>
          <a:xfrm>
            <a:off x="7865630" y="3273"/>
            <a:ext cx="914400" cy="1027944"/>
            <a:chOff x="7881128" y="-28544"/>
            <a:chExt cx="914400" cy="1027944"/>
          </a:xfrm>
        </p:grpSpPr>
        <p:pic>
          <p:nvPicPr>
            <p:cNvPr id="21" name="Graphique 20" descr="Retour avec un remplissage uni">
              <a:hlinkClick r:id="" action="ppaction://hlinkshowjump?jump=previousslide"/>
              <a:extLst>
                <a:ext uri="{FF2B5EF4-FFF2-40B4-BE49-F238E27FC236}">
                  <a16:creationId xmlns:a16="http://schemas.microsoft.com/office/drawing/2014/main" id="{3AC51505-C8AF-44EE-A4A9-E79BA18C8B7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81128" y="-28544"/>
              <a:ext cx="914400" cy="914400"/>
            </a:xfrm>
            <a:prstGeom prst="rect">
              <a:avLst/>
            </a:prstGeom>
          </p:spPr>
        </p:pic>
        <p:sp>
          <p:nvSpPr>
            <p:cNvPr id="22" name="ZoneTexte 21">
              <a:extLst>
                <a:ext uri="{FF2B5EF4-FFF2-40B4-BE49-F238E27FC236}">
                  <a16:creationId xmlns:a16="http://schemas.microsoft.com/office/drawing/2014/main" id="{76685A6D-836F-4D6F-B918-3E917BA859F2}"/>
                </a:ext>
              </a:extLst>
            </p:cNvPr>
            <p:cNvSpPr txBox="1"/>
            <p:nvPr/>
          </p:nvSpPr>
          <p:spPr>
            <a:xfrm>
              <a:off x="7950820" y="722401"/>
              <a:ext cx="775009" cy="276999"/>
            </a:xfrm>
            <a:prstGeom prst="rect">
              <a:avLst/>
            </a:prstGeom>
            <a:noFill/>
          </p:spPr>
          <p:txBody>
            <a:bodyPr wrap="square" rtlCol="0">
              <a:spAutoFit/>
            </a:bodyPr>
            <a:lstStyle/>
            <a:p>
              <a:pPr algn="ctr"/>
              <a:r>
                <a:rPr lang="fr-FR" sz="1200" dirty="0">
                  <a:solidFill>
                    <a:srgbClr val="FF0000"/>
                  </a:solidFill>
                </a:rPr>
                <a:t>Back</a:t>
              </a:r>
            </a:p>
          </p:txBody>
        </p:sp>
      </p:grpSp>
      <p:sp>
        <p:nvSpPr>
          <p:cNvPr id="23" name="Rectangle : coins arrondis 22">
            <a:extLst>
              <a:ext uri="{FF2B5EF4-FFF2-40B4-BE49-F238E27FC236}">
                <a16:creationId xmlns:a16="http://schemas.microsoft.com/office/drawing/2014/main" id="{B70BB747-7850-40D3-821C-F4A5626397F8}"/>
              </a:ext>
            </a:extLst>
          </p:cNvPr>
          <p:cNvSpPr/>
          <p:nvPr/>
        </p:nvSpPr>
        <p:spPr>
          <a:xfrm>
            <a:off x="1092820" y="2665141"/>
            <a:ext cx="6759143" cy="2299394"/>
          </a:xfrm>
          <a:prstGeom prst="roundRect">
            <a:avLst/>
          </a:prstGeom>
          <a:solidFill>
            <a:srgbClr val="009FC6"/>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This sales </a:t>
            </a:r>
            <a:r>
              <a:rPr lang="fr-FR" sz="1600" dirty="0" err="1"/>
              <a:t>strategy</a:t>
            </a:r>
            <a:r>
              <a:rPr lang="fr-FR" sz="1600" dirty="0"/>
              <a:t> </a:t>
            </a:r>
            <a:r>
              <a:rPr lang="fr-FR" sz="1600" dirty="0" err="1"/>
              <a:t>implies</a:t>
            </a:r>
            <a:r>
              <a:rPr lang="fr-FR" sz="1600" dirty="0"/>
              <a:t> new </a:t>
            </a:r>
            <a:r>
              <a:rPr lang="fr-FR" sz="1600" dirty="0" err="1"/>
              <a:t>product</a:t>
            </a:r>
            <a:r>
              <a:rPr lang="fr-FR" sz="1600" dirty="0"/>
              <a:t> types, </a:t>
            </a:r>
            <a:r>
              <a:rPr lang="fr-FR" sz="1600" dirty="0" err="1"/>
              <a:t>hence</a:t>
            </a:r>
            <a:r>
              <a:rPr lang="fr-FR" sz="1600" dirty="0"/>
              <a:t> new </a:t>
            </a:r>
            <a:r>
              <a:rPr lang="fr-FR" sz="1600" dirty="0" err="1"/>
              <a:t>equipment</a:t>
            </a:r>
            <a:r>
              <a:rPr lang="fr-FR" sz="1600" dirty="0"/>
              <a:t> and </a:t>
            </a:r>
            <a:r>
              <a:rPr lang="fr-FR" sz="1600" dirty="0" err="1"/>
              <a:t>possibly</a:t>
            </a:r>
            <a:r>
              <a:rPr lang="fr-FR" sz="1600" dirty="0"/>
              <a:t> </a:t>
            </a:r>
            <a:r>
              <a:rPr lang="fr-FR" sz="1600" dirty="0" err="1"/>
              <a:t>other</a:t>
            </a:r>
            <a:r>
              <a:rPr lang="fr-FR" sz="1600" dirty="0"/>
              <a:t> sources of </a:t>
            </a:r>
            <a:r>
              <a:rPr lang="fr-FR" sz="1600" dirty="0" err="1"/>
              <a:t>procurement</a:t>
            </a:r>
            <a:r>
              <a:rPr lang="fr-FR" sz="1600" dirty="0"/>
              <a:t>.</a:t>
            </a:r>
          </a:p>
          <a:p>
            <a:pPr algn="ctr"/>
            <a:endParaRPr lang="fr-FR" sz="1600" dirty="0"/>
          </a:p>
          <a:p>
            <a:pPr algn="ctr"/>
            <a:r>
              <a:rPr lang="fr-FR" sz="1600" dirty="0"/>
              <a:t>It affects the </a:t>
            </a:r>
            <a:r>
              <a:rPr lang="fr-FR" sz="1600" dirty="0" err="1"/>
              <a:t>number</a:t>
            </a:r>
            <a:r>
              <a:rPr lang="fr-FR" sz="1600" dirty="0"/>
              <a:t> and type of </a:t>
            </a:r>
            <a:r>
              <a:rPr lang="fr-FR" sz="1600" dirty="0" err="1"/>
              <a:t>products</a:t>
            </a:r>
            <a:r>
              <a:rPr lang="fr-FR" sz="1600" dirty="0"/>
              <a:t> on site, and </a:t>
            </a:r>
            <a:r>
              <a:rPr lang="fr-FR" sz="1600" dirty="0" err="1"/>
              <a:t>therefore</a:t>
            </a:r>
            <a:r>
              <a:rPr lang="fr-FR" sz="1600" dirty="0"/>
              <a:t> the </a:t>
            </a:r>
            <a:r>
              <a:rPr lang="fr-FR" sz="1600" dirty="0" err="1"/>
              <a:t>logistics</a:t>
            </a:r>
            <a:r>
              <a:rPr lang="fr-FR" sz="1600" dirty="0"/>
              <a:t> flows to </a:t>
            </a:r>
            <a:r>
              <a:rPr lang="fr-FR" sz="1600" dirty="0" err="1"/>
              <a:t>fulfil</a:t>
            </a:r>
            <a:r>
              <a:rPr lang="fr-FR" sz="1600" dirty="0"/>
              <a:t> </a:t>
            </a:r>
            <a:r>
              <a:rPr lang="fr-FR" sz="1600" dirty="0" err="1"/>
              <a:t>them</a:t>
            </a:r>
            <a:r>
              <a:rPr lang="fr-FR" sz="1600" dirty="0"/>
              <a:t>.</a:t>
            </a:r>
          </a:p>
        </p:txBody>
      </p:sp>
    </p:spTree>
    <p:extLst>
      <p:ext uri="{BB962C8B-B14F-4D97-AF65-F5344CB8AC3E}">
        <p14:creationId xmlns:p14="http://schemas.microsoft.com/office/powerpoint/2010/main" val="3939989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17</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Recent</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evolutions</a:t>
            </a:r>
            <a:endParaRPr lang="en-GB"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4943BE00-441B-4904-9765-0D1322C8FE67}"/>
              </a:ext>
            </a:extLst>
          </p:cNvPr>
          <p:cNvSpPr txBox="1"/>
          <p:nvPr/>
        </p:nvSpPr>
        <p:spPr>
          <a:xfrm>
            <a:off x="418170" y="2524174"/>
            <a:ext cx="8307659" cy="584775"/>
          </a:xfrm>
          <a:prstGeom prst="rect">
            <a:avLst/>
          </a:prstGeom>
          <a:noFill/>
        </p:spPr>
        <p:txBody>
          <a:bodyPr wrap="square" rtlCol="0">
            <a:spAutoFit/>
          </a:bodyPr>
          <a:lstStyle/>
          <a:p>
            <a:pPr algn="just"/>
            <a:r>
              <a:rPr lang="fr-FR" sz="1600" dirty="0"/>
              <a:t>In </a:t>
            </a:r>
            <a:r>
              <a:rPr lang="fr-FR" sz="1600" dirty="0" err="1"/>
              <a:t>order</a:t>
            </a:r>
            <a:r>
              <a:rPr lang="fr-FR" sz="1600" dirty="0"/>
              <a:t> to </a:t>
            </a:r>
            <a:r>
              <a:rPr lang="fr-FR" sz="1600" dirty="0" err="1"/>
              <a:t>compete</a:t>
            </a:r>
            <a:r>
              <a:rPr lang="fr-FR" sz="1600" dirty="0"/>
              <a:t> </a:t>
            </a:r>
            <a:r>
              <a:rPr lang="fr-FR" sz="1600" dirty="0" err="1"/>
              <a:t>with</a:t>
            </a:r>
            <a:r>
              <a:rPr lang="fr-FR" sz="1600" dirty="0"/>
              <a:t> e-Commerce and home </a:t>
            </a:r>
            <a:r>
              <a:rPr lang="fr-FR" sz="1600" dirty="0" err="1"/>
              <a:t>delivery</a:t>
            </a:r>
            <a:r>
              <a:rPr lang="fr-FR" sz="1600" dirty="0"/>
              <a:t>, </a:t>
            </a:r>
            <a:r>
              <a:rPr lang="fr-FR" sz="1600" dirty="0" err="1"/>
              <a:t>physical</a:t>
            </a:r>
            <a:r>
              <a:rPr lang="fr-FR" sz="1600" dirty="0"/>
              <a:t> shops are </a:t>
            </a:r>
            <a:r>
              <a:rPr lang="fr-FR" sz="1600" dirty="0" err="1"/>
              <a:t>developing</a:t>
            </a:r>
            <a:r>
              <a:rPr lang="fr-FR" sz="1600" dirty="0"/>
              <a:t> new </a:t>
            </a:r>
            <a:r>
              <a:rPr lang="fr-FR" sz="1600" dirty="0" err="1"/>
              <a:t>experiences</a:t>
            </a:r>
            <a:r>
              <a:rPr lang="fr-FR" sz="1600" dirty="0"/>
              <a:t> for </a:t>
            </a:r>
            <a:r>
              <a:rPr lang="fr-FR" sz="1600" dirty="0" err="1"/>
              <a:t>their</a:t>
            </a:r>
            <a:r>
              <a:rPr lang="fr-FR" sz="1600" dirty="0"/>
              <a:t> </a:t>
            </a:r>
            <a:r>
              <a:rPr lang="fr-FR" sz="1600" dirty="0" err="1"/>
              <a:t>customers</a:t>
            </a:r>
            <a:r>
              <a:rPr lang="fr-FR" sz="1600" dirty="0"/>
              <a:t>.</a:t>
            </a:r>
          </a:p>
        </p:txBody>
      </p:sp>
      <p:pic>
        <p:nvPicPr>
          <p:cNvPr id="13" name="Image 12">
            <a:extLst>
              <a:ext uri="{FF2B5EF4-FFF2-40B4-BE49-F238E27FC236}">
                <a16:creationId xmlns:a16="http://schemas.microsoft.com/office/drawing/2014/main" id="{1D058667-E7C6-4872-8CC6-FEDF0C1F44E8}"/>
              </a:ext>
            </a:extLst>
          </p:cNvPr>
          <p:cNvPicPr>
            <a:picLocks noChangeAspect="1"/>
          </p:cNvPicPr>
          <p:nvPr/>
        </p:nvPicPr>
        <p:blipFill>
          <a:blip r:embed="rId3"/>
          <a:stretch>
            <a:fillRect/>
          </a:stretch>
        </p:blipFill>
        <p:spPr>
          <a:xfrm>
            <a:off x="3633360" y="4224068"/>
            <a:ext cx="1877284" cy="1491738"/>
          </a:xfrm>
          <a:prstGeom prst="rect">
            <a:avLst/>
          </a:prstGeom>
        </p:spPr>
      </p:pic>
      <p:sp>
        <p:nvSpPr>
          <p:cNvPr id="26" name="ZoneTexte 25">
            <a:extLst>
              <a:ext uri="{FF2B5EF4-FFF2-40B4-BE49-F238E27FC236}">
                <a16:creationId xmlns:a16="http://schemas.microsoft.com/office/drawing/2014/main" id="{D29CD732-6FD9-4971-9665-866D5BE2D126}"/>
              </a:ext>
            </a:extLst>
          </p:cNvPr>
          <p:cNvSpPr txBox="1"/>
          <p:nvPr/>
        </p:nvSpPr>
        <p:spPr>
          <a:xfrm>
            <a:off x="6117021" y="5859043"/>
            <a:ext cx="2870861" cy="523220"/>
          </a:xfrm>
          <a:prstGeom prst="rect">
            <a:avLst/>
          </a:prstGeom>
          <a:noFill/>
        </p:spPr>
        <p:txBody>
          <a:bodyPr wrap="square" rtlCol="0">
            <a:spAutoFit/>
          </a:bodyPr>
          <a:lstStyle/>
          <a:p>
            <a:pPr algn="ctr"/>
            <a:r>
              <a:rPr lang="fr-FR" dirty="0">
                <a:solidFill>
                  <a:srgbClr val="18C320"/>
                </a:solidFill>
              </a:rPr>
              <a:t>Promotion of </a:t>
            </a:r>
            <a:r>
              <a:rPr lang="fr-FR" dirty="0" err="1">
                <a:solidFill>
                  <a:srgbClr val="18C320"/>
                </a:solidFill>
              </a:rPr>
              <a:t>specific</a:t>
            </a:r>
            <a:r>
              <a:rPr lang="fr-FR" dirty="0">
                <a:solidFill>
                  <a:srgbClr val="18C320"/>
                </a:solidFill>
              </a:rPr>
              <a:t> values </a:t>
            </a:r>
            <a:r>
              <a:rPr lang="fr-FR" dirty="0" err="1">
                <a:solidFill>
                  <a:srgbClr val="18C320"/>
                </a:solidFill>
              </a:rPr>
              <a:t>such</a:t>
            </a:r>
            <a:r>
              <a:rPr lang="fr-FR" dirty="0">
                <a:solidFill>
                  <a:srgbClr val="18C320"/>
                </a:solidFill>
              </a:rPr>
              <a:t> as </a:t>
            </a:r>
            <a:r>
              <a:rPr lang="fr-FR" dirty="0" err="1">
                <a:solidFill>
                  <a:srgbClr val="18C320"/>
                </a:solidFill>
              </a:rPr>
              <a:t>environmental</a:t>
            </a:r>
            <a:r>
              <a:rPr lang="fr-FR" dirty="0">
                <a:solidFill>
                  <a:srgbClr val="18C320"/>
                </a:solidFill>
              </a:rPr>
              <a:t> protection</a:t>
            </a:r>
          </a:p>
        </p:txBody>
      </p:sp>
      <p:sp>
        <p:nvSpPr>
          <p:cNvPr id="29" name="ZoneTexte 28">
            <a:extLst>
              <a:ext uri="{FF2B5EF4-FFF2-40B4-BE49-F238E27FC236}">
                <a16:creationId xmlns:a16="http://schemas.microsoft.com/office/drawing/2014/main" id="{9DD2A0C0-5CF7-4E8C-8AD7-36D60679BE23}"/>
              </a:ext>
            </a:extLst>
          </p:cNvPr>
          <p:cNvSpPr txBox="1"/>
          <p:nvPr/>
        </p:nvSpPr>
        <p:spPr>
          <a:xfrm>
            <a:off x="279436" y="5863153"/>
            <a:ext cx="2584072" cy="523220"/>
          </a:xfrm>
          <a:prstGeom prst="rect">
            <a:avLst/>
          </a:prstGeom>
          <a:noFill/>
        </p:spPr>
        <p:txBody>
          <a:bodyPr wrap="square" rtlCol="0">
            <a:spAutoFit/>
          </a:bodyPr>
          <a:lstStyle/>
          <a:p>
            <a:pPr algn="ctr"/>
            <a:r>
              <a:rPr lang="fr-FR" dirty="0">
                <a:solidFill>
                  <a:srgbClr val="18C320"/>
                </a:solidFill>
              </a:rPr>
              <a:t>Bulk sales, </a:t>
            </a:r>
            <a:r>
              <a:rPr lang="fr-FR" dirty="0" err="1">
                <a:solidFill>
                  <a:srgbClr val="18C320"/>
                </a:solidFill>
              </a:rPr>
              <a:t>coupling</a:t>
            </a:r>
            <a:r>
              <a:rPr lang="fr-FR" dirty="0">
                <a:solidFill>
                  <a:srgbClr val="18C320"/>
                </a:solidFill>
              </a:rPr>
              <a:t> </a:t>
            </a:r>
            <a:r>
              <a:rPr lang="fr-FR" dirty="0" err="1">
                <a:solidFill>
                  <a:srgbClr val="18C320"/>
                </a:solidFill>
              </a:rPr>
              <a:t>food</a:t>
            </a:r>
            <a:r>
              <a:rPr lang="fr-FR" dirty="0">
                <a:solidFill>
                  <a:srgbClr val="18C320"/>
                </a:solidFill>
              </a:rPr>
              <a:t> </a:t>
            </a:r>
            <a:r>
              <a:rPr lang="fr-FR" dirty="0" err="1">
                <a:solidFill>
                  <a:srgbClr val="18C320"/>
                </a:solidFill>
              </a:rPr>
              <a:t>purchase</a:t>
            </a:r>
            <a:r>
              <a:rPr lang="fr-FR" dirty="0">
                <a:solidFill>
                  <a:srgbClr val="18C320"/>
                </a:solidFill>
              </a:rPr>
              <a:t> &amp; restaurant </a:t>
            </a:r>
            <a:r>
              <a:rPr lang="fr-FR" dirty="0" err="1">
                <a:solidFill>
                  <a:srgbClr val="18C320"/>
                </a:solidFill>
              </a:rPr>
              <a:t>space</a:t>
            </a:r>
            <a:endParaRPr lang="fr-FR" dirty="0">
              <a:solidFill>
                <a:srgbClr val="18C320"/>
              </a:solidFill>
            </a:endParaRPr>
          </a:p>
        </p:txBody>
      </p:sp>
      <p:sp>
        <p:nvSpPr>
          <p:cNvPr id="30" name="ZoneTexte 29">
            <a:extLst>
              <a:ext uri="{FF2B5EF4-FFF2-40B4-BE49-F238E27FC236}">
                <a16:creationId xmlns:a16="http://schemas.microsoft.com/office/drawing/2014/main" id="{A268A894-8A49-46DE-9564-29384A81F572}"/>
              </a:ext>
            </a:extLst>
          </p:cNvPr>
          <p:cNvSpPr txBox="1"/>
          <p:nvPr/>
        </p:nvSpPr>
        <p:spPr>
          <a:xfrm>
            <a:off x="3248493" y="5876374"/>
            <a:ext cx="2584073" cy="523220"/>
          </a:xfrm>
          <a:prstGeom prst="rect">
            <a:avLst/>
          </a:prstGeom>
          <a:noFill/>
        </p:spPr>
        <p:txBody>
          <a:bodyPr wrap="square" rtlCol="0">
            <a:spAutoFit/>
          </a:bodyPr>
          <a:lstStyle/>
          <a:p>
            <a:pPr algn="ctr"/>
            <a:r>
              <a:rPr lang="fr-FR" dirty="0" err="1">
                <a:solidFill>
                  <a:srgbClr val="18C320"/>
                </a:solidFill>
              </a:rPr>
              <a:t>Experiencing</a:t>
            </a:r>
            <a:r>
              <a:rPr lang="fr-FR" dirty="0">
                <a:solidFill>
                  <a:srgbClr val="18C320"/>
                </a:solidFill>
              </a:rPr>
              <a:t>, gaming, </a:t>
            </a:r>
            <a:r>
              <a:rPr lang="fr-FR" dirty="0" err="1">
                <a:solidFill>
                  <a:srgbClr val="18C320"/>
                </a:solidFill>
              </a:rPr>
              <a:t>manipulating</a:t>
            </a:r>
            <a:r>
              <a:rPr lang="fr-FR" dirty="0">
                <a:solidFill>
                  <a:srgbClr val="18C320"/>
                </a:solidFill>
              </a:rPr>
              <a:t> </a:t>
            </a:r>
            <a:r>
              <a:rPr lang="fr-FR" dirty="0" err="1">
                <a:solidFill>
                  <a:srgbClr val="18C320"/>
                </a:solidFill>
              </a:rPr>
              <a:t>products</a:t>
            </a:r>
            <a:r>
              <a:rPr lang="fr-FR" dirty="0">
                <a:solidFill>
                  <a:srgbClr val="18C320"/>
                </a:solidFill>
              </a:rPr>
              <a:t>…</a:t>
            </a:r>
          </a:p>
        </p:txBody>
      </p:sp>
      <p:sp>
        <p:nvSpPr>
          <p:cNvPr id="15" name="Ellipse 14">
            <a:extLst>
              <a:ext uri="{FF2B5EF4-FFF2-40B4-BE49-F238E27FC236}">
                <a16:creationId xmlns:a16="http://schemas.microsoft.com/office/drawing/2014/main" id="{8622D854-8C63-4F0C-8AE3-C8CAFA9F7DB3}"/>
              </a:ext>
            </a:extLst>
          </p:cNvPr>
          <p:cNvSpPr/>
          <p:nvPr/>
        </p:nvSpPr>
        <p:spPr>
          <a:xfrm>
            <a:off x="152237" y="3986563"/>
            <a:ext cx="2765503" cy="584775"/>
          </a:xfrm>
          <a:prstGeom prst="ellipse">
            <a:avLst/>
          </a:prstGeom>
          <a:solidFill>
            <a:srgbClr val="009FC6"/>
          </a:solidFill>
          <a:ln>
            <a:solidFill>
              <a:srgbClr val="009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Multimode store</a:t>
            </a:r>
          </a:p>
        </p:txBody>
      </p:sp>
      <p:pic>
        <p:nvPicPr>
          <p:cNvPr id="16" name="Graphique 15">
            <a:hlinkClick r:id="rId4" action="ppaction://hlinksldjump"/>
            <a:extLst>
              <a:ext uri="{FF2B5EF4-FFF2-40B4-BE49-F238E27FC236}">
                <a16:creationId xmlns:a16="http://schemas.microsoft.com/office/drawing/2014/main" id="{4D7B8935-295F-45BE-B388-B7EEA7BF6BDA}"/>
              </a:ext>
            </a:extLst>
          </p:cNvPr>
          <p:cNvPicPr>
            <a:picLocks noChangeAspect="1"/>
          </p:cNvPicPr>
          <p:nvPr/>
        </p:nvPicPr>
        <p:blipFill>
          <a:blip r:embed="rId5"/>
          <a:srcRect/>
          <a:stretch/>
        </p:blipFill>
        <p:spPr>
          <a:xfrm>
            <a:off x="8126455" y="153300"/>
            <a:ext cx="669073" cy="669073"/>
          </a:xfrm>
          <a:prstGeom prst="rect">
            <a:avLst/>
          </a:prstGeom>
        </p:spPr>
      </p:pic>
      <p:pic>
        <p:nvPicPr>
          <p:cNvPr id="5" name="Graphique 4" descr="Lunettes 3D avec un remplissage uni">
            <a:extLst>
              <a:ext uri="{FF2B5EF4-FFF2-40B4-BE49-F238E27FC236}">
                <a16:creationId xmlns:a16="http://schemas.microsoft.com/office/drawing/2014/main" id="{F816B645-B1C2-4973-A6DA-BDAB706FE4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52550">
            <a:off x="4234662" y="3205548"/>
            <a:ext cx="727116" cy="727116"/>
          </a:xfrm>
          <a:prstGeom prst="rect">
            <a:avLst/>
          </a:prstGeom>
        </p:spPr>
      </p:pic>
      <p:pic>
        <p:nvPicPr>
          <p:cNvPr id="8" name="Graphique 7" descr="Manette de jeu avec un remplissage uni">
            <a:extLst>
              <a:ext uri="{FF2B5EF4-FFF2-40B4-BE49-F238E27FC236}">
                <a16:creationId xmlns:a16="http://schemas.microsoft.com/office/drawing/2014/main" id="{565F4DB6-F435-41A4-A4B0-1AC331E2F1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814141">
            <a:off x="5152963" y="3554426"/>
            <a:ext cx="763466" cy="763466"/>
          </a:xfrm>
          <a:prstGeom prst="rect">
            <a:avLst/>
          </a:prstGeom>
        </p:spPr>
      </p:pic>
      <p:pic>
        <p:nvPicPr>
          <p:cNvPr id="18" name="Graphique 17" descr="Durabilité avec un remplissage uni">
            <a:extLst>
              <a:ext uri="{FF2B5EF4-FFF2-40B4-BE49-F238E27FC236}">
                <a16:creationId xmlns:a16="http://schemas.microsoft.com/office/drawing/2014/main" id="{8B842CE6-6235-4E40-83F2-099ED8B6BC2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89713" y="4447464"/>
            <a:ext cx="914400" cy="914400"/>
          </a:xfrm>
          <a:prstGeom prst="rect">
            <a:avLst/>
          </a:prstGeom>
        </p:spPr>
      </p:pic>
      <p:pic>
        <p:nvPicPr>
          <p:cNvPr id="20" name="Graphique 19" descr="Main ouverte avec une plante avec un remplissage uni">
            <a:extLst>
              <a:ext uri="{FF2B5EF4-FFF2-40B4-BE49-F238E27FC236}">
                <a16:creationId xmlns:a16="http://schemas.microsoft.com/office/drawing/2014/main" id="{60F5DB87-881E-4470-83DF-560FBC41CA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23727" y="3749052"/>
            <a:ext cx="914400" cy="914400"/>
          </a:xfrm>
          <a:prstGeom prst="rect">
            <a:avLst/>
          </a:prstGeom>
        </p:spPr>
      </p:pic>
      <p:pic>
        <p:nvPicPr>
          <p:cNvPr id="22" name="Graphique 21" descr="Restaurant avec un remplissage uni">
            <a:extLst>
              <a:ext uri="{FF2B5EF4-FFF2-40B4-BE49-F238E27FC236}">
                <a16:creationId xmlns:a16="http://schemas.microsoft.com/office/drawing/2014/main" id="{782853B1-58FA-4A7C-9019-1354DA49B03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31727" y="3656938"/>
            <a:ext cx="914400" cy="914400"/>
          </a:xfrm>
          <a:prstGeom prst="rect">
            <a:avLst/>
          </a:prstGeom>
        </p:spPr>
      </p:pic>
      <p:pic>
        <p:nvPicPr>
          <p:cNvPr id="24" name="Graphique 23" descr="Cricket avec un remplissage uni">
            <a:extLst>
              <a:ext uri="{FF2B5EF4-FFF2-40B4-BE49-F238E27FC236}">
                <a16:creationId xmlns:a16="http://schemas.microsoft.com/office/drawing/2014/main" id="{1185755E-A122-4B72-AD86-264C70794C5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261137" y="3475519"/>
            <a:ext cx="727115" cy="727115"/>
          </a:xfrm>
          <a:prstGeom prst="rect">
            <a:avLst/>
          </a:prstGeom>
        </p:spPr>
      </p:pic>
      <p:pic>
        <p:nvPicPr>
          <p:cNvPr id="27" name="Graphique 26" descr="Sac de course avec un remplissage uni">
            <a:extLst>
              <a:ext uri="{FF2B5EF4-FFF2-40B4-BE49-F238E27FC236}">
                <a16:creationId xmlns:a16="http://schemas.microsoft.com/office/drawing/2014/main" id="{F56EA264-9F55-468C-99B6-7C60F4FB7F4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97056" y="4749479"/>
            <a:ext cx="523221" cy="523221"/>
          </a:xfrm>
          <a:prstGeom prst="rect">
            <a:avLst/>
          </a:prstGeom>
        </p:spPr>
      </p:pic>
    </p:spTree>
    <p:extLst>
      <p:ext uri="{BB962C8B-B14F-4D97-AF65-F5344CB8AC3E}">
        <p14:creationId xmlns:p14="http://schemas.microsoft.com/office/powerpoint/2010/main" val="400460269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1.94444E-6 -2.59259E-6 L 0.01511 -0.33611 " pathEditMode="relative" rAng="0" ptsTypes="AA">
                                      <p:cBhvr>
                                        <p:cTn id="10" dur="2000" fill="hold"/>
                                        <p:tgtEl>
                                          <p:spTgt spid="15"/>
                                        </p:tgtEl>
                                        <p:attrNameLst>
                                          <p:attrName>ppt_x</p:attrName>
                                          <p:attrName>ppt_y</p:attrName>
                                        </p:attrNameLst>
                                      </p:cBhvr>
                                      <p:rCtr x="747" y="-16806"/>
                                    </p:animMotion>
                                  </p:childTnLst>
                                </p:cTn>
                              </p:par>
                            </p:childTnLst>
                          </p:cTn>
                        </p:par>
                        <p:par>
                          <p:cTn id="11" fill="hold">
                            <p:stCondLst>
                              <p:cond delay="250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000"/>
                                        <p:tgtEl>
                                          <p:spTgt spid="3"/>
                                        </p:tgtEl>
                                      </p:cBhvr>
                                    </p:animEffect>
                                  </p:childTnLst>
                                </p:cTn>
                              </p:par>
                            </p:childTnLst>
                          </p:cTn>
                        </p:par>
                        <p:par>
                          <p:cTn id="15" fill="hold">
                            <p:stCondLst>
                              <p:cond delay="3500"/>
                            </p:stCondLst>
                            <p:childTnLst>
                              <p:par>
                                <p:cTn id="16" presetID="10" presetClass="entr" presetSubtype="0" fill="hold" nodeType="after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par>
                          <p:cTn id="19" fill="hold">
                            <p:stCondLst>
                              <p:cond delay="5000"/>
                            </p:stCondLst>
                            <p:childTnLst>
                              <p:par>
                                <p:cTn id="20" presetID="10"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childTnLst>
                                </p:cTn>
                              </p:par>
                              <p:par>
                                <p:cTn id="26" presetID="10" presetClass="entr" presetSubtype="0"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childTnLst>
                          </p:cTn>
                        </p:par>
                        <p:par>
                          <p:cTn id="29" fill="hold">
                            <p:stCondLst>
                              <p:cond delay="7000"/>
                            </p:stCondLst>
                            <p:childTnLst>
                              <p:par>
                                <p:cTn id="30" presetID="10"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20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childTnLst>
                                </p:cTn>
                              </p:par>
                              <p:par>
                                <p:cTn id="36" presetID="10"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par>
                                <p:cTn id="39" presetID="10" presetClass="entr" presetSubtype="0" fill="hold" nodeType="withEffect">
                                  <p:stCondLst>
                                    <p:cond delay="10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childTnLst>
                                </p:cTn>
                              </p:par>
                            </p:childTnLst>
                          </p:cTn>
                        </p:par>
                        <p:par>
                          <p:cTn id="42" fill="hold">
                            <p:stCondLst>
                              <p:cond delay="900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2000"/>
                                        <p:tgtEl>
                                          <p:spTgt spid="26"/>
                                        </p:tgtEl>
                                      </p:cBhvr>
                                    </p:animEffect>
                                  </p:childTnLst>
                                </p:cTn>
                              </p:par>
                              <p:par>
                                <p:cTn id="46" presetID="10"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childTnLst>
                                </p:cTn>
                              </p:par>
                              <p:par>
                                <p:cTn id="49" presetID="10" presetClass="entr" presetSubtype="0" fill="hold" nodeType="withEffect">
                                  <p:stCondLst>
                                    <p:cond delay="100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3" grpId="0"/>
      <p:bldP spid="26" grpId="0"/>
      <p:bldP spid="29" grpId="0"/>
      <p:bldP spid="30"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18</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Recent</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evolutions</a:t>
            </a:r>
            <a:endParaRPr lang="en-GB"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4943BE00-441B-4904-9765-0D1322C8FE67}"/>
              </a:ext>
            </a:extLst>
          </p:cNvPr>
          <p:cNvSpPr txBox="1"/>
          <p:nvPr/>
        </p:nvSpPr>
        <p:spPr>
          <a:xfrm>
            <a:off x="418170" y="2524174"/>
            <a:ext cx="8307659" cy="584775"/>
          </a:xfrm>
          <a:prstGeom prst="rect">
            <a:avLst/>
          </a:prstGeom>
          <a:noFill/>
        </p:spPr>
        <p:txBody>
          <a:bodyPr wrap="square" rtlCol="0">
            <a:spAutoFit/>
          </a:bodyPr>
          <a:lstStyle/>
          <a:p>
            <a:pPr algn="just"/>
            <a:r>
              <a:rPr lang="fr-FR" sz="1600" dirty="0"/>
              <a:t>In </a:t>
            </a:r>
            <a:r>
              <a:rPr lang="fr-FR" sz="1600" dirty="0" err="1"/>
              <a:t>order</a:t>
            </a:r>
            <a:r>
              <a:rPr lang="fr-FR" sz="1600" dirty="0"/>
              <a:t> to face the </a:t>
            </a:r>
            <a:r>
              <a:rPr lang="fr-FR" sz="1600" dirty="0" err="1"/>
              <a:t>competition</a:t>
            </a:r>
            <a:r>
              <a:rPr lang="fr-FR" sz="1600" dirty="0"/>
              <a:t> </a:t>
            </a:r>
            <a:r>
              <a:rPr lang="fr-FR" sz="1600" dirty="0" err="1"/>
              <a:t>with</a:t>
            </a:r>
            <a:r>
              <a:rPr lang="fr-FR" sz="1600" dirty="0"/>
              <a:t> e-Commerce and home </a:t>
            </a:r>
            <a:r>
              <a:rPr lang="fr-FR" sz="1600" dirty="0" err="1"/>
              <a:t>delivery</a:t>
            </a:r>
            <a:r>
              <a:rPr lang="fr-FR" sz="1600" dirty="0"/>
              <a:t>, </a:t>
            </a:r>
            <a:r>
              <a:rPr lang="fr-FR" sz="1600" dirty="0" err="1"/>
              <a:t>physical</a:t>
            </a:r>
            <a:r>
              <a:rPr lang="fr-FR" sz="1600" dirty="0"/>
              <a:t> shops are </a:t>
            </a:r>
            <a:r>
              <a:rPr lang="fr-FR" sz="1600" dirty="0" err="1"/>
              <a:t>developing</a:t>
            </a:r>
            <a:r>
              <a:rPr lang="fr-FR" sz="1600" dirty="0"/>
              <a:t> new </a:t>
            </a:r>
            <a:r>
              <a:rPr lang="fr-FR" sz="1600" dirty="0" err="1"/>
              <a:t>experiences</a:t>
            </a:r>
            <a:r>
              <a:rPr lang="fr-FR" sz="1600" dirty="0"/>
              <a:t> for </a:t>
            </a:r>
            <a:r>
              <a:rPr lang="fr-FR" sz="1600" dirty="0" err="1"/>
              <a:t>their</a:t>
            </a:r>
            <a:r>
              <a:rPr lang="fr-FR" sz="1600" dirty="0"/>
              <a:t> </a:t>
            </a:r>
            <a:r>
              <a:rPr lang="fr-FR" sz="1600" dirty="0" err="1"/>
              <a:t>customers</a:t>
            </a:r>
            <a:r>
              <a:rPr lang="fr-FR" sz="1600" dirty="0"/>
              <a:t>.</a:t>
            </a:r>
          </a:p>
        </p:txBody>
      </p:sp>
      <p:pic>
        <p:nvPicPr>
          <p:cNvPr id="13" name="Image 12">
            <a:extLst>
              <a:ext uri="{FF2B5EF4-FFF2-40B4-BE49-F238E27FC236}">
                <a16:creationId xmlns:a16="http://schemas.microsoft.com/office/drawing/2014/main" id="{1D058667-E7C6-4872-8CC6-FEDF0C1F44E8}"/>
              </a:ext>
            </a:extLst>
          </p:cNvPr>
          <p:cNvPicPr>
            <a:picLocks noChangeAspect="1"/>
          </p:cNvPicPr>
          <p:nvPr/>
        </p:nvPicPr>
        <p:blipFill>
          <a:blip r:embed="rId3"/>
          <a:stretch>
            <a:fillRect/>
          </a:stretch>
        </p:blipFill>
        <p:spPr>
          <a:xfrm>
            <a:off x="3633360" y="4224068"/>
            <a:ext cx="1877284" cy="1491738"/>
          </a:xfrm>
          <a:prstGeom prst="rect">
            <a:avLst/>
          </a:prstGeom>
        </p:spPr>
      </p:pic>
      <p:sp>
        <p:nvSpPr>
          <p:cNvPr id="26" name="ZoneTexte 25">
            <a:extLst>
              <a:ext uri="{FF2B5EF4-FFF2-40B4-BE49-F238E27FC236}">
                <a16:creationId xmlns:a16="http://schemas.microsoft.com/office/drawing/2014/main" id="{D29CD732-6FD9-4971-9665-866D5BE2D126}"/>
              </a:ext>
            </a:extLst>
          </p:cNvPr>
          <p:cNvSpPr txBox="1"/>
          <p:nvPr/>
        </p:nvSpPr>
        <p:spPr>
          <a:xfrm>
            <a:off x="6217551" y="5859043"/>
            <a:ext cx="2770331" cy="523220"/>
          </a:xfrm>
          <a:prstGeom prst="rect">
            <a:avLst/>
          </a:prstGeom>
          <a:noFill/>
        </p:spPr>
        <p:txBody>
          <a:bodyPr wrap="square" rtlCol="0">
            <a:spAutoFit/>
          </a:bodyPr>
          <a:lstStyle/>
          <a:p>
            <a:pPr algn="ctr"/>
            <a:r>
              <a:rPr lang="fr-FR" dirty="0" err="1">
                <a:solidFill>
                  <a:srgbClr val="18C320"/>
                </a:solidFill>
              </a:rPr>
              <a:t>Valorising</a:t>
            </a:r>
            <a:r>
              <a:rPr lang="fr-FR" dirty="0">
                <a:solidFill>
                  <a:srgbClr val="18C320"/>
                </a:solidFill>
              </a:rPr>
              <a:t> </a:t>
            </a:r>
            <a:r>
              <a:rPr lang="fr-FR" dirty="0" err="1">
                <a:solidFill>
                  <a:srgbClr val="18C320"/>
                </a:solidFill>
              </a:rPr>
              <a:t>specific</a:t>
            </a:r>
            <a:r>
              <a:rPr lang="fr-FR" dirty="0">
                <a:solidFill>
                  <a:srgbClr val="18C320"/>
                </a:solidFill>
              </a:rPr>
              <a:t> values </a:t>
            </a:r>
            <a:r>
              <a:rPr lang="fr-FR" dirty="0" err="1">
                <a:solidFill>
                  <a:srgbClr val="18C320"/>
                </a:solidFill>
              </a:rPr>
              <a:t>such</a:t>
            </a:r>
            <a:r>
              <a:rPr lang="fr-FR" dirty="0">
                <a:solidFill>
                  <a:srgbClr val="18C320"/>
                </a:solidFill>
              </a:rPr>
              <a:t> as </a:t>
            </a:r>
            <a:r>
              <a:rPr lang="fr-FR" dirty="0" err="1">
                <a:solidFill>
                  <a:srgbClr val="18C320"/>
                </a:solidFill>
              </a:rPr>
              <a:t>environment</a:t>
            </a:r>
            <a:r>
              <a:rPr lang="fr-FR" dirty="0">
                <a:solidFill>
                  <a:srgbClr val="18C320"/>
                </a:solidFill>
              </a:rPr>
              <a:t> protection</a:t>
            </a:r>
          </a:p>
        </p:txBody>
      </p:sp>
      <p:sp>
        <p:nvSpPr>
          <p:cNvPr id="29" name="ZoneTexte 28">
            <a:extLst>
              <a:ext uri="{FF2B5EF4-FFF2-40B4-BE49-F238E27FC236}">
                <a16:creationId xmlns:a16="http://schemas.microsoft.com/office/drawing/2014/main" id="{9DD2A0C0-5CF7-4E8C-8AD7-36D60679BE23}"/>
              </a:ext>
            </a:extLst>
          </p:cNvPr>
          <p:cNvSpPr txBox="1"/>
          <p:nvPr/>
        </p:nvSpPr>
        <p:spPr>
          <a:xfrm>
            <a:off x="279436" y="5863153"/>
            <a:ext cx="2584072" cy="523220"/>
          </a:xfrm>
          <a:prstGeom prst="rect">
            <a:avLst/>
          </a:prstGeom>
          <a:noFill/>
        </p:spPr>
        <p:txBody>
          <a:bodyPr wrap="square" rtlCol="0">
            <a:spAutoFit/>
          </a:bodyPr>
          <a:lstStyle/>
          <a:p>
            <a:pPr algn="ctr"/>
            <a:r>
              <a:rPr lang="fr-FR" dirty="0">
                <a:solidFill>
                  <a:srgbClr val="18C320"/>
                </a:solidFill>
              </a:rPr>
              <a:t>Bulk sales, </a:t>
            </a:r>
            <a:r>
              <a:rPr lang="fr-FR" dirty="0" err="1">
                <a:solidFill>
                  <a:srgbClr val="18C320"/>
                </a:solidFill>
              </a:rPr>
              <a:t>coupling</a:t>
            </a:r>
            <a:r>
              <a:rPr lang="fr-FR" dirty="0">
                <a:solidFill>
                  <a:srgbClr val="18C320"/>
                </a:solidFill>
              </a:rPr>
              <a:t> </a:t>
            </a:r>
            <a:r>
              <a:rPr lang="fr-FR" dirty="0" err="1">
                <a:solidFill>
                  <a:srgbClr val="18C320"/>
                </a:solidFill>
              </a:rPr>
              <a:t>food</a:t>
            </a:r>
            <a:r>
              <a:rPr lang="fr-FR" dirty="0">
                <a:solidFill>
                  <a:srgbClr val="18C320"/>
                </a:solidFill>
              </a:rPr>
              <a:t> </a:t>
            </a:r>
            <a:r>
              <a:rPr lang="fr-FR" dirty="0" err="1">
                <a:solidFill>
                  <a:srgbClr val="18C320"/>
                </a:solidFill>
              </a:rPr>
              <a:t>purchase</a:t>
            </a:r>
            <a:r>
              <a:rPr lang="fr-FR" dirty="0">
                <a:solidFill>
                  <a:srgbClr val="18C320"/>
                </a:solidFill>
              </a:rPr>
              <a:t> &amp; restaurant </a:t>
            </a:r>
            <a:r>
              <a:rPr lang="fr-FR" dirty="0" err="1">
                <a:solidFill>
                  <a:srgbClr val="18C320"/>
                </a:solidFill>
              </a:rPr>
              <a:t>space</a:t>
            </a:r>
            <a:endParaRPr lang="fr-FR" dirty="0">
              <a:solidFill>
                <a:srgbClr val="18C320"/>
              </a:solidFill>
            </a:endParaRPr>
          </a:p>
        </p:txBody>
      </p:sp>
      <p:sp>
        <p:nvSpPr>
          <p:cNvPr id="30" name="ZoneTexte 29">
            <a:extLst>
              <a:ext uri="{FF2B5EF4-FFF2-40B4-BE49-F238E27FC236}">
                <a16:creationId xmlns:a16="http://schemas.microsoft.com/office/drawing/2014/main" id="{A268A894-8A49-46DE-9564-29384A81F572}"/>
              </a:ext>
            </a:extLst>
          </p:cNvPr>
          <p:cNvSpPr txBox="1"/>
          <p:nvPr/>
        </p:nvSpPr>
        <p:spPr>
          <a:xfrm>
            <a:off x="3248493" y="5876374"/>
            <a:ext cx="2584073" cy="523220"/>
          </a:xfrm>
          <a:prstGeom prst="rect">
            <a:avLst/>
          </a:prstGeom>
          <a:noFill/>
        </p:spPr>
        <p:txBody>
          <a:bodyPr wrap="square" rtlCol="0">
            <a:spAutoFit/>
          </a:bodyPr>
          <a:lstStyle/>
          <a:p>
            <a:pPr algn="ctr"/>
            <a:r>
              <a:rPr lang="fr-FR" dirty="0" err="1">
                <a:solidFill>
                  <a:srgbClr val="18C320"/>
                </a:solidFill>
              </a:rPr>
              <a:t>Experiencing</a:t>
            </a:r>
            <a:r>
              <a:rPr lang="fr-FR" dirty="0">
                <a:solidFill>
                  <a:srgbClr val="18C320"/>
                </a:solidFill>
              </a:rPr>
              <a:t>, gaming, </a:t>
            </a:r>
            <a:r>
              <a:rPr lang="fr-FR" dirty="0" err="1">
                <a:solidFill>
                  <a:srgbClr val="18C320"/>
                </a:solidFill>
              </a:rPr>
              <a:t>manipulating</a:t>
            </a:r>
            <a:r>
              <a:rPr lang="fr-FR" dirty="0">
                <a:solidFill>
                  <a:srgbClr val="18C320"/>
                </a:solidFill>
              </a:rPr>
              <a:t> </a:t>
            </a:r>
            <a:r>
              <a:rPr lang="fr-FR" dirty="0" err="1">
                <a:solidFill>
                  <a:srgbClr val="18C320"/>
                </a:solidFill>
              </a:rPr>
              <a:t>products</a:t>
            </a:r>
            <a:r>
              <a:rPr lang="fr-FR" dirty="0">
                <a:solidFill>
                  <a:srgbClr val="18C320"/>
                </a:solidFill>
              </a:rPr>
              <a:t>…</a:t>
            </a:r>
          </a:p>
        </p:txBody>
      </p:sp>
      <p:sp>
        <p:nvSpPr>
          <p:cNvPr id="15" name="Ellipse 14">
            <a:extLst>
              <a:ext uri="{FF2B5EF4-FFF2-40B4-BE49-F238E27FC236}">
                <a16:creationId xmlns:a16="http://schemas.microsoft.com/office/drawing/2014/main" id="{8622D854-8C63-4F0C-8AE3-C8CAFA9F7DB3}"/>
              </a:ext>
            </a:extLst>
          </p:cNvPr>
          <p:cNvSpPr/>
          <p:nvPr/>
        </p:nvSpPr>
        <p:spPr>
          <a:xfrm>
            <a:off x="285011" y="1683873"/>
            <a:ext cx="2765503" cy="584775"/>
          </a:xfrm>
          <a:prstGeom prst="ellipse">
            <a:avLst/>
          </a:prstGeom>
          <a:solidFill>
            <a:srgbClr val="009FC6"/>
          </a:solidFill>
          <a:ln>
            <a:solidFill>
              <a:srgbClr val="009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Multimode store</a:t>
            </a:r>
          </a:p>
        </p:txBody>
      </p:sp>
      <p:pic>
        <p:nvPicPr>
          <p:cNvPr id="5" name="Graphique 4" descr="Lunettes 3D avec un remplissage uni">
            <a:extLst>
              <a:ext uri="{FF2B5EF4-FFF2-40B4-BE49-F238E27FC236}">
                <a16:creationId xmlns:a16="http://schemas.microsoft.com/office/drawing/2014/main" id="{F816B645-B1C2-4973-A6DA-BDAB706FE4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52550">
            <a:off x="4234662" y="3205548"/>
            <a:ext cx="727116" cy="727116"/>
          </a:xfrm>
          <a:prstGeom prst="rect">
            <a:avLst/>
          </a:prstGeom>
        </p:spPr>
      </p:pic>
      <p:pic>
        <p:nvPicPr>
          <p:cNvPr id="8" name="Graphique 7" descr="Manette de jeu avec un remplissage uni">
            <a:extLst>
              <a:ext uri="{FF2B5EF4-FFF2-40B4-BE49-F238E27FC236}">
                <a16:creationId xmlns:a16="http://schemas.microsoft.com/office/drawing/2014/main" id="{565F4DB6-F435-41A4-A4B0-1AC331E2F1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14141">
            <a:off x="5152963" y="3554426"/>
            <a:ext cx="763466" cy="763466"/>
          </a:xfrm>
          <a:prstGeom prst="rect">
            <a:avLst/>
          </a:prstGeom>
        </p:spPr>
      </p:pic>
      <p:pic>
        <p:nvPicPr>
          <p:cNvPr id="18" name="Graphique 17" descr="Durabilité avec un remplissage uni">
            <a:extLst>
              <a:ext uri="{FF2B5EF4-FFF2-40B4-BE49-F238E27FC236}">
                <a16:creationId xmlns:a16="http://schemas.microsoft.com/office/drawing/2014/main" id="{8B842CE6-6235-4E40-83F2-099ED8B6BC2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89713" y="4447464"/>
            <a:ext cx="914400" cy="914400"/>
          </a:xfrm>
          <a:prstGeom prst="rect">
            <a:avLst/>
          </a:prstGeom>
        </p:spPr>
      </p:pic>
      <p:pic>
        <p:nvPicPr>
          <p:cNvPr id="20" name="Graphique 19" descr="Main ouverte avec une plante avec un remplissage uni">
            <a:extLst>
              <a:ext uri="{FF2B5EF4-FFF2-40B4-BE49-F238E27FC236}">
                <a16:creationId xmlns:a16="http://schemas.microsoft.com/office/drawing/2014/main" id="{60F5DB87-881E-4470-83DF-560FBC41CA0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23727" y="3749052"/>
            <a:ext cx="914400" cy="914400"/>
          </a:xfrm>
          <a:prstGeom prst="rect">
            <a:avLst/>
          </a:prstGeom>
        </p:spPr>
      </p:pic>
      <p:pic>
        <p:nvPicPr>
          <p:cNvPr id="22" name="Graphique 21" descr="Restaurant avec un remplissage uni">
            <a:extLst>
              <a:ext uri="{FF2B5EF4-FFF2-40B4-BE49-F238E27FC236}">
                <a16:creationId xmlns:a16="http://schemas.microsoft.com/office/drawing/2014/main" id="{782853B1-58FA-4A7C-9019-1354DA49B03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31727" y="3656938"/>
            <a:ext cx="914400" cy="914400"/>
          </a:xfrm>
          <a:prstGeom prst="rect">
            <a:avLst/>
          </a:prstGeom>
        </p:spPr>
      </p:pic>
      <p:pic>
        <p:nvPicPr>
          <p:cNvPr id="24" name="Graphique 23" descr="Cricket avec un remplissage uni">
            <a:extLst>
              <a:ext uri="{FF2B5EF4-FFF2-40B4-BE49-F238E27FC236}">
                <a16:creationId xmlns:a16="http://schemas.microsoft.com/office/drawing/2014/main" id="{1185755E-A122-4B72-AD86-264C70794C5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61137" y="3475519"/>
            <a:ext cx="727115" cy="727115"/>
          </a:xfrm>
          <a:prstGeom prst="rect">
            <a:avLst/>
          </a:prstGeom>
        </p:spPr>
      </p:pic>
      <p:pic>
        <p:nvPicPr>
          <p:cNvPr id="27" name="Graphique 26" descr="Sac de course avec un remplissage uni">
            <a:extLst>
              <a:ext uri="{FF2B5EF4-FFF2-40B4-BE49-F238E27FC236}">
                <a16:creationId xmlns:a16="http://schemas.microsoft.com/office/drawing/2014/main" id="{F56EA264-9F55-468C-99B6-7C60F4FB7F4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97056" y="4749479"/>
            <a:ext cx="523221" cy="523221"/>
          </a:xfrm>
          <a:prstGeom prst="rect">
            <a:avLst/>
          </a:prstGeom>
        </p:spPr>
      </p:pic>
      <p:grpSp>
        <p:nvGrpSpPr>
          <p:cNvPr id="19" name="Groupe 18">
            <a:extLst>
              <a:ext uri="{FF2B5EF4-FFF2-40B4-BE49-F238E27FC236}">
                <a16:creationId xmlns:a16="http://schemas.microsoft.com/office/drawing/2014/main" id="{D5A414BF-A280-4D5E-A4F4-B0C9F6F86681}"/>
              </a:ext>
            </a:extLst>
          </p:cNvPr>
          <p:cNvGrpSpPr/>
          <p:nvPr/>
        </p:nvGrpSpPr>
        <p:grpSpPr>
          <a:xfrm>
            <a:off x="7865630" y="3273"/>
            <a:ext cx="914400" cy="1027944"/>
            <a:chOff x="7881128" y="-28544"/>
            <a:chExt cx="914400" cy="1027944"/>
          </a:xfrm>
        </p:grpSpPr>
        <p:pic>
          <p:nvPicPr>
            <p:cNvPr id="21" name="Graphique 20" descr="Retour avec un remplissage uni">
              <a:hlinkClick r:id="" action="ppaction://hlinkshowjump?jump=previousslide"/>
              <a:extLst>
                <a:ext uri="{FF2B5EF4-FFF2-40B4-BE49-F238E27FC236}">
                  <a16:creationId xmlns:a16="http://schemas.microsoft.com/office/drawing/2014/main" id="{F93E4588-3052-4362-8541-AC5E1AB2183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881128" y="-28544"/>
              <a:ext cx="914400" cy="914400"/>
            </a:xfrm>
            <a:prstGeom prst="rect">
              <a:avLst/>
            </a:prstGeom>
          </p:spPr>
        </p:pic>
        <p:sp>
          <p:nvSpPr>
            <p:cNvPr id="23" name="ZoneTexte 22">
              <a:extLst>
                <a:ext uri="{FF2B5EF4-FFF2-40B4-BE49-F238E27FC236}">
                  <a16:creationId xmlns:a16="http://schemas.microsoft.com/office/drawing/2014/main" id="{C7B4D3E6-FBC2-4ACF-AD9A-EE9092643C1D}"/>
                </a:ext>
              </a:extLst>
            </p:cNvPr>
            <p:cNvSpPr txBox="1"/>
            <p:nvPr/>
          </p:nvSpPr>
          <p:spPr>
            <a:xfrm>
              <a:off x="7950820" y="722401"/>
              <a:ext cx="775009" cy="276999"/>
            </a:xfrm>
            <a:prstGeom prst="rect">
              <a:avLst/>
            </a:prstGeom>
            <a:noFill/>
          </p:spPr>
          <p:txBody>
            <a:bodyPr wrap="square" rtlCol="0">
              <a:spAutoFit/>
            </a:bodyPr>
            <a:lstStyle/>
            <a:p>
              <a:pPr algn="ctr"/>
              <a:r>
                <a:rPr lang="fr-FR" sz="1200" dirty="0">
                  <a:solidFill>
                    <a:srgbClr val="FF0000"/>
                  </a:solidFill>
                </a:rPr>
                <a:t>Back</a:t>
              </a:r>
            </a:p>
          </p:txBody>
        </p:sp>
      </p:grpSp>
      <p:sp>
        <p:nvSpPr>
          <p:cNvPr id="25" name="Rectangle : coins arrondis 24">
            <a:extLst>
              <a:ext uri="{FF2B5EF4-FFF2-40B4-BE49-F238E27FC236}">
                <a16:creationId xmlns:a16="http://schemas.microsoft.com/office/drawing/2014/main" id="{96F01688-0E70-4F36-89CA-C1CA3DDD93E6}"/>
              </a:ext>
            </a:extLst>
          </p:cNvPr>
          <p:cNvSpPr/>
          <p:nvPr/>
        </p:nvSpPr>
        <p:spPr>
          <a:xfrm>
            <a:off x="1092820" y="2665141"/>
            <a:ext cx="6759143" cy="2299394"/>
          </a:xfrm>
          <a:prstGeom prst="roundRect">
            <a:avLst/>
          </a:prstGeom>
          <a:solidFill>
            <a:srgbClr val="009FC6"/>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This sales </a:t>
            </a:r>
            <a:r>
              <a:rPr lang="fr-FR" sz="1600" dirty="0" err="1"/>
              <a:t>strategy</a:t>
            </a:r>
            <a:r>
              <a:rPr lang="fr-FR" sz="1600" dirty="0"/>
              <a:t> </a:t>
            </a:r>
            <a:r>
              <a:rPr lang="fr-FR" sz="1600" dirty="0" err="1"/>
              <a:t>requires</a:t>
            </a:r>
            <a:r>
              <a:rPr lang="fr-FR" sz="1600" dirty="0"/>
              <a:t> a </a:t>
            </a:r>
            <a:r>
              <a:rPr lang="fr-FR" sz="1600" dirty="0" err="1"/>
              <a:t>complete</a:t>
            </a:r>
            <a:r>
              <a:rPr lang="fr-FR" sz="1600" dirty="0"/>
              <a:t> change of </a:t>
            </a:r>
            <a:r>
              <a:rPr lang="fr-FR" sz="1600" dirty="0" err="1"/>
              <a:t>equipment</a:t>
            </a:r>
            <a:r>
              <a:rPr lang="fr-FR" sz="1600" dirty="0"/>
              <a:t> and services </a:t>
            </a:r>
            <a:r>
              <a:rPr lang="fr-FR" sz="1600" dirty="0" err="1"/>
              <a:t>within</a:t>
            </a:r>
            <a:r>
              <a:rPr lang="fr-FR" sz="1600" dirty="0"/>
              <a:t> the </a:t>
            </a:r>
            <a:r>
              <a:rPr lang="fr-FR" sz="1600" dirty="0" err="1"/>
              <a:t>available</a:t>
            </a:r>
            <a:r>
              <a:rPr lang="fr-FR" sz="1600" dirty="0"/>
              <a:t> </a:t>
            </a:r>
            <a:r>
              <a:rPr lang="fr-FR" sz="1600" dirty="0" err="1"/>
              <a:t>space</a:t>
            </a:r>
            <a:r>
              <a:rPr lang="fr-FR" sz="1600" dirty="0"/>
              <a:t>, </a:t>
            </a:r>
            <a:r>
              <a:rPr lang="fr-FR" sz="1600" dirty="0" err="1"/>
              <a:t>hence</a:t>
            </a:r>
            <a:r>
              <a:rPr lang="fr-FR" sz="1600" dirty="0"/>
              <a:t> </a:t>
            </a:r>
            <a:r>
              <a:rPr lang="fr-FR" sz="1600" b="1" dirty="0"/>
              <a:t>a </a:t>
            </a:r>
            <a:r>
              <a:rPr lang="fr-FR" sz="1600" dirty="0" err="1"/>
              <a:t>specific</a:t>
            </a:r>
            <a:r>
              <a:rPr lang="fr-FR" sz="1600" dirty="0"/>
              <a:t> </a:t>
            </a:r>
            <a:r>
              <a:rPr lang="fr-FR" sz="1600" dirty="0" err="1"/>
              <a:t>sourcing</a:t>
            </a:r>
            <a:r>
              <a:rPr lang="fr-FR" sz="1600" dirty="0"/>
              <a:t> to match </a:t>
            </a:r>
            <a:r>
              <a:rPr lang="fr-FR" sz="1600" dirty="0" err="1"/>
              <a:t>their</a:t>
            </a:r>
            <a:r>
              <a:rPr lang="fr-FR" sz="1600" dirty="0"/>
              <a:t> </a:t>
            </a:r>
            <a:r>
              <a:rPr lang="fr-FR" sz="1600" dirty="0" err="1"/>
              <a:t>needs</a:t>
            </a:r>
            <a:r>
              <a:rPr lang="fr-FR" sz="1600" dirty="0"/>
              <a:t> (</a:t>
            </a:r>
            <a:r>
              <a:rPr lang="fr-FR" sz="1600" dirty="0" err="1"/>
              <a:t>i.e</a:t>
            </a:r>
            <a:r>
              <a:rPr lang="fr-FR" sz="1600" dirty="0"/>
              <a:t> </a:t>
            </a:r>
            <a:r>
              <a:rPr lang="fr-FR" sz="1600" dirty="0" err="1"/>
              <a:t>butchery</a:t>
            </a:r>
            <a:r>
              <a:rPr lang="fr-FR" sz="1600" dirty="0"/>
              <a:t> and restaurant).</a:t>
            </a:r>
          </a:p>
          <a:p>
            <a:pPr algn="ctr"/>
            <a:endParaRPr lang="fr-FR" sz="1600" dirty="0"/>
          </a:p>
          <a:p>
            <a:pPr algn="ctr"/>
            <a:r>
              <a:rPr lang="fr-FR" sz="1600" dirty="0"/>
              <a:t>It affects the </a:t>
            </a:r>
            <a:r>
              <a:rPr lang="fr-FR" sz="1600" dirty="0" err="1"/>
              <a:t>number</a:t>
            </a:r>
            <a:r>
              <a:rPr lang="fr-FR" sz="1600" dirty="0"/>
              <a:t> and type of </a:t>
            </a:r>
            <a:r>
              <a:rPr lang="fr-FR" sz="1600" dirty="0" err="1"/>
              <a:t>products</a:t>
            </a:r>
            <a:r>
              <a:rPr lang="fr-FR" sz="1600" dirty="0"/>
              <a:t> on site, and </a:t>
            </a:r>
            <a:r>
              <a:rPr lang="fr-FR" sz="1600" dirty="0" err="1"/>
              <a:t>therefore</a:t>
            </a:r>
            <a:r>
              <a:rPr lang="fr-FR" sz="1600" dirty="0"/>
              <a:t> the </a:t>
            </a:r>
            <a:r>
              <a:rPr lang="fr-FR" sz="1600" dirty="0" err="1"/>
              <a:t>logistics</a:t>
            </a:r>
            <a:r>
              <a:rPr lang="fr-FR" sz="1600" dirty="0"/>
              <a:t> flows to </a:t>
            </a:r>
            <a:r>
              <a:rPr lang="fr-FR" sz="1600" dirty="0" err="1"/>
              <a:t>fulfil</a:t>
            </a:r>
            <a:r>
              <a:rPr lang="fr-FR" sz="1600" dirty="0"/>
              <a:t> </a:t>
            </a:r>
            <a:r>
              <a:rPr lang="fr-FR" sz="1600" dirty="0" err="1"/>
              <a:t>them</a:t>
            </a:r>
            <a:r>
              <a:rPr lang="fr-FR" sz="1600" dirty="0"/>
              <a:t>.</a:t>
            </a:r>
          </a:p>
        </p:txBody>
      </p:sp>
    </p:spTree>
    <p:extLst>
      <p:ext uri="{BB962C8B-B14F-4D97-AF65-F5344CB8AC3E}">
        <p14:creationId xmlns:p14="http://schemas.microsoft.com/office/powerpoint/2010/main" val="800004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19</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738664"/>
          </a:xfrm>
          <a:prstGeom prst="rect">
            <a:avLst/>
          </a:prstGeom>
        </p:spPr>
        <p:txBody>
          <a:bodyPr wrap="square">
            <a:spAutoFit/>
          </a:bodyPr>
          <a:lstStyle/>
          <a:p>
            <a:pPr algn="just"/>
            <a:r>
              <a:rPr lang="en-US" sz="2100" dirty="0">
                <a:solidFill>
                  <a:schemeClr val="tx1"/>
                </a:solidFill>
              </a:rPr>
              <a:t>A retail point of sale allows you to buy:</a:t>
            </a:r>
          </a:p>
          <a:p>
            <a:pPr algn="just"/>
            <a:endParaRPr lang="en-US" sz="2100" dirty="0">
              <a:solidFill>
                <a:schemeClr val="tx1"/>
              </a:solidFill>
            </a:endParaRPr>
          </a:p>
        </p:txBody>
      </p:sp>
      <p:sp>
        <p:nvSpPr>
          <p:cNvPr id="2" name="ZoneTexte 1">
            <a:extLst>
              <a:ext uri="{FF2B5EF4-FFF2-40B4-BE49-F238E27FC236}">
                <a16:creationId xmlns:a16="http://schemas.microsoft.com/office/drawing/2014/main" id="{69F9BF4B-5902-4C03-A3D7-455094F92AFD}"/>
              </a:ext>
            </a:extLst>
          </p:cNvPr>
          <p:cNvSpPr txBox="1"/>
          <p:nvPr/>
        </p:nvSpPr>
        <p:spPr>
          <a:xfrm>
            <a:off x="2019300" y="2867782"/>
            <a:ext cx="4933950" cy="369332"/>
          </a:xfrm>
          <a:prstGeom prst="rect">
            <a:avLst/>
          </a:prstGeom>
          <a:noFill/>
        </p:spPr>
        <p:txBody>
          <a:bodyPr wrap="square" rtlCol="0">
            <a:spAutoFit/>
          </a:bodyPr>
          <a:lstStyle/>
          <a:p>
            <a:r>
              <a:rPr lang="fr-FR" sz="1800" dirty="0">
                <a:sym typeface="Wingdings" panose="05000000000000000000" pitchFamily="2" charset="2"/>
              </a:rPr>
              <a:t> </a:t>
            </a:r>
            <a:r>
              <a:rPr lang="fr-FR" sz="1800" dirty="0" err="1">
                <a:sym typeface="Wingdings" panose="05000000000000000000" pitchFamily="2" charset="2"/>
              </a:rPr>
              <a:t>Only</a:t>
            </a:r>
            <a:r>
              <a:rPr lang="fr-FR" sz="1800" dirty="0">
                <a:sym typeface="Wingdings" panose="05000000000000000000" pitchFamily="2" charset="2"/>
              </a:rPr>
              <a:t> a few types of </a:t>
            </a:r>
            <a:r>
              <a:rPr lang="fr-FR" sz="1800" dirty="0" err="1">
                <a:sym typeface="Wingdings" panose="05000000000000000000" pitchFamily="2" charset="2"/>
              </a:rPr>
              <a:t>products</a:t>
            </a:r>
            <a:endParaRPr lang="fr-FR" sz="1800" dirty="0"/>
          </a:p>
        </p:txBody>
      </p:sp>
      <p:sp>
        <p:nvSpPr>
          <p:cNvPr id="6" name="ZoneTexte 5">
            <a:extLst>
              <a:ext uri="{FF2B5EF4-FFF2-40B4-BE49-F238E27FC236}">
                <a16:creationId xmlns:a16="http://schemas.microsoft.com/office/drawing/2014/main" id="{52B64AB6-FCFC-4DA5-8FA6-52AAE6ABAAEF}"/>
              </a:ext>
            </a:extLst>
          </p:cNvPr>
          <p:cNvSpPr txBox="1"/>
          <p:nvPr/>
        </p:nvSpPr>
        <p:spPr>
          <a:xfrm>
            <a:off x="2019300" y="3559578"/>
            <a:ext cx="4933950" cy="369332"/>
          </a:xfrm>
          <a:prstGeom prst="rect">
            <a:avLst/>
          </a:prstGeom>
          <a:noFill/>
        </p:spPr>
        <p:txBody>
          <a:bodyPr wrap="square" rtlCol="0">
            <a:spAutoFit/>
          </a:bodyPr>
          <a:lstStyle/>
          <a:p>
            <a:r>
              <a:rPr lang="fr-FR" sz="1800" dirty="0">
                <a:sym typeface="Wingdings" panose="05000000000000000000" pitchFamily="2" charset="2"/>
              </a:rPr>
              <a:t> </a:t>
            </a:r>
            <a:r>
              <a:rPr lang="fr-FR" sz="1800" dirty="0" err="1">
                <a:sym typeface="Wingdings" panose="05000000000000000000" pitchFamily="2" charset="2"/>
              </a:rPr>
              <a:t>Only</a:t>
            </a:r>
            <a:r>
              <a:rPr lang="fr-FR" sz="1800" dirty="0">
                <a:sym typeface="Wingdings" panose="05000000000000000000" pitchFamily="2" charset="2"/>
              </a:rPr>
              <a:t> brand new items</a:t>
            </a:r>
            <a:endParaRPr lang="fr-FR" sz="1800" dirty="0"/>
          </a:p>
        </p:txBody>
      </p:sp>
      <p:sp>
        <p:nvSpPr>
          <p:cNvPr id="7" name="ZoneTexte 6">
            <a:extLst>
              <a:ext uri="{FF2B5EF4-FFF2-40B4-BE49-F238E27FC236}">
                <a16:creationId xmlns:a16="http://schemas.microsoft.com/office/drawing/2014/main" id="{C4B15DA3-2DE8-4D0E-956E-7BAE356191A1}"/>
              </a:ext>
            </a:extLst>
          </p:cNvPr>
          <p:cNvSpPr txBox="1"/>
          <p:nvPr/>
        </p:nvSpPr>
        <p:spPr>
          <a:xfrm>
            <a:off x="2019300" y="4251374"/>
            <a:ext cx="4933950" cy="369332"/>
          </a:xfrm>
          <a:prstGeom prst="rect">
            <a:avLst/>
          </a:prstGeom>
          <a:noFill/>
        </p:spPr>
        <p:txBody>
          <a:bodyPr wrap="square" rtlCol="0">
            <a:spAutoFit/>
          </a:bodyPr>
          <a:lstStyle/>
          <a:p>
            <a:r>
              <a:rPr lang="fr-FR" sz="1800" dirty="0">
                <a:sym typeface="Wingdings" panose="05000000000000000000" pitchFamily="2" charset="2"/>
              </a:rPr>
              <a:t> </a:t>
            </a:r>
            <a:r>
              <a:rPr lang="fr-FR" sz="1800" dirty="0" err="1">
                <a:sym typeface="Wingdings" panose="05000000000000000000" pitchFamily="2" charset="2"/>
              </a:rPr>
              <a:t>Any</a:t>
            </a:r>
            <a:r>
              <a:rPr lang="fr-FR" sz="1800" dirty="0">
                <a:sym typeface="Wingdings" panose="05000000000000000000" pitchFamily="2" charset="2"/>
              </a:rPr>
              <a:t> </a:t>
            </a:r>
            <a:r>
              <a:rPr lang="fr-FR" sz="1800" dirty="0" err="1">
                <a:sym typeface="Wingdings" panose="05000000000000000000" pitchFamily="2" charset="2"/>
              </a:rPr>
              <a:t>products</a:t>
            </a:r>
            <a:r>
              <a:rPr lang="fr-FR" sz="1800" dirty="0">
                <a:sym typeface="Wingdings" panose="05000000000000000000" pitchFamily="2" charset="2"/>
              </a:rPr>
              <a:t> or services</a:t>
            </a:r>
            <a:endParaRPr lang="fr-FR" sz="1800" dirty="0"/>
          </a:p>
        </p:txBody>
      </p:sp>
      <p:sp>
        <p:nvSpPr>
          <p:cNvPr id="8" name="ZoneTexte 7">
            <a:extLst>
              <a:ext uri="{FF2B5EF4-FFF2-40B4-BE49-F238E27FC236}">
                <a16:creationId xmlns:a16="http://schemas.microsoft.com/office/drawing/2014/main" id="{A66689D4-C93B-4EC4-BC4A-305877A1D021}"/>
              </a:ext>
            </a:extLst>
          </p:cNvPr>
          <p:cNvSpPr txBox="1"/>
          <p:nvPr/>
        </p:nvSpPr>
        <p:spPr>
          <a:xfrm>
            <a:off x="2019300" y="4943170"/>
            <a:ext cx="4933950" cy="369332"/>
          </a:xfrm>
          <a:prstGeom prst="rect">
            <a:avLst/>
          </a:prstGeom>
          <a:noFill/>
        </p:spPr>
        <p:txBody>
          <a:bodyPr wrap="square" rtlCol="0">
            <a:spAutoFit/>
          </a:bodyPr>
          <a:lstStyle/>
          <a:p>
            <a:r>
              <a:rPr lang="fr-FR" sz="1800" dirty="0">
                <a:sym typeface="Wingdings" panose="05000000000000000000" pitchFamily="2" charset="2"/>
              </a:rPr>
              <a:t> </a:t>
            </a:r>
            <a:r>
              <a:rPr lang="fr-FR" sz="1800" dirty="0" err="1">
                <a:sym typeface="Wingdings" panose="05000000000000000000" pitchFamily="2" charset="2"/>
              </a:rPr>
              <a:t>Only</a:t>
            </a:r>
            <a:r>
              <a:rPr lang="fr-FR" sz="1800" dirty="0">
                <a:sym typeface="Wingdings" panose="05000000000000000000" pitchFamily="2" charset="2"/>
              </a:rPr>
              <a:t> non-</a:t>
            </a:r>
            <a:r>
              <a:rPr lang="fr-FR" sz="1800" dirty="0" err="1">
                <a:sym typeface="Wingdings" panose="05000000000000000000" pitchFamily="2" charset="2"/>
              </a:rPr>
              <a:t>branded</a:t>
            </a:r>
            <a:r>
              <a:rPr lang="fr-FR" sz="1800" dirty="0">
                <a:sym typeface="Wingdings" panose="05000000000000000000" pitchFamily="2" charset="2"/>
              </a:rPr>
              <a:t> </a:t>
            </a:r>
            <a:r>
              <a:rPr lang="fr-FR" sz="1800" dirty="0" err="1">
                <a:sym typeface="Wingdings" panose="05000000000000000000" pitchFamily="2" charset="2"/>
              </a:rPr>
              <a:t>products</a:t>
            </a:r>
            <a:endParaRPr lang="fr-FR" sz="1800" dirty="0"/>
          </a:p>
        </p:txBody>
      </p:sp>
      <p:pic>
        <p:nvPicPr>
          <p:cNvPr id="4" name="Image 3">
            <a:extLst>
              <a:ext uri="{FF2B5EF4-FFF2-40B4-BE49-F238E27FC236}">
                <a16:creationId xmlns:a16="http://schemas.microsoft.com/office/drawing/2014/main" id="{9B35A372-EC8E-4028-84B9-82173A18A2DA}"/>
              </a:ext>
            </a:extLst>
          </p:cNvPr>
          <p:cNvPicPr>
            <a:picLocks noChangeAspect="1"/>
          </p:cNvPicPr>
          <p:nvPr/>
        </p:nvPicPr>
        <p:blipFill rotWithShape="1">
          <a:blip r:embed="rId3"/>
          <a:srcRect t="15542" r="47614" b="22961"/>
          <a:stretch/>
        </p:blipFill>
        <p:spPr>
          <a:xfrm>
            <a:off x="2028825" y="4268937"/>
            <a:ext cx="374201" cy="342272"/>
          </a:xfrm>
          <a:prstGeom prst="rect">
            <a:avLst/>
          </a:prstGeom>
        </p:spPr>
      </p:pic>
    </p:spTree>
    <p:extLst>
      <p:ext uri="{BB962C8B-B14F-4D97-AF65-F5344CB8AC3E}">
        <p14:creationId xmlns:p14="http://schemas.microsoft.com/office/powerpoint/2010/main" val="310630348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a:t>
            </a:fld>
            <a:endParaRPr dirty="0"/>
          </a:p>
        </p:txBody>
      </p:sp>
      <p:sp>
        <p:nvSpPr>
          <p:cNvPr id="34" name="Google Shape;34;g10b78f225a7_0_0"/>
          <p:cNvSpPr txBox="1"/>
          <p:nvPr/>
        </p:nvSpPr>
        <p:spPr>
          <a:xfrm>
            <a:off x="248175" y="13667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2000" b="1" dirty="0">
                <a:solidFill>
                  <a:srgbClr val="18C32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a:t>
            </a:r>
            <a:r>
              <a:rPr lang="en-GB" sz="2000" b="1" i="0" u="none" strike="noStrike" cap="none" dirty="0">
                <a:solidFill>
                  <a:srgbClr val="18C32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o be done </a:t>
            </a:r>
            <a:r>
              <a:rPr lang="en-GB" sz="2000" b="1" i="0" u="sng" strike="noStrike" cap="none" dirty="0">
                <a:solidFill>
                  <a:srgbClr val="18C32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prior</a:t>
            </a:r>
            <a:r>
              <a:rPr lang="en-GB" sz="2000" b="1" i="0" u="none" strike="noStrike" cap="none" dirty="0">
                <a:solidFill>
                  <a:srgbClr val="18C32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to this capsule: </a:t>
            </a:r>
            <a:endParaRPr lang="en-GB"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2000" b="1" dirty="0">
                <a:solidFill>
                  <a:srgbClr val="18C320"/>
                </a:solidFill>
              </a:rPr>
              <a:t>Capsule linked with:</a:t>
            </a:r>
            <a:endParaRPr lang="en-GB"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830956"/>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200"/>
              <a:buFont typeface="Arial"/>
              <a:buNone/>
            </a:pPr>
            <a:r>
              <a:rPr lang="en-US" sz="1600" dirty="0">
                <a:solidFill>
                  <a:schemeClr val="dk1"/>
                </a:solidFill>
              </a:rPr>
              <a:t>This capsule builds on the knowledge acquired in capsule 1.3.1. It should therefore be done after capsule 1.3.1.</a:t>
            </a:r>
            <a:endParaRPr sz="200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lgn="just">
              <a:buSzPts val="3200"/>
            </a:pPr>
            <a:r>
              <a:rPr lang="en-US" sz="1600" dirty="0">
                <a:solidFill>
                  <a:schemeClr val="dk1"/>
                </a:solidFill>
              </a:rPr>
              <a:t>Link with the topics of capsules 1.2.1, 1.2.4, 1.4.1, 1.4.4, 2.1.1, 2.3.2, 2.5.3, 2.5.4, 2.5.5.</a:t>
            </a:r>
            <a:endParaRPr lang="es-ES" sz="1600" dirty="0">
              <a:solidFill>
                <a:schemeClr val="dk1"/>
              </a:solidFill>
            </a:endParaRP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2000" b="1" dirty="0">
                <a:solidFill>
                  <a:srgbClr val="18C320"/>
                </a:solidFill>
              </a:rPr>
              <a:t>Authors:</a:t>
            </a:r>
            <a:endParaRPr lang="en-GB"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066225"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US" sz="1600" dirty="0">
                <a:solidFill>
                  <a:schemeClr val="dk1"/>
                </a:solidFill>
              </a:rPr>
              <a:t>AFT, SUSMILE consortium partner</a:t>
            </a:r>
            <a:endParaRPr lang="es-ES" sz="1600" dirty="0">
              <a:solidFill>
                <a:schemeClr val="dk1"/>
              </a:solidFill>
            </a:endParaRPr>
          </a:p>
        </p:txBody>
      </p:sp>
      <p:sp>
        <p:nvSpPr>
          <p:cNvPr id="9" name="8 Rectángulo"/>
          <p:cNvSpPr/>
          <p:nvPr/>
        </p:nvSpPr>
        <p:spPr>
          <a:xfrm>
            <a:off x="4454820" y="3275112"/>
            <a:ext cx="234360" cy="307777"/>
          </a:xfrm>
          <a:prstGeom prst="rect">
            <a:avLst/>
          </a:prstGeom>
        </p:spPr>
        <p:txBody>
          <a:bodyPr wrap="none">
            <a:spAutoFit/>
          </a:bodyPr>
          <a:lstStyle/>
          <a:p>
            <a:r>
              <a:rPr lang="es-ES" dirty="0"/>
              <a:t> </a:t>
            </a:r>
          </a:p>
        </p:txBody>
      </p:sp>
      <p:sp>
        <p:nvSpPr>
          <p:cNvPr id="10" name="9 Rectángulo"/>
          <p:cNvSpPr/>
          <p:nvPr/>
        </p:nvSpPr>
        <p:spPr>
          <a:xfrm>
            <a:off x="4454820" y="3275112"/>
            <a:ext cx="234360" cy="307777"/>
          </a:xfrm>
          <a:prstGeom prst="rect">
            <a:avLst/>
          </a:prstGeom>
        </p:spPr>
        <p:txBody>
          <a:bodyPr wrap="none">
            <a:spAutoFit/>
          </a:bodyPr>
          <a:lstStyle/>
          <a:p>
            <a:r>
              <a:rPr lang="es-ES" dirty="0"/>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20</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738664"/>
          </a:xfrm>
          <a:prstGeom prst="rect">
            <a:avLst/>
          </a:prstGeom>
        </p:spPr>
        <p:txBody>
          <a:bodyPr wrap="square">
            <a:spAutoFit/>
          </a:bodyPr>
          <a:lstStyle/>
          <a:p>
            <a:pPr algn="just"/>
            <a:r>
              <a:rPr lang="en-US" sz="2100" dirty="0">
                <a:solidFill>
                  <a:schemeClr val="tx1"/>
                </a:solidFill>
              </a:rPr>
              <a:t>In the “Retail Marketing Mix”, the sales strategy is centered on:</a:t>
            </a:r>
          </a:p>
          <a:p>
            <a:pPr algn="just"/>
            <a:endParaRPr lang="en-US" sz="2100" dirty="0">
              <a:solidFill>
                <a:schemeClr val="tx1"/>
              </a:solidFill>
            </a:endParaRPr>
          </a:p>
        </p:txBody>
      </p:sp>
      <p:sp>
        <p:nvSpPr>
          <p:cNvPr id="2" name="ZoneTexte 1">
            <a:extLst>
              <a:ext uri="{FF2B5EF4-FFF2-40B4-BE49-F238E27FC236}">
                <a16:creationId xmlns:a16="http://schemas.microsoft.com/office/drawing/2014/main" id="{69F9BF4B-5902-4C03-A3D7-455094F92AFD}"/>
              </a:ext>
            </a:extLst>
          </p:cNvPr>
          <p:cNvSpPr txBox="1"/>
          <p:nvPr/>
        </p:nvSpPr>
        <p:spPr>
          <a:xfrm>
            <a:off x="2019299" y="2844348"/>
            <a:ext cx="5791200" cy="369332"/>
          </a:xfrm>
          <a:prstGeom prst="rect">
            <a:avLst/>
          </a:prstGeom>
          <a:noFill/>
        </p:spPr>
        <p:txBody>
          <a:bodyPr wrap="square" rtlCol="0">
            <a:spAutoFit/>
          </a:bodyPr>
          <a:lstStyle/>
          <a:p>
            <a:r>
              <a:rPr lang="fr-FR" sz="1800" dirty="0">
                <a:sym typeface="Wingdings" panose="05000000000000000000" pitchFamily="2" charset="2"/>
              </a:rPr>
              <a:t> The </a:t>
            </a:r>
            <a:r>
              <a:rPr lang="fr-FR" sz="1800" dirty="0" err="1">
                <a:sym typeface="Wingdings" panose="05000000000000000000" pitchFamily="2" charset="2"/>
              </a:rPr>
              <a:t>products</a:t>
            </a:r>
            <a:endParaRPr lang="fr-FR" sz="1800" dirty="0"/>
          </a:p>
        </p:txBody>
      </p:sp>
      <p:sp>
        <p:nvSpPr>
          <p:cNvPr id="6" name="ZoneTexte 5">
            <a:extLst>
              <a:ext uri="{FF2B5EF4-FFF2-40B4-BE49-F238E27FC236}">
                <a16:creationId xmlns:a16="http://schemas.microsoft.com/office/drawing/2014/main" id="{52B64AB6-FCFC-4DA5-8FA6-52AAE6ABAAEF}"/>
              </a:ext>
            </a:extLst>
          </p:cNvPr>
          <p:cNvSpPr txBox="1"/>
          <p:nvPr/>
        </p:nvSpPr>
        <p:spPr>
          <a:xfrm>
            <a:off x="2019299" y="3559578"/>
            <a:ext cx="6600825" cy="369332"/>
          </a:xfrm>
          <a:prstGeom prst="rect">
            <a:avLst/>
          </a:prstGeom>
          <a:noFill/>
        </p:spPr>
        <p:txBody>
          <a:bodyPr wrap="square" rtlCol="0">
            <a:spAutoFit/>
          </a:bodyPr>
          <a:lstStyle/>
          <a:p>
            <a:r>
              <a:rPr lang="fr-FR" sz="1800" dirty="0">
                <a:sym typeface="Wingdings" panose="05000000000000000000" pitchFamily="2" charset="2"/>
              </a:rPr>
              <a:t> The </a:t>
            </a:r>
            <a:r>
              <a:rPr lang="fr-FR" sz="1800" dirty="0" err="1">
                <a:sym typeface="Wingdings" panose="05000000000000000000" pitchFamily="2" charset="2"/>
              </a:rPr>
              <a:t>customers</a:t>
            </a:r>
            <a:endParaRPr lang="fr-FR" sz="1800" dirty="0"/>
          </a:p>
        </p:txBody>
      </p:sp>
      <p:sp>
        <p:nvSpPr>
          <p:cNvPr id="7" name="ZoneTexte 6">
            <a:extLst>
              <a:ext uri="{FF2B5EF4-FFF2-40B4-BE49-F238E27FC236}">
                <a16:creationId xmlns:a16="http://schemas.microsoft.com/office/drawing/2014/main" id="{C4B15DA3-2DE8-4D0E-956E-7BAE356191A1}"/>
              </a:ext>
            </a:extLst>
          </p:cNvPr>
          <p:cNvSpPr txBox="1"/>
          <p:nvPr/>
        </p:nvSpPr>
        <p:spPr>
          <a:xfrm>
            <a:off x="2019300" y="4251374"/>
            <a:ext cx="6600824" cy="369332"/>
          </a:xfrm>
          <a:prstGeom prst="rect">
            <a:avLst/>
          </a:prstGeom>
          <a:noFill/>
        </p:spPr>
        <p:txBody>
          <a:bodyPr wrap="square" rtlCol="0">
            <a:spAutoFit/>
          </a:bodyPr>
          <a:lstStyle/>
          <a:p>
            <a:r>
              <a:rPr lang="fr-FR" sz="1800" dirty="0">
                <a:sym typeface="Wingdings" panose="05000000000000000000" pitchFamily="2" charset="2"/>
              </a:rPr>
              <a:t> The services</a:t>
            </a:r>
            <a:endParaRPr lang="fr-FR" sz="1800" dirty="0"/>
          </a:p>
        </p:txBody>
      </p:sp>
      <p:sp>
        <p:nvSpPr>
          <p:cNvPr id="8" name="ZoneTexte 7">
            <a:extLst>
              <a:ext uri="{FF2B5EF4-FFF2-40B4-BE49-F238E27FC236}">
                <a16:creationId xmlns:a16="http://schemas.microsoft.com/office/drawing/2014/main" id="{A66689D4-C93B-4EC4-BC4A-305877A1D021}"/>
              </a:ext>
            </a:extLst>
          </p:cNvPr>
          <p:cNvSpPr txBox="1"/>
          <p:nvPr/>
        </p:nvSpPr>
        <p:spPr>
          <a:xfrm>
            <a:off x="2019300" y="4978228"/>
            <a:ext cx="6600824" cy="369332"/>
          </a:xfrm>
          <a:prstGeom prst="rect">
            <a:avLst/>
          </a:prstGeom>
          <a:noFill/>
        </p:spPr>
        <p:txBody>
          <a:bodyPr wrap="square" rtlCol="0">
            <a:spAutoFit/>
          </a:bodyPr>
          <a:lstStyle/>
          <a:p>
            <a:r>
              <a:rPr lang="fr-FR" sz="1800" dirty="0">
                <a:sym typeface="Wingdings" panose="05000000000000000000" pitchFamily="2" charset="2"/>
              </a:rPr>
              <a:t> The </a:t>
            </a:r>
            <a:r>
              <a:rPr lang="fr-FR" sz="1800" dirty="0" err="1">
                <a:sym typeface="Wingdings" panose="05000000000000000000" pitchFamily="2" charset="2"/>
              </a:rPr>
              <a:t>margins</a:t>
            </a:r>
            <a:endParaRPr lang="fr-FR" sz="1800" dirty="0"/>
          </a:p>
        </p:txBody>
      </p:sp>
      <p:pic>
        <p:nvPicPr>
          <p:cNvPr id="4" name="Image 3">
            <a:extLst>
              <a:ext uri="{FF2B5EF4-FFF2-40B4-BE49-F238E27FC236}">
                <a16:creationId xmlns:a16="http://schemas.microsoft.com/office/drawing/2014/main" id="{9B35A372-EC8E-4028-84B9-82173A18A2DA}"/>
              </a:ext>
            </a:extLst>
          </p:cNvPr>
          <p:cNvPicPr>
            <a:picLocks noChangeAspect="1"/>
          </p:cNvPicPr>
          <p:nvPr/>
        </p:nvPicPr>
        <p:blipFill rotWithShape="1">
          <a:blip r:embed="rId3"/>
          <a:srcRect t="15542" r="47614" b="22961"/>
          <a:stretch/>
        </p:blipFill>
        <p:spPr>
          <a:xfrm>
            <a:off x="2019299" y="3540528"/>
            <a:ext cx="374201" cy="342272"/>
          </a:xfrm>
          <a:prstGeom prst="rect">
            <a:avLst/>
          </a:prstGeom>
        </p:spPr>
      </p:pic>
    </p:spTree>
    <p:extLst>
      <p:ext uri="{BB962C8B-B14F-4D97-AF65-F5344CB8AC3E}">
        <p14:creationId xmlns:p14="http://schemas.microsoft.com/office/powerpoint/2010/main" val="2922333725"/>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21</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1077218"/>
          </a:xfrm>
          <a:prstGeom prst="rect">
            <a:avLst/>
          </a:prstGeom>
        </p:spPr>
        <p:txBody>
          <a:bodyPr wrap="square">
            <a:spAutoFit/>
          </a:bodyPr>
          <a:lstStyle/>
          <a:p>
            <a:pPr algn="just"/>
            <a:r>
              <a:rPr lang="en-GB" sz="1600" b="1" dirty="0">
                <a:solidFill>
                  <a:srgbClr val="18C320"/>
                </a:solidFill>
              </a:rPr>
              <a:t>Organisation of the retail outlets distribution</a:t>
            </a:r>
          </a:p>
          <a:p>
            <a:pPr algn="just"/>
            <a:endParaRPr lang="en-GB" sz="1600" dirty="0">
              <a:solidFill>
                <a:schemeClr val="tx1"/>
              </a:solidFill>
            </a:endParaRPr>
          </a:p>
          <a:p>
            <a:pPr algn="just"/>
            <a:r>
              <a:rPr lang="en-GB" sz="1600" dirty="0">
                <a:solidFill>
                  <a:schemeClr val="tx1"/>
                </a:solidFill>
              </a:rPr>
              <a:t>A retailer’s strategy to sell its products or services is related to the multiple factors expressed in the marketing mix.</a:t>
            </a:r>
          </a:p>
        </p:txBody>
      </p:sp>
      <p:sp>
        <p:nvSpPr>
          <p:cNvPr id="2" name="Ellipse 1">
            <a:extLst>
              <a:ext uri="{FF2B5EF4-FFF2-40B4-BE49-F238E27FC236}">
                <a16:creationId xmlns:a16="http://schemas.microsoft.com/office/drawing/2014/main" id="{583168E3-1401-4CC7-944D-2E817CF1BB5B}"/>
              </a:ext>
            </a:extLst>
          </p:cNvPr>
          <p:cNvSpPr/>
          <p:nvPr/>
        </p:nvSpPr>
        <p:spPr>
          <a:xfrm>
            <a:off x="936703" y="3310810"/>
            <a:ext cx="1583473" cy="524107"/>
          </a:xfrm>
          <a:prstGeom prst="ellipse">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Place</a:t>
            </a:r>
          </a:p>
        </p:txBody>
      </p:sp>
      <p:sp>
        <p:nvSpPr>
          <p:cNvPr id="3" name="ZoneTexte 2">
            <a:extLst>
              <a:ext uri="{FF2B5EF4-FFF2-40B4-BE49-F238E27FC236}">
                <a16:creationId xmlns:a16="http://schemas.microsoft.com/office/drawing/2014/main" id="{385E0865-C436-4810-9905-090EA1E4507B}"/>
              </a:ext>
            </a:extLst>
          </p:cNvPr>
          <p:cNvSpPr txBox="1"/>
          <p:nvPr/>
        </p:nvSpPr>
        <p:spPr>
          <a:xfrm>
            <a:off x="2520176" y="3310810"/>
            <a:ext cx="6074630" cy="523220"/>
          </a:xfrm>
          <a:prstGeom prst="rect">
            <a:avLst/>
          </a:prstGeom>
          <a:noFill/>
        </p:spPr>
        <p:txBody>
          <a:bodyPr wrap="square" rtlCol="0">
            <a:spAutoFit/>
          </a:bodyPr>
          <a:lstStyle/>
          <a:p>
            <a:pPr algn="just"/>
            <a:r>
              <a:rPr lang="fr-FR" dirty="0"/>
              <a:t>The location of the store </a:t>
            </a:r>
            <a:r>
              <a:rPr lang="fr-FR" dirty="0" err="1"/>
              <a:t>is</a:t>
            </a:r>
            <a:r>
              <a:rPr lang="fr-FR" dirty="0"/>
              <a:t> </a:t>
            </a:r>
            <a:r>
              <a:rPr lang="fr-FR" dirty="0" err="1"/>
              <a:t>strategic</a:t>
            </a:r>
            <a:r>
              <a:rPr lang="fr-FR" dirty="0"/>
              <a:t> in </a:t>
            </a:r>
            <a:r>
              <a:rPr lang="fr-FR" dirty="0" err="1"/>
              <a:t>terms</a:t>
            </a:r>
            <a:r>
              <a:rPr lang="fr-FR" dirty="0"/>
              <a:t> of </a:t>
            </a:r>
            <a:r>
              <a:rPr lang="fr-FR" dirty="0" err="1"/>
              <a:t>visibility</a:t>
            </a:r>
            <a:r>
              <a:rPr lang="fr-FR" dirty="0"/>
              <a:t>, </a:t>
            </a:r>
            <a:r>
              <a:rPr lang="fr-FR" dirty="0" err="1"/>
              <a:t>customer</a:t>
            </a:r>
            <a:r>
              <a:rPr lang="fr-FR" dirty="0"/>
              <a:t> </a:t>
            </a:r>
            <a:r>
              <a:rPr lang="fr-FR" dirty="0" err="1"/>
              <a:t>traffic</a:t>
            </a:r>
            <a:r>
              <a:rPr lang="fr-FR" dirty="0"/>
              <a:t>, </a:t>
            </a:r>
            <a:r>
              <a:rPr lang="fr-FR" dirty="0" err="1"/>
              <a:t>available</a:t>
            </a:r>
            <a:r>
              <a:rPr lang="fr-FR" dirty="0"/>
              <a:t> </a:t>
            </a:r>
            <a:r>
              <a:rPr lang="fr-FR" dirty="0" err="1"/>
              <a:t>space</a:t>
            </a:r>
            <a:r>
              <a:rPr lang="fr-FR" dirty="0"/>
              <a:t>, </a:t>
            </a:r>
            <a:r>
              <a:rPr lang="fr-FR" dirty="0" err="1"/>
              <a:t>opening</a:t>
            </a:r>
            <a:r>
              <a:rPr lang="fr-FR" dirty="0"/>
              <a:t> </a:t>
            </a:r>
            <a:r>
              <a:rPr lang="fr-FR" dirty="0" err="1"/>
              <a:t>hours</a:t>
            </a:r>
            <a:r>
              <a:rPr lang="fr-FR" dirty="0"/>
              <a:t>, etc. </a:t>
            </a:r>
          </a:p>
        </p:txBody>
      </p:sp>
      <p:sp>
        <p:nvSpPr>
          <p:cNvPr id="39" name="Ellipse 38">
            <a:extLst>
              <a:ext uri="{FF2B5EF4-FFF2-40B4-BE49-F238E27FC236}">
                <a16:creationId xmlns:a16="http://schemas.microsoft.com/office/drawing/2014/main" id="{417E413D-B45C-479D-A5C4-11B2C300498B}"/>
              </a:ext>
            </a:extLst>
          </p:cNvPr>
          <p:cNvSpPr/>
          <p:nvPr/>
        </p:nvSpPr>
        <p:spPr>
          <a:xfrm>
            <a:off x="936703" y="4204767"/>
            <a:ext cx="1583473" cy="524107"/>
          </a:xfrm>
          <a:prstGeom prst="ellipse">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Product</a:t>
            </a:r>
          </a:p>
        </p:txBody>
      </p:sp>
      <p:sp>
        <p:nvSpPr>
          <p:cNvPr id="40" name="ZoneTexte 39">
            <a:extLst>
              <a:ext uri="{FF2B5EF4-FFF2-40B4-BE49-F238E27FC236}">
                <a16:creationId xmlns:a16="http://schemas.microsoft.com/office/drawing/2014/main" id="{2855EDC8-1763-412F-A0A7-5D1624C5BCA1}"/>
              </a:ext>
            </a:extLst>
          </p:cNvPr>
          <p:cNvSpPr txBox="1"/>
          <p:nvPr/>
        </p:nvSpPr>
        <p:spPr>
          <a:xfrm>
            <a:off x="2520176" y="4204767"/>
            <a:ext cx="6074630" cy="523220"/>
          </a:xfrm>
          <a:prstGeom prst="rect">
            <a:avLst/>
          </a:prstGeom>
          <a:noFill/>
        </p:spPr>
        <p:txBody>
          <a:bodyPr wrap="square" rtlCol="0">
            <a:spAutoFit/>
          </a:bodyPr>
          <a:lstStyle/>
          <a:p>
            <a:pPr algn="just"/>
            <a:r>
              <a:rPr lang="fr-FR" dirty="0"/>
              <a:t>The nature, </a:t>
            </a:r>
            <a:r>
              <a:rPr lang="fr-FR" dirty="0" err="1"/>
              <a:t>categories</a:t>
            </a:r>
            <a:r>
              <a:rPr lang="fr-FR" dirty="0"/>
              <a:t> and </a:t>
            </a:r>
            <a:r>
              <a:rPr lang="fr-FR" dirty="0" err="1"/>
              <a:t>assortment</a:t>
            </a:r>
            <a:r>
              <a:rPr lang="fr-FR" dirty="0"/>
              <a:t> of </a:t>
            </a:r>
            <a:r>
              <a:rPr lang="fr-FR" dirty="0" err="1"/>
              <a:t>products</a:t>
            </a:r>
            <a:r>
              <a:rPr lang="fr-FR" dirty="0"/>
              <a:t> </a:t>
            </a:r>
            <a:r>
              <a:rPr lang="fr-FR" dirty="0" err="1"/>
              <a:t>will</a:t>
            </a:r>
            <a:r>
              <a:rPr lang="fr-FR" dirty="0"/>
              <a:t> </a:t>
            </a:r>
            <a:r>
              <a:rPr lang="fr-FR" dirty="0" err="1"/>
              <a:t>greatly</a:t>
            </a:r>
            <a:r>
              <a:rPr lang="fr-FR" dirty="0"/>
              <a:t> affect the organisation of the store as </a:t>
            </a:r>
            <a:r>
              <a:rPr lang="fr-FR" dirty="0" err="1"/>
              <a:t>well</a:t>
            </a:r>
            <a:r>
              <a:rPr lang="fr-FR" dirty="0"/>
              <a:t> as </a:t>
            </a:r>
            <a:r>
              <a:rPr lang="fr-FR" dirty="0" err="1"/>
              <a:t>its</a:t>
            </a:r>
            <a:r>
              <a:rPr lang="fr-FR" dirty="0"/>
              <a:t> </a:t>
            </a:r>
            <a:r>
              <a:rPr lang="fr-FR" dirty="0" err="1"/>
              <a:t>capacity</a:t>
            </a:r>
            <a:endParaRPr lang="fr-FR" dirty="0"/>
          </a:p>
        </p:txBody>
      </p:sp>
      <p:sp>
        <p:nvSpPr>
          <p:cNvPr id="41" name="Ellipse 40">
            <a:extLst>
              <a:ext uri="{FF2B5EF4-FFF2-40B4-BE49-F238E27FC236}">
                <a16:creationId xmlns:a16="http://schemas.microsoft.com/office/drawing/2014/main" id="{6E9F655F-D937-47C0-81DF-BBD4CEC0020F}"/>
              </a:ext>
            </a:extLst>
          </p:cNvPr>
          <p:cNvSpPr/>
          <p:nvPr/>
        </p:nvSpPr>
        <p:spPr>
          <a:xfrm>
            <a:off x="936703" y="5155690"/>
            <a:ext cx="1583473" cy="524107"/>
          </a:xfrm>
          <a:prstGeom prst="ellipse">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err="1"/>
              <a:t>Presentation</a:t>
            </a:r>
            <a:endParaRPr lang="fr-FR" sz="1200" b="1" dirty="0"/>
          </a:p>
        </p:txBody>
      </p:sp>
      <p:sp>
        <p:nvSpPr>
          <p:cNvPr id="42" name="ZoneTexte 41">
            <a:extLst>
              <a:ext uri="{FF2B5EF4-FFF2-40B4-BE49-F238E27FC236}">
                <a16:creationId xmlns:a16="http://schemas.microsoft.com/office/drawing/2014/main" id="{BE24ADDA-3BB4-41A3-B8B3-51C2D0034BAB}"/>
              </a:ext>
            </a:extLst>
          </p:cNvPr>
          <p:cNvSpPr txBox="1"/>
          <p:nvPr/>
        </p:nvSpPr>
        <p:spPr>
          <a:xfrm>
            <a:off x="2520176" y="5155690"/>
            <a:ext cx="6074630" cy="523220"/>
          </a:xfrm>
          <a:prstGeom prst="rect">
            <a:avLst/>
          </a:prstGeom>
          <a:noFill/>
        </p:spPr>
        <p:txBody>
          <a:bodyPr wrap="square" rtlCol="0">
            <a:spAutoFit/>
          </a:bodyPr>
          <a:lstStyle/>
          <a:p>
            <a:pPr algn="just"/>
            <a:r>
              <a:rPr lang="fr-FR" dirty="0"/>
              <a:t>Merchandising </a:t>
            </a:r>
            <a:r>
              <a:rPr lang="fr-FR" dirty="0" err="1"/>
              <a:t>choices</a:t>
            </a:r>
            <a:r>
              <a:rPr lang="fr-FR" dirty="0"/>
              <a:t>, </a:t>
            </a:r>
            <a:r>
              <a:rPr lang="fr-FR" dirty="0" err="1"/>
              <a:t>impacting</a:t>
            </a:r>
            <a:r>
              <a:rPr lang="fr-FR" dirty="0"/>
              <a:t> the display </a:t>
            </a:r>
            <a:r>
              <a:rPr lang="fr-FR" dirty="0" err="1"/>
              <a:t>environment</a:t>
            </a:r>
            <a:r>
              <a:rPr lang="fr-FR" dirty="0"/>
              <a:t> and the </a:t>
            </a:r>
            <a:r>
              <a:rPr lang="fr-FR" dirty="0" err="1"/>
              <a:t>number</a:t>
            </a:r>
            <a:r>
              <a:rPr lang="fr-FR" dirty="0"/>
              <a:t> of </a:t>
            </a:r>
            <a:r>
              <a:rPr lang="fr-FR" dirty="0" err="1"/>
              <a:t>products</a:t>
            </a:r>
            <a:r>
              <a:rPr lang="fr-FR" dirty="0"/>
              <a:t> </a:t>
            </a:r>
            <a:r>
              <a:rPr lang="fr-FR" dirty="0" err="1"/>
              <a:t>available</a:t>
            </a:r>
            <a:endParaRPr lang="fr-FR" dirty="0"/>
          </a:p>
        </p:txBody>
      </p:sp>
    </p:spTree>
    <p:extLst>
      <p:ext uri="{BB962C8B-B14F-4D97-AF65-F5344CB8AC3E}">
        <p14:creationId xmlns:p14="http://schemas.microsoft.com/office/powerpoint/2010/main" val="371552243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1000"/>
                                        <p:tgtEl>
                                          <p:spTgt spid="6">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2000"/>
                                        <p:tgtEl>
                                          <p:spTgt spid="6">
                                            <p:txEl>
                                              <p:pRg st="2" end="2"/>
                                            </p:txEl>
                                          </p:spTgt>
                                        </p:tgtEl>
                                      </p:cBhvr>
                                    </p:animEffect>
                                  </p:childTnLst>
                                </p:cTn>
                              </p:par>
                            </p:childTnLst>
                          </p:cTn>
                        </p:par>
                        <p:par>
                          <p:cTn id="16" fill="hold">
                            <p:stCondLst>
                              <p:cond delay="3500"/>
                            </p:stCondLst>
                            <p:childTnLst>
                              <p:par>
                                <p:cTn id="17" presetID="42" presetClass="entr" presetSubtype="0" fill="hold" grpId="0" nodeType="after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2000"/>
                                        <p:tgtEl>
                                          <p:spTgt spid="3"/>
                                        </p:tgtEl>
                                      </p:cBhvr>
                                    </p:animEffect>
                                  </p:childTnLst>
                                </p:cTn>
                              </p:par>
                            </p:childTnLst>
                          </p:cTn>
                        </p:par>
                        <p:par>
                          <p:cTn id="26" fill="hold">
                            <p:stCondLst>
                              <p:cond delay="7000"/>
                            </p:stCondLst>
                            <p:childTnLst>
                              <p:par>
                                <p:cTn id="27" presetID="42" presetClass="entr" presetSubtype="0" fill="hold" grpId="0" nodeType="afterEffect">
                                  <p:stCondLst>
                                    <p:cond delay="50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8500"/>
                            </p:stCondLst>
                            <p:childTnLst>
                              <p:par>
                                <p:cTn id="33" presetID="22" presetClass="entr" presetSubtype="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2000"/>
                                        <p:tgtEl>
                                          <p:spTgt spid="40"/>
                                        </p:tgtEl>
                                      </p:cBhvr>
                                    </p:animEffect>
                                  </p:childTnLst>
                                </p:cTn>
                              </p:par>
                            </p:childTnLst>
                          </p:cTn>
                        </p:par>
                        <p:par>
                          <p:cTn id="36" fill="hold">
                            <p:stCondLst>
                              <p:cond delay="10500"/>
                            </p:stCondLst>
                            <p:childTnLst>
                              <p:par>
                                <p:cTn id="37" presetID="42" presetClass="entr" presetSubtype="0" fill="hold" grpId="0" nodeType="afterEffect">
                                  <p:stCondLst>
                                    <p:cond delay="50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000"/>
                                        <p:tgtEl>
                                          <p:spTgt spid="41"/>
                                        </p:tgtEl>
                                      </p:cBhvr>
                                    </p:animEffect>
                                    <p:anim calcmode="lin" valueType="num">
                                      <p:cBhvr>
                                        <p:cTn id="40" dur="1000" fill="hold"/>
                                        <p:tgtEl>
                                          <p:spTgt spid="41"/>
                                        </p:tgtEl>
                                        <p:attrNameLst>
                                          <p:attrName>ppt_x</p:attrName>
                                        </p:attrNameLst>
                                      </p:cBhvr>
                                      <p:tavLst>
                                        <p:tav tm="0">
                                          <p:val>
                                            <p:strVal val="#ppt_x"/>
                                          </p:val>
                                        </p:tav>
                                        <p:tav tm="100000">
                                          <p:val>
                                            <p:strVal val="#ppt_x"/>
                                          </p:val>
                                        </p:tav>
                                      </p:tavLst>
                                    </p:anim>
                                    <p:anim calcmode="lin" valueType="num">
                                      <p:cBhvr>
                                        <p:cTn id="41" dur="1000" fill="hold"/>
                                        <p:tgtEl>
                                          <p:spTgt spid="41"/>
                                        </p:tgtEl>
                                        <p:attrNameLst>
                                          <p:attrName>ppt_y</p:attrName>
                                        </p:attrNameLst>
                                      </p:cBhvr>
                                      <p:tavLst>
                                        <p:tav tm="0">
                                          <p:val>
                                            <p:strVal val="#ppt_y+.1"/>
                                          </p:val>
                                        </p:tav>
                                        <p:tav tm="100000">
                                          <p:val>
                                            <p:strVal val="#ppt_y"/>
                                          </p:val>
                                        </p:tav>
                                      </p:tavLst>
                                    </p:anim>
                                  </p:childTnLst>
                                </p:cTn>
                              </p:par>
                            </p:childTnLst>
                          </p:cTn>
                        </p:par>
                        <p:par>
                          <p:cTn id="42" fill="hold">
                            <p:stCondLst>
                              <p:cond delay="120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 grpId="0" uiExpand="1" build="p"/>
      <p:bldP spid="2" grpId="0" animBg="1"/>
      <p:bldP spid="3" grpId="0"/>
      <p:bldP spid="39" grpId="0" animBg="1"/>
      <p:bldP spid="40" grpId="0"/>
      <p:bldP spid="41" grpId="0" animBg="1"/>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22</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1077218"/>
          </a:xfrm>
          <a:prstGeom prst="rect">
            <a:avLst/>
          </a:prstGeom>
        </p:spPr>
        <p:txBody>
          <a:bodyPr wrap="square">
            <a:spAutoFit/>
          </a:bodyPr>
          <a:lstStyle/>
          <a:p>
            <a:pPr algn="just"/>
            <a:r>
              <a:rPr lang="en-GB" sz="1600" b="1" dirty="0">
                <a:solidFill>
                  <a:srgbClr val="18C320"/>
                </a:solidFill>
              </a:rPr>
              <a:t>Organisation of the retail outlets distribution</a:t>
            </a:r>
          </a:p>
          <a:p>
            <a:pPr algn="just"/>
            <a:endParaRPr lang="en-GB" sz="1600" dirty="0">
              <a:solidFill>
                <a:schemeClr val="tx1"/>
              </a:solidFill>
            </a:endParaRPr>
          </a:p>
          <a:p>
            <a:pPr algn="just"/>
            <a:r>
              <a:rPr lang="en-GB" sz="1600" dirty="0">
                <a:solidFill>
                  <a:schemeClr val="tx1"/>
                </a:solidFill>
              </a:rPr>
              <a:t>A retailer’s strategy to sell its products or services is related to the multiple factors expressed in the marketing mix.</a:t>
            </a:r>
          </a:p>
        </p:txBody>
      </p:sp>
      <p:sp>
        <p:nvSpPr>
          <p:cNvPr id="17" name="Ellipse 16">
            <a:extLst>
              <a:ext uri="{FF2B5EF4-FFF2-40B4-BE49-F238E27FC236}">
                <a16:creationId xmlns:a16="http://schemas.microsoft.com/office/drawing/2014/main" id="{CE51B460-067B-452F-8D81-ACBFF7FC2A64}"/>
              </a:ext>
            </a:extLst>
          </p:cNvPr>
          <p:cNvSpPr/>
          <p:nvPr/>
        </p:nvSpPr>
        <p:spPr>
          <a:xfrm>
            <a:off x="936703" y="3316848"/>
            <a:ext cx="1583473" cy="524107"/>
          </a:xfrm>
          <a:prstGeom prst="ellipse">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Staff</a:t>
            </a:r>
          </a:p>
        </p:txBody>
      </p:sp>
      <p:sp>
        <p:nvSpPr>
          <p:cNvPr id="18" name="ZoneTexte 17">
            <a:extLst>
              <a:ext uri="{FF2B5EF4-FFF2-40B4-BE49-F238E27FC236}">
                <a16:creationId xmlns:a16="http://schemas.microsoft.com/office/drawing/2014/main" id="{3DA82FED-5CBF-40BA-919C-B182DE3F7C59}"/>
              </a:ext>
            </a:extLst>
          </p:cNvPr>
          <p:cNvSpPr txBox="1"/>
          <p:nvPr/>
        </p:nvSpPr>
        <p:spPr>
          <a:xfrm>
            <a:off x="2520176" y="3316848"/>
            <a:ext cx="6074630" cy="523220"/>
          </a:xfrm>
          <a:prstGeom prst="rect">
            <a:avLst/>
          </a:prstGeom>
          <a:noFill/>
        </p:spPr>
        <p:txBody>
          <a:bodyPr wrap="square" rtlCol="0">
            <a:spAutoFit/>
          </a:bodyPr>
          <a:lstStyle/>
          <a:p>
            <a:pPr algn="just"/>
            <a:r>
              <a:rPr lang="fr-FR" dirty="0"/>
              <a:t>Need for expertise, </a:t>
            </a:r>
            <a:r>
              <a:rPr lang="fr-FR" dirty="0" err="1"/>
              <a:t>experience</a:t>
            </a:r>
            <a:r>
              <a:rPr lang="fr-FR" dirty="0"/>
              <a:t> and </a:t>
            </a:r>
            <a:r>
              <a:rPr lang="fr-FR" dirty="0" err="1"/>
              <a:t>variety</a:t>
            </a:r>
            <a:r>
              <a:rPr lang="fr-FR" dirty="0"/>
              <a:t> of </a:t>
            </a:r>
            <a:r>
              <a:rPr lang="fr-FR" dirty="0" err="1"/>
              <a:t>products</a:t>
            </a:r>
            <a:r>
              <a:rPr lang="fr-FR" dirty="0"/>
              <a:t> or services to know in </a:t>
            </a:r>
            <a:r>
              <a:rPr lang="fr-FR" dirty="0" err="1"/>
              <a:t>order</a:t>
            </a:r>
            <a:r>
              <a:rPr lang="fr-FR" dirty="0"/>
              <a:t> to </a:t>
            </a:r>
            <a:r>
              <a:rPr lang="fr-FR" dirty="0" err="1"/>
              <a:t>satisfy</a:t>
            </a:r>
            <a:r>
              <a:rPr lang="fr-FR" dirty="0"/>
              <a:t> </a:t>
            </a:r>
            <a:r>
              <a:rPr lang="fr-FR" dirty="0" err="1"/>
              <a:t>customers</a:t>
            </a:r>
            <a:r>
              <a:rPr lang="fr-FR" dirty="0"/>
              <a:t>’ </a:t>
            </a:r>
            <a:r>
              <a:rPr lang="fr-FR" dirty="0" err="1"/>
              <a:t>needs</a:t>
            </a:r>
            <a:endParaRPr lang="fr-FR" dirty="0"/>
          </a:p>
        </p:txBody>
      </p:sp>
      <p:sp>
        <p:nvSpPr>
          <p:cNvPr id="19" name="Ellipse 18">
            <a:extLst>
              <a:ext uri="{FF2B5EF4-FFF2-40B4-BE49-F238E27FC236}">
                <a16:creationId xmlns:a16="http://schemas.microsoft.com/office/drawing/2014/main" id="{8F3628B2-87E6-4E89-94EA-35475585B2B7}"/>
              </a:ext>
            </a:extLst>
          </p:cNvPr>
          <p:cNvSpPr/>
          <p:nvPr/>
        </p:nvSpPr>
        <p:spPr>
          <a:xfrm>
            <a:off x="936703" y="4205779"/>
            <a:ext cx="1583473" cy="524107"/>
          </a:xfrm>
          <a:prstGeom prst="ellipse">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Promotion</a:t>
            </a:r>
          </a:p>
        </p:txBody>
      </p:sp>
      <p:sp>
        <p:nvSpPr>
          <p:cNvPr id="20" name="ZoneTexte 19">
            <a:extLst>
              <a:ext uri="{FF2B5EF4-FFF2-40B4-BE49-F238E27FC236}">
                <a16:creationId xmlns:a16="http://schemas.microsoft.com/office/drawing/2014/main" id="{DDF39582-8184-4C98-966A-E90DED9FC94E}"/>
              </a:ext>
            </a:extLst>
          </p:cNvPr>
          <p:cNvSpPr txBox="1"/>
          <p:nvPr/>
        </p:nvSpPr>
        <p:spPr>
          <a:xfrm>
            <a:off x="2520176" y="4205779"/>
            <a:ext cx="6074630" cy="523220"/>
          </a:xfrm>
          <a:prstGeom prst="rect">
            <a:avLst/>
          </a:prstGeom>
          <a:noFill/>
        </p:spPr>
        <p:txBody>
          <a:bodyPr wrap="square" rtlCol="0">
            <a:spAutoFit/>
          </a:bodyPr>
          <a:lstStyle/>
          <a:p>
            <a:pPr algn="just"/>
            <a:r>
              <a:rPr lang="fr-FR" dirty="0"/>
              <a:t>The </a:t>
            </a:r>
            <a:r>
              <a:rPr lang="fr-FR" dirty="0" err="1"/>
              <a:t>advertising</a:t>
            </a:r>
            <a:r>
              <a:rPr lang="fr-FR" dirty="0"/>
              <a:t> </a:t>
            </a:r>
            <a:r>
              <a:rPr lang="fr-FR" dirty="0" err="1"/>
              <a:t>strategy</a:t>
            </a:r>
            <a:r>
              <a:rPr lang="fr-FR" dirty="0"/>
              <a:t> </a:t>
            </a:r>
            <a:r>
              <a:rPr lang="fr-FR" dirty="0" err="1"/>
              <a:t>may</a:t>
            </a:r>
            <a:r>
              <a:rPr lang="fr-FR" dirty="0"/>
              <a:t> </a:t>
            </a:r>
            <a:r>
              <a:rPr lang="fr-FR" dirty="0" err="1"/>
              <a:t>require</a:t>
            </a:r>
            <a:r>
              <a:rPr lang="fr-FR" dirty="0"/>
              <a:t> </a:t>
            </a:r>
            <a:r>
              <a:rPr lang="fr-FR" dirty="0" err="1"/>
              <a:t>specific</a:t>
            </a:r>
            <a:r>
              <a:rPr lang="fr-FR" dirty="0"/>
              <a:t> displays, </a:t>
            </a:r>
            <a:r>
              <a:rPr lang="fr-FR" dirty="0" err="1"/>
              <a:t>redesigning</a:t>
            </a:r>
            <a:r>
              <a:rPr lang="fr-FR" dirty="0"/>
              <a:t> the shop and </a:t>
            </a:r>
            <a:r>
              <a:rPr lang="fr-FR" dirty="0" err="1"/>
              <a:t>moving</a:t>
            </a:r>
            <a:r>
              <a:rPr lang="fr-FR" dirty="0"/>
              <a:t> </a:t>
            </a:r>
            <a:r>
              <a:rPr lang="fr-FR" dirty="0" err="1"/>
              <a:t>products</a:t>
            </a:r>
            <a:r>
              <a:rPr lang="fr-FR" dirty="0"/>
              <a:t> </a:t>
            </a:r>
            <a:r>
              <a:rPr lang="fr-FR" dirty="0" err="1"/>
              <a:t>according</a:t>
            </a:r>
            <a:r>
              <a:rPr lang="fr-FR" dirty="0"/>
              <a:t> to </a:t>
            </a:r>
            <a:r>
              <a:rPr lang="fr-FR" dirty="0" err="1"/>
              <a:t>seasonality</a:t>
            </a:r>
            <a:endParaRPr lang="fr-FR" dirty="0"/>
          </a:p>
        </p:txBody>
      </p:sp>
      <p:sp>
        <p:nvSpPr>
          <p:cNvPr id="21" name="Ellipse 20">
            <a:extLst>
              <a:ext uri="{FF2B5EF4-FFF2-40B4-BE49-F238E27FC236}">
                <a16:creationId xmlns:a16="http://schemas.microsoft.com/office/drawing/2014/main" id="{4A308D07-58B5-4450-8679-C12DE2AC6144}"/>
              </a:ext>
            </a:extLst>
          </p:cNvPr>
          <p:cNvSpPr/>
          <p:nvPr/>
        </p:nvSpPr>
        <p:spPr>
          <a:xfrm>
            <a:off x="936703" y="5157012"/>
            <a:ext cx="1583473" cy="524107"/>
          </a:xfrm>
          <a:prstGeom prst="ellipse">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Price</a:t>
            </a:r>
          </a:p>
        </p:txBody>
      </p:sp>
      <p:sp>
        <p:nvSpPr>
          <p:cNvPr id="22" name="ZoneTexte 21">
            <a:extLst>
              <a:ext uri="{FF2B5EF4-FFF2-40B4-BE49-F238E27FC236}">
                <a16:creationId xmlns:a16="http://schemas.microsoft.com/office/drawing/2014/main" id="{5C8509E1-094A-45FE-B4ED-CAD68E1C0C9B}"/>
              </a:ext>
            </a:extLst>
          </p:cNvPr>
          <p:cNvSpPr txBox="1"/>
          <p:nvPr/>
        </p:nvSpPr>
        <p:spPr>
          <a:xfrm>
            <a:off x="2520176" y="5157012"/>
            <a:ext cx="6074630" cy="523220"/>
          </a:xfrm>
          <a:prstGeom prst="rect">
            <a:avLst/>
          </a:prstGeom>
          <a:noFill/>
        </p:spPr>
        <p:txBody>
          <a:bodyPr wrap="square" rtlCol="0">
            <a:spAutoFit/>
          </a:bodyPr>
          <a:lstStyle/>
          <a:p>
            <a:pPr algn="just"/>
            <a:r>
              <a:rPr lang="fr-FR" dirty="0"/>
              <a:t>It must </a:t>
            </a:r>
            <a:r>
              <a:rPr lang="fr-FR" dirty="0" err="1"/>
              <a:t>reflect</a:t>
            </a:r>
            <a:r>
              <a:rPr lang="fr-FR" dirty="0"/>
              <a:t> the marketing </a:t>
            </a:r>
            <a:r>
              <a:rPr lang="fr-FR" dirty="0" err="1"/>
              <a:t>strategy</a:t>
            </a:r>
            <a:r>
              <a:rPr lang="fr-FR" dirty="0"/>
              <a:t> </a:t>
            </a:r>
            <a:r>
              <a:rPr lang="fr-FR" dirty="0" err="1"/>
              <a:t>through</a:t>
            </a:r>
            <a:r>
              <a:rPr lang="fr-FR" dirty="0"/>
              <a:t> </a:t>
            </a:r>
            <a:r>
              <a:rPr lang="fr-FR" dirty="0" err="1"/>
              <a:t>margin</a:t>
            </a:r>
            <a:r>
              <a:rPr lang="fr-FR" dirty="0"/>
              <a:t> </a:t>
            </a:r>
            <a:r>
              <a:rPr lang="fr-FR" dirty="0" err="1"/>
              <a:t>calculation</a:t>
            </a:r>
            <a:r>
              <a:rPr lang="fr-FR" dirty="0"/>
              <a:t>, mark-down </a:t>
            </a:r>
            <a:r>
              <a:rPr lang="fr-FR" dirty="0" err="1"/>
              <a:t>policy</a:t>
            </a:r>
            <a:r>
              <a:rPr lang="fr-FR" dirty="0"/>
              <a:t>, and </a:t>
            </a:r>
            <a:r>
              <a:rPr lang="fr-FR" dirty="0" err="1"/>
              <a:t>attract</a:t>
            </a:r>
            <a:r>
              <a:rPr lang="fr-FR" dirty="0"/>
              <a:t> </a:t>
            </a:r>
            <a:r>
              <a:rPr lang="fr-FR" dirty="0" err="1"/>
              <a:t>customers</a:t>
            </a:r>
            <a:r>
              <a:rPr lang="fr-FR" dirty="0"/>
              <a:t> </a:t>
            </a:r>
            <a:r>
              <a:rPr lang="fr-FR" dirty="0" err="1"/>
              <a:t>accordingly</a:t>
            </a:r>
            <a:endParaRPr lang="fr-FR" dirty="0"/>
          </a:p>
        </p:txBody>
      </p:sp>
    </p:spTree>
    <p:extLst>
      <p:ext uri="{BB962C8B-B14F-4D97-AF65-F5344CB8AC3E}">
        <p14:creationId xmlns:p14="http://schemas.microsoft.com/office/powerpoint/2010/main" val="313642838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2000"/>
                                        <p:tgtEl>
                                          <p:spTgt spid="18"/>
                                        </p:tgtEl>
                                      </p:cBhvr>
                                    </p:animEffect>
                                  </p:childTnLst>
                                </p:cTn>
                              </p:par>
                            </p:childTnLst>
                          </p:cTn>
                        </p:par>
                        <p:par>
                          <p:cTn id="14" fill="hold">
                            <p:stCondLst>
                              <p:cond delay="3500"/>
                            </p:stCondLst>
                            <p:childTnLst>
                              <p:par>
                                <p:cTn id="15" presetID="42" presetClass="entr" presetSubtype="0" fill="hold" grpId="0" nodeType="after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2000"/>
                                        <p:tgtEl>
                                          <p:spTgt spid="20"/>
                                        </p:tgtEl>
                                      </p:cBhvr>
                                    </p:animEffect>
                                  </p:childTnLst>
                                </p:cTn>
                              </p:par>
                            </p:childTnLst>
                          </p:cTn>
                        </p:par>
                        <p:par>
                          <p:cTn id="24" fill="hold">
                            <p:stCondLst>
                              <p:cond delay="7000"/>
                            </p:stCondLst>
                            <p:childTnLst>
                              <p:par>
                                <p:cTn id="25" presetID="42" presetClass="entr" presetSubtype="0" fill="hold" grpId="0" nodeType="afterEffect">
                                  <p:stCondLst>
                                    <p:cond delay="5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850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23</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2554545"/>
          </a:xfrm>
          <a:prstGeom prst="rect">
            <a:avLst/>
          </a:prstGeom>
        </p:spPr>
        <p:txBody>
          <a:bodyPr wrap="square">
            <a:spAutoFit/>
          </a:bodyPr>
          <a:lstStyle/>
          <a:p>
            <a:pPr algn="just"/>
            <a:r>
              <a:rPr lang="en-GB" sz="1600" b="1" dirty="0">
                <a:solidFill>
                  <a:srgbClr val="18C320"/>
                </a:solidFill>
              </a:rPr>
              <a:t>Organisation of the retail outlets distribution</a:t>
            </a:r>
          </a:p>
          <a:p>
            <a:pPr algn="just"/>
            <a:endParaRPr lang="en-GB" sz="1600" dirty="0">
              <a:solidFill>
                <a:schemeClr val="tx1"/>
              </a:solidFill>
            </a:endParaRPr>
          </a:p>
          <a:p>
            <a:pPr algn="just"/>
            <a:r>
              <a:rPr lang="en-GB" sz="1600" dirty="0">
                <a:solidFill>
                  <a:schemeClr val="tx1"/>
                </a:solidFill>
              </a:rPr>
              <a:t>As a consequence, these types of stores need to monitor their storage area or delivery frequency in order to keep customers satisfied.</a:t>
            </a:r>
          </a:p>
          <a:p>
            <a:pPr algn="just"/>
            <a:endParaRPr lang="en-GB" sz="1600" dirty="0">
              <a:solidFill>
                <a:schemeClr val="tx1"/>
              </a:solidFill>
            </a:endParaRPr>
          </a:p>
          <a:p>
            <a:pPr algn="just"/>
            <a:r>
              <a:rPr lang="en-GB" sz="1600" dirty="0">
                <a:solidFill>
                  <a:schemeClr val="tx1"/>
                </a:solidFill>
              </a:rPr>
              <a:t>With more references on display, more complexity and agility is required to manage the available space without compromising customer satisfaction and profitability.</a:t>
            </a:r>
          </a:p>
          <a:p>
            <a:pPr algn="just"/>
            <a:endParaRPr lang="en-GB" sz="1600" dirty="0">
              <a:solidFill>
                <a:schemeClr val="tx1"/>
              </a:solidFill>
            </a:endParaRPr>
          </a:p>
          <a:p>
            <a:pPr algn="just"/>
            <a:r>
              <a:rPr lang="en-GB" sz="1600" dirty="0">
                <a:solidFill>
                  <a:schemeClr val="tx1"/>
                </a:solidFill>
              </a:rPr>
              <a:t>A key aspect for retailers to best convince their customers to purchase is to work on the </a:t>
            </a:r>
            <a:r>
              <a:rPr lang="en-GB" sz="1600" b="1" i="1" dirty="0" err="1">
                <a:solidFill>
                  <a:srgbClr val="18C320"/>
                </a:solidFill>
              </a:rPr>
              <a:t>servicescape</a:t>
            </a:r>
            <a:r>
              <a:rPr lang="en-GB" sz="1600" b="1" i="1" dirty="0">
                <a:solidFill>
                  <a:srgbClr val="18C320"/>
                </a:solidFill>
              </a:rPr>
              <a:t> </a:t>
            </a:r>
            <a:r>
              <a:rPr lang="en-GB" sz="1600" dirty="0">
                <a:solidFill>
                  <a:schemeClr val="tx1"/>
                </a:solidFill>
              </a:rPr>
              <a:t>of their store.</a:t>
            </a:r>
          </a:p>
        </p:txBody>
      </p:sp>
      <p:pic>
        <p:nvPicPr>
          <p:cNvPr id="11" name="Image 10" descr="Une image contenant matériel&#10;&#10;Description générée automatiquement">
            <a:extLst>
              <a:ext uri="{FF2B5EF4-FFF2-40B4-BE49-F238E27FC236}">
                <a16:creationId xmlns:a16="http://schemas.microsoft.com/office/drawing/2014/main" id="{68544150-BB46-4044-97EF-65BED6276C83}"/>
              </a:ext>
            </a:extLst>
          </p:cNvPr>
          <p:cNvPicPr>
            <a:picLocks noChangeAspect="1"/>
          </p:cNvPicPr>
          <p:nvPr/>
        </p:nvPicPr>
        <p:blipFill>
          <a:blip r:embed="rId3"/>
          <a:stretch>
            <a:fillRect/>
          </a:stretch>
        </p:blipFill>
        <p:spPr>
          <a:xfrm>
            <a:off x="4132617" y="4823071"/>
            <a:ext cx="878765" cy="932024"/>
          </a:xfrm>
          <a:prstGeom prst="rect">
            <a:avLst/>
          </a:prstGeom>
        </p:spPr>
      </p:pic>
      <p:sp>
        <p:nvSpPr>
          <p:cNvPr id="2" name="ZoneTexte 1">
            <a:extLst>
              <a:ext uri="{FF2B5EF4-FFF2-40B4-BE49-F238E27FC236}">
                <a16:creationId xmlns:a16="http://schemas.microsoft.com/office/drawing/2014/main" id="{8329D7FA-672C-4FBD-9529-3A89154DF7EF}"/>
              </a:ext>
            </a:extLst>
          </p:cNvPr>
          <p:cNvSpPr txBox="1"/>
          <p:nvPr/>
        </p:nvSpPr>
        <p:spPr>
          <a:xfrm>
            <a:off x="6233530" y="5289083"/>
            <a:ext cx="1984917" cy="338554"/>
          </a:xfrm>
          <a:prstGeom prst="rect">
            <a:avLst/>
          </a:prstGeom>
          <a:noFill/>
        </p:spPr>
        <p:txBody>
          <a:bodyPr wrap="square" rtlCol="0">
            <a:spAutoFit/>
          </a:bodyPr>
          <a:lstStyle/>
          <a:p>
            <a:pPr algn="ctr"/>
            <a:r>
              <a:rPr lang="fr-FR" sz="1600" dirty="0">
                <a:solidFill>
                  <a:srgbClr val="009FC6"/>
                </a:solidFill>
              </a:rPr>
              <a:t>Ambient conditions</a:t>
            </a:r>
          </a:p>
        </p:txBody>
      </p:sp>
      <p:sp>
        <p:nvSpPr>
          <p:cNvPr id="13" name="ZoneTexte 12">
            <a:extLst>
              <a:ext uri="{FF2B5EF4-FFF2-40B4-BE49-F238E27FC236}">
                <a16:creationId xmlns:a16="http://schemas.microsoft.com/office/drawing/2014/main" id="{1B1624FF-751F-4E5C-9FC1-015F6F5538F7}"/>
              </a:ext>
            </a:extLst>
          </p:cNvPr>
          <p:cNvSpPr txBox="1"/>
          <p:nvPr/>
        </p:nvSpPr>
        <p:spPr>
          <a:xfrm>
            <a:off x="959004" y="4873450"/>
            <a:ext cx="1984917" cy="338554"/>
          </a:xfrm>
          <a:prstGeom prst="rect">
            <a:avLst/>
          </a:prstGeom>
          <a:noFill/>
        </p:spPr>
        <p:txBody>
          <a:bodyPr wrap="square" rtlCol="0">
            <a:spAutoFit/>
          </a:bodyPr>
          <a:lstStyle/>
          <a:p>
            <a:pPr algn="ctr"/>
            <a:r>
              <a:rPr lang="fr-FR" sz="1600" dirty="0">
                <a:solidFill>
                  <a:srgbClr val="009FC6"/>
                </a:solidFill>
              </a:rPr>
              <a:t>Physical </a:t>
            </a:r>
            <a:r>
              <a:rPr lang="fr-FR" sz="1600" dirty="0" err="1">
                <a:solidFill>
                  <a:srgbClr val="009FC6"/>
                </a:solidFill>
              </a:rPr>
              <a:t>layout</a:t>
            </a:r>
            <a:endParaRPr lang="fr-FR" sz="1600" dirty="0">
              <a:solidFill>
                <a:srgbClr val="009FC6"/>
              </a:solidFill>
            </a:endParaRPr>
          </a:p>
        </p:txBody>
      </p:sp>
      <p:cxnSp>
        <p:nvCxnSpPr>
          <p:cNvPr id="15" name="Connecteur : en angle 14">
            <a:extLst>
              <a:ext uri="{FF2B5EF4-FFF2-40B4-BE49-F238E27FC236}">
                <a16:creationId xmlns:a16="http://schemas.microsoft.com/office/drawing/2014/main" id="{335A63C8-5E59-4BDB-929D-FC5D88CE6ABC}"/>
              </a:ext>
            </a:extLst>
          </p:cNvPr>
          <p:cNvCxnSpPr>
            <a:stCxn id="11" idx="3"/>
            <a:endCxn id="13" idx="1"/>
          </p:cNvCxnSpPr>
          <p:nvPr/>
        </p:nvCxnSpPr>
        <p:spPr>
          <a:xfrm flipH="1" flipV="1">
            <a:off x="959004" y="5042727"/>
            <a:ext cx="4052378" cy="246356"/>
          </a:xfrm>
          <a:prstGeom prst="bentConnector5">
            <a:avLst>
              <a:gd name="adj1" fmla="val -5641"/>
              <a:gd name="adj2" fmla="val 281955"/>
              <a:gd name="adj3" fmla="val 10564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 en angle 24">
            <a:extLst>
              <a:ext uri="{FF2B5EF4-FFF2-40B4-BE49-F238E27FC236}">
                <a16:creationId xmlns:a16="http://schemas.microsoft.com/office/drawing/2014/main" id="{71927DB3-EB27-42F5-A4DC-95FE640DAD49}"/>
              </a:ext>
            </a:extLst>
          </p:cNvPr>
          <p:cNvCxnSpPr>
            <a:cxnSpLocks/>
            <a:stCxn id="11" idx="1"/>
            <a:endCxn id="2" idx="3"/>
          </p:cNvCxnSpPr>
          <p:nvPr/>
        </p:nvCxnSpPr>
        <p:spPr>
          <a:xfrm rot="10800000" flipH="1" flipV="1">
            <a:off x="4132617" y="5289082"/>
            <a:ext cx="4085830" cy="169277"/>
          </a:xfrm>
          <a:prstGeom prst="bentConnector5">
            <a:avLst>
              <a:gd name="adj1" fmla="val -5595"/>
              <a:gd name="adj2" fmla="val 410340"/>
              <a:gd name="adj3" fmla="val 105595"/>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30" name="Graphique 29">
            <a:hlinkClick r:id="rId4" action="ppaction://hlinksldjump"/>
            <a:extLst>
              <a:ext uri="{FF2B5EF4-FFF2-40B4-BE49-F238E27FC236}">
                <a16:creationId xmlns:a16="http://schemas.microsoft.com/office/drawing/2014/main" id="{7FEC23CE-72BF-41D4-AFAE-C2EF60BEC7C5}"/>
              </a:ext>
            </a:extLst>
          </p:cNvPr>
          <p:cNvPicPr>
            <a:picLocks noChangeAspect="1"/>
          </p:cNvPicPr>
          <p:nvPr/>
        </p:nvPicPr>
        <p:blipFill>
          <a:blip r:embed="rId5"/>
          <a:srcRect/>
          <a:stretch/>
        </p:blipFill>
        <p:spPr>
          <a:xfrm>
            <a:off x="8126455" y="153300"/>
            <a:ext cx="669073" cy="669073"/>
          </a:xfrm>
          <a:prstGeom prst="rect">
            <a:avLst/>
          </a:prstGeom>
        </p:spPr>
      </p:pic>
    </p:spTree>
    <p:extLst>
      <p:ext uri="{BB962C8B-B14F-4D97-AF65-F5344CB8AC3E}">
        <p14:creationId xmlns:p14="http://schemas.microsoft.com/office/powerpoint/2010/main" val="51523536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2000"/>
                                        <p:tgtEl>
                                          <p:spTgt spid="6">
                                            <p:txEl>
                                              <p:pRg st="2" end="2"/>
                                            </p:txEl>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up)">
                                      <p:cBhvr>
                                        <p:cTn id="15" dur="2000"/>
                                        <p:tgtEl>
                                          <p:spTgt spid="6">
                                            <p:txEl>
                                              <p:pRg st="4" end="4"/>
                                            </p:txEl>
                                          </p:spTgt>
                                        </p:tgtEl>
                                      </p:cBhvr>
                                    </p:animEffect>
                                  </p:childTnLst>
                                </p:cTn>
                              </p:par>
                            </p:childTnLst>
                          </p:cTn>
                        </p:par>
                        <p:par>
                          <p:cTn id="16" fill="hold">
                            <p:stCondLst>
                              <p:cond delay="5500"/>
                            </p:stCondLst>
                            <p:childTnLst>
                              <p:par>
                                <p:cTn id="17" presetID="22" presetClass="entr" presetSubtype="1" fill="hold" grpId="0" nodeType="afterEffect">
                                  <p:stCondLst>
                                    <p:cond delay="50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wipe(up)">
                                      <p:cBhvr>
                                        <p:cTn id="19" dur="2000"/>
                                        <p:tgtEl>
                                          <p:spTgt spid="6">
                                            <p:txEl>
                                              <p:pRg st="6" end="6"/>
                                            </p:txEl>
                                          </p:spTgt>
                                        </p:tgtEl>
                                      </p:cBhvr>
                                    </p:animEffect>
                                  </p:childTnLst>
                                </p:cTn>
                              </p:par>
                            </p:childTnLst>
                          </p:cTn>
                        </p:par>
                        <p:par>
                          <p:cTn id="20" fill="hold">
                            <p:stCondLst>
                              <p:cond delay="8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9000"/>
                            </p:stCondLst>
                            <p:childTnLst>
                              <p:par>
                                <p:cTn id="27" presetID="22" presetClass="entr" presetSubtype="2"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1000"/>
                                        <p:tgtEl>
                                          <p:spTgt spid="15"/>
                                        </p:tgtEl>
                                      </p:cBhvr>
                                    </p:animEffect>
                                  </p:childTnLst>
                                </p:cTn>
                              </p:par>
                            </p:childTnLst>
                          </p:cTn>
                        </p:par>
                        <p:par>
                          <p:cTn id="30" fill="hold">
                            <p:stCondLst>
                              <p:cond delay="10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105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1000"/>
                                        <p:tgtEl>
                                          <p:spTgt spid="25"/>
                                        </p:tgtEl>
                                      </p:cBhvr>
                                    </p:animEffect>
                                  </p:childTnLst>
                                </p:cTn>
                              </p:par>
                            </p:childTnLst>
                          </p:cTn>
                        </p:par>
                        <p:par>
                          <p:cTn id="38" fill="hold">
                            <p:stCondLst>
                              <p:cond delay="11500"/>
                            </p:stCondLst>
                            <p:childTnLst>
                              <p:par>
                                <p:cTn id="39" presetID="10"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24</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2554545"/>
          </a:xfrm>
          <a:prstGeom prst="rect">
            <a:avLst/>
          </a:prstGeom>
        </p:spPr>
        <p:txBody>
          <a:bodyPr wrap="square">
            <a:spAutoFit/>
          </a:bodyPr>
          <a:lstStyle/>
          <a:p>
            <a:pPr algn="just"/>
            <a:r>
              <a:rPr lang="en-GB" sz="1600" b="1" dirty="0">
                <a:solidFill>
                  <a:srgbClr val="18C320"/>
                </a:solidFill>
              </a:rPr>
              <a:t>Organisation of the retail’s point of sale distribution</a:t>
            </a:r>
          </a:p>
          <a:p>
            <a:pPr algn="just"/>
            <a:endParaRPr lang="en-GB" sz="1600" dirty="0">
              <a:solidFill>
                <a:schemeClr val="tx1"/>
              </a:solidFill>
            </a:endParaRPr>
          </a:p>
          <a:p>
            <a:pPr algn="just"/>
            <a:r>
              <a:rPr lang="en-GB" sz="1600" dirty="0">
                <a:solidFill>
                  <a:schemeClr val="tx1"/>
                </a:solidFill>
              </a:rPr>
              <a:t>As a consequence, these type of stores need to well monitor their storage area or delivery frequency in order to always satisfy customers.</a:t>
            </a:r>
          </a:p>
          <a:p>
            <a:pPr algn="just"/>
            <a:endParaRPr lang="en-GB" sz="1600" dirty="0">
              <a:solidFill>
                <a:schemeClr val="tx1"/>
              </a:solidFill>
            </a:endParaRPr>
          </a:p>
          <a:p>
            <a:pPr algn="just"/>
            <a:r>
              <a:rPr lang="en-GB" sz="1600" dirty="0">
                <a:solidFill>
                  <a:schemeClr val="tx1"/>
                </a:solidFill>
              </a:rPr>
              <a:t>With more references on display, more complexity and agility is required to deal with the available space without impacting customer satisfaction and profitability.</a:t>
            </a:r>
          </a:p>
          <a:p>
            <a:pPr algn="just"/>
            <a:endParaRPr lang="en-GB" sz="1600" dirty="0">
              <a:solidFill>
                <a:schemeClr val="tx1"/>
              </a:solidFill>
            </a:endParaRPr>
          </a:p>
          <a:p>
            <a:pPr algn="just"/>
            <a:r>
              <a:rPr lang="en-GB" sz="1600" dirty="0">
                <a:solidFill>
                  <a:schemeClr val="tx1"/>
                </a:solidFill>
              </a:rPr>
              <a:t>A key aspect for retailers to best convince their customers to purchase is to work on the </a:t>
            </a:r>
            <a:r>
              <a:rPr lang="en-GB" sz="1600" b="1" i="1" dirty="0" err="1">
                <a:solidFill>
                  <a:srgbClr val="18C320"/>
                </a:solidFill>
              </a:rPr>
              <a:t>servicescape</a:t>
            </a:r>
            <a:r>
              <a:rPr lang="en-GB" sz="1600" b="1" i="1" dirty="0">
                <a:solidFill>
                  <a:schemeClr val="accent6">
                    <a:lumMod val="75000"/>
                  </a:schemeClr>
                </a:solidFill>
              </a:rPr>
              <a:t> </a:t>
            </a:r>
            <a:r>
              <a:rPr lang="en-GB" sz="1600" dirty="0">
                <a:solidFill>
                  <a:schemeClr val="tx1"/>
                </a:solidFill>
              </a:rPr>
              <a:t>of their store.</a:t>
            </a:r>
          </a:p>
        </p:txBody>
      </p:sp>
      <p:pic>
        <p:nvPicPr>
          <p:cNvPr id="11" name="Image 10" descr="Une image contenant matériel&#10;&#10;Description générée automatiquement">
            <a:extLst>
              <a:ext uri="{FF2B5EF4-FFF2-40B4-BE49-F238E27FC236}">
                <a16:creationId xmlns:a16="http://schemas.microsoft.com/office/drawing/2014/main" id="{68544150-BB46-4044-97EF-65BED6276C83}"/>
              </a:ext>
            </a:extLst>
          </p:cNvPr>
          <p:cNvPicPr>
            <a:picLocks noChangeAspect="1"/>
          </p:cNvPicPr>
          <p:nvPr/>
        </p:nvPicPr>
        <p:blipFill>
          <a:blip r:embed="rId3"/>
          <a:stretch>
            <a:fillRect/>
          </a:stretch>
        </p:blipFill>
        <p:spPr>
          <a:xfrm>
            <a:off x="4132617" y="4823071"/>
            <a:ext cx="878765" cy="932024"/>
          </a:xfrm>
          <a:prstGeom prst="rect">
            <a:avLst/>
          </a:prstGeom>
        </p:spPr>
      </p:pic>
      <p:sp>
        <p:nvSpPr>
          <p:cNvPr id="2" name="ZoneTexte 1">
            <a:extLst>
              <a:ext uri="{FF2B5EF4-FFF2-40B4-BE49-F238E27FC236}">
                <a16:creationId xmlns:a16="http://schemas.microsoft.com/office/drawing/2014/main" id="{8329D7FA-672C-4FBD-9529-3A89154DF7EF}"/>
              </a:ext>
            </a:extLst>
          </p:cNvPr>
          <p:cNvSpPr txBox="1"/>
          <p:nvPr/>
        </p:nvSpPr>
        <p:spPr>
          <a:xfrm>
            <a:off x="6233530" y="5289083"/>
            <a:ext cx="1984917" cy="338554"/>
          </a:xfrm>
          <a:prstGeom prst="rect">
            <a:avLst/>
          </a:prstGeom>
          <a:noFill/>
        </p:spPr>
        <p:txBody>
          <a:bodyPr wrap="square" rtlCol="0">
            <a:spAutoFit/>
          </a:bodyPr>
          <a:lstStyle/>
          <a:p>
            <a:pPr algn="ctr"/>
            <a:r>
              <a:rPr lang="fr-FR" sz="1600" dirty="0">
                <a:solidFill>
                  <a:srgbClr val="009FC6"/>
                </a:solidFill>
              </a:rPr>
              <a:t>Ambient conditions</a:t>
            </a:r>
          </a:p>
        </p:txBody>
      </p:sp>
      <p:sp>
        <p:nvSpPr>
          <p:cNvPr id="13" name="ZoneTexte 12">
            <a:extLst>
              <a:ext uri="{FF2B5EF4-FFF2-40B4-BE49-F238E27FC236}">
                <a16:creationId xmlns:a16="http://schemas.microsoft.com/office/drawing/2014/main" id="{1B1624FF-751F-4E5C-9FC1-015F6F5538F7}"/>
              </a:ext>
            </a:extLst>
          </p:cNvPr>
          <p:cNvSpPr txBox="1"/>
          <p:nvPr/>
        </p:nvSpPr>
        <p:spPr>
          <a:xfrm>
            <a:off x="959004" y="4873450"/>
            <a:ext cx="1984917" cy="338554"/>
          </a:xfrm>
          <a:prstGeom prst="rect">
            <a:avLst/>
          </a:prstGeom>
          <a:noFill/>
        </p:spPr>
        <p:txBody>
          <a:bodyPr wrap="square" rtlCol="0">
            <a:spAutoFit/>
          </a:bodyPr>
          <a:lstStyle/>
          <a:p>
            <a:pPr algn="ctr"/>
            <a:r>
              <a:rPr lang="fr-FR" sz="1600" dirty="0">
                <a:solidFill>
                  <a:srgbClr val="009FC6"/>
                </a:solidFill>
              </a:rPr>
              <a:t>Physical </a:t>
            </a:r>
            <a:r>
              <a:rPr lang="fr-FR" sz="1600" dirty="0" err="1">
                <a:solidFill>
                  <a:srgbClr val="009FC6"/>
                </a:solidFill>
              </a:rPr>
              <a:t>layout</a:t>
            </a:r>
            <a:endParaRPr lang="fr-FR" sz="1600" dirty="0">
              <a:solidFill>
                <a:srgbClr val="009FC6"/>
              </a:solidFill>
            </a:endParaRPr>
          </a:p>
        </p:txBody>
      </p:sp>
      <p:cxnSp>
        <p:nvCxnSpPr>
          <p:cNvPr id="15" name="Connecteur : en angle 14">
            <a:extLst>
              <a:ext uri="{FF2B5EF4-FFF2-40B4-BE49-F238E27FC236}">
                <a16:creationId xmlns:a16="http://schemas.microsoft.com/office/drawing/2014/main" id="{335A63C8-5E59-4BDB-929D-FC5D88CE6ABC}"/>
              </a:ext>
            </a:extLst>
          </p:cNvPr>
          <p:cNvCxnSpPr>
            <a:stCxn id="11" idx="3"/>
            <a:endCxn id="13" idx="1"/>
          </p:cNvCxnSpPr>
          <p:nvPr/>
        </p:nvCxnSpPr>
        <p:spPr>
          <a:xfrm flipH="1" flipV="1">
            <a:off x="959004" y="5042727"/>
            <a:ext cx="4052378" cy="246356"/>
          </a:xfrm>
          <a:prstGeom prst="bentConnector5">
            <a:avLst>
              <a:gd name="adj1" fmla="val -5641"/>
              <a:gd name="adj2" fmla="val 281955"/>
              <a:gd name="adj3" fmla="val 10564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 en angle 24">
            <a:extLst>
              <a:ext uri="{FF2B5EF4-FFF2-40B4-BE49-F238E27FC236}">
                <a16:creationId xmlns:a16="http://schemas.microsoft.com/office/drawing/2014/main" id="{71927DB3-EB27-42F5-A4DC-95FE640DAD49}"/>
              </a:ext>
            </a:extLst>
          </p:cNvPr>
          <p:cNvCxnSpPr>
            <a:cxnSpLocks/>
            <a:stCxn id="11" idx="1"/>
            <a:endCxn id="2" idx="3"/>
          </p:cNvCxnSpPr>
          <p:nvPr/>
        </p:nvCxnSpPr>
        <p:spPr>
          <a:xfrm rot="10800000" flipH="1" flipV="1">
            <a:off x="4132617" y="5289082"/>
            <a:ext cx="4085830" cy="169277"/>
          </a:xfrm>
          <a:prstGeom prst="bentConnector5">
            <a:avLst>
              <a:gd name="adj1" fmla="val -5595"/>
              <a:gd name="adj2" fmla="val 410340"/>
              <a:gd name="adj3" fmla="val 105595"/>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72542D03-FD4D-4DEC-B988-B6EBB3C60004}"/>
              </a:ext>
            </a:extLst>
          </p:cNvPr>
          <p:cNvGrpSpPr/>
          <p:nvPr/>
        </p:nvGrpSpPr>
        <p:grpSpPr>
          <a:xfrm>
            <a:off x="7865630" y="3273"/>
            <a:ext cx="914400" cy="1027944"/>
            <a:chOff x="7881128" y="-28544"/>
            <a:chExt cx="914400" cy="1027944"/>
          </a:xfrm>
        </p:grpSpPr>
        <p:pic>
          <p:nvPicPr>
            <p:cNvPr id="14" name="Graphique 13" descr="Retour avec un remplissage uni">
              <a:hlinkClick r:id="" action="ppaction://hlinkshowjump?jump=previousslide"/>
              <a:extLst>
                <a:ext uri="{FF2B5EF4-FFF2-40B4-BE49-F238E27FC236}">
                  <a16:creationId xmlns:a16="http://schemas.microsoft.com/office/drawing/2014/main" id="{7DE653FB-3BC3-4714-996B-32BC99DB7D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81128" y="-28544"/>
              <a:ext cx="914400" cy="914400"/>
            </a:xfrm>
            <a:prstGeom prst="rect">
              <a:avLst/>
            </a:prstGeom>
          </p:spPr>
        </p:pic>
        <p:sp>
          <p:nvSpPr>
            <p:cNvPr id="16" name="ZoneTexte 15">
              <a:extLst>
                <a:ext uri="{FF2B5EF4-FFF2-40B4-BE49-F238E27FC236}">
                  <a16:creationId xmlns:a16="http://schemas.microsoft.com/office/drawing/2014/main" id="{21D84CD3-BD26-4D62-BFFF-BB82D6F6F7EF}"/>
                </a:ext>
              </a:extLst>
            </p:cNvPr>
            <p:cNvSpPr txBox="1"/>
            <p:nvPr/>
          </p:nvSpPr>
          <p:spPr>
            <a:xfrm>
              <a:off x="7950820" y="722401"/>
              <a:ext cx="775009" cy="276999"/>
            </a:xfrm>
            <a:prstGeom prst="rect">
              <a:avLst/>
            </a:prstGeom>
            <a:noFill/>
          </p:spPr>
          <p:txBody>
            <a:bodyPr wrap="square" rtlCol="0">
              <a:spAutoFit/>
            </a:bodyPr>
            <a:lstStyle/>
            <a:p>
              <a:pPr algn="ctr"/>
              <a:r>
                <a:rPr lang="fr-FR" sz="1200" dirty="0">
                  <a:solidFill>
                    <a:srgbClr val="FF0000"/>
                  </a:solidFill>
                </a:rPr>
                <a:t>Back</a:t>
              </a:r>
            </a:p>
          </p:txBody>
        </p:sp>
      </p:grpSp>
      <p:sp>
        <p:nvSpPr>
          <p:cNvPr id="17" name="Rectangle : coins arrondis 16">
            <a:extLst>
              <a:ext uri="{FF2B5EF4-FFF2-40B4-BE49-F238E27FC236}">
                <a16:creationId xmlns:a16="http://schemas.microsoft.com/office/drawing/2014/main" id="{CEEFE46D-EE84-4E1C-AB19-71FFE2FC6035}"/>
              </a:ext>
            </a:extLst>
          </p:cNvPr>
          <p:cNvSpPr/>
          <p:nvPr/>
        </p:nvSpPr>
        <p:spPr>
          <a:xfrm>
            <a:off x="306006" y="1762914"/>
            <a:ext cx="7087253" cy="2167931"/>
          </a:xfrm>
          <a:prstGeom prst="roundRect">
            <a:avLst>
              <a:gd name="adj" fmla="val 6483"/>
            </a:avLst>
          </a:prstGeom>
          <a:solidFill>
            <a:srgbClr val="009FC6"/>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t>Physical </a:t>
            </a:r>
            <a:r>
              <a:rPr lang="fr-FR" sz="1600" b="1" dirty="0" err="1"/>
              <a:t>layout</a:t>
            </a:r>
            <a:r>
              <a:rPr lang="fr-FR" sz="1600" b="1" dirty="0"/>
              <a:t>:</a:t>
            </a:r>
          </a:p>
          <a:p>
            <a:pPr algn="just"/>
            <a:r>
              <a:rPr lang="fr-FR" sz="1600" dirty="0" err="1"/>
              <a:t>Refers</a:t>
            </a:r>
            <a:r>
              <a:rPr lang="fr-FR" sz="1600" dirty="0"/>
              <a:t> to a diverse range of </a:t>
            </a:r>
            <a:r>
              <a:rPr lang="fr-FR" sz="1600" dirty="0" err="1"/>
              <a:t>elements</a:t>
            </a:r>
            <a:r>
              <a:rPr lang="fr-FR" sz="1600" dirty="0"/>
              <a:t> </a:t>
            </a:r>
            <a:r>
              <a:rPr lang="fr-FR" sz="1600" dirty="0" err="1"/>
              <a:t>that</a:t>
            </a:r>
            <a:r>
              <a:rPr lang="fr-FR" sz="1600" dirty="0"/>
              <a:t> enable </a:t>
            </a:r>
            <a:r>
              <a:rPr lang="fr-FR" sz="1600" dirty="0" err="1"/>
              <a:t>customers</a:t>
            </a:r>
            <a:r>
              <a:rPr lang="fr-FR" sz="1600" dirty="0"/>
              <a:t> </a:t>
            </a:r>
            <a:r>
              <a:rPr lang="en-GB" sz="1600" dirty="0"/>
              <a:t>to experience the best possible shopping conditions. </a:t>
            </a:r>
            <a:r>
              <a:rPr lang="fr-FR" sz="1600" dirty="0"/>
              <a:t> </a:t>
            </a:r>
          </a:p>
          <a:p>
            <a:pPr algn="just"/>
            <a:endParaRPr lang="fr-FR" sz="1600" dirty="0"/>
          </a:p>
          <a:p>
            <a:pPr algn="just"/>
            <a:r>
              <a:rPr lang="fr-FR" sz="1600" dirty="0"/>
              <a:t>It </a:t>
            </a:r>
            <a:r>
              <a:rPr lang="fr-FR" sz="1600" dirty="0" err="1"/>
              <a:t>covers</a:t>
            </a:r>
            <a:r>
              <a:rPr lang="fr-FR" sz="1600" dirty="0"/>
              <a:t> the </a:t>
            </a:r>
            <a:r>
              <a:rPr lang="fr-FR" sz="1600" dirty="0" err="1"/>
              <a:t>physical</a:t>
            </a:r>
            <a:r>
              <a:rPr lang="fr-FR" sz="1600" dirty="0"/>
              <a:t> </a:t>
            </a:r>
            <a:r>
              <a:rPr lang="fr-FR" sz="1600" dirty="0" err="1"/>
              <a:t>environment</a:t>
            </a:r>
            <a:r>
              <a:rPr lang="fr-FR" sz="1600" dirty="0"/>
              <a:t> and </a:t>
            </a:r>
            <a:r>
              <a:rPr lang="fr-FR" sz="1600" dirty="0" err="1"/>
              <a:t>functionality</a:t>
            </a:r>
            <a:r>
              <a:rPr lang="fr-FR" sz="1600" dirty="0"/>
              <a:t> : </a:t>
            </a:r>
            <a:r>
              <a:rPr lang="fr-FR" sz="1600" dirty="0" err="1"/>
              <a:t>furnishings</a:t>
            </a:r>
            <a:r>
              <a:rPr lang="fr-FR" sz="1600" dirty="0"/>
              <a:t>, </a:t>
            </a:r>
            <a:r>
              <a:rPr lang="fr-FR" sz="1600" dirty="0" err="1"/>
              <a:t>access</a:t>
            </a:r>
            <a:r>
              <a:rPr lang="fr-FR" sz="1600" dirty="0"/>
              <a:t> to </a:t>
            </a:r>
            <a:r>
              <a:rPr lang="fr-FR" sz="1600" dirty="0" err="1"/>
              <a:t>products</a:t>
            </a:r>
            <a:r>
              <a:rPr lang="fr-FR" sz="1600" dirty="0"/>
              <a:t> and staff, </a:t>
            </a:r>
            <a:r>
              <a:rPr lang="fr-FR" sz="1600" dirty="0" err="1"/>
              <a:t>queuing</a:t>
            </a:r>
            <a:r>
              <a:rPr lang="fr-FR" sz="1600" dirty="0"/>
              <a:t> area and </a:t>
            </a:r>
            <a:r>
              <a:rPr lang="fr-FR" sz="1600" dirty="0" err="1"/>
              <a:t>waiting</a:t>
            </a:r>
            <a:r>
              <a:rPr lang="fr-FR" sz="1600" dirty="0"/>
              <a:t> time, etc.</a:t>
            </a:r>
          </a:p>
        </p:txBody>
      </p:sp>
      <p:sp>
        <p:nvSpPr>
          <p:cNvPr id="18" name="Rectangle : coins arrondis 17">
            <a:extLst>
              <a:ext uri="{FF2B5EF4-FFF2-40B4-BE49-F238E27FC236}">
                <a16:creationId xmlns:a16="http://schemas.microsoft.com/office/drawing/2014/main" id="{BAFD4D76-35AD-408C-9032-8B7AB3BF8841}"/>
              </a:ext>
            </a:extLst>
          </p:cNvPr>
          <p:cNvSpPr/>
          <p:nvPr/>
        </p:nvSpPr>
        <p:spPr>
          <a:xfrm>
            <a:off x="1692777" y="4243782"/>
            <a:ext cx="7087253" cy="2167931"/>
          </a:xfrm>
          <a:prstGeom prst="roundRect">
            <a:avLst>
              <a:gd name="adj" fmla="val 6483"/>
            </a:avLst>
          </a:prstGeom>
          <a:solidFill>
            <a:srgbClr val="009FC6"/>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t>Ambient conditions:</a:t>
            </a:r>
          </a:p>
          <a:p>
            <a:pPr algn="just"/>
            <a:r>
              <a:rPr lang="fr-FR" sz="1600" dirty="0" err="1"/>
              <a:t>Refers</a:t>
            </a:r>
            <a:r>
              <a:rPr lang="fr-FR" sz="1600" dirty="0"/>
              <a:t> to the </a:t>
            </a:r>
            <a:r>
              <a:rPr lang="fr-FR" sz="1600" dirty="0" err="1"/>
              <a:t>organoletic</a:t>
            </a:r>
            <a:r>
              <a:rPr lang="fr-FR" sz="1600" dirty="0"/>
              <a:t> </a:t>
            </a:r>
            <a:r>
              <a:rPr lang="fr-FR" sz="1600" dirty="0" err="1"/>
              <a:t>elements</a:t>
            </a:r>
            <a:r>
              <a:rPr lang="fr-FR" sz="1600" dirty="0"/>
              <a:t> </a:t>
            </a:r>
            <a:r>
              <a:rPr lang="fr-FR" sz="1600" dirty="0" err="1"/>
              <a:t>that</a:t>
            </a:r>
            <a:r>
              <a:rPr lang="fr-FR" sz="1600" dirty="0"/>
              <a:t> </a:t>
            </a:r>
            <a:r>
              <a:rPr lang="fr-FR" sz="1600" dirty="0" err="1"/>
              <a:t>will</a:t>
            </a:r>
            <a:r>
              <a:rPr lang="fr-FR" sz="1600" dirty="0"/>
              <a:t> help </a:t>
            </a:r>
            <a:r>
              <a:rPr lang="fr-FR" sz="1600" dirty="0" err="1"/>
              <a:t>create</a:t>
            </a:r>
            <a:r>
              <a:rPr lang="fr-FR" sz="1600" dirty="0"/>
              <a:t> a </a:t>
            </a:r>
            <a:r>
              <a:rPr lang="fr-FR" sz="1600" dirty="0" err="1"/>
              <a:t>specific</a:t>
            </a:r>
            <a:r>
              <a:rPr lang="fr-FR" sz="1600" dirty="0"/>
              <a:t> </a:t>
            </a:r>
            <a:r>
              <a:rPr lang="fr-FR" sz="1600" dirty="0" err="1"/>
              <a:t>atmosphere</a:t>
            </a:r>
            <a:r>
              <a:rPr lang="fr-FR" sz="1600" dirty="0"/>
              <a:t> for </a:t>
            </a:r>
            <a:r>
              <a:rPr lang="fr-FR" sz="1600" dirty="0" err="1"/>
              <a:t>customers</a:t>
            </a:r>
            <a:r>
              <a:rPr lang="fr-FR" sz="1600" dirty="0"/>
              <a:t> to </a:t>
            </a:r>
            <a:r>
              <a:rPr lang="fr-FR" sz="1600" dirty="0" err="1"/>
              <a:t>feel</a:t>
            </a:r>
            <a:r>
              <a:rPr lang="fr-FR" sz="1600" dirty="0"/>
              <a:t> </a:t>
            </a:r>
            <a:r>
              <a:rPr lang="fr-FR" sz="1600" dirty="0" err="1"/>
              <a:t>comfortable</a:t>
            </a:r>
            <a:r>
              <a:rPr lang="fr-FR" sz="1600" dirty="0"/>
              <a:t> and </a:t>
            </a:r>
            <a:r>
              <a:rPr lang="fr-FR" sz="1600" dirty="0" err="1"/>
              <a:t>willing</a:t>
            </a:r>
            <a:r>
              <a:rPr lang="fr-FR" sz="1600" dirty="0"/>
              <a:t> to </a:t>
            </a:r>
            <a:r>
              <a:rPr lang="fr-FR" sz="1600" dirty="0" err="1"/>
              <a:t>spend</a:t>
            </a:r>
            <a:r>
              <a:rPr lang="fr-FR" sz="1600" dirty="0"/>
              <a:t> more time </a:t>
            </a:r>
            <a:r>
              <a:rPr lang="fr-FR" sz="1600" dirty="0" err="1"/>
              <a:t>within</a:t>
            </a:r>
            <a:r>
              <a:rPr lang="fr-FR" sz="1600" dirty="0"/>
              <a:t> the store.</a:t>
            </a:r>
          </a:p>
          <a:p>
            <a:pPr algn="just"/>
            <a:endParaRPr lang="fr-FR" sz="1600" dirty="0"/>
          </a:p>
          <a:p>
            <a:pPr algn="just"/>
            <a:r>
              <a:rPr lang="fr-FR" sz="1600" dirty="0"/>
              <a:t>This </a:t>
            </a:r>
            <a:r>
              <a:rPr lang="fr-FR" sz="1600" dirty="0" err="1"/>
              <a:t>may</a:t>
            </a:r>
            <a:r>
              <a:rPr lang="fr-FR" sz="1600" dirty="0"/>
              <a:t> </a:t>
            </a:r>
            <a:r>
              <a:rPr lang="fr-FR" sz="1600" dirty="0" err="1"/>
              <a:t>include</a:t>
            </a:r>
            <a:r>
              <a:rPr lang="fr-FR" sz="1600" dirty="0"/>
              <a:t> </a:t>
            </a:r>
            <a:r>
              <a:rPr lang="fr-FR" sz="1600" dirty="0" err="1"/>
              <a:t>smells</a:t>
            </a:r>
            <a:r>
              <a:rPr lang="fr-FR" sz="1600" dirty="0"/>
              <a:t>, light, </a:t>
            </a:r>
            <a:r>
              <a:rPr lang="fr-FR" sz="1600" dirty="0" err="1"/>
              <a:t>temperature</a:t>
            </a:r>
            <a:r>
              <a:rPr lang="fr-FR" sz="1600" dirty="0"/>
              <a:t>, </a:t>
            </a:r>
            <a:r>
              <a:rPr lang="fr-FR" sz="1600" dirty="0" err="1"/>
              <a:t>overall</a:t>
            </a:r>
            <a:r>
              <a:rPr lang="fr-FR" sz="1600" dirty="0"/>
              <a:t> display </a:t>
            </a:r>
            <a:r>
              <a:rPr lang="fr-FR" sz="1600" dirty="0" err="1"/>
              <a:t>cleanliness</a:t>
            </a:r>
            <a:r>
              <a:rPr lang="fr-FR" sz="1600" dirty="0"/>
              <a:t>, etc.</a:t>
            </a:r>
          </a:p>
        </p:txBody>
      </p:sp>
    </p:spTree>
    <p:extLst>
      <p:ext uri="{BB962C8B-B14F-4D97-AF65-F5344CB8AC3E}">
        <p14:creationId xmlns:p14="http://schemas.microsoft.com/office/powerpoint/2010/main" val="3323763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5;p9">
            <a:extLst>
              <a:ext uri="{FF2B5EF4-FFF2-40B4-BE49-F238E27FC236}">
                <a16:creationId xmlns:a16="http://schemas.microsoft.com/office/drawing/2014/main" id="{29530010-35BE-42F7-8660-1FCB7462AC99}"/>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a:extLst>
              <a:ext uri="{FF2B5EF4-FFF2-40B4-BE49-F238E27FC236}">
                <a16:creationId xmlns:a16="http://schemas.microsoft.com/office/drawing/2014/main" id="{057BCF8F-ED3D-4BEF-928C-16BD62130E60}"/>
              </a:ext>
            </a:extLst>
          </p:cNvPr>
          <p:cNvSpPr/>
          <p:nvPr/>
        </p:nvSpPr>
        <p:spPr>
          <a:xfrm>
            <a:off x="306006" y="1812071"/>
            <a:ext cx="8367731" cy="2308324"/>
          </a:xfrm>
          <a:prstGeom prst="rect">
            <a:avLst/>
          </a:prstGeom>
        </p:spPr>
        <p:txBody>
          <a:bodyPr wrap="square">
            <a:spAutoFit/>
          </a:bodyPr>
          <a:lstStyle/>
          <a:p>
            <a:pPr algn="just"/>
            <a:r>
              <a:rPr lang="en-GB" sz="1600" b="1" dirty="0">
                <a:solidFill>
                  <a:srgbClr val="18C320"/>
                </a:solidFill>
              </a:rPr>
              <a:t>Organisation of the distribution network</a:t>
            </a:r>
          </a:p>
          <a:p>
            <a:pPr algn="just"/>
            <a:endParaRPr lang="en-GB" sz="1600" dirty="0">
              <a:solidFill>
                <a:schemeClr val="tx1"/>
              </a:solidFill>
            </a:endParaRPr>
          </a:p>
          <a:p>
            <a:pPr algn="just"/>
            <a:r>
              <a:rPr lang="en-US" sz="1600" dirty="0">
                <a:solidFill>
                  <a:schemeClr val="tx1"/>
                </a:solidFill>
              </a:rPr>
              <a:t>There is no set distribution network for retailers, as it depends greatly on the number of references on display, stock capacity, volume of sales and the nature of the products.</a:t>
            </a:r>
          </a:p>
          <a:p>
            <a:pPr algn="just"/>
            <a:endParaRPr lang="en-US" sz="1600" dirty="0">
              <a:solidFill>
                <a:schemeClr val="tx1"/>
              </a:solidFill>
            </a:endParaRPr>
          </a:p>
          <a:p>
            <a:pPr algn="just"/>
            <a:r>
              <a:rPr lang="en-US" sz="1600" dirty="0">
                <a:solidFill>
                  <a:schemeClr val="tx1"/>
                </a:solidFill>
              </a:rPr>
              <a:t>However, there are different replenishment strategies that can satisfy each business type and imply a dedicated logistics </a:t>
            </a:r>
            <a:r>
              <a:rPr lang="en-US" sz="1600" dirty="0" err="1">
                <a:solidFill>
                  <a:schemeClr val="tx1"/>
                </a:solidFill>
              </a:rPr>
              <a:t>organisation</a:t>
            </a:r>
            <a:r>
              <a:rPr lang="en-US" sz="1600" dirty="0">
                <a:solidFill>
                  <a:schemeClr val="tx1"/>
                </a:solidFill>
              </a:rPr>
              <a:t>.</a:t>
            </a:r>
          </a:p>
          <a:p>
            <a:pPr algn="just"/>
            <a:endParaRPr lang="en-US" sz="1600" dirty="0">
              <a:solidFill>
                <a:schemeClr val="tx1"/>
              </a:solidFill>
            </a:endParaRPr>
          </a:p>
          <a:p>
            <a:pPr algn="just"/>
            <a:endParaRPr lang="en-US" sz="1600" dirty="0">
              <a:solidFill>
                <a:schemeClr val="tx1"/>
              </a:solidFill>
            </a:endParaRPr>
          </a:p>
        </p:txBody>
      </p:sp>
      <p:sp>
        <p:nvSpPr>
          <p:cNvPr id="2" name="Espace réservé du numéro de diapositive 1">
            <a:extLst>
              <a:ext uri="{FF2B5EF4-FFF2-40B4-BE49-F238E27FC236}">
                <a16:creationId xmlns:a16="http://schemas.microsoft.com/office/drawing/2014/main" id="{11F51C59-56F1-4E04-8A27-C5F0E4C025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25</a:t>
            </a:fld>
            <a:endParaRPr lang="es-ES"/>
          </a:p>
        </p:txBody>
      </p:sp>
      <p:sp>
        <p:nvSpPr>
          <p:cNvPr id="3" name="Rectangle : coins arrondis 2">
            <a:hlinkClick r:id="rId3" action="ppaction://hlinksldjump"/>
            <a:extLst>
              <a:ext uri="{FF2B5EF4-FFF2-40B4-BE49-F238E27FC236}">
                <a16:creationId xmlns:a16="http://schemas.microsoft.com/office/drawing/2014/main" id="{FF761976-BC5E-4011-9D07-4CBA78092667}"/>
              </a:ext>
            </a:extLst>
          </p:cNvPr>
          <p:cNvSpPr/>
          <p:nvPr/>
        </p:nvSpPr>
        <p:spPr>
          <a:xfrm>
            <a:off x="1427356" y="3788335"/>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Reorder</a:t>
            </a:r>
            <a:r>
              <a:rPr lang="fr-FR" sz="2000" b="1" dirty="0"/>
              <a:t> point</a:t>
            </a:r>
          </a:p>
        </p:txBody>
      </p:sp>
      <p:sp>
        <p:nvSpPr>
          <p:cNvPr id="34" name="Rectangle : coins arrondis 33">
            <a:hlinkClick r:id="rId4" action="ppaction://hlinksldjump"/>
            <a:extLst>
              <a:ext uri="{FF2B5EF4-FFF2-40B4-BE49-F238E27FC236}">
                <a16:creationId xmlns:a16="http://schemas.microsoft.com/office/drawing/2014/main" id="{F319A2D0-A366-405C-9DD6-3949FD4387A8}"/>
              </a:ext>
            </a:extLst>
          </p:cNvPr>
          <p:cNvSpPr/>
          <p:nvPr/>
        </p:nvSpPr>
        <p:spPr>
          <a:xfrm>
            <a:off x="4371278" y="3788335"/>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Periodic</a:t>
            </a:r>
            <a:endParaRPr lang="fr-FR" sz="2000" b="1" dirty="0"/>
          </a:p>
        </p:txBody>
      </p:sp>
      <p:sp>
        <p:nvSpPr>
          <p:cNvPr id="36" name="Rectangle : coins arrondis 35">
            <a:hlinkClick r:id="rId5" action="ppaction://hlinksldjump"/>
            <a:extLst>
              <a:ext uri="{FF2B5EF4-FFF2-40B4-BE49-F238E27FC236}">
                <a16:creationId xmlns:a16="http://schemas.microsoft.com/office/drawing/2014/main" id="{D2C38ED4-E4AE-40F0-A4F3-E97F902ECBEF}"/>
              </a:ext>
            </a:extLst>
          </p:cNvPr>
          <p:cNvSpPr/>
          <p:nvPr/>
        </p:nvSpPr>
        <p:spPr>
          <a:xfrm>
            <a:off x="1427356" y="5163469"/>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Top-off</a:t>
            </a:r>
          </a:p>
        </p:txBody>
      </p:sp>
      <p:sp>
        <p:nvSpPr>
          <p:cNvPr id="38" name="Rectangle : coins arrondis 37">
            <a:hlinkClick r:id="rId6" action="ppaction://hlinksldjump"/>
            <a:extLst>
              <a:ext uri="{FF2B5EF4-FFF2-40B4-BE49-F238E27FC236}">
                <a16:creationId xmlns:a16="http://schemas.microsoft.com/office/drawing/2014/main" id="{CE344B03-938F-4147-AD45-05F6F4FB8FCD}"/>
              </a:ext>
            </a:extLst>
          </p:cNvPr>
          <p:cNvSpPr/>
          <p:nvPr/>
        </p:nvSpPr>
        <p:spPr>
          <a:xfrm>
            <a:off x="4371278" y="5163469"/>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Demand</a:t>
            </a:r>
            <a:endParaRPr lang="fr-FR" sz="2000" b="1" dirty="0"/>
          </a:p>
        </p:txBody>
      </p:sp>
      <p:pic>
        <p:nvPicPr>
          <p:cNvPr id="48" name="Graphique 47">
            <a:extLst>
              <a:ext uri="{FF2B5EF4-FFF2-40B4-BE49-F238E27FC236}">
                <a16:creationId xmlns:a16="http://schemas.microsoft.com/office/drawing/2014/main" id="{0683497E-DED2-4DE6-ACEE-3305AA2E9235}"/>
              </a:ext>
            </a:extLst>
          </p:cNvPr>
          <p:cNvPicPr>
            <a:picLocks noChangeAspect="1"/>
          </p:cNvPicPr>
          <p:nvPr/>
        </p:nvPicPr>
        <p:blipFill>
          <a:blip r:embed="rId7"/>
          <a:srcRect/>
          <a:stretch/>
        </p:blipFill>
        <p:spPr>
          <a:xfrm>
            <a:off x="3881536" y="3799891"/>
            <a:ext cx="375446" cy="375446"/>
          </a:xfrm>
          <a:prstGeom prst="rect">
            <a:avLst/>
          </a:prstGeom>
        </p:spPr>
      </p:pic>
      <p:pic>
        <p:nvPicPr>
          <p:cNvPr id="50" name="Graphique 49">
            <a:extLst>
              <a:ext uri="{FF2B5EF4-FFF2-40B4-BE49-F238E27FC236}">
                <a16:creationId xmlns:a16="http://schemas.microsoft.com/office/drawing/2014/main" id="{CCA8C981-FAC1-4DF0-AD84-AB57C03B1731}"/>
              </a:ext>
            </a:extLst>
          </p:cNvPr>
          <p:cNvPicPr>
            <a:picLocks noChangeAspect="1"/>
          </p:cNvPicPr>
          <p:nvPr/>
        </p:nvPicPr>
        <p:blipFill>
          <a:blip r:embed="rId7"/>
          <a:srcRect/>
          <a:stretch/>
        </p:blipFill>
        <p:spPr>
          <a:xfrm>
            <a:off x="6825458" y="3820248"/>
            <a:ext cx="375446" cy="375446"/>
          </a:xfrm>
          <a:prstGeom prst="rect">
            <a:avLst/>
          </a:prstGeom>
        </p:spPr>
      </p:pic>
      <p:pic>
        <p:nvPicPr>
          <p:cNvPr id="51" name="Graphique 50">
            <a:extLst>
              <a:ext uri="{FF2B5EF4-FFF2-40B4-BE49-F238E27FC236}">
                <a16:creationId xmlns:a16="http://schemas.microsoft.com/office/drawing/2014/main" id="{780E078D-15D6-478C-9B43-EE3C13DF7F9D}"/>
              </a:ext>
            </a:extLst>
          </p:cNvPr>
          <p:cNvPicPr>
            <a:picLocks noChangeAspect="1"/>
          </p:cNvPicPr>
          <p:nvPr/>
        </p:nvPicPr>
        <p:blipFill>
          <a:blip r:embed="rId7"/>
          <a:srcRect/>
          <a:stretch/>
        </p:blipFill>
        <p:spPr>
          <a:xfrm>
            <a:off x="3878752" y="5181197"/>
            <a:ext cx="375446" cy="375446"/>
          </a:xfrm>
          <a:prstGeom prst="rect">
            <a:avLst/>
          </a:prstGeom>
        </p:spPr>
      </p:pic>
      <p:pic>
        <p:nvPicPr>
          <p:cNvPr id="52" name="Graphique 51">
            <a:extLst>
              <a:ext uri="{FF2B5EF4-FFF2-40B4-BE49-F238E27FC236}">
                <a16:creationId xmlns:a16="http://schemas.microsoft.com/office/drawing/2014/main" id="{12EB8991-B471-423F-8024-4DA143BC8DEB}"/>
              </a:ext>
            </a:extLst>
          </p:cNvPr>
          <p:cNvPicPr>
            <a:picLocks noChangeAspect="1"/>
          </p:cNvPicPr>
          <p:nvPr/>
        </p:nvPicPr>
        <p:blipFill>
          <a:blip r:embed="rId7"/>
          <a:srcRect/>
          <a:stretch/>
        </p:blipFill>
        <p:spPr>
          <a:xfrm>
            <a:off x="6822674" y="5201554"/>
            <a:ext cx="375446" cy="375446"/>
          </a:xfrm>
          <a:prstGeom prst="rect">
            <a:avLst/>
          </a:prstGeom>
        </p:spPr>
      </p:pic>
    </p:spTree>
    <p:extLst>
      <p:ext uri="{BB962C8B-B14F-4D97-AF65-F5344CB8AC3E}">
        <p14:creationId xmlns:p14="http://schemas.microsoft.com/office/powerpoint/2010/main" val="371965178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2000"/>
                                        <p:tgtEl>
                                          <p:spTgt spid="6">
                                            <p:txEl>
                                              <p:pRg st="2" end="2"/>
                                            </p:txEl>
                                          </p:spTgt>
                                        </p:tgtEl>
                                      </p:cBhvr>
                                    </p:animEffect>
                                  </p:childTnLst>
                                </p:cTn>
                              </p:par>
                            </p:childTnLst>
                          </p:cTn>
                        </p:par>
                        <p:par>
                          <p:cTn id="12" fill="hold">
                            <p:stCondLst>
                              <p:cond delay="4000"/>
                            </p:stCondLst>
                            <p:childTnLst>
                              <p:par>
                                <p:cTn id="13" presetID="22" presetClass="entr" presetSubtype="1" fill="hold" grpId="0" nodeType="afterEffect">
                                  <p:stCondLst>
                                    <p:cond delay="50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up)">
                                      <p:cBhvr>
                                        <p:cTn id="15" dur="2000"/>
                                        <p:tgtEl>
                                          <p:spTgt spid="6">
                                            <p:txEl>
                                              <p:pRg st="4" end="4"/>
                                            </p:txEl>
                                          </p:spTgt>
                                        </p:tgtEl>
                                      </p:cBhvr>
                                    </p:animEffect>
                                  </p:childTnLst>
                                </p:cTn>
                              </p:par>
                            </p:childTnLst>
                          </p:cTn>
                        </p:par>
                        <p:par>
                          <p:cTn id="16" fill="hold">
                            <p:stCondLst>
                              <p:cond delay="6500"/>
                            </p:stCondLst>
                            <p:childTnLst>
                              <p:par>
                                <p:cTn id="17" presetID="42" presetClass="entr" presetSubtype="0" fill="hold" grpId="0"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00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8500"/>
                            </p:stCondLst>
                            <p:childTnLst>
                              <p:par>
                                <p:cTn id="28" presetID="42"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childTnLst>
                          </p:cTn>
                        </p:par>
                        <p:par>
                          <p:cTn id="38" fill="hold">
                            <p:stCondLst>
                              <p:cond delay="9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anim calcmode="lin" valueType="num">
                                      <p:cBhvr>
                                        <p:cTn id="47" dur="1000" fill="hold"/>
                                        <p:tgtEl>
                                          <p:spTgt spid="51"/>
                                        </p:tgtEl>
                                        <p:attrNameLst>
                                          <p:attrName>ppt_x</p:attrName>
                                        </p:attrNameLst>
                                      </p:cBhvr>
                                      <p:tavLst>
                                        <p:tav tm="0">
                                          <p:val>
                                            <p:strVal val="#ppt_x"/>
                                          </p:val>
                                        </p:tav>
                                        <p:tav tm="100000">
                                          <p:val>
                                            <p:strVal val="#ppt_x"/>
                                          </p:val>
                                        </p:tav>
                                      </p:tavLst>
                                    </p:anim>
                                    <p:anim calcmode="lin" valueType="num">
                                      <p:cBhvr>
                                        <p:cTn id="48" dur="1000" fill="hold"/>
                                        <p:tgtEl>
                                          <p:spTgt spid="51"/>
                                        </p:tgtEl>
                                        <p:attrNameLst>
                                          <p:attrName>ppt_y</p:attrName>
                                        </p:attrNameLst>
                                      </p:cBhvr>
                                      <p:tavLst>
                                        <p:tav tm="0">
                                          <p:val>
                                            <p:strVal val="#ppt_y+.1"/>
                                          </p:val>
                                        </p:tav>
                                        <p:tav tm="100000">
                                          <p:val>
                                            <p:strVal val="#ppt_y"/>
                                          </p:val>
                                        </p:tav>
                                      </p:tavLst>
                                    </p:anim>
                                  </p:childTnLst>
                                </p:cTn>
                              </p:par>
                            </p:childTnLst>
                          </p:cTn>
                        </p:par>
                        <p:par>
                          <p:cTn id="49" fill="hold">
                            <p:stCondLst>
                              <p:cond delay="10500"/>
                            </p:stCondLst>
                            <p:childTnLst>
                              <p:par>
                                <p:cTn id="50" presetID="42"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1000"/>
                                        <p:tgtEl>
                                          <p:spTgt spid="52"/>
                                        </p:tgtEl>
                                      </p:cBhvr>
                                    </p:animEffect>
                                    <p:anim calcmode="lin" valueType="num">
                                      <p:cBhvr>
                                        <p:cTn id="58" dur="1000" fill="hold"/>
                                        <p:tgtEl>
                                          <p:spTgt spid="52"/>
                                        </p:tgtEl>
                                        <p:attrNameLst>
                                          <p:attrName>ppt_x</p:attrName>
                                        </p:attrNameLst>
                                      </p:cBhvr>
                                      <p:tavLst>
                                        <p:tav tm="0">
                                          <p:val>
                                            <p:strVal val="#ppt_x"/>
                                          </p:val>
                                        </p:tav>
                                        <p:tav tm="100000">
                                          <p:val>
                                            <p:strVal val="#ppt_x"/>
                                          </p:val>
                                        </p:tav>
                                      </p:tavLst>
                                    </p:anim>
                                    <p:anim calcmode="lin" valueType="num">
                                      <p:cBhvr>
                                        <p:cTn id="5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P spid="34" grpId="0" animBg="1"/>
      <p:bldP spid="36"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Google Shape;65;p9">
            <a:extLst>
              <a:ext uri="{FF2B5EF4-FFF2-40B4-BE49-F238E27FC236}">
                <a16:creationId xmlns:a16="http://schemas.microsoft.com/office/drawing/2014/main" id="{29530010-35BE-42F7-8660-1FCB7462AC99}"/>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a:extLst>
              <a:ext uri="{FF2B5EF4-FFF2-40B4-BE49-F238E27FC236}">
                <a16:creationId xmlns:a16="http://schemas.microsoft.com/office/drawing/2014/main" id="{057BCF8F-ED3D-4BEF-928C-16BD62130E60}"/>
              </a:ext>
            </a:extLst>
          </p:cNvPr>
          <p:cNvSpPr/>
          <p:nvPr/>
        </p:nvSpPr>
        <p:spPr>
          <a:xfrm>
            <a:off x="306006" y="1812071"/>
            <a:ext cx="8367731" cy="2308324"/>
          </a:xfrm>
          <a:prstGeom prst="rect">
            <a:avLst/>
          </a:prstGeom>
        </p:spPr>
        <p:txBody>
          <a:bodyPr wrap="square">
            <a:spAutoFit/>
          </a:bodyPr>
          <a:lstStyle/>
          <a:p>
            <a:pPr algn="just"/>
            <a:r>
              <a:rPr lang="en-GB" sz="1600" b="1" dirty="0">
                <a:solidFill>
                  <a:srgbClr val="18C320"/>
                </a:solidFill>
              </a:rPr>
              <a:t>Organisation of the distribution network</a:t>
            </a:r>
          </a:p>
          <a:p>
            <a:pPr algn="just"/>
            <a:endParaRPr lang="en-GB" sz="1600" dirty="0">
              <a:solidFill>
                <a:schemeClr val="tx1"/>
              </a:solidFill>
            </a:endParaRPr>
          </a:p>
          <a:p>
            <a:pPr algn="just"/>
            <a:r>
              <a:rPr lang="en-US" sz="1600" dirty="0">
                <a:solidFill>
                  <a:schemeClr val="tx1"/>
                </a:solidFill>
              </a:rPr>
              <a:t>There is no set distribution network for the retailers, as it depends greatly on the number of references on display, the stock capacity, the volume of sales and the nature of products.</a:t>
            </a:r>
          </a:p>
          <a:p>
            <a:pPr algn="just"/>
            <a:endParaRPr lang="en-US" sz="1600" dirty="0">
              <a:solidFill>
                <a:schemeClr val="tx1"/>
              </a:solidFill>
            </a:endParaRPr>
          </a:p>
          <a:p>
            <a:pPr algn="just"/>
            <a:r>
              <a:rPr lang="en-US" sz="1600" dirty="0">
                <a:solidFill>
                  <a:schemeClr val="tx1"/>
                </a:solidFill>
              </a:rPr>
              <a:t>However, there are different replenishment strategies that can satisfy each business type and imply a dedicated logistic </a:t>
            </a:r>
            <a:r>
              <a:rPr lang="en-US" sz="1600" dirty="0" err="1">
                <a:solidFill>
                  <a:schemeClr val="tx1"/>
                </a:solidFill>
              </a:rPr>
              <a:t>organisation</a:t>
            </a:r>
            <a:r>
              <a:rPr lang="en-US" sz="1600" dirty="0">
                <a:solidFill>
                  <a:schemeClr val="tx1"/>
                </a:solidFill>
              </a:rPr>
              <a:t>.</a:t>
            </a:r>
          </a:p>
          <a:p>
            <a:pPr algn="just"/>
            <a:endParaRPr lang="en-US" sz="1600" dirty="0">
              <a:solidFill>
                <a:schemeClr val="tx1"/>
              </a:solidFill>
            </a:endParaRPr>
          </a:p>
          <a:p>
            <a:pPr algn="just"/>
            <a:endParaRPr lang="en-US" sz="1600" dirty="0">
              <a:solidFill>
                <a:schemeClr val="tx1"/>
              </a:solidFill>
            </a:endParaRPr>
          </a:p>
        </p:txBody>
      </p:sp>
      <p:sp>
        <p:nvSpPr>
          <p:cNvPr id="2" name="Espace réservé du numéro de diapositive 1">
            <a:extLst>
              <a:ext uri="{FF2B5EF4-FFF2-40B4-BE49-F238E27FC236}">
                <a16:creationId xmlns:a16="http://schemas.microsoft.com/office/drawing/2014/main" id="{11F51C59-56F1-4E04-8A27-C5F0E4C025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26</a:t>
            </a:fld>
            <a:endParaRPr lang="es-ES"/>
          </a:p>
        </p:txBody>
      </p:sp>
      <p:sp>
        <p:nvSpPr>
          <p:cNvPr id="3" name="Rectangle : coins arrondis 2">
            <a:extLst>
              <a:ext uri="{FF2B5EF4-FFF2-40B4-BE49-F238E27FC236}">
                <a16:creationId xmlns:a16="http://schemas.microsoft.com/office/drawing/2014/main" id="{FF761976-BC5E-4011-9D07-4CBA78092667}"/>
              </a:ext>
            </a:extLst>
          </p:cNvPr>
          <p:cNvSpPr/>
          <p:nvPr/>
        </p:nvSpPr>
        <p:spPr>
          <a:xfrm>
            <a:off x="1427356" y="3788335"/>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Reorder</a:t>
            </a:r>
            <a:r>
              <a:rPr lang="fr-FR" sz="2000" b="1" dirty="0"/>
              <a:t> point</a:t>
            </a:r>
          </a:p>
        </p:txBody>
      </p:sp>
      <p:sp>
        <p:nvSpPr>
          <p:cNvPr id="34" name="Rectangle : coins arrondis 33">
            <a:extLst>
              <a:ext uri="{FF2B5EF4-FFF2-40B4-BE49-F238E27FC236}">
                <a16:creationId xmlns:a16="http://schemas.microsoft.com/office/drawing/2014/main" id="{F319A2D0-A366-405C-9DD6-3949FD4387A8}"/>
              </a:ext>
            </a:extLst>
          </p:cNvPr>
          <p:cNvSpPr/>
          <p:nvPr/>
        </p:nvSpPr>
        <p:spPr>
          <a:xfrm>
            <a:off x="4371278" y="3788335"/>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Periodic</a:t>
            </a:r>
            <a:endParaRPr lang="fr-FR" sz="2000" b="1" dirty="0"/>
          </a:p>
        </p:txBody>
      </p:sp>
      <p:sp>
        <p:nvSpPr>
          <p:cNvPr id="36" name="Rectangle : coins arrondis 35">
            <a:extLst>
              <a:ext uri="{FF2B5EF4-FFF2-40B4-BE49-F238E27FC236}">
                <a16:creationId xmlns:a16="http://schemas.microsoft.com/office/drawing/2014/main" id="{D2C38ED4-E4AE-40F0-A4F3-E97F902ECBEF}"/>
              </a:ext>
            </a:extLst>
          </p:cNvPr>
          <p:cNvSpPr/>
          <p:nvPr/>
        </p:nvSpPr>
        <p:spPr>
          <a:xfrm>
            <a:off x="1427356" y="5163469"/>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Top-off</a:t>
            </a:r>
          </a:p>
        </p:txBody>
      </p:sp>
      <p:sp>
        <p:nvSpPr>
          <p:cNvPr id="38" name="Rectangle : coins arrondis 37">
            <a:extLst>
              <a:ext uri="{FF2B5EF4-FFF2-40B4-BE49-F238E27FC236}">
                <a16:creationId xmlns:a16="http://schemas.microsoft.com/office/drawing/2014/main" id="{CE344B03-938F-4147-AD45-05F6F4FB8FCD}"/>
              </a:ext>
            </a:extLst>
          </p:cNvPr>
          <p:cNvSpPr/>
          <p:nvPr/>
        </p:nvSpPr>
        <p:spPr>
          <a:xfrm>
            <a:off x="4371278" y="5163469"/>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Demand</a:t>
            </a:r>
            <a:endParaRPr lang="fr-FR" sz="2000" b="1" dirty="0"/>
          </a:p>
        </p:txBody>
      </p:sp>
      <p:sp>
        <p:nvSpPr>
          <p:cNvPr id="14" name="Rectangle : coins arrondis 13">
            <a:extLst>
              <a:ext uri="{FF2B5EF4-FFF2-40B4-BE49-F238E27FC236}">
                <a16:creationId xmlns:a16="http://schemas.microsoft.com/office/drawing/2014/main" id="{6D8C65B6-F3C2-48DA-A02D-16F481590A3E}"/>
              </a:ext>
            </a:extLst>
          </p:cNvPr>
          <p:cNvSpPr/>
          <p:nvPr/>
        </p:nvSpPr>
        <p:spPr>
          <a:xfrm>
            <a:off x="991706" y="3686594"/>
            <a:ext cx="6759143" cy="2953750"/>
          </a:xfrm>
          <a:prstGeom prst="roundRect">
            <a:avLst>
              <a:gd name="adj" fmla="val 10847"/>
            </a:avLst>
          </a:prstGeom>
          <a:solidFill>
            <a:srgbClr val="009FC6"/>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solidFill>
                  <a:schemeClr val="bg1"/>
                </a:solidFill>
              </a:rPr>
              <a:t>Reorder</a:t>
            </a:r>
            <a:r>
              <a:rPr lang="fr-FR" sz="2000" b="1" dirty="0">
                <a:solidFill>
                  <a:schemeClr val="bg1"/>
                </a:solidFill>
              </a:rPr>
              <a:t> Point </a:t>
            </a:r>
          </a:p>
          <a:p>
            <a:pPr algn="just"/>
            <a:endParaRPr lang="fr-FR" sz="1600" dirty="0">
              <a:solidFill>
                <a:schemeClr val="bg1"/>
              </a:solidFill>
            </a:endParaRPr>
          </a:p>
          <a:p>
            <a:pPr algn="just"/>
            <a:r>
              <a:rPr lang="fr-FR" sz="1600" dirty="0">
                <a:solidFill>
                  <a:schemeClr val="bg1"/>
                </a:solidFill>
              </a:rPr>
              <a:t>The </a:t>
            </a:r>
            <a:r>
              <a:rPr lang="fr-FR" sz="1600" dirty="0" err="1">
                <a:solidFill>
                  <a:schemeClr val="bg1"/>
                </a:solidFill>
              </a:rPr>
              <a:t>level</a:t>
            </a:r>
            <a:r>
              <a:rPr lang="fr-FR" sz="1600" dirty="0">
                <a:solidFill>
                  <a:schemeClr val="bg1"/>
                </a:solidFill>
              </a:rPr>
              <a:t> of </a:t>
            </a:r>
            <a:r>
              <a:rPr lang="fr-FR" sz="1600" dirty="0" err="1">
                <a:solidFill>
                  <a:schemeClr val="bg1"/>
                </a:solidFill>
              </a:rPr>
              <a:t>inventory</a:t>
            </a:r>
            <a:r>
              <a:rPr lang="fr-FR" sz="1600" dirty="0">
                <a:solidFill>
                  <a:schemeClr val="bg1"/>
                </a:solidFill>
              </a:rPr>
              <a:t> triggers an action to </a:t>
            </a:r>
            <a:r>
              <a:rPr lang="fr-FR" sz="1600" dirty="0" err="1">
                <a:solidFill>
                  <a:schemeClr val="bg1"/>
                </a:solidFill>
              </a:rPr>
              <a:t>replenish</a:t>
            </a:r>
            <a:r>
              <a:rPr lang="fr-FR" sz="1600" dirty="0">
                <a:solidFill>
                  <a:schemeClr val="bg1"/>
                </a:solidFill>
              </a:rPr>
              <a:t> </a:t>
            </a:r>
            <a:r>
              <a:rPr lang="fr-FR" sz="1600" dirty="0" err="1">
                <a:solidFill>
                  <a:schemeClr val="bg1"/>
                </a:solidFill>
              </a:rPr>
              <a:t>that</a:t>
            </a:r>
            <a:r>
              <a:rPr lang="fr-FR" sz="1600" dirty="0">
                <a:solidFill>
                  <a:schemeClr val="bg1"/>
                </a:solidFill>
              </a:rPr>
              <a:t> </a:t>
            </a:r>
            <a:r>
              <a:rPr lang="fr-FR" sz="1600" dirty="0" err="1">
                <a:solidFill>
                  <a:schemeClr val="bg1"/>
                </a:solidFill>
              </a:rPr>
              <a:t>particular</a:t>
            </a:r>
            <a:r>
              <a:rPr lang="fr-FR" sz="1600" dirty="0">
                <a:solidFill>
                  <a:schemeClr val="bg1"/>
                </a:solidFill>
              </a:rPr>
              <a:t> stock. The minimum </a:t>
            </a:r>
            <a:r>
              <a:rPr lang="fr-FR" sz="1600" dirty="0" err="1">
                <a:solidFill>
                  <a:schemeClr val="bg1"/>
                </a:solidFill>
              </a:rPr>
              <a:t>threshold</a:t>
            </a:r>
            <a:r>
              <a:rPr lang="fr-FR" sz="1600" dirty="0">
                <a:solidFill>
                  <a:schemeClr val="bg1"/>
                </a:solidFill>
              </a:rPr>
              <a:t> to trigger </a:t>
            </a:r>
            <a:r>
              <a:rPr lang="fr-FR" sz="1600" dirty="0" err="1">
                <a:solidFill>
                  <a:schemeClr val="bg1"/>
                </a:solidFill>
              </a:rPr>
              <a:t>orders</a:t>
            </a:r>
            <a:r>
              <a:rPr lang="fr-FR" sz="1600" dirty="0">
                <a:solidFill>
                  <a:schemeClr val="bg1"/>
                </a:solidFill>
              </a:rPr>
              <a:t> </a:t>
            </a:r>
            <a:r>
              <a:rPr lang="fr-FR" sz="1600" dirty="0" err="1">
                <a:solidFill>
                  <a:schemeClr val="bg1"/>
                </a:solidFill>
              </a:rPr>
              <a:t>is</a:t>
            </a:r>
            <a:r>
              <a:rPr lang="fr-FR" sz="1600" dirty="0">
                <a:solidFill>
                  <a:schemeClr val="bg1"/>
                </a:solidFill>
              </a:rPr>
              <a:t> </a:t>
            </a:r>
            <a:r>
              <a:rPr lang="fr-FR" sz="1600" dirty="0" err="1">
                <a:solidFill>
                  <a:schemeClr val="bg1"/>
                </a:solidFill>
              </a:rPr>
              <a:t>calculated</a:t>
            </a:r>
            <a:r>
              <a:rPr lang="fr-FR" sz="1600" dirty="0">
                <a:solidFill>
                  <a:schemeClr val="bg1"/>
                </a:solidFill>
              </a:rPr>
              <a:t> </a:t>
            </a:r>
            <a:r>
              <a:rPr lang="fr-FR" sz="1600" dirty="0" err="1">
                <a:solidFill>
                  <a:schemeClr val="bg1"/>
                </a:solidFill>
              </a:rPr>
              <a:t>based</a:t>
            </a:r>
            <a:r>
              <a:rPr lang="fr-FR" sz="1600" dirty="0">
                <a:solidFill>
                  <a:schemeClr val="bg1"/>
                </a:solidFill>
              </a:rPr>
              <a:t> on </a:t>
            </a:r>
            <a:r>
              <a:rPr lang="fr-FR" sz="1600" dirty="0" err="1">
                <a:solidFill>
                  <a:schemeClr val="bg1"/>
                </a:solidFill>
              </a:rPr>
              <a:t>reorder</a:t>
            </a:r>
            <a:r>
              <a:rPr lang="fr-FR" sz="1600" dirty="0">
                <a:solidFill>
                  <a:schemeClr val="bg1"/>
                </a:solidFill>
              </a:rPr>
              <a:t> lead times, </a:t>
            </a:r>
            <a:r>
              <a:rPr lang="fr-FR" sz="1600" dirty="0" err="1">
                <a:solidFill>
                  <a:schemeClr val="bg1"/>
                </a:solidFill>
              </a:rPr>
              <a:t>safety</a:t>
            </a:r>
            <a:r>
              <a:rPr lang="fr-FR" sz="1600" dirty="0">
                <a:solidFill>
                  <a:schemeClr val="bg1"/>
                </a:solidFill>
              </a:rPr>
              <a:t> stock, etc.</a:t>
            </a:r>
          </a:p>
        </p:txBody>
      </p:sp>
      <p:grpSp>
        <p:nvGrpSpPr>
          <p:cNvPr id="15" name="Groupe 14">
            <a:extLst>
              <a:ext uri="{FF2B5EF4-FFF2-40B4-BE49-F238E27FC236}">
                <a16:creationId xmlns:a16="http://schemas.microsoft.com/office/drawing/2014/main" id="{AAF807FD-9123-45D3-9562-D67A4E28D3E5}"/>
              </a:ext>
            </a:extLst>
          </p:cNvPr>
          <p:cNvGrpSpPr/>
          <p:nvPr/>
        </p:nvGrpSpPr>
        <p:grpSpPr>
          <a:xfrm>
            <a:off x="7865630" y="3273"/>
            <a:ext cx="914400" cy="1027944"/>
            <a:chOff x="7881128" y="-28544"/>
            <a:chExt cx="914400" cy="1027944"/>
          </a:xfrm>
        </p:grpSpPr>
        <p:pic>
          <p:nvPicPr>
            <p:cNvPr id="16" name="Graphique 15" descr="Retour avec un remplissage uni">
              <a:hlinkClick r:id="" action="ppaction://hlinkshowjump?jump=previousslide"/>
              <a:extLst>
                <a:ext uri="{FF2B5EF4-FFF2-40B4-BE49-F238E27FC236}">
                  <a16:creationId xmlns:a16="http://schemas.microsoft.com/office/drawing/2014/main" id="{3097FAE8-089C-48EE-B73F-D528FE1132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1128" y="-28544"/>
              <a:ext cx="914400" cy="914400"/>
            </a:xfrm>
            <a:prstGeom prst="rect">
              <a:avLst/>
            </a:prstGeom>
          </p:spPr>
        </p:pic>
        <p:sp>
          <p:nvSpPr>
            <p:cNvPr id="17" name="ZoneTexte 16">
              <a:extLst>
                <a:ext uri="{FF2B5EF4-FFF2-40B4-BE49-F238E27FC236}">
                  <a16:creationId xmlns:a16="http://schemas.microsoft.com/office/drawing/2014/main" id="{25BA83D6-1F06-4449-888E-E79C23912E77}"/>
                </a:ext>
              </a:extLst>
            </p:cNvPr>
            <p:cNvSpPr txBox="1"/>
            <p:nvPr/>
          </p:nvSpPr>
          <p:spPr>
            <a:xfrm>
              <a:off x="7950820" y="722401"/>
              <a:ext cx="775009" cy="276999"/>
            </a:xfrm>
            <a:prstGeom prst="rect">
              <a:avLst/>
            </a:prstGeom>
            <a:noFill/>
          </p:spPr>
          <p:txBody>
            <a:bodyPr wrap="square" rtlCol="0">
              <a:spAutoFit/>
            </a:bodyPr>
            <a:lstStyle/>
            <a:p>
              <a:pPr algn="ctr"/>
              <a:r>
                <a:rPr lang="fr-FR" sz="1200" dirty="0">
                  <a:solidFill>
                    <a:srgbClr val="FF0000"/>
                  </a:solidFill>
                </a:rPr>
                <a:t>Back</a:t>
              </a:r>
            </a:p>
          </p:txBody>
        </p:sp>
      </p:grpSp>
    </p:spTree>
    <p:extLst>
      <p:ext uri="{BB962C8B-B14F-4D97-AF65-F5344CB8AC3E}">
        <p14:creationId xmlns:p14="http://schemas.microsoft.com/office/powerpoint/2010/main" val="3192231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Google Shape;65;p9">
            <a:extLst>
              <a:ext uri="{FF2B5EF4-FFF2-40B4-BE49-F238E27FC236}">
                <a16:creationId xmlns:a16="http://schemas.microsoft.com/office/drawing/2014/main" id="{29530010-35BE-42F7-8660-1FCB7462AC99}"/>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a:extLst>
              <a:ext uri="{FF2B5EF4-FFF2-40B4-BE49-F238E27FC236}">
                <a16:creationId xmlns:a16="http://schemas.microsoft.com/office/drawing/2014/main" id="{057BCF8F-ED3D-4BEF-928C-16BD62130E60}"/>
              </a:ext>
            </a:extLst>
          </p:cNvPr>
          <p:cNvSpPr/>
          <p:nvPr/>
        </p:nvSpPr>
        <p:spPr>
          <a:xfrm>
            <a:off x="306006" y="1812071"/>
            <a:ext cx="8367731" cy="2308324"/>
          </a:xfrm>
          <a:prstGeom prst="rect">
            <a:avLst/>
          </a:prstGeom>
        </p:spPr>
        <p:txBody>
          <a:bodyPr wrap="square">
            <a:spAutoFit/>
          </a:bodyPr>
          <a:lstStyle/>
          <a:p>
            <a:pPr algn="just"/>
            <a:r>
              <a:rPr lang="en-GB" sz="1600" b="1" dirty="0">
                <a:solidFill>
                  <a:srgbClr val="18C320"/>
                </a:solidFill>
              </a:rPr>
              <a:t>Organisation of the distribution network</a:t>
            </a:r>
          </a:p>
          <a:p>
            <a:pPr algn="just"/>
            <a:endParaRPr lang="en-GB" sz="1600" dirty="0">
              <a:solidFill>
                <a:schemeClr val="tx1"/>
              </a:solidFill>
            </a:endParaRPr>
          </a:p>
          <a:p>
            <a:pPr algn="just"/>
            <a:r>
              <a:rPr lang="en-US" sz="1600" dirty="0">
                <a:solidFill>
                  <a:schemeClr val="tx1"/>
                </a:solidFill>
              </a:rPr>
              <a:t>There is no set distribution network for the retailers, as it depends greatly on the number of references on display, the stock capacity, the volume of sales and the nature of products.</a:t>
            </a:r>
          </a:p>
          <a:p>
            <a:pPr algn="just"/>
            <a:endParaRPr lang="en-US" sz="1600" dirty="0">
              <a:solidFill>
                <a:schemeClr val="tx1"/>
              </a:solidFill>
            </a:endParaRPr>
          </a:p>
          <a:p>
            <a:pPr algn="just"/>
            <a:r>
              <a:rPr lang="en-US" sz="1600" dirty="0">
                <a:solidFill>
                  <a:schemeClr val="tx1"/>
                </a:solidFill>
              </a:rPr>
              <a:t>However, there are different replenishment strategies that can satisfy each business type and imply a dedicated logistic </a:t>
            </a:r>
            <a:r>
              <a:rPr lang="en-US" sz="1600" dirty="0" err="1">
                <a:solidFill>
                  <a:schemeClr val="tx1"/>
                </a:solidFill>
              </a:rPr>
              <a:t>organisation</a:t>
            </a:r>
            <a:r>
              <a:rPr lang="en-US" sz="1600" dirty="0">
                <a:solidFill>
                  <a:schemeClr val="tx1"/>
                </a:solidFill>
              </a:rPr>
              <a:t>.</a:t>
            </a:r>
          </a:p>
          <a:p>
            <a:pPr algn="just"/>
            <a:endParaRPr lang="en-US" sz="1600" dirty="0">
              <a:solidFill>
                <a:schemeClr val="tx1"/>
              </a:solidFill>
            </a:endParaRPr>
          </a:p>
          <a:p>
            <a:pPr algn="just"/>
            <a:endParaRPr lang="en-US" sz="1600" dirty="0">
              <a:solidFill>
                <a:schemeClr val="tx1"/>
              </a:solidFill>
            </a:endParaRPr>
          </a:p>
        </p:txBody>
      </p:sp>
      <p:sp>
        <p:nvSpPr>
          <p:cNvPr id="2" name="Espace réservé du numéro de diapositive 1">
            <a:extLst>
              <a:ext uri="{FF2B5EF4-FFF2-40B4-BE49-F238E27FC236}">
                <a16:creationId xmlns:a16="http://schemas.microsoft.com/office/drawing/2014/main" id="{11F51C59-56F1-4E04-8A27-C5F0E4C025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27</a:t>
            </a:fld>
            <a:endParaRPr lang="es-ES"/>
          </a:p>
        </p:txBody>
      </p:sp>
      <p:sp>
        <p:nvSpPr>
          <p:cNvPr id="3" name="Rectangle : coins arrondis 2">
            <a:extLst>
              <a:ext uri="{FF2B5EF4-FFF2-40B4-BE49-F238E27FC236}">
                <a16:creationId xmlns:a16="http://schemas.microsoft.com/office/drawing/2014/main" id="{FF761976-BC5E-4011-9D07-4CBA78092667}"/>
              </a:ext>
            </a:extLst>
          </p:cNvPr>
          <p:cNvSpPr/>
          <p:nvPr/>
        </p:nvSpPr>
        <p:spPr>
          <a:xfrm>
            <a:off x="1427356" y="3788335"/>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Reorder</a:t>
            </a:r>
            <a:r>
              <a:rPr lang="fr-FR" sz="2000" b="1" dirty="0"/>
              <a:t> point</a:t>
            </a:r>
          </a:p>
        </p:txBody>
      </p:sp>
      <p:sp>
        <p:nvSpPr>
          <p:cNvPr id="34" name="Rectangle : coins arrondis 33">
            <a:extLst>
              <a:ext uri="{FF2B5EF4-FFF2-40B4-BE49-F238E27FC236}">
                <a16:creationId xmlns:a16="http://schemas.microsoft.com/office/drawing/2014/main" id="{F319A2D0-A366-405C-9DD6-3949FD4387A8}"/>
              </a:ext>
            </a:extLst>
          </p:cNvPr>
          <p:cNvSpPr/>
          <p:nvPr/>
        </p:nvSpPr>
        <p:spPr>
          <a:xfrm>
            <a:off x="4371278" y="3788335"/>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Periodic</a:t>
            </a:r>
            <a:endParaRPr lang="fr-FR" sz="2000" b="1" dirty="0"/>
          </a:p>
        </p:txBody>
      </p:sp>
      <p:sp>
        <p:nvSpPr>
          <p:cNvPr id="36" name="Rectangle : coins arrondis 35">
            <a:extLst>
              <a:ext uri="{FF2B5EF4-FFF2-40B4-BE49-F238E27FC236}">
                <a16:creationId xmlns:a16="http://schemas.microsoft.com/office/drawing/2014/main" id="{D2C38ED4-E4AE-40F0-A4F3-E97F902ECBEF}"/>
              </a:ext>
            </a:extLst>
          </p:cNvPr>
          <p:cNvSpPr/>
          <p:nvPr/>
        </p:nvSpPr>
        <p:spPr>
          <a:xfrm>
            <a:off x="1427356" y="5163469"/>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Top-off</a:t>
            </a:r>
          </a:p>
        </p:txBody>
      </p:sp>
      <p:sp>
        <p:nvSpPr>
          <p:cNvPr id="38" name="Rectangle : coins arrondis 37">
            <a:extLst>
              <a:ext uri="{FF2B5EF4-FFF2-40B4-BE49-F238E27FC236}">
                <a16:creationId xmlns:a16="http://schemas.microsoft.com/office/drawing/2014/main" id="{CE344B03-938F-4147-AD45-05F6F4FB8FCD}"/>
              </a:ext>
            </a:extLst>
          </p:cNvPr>
          <p:cNvSpPr/>
          <p:nvPr/>
        </p:nvSpPr>
        <p:spPr>
          <a:xfrm>
            <a:off x="4371278" y="5163469"/>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Demand</a:t>
            </a:r>
            <a:endParaRPr lang="fr-FR" sz="2000" b="1" dirty="0"/>
          </a:p>
        </p:txBody>
      </p:sp>
      <p:grpSp>
        <p:nvGrpSpPr>
          <p:cNvPr id="14" name="Groupe 13">
            <a:extLst>
              <a:ext uri="{FF2B5EF4-FFF2-40B4-BE49-F238E27FC236}">
                <a16:creationId xmlns:a16="http://schemas.microsoft.com/office/drawing/2014/main" id="{D2BBF657-1E93-4FB3-998F-9FF1EB3B09BA}"/>
              </a:ext>
            </a:extLst>
          </p:cNvPr>
          <p:cNvGrpSpPr/>
          <p:nvPr/>
        </p:nvGrpSpPr>
        <p:grpSpPr>
          <a:xfrm>
            <a:off x="7865630" y="3273"/>
            <a:ext cx="914400" cy="1027944"/>
            <a:chOff x="7881128" y="-28544"/>
            <a:chExt cx="914400" cy="1027944"/>
          </a:xfrm>
        </p:grpSpPr>
        <p:pic>
          <p:nvPicPr>
            <p:cNvPr id="15" name="Graphique 14" descr="Retour avec un remplissage uni">
              <a:hlinkClick r:id="" action="ppaction://hlinkshowjump?jump=previousslide"/>
              <a:extLst>
                <a:ext uri="{FF2B5EF4-FFF2-40B4-BE49-F238E27FC236}">
                  <a16:creationId xmlns:a16="http://schemas.microsoft.com/office/drawing/2014/main" id="{EE954E0A-F290-4F6A-A222-0AC2814100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1128" y="-28544"/>
              <a:ext cx="914400" cy="914400"/>
            </a:xfrm>
            <a:prstGeom prst="rect">
              <a:avLst/>
            </a:prstGeom>
          </p:spPr>
        </p:pic>
        <p:sp>
          <p:nvSpPr>
            <p:cNvPr id="16" name="ZoneTexte 15">
              <a:extLst>
                <a:ext uri="{FF2B5EF4-FFF2-40B4-BE49-F238E27FC236}">
                  <a16:creationId xmlns:a16="http://schemas.microsoft.com/office/drawing/2014/main" id="{9DA196B9-7D86-4F51-9E05-0D249F8849DD}"/>
                </a:ext>
              </a:extLst>
            </p:cNvPr>
            <p:cNvSpPr txBox="1"/>
            <p:nvPr/>
          </p:nvSpPr>
          <p:spPr>
            <a:xfrm>
              <a:off x="7950820" y="722401"/>
              <a:ext cx="775009" cy="276999"/>
            </a:xfrm>
            <a:prstGeom prst="rect">
              <a:avLst/>
            </a:prstGeom>
            <a:noFill/>
          </p:spPr>
          <p:txBody>
            <a:bodyPr wrap="square" rtlCol="0">
              <a:spAutoFit/>
            </a:bodyPr>
            <a:lstStyle/>
            <a:p>
              <a:pPr algn="ctr"/>
              <a:r>
                <a:rPr lang="fr-FR" sz="1200" dirty="0">
                  <a:solidFill>
                    <a:srgbClr val="FF0000"/>
                  </a:solidFill>
                </a:rPr>
                <a:t>Back</a:t>
              </a:r>
            </a:p>
          </p:txBody>
        </p:sp>
      </p:grpSp>
      <p:sp>
        <p:nvSpPr>
          <p:cNvPr id="17" name="Rectangle : coins arrondis 16">
            <a:extLst>
              <a:ext uri="{FF2B5EF4-FFF2-40B4-BE49-F238E27FC236}">
                <a16:creationId xmlns:a16="http://schemas.microsoft.com/office/drawing/2014/main" id="{8B3F0E4B-3EC7-4FB2-A58E-6C4A38DF7930}"/>
              </a:ext>
            </a:extLst>
          </p:cNvPr>
          <p:cNvSpPr/>
          <p:nvPr/>
        </p:nvSpPr>
        <p:spPr>
          <a:xfrm>
            <a:off x="991706" y="3686594"/>
            <a:ext cx="6759143" cy="2953750"/>
          </a:xfrm>
          <a:prstGeom prst="roundRect">
            <a:avLst>
              <a:gd name="adj" fmla="val 10847"/>
            </a:avLst>
          </a:prstGeom>
          <a:solidFill>
            <a:srgbClr val="009FC6"/>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solidFill>
                  <a:schemeClr val="bg1"/>
                </a:solidFill>
              </a:rPr>
              <a:t>Periodic</a:t>
            </a:r>
            <a:endParaRPr lang="fr-FR" sz="2000" b="1" dirty="0">
              <a:solidFill>
                <a:schemeClr val="bg1"/>
              </a:solidFill>
            </a:endParaRPr>
          </a:p>
          <a:p>
            <a:pPr algn="just"/>
            <a:endParaRPr lang="fr-FR" sz="1600" dirty="0">
              <a:solidFill>
                <a:schemeClr val="bg1"/>
              </a:solidFill>
            </a:endParaRPr>
          </a:p>
          <a:p>
            <a:pPr algn="just"/>
            <a:r>
              <a:rPr lang="en-US" sz="1600" dirty="0">
                <a:solidFill>
                  <a:schemeClr val="bg1"/>
                </a:solidFill>
              </a:rPr>
              <a:t>The inventory is replenished at specific intervals of time. The reorder quantity is adapted accordingly</a:t>
            </a:r>
            <a:r>
              <a:rPr lang="fr-FR" sz="1600" dirty="0">
                <a:solidFill>
                  <a:schemeClr val="bg1"/>
                </a:solidFill>
              </a:rPr>
              <a:t>.</a:t>
            </a:r>
          </a:p>
        </p:txBody>
      </p:sp>
    </p:spTree>
    <p:extLst>
      <p:ext uri="{BB962C8B-B14F-4D97-AF65-F5344CB8AC3E}">
        <p14:creationId xmlns:p14="http://schemas.microsoft.com/office/powerpoint/2010/main" val="54783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Google Shape;65;p9">
            <a:extLst>
              <a:ext uri="{FF2B5EF4-FFF2-40B4-BE49-F238E27FC236}">
                <a16:creationId xmlns:a16="http://schemas.microsoft.com/office/drawing/2014/main" id="{29530010-35BE-42F7-8660-1FCB7462AC99}"/>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a:extLst>
              <a:ext uri="{FF2B5EF4-FFF2-40B4-BE49-F238E27FC236}">
                <a16:creationId xmlns:a16="http://schemas.microsoft.com/office/drawing/2014/main" id="{057BCF8F-ED3D-4BEF-928C-16BD62130E60}"/>
              </a:ext>
            </a:extLst>
          </p:cNvPr>
          <p:cNvSpPr/>
          <p:nvPr/>
        </p:nvSpPr>
        <p:spPr>
          <a:xfrm>
            <a:off x="306006" y="1812071"/>
            <a:ext cx="8367731" cy="2308324"/>
          </a:xfrm>
          <a:prstGeom prst="rect">
            <a:avLst/>
          </a:prstGeom>
        </p:spPr>
        <p:txBody>
          <a:bodyPr wrap="square">
            <a:spAutoFit/>
          </a:bodyPr>
          <a:lstStyle/>
          <a:p>
            <a:pPr algn="just"/>
            <a:r>
              <a:rPr lang="en-GB" sz="1600" b="1" dirty="0">
                <a:solidFill>
                  <a:srgbClr val="18C320"/>
                </a:solidFill>
              </a:rPr>
              <a:t>Organisation of the distribution network</a:t>
            </a:r>
          </a:p>
          <a:p>
            <a:pPr algn="just"/>
            <a:endParaRPr lang="en-GB" sz="1600" dirty="0">
              <a:solidFill>
                <a:schemeClr val="tx1"/>
              </a:solidFill>
            </a:endParaRPr>
          </a:p>
          <a:p>
            <a:pPr algn="just"/>
            <a:r>
              <a:rPr lang="en-US" sz="1600" dirty="0">
                <a:solidFill>
                  <a:schemeClr val="tx1"/>
                </a:solidFill>
              </a:rPr>
              <a:t>There is no set distribution network for the retailers, as it depends greatly on the number of references on display, the stock capacity, the volume of sales and the nature of products.</a:t>
            </a:r>
          </a:p>
          <a:p>
            <a:pPr algn="just"/>
            <a:endParaRPr lang="en-US" sz="1600" dirty="0">
              <a:solidFill>
                <a:schemeClr val="tx1"/>
              </a:solidFill>
            </a:endParaRPr>
          </a:p>
          <a:p>
            <a:pPr algn="just"/>
            <a:r>
              <a:rPr lang="en-US" sz="1600" dirty="0">
                <a:solidFill>
                  <a:schemeClr val="tx1"/>
                </a:solidFill>
              </a:rPr>
              <a:t>However, there are different replenishment strategies that can satisfy each business type and imply a dedicated logistic </a:t>
            </a:r>
            <a:r>
              <a:rPr lang="en-US" sz="1600" dirty="0" err="1">
                <a:solidFill>
                  <a:schemeClr val="tx1"/>
                </a:solidFill>
              </a:rPr>
              <a:t>organisation</a:t>
            </a:r>
            <a:r>
              <a:rPr lang="en-US" sz="1600" dirty="0">
                <a:solidFill>
                  <a:schemeClr val="tx1"/>
                </a:solidFill>
              </a:rPr>
              <a:t>.</a:t>
            </a:r>
          </a:p>
          <a:p>
            <a:pPr algn="just"/>
            <a:endParaRPr lang="en-US" sz="1600" dirty="0">
              <a:solidFill>
                <a:schemeClr val="tx1"/>
              </a:solidFill>
            </a:endParaRPr>
          </a:p>
          <a:p>
            <a:pPr algn="just"/>
            <a:endParaRPr lang="en-US" sz="1600" dirty="0">
              <a:solidFill>
                <a:schemeClr val="tx1"/>
              </a:solidFill>
            </a:endParaRPr>
          </a:p>
        </p:txBody>
      </p:sp>
      <p:sp>
        <p:nvSpPr>
          <p:cNvPr id="2" name="Espace réservé du numéro de diapositive 1">
            <a:extLst>
              <a:ext uri="{FF2B5EF4-FFF2-40B4-BE49-F238E27FC236}">
                <a16:creationId xmlns:a16="http://schemas.microsoft.com/office/drawing/2014/main" id="{11F51C59-56F1-4E04-8A27-C5F0E4C025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28</a:t>
            </a:fld>
            <a:endParaRPr lang="es-ES"/>
          </a:p>
        </p:txBody>
      </p:sp>
      <p:sp>
        <p:nvSpPr>
          <p:cNvPr id="3" name="Rectangle : coins arrondis 2">
            <a:extLst>
              <a:ext uri="{FF2B5EF4-FFF2-40B4-BE49-F238E27FC236}">
                <a16:creationId xmlns:a16="http://schemas.microsoft.com/office/drawing/2014/main" id="{FF761976-BC5E-4011-9D07-4CBA78092667}"/>
              </a:ext>
            </a:extLst>
          </p:cNvPr>
          <p:cNvSpPr/>
          <p:nvPr/>
        </p:nvSpPr>
        <p:spPr>
          <a:xfrm>
            <a:off x="1427356" y="3788335"/>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Reorder</a:t>
            </a:r>
            <a:r>
              <a:rPr lang="fr-FR" sz="2000" b="1" dirty="0"/>
              <a:t> point</a:t>
            </a:r>
          </a:p>
        </p:txBody>
      </p:sp>
      <p:sp>
        <p:nvSpPr>
          <p:cNvPr id="34" name="Rectangle : coins arrondis 33">
            <a:extLst>
              <a:ext uri="{FF2B5EF4-FFF2-40B4-BE49-F238E27FC236}">
                <a16:creationId xmlns:a16="http://schemas.microsoft.com/office/drawing/2014/main" id="{F319A2D0-A366-405C-9DD6-3949FD4387A8}"/>
              </a:ext>
            </a:extLst>
          </p:cNvPr>
          <p:cNvSpPr/>
          <p:nvPr/>
        </p:nvSpPr>
        <p:spPr>
          <a:xfrm>
            <a:off x="4371278" y="3788335"/>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Periodic</a:t>
            </a:r>
            <a:endParaRPr lang="fr-FR" sz="2000" b="1" dirty="0"/>
          </a:p>
        </p:txBody>
      </p:sp>
      <p:sp>
        <p:nvSpPr>
          <p:cNvPr id="36" name="Rectangle : coins arrondis 35">
            <a:extLst>
              <a:ext uri="{FF2B5EF4-FFF2-40B4-BE49-F238E27FC236}">
                <a16:creationId xmlns:a16="http://schemas.microsoft.com/office/drawing/2014/main" id="{D2C38ED4-E4AE-40F0-A4F3-E97F902ECBEF}"/>
              </a:ext>
            </a:extLst>
          </p:cNvPr>
          <p:cNvSpPr/>
          <p:nvPr/>
        </p:nvSpPr>
        <p:spPr>
          <a:xfrm>
            <a:off x="1427356" y="5163469"/>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Top-off</a:t>
            </a:r>
          </a:p>
        </p:txBody>
      </p:sp>
      <p:sp>
        <p:nvSpPr>
          <p:cNvPr id="38" name="Rectangle : coins arrondis 37">
            <a:extLst>
              <a:ext uri="{FF2B5EF4-FFF2-40B4-BE49-F238E27FC236}">
                <a16:creationId xmlns:a16="http://schemas.microsoft.com/office/drawing/2014/main" id="{CE344B03-938F-4147-AD45-05F6F4FB8FCD}"/>
              </a:ext>
            </a:extLst>
          </p:cNvPr>
          <p:cNvSpPr/>
          <p:nvPr/>
        </p:nvSpPr>
        <p:spPr>
          <a:xfrm>
            <a:off x="4371278" y="5163469"/>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Demand</a:t>
            </a:r>
            <a:endParaRPr lang="fr-FR" sz="2000" b="1" dirty="0"/>
          </a:p>
        </p:txBody>
      </p:sp>
      <p:grpSp>
        <p:nvGrpSpPr>
          <p:cNvPr id="15" name="Groupe 14">
            <a:extLst>
              <a:ext uri="{FF2B5EF4-FFF2-40B4-BE49-F238E27FC236}">
                <a16:creationId xmlns:a16="http://schemas.microsoft.com/office/drawing/2014/main" id="{AAF807FD-9123-45D3-9562-D67A4E28D3E5}"/>
              </a:ext>
            </a:extLst>
          </p:cNvPr>
          <p:cNvGrpSpPr/>
          <p:nvPr/>
        </p:nvGrpSpPr>
        <p:grpSpPr>
          <a:xfrm>
            <a:off x="7865630" y="3273"/>
            <a:ext cx="914400" cy="1027944"/>
            <a:chOff x="7881128" y="-28544"/>
            <a:chExt cx="914400" cy="1027944"/>
          </a:xfrm>
        </p:grpSpPr>
        <p:pic>
          <p:nvPicPr>
            <p:cNvPr id="16" name="Graphique 15" descr="Retour avec un remplissage uni">
              <a:hlinkClick r:id="" action="ppaction://hlinkshowjump?jump=previousslide"/>
              <a:extLst>
                <a:ext uri="{FF2B5EF4-FFF2-40B4-BE49-F238E27FC236}">
                  <a16:creationId xmlns:a16="http://schemas.microsoft.com/office/drawing/2014/main" id="{3097FAE8-089C-48EE-B73F-D528FE1132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1128" y="-28544"/>
              <a:ext cx="914400" cy="914400"/>
            </a:xfrm>
            <a:prstGeom prst="rect">
              <a:avLst/>
            </a:prstGeom>
          </p:spPr>
        </p:pic>
        <p:sp>
          <p:nvSpPr>
            <p:cNvPr id="17" name="ZoneTexte 16">
              <a:extLst>
                <a:ext uri="{FF2B5EF4-FFF2-40B4-BE49-F238E27FC236}">
                  <a16:creationId xmlns:a16="http://schemas.microsoft.com/office/drawing/2014/main" id="{25BA83D6-1F06-4449-888E-E79C23912E77}"/>
                </a:ext>
              </a:extLst>
            </p:cNvPr>
            <p:cNvSpPr txBox="1"/>
            <p:nvPr/>
          </p:nvSpPr>
          <p:spPr>
            <a:xfrm>
              <a:off x="7950820" y="722401"/>
              <a:ext cx="775009" cy="276999"/>
            </a:xfrm>
            <a:prstGeom prst="rect">
              <a:avLst/>
            </a:prstGeom>
            <a:noFill/>
          </p:spPr>
          <p:txBody>
            <a:bodyPr wrap="square" rtlCol="0">
              <a:spAutoFit/>
            </a:bodyPr>
            <a:lstStyle/>
            <a:p>
              <a:pPr algn="ctr"/>
              <a:r>
                <a:rPr lang="fr-FR" sz="1200" dirty="0">
                  <a:solidFill>
                    <a:srgbClr val="FF0000"/>
                  </a:solidFill>
                </a:rPr>
                <a:t>Back</a:t>
              </a:r>
            </a:p>
          </p:txBody>
        </p:sp>
      </p:grpSp>
      <p:sp>
        <p:nvSpPr>
          <p:cNvPr id="18" name="Rectangle : coins arrondis 17">
            <a:extLst>
              <a:ext uri="{FF2B5EF4-FFF2-40B4-BE49-F238E27FC236}">
                <a16:creationId xmlns:a16="http://schemas.microsoft.com/office/drawing/2014/main" id="{EE160ABE-E7B8-4AC8-836D-2C00254F767D}"/>
              </a:ext>
            </a:extLst>
          </p:cNvPr>
          <p:cNvSpPr/>
          <p:nvPr/>
        </p:nvSpPr>
        <p:spPr>
          <a:xfrm>
            <a:off x="991706" y="3699767"/>
            <a:ext cx="6759143" cy="2953750"/>
          </a:xfrm>
          <a:prstGeom prst="roundRect">
            <a:avLst>
              <a:gd name="adj" fmla="val 10847"/>
            </a:avLst>
          </a:prstGeom>
          <a:solidFill>
            <a:srgbClr val="009FC6"/>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Top off</a:t>
            </a:r>
          </a:p>
          <a:p>
            <a:pPr algn="just"/>
            <a:endParaRPr lang="fr-FR" sz="1600" dirty="0">
              <a:solidFill>
                <a:schemeClr val="bg1"/>
              </a:solidFill>
            </a:endParaRPr>
          </a:p>
          <a:p>
            <a:pPr algn="just"/>
            <a:r>
              <a:rPr lang="fr-FR" sz="1600" dirty="0">
                <a:solidFill>
                  <a:schemeClr val="bg1"/>
                </a:solidFill>
              </a:rPr>
              <a:t>A </a:t>
            </a:r>
            <a:r>
              <a:rPr lang="fr-FR" sz="1600" dirty="0" err="1">
                <a:solidFill>
                  <a:schemeClr val="bg1"/>
                </a:solidFill>
              </a:rPr>
              <a:t>replenishment</a:t>
            </a:r>
            <a:r>
              <a:rPr lang="fr-FR" sz="1600" dirty="0">
                <a:solidFill>
                  <a:schemeClr val="bg1"/>
                </a:solidFill>
              </a:rPr>
              <a:t> team tops off the </a:t>
            </a:r>
            <a:r>
              <a:rPr lang="fr-FR" sz="1600" dirty="0" err="1">
                <a:solidFill>
                  <a:schemeClr val="bg1"/>
                </a:solidFill>
              </a:rPr>
              <a:t>shelves</a:t>
            </a:r>
            <a:r>
              <a:rPr lang="fr-FR" sz="1600" dirty="0">
                <a:solidFill>
                  <a:schemeClr val="bg1"/>
                </a:solidFill>
              </a:rPr>
              <a:t> </a:t>
            </a:r>
            <a:r>
              <a:rPr lang="fr-FR" sz="1600" dirty="0" err="1">
                <a:solidFill>
                  <a:schemeClr val="bg1"/>
                </a:solidFill>
              </a:rPr>
              <a:t>between</a:t>
            </a:r>
            <a:r>
              <a:rPr lang="fr-FR" sz="1600" dirty="0">
                <a:solidFill>
                  <a:schemeClr val="bg1"/>
                </a:solidFill>
              </a:rPr>
              <a:t> picking </a:t>
            </a:r>
            <a:r>
              <a:rPr lang="fr-FR" sz="1600" dirty="0" err="1">
                <a:solidFill>
                  <a:schemeClr val="bg1"/>
                </a:solidFill>
              </a:rPr>
              <a:t>waves</a:t>
            </a:r>
            <a:r>
              <a:rPr lang="fr-FR" sz="1600" dirty="0">
                <a:solidFill>
                  <a:schemeClr val="bg1"/>
                </a:solidFill>
              </a:rPr>
              <a:t> in </a:t>
            </a:r>
            <a:r>
              <a:rPr lang="fr-FR" sz="1600" dirty="0" err="1">
                <a:solidFill>
                  <a:schemeClr val="bg1"/>
                </a:solidFill>
              </a:rPr>
              <a:t>order</a:t>
            </a:r>
            <a:r>
              <a:rPr lang="fr-FR" sz="1600" dirty="0">
                <a:solidFill>
                  <a:schemeClr val="bg1"/>
                </a:solidFill>
              </a:rPr>
              <a:t> to maximise utilisation times. This </a:t>
            </a:r>
            <a:r>
              <a:rPr lang="fr-FR" sz="1600" dirty="0" err="1">
                <a:solidFill>
                  <a:schemeClr val="bg1"/>
                </a:solidFill>
              </a:rPr>
              <a:t>strategy</a:t>
            </a:r>
            <a:r>
              <a:rPr lang="fr-FR" sz="1600" dirty="0">
                <a:solidFill>
                  <a:schemeClr val="bg1"/>
                </a:solidFill>
              </a:rPr>
              <a:t> </a:t>
            </a:r>
            <a:r>
              <a:rPr lang="fr-FR" sz="1600" dirty="0" err="1">
                <a:solidFill>
                  <a:schemeClr val="bg1"/>
                </a:solidFill>
              </a:rPr>
              <a:t>is</a:t>
            </a:r>
            <a:r>
              <a:rPr lang="fr-FR" sz="1600" dirty="0">
                <a:solidFill>
                  <a:schemeClr val="bg1"/>
                </a:solidFill>
              </a:rPr>
              <a:t> </a:t>
            </a:r>
            <a:r>
              <a:rPr lang="fr-FR" sz="1600" dirty="0" err="1">
                <a:solidFill>
                  <a:schemeClr val="bg1"/>
                </a:solidFill>
              </a:rPr>
              <a:t>well</a:t>
            </a:r>
            <a:r>
              <a:rPr lang="fr-FR" sz="1600" dirty="0">
                <a:solidFill>
                  <a:schemeClr val="bg1"/>
                </a:solidFill>
              </a:rPr>
              <a:t> </a:t>
            </a:r>
            <a:r>
              <a:rPr lang="fr-FR" sz="1600" dirty="0" err="1">
                <a:solidFill>
                  <a:schemeClr val="bg1"/>
                </a:solidFill>
              </a:rPr>
              <a:t>used</a:t>
            </a:r>
            <a:r>
              <a:rPr lang="fr-FR" sz="1600" dirty="0">
                <a:solidFill>
                  <a:schemeClr val="bg1"/>
                </a:solidFill>
              </a:rPr>
              <a:t> for high </a:t>
            </a:r>
            <a:r>
              <a:rPr lang="fr-FR" sz="1600" dirty="0" err="1">
                <a:solidFill>
                  <a:schemeClr val="bg1"/>
                </a:solidFill>
              </a:rPr>
              <a:t>demand</a:t>
            </a:r>
            <a:r>
              <a:rPr lang="fr-FR" sz="1600" dirty="0">
                <a:solidFill>
                  <a:schemeClr val="bg1"/>
                </a:solidFill>
              </a:rPr>
              <a:t> and high rotation </a:t>
            </a:r>
            <a:r>
              <a:rPr lang="fr-FR" sz="1600" dirty="0" err="1">
                <a:solidFill>
                  <a:schemeClr val="bg1"/>
                </a:solidFill>
              </a:rPr>
              <a:t>products</a:t>
            </a:r>
            <a:r>
              <a:rPr lang="fr-FR" sz="1600" dirty="0">
                <a:solidFill>
                  <a:schemeClr val="bg1"/>
                </a:solidFill>
              </a:rPr>
              <a:t>.</a:t>
            </a:r>
          </a:p>
        </p:txBody>
      </p:sp>
    </p:spTree>
    <p:extLst>
      <p:ext uri="{BB962C8B-B14F-4D97-AF65-F5344CB8AC3E}">
        <p14:creationId xmlns:p14="http://schemas.microsoft.com/office/powerpoint/2010/main" val="21210039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Google Shape;65;p9">
            <a:extLst>
              <a:ext uri="{FF2B5EF4-FFF2-40B4-BE49-F238E27FC236}">
                <a16:creationId xmlns:a16="http://schemas.microsoft.com/office/drawing/2014/main" id="{29530010-35BE-42F7-8660-1FCB7462AC99}"/>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a:extLst>
              <a:ext uri="{FF2B5EF4-FFF2-40B4-BE49-F238E27FC236}">
                <a16:creationId xmlns:a16="http://schemas.microsoft.com/office/drawing/2014/main" id="{057BCF8F-ED3D-4BEF-928C-16BD62130E60}"/>
              </a:ext>
            </a:extLst>
          </p:cNvPr>
          <p:cNvSpPr/>
          <p:nvPr/>
        </p:nvSpPr>
        <p:spPr>
          <a:xfrm>
            <a:off x="306006" y="1812071"/>
            <a:ext cx="8367731" cy="2308324"/>
          </a:xfrm>
          <a:prstGeom prst="rect">
            <a:avLst/>
          </a:prstGeom>
        </p:spPr>
        <p:txBody>
          <a:bodyPr wrap="square">
            <a:spAutoFit/>
          </a:bodyPr>
          <a:lstStyle/>
          <a:p>
            <a:pPr algn="just"/>
            <a:r>
              <a:rPr lang="en-GB" sz="1600" b="1" dirty="0">
                <a:solidFill>
                  <a:srgbClr val="18C320"/>
                </a:solidFill>
              </a:rPr>
              <a:t>Organisation of the distribution network</a:t>
            </a:r>
          </a:p>
          <a:p>
            <a:pPr algn="just"/>
            <a:endParaRPr lang="en-GB" sz="1600" dirty="0">
              <a:solidFill>
                <a:schemeClr val="tx1"/>
              </a:solidFill>
            </a:endParaRPr>
          </a:p>
          <a:p>
            <a:pPr algn="just"/>
            <a:r>
              <a:rPr lang="en-US" sz="1600" dirty="0">
                <a:solidFill>
                  <a:schemeClr val="tx1"/>
                </a:solidFill>
              </a:rPr>
              <a:t>There is no set distribution network for the retailers, as it depends greatly on the number of references on display, the stock capacity, the volume of sales and the nature of products.</a:t>
            </a:r>
          </a:p>
          <a:p>
            <a:pPr algn="just"/>
            <a:endParaRPr lang="en-US" sz="1600" dirty="0">
              <a:solidFill>
                <a:schemeClr val="tx1"/>
              </a:solidFill>
            </a:endParaRPr>
          </a:p>
          <a:p>
            <a:pPr algn="just"/>
            <a:r>
              <a:rPr lang="en-US" sz="1600" dirty="0">
                <a:solidFill>
                  <a:schemeClr val="tx1"/>
                </a:solidFill>
              </a:rPr>
              <a:t>However, there are different replenishment strategies that can satisfy each business type and imply a dedicated logistic </a:t>
            </a:r>
            <a:r>
              <a:rPr lang="en-US" sz="1600" dirty="0" err="1">
                <a:solidFill>
                  <a:schemeClr val="tx1"/>
                </a:solidFill>
              </a:rPr>
              <a:t>organisation</a:t>
            </a:r>
            <a:r>
              <a:rPr lang="en-US" sz="1600" dirty="0">
                <a:solidFill>
                  <a:schemeClr val="tx1"/>
                </a:solidFill>
              </a:rPr>
              <a:t>.</a:t>
            </a:r>
          </a:p>
          <a:p>
            <a:pPr algn="just"/>
            <a:endParaRPr lang="en-US" sz="1600" dirty="0">
              <a:solidFill>
                <a:schemeClr val="tx1"/>
              </a:solidFill>
            </a:endParaRPr>
          </a:p>
          <a:p>
            <a:pPr algn="just"/>
            <a:endParaRPr lang="en-US" sz="1600" dirty="0">
              <a:solidFill>
                <a:schemeClr val="tx1"/>
              </a:solidFill>
            </a:endParaRPr>
          </a:p>
        </p:txBody>
      </p:sp>
      <p:sp>
        <p:nvSpPr>
          <p:cNvPr id="2" name="Espace réservé du numéro de diapositive 1">
            <a:extLst>
              <a:ext uri="{FF2B5EF4-FFF2-40B4-BE49-F238E27FC236}">
                <a16:creationId xmlns:a16="http://schemas.microsoft.com/office/drawing/2014/main" id="{11F51C59-56F1-4E04-8A27-C5F0E4C025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29</a:t>
            </a:fld>
            <a:endParaRPr lang="es-ES"/>
          </a:p>
        </p:txBody>
      </p:sp>
      <p:sp>
        <p:nvSpPr>
          <p:cNvPr id="3" name="Rectangle : coins arrondis 2">
            <a:extLst>
              <a:ext uri="{FF2B5EF4-FFF2-40B4-BE49-F238E27FC236}">
                <a16:creationId xmlns:a16="http://schemas.microsoft.com/office/drawing/2014/main" id="{FF761976-BC5E-4011-9D07-4CBA78092667}"/>
              </a:ext>
            </a:extLst>
          </p:cNvPr>
          <p:cNvSpPr/>
          <p:nvPr/>
        </p:nvSpPr>
        <p:spPr>
          <a:xfrm>
            <a:off x="1427356" y="3788335"/>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Reorder</a:t>
            </a:r>
            <a:r>
              <a:rPr lang="fr-FR" sz="2000" b="1" dirty="0"/>
              <a:t> point</a:t>
            </a:r>
          </a:p>
        </p:txBody>
      </p:sp>
      <p:sp>
        <p:nvSpPr>
          <p:cNvPr id="34" name="Rectangle : coins arrondis 33">
            <a:extLst>
              <a:ext uri="{FF2B5EF4-FFF2-40B4-BE49-F238E27FC236}">
                <a16:creationId xmlns:a16="http://schemas.microsoft.com/office/drawing/2014/main" id="{F319A2D0-A366-405C-9DD6-3949FD4387A8}"/>
              </a:ext>
            </a:extLst>
          </p:cNvPr>
          <p:cNvSpPr/>
          <p:nvPr/>
        </p:nvSpPr>
        <p:spPr>
          <a:xfrm>
            <a:off x="4371278" y="3788335"/>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Periodic</a:t>
            </a:r>
            <a:endParaRPr lang="fr-FR" sz="2000" b="1" dirty="0"/>
          </a:p>
        </p:txBody>
      </p:sp>
      <p:sp>
        <p:nvSpPr>
          <p:cNvPr id="36" name="Rectangle : coins arrondis 35">
            <a:extLst>
              <a:ext uri="{FF2B5EF4-FFF2-40B4-BE49-F238E27FC236}">
                <a16:creationId xmlns:a16="http://schemas.microsoft.com/office/drawing/2014/main" id="{D2C38ED4-E4AE-40F0-A4F3-E97F902ECBEF}"/>
              </a:ext>
            </a:extLst>
          </p:cNvPr>
          <p:cNvSpPr/>
          <p:nvPr/>
        </p:nvSpPr>
        <p:spPr>
          <a:xfrm>
            <a:off x="1427356" y="5163469"/>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Top-off</a:t>
            </a:r>
          </a:p>
        </p:txBody>
      </p:sp>
      <p:sp>
        <p:nvSpPr>
          <p:cNvPr id="38" name="Rectangle : coins arrondis 37">
            <a:extLst>
              <a:ext uri="{FF2B5EF4-FFF2-40B4-BE49-F238E27FC236}">
                <a16:creationId xmlns:a16="http://schemas.microsoft.com/office/drawing/2014/main" id="{CE344B03-938F-4147-AD45-05F6F4FB8FCD}"/>
              </a:ext>
            </a:extLst>
          </p:cNvPr>
          <p:cNvSpPr/>
          <p:nvPr/>
        </p:nvSpPr>
        <p:spPr>
          <a:xfrm>
            <a:off x="4371278" y="5163469"/>
            <a:ext cx="2943922" cy="1388307"/>
          </a:xfrm>
          <a:prstGeom prst="roundRect">
            <a:avLst>
              <a:gd name="adj" fmla="val 11848"/>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t>Demand</a:t>
            </a:r>
            <a:endParaRPr lang="fr-FR" sz="2000" b="1" dirty="0"/>
          </a:p>
        </p:txBody>
      </p:sp>
      <p:sp>
        <p:nvSpPr>
          <p:cNvPr id="13" name="Rectangle : coins arrondis 12">
            <a:extLst>
              <a:ext uri="{FF2B5EF4-FFF2-40B4-BE49-F238E27FC236}">
                <a16:creationId xmlns:a16="http://schemas.microsoft.com/office/drawing/2014/main" id="{A99162C8-B6AE-4E6A-AA5F-4F633F02BED9}"/>
              </a:ext>
            </a:extLst>
          </p:cNvPr>
          <p:cNvSpPr/>
          <p:nvPr/>
        </p:nvSpPr>
        <p:spPr>
          <a:xfrm>
            <a:off x="991706" y="3686594"/>
            <a:ext cx="6759143" cy="2953750"/>
          </a:xfrm>
          <a:prstGeom prst="roundRect">
            <a:avLst>
              <a:gd name="adj" fmla="val 10847"/>
            </a:avLst>
          </a:prstGeom>
          <a:solidFill>
            <a:srgbClr val="009FC6"/>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solidFill>
                  <a:schemeClr val="bg1"/>
                </a:solidFill>
              </a:rPr>
              <a:t>Demand</a:t>
            </a:r>
            <a:endParaRPr lang="fr-FR" sz="2000" b="1" dirty="0">
              <a:solidFill>
                <a:schemeClr val="bg1"/>
              </a:solidFill>
            </a:endParaRPr>
          </a:p>
          <a:p>
            <a:pPr algn="just"/>
            <a:endParaRPr lang="fr-FR" sz="1600" dirty="0">
              <a:solidFill>
                <a:schemeClr val="bg1"/>
              </a:solidFill>
            </a:endParaRPr>
          </a:p>
          <a:p>
            <a:pPr algn="just"/>
            <a:r>
              <a:rPr lang="fr-FR" sz="1600" dirty="0">
                <a:solidFill>
                  <a:schemeClr val="bg1"/>
                </a:solidFill>
              </a:rPr>
              <a:t>Most </a:t>
            </a:r>
            <a:r>
              <a:rPr lang="fr-FR" sz="1600" dirty="0" err="1">
                <a:solidFill>
                  <a:schemeClr val="bg1"/>
                </a:solidFill>
              </a:rPr>
              <a:t>straightforward</a:t>
            </a:r>
            <a:r>
              <a:rPr lang="fr-FR" sz="1600" dirty="0">
                <a:solidFill>
                  <a:schemeClr val="bg1"/>
                </a:solidFill>
              </a:rPr>
              <a:t> </a:t>
            </a:r>
            <a:r>
              <a:rPr lang="fr-FR" sz="1600" dirty="0" err="1">
                <a:solidFill>
                  <a:schemeClr val="bg1"/>
                </a:solidFill>
              </a:rPr>
              <a:t>strategy</a:t>
            </a:r>
            <a:r>
              <a:rPr lang="fr-FR" sz="1600" dirty="0">
                <a:solidFill>
                  <a:schemeClr val="bg1"/>
                </a:solidFill>
              </a:rPr>
              <a:t> but </a:t>
            </a:r>
            <a:r>
              <a:rPr lang="fr-FR" sz="1600" dirty="0" err="1">
                <a:solidFill>
                  <a:schemeClr val="bg1"/>
                </a:solidFill>
              </a:rPr>
              <a:t>requires</a:t>
            </a:r>
            <a:r>
              <a:rPr lang="fr-FR" sz="1600" dirty="0">
                <a:solidFill>
                  <a:schemeClr val="bg1"/>
                </a:solidFill>
              </a:rPr>
              <a:t> </a:t>
            </a:r>
            <a:r>
              <a:rPr lang="fr-FR" sz="1600" dirty="0" err="1">
                <a:solidFill>
                  <a:schemeClr val="bg1"/>
                </a:solidFill>
              </a:rPr>
              <a:t>careful</a:t>
            </a:r>
            <a:r>
              <a:rPr lang="fr-FR" sz="1600" dirty="0">
                <a:solidFill>
                  <a:schemeClr val="bg1"/>
                </a:solidFill>
              </a:rPr>
              <a:t> planning for </a:t>
            </a:r>
            <a:r>
              <a:rPr lang="fr-FR" sz="1600" dirty="0" err="1">
                <a:solidFill>
                  <a:schemeClr val="bg1"/>
                </a:solidFill>
              </a:rPr>
              <a:t>demand</a:t>
            </a:r>
            <a:r>
              <a:rPr lang="fr-FR" sz="1600" dirty="0">
                <a:solidFill>
                  <a:schemeClr val="bg1"/>
                </a:solidFill>
              </a:rPr>
              <a:t> fluctuations. The stock </a:t>
            </a:r>
            <a:r>
              <a:rPr lang="fr-FR" sz="1600" dirty="0" err="1">
                <a:solidFill>
                  <a:schemeClr val="bg1"/>
                </a:solidFill>
              </a:rPr>
              <a:t>is</a:t>
            </a:r>
            <a:r>
              <a:rPr lang="fr-FR" sz="1600" dirty="0">
                <a:solidFill>
                  <a:schemeClr val="bg1"/>
                </a:solidFill>
              </a:rPr>
              <a:t> </a:t>
            </a:r>
            <a:r>
              <a:rPr lang="fr-FR" sz="1600" dirty="0" err="1">
                <a:solidFill>
                  <a:schemeClr val="bg1"/>
                </a:solidFill>
              </a:rPr>
              <a:t>replenished</a:t>
            </a:r>
            <a:r>
              <a:rPr lang="fr-FR" sz="1600" dirty="0">
                <a:solidFill>
                  <a:schemeClr val="bg1"/>
                </a:solidFill>
              </a:rPr>
              <a:t> </a:t>
            </a:r>
            <a:r>
              <a:rPr lang="fr-FR" sz="1600" dirty="0" err="1">
                <a:solidFill>
                  <a:schemeClr val="bg1"/>
                </a:solidFill>
              </a:rPr>
              <a:t>upon</a:t>
            </a:r>
            <a:r>
              <a:rPr lang="fr-FR" sz="1600" dirty="0">
                <a:solidFill>
                  <a:schemeClr val="bg1"/>
                </a:solidFill>
              </a:rPr>
              <a:t> </a:t>
            </a:r>
            <a:r>
              <a:rPr lang="fr-FR" sz="1600" dirty="0" err="1">
                <a:solidFill>
                  <a:schemeClr val="bg1"/>
                </a:solidFill>
              </a:rPr>
              <a:t>demand</a:t>
            </a:r>
            <a:r>
              <a:rPr lang="fr-FR" sz="1600" dirty="0">
                <a:solidFill>
                  <a:schemeClr val="bg1"/>
                </a:solidFill>
              </a:rPr>
              <a:t> and </a:t>
            </a:r>
            <a:r>
              <a:rPr lang="fr-FR" sz="1600" dirty="0" err="1">
                <a:solidFill>
                  <a:schemeClr val="bg1"/>
                </a:solidFill>
              </a:rPr>
              <a:t>reordering</a:t>
            </a:r>
            <a:r>
              <a:rPr lang="fr-FR" sz="1600" dirty="0">
                <a:solidFill>
                  <a:schemeClr val="bg1"/>
                </a:solidFill>
              </a:rPr>
              <a:t> </a:t>
            </a:r>
            <a:r>
              <a:rPr lang="fr-FR" sz="1600" dirty="0" err="1">
                <a:solidFill>
                  <a:schemeClr val="bg1"/>
                </a:solidFill>
              </a:rPr>
              <a:t>is</a:t>
            </a:r>
            <a:r>
              <a:rPr lang="fr-FR" sz="1600" dirty="0">
                <a:solidFill>
                  <a:schemeClr val="bg1"/>
                </a:solidFill>
              </a:rPr>
              <a:t> </a:t>
            </a:r>
            <a:r>
              <a:rPr lang="fr-FR" sz="1600" dirty="0" err="1">
                <a:solidFill>
                  <a:schemeClr val="bg1"/>
                </a:solidFill>
              </a:rPr>
              <a:t>limited</a:t>
            </a:r>
            <a:r>
              <a:rPr lang="fr-FR" sz="1600" dirty="0">
                <a:solidFill>
                  <a:schemeClr val="bg1"/>
                </a:solidFill>
              </a:rPr>
              <a:t> to </a:t>
            </a:r>
            <a:r>
              <a:rPr lang="fr-FR" sz="1600" dirty="0" err="1">
                <a:solidFill>
                  <a:schemeClr val="bg1"/>
                </a:solidFill>
              </a:rPr>
              <a:t>what</a:t>
            </a:r>
            <a:r>
              <a:rPr lang="fr-FR" sz="1600" dirty="0">
                <a:solidFill>
                  <a:schemeClr val="bg1"/>
                </a:solidFill>
              </a:rPr>
              <a:t> </a:t>
            </a:r>
            <a:r>
              <a:rPr lang="fr-FR" sz="1600" dirty="0" err="1">
                <a:solidFill>
                  <a:schemeClr val="bg1"/>
                </a:solidFill>
              </a:rPr>
              <a:t>is</a:t>
            </a:r>
            <a:r>
              <a:rPr lang="fr-FR" sz="1600" dirty="0">
                <a:solidFill>
                  <a:schemeClr val="bg1"/>
                </a:solidFill>
              </a:rPr>
              <a:t> </a:t>
            </a:r>
            <a:r>
              <a:rPr lang="fr-FR" sz="1600" dirty="0" err="1">
                <a:solidFill>
                  <a:schemeClr val="bg1"/>
                </a:solidFill>
              </a:rPr>
              <a:t>needed</a:t>
            </a:r>
            <a:r>
              <a:rPr lang="fr-FR" sz="1600" dirty="0">
                <a:solidFill>
                  <a:schemeClr val="bg1"/>
                </a:solidFill>
              </a:rPr>
              <a:t> to </a:t>
            </a:r>
            <a:r>
              <a:rPr lang="fr-FR" sz="1600" dirty="0" err="1">
                <a:solidFill>
                  <a:schemeClr val="bg1"/>
                </a:solidFill>
              </a:rPr>
              <a:t>fulfil</a:t>
            </a:r>
            <a:r>
              <a:rPr lang="fr-FR" sz="1600" dirty="0">
                <a:solidFill>
                  <a:schemeClr val="bg1"/>
                </a:solidFill>
              </a:rPr>
              <a:t> </a:t>
            </a:r>
            <a:r>
              <a:rPr lang="fr-FR" sz="1600" dirty="0" err="1">
                <a:solidFill>
                  <a:schemeClr val="bg1"/>
                </a:solidFill>
              </a:rPr>
              <a:t>orders</a:t>
            </a:r>
            <a:r>
              <a:rPr lang="fr-FR" sz="1600" dirty="0">
                <a:solidFill>
                  <a:schemeClr val="bg1"/>
                </a:solidFill>
              </a:rPr>
              <a:t>.</a:t>
            </a:r>
          </a:p>
        </p:txBody>
      </p:sp>
      <p:grpSp>
        <p:nvGrpSpPr>
          <p:cNvPr id="14" name="Groupe 13">
            <a:extLst>
              <a:ext uri="{FF2B5EF4-FFF2-40B4-BE49-F238E27FC236}">
                <a16:creationId xmlns:a16="http://schemas.microsoft.com/office/drawing/2014/main" id="{D2BBF657-1E93-4FB3-998F-9FF1EB3B09BA}"/>
              </a:ext>
            </a:extLst>
          </p:cNvPr>
          <p:cNvGrpSpPr/>
          <p:nvPr/>
        </p:nvGrpSpPr>
        <p:grpSpPr>
          <a:xfrm>
            <a:off x="7865630" y="3273"/>
            <a:ext cx="914400" cy="1027944"/>
            <a:chOff x="7881128" y="-28544"/>
            <a:chExt cx="914400" cy="1027944"/>
          </a:xfrm>
        </p:grpSpPr>
        <p:pic>
          <p:nvPicPr>
            <p:cNvPr id="15" name="Graphique 14" descr="Retour avec un remplissage uni">
              <a:hlinkClick r:id="" action="ppaction://hlinkshowjump?jump=previousslide"/>
              <a:extLst>
                <a:ext uri="{FF2B5EF4-FFF2-40B4-BE49-F238E27FC236}">
                  <a16:creationId xmlns:a16="http://schemas.microsoft.com/office/drawing/2014/main" id="{EE954E0A-F290-4F6A-A222-0AC2814100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1128" y="-28544"/>
              <a:ext cx="914400" cy="914400"/>
            </a:xfrm>
            <a:prstGeom prst="rect">
              <a:avLst/>
            </a:prstGeom>
          </p:spPr>
        </p:pic>
        <p:sp>
          <p:nvSpPr>
            <p:cNvPr id="16" name="ZoneTexte 15">
              <a:extLst>
                <a:ext uri="{FF2B5EF4-FFF2-40B4-BE49-F238E27FC236}">
                  <a16:creationId xmlns:a16="http://schemas.microsoft.com/office/drawing/2014/main" id="{9DA196B9-7D86-4F51-9E05-0D249F8849DD}"/>
                </a:ext>
              </a:extLst>
            </p:cNvPr>
            <p:cNvSpPr txBox="1"/>
            <p:nvPr/>
          </p:nvSpPr>
          <p:spPr>
            <a:xfrm>
              <a:off x="7950820" y="722401"/>
              <a:ext cx="775009" cy="276999"/>
            </a:xfrm>
            <a:prstGeom prst="rect">
              <a:avLst/>
            </a:prstGeom>
            <a:noFill/>
          </p:spPr>
          <p:txBody>
            <a:bodyPr wrap="square" rtlCol="0">
              <a:spAutoFit/>
            </a:bodyPr>
            <a:lstStyle/>
            <a:p>
              <a:pPr algn="ctr"/>
              <a:r>
                <a:rPr lang="fr-FR" sz="1200" dirty="0">
                  <a:solidFill>
                    <a:srgbClr val="FF0000"/>
                  </a:solidFill>
                </a:rPr>
                <a:t>Back</a:t>
              </a:r>
            </a:p>
          </p:txBody>
        </p:sp>
      </p:grpSp>
    </p:spTree>
    <p:extLst>
      <p:ext uri="{BB962C8B-B14F-4D97-AF65-F5344CB8AC3E}">
        <p14:creationId xmlns:p14="http://schemas.microsoft.com/office/powerpoint/2010/main" val="16573796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3</a:t>
            </a:fld>
            <a:endParaRPr lang="en-GB" dirty="0"/>
          </a:p>
        </p:txBody>
      </p:sp>
      <p:sp>
        <p:nvSpPr>
          <p:cNvPr id="3" name="2 Rectángulo"/>
          <p:cNvSpPr/>
          <p:nvPr/>
        </p:nvSpPr>
        <p:spPr>
          <a:xfrm>
            <a:off x="313508" y="891234"/>
            <a:ext cx="8477795" cy="523220"/>
          </a:xfrm>
          <a:prstGeom prst="rect">
            <a:avLst/>
          </a:prstGeom>
          <a:solidFill>
            <a:srgbClr val="18C320"/>
          </a:solidFill>
        </p:spPr>
        <p:txBody>
          <a:bodyPr wrap="square">
            <a:spAutoFit/>
          </a:bodyPr>
          <a:lstStyle/>
          <a:p>
            <a:r>
              <a:rPr lang="en-GB" sz="2800" dirty="0">
                <a:solidFill>
                  <a:schemeClr val="bg1"/>
                </a:solidFill>
              </a:rPr>
              <a:t>Objectives of the Capsule</a:t>
            </a:r>
            <a:endParaRPr lang="en-GB" dirty="0"/>
          </a:p>
        </p:txBody>
      </p:sp>
      <p:sp>
        <p:nvSpPr>
          <p:cNvPr id="4" name="3 Rectángulo"/>
          <p:cNvSpPr/>
          <p:nvPr/>
        </p:nvSpPr>
        <p:spPr>
          <a:xfrm>
            <a:off x="313509" y="1586972"/>
            <a:ext cx="8464731" cy="1200329"/>
          </a:xfrm>
          <a:prstGeom prst="rect">
            <a:avLst/>
          </a:prstGeom>
          <a:ln>
            <a:solidFill>
              <a:schemeClr val="tx1">
                <a:lumMod val="50000"/>
                <a:lumOff val="50000"/>
              </a:schemeClr>
            </a:solidFill>
            <a:prstDash val="dash"/>
          </a:ln>
        </p:spPr>
        <p:txBody>
          <a:bodyPr wrap="square">
            <a:spAutoFit/>
          </a:bodyPr>
          <a:lstStyle/>
          <a:p>
            <a:pPr algn="just"/>
            <a:r>
              <a:rPr lang="en-US" sz="1800" dirty="0">
                <a:solidFill>
                  <a:schemeClr val="tx1"/>
                </a:solidFill>
              </a:rPr>
              <a:t>Presentation of the specifics of retail logistics when delivering items to points of sale within the city. Relating back to elements of capsule 1.3.1 and presenting the </a:t>
            </a:r>
            <a:r>
              <a:rPr lang="en-US" sz="1800" dirty="0" err="1">
                <a:solidFill>
                  <a:schemeClr val="tx1"/>
                </a:solidFill>
              </a:rPr>
              <a:t>organisation</a:t>
            </a:r>
            <a:r>
              <a:rPr lang="en-US" sz="1800" dirty="0">
                <a:solidFill>
                  <a:schemeClr val="tx1"/>
                </a:solidFill>
              </a:rPr>
              <a:t> of urban logistics for this specific activity through its operational constraints, performance objectives and evolutions.</a:t>
            </a:r>
            <a:endParaRPr lang="en-GB" sz="1600" dirty="0"/>
          </a:p>
        </p:txBody>
      </p:sp>
      <p:graphicFrame>
        <p:nvGraphicFramePr>
          <p:cNvPr id="6" name="5 Tabla"/>
          <p:cNvGraphicFramePr>
            <a:graphicFrameLocks noGrp="1"/>
          </p:cNvGraphicFramePr>
          <p:nvPr>
            <p:extLst>
              <p:ext uri="{D42A27DB-BD31-4B8C-83A1-F6EECF244321}">
                <p14:modId xmlns:p14="http://schemas.microsoft.com/office/powerpoint/2010/main" val="813313018"/>
              </p:ext>
            </p:extLst>
          </p:nvPr>
        </p:nvGraphicFramePr>
        <p:xfrm>
          <a:off x="326571" y="4053498"/>
          <a:ext cx="8464731" cy="906060"/>
        </p:xfrm>
        <a:graphic>
          <a:graphicData uri="http://schemas.openxmlformats.org/drawingml/2006/table">
            <a:tbl>
              <a:tblPr/>
              <a:tblGrid>
                <a:gridCol w="2457809">
                  <a:extLst>
                    <a:ext uri="{9D8B030D-6E8A-4147-A177-3AD203B41FA5}">
                      <a16:colId xmlns:a16="http://schemas.microsoft.com/office/drawing/2014/main" val="20000"/>
                    </a:ext>
                  </a:extLst>
                </a:gridCol>
                <a:gridCol w="3103102">
                  <a:extLst>
                    <a:ext uri="{9D8B030D-6E8A-4147-A177-3AD203B41FA5}">
                      <a16:colId xmlns:a16="http://schemas.microsoft.com/office/drawing/2014/main" val="20001"/>
                    </a:ext>
                  </a:extLst>
                </a:gridCol>
                <a:gridCol w="873044">
                  <a:extLst>
                    <a:ext uri="{9D8B030D-6E8A-4147-A177-3AD203B41FA5}">
                      <a16:colId xmlns:a16="http://schemas.microsoft.com/office/drawing/2014/main" val="20002"/>
                    </a:ext>
                  </a:extLst>
                </a:gridCol>
                <a:gridCol w="1015388">
                  <a:extLst>
                    <a:ext uri="{9D8B030D-6E8A-4147-A177-3AD203B41FA5}">
                      <a16:colId xmlns:a16="http://schemas.microsoft.com/office/drawing/2014/main" val="20003"/>
                    </a:ext>
                  </a:extLst>
                </a:gridCol>
                <a:gridCol w="1015388">
                  <a:extLst>
                    <a:ext uri="{9D8B030D-6E8A-4147-A177-3AD203B41FA5}">
                      <a16:colId xmlns:a16="http://schemas.microsoft.com/office/drawing/2014/main" val="20004"/>
                    </a:ext>
                  </a:extLst>
                </a:gridCol>
              </a:tblGrid>
              <a:tr h="254228">
                <a:tc rowSpan="3">
                  <a:txBody>
                    <a:bodyPr/>
                    <a:lstStyle/>
                    <a:p>
                      <a:pPr algn="just" rtl="0" fontAlgn="t">
                        <a:spcBef>
                          <a:spcPts val="0"/>
                        </a:spcBef>
                        <a:spcAft>
                          <a:spcPts val="0"/>
                        </a:spcAft>
                      </a:pPr>
                      <a:r>
                        <a:rPr lang="en-GB" sz="1800" b="0" i="0" u="none" strike="noStrike" noProof="0" dirty="0">
                          <a:solidFill>
                            <a:srgbClr val="FFFFFF"/>
                          </a:solidFill>
                          <a:latin typeface="Arial"/>
                        </a:rPr>
                        <a:t>Category</a:t>
                      </a:r>
                      <a:endParaRPr lang="en-GB" sz="1800" noProof="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rowSpan="3">
                  <a:txBody>
                    <a:bodyPr/>
                    <a:lstStyle/>
                    <a:p>
                      <a:pPr algn="just" rtl="0" fontAlgn="t">
                        <a:spcBef>
                          <a:spcPts val="0"/>
                        </a:spcBef>
                        <a:spcAft>
                          <a:spcPts val="0"/>
                        </a:spcAft>
                      </a:pPr>
                      <a:r>
                        <a:rPr lang="en-GB" sz="1800" b="0" i="0" u="none" strike="noStrike" noProof="0" dirty="0">
                          <a:solidFill>
                            <a:schemeClr val="tx1"/>
                          </a:solidFill>
                          <a:latin typeface="Arial"/>
                        </a:rPr>
                        <a:t>E-learning</a:t>
                      </a:r>
                      <a:endParaRPr lang="en-GB" sz="1800" noProof="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gridSpan="3">
                  <a:txBody>
                    <a:bodyPr/>
                    <a:lstStyle/>
                    <a:p>
                      <a:pPr algn="ctr" rtl="0" fontAlgn="t">
                        <a:spcBef>
                          <a:spcPts val="0"/>
                        </a:spcBef>
                        <a:spcAft>
                          <a:spcPts val="0"/>
                        </a:spcAft>
                      </a:pPr>
                      <a:r>
                        <a:rPr lang="es-ES" sz="1800" b="0" i="0" u="none" strike="noStrike" dirty="0">
                          <a:solidFill>
                            <a:srgbClr val="FFFFFF"/>
                          </a:solidFill>
                          <a:latin typeface="Arial"/>
                        </a:rPr>
                        <a:t>EQF</a:t>
                      </a:r>
                      <a:endParaRPr lang="es-ES" sz="1800" dirty="0"/>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dirty="0">
                          <a:solidFill>
                            <a:schemeClr val="tx1"/>
                          </a:solidFill>
                          <a:latin typeface="Arial"/>
                        </a:rPr>
                        <a:t>4</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5</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6</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54228">
                <a:tc vMerge="1">
                  <a:txBody>
                    <a:bodyPr/>
                    <a:lstStyle/>
                    <a:p>
                      <a:endParaRPr lang="es-ES"/>
                    </a:p>
                  </a:txBody>
                  <a:tcPr/>
                </a:tc>
                <a:tc vMerge="1">
                  <a:txBody>
                    <a:bodyPr/>
                    <a:lstStyle/>
                    <a:p>
                      <a:endParaRPr lang="es-ES"/>
                    </a:p>
                  </a:txBody>
                  <a:tcPr/>
                </a:tc>
                <a:tc>
                  <a:txBody>
                    <a:bodyPr/>
                    <a:lstStyle/>
                    <a:p>
                      <a:pPr algn="ctr" rtl="0" fontAlgn="t">
                        <a:spcBef>
                          <a:spcPts val="0"/>
                        </a:spcBef>
                        <a:spcAft>
                          <a:spcPts val="0"/>
                        </a:spcAft>
                      </a:pPr>
                      <a:r>
                        <a:rPr lang="es-ES" sz="1400" b="0" i="0" u="none" strike="noStrike">
                          <a:solidFill>
                            <a:schemeClr val="tx1"/>
                          </a:solidFill>
                          <a:latin typeface="Arial"/>
                        </a:rPr>
                        <a:t>X</a:t>
                      </a:r>
                      <a:endParaRPr lang="es-ES" sz="140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s-ES" sz="1400" b="0" i="0" u="none" strike="noStrike" dirty="0">
                          <a:solidFill>
                            <a:schemeClr val="tx1"/>
                          </a:solidFill>
                          <a:latin typeface="Arial"/>
                        </a:rPr>
                        <a:t>X</a:t>
                      </a:r>
                      <a:endParaRPr lang="es-ES" sz="1400" dirty="0">
                        <a:solidFill>
                          <a:schemeClr val="tx1"/>
                        </a:solidFill>
                      </a:endParaRPr>
                    </a:p>
                  </a:txBody>
                  <a:tcPr marL="54673" marR="54673" marT="34170" marB="3417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25"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1231276442"/>
              </p:ext>
            </p:extLst>
          </p:nvPr>
        </p:nvGraphicFramePr>
        <p:xfrm>
          <a:off x="326572" y="5281362"/>
          <a:ext cx="8490858" cy="342584"/>
        </p:xfrm>
        <a:graphic>
          <a:graphicData uri="http://schemas.openxmlformats.org/drawingml/2006/table">
            <a:tbl>
              <a:tblPr/>
              <a:tblGrid>
                <a:gridCol w="2472141">
                  <a:extLst>
                    <a:ext uri="{9D8B030D-6E8A-4147-A177-3AD203B41FA5}">
                      <a16:colId xmlns:a16="http://schemas.microsoft.com/office/drawing/2014/main" val="20000"/>
                    </a:ext>
                  </a:extLst>
                </a:gridCol>
                <a:gridCol w="6018717">
                  <a:extLst>
                    <a:ext uri="{9D8B030D-6E8A-4147-A177-3AD203B41FA5}">
                      <a16:colId xmlns:a16="http://schemas.microsoft.com/office/drawing/2014/main" val="20001"/>
                    </a:ext>
                  </a:extLst>
                </a:gridCol>
              </a:tblGrid>
              <a:tr h="264865">
                <a:tc>
                  <a:txBody>
                    <a:bodyPr/>
                    <a:lstStyle/>
                    <a:p>
                      <a:pPr algn="just" rtl="0" fontAlgn="t">
                        <a:spcBef>
                          <a:spcPts val="0"/>
                        </a:spcBef>
                        <a:spcAft>
                          <a:spcPts val="0"/>
                        </a:spcAft>
                      </a:pPr>
                      <a:r>
                        <a:rPr lang="en-GB" sz="1800" b="0" i="0" u="none" strike="noStrike" noProof="0" dirty="0">
                          <a:solidFill>
                            <a:srgbClr val="FFFFFF"/>
                          </a:solidFill>
                          <a:latin typeface="Arial"/>
                        </a:rPr>
                        <a:t>Exercises included</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just" rtl="0" fontAlgn="t">
                        <a:spcBef>
                          <a:spcPts val="0"/>
                        </a:spcBef>
                        <a:spcAft>
                          <a:spcPts val="0"/>
                        </a:spcAft>
                      </a:pPr>
                      <a:r>
                        <a:rPr lang="es-ES" sz="1800" b="0" i="0" u="none" strike="noStrike" dirty="0">
                          <a:solidFill>
                            <a:schemeClr val="tx1"/>
                          </a:solidFill>
                          <a:latin typeface="Arial"/>
                        </a:rPr>
                        <a:t>YES</a:t>
                      </a:r>
                      <a:endParaRPr lang="es-ES"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26"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3" name="Tableau 12">
            <a:extLst>
              <a:ext uri="{FF2B5EF4-FFF2-40B4-BE49-F238E27FC236}">
                <a16:creationId xmlns:a16="http://schemas.microsoft.com/office/drawing/2014/main" id="{0D05F9ED-C28F-B0EF-23C7-F0F5D67834AC}"/>
              </a:ext>
            </a:extLst>
          </p:cNvPr>
          <p:cNvGraphicFramePr>
            <a:graphicFrameLocks noGrp="1"/>
          </p:cNvGraphicFramePr>
          <p:nvPr>
            <p:extLst>
              <p:ext uri="{D42A27DB-BD31-4B8C-83A1-F6EECF244321}">
                <p14:modId xmlns:p14="http://schemas.microsoft.com/office/powerpoint/2010/main" val="2085503272"/>
              </p:ext>
            </p:extLst>
          </p:nvPr>
        </p:nvGraphicFramePr>
        <p:xfrm>
          <a:off x="326570" y="5945750"/>
          <a:ext cx="8464731" cy="617652"/>
        </p:xfrm>
        <a:graphic>
          <a:graphicData uri="http://schemas.openxmlformats.org/drawingml/2006/table">
            <a:tbl>
              <a:tblPr/>
              <a:tblGrid>
                <a:gridCol w="2494668">
                  <a:extLst>
                    <a:ext uri="{9D8B030D-6E8A-4147-A177-3AD203B41FA5}">
                      <a16:colId xmlns:a16="http://schemas.microsoft.com/office/drawing/2014/main" val="559541036"/>
                    </a:ext>
                  </a:extLst>
                </a:gridCol>
                <a:gridCol w="1990021">
                  <a:extLst>
                    <a:ext uri="{9D8B030D-6E8A-4147-A177-3AD203B41FA5}">
                      <a16:colId xmlns:a16="http://schemas.microsoft.com/office/drawing/2014/main" val="3381811699"/>
                    </a:ext>
                  </a:extLst>
                </a:gridCol>
                <a:gridCol w="1990021">
                  <a:extLst>
                    <a:ext uri="{9D8B030D-6E8A-4147-A177-3AD203B41FA5}">
                      <a16:colId xmlns:a16="http://schemas.microsoft.com/office/drawing/2014/main" val="1361378879"/>
                    </a:ext>
                  </a:extLst>
                </a:gridCol>
                <a:gridCol w="1990021">
                  <a:extLst>
                    <a:ext uri="{9D8B030D-6E8A-4147-A177-3AD203B41FA5}">
                      <a16:colId xmlns:a16="http://schemas.microsoft.com/office/drawing/2014/main" val="2450942369"/>
                    </a:ext>
                  </a:extLst>
                </a:gridCol>
              </a:tblGrid>
              <a:tr h="241540">
                <a:tc>
                  <a:txBody>
                    <a:bodyPr/>
                    <a:lstStyle/>
                    <a:p>
                      <a:pPr algn="just" rtl="0" fontAlgn="t">
                        <a:spcBef>
                          <a:spcPts val="0"/>
                        </a:spcBef>
                        <a:spcAft>
                          <a:spcPts val="0"/>
                        </a:spcAft>
                      </a:pPr>
                      <a:r>
                        <a:rPr lang="en-GB" sz="1800" b="0" i="0" u="none" strike="noStrike">
                          <a:solidFill>
                            <a:srgbClr val="FFFFFF"/>
                          </a:solidFill>
                          <a:effectLst/>
                          <a:latin typeface="Arial" panose="020B0604020202020204" pitchFamily="34" charset="0"/>
                        </a:rPr>
                        <a:t>Effort for the capsule</a:t>
                      </a:r>
                      <a:endParaRPr lang="en-GB">
                        <a:effectLst/>
                      </a:endParaRPr>
                    </a:p>
                  </a:txBody>
                  <a:tcPr marL="51758" marR="51758" marT="34506" marB="34506">
                    <a:lnL w="11499" cap="flat" cmpd="sng" algn="ctr">
                      <a:solidFill>
                        <a:srgbClr val="7F7F7F"/>
                      </a:solidFill>
                      <a:prstDash val="solid"/>
                      <a:round/>
                      <a:headEnd type="none" w="med" len="med"/>
                      <a:tailEnd type="none" w="med" len="med"/>
                    </a:lnL>
                    <a:lnR w="11499" cap="flat" cmpd="sng" algn="ctr">
                      <a:solidFill>
                        <a:srgbClr val="7F7F7F"/>
                      </a:solidFill>
                      <a:prstDash val="solid"/>
                      <a:round/>
                      <a:headEnd type="none" w="med" len="med"/>
                      <a:tailEnd type="none" w="med" len="med"/>
                    </a:lnR>
                    <a:lnT w="11499" cap="flat" cmpd="sng" algn="ctr">
                      <a:solidFill>
                        <a:srgbClr val="7F7F7F"/>
                      </a:solidFill>
                      <a:prstDash val="solid"/>
                      <a:round/>
                      <a:headEnd type="none" w="med" len="med"/>
                      <a:tailEnd type="none" w="med" len="med"/>
                    </a:lnT>
                    <a:lnB w="11499" cap="flat" cmpd="sng" algn="ctr">
                      <a:solidFill>
                        <a:srgbClr val="7F7F7F"/>
                      </a:solidFill>
                      <a:prstDash val="solid"/>
                      <a:round/>
                      <a:headEnd type="none" w="med" len="med"/>
                      <a:tailEnd type="none" w="med" len="med"/>
                    </a:lnB>
                    <a:solidFill>
                      <a:srgbClr val="18C320"/>
                    </a:solidFill>
                  </a:tcPr>
                </a:tc>
                <a:tc>
                  <a:txBody>
                    <a:bodyPr/>
                    <a:lstStyle/>
                    <a:p>
                      <a:pPr algn="ctr" rtl="0" fontAlgn="t">
                        <a:spcBef>
                          <a:spcPts val="0"/>
                        </a:spcBef>
                        <a:spcAft>
                          <a:spcPts val="0"/>
                        </a:spcAft>
                      </a:pPr>
                      <a:r>
                        <a:rPr lang="en-GB" sz="1800" b="0" i="0" u="none" strike="noStrike" dirty="0">
                          <a:solidFill>
                            <a:srgbClr val="000000"/>
                          </a:solidFill>
                          <a:effectLst/>
                          <a:latin typeface="Arial" panose="020B0604020202020204" pitchFamily="34" charset="0"/>
                        </a:rPr>
                        <a:t>Content </a:t>
                      </a:r>
                      <a:endParaRPr lang="en-GB" dirty="0">
                        <a:effectLst/>
                      </a:endParaRPr>
                    </a:p>
                    <a:p>
                      <a:pPr algn="ctr" rtl="0" fontAlgn="t">
                        <a:spcBef>
                          <a:spcPts val="0"/>
                        </a:spcBef>
                        <a:spcAft>
                          <a:spcPts val="0"/>
                        </a:spcAft>
                      </a:pPr>
                      <a:r>
                        <a:rPr lang="en-GB" sz="1800" b="0" i="0" u="none" strike="noStrike" dirty="0">
                          <a:solidFill>
                            <a:srgbClr val="7F7F7F"/>
                          </a:solidFill>
                          <a:effectLst/>
                          <a:latin typeface="Arial" panose="020B0604020202020204" pitchFamily="34" charset="0"/>
                        </a:rPr>
                        <a:t>35 </a:t>
                      </a:r>
                      <a:r>
                        <a:rPr lang="en-GB" sz="1800" b="0" i="0" u="none" strike="noStrike" dirty="0">
                          <a:solidFill>
                            <a:srgbClr val="000000"/>
                          </a:solidFill>
                          <a:effectLst/>
                          <a:latin typeface="Arial" panose="020B0604020202020204" pitchFamily="34" charset="0"/>
                        </a:rPr>
                        <a:t>Min. </a:t>
                      </a:r>
                      <a:endParaRPr lang="en-GB" dirty="0">
                        <a:effectLst/>
                      </a:endParaRPr>
                    </a:p>
                  </a:txBody>
                  <a:tcPr marL="51758" marR="51758" marT="34506" marB="34506">
                    <a:lnL w="11499" cap="flat" cmpd="sng" algn="ctr">
                      <a:solidFill>
                        <a:srgbClr val="7F7F7F"/>
                      </a:solidFill>
                      <a:prstDash val="solid"/>
                      <a:round/>
                      <a:headEnd type="none" w="med" len="med"/>
                      <a:tailEnd type="none" w="med" len="med"/>
                    </a:lnL>
                    <a:lnR w="11499" cap="flat" cmpd="sng" algn="ctr">
                      <a:solidFill>
                        <a:srgbClr val="7F7F7F"/>
                      </a:solidFill>
                      <a:prstDash val="solid"/>
                      <a:round/>
                      <a:headEnd type="none" w="med" len="med"/>
                      <a:tailEnd type="none" w="med" len="med"/>
                    </a:lnR>
                    <a:lnT w="11499" cap="flat" cmpd="sng" algn="ctr">
                      <a:solidFill>
                        <a:srgbClr val="7F7F7F"/>
                      </a:solidFill>
                      <a:prstDash val="solid"/>
                      <a:round/>
                      <a:headEnd type="none" w="med" len="med"/>
                      <a:tailEnd type="none" w="med" len="med"/>
                    </a:lnT>
                    <a:lnB w="11499" cap="flat" cmpd="sng" algn="ctr">
                      <a:solidFill>
                        <a:srgbClr val="7F7F7F"/>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rgbClr val="000000"/>
                          </a:solidFill>
                          <a:effectLst/>
                          <a:latin typeface="Arial" panose="020B0604020202020204" pitchFamily="34" charset="0"/>
                        </a:rPr>
                        <a:t>Exercises </a:t>
                      </a:r>
                      <a:endParaRPr lang="en-GB" dirty="0">
                        <a:effectLst/>
                      </a:endParaRPr>
                    </a:p>
                    <a:p>
                      <a:pPr algn="ctr" rtl="0" fontAlgn="t">
                        <a:spcBef>
                          <a:spcPts val="0"/>
                        </a:spcBef>
                        <a:spcAft>
                          <a:spcPts val="0"/>
                        </a:spcAft>
                      </a:pPr>
                      <a:r>
                        <a:rPr lang="en-GB" sz="1800" b="0" i="0" u="none" strike="noStrike" dirty="0">
                          <a:solidFill>
                            <a:srgbClr val="7F7F7F"/>
                          </a:solidFill>
                          <a:effectLst/>
                          <a:latin typeface="Arial" panose="020B0604020202020204" pitchFamily="34" charset="0"/>
                        </a:rPr>
                        <a:t>15 </a:t>
                      </a:r>
                      <a:r>
                        <a:rPr lang="en-GB" sz="1800" b="0" i="0" u="none" strike="noStrike" dirty="0">
                          <a:solidFill>
                            <a:srgbClr val="000000"/>
                          </a:solidFill>
                          <a:effectLst/>
                          <a:latin typeface="Arial" panose="020B0604020202020204" pitchFamily="34" charset="0"/>
                        </a:rPr>
                        <a:t>Min. </a:t>
                      </a:r>
                      <a:endParaRPr lang="en-GB" dirty="0">
                        <a:effectLst/>
                      </a:endParaRPr>
                    </a:p>
                  </a:txBody>
                  <a:tcPr marL="51758" marR="51758" marT="34506" marB="34506">
                    <a:lnL w="11499" cap="flat" cmpd="sng" algn="ctr">
                      <a:solidFill>
                        <a:srgbClr val="7F7F7F"/>
                      </a:solidFill>
                      <a:prstDash val="solid"/>
                      <a:round/>
                      <a:headEnd type="none" w="med" len="med"/>
                      <a:tailEnd type="none" w="med" len="med"/>
                    </a:lnL>
                    <a:lnR w="11499" cap="flat" cmpd="sng" algn="ctr">
                      <a:solidFill>
                        <a:srgbClr val="7F7F7F"/>
                      </a:solidFill>
                      <a:prstDash val="solid"/>
                      <a:round/>
                      <a:headEnd type="none" w="med" len="med"/>
                      <a:tailEnd type="none" w="med" len="med"/>
                    </a:lnR>
                    <a:lnT w="11499" cap="flat" cmpd="sng" algn="ctr">
                      <a:solidFill>
                        <a:srgbClr val="7F7F7F"/>
                      </a:solidFill>
                      <a:prstDash val="solid"/>
                      <a:round/>
                      <a:headEnd type="none" w="med" len="med"/>
                      <a:tailEnd type="none" w="med" len="med"/>
                    </a:lnT>
                    <a:lnB w="11499" cap="flat" cmpd="sng" algn="ctr">
                      <a:solidFill>
                        <a:srgbClr val="7F7F7F"/>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rgbClr val="000000"/>
                          </a:solidFill>
                          <a:effectLst/>
                          <a:latin typeface="Arial" panose="020B0604020202020204" pitchFamily="34" charset="0"/>
                        </a:rPr>
                        <a:t>Extra material</a:t>
                      </a:r>
                      <a:endParaRPr lang="en-GB" dirty="0">
                        <a:effectLst/>
                      </a:endParaRPr>
                    </a:p>
                    <a:p>
                      <a:pPr algn="ctr" rtl="0" fontAlgn="t">
                        <a:spcBef>
                          <a:spcPts val="0"/>
                        </a:spcBef>
                        <a:spcAft>
                          <a:spcPts val="0"/>
                        </a:spcAft>
                      </a:pPr>
                      <a:r>
                        <a:rPr lang="en-GB" sz="1800" b="0" i="0" u="none" strike="noStrike" dirty="0">
                          <a:solidFill>
                            <a:srgbClr val="7F7F7F"/>
                          </a:solidFill>
                          <a:effectLst/>
                          <a:latin typeface="Arial" panose="020B0604020202020204" pitchFamily="34" charset="0"/>
                        </a:rPr>
                        <a:t>0 </a:t>
                      </a:r>
                      <a:r>
                        <a:rPr lang="en-GB" sz="1800" b="0" i="0" u="none" strike="noStrike" dirty="0">
                          <a:solidFill>
                            <a:srgbClr val="000000"/>
                          </a:solidFill>
                          <a:effectLst/>
                          <a:latin typeface="Arial" panose="020B0604020202020204" pitchFamily="34" charset="0"/>
                        </a:rPr>
                        <a:t>Min. </a:t>
                      </a:r>
                      <a:endParaRPr lang="en-GB" dirty="0">
                        <a:effectLst/>
                      </a:endParaRPr>
                    </a:p>
                  </a:txBody>
                  <a:tcPr marL="51758" marR="51758" marT="34506" marB="34506">
                    <a:lnL w="11499" cap="flat" cmpd="sng" algn="ctr">
                      <a:solidFill>
                        <a:srgbClr val="7F7F7F"/>
                      </a:solidFill>
                      <a:prstDash val="solid"/>
                      <a:round/>
                      <a:headEnd type="none" w="med" len="med"/>
                      <a:tailEnd type="none" w="med" len="med"/>
                    </a:lnL>
                    <a:lnR w="11499" cap="flat" cmpd="sng" algn="ctr">
                      <a:solidFill>
                        <a:srgbClr val="7F7F7F"/>
                      </a:solidFill>
                      <a:prstDash val="solid"/>
                      <a:round/>
                      <a:headEnd type="none" w="med" len="med"/>
                      <a:tailEnd type="none" w="med" len="med"/>
                    </a:lnR>
                    <a:lnT w="11499" cap="flat" cmpd="sng" algn="ctr">
                      <a:solidFill>
                        <a:srgbClr val="7F7F7F"/>
                      </a:solidFill>
                      <a:prstDash val="solid"/>
                      <a:round/>
                      <a:headEnd type="none" w="med" len="med"/>
                      <a:tailEnd type="none" w="med" len="med"/>
                    </a:lnT>
                    <a:lnB w="11499"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90352657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30</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2062103"/>
          </a:xfrm>
          <a:prstGeom prst="rect">
            <a:avLst/>
          </a:prstGeom>
        </p:spPr>
        <p:txBody>
          <a:bodyPr wrap="square">
            <a:spAutoFit/>
          </a:bodyPr>
          <a:lstStyle/>
          <a:p>
            <a:pPr algn="just"/>
            <a:r>
              <a:rPr lang="en-GB" sz="1600" b="1" dirty="0">
                <a:solidFill>
                  <a:srgbClr val="18C320"/>
                </a:solidFill>
              </a:rPr>
              <a:t>Products reaching the “last mile” to customers</a:t>
            </a:r>
          </a:p>
          <a:p>
            <a:pPr algn="just"/>
            <a:endParaRPr lang="en-GB" sz="1600" dirty="0">
              <a:solidFill>
                <a:schemeClr val="tx1"/>
              </a:solidFill>
            </a:endParaRPr>
          </a:p>
          <a:p>
            <a:pPr algn="just"/>
            <a:r>
              <a:rPr lang="en-GB" sz="1600" dirty="0">
                <a:solidFill>
                  <a:schemeClr val="tx1"/>
                </a:solidFill>
              </a:rPr>
              <a:t>Retail stores represent the last delivery point in the corresponding supply chain, as customers returning home with the products will manage their own logistic means.</a:t>
            </a:r>
          </a:p>
          <a:p>
            <a:pPr algn="just"/>
            <a:endParaRPr lang="en-GB" sz="1600" dirty="0">
              <a:solidFill>
                <a:schemeClr val="tx1"/>
              </a:solidFill>
            </a:endParaRPr>
          </a:p>
          <a:p>
            <a:pPr algn="just"/>
            <a:r>
              <a:rPr lang="en-GB" sz="1600" dirty="0">
                <a:solidFill>
                  <a:schemeClr val="tx1"/>
                </a:solidFill>
              </a:rPr>
              <a:t>As storage capacity and packaging modalities are strategic to keep an efficient market positioning, all retailers need to establish strong relationships with their suppliers and distributors.</a:t>
            </a:r>
          </a:p>
        </p:txBody>
      </p:sp>
      <p:pic>
        <p:nvPicPr>
          <p:cNvPr id="7" name="Image 6">
            <a:extLst>
              <a:ext uri="{FF2B5EF4-FFF2-40B4-BE49-F238E27FC236}">
                <a16:creationId xmlns:a16="http://schemas.microsoft.com/office/drawing/2014/main" id="{81837596-35F0-4431-8E33-87C15751A19C}"/>
              </a:ext>
            </a:extLst>
          </p:cNvPr>
          <p:cNvPicPr>
            <a:picLocks noChangeAspect="1"/>
          </p:cNvPicPr>
          <p:nvPr/>
        </p:nvPicPr>
        <p:blipFill>
          <a:blip r:embed="rId3"/>
          <a:stretch>
            <a:fillRect/>
          </a:stretch>
        </p:blipFill>
        <p:spPr>
          <a:xfrm>
            <a:off x="3633358" y="4578843"/>
            <a:ext cx="1877284" cy="1491738"/>
          </a:xfrm>
          <a:prstGeom prst="rect">
            <a:avLst/>
          </a:prstGeom>
        </p:spPr>
      </p:pic>
      <p:sp>
        <p:nvSpPr>
          <p:cNvPr id="4" name="ZoneTexte 3">
            <a:extLst>
              <a:ext uri="{FF2B5EF4-FFF2-40B4-BE49-F238E27FC236}">
                <a16:creationId xmlns:a16="http://schemas.microsoft.com/office/drawing/2014/main" id="{A7129EB4-E6B2-4A2C-BC0B-67FEF82D1898}"/>
              </a:ext>
            </a:extLst>
          </p:cNvPr>
          <p:cNvSpPr txBox="1"/>
          <p:nvPr/>
        </p:nvSpPr>
        <p:spPr>
          <a:xfrm>
            <a:off x="836341" y="5170823"/>
            <a:ext cx="2442117" cy="307777"/>
          </a:xfrm>
          <a:prstGeom prst="rect">
            <a:avLst/>
          </a:prstGeom>
          <a:noFill/>
        </p:spPr>
        <p:txBody>
          <a:bodyPr wrap="square" rtlCol="0">
            <a:spAutoFit/>
          </a:bodyPr>
          <a:lstStyle/>
          <a:p>
            <a:pPr algn="ctr"/>
            <a:r>
              <a:rPr lang="fr-FR" dirty="0" err="1">
                <a:solidFill>
                  <a:srgbClr val="18C320"/>
                </a:solidFill>
              </a:rPr>
              <a:t>Opening</a:t>
            </a:r>
            <a:r>
              <a:rPr lang="fr-FR" dirty="0">
                <a:solidFill>
                  <a:srgbClr val="18C320"/>
                </a:solidFill>
              </a:rPr>
              <a:t> &amp; </a:t>
            </a:r>
            <a:r>
              <a:rPr lang="fr-FR" dirty="0" err="1">
                <a:solidFill>
                  <a:srgbClr val="18C320"/>
                </a:solidFill>
              </a:rPr>
              <a:t>delivery</a:t>
            </a:r>
            <a:r>
              <a:rPr lang="fr-FR" dirty="0">
                <a:solidFill>
                  <a:srgbClr val="18C320"/>
                </a:solidFill>
              </a:rPr>
              <a:t> </a:t>
            </a:r>
            <a:r>
              <a:rPr lang="fr-FR" dirty="0" err="1">
                <a:solidFill>
                  <a:srgbClr val="18C320"/>
                </a:solidFill>
              </a:rPr>
              <a:t>hours</a:t>
            </a:r>
            <a:endParaRPr lang="fr-FR" dirty="0">
              <a:solidFill>
                <a:srgbClr val="18C320"/>
              </a:solidFill>
            </a:endParaRPr>
          </a:p>
        </p:txBody>
      </p:sp>
      <p:sp>
        <p:nvSpPr>
          <p:cNvPr id="9" name="ZoneTexte 8">
            <a:extLst>
              <a:ext uri="{FF2B5EF4-FFF2-40B4-BE49-F238E27FC236}">
                <a16:creationId xmlns:a16="http://schemas.microsoft.com/office/drawing/2014/main" id="{82D89FCD-4481-42B1-9CD3-D8EDDA5D2C61}"/>
              </a:ext>
            </a:extLst>
          </p:cNvPr>
          <p:cNvSpPr txBox="1"/>
          <p:nvPr/>
        </p:nvSpPr>
        <p:spPr>
          <a:xfrm>
            <a:off x="1836233" y="4214721"/>
            <a:ext cx="2442117" cy="523220"/>
          </a:xfrm>
          <a:prstGeom prst="rect">
            <a:avLst/>
          </a:prstGeom>
          <a:noFill/>
        </p:spPr>
        <p:txBody>
          <a:bodyPr wrap="square" rtlCol="0">
            <a:spAutoFit/>
          </a:bodyPr>
          <a:lstStyle/>
          <a:p>
            <a:pPr algn="ctr"/>
            <a:r>
              <a:rPr lang="fr-FR" dirty="0">
                <a:solidFill>
                  <a:srgbClr val="18C320"/>
                </a:solidFill>
              </a:rPr>
              <a:t>Delivery </a:t>
            </a:r>
            <a:r>
              <a:rPr lang="fr-FR" dirty="0" err="1">
                <a:solidFill>
                  <a:srgbClr val="18C320"/>
                </a:solidFill>
              </a:rPr>
              <a:t>space</a:t>
            </a:r>
            <a:r>
              <a:rPr lang="fr-FR" dirty="0">
                <a:solidFill>
                  <a:srgbClr val="18C320"/>
                </a:solidFill>
              </a:rPr>
              <a:t> to </a:t>
            </a:r>
          </a:p>
          <a:p>
            <a:pPr algn="ctr"/>
            <a:r>
              <a:rPr lang="fr-FR" dirty="0" err="1">
                <a:solidFill>
                  <a:srgbClr val="18C320"/>
                </a:solidFill>
              </a:rPr>
              <a:t>load</a:t>
            </a:r>
            <a:r>
              <a:rPr lang="fr-FR" dirty="0">
                <a:solidFill>
                  <a:srgbClr val="18C320"/>
                </a:solidFill>
              </a:rPr>
              <a:t> / </a:t>
            </a:r>
            <a:r>
              <a:rPr lang="fr-FR" dirty="0" err="1">
                <a:solidFill>
                  <a:srgbClr val="18C320"/>
                </a:solidFill>
              </a:rPr>
              <a:t>unload</a:t>
            </a:r>
            <a:endParaRPr lang="fr-FR" dirty="0">
              <a:solidFill>
                <a:srgbClr val="18C320"/>
              </a:solidFill>
            </a:endParaRPr>
          </a:p>
        </p:txBody>
      </p:sp>
      <p:sp>
        <p:nvSpPr>
          <p:cNvPr id="10" name="ZoneTexte 9">
            <a:extLst>
              <a:ext uri="{FF2B5EF4-FFF2-40B4-BE49-F238E27FC236}">
                <a16:creationId xmlns:a16="http://schemas.microsoft.com/office/drawing/2014/main" id="{EB6153A6-F016-4996-A15A-F217E57AAABF}"/>
              </a:ext>
            </a:extLst>
          </p:cNvPr>
          <p:cNvSpPr txBox="1"/>
          <p:nvPr/>
        </p:nvSpPr>
        <p:spPr>
          <a:xfrm>
            <a:off x="5057078" y="4322442"/>
            <a:ext cx="2442117" cy="307777"/>
          </a:xfrm>
          <a:prstGeom prst="rect">
            <a:avLst/>
          </a:prstGeom>
          <a:noFill/>
        </p:spPr>
        <p:txBody>
          <a:bodyPr wrap="square" rtlCol="0">
            <a:spAutoFit/>
          </a:bodyPr>
          <a:lstStyle/>
          <a:p>
            <a:pPr algn="ctr"/>
            <a:r>
              <a:rPr lang="fr-FR" dirty="0" err="1">
                <a:solidFill>
                  <a:srgbClr val="18C320"/>
                </a:solidFill>
              </a:rPr>
              <a:t>Dedicated</a:t>
            </a:r>
            <a:r>
              <a:rPr lang="fr-FR" dirty="0">
                <a:solidFill>
                  <a:srgbClr val="18C320"/>
                </a:solidFill>
              </a:rPr>
              <a:t> </a:t>
            </a:r>
            <a:r>
              <a:rPr lang="fr-FR" dirty="0" err="1">
                <a:solidFill>
                  <a:srgbClr val="18C320"/>
                </a:solidFill>
              </a:rPr>
              <a:t>equipment</a:t>
            </a:r>
            <a:endParaRPr lang="fr-FR" dirty="0">
              <a:solidFill>
                <a:srgbClr val="18C320"/>
              </a:solidFill>
            </a:endParaRPr>
          </a:p>
        </p:txBody>
      </p:sp>
      <p:sp>
        <p:nvSpPr>
          <p:cNvPr id="11" name="ZoneTexte 10">
            <a:extLst>
              <a:ext uri="{FF2B5EF4-FFF2-40B4-BE49-F238E27FC236}">
                <a16:creationId xmlns:a16="http://schemas.microsoft.com/office/drawing/2014/main" id="{3C66332D-3E34-4A66-8F79-BDE91BB2CBA7}"/>
              </a:ext>
            </a:extLst>
          </p:cNvPr>
          <p:cNvSpPr txBox="1"/>
          <p:nvPr/>
        </p:nvSpPr>
        <p:spPr>
          <a:xfrm>
            <a:off x="5928691" y="5170823"/>
            <a:ext cx="2442117" cy="307777"/>
          </a:xfrm>
          <a:prstGeom prst="rect">
            <a:avLst/>
          </a:prstGeom>
          <a:noFill/>
        </p:spPr>
        <p:txBody>
          <a:bodyPr wrap="square" rtlCol="0">
            <a:spAutoFit/>
          </a:bodyPr>
          <a:lstStyle/>
          <a:p>
            <a:pPr algn="ctr"/>
            <a:r>
              <a:rPr lang="fr-FR" dirty="0">
                <a:solidFill>
                  <a:srgbClr val="18C320"/>
                </a:solidFill>
              </a:rPr>
              <a:t>Packaging and marketing</a:t>
            </a:r>
          </a:p>
        </p:txBody>
      </p:sp>
    </p:spTree>
    <p:extLst>
      <p:ext uri="{BB962C8B-B14F-4D97-AF65-F5344CB8AC3E}">
        <p14:creationId xmlns:p14="http://schemas.microsoft.com/office/powerpoint/2010/main" val="3679126155"/>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2000"/>
                                        <p:tgtEl>
                                          <p:spTgt spid="6">
                                            <p:txEl>
                                              <p:pRg st="2" end="2"/>
                                            </p:txEl>
                                          </p:spTgt>
                                        </p:tgtEl>
                                      </p:cBhvr>
                                    </p:animEffect>
                                  </p:childTnLst>
                                </p:cTn>
                              </p:par>
                            </p:childTnLst>
                          </p:cTn>
                        </p:par>
                        <p:par>
                          <p:cTn id="12" fill="hold">
                            <p:stCondLst>
                              <p:cond delay="3500"/>
                            </p:stCondLst>
                            <p:childTnLst>
                              <p:par>
                                <p:cTn id="13" presetID="22" presetClass="entr" presetSubtype="1" fill="hold" grpId="0" nodeType="afterEffect">
                                  <p:stCondLst>
                                    <p:cond delay="50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up)">
                                      <p:cBhvr>
                                        <p:cTn id="15" dur="2000"/>
                                        <p:tgtEl>
                                          <p:spTgt spid="6">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7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8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9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31</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2062103"/>
          </a:xfrm>
          <a:prstGeom prst="rect">
            <a:avLst/>
          </a:prstGeom>
        </p:spPr>
        <p:txBody>
          <a:bodyPr wrap="square">
            <a:spAutoFit/>
          </a:bodyPr>
          <a:lstStyle/>
          <a:p>
            <a:pPr algn="just"/>
            <a:r>
              <a:rPr lang="en-GB" sz="1600" b="1" dirty="0">
                <a:solidFill>
                  <a:srgbClr val="18C320"/>
                </a:solidFill>
              </a:rPr>
              <a:t>Products reaching the “last mile” to customers</a:t>
            </a:r>
          </a:p>
          <a:p>
            <a:pPr algn="just"/>
            <a:endParaRPr lang="en-GB" sz="1600" dirty="0">
              <a:solidFill>
                <a:schemeClr val="tx1"/>
              </a:solidFill>
            </a:endParaRPr>
          </a:p>
          <a:p>
            <a:pPr algn="just"/>
            <a:r>
              <a:rPr lang="en-GB" sz="1600" dirty="0">
                <a:solidFill>
                  <a:schemeClr val="tx1"/>
                </a:solidFill>
              </a:rPr>
              <a:t>Most of the time, the staff working in these shops are not dedicated logisticians</a:t>
            </a:r>
            <a:r>
              <a:rPr lang="en-GB" sz="1600" b="1" dirty="0">
                <a:solidFill>
                  <a:schemeClr val="tx1"/>
                </a:solidFill>
              </a:rPr>
              <a:t>, </a:t>
            </a:r>
            <a:r>
              <a:rPr lang="en-GB" sz="1600" dirty="0">
                <a:solidFill>
                  <a:schemeClr val="tx1"/>
                </a:solidFill>
              </a:rPr>
              <a:t>so they will learn from the constraints of third-party specialists to deliver the products in best possible conditions.</a:t>
            </a:r>
          </a:p>
          <a:p>
            <a:pPr algn="just"/>
            <a:endParaRPr lang="en-GB" sz="1600" dirty="0">
              <a:solidFill>
                <a:schemeClr val="tx1"/>
              </a:solidFill>
            </a:endParaRPr>
          </a:p>
          <a:p>
            <a:pPr algn="just"/>
            <a:r>
              <a:rPr lang="en-GB" sz="1600" dirty="0">
                <a:solidFill>
                  <a:schemeClr val="tx1"/>
                </a:solidFill>
              </a:rPr>
              <a:t>Organisation and equipment will require a few adaptation to ease the delivery process, especially when urban regulations can become very restrictive/constraining.</a:t>
            </a:r>
          </a:p>
        </p:txBody>
      </p:sp>
      <p:sp>
        <p:nvSpPr>
          <p:cNvPr id="4" name="ZoneTexte 3">
            <a:extLst>
              <a:ext uri="{FF2B5EF4-FFF2-40B4-BE49-F238E27FC236}">
                <a16:creationId xmlns:a16="http://schemas.microsoft.com/office/drawing/2014/main" id="{A7129EB4-E6B2-4A2C-BC0B-67FEF82D1898}"/>
              </a:ext>
            </a:extLst>
          </p:cNvPr>
          <p:cNvSpPr txBox="1"/>
          <p:nvPr/>
        </p:nvSpPr>
        <p:spPr>
          <a:xfrm>
            <a:off x="306006" y="4104560"/>
            <a:ext cx="2442117" cy="307777"/>
          </a:xfrm>
          <a:prstGeom prst="rect">
            <a:avLst/>
          </a:prstGeom>
          <a:noFill/>
        </p:spPr>
        <p:txBody>
          <a:bodyPr wrap="square" rtlCol="0">
            <a:spAutoFit/>
          </a:bodyPr>
          <a:lstStyle/>
          <a:p>
            <a:pPr algn="ctr"/>
            <a:r>
              <a:rPr lang="fr-FR" b="1" dirty="0" err="1">
                <a:solidFill>
                  <a:srgbClr val="18C320"/>
                </a:solidFill>
              </a:rPr>
              <a:t>Opening</a:t>
            </a:r>
            <a:r>
              <a:rPr lang="fr-FR" b="1" dirty="0">
                <a:solidFill>
                  <a:srgbClr val="18C320"/>
                </a:solidFill>
              </a:rPr>
              <a:t> &amp; </a:t>
            </a:r>
            <a:r>
              <a:rPr lang="fr-FR" b="1" dirty="0" err="1">
                <a:solidFill>
                  <a:srgbClr val="18C320"/>
                </a:solidFill>
              </a:rPr>
              <a:t>delivery</a:t>
            </a:r>
            <a:r>
              <a:rPr lang="fr-FR" b="1" dirty="0">
                <a:solidFill>
                  <a:srgbClr val="18C320"/>
                </a:solidFill>
              </a:rPr>
              <a:t> </a:t>
            </a:r>
            <a:r>
              <a:rPr lang="fr-FR" b="1" dirty="0" err="1">
                <a:solidFill>
                  <a:srgbClr val="18C320"/>
                </a:solidFill>
              </a:rPr>
              <a:t>hours</a:t>
            </a:r>
            <a:endParaRPr lang="fr-FR" b="1" dirty="0">
              <a:solidFill>
                <a:srgbClr val="18C320"/>
              </a:solidFill>
            </a:endParaRPr>
          </a:p>
        </p:txBody>
      </p:sp>
      <p:sp>
        <p:nvSpPr>
          <p:cNvPr id="9" name="ZoneTexte 8">
            <a:extLst>
              <a:ext uri="{FF2B5EF4-FFF2-40B4-BE49-F238E27FC236}">
                <a16:creationId xmlns:a16="http://schemas.microsoft.com/office/drawing/2014/main" id="{82D89FCD-4481-42B1-9CD3-D8EDDA5D2C61}"/>
              </a:ext>
            </a:extLst>
          </p:cNvPr>
          <p:cNvSpPr txBox="1"/>
          <p:nvPr/>
        </p:nvSpPr>
        <p:spPr>
          <a:xfrm>
            <a:off x="-49901" y="4768233"/>
            <a:ext cx="3153937" cy="307777"/>
          </a:xfrm>
          <a:prstGeom prst="rect">
            <a:avLst/>
          </a:prstGeom>
          <a:noFill/>
        </p:spPr>
        <p:txBody>
          <a:bodyPr wrap="square" rtlCol="0">
            <a:spAutoFit/>
          </a:bodyPr>
          <a:lstStyle/>
          <a:p>
            <a:pPr algn="ctr"/>
            <a:r>
              <a:rPr lang="fr-FR" b="1" dirty="0">
                <a:solidFill>
                  <a:srgbClr val="18C320"/>
                </a:solidFill>
              </a:rPr>
              <a:t>Delivery </a:t>
            </a:r>
            <a:r>
              <a:rPr lang="fr-FR" b="1" dirty="0" err="1">
                <a:solidFill>
                  <a:srgbClr val="18C320"/>
                </a:solidFill>
              </a:rPr>
              <a:t>space</a:t>
            </a:r>
            <a:r>
              <a:rPr lang="fr-FR" b="1" dirty="0">
                <a:solidFill>
                  <a:srgbClr val="18C320"/>
                </a:solidFill>
              </a:rPr>
              <a:t> to </a:t>
            </a:r>
            <a:r>
              <a:rPr lang="fr-FR" b="1" dirty="0" err="1">
                <a:solidFill>
                  <a:srgbClr val="18C320"/>
                </a:solidFill>
              </a:rPr>
              <a:t>load</a:t>
            </a:r>
            <a:r>
              <a:rPr lang="fr-FR" b="1" dirty="0">
                <a:solidFill>
                  <a:srgbClr val="18C320"/>
                </a:solidFill>
              </a:rPr>
              <a:t> / </a:t>
            </a:r>
            <a:r>
              <a:rPr lang="fr-FR" b="1" dirty="0" err="1">
                <a:solidFill>
                  <a:srgbClr val="18C320"/>
                </a:solidFill>
              </a:rPr>
              <a:t>unload</a:t>
            </a:r>
            <a:endParaRPr lang="fr-FR" b="1" dirty="0">
              <a:solidFill>
                <a:srgbClr val="18C320"/>
              </a:solidFill>
            </a:endParaRPr>
          </a:p>
        </p:txBody>
      </p:sp>
      <p:sp>
        <p:nvSpPr>
          <p:cNvPr id="10" name="ZoneTexte 9">
            <a:extLst>
              <a:ext uri="{FF2B5EF4-FFF2-40B4-BE49-F238E27FC236}">
                <a16:creationId xmlns:a16="http://schemas.microsoft.com/office/drawing/2014/main" id="{EB6153A6-F016-4996-A15A-F217E57AAABF}"/>
              </a:ext>
            </a:extLst>
          </p:cNvPr>
          <p:cNvSpPr txBox="1"/>
          <p:nvPr/>
        </p:nvSpPr>
        <p:spPr>
          <a:xfrm>
            <a:off x="306008" y="5304376"/>
            <a:ext cx="2442117" cy="307777"/>
          </a:xfrm>
          <a:prstGeom prst="rect">
            <a:avLst/>
          </a:prstGeom>
          <a:noFill/>
        </p:spPr>
        <p:txBody>
          <a:bodyPr wrap="square" rtlCol="0">
            <a:spAutoFit/>
          </a:bodyPr>
          <a:lstStyle/>
          <a:p>
            <a:pPr algn="ctr"/>
            <a:r>
              <a:rPr lang="fr-FR" b="1" dirty="0" err="1">
                <a:solidFill>
                  <a:srgbClr val="18C320"/>
                </a:solidFill>
              </a:rPr>
              <a:t>Dedicated</a:t>
            </a:r>
            <a:r>
              <a:rPr lang="fr-FR" b="1" dirty="0">
                <a:solidFill>
                  <a:srgbClr val="18C320"/>
                </a:solidFill>
              </a:rPr>
              <a:t> </a:t>
            </a:r>
            <a:r>
              <a:rPr lang="fr-FR" b="1" dirty="0" err="1">
                <a:solidFill>
                  <a:srgbClr val="18C320"/>
                </a:solidFill>
              </a:rPr>
              <a:t>equipment</a:t>
            </a:r>
            <a:endParaRPr lang="fr-FR" b="1" dirty="0">
              <a:solidFill>
                <a:srgbClr val="18C320"/>
              </a:solidFill>
            </a:endParaRPr>
          </a:p>
        </p:txBody>
      </p:sp>
      <p:sp>
        <p:nvSpPr>
          <p:cNvPr id="11" name="ZoneTexte 10">
            <a:extLst>
              <a:ext uri="{FF2B5EF4-FFF2-40B4-BE49-F238E27FC236}">
                <a16:creationId xmlns:a16="http://schemas.microsoft.com/office/drawing/2014/main" id="{3C66332D-3E34-4A66-8F79-BDE91BB2CBA7}"/>
              </a:ext>
            </a:extLst>
          </p:cNvPr>
          <p:cNvSpPr txBox="1"/>
          <p:nvPr/>
        </p:nvSpPr>
        <p:spPr>
          <a:xfrm>
            <a:off x="326485" y="5869456"/>
            <a:ext cx="2442117" cy="307777"/>
          </a:xfrm>
          <a:prstGeom prst="rect">
            <a:avLst/>
          </a:prstGeom>
          <a:noFill/>
        </p:spPr>
        <p:txBody>
          <a:bodyPr wrap="square" rtlCol="0">
            <a:spAutoFit/>
          </a:bodyPr>
          <a:lstStyle/>
          <a:p>
            <a:pPr algn="ctr"/>
            <a:r>
              <a:rPr lang="fr-FR" b="1" dirty="0">
                <a:solidFill>
                  <a:srgbClr val="18C320"/>
                </a:solidFill>
              </a:rPr>
              <a:t>Packaging and marketing</a:t>
            </a:r>
          </a:p>
        </p:txBody>
      </p:sp>
      <p:sp>
        <p:nvSpPr>
          <p:cNvPr id="2" name="ZoneTexte 1">
            <a:extLst>
              <a:ext uri="{FF2B5EF4-FFF2-40B4-BE49-F238E27FC236}">
                <a16:creationId xmlns:a16="http://schemas.microsoft.com/office/drawing/2014/main" id="{FA327100-3E5A-4FF8-B4DD-01F2A3EE09DF}"/>
              </a:ext>
            </a:extLst>
          </p:cNvPr>
          <p:cNvSpPr txBox="1"/>
          <p:nvPr/>
        </p:nvSpPr>
        <p:spPr>
          <a:xfrm>
            <a:off x="3104035" y="4104560"/>
            <a:ext cx="5711971" cy="523220"/>
          </a:xfrm>
          <a:prstGeom prst="rect">
            <a:avLst/>
          </a:prstGeom>
          <a:noFill/>
        </p:spPr>
        <p:txBody>
          <a:bodyPr wrap="square" rtlCol="0">
            <a:spAutoFit/>
          </a:bodyPr>
          <a:lstStyle/>
          <a:p>
            <a:pPr algn="just"/>
            <a:r>
              <a:rPr lang="fr-FR" dirty="0"/>
              <a:t>Can trucks </a:t>
            </a:r>
            <a:r>
              <a:rPr lang="fr-FR" dirty="0" err="1"/>
              <a:t>circulate</a:t>
            </a:r>
            <a:r>
              <a:rPr lang="fr-FR" dirty="0"/>
              <a:t> in the city </a:t>
            </a:r>
            <a:r>
              <a:rPr lang="fr-FR" dirty="0" err="1"/>
              <a:t>before</a:t>
            </a:r>
            <a:r>
              <a:rPr lang="fr-FR" dirty="0"/>
              <a:t> or </a:t>
            </a:r>
            <a:r>
              <a:rPr lang="fr-FR" dirty="0" err="1"/>
              <a:t>after</a:t>
            </a:r>
            <a:r>
              <a:rPr lang="fr-FR" dirty="0"/>
              <a:t> </a:t>
            </a:r>
            <a:r>
              <a:rPr lang="fr-FR" dirty="0" err="1"/>
              <a:t>customers</a:t>
            </a:r>
            <a:r>
              <a:rPr lang="fr-FR" dirty="0"/>
              <a:t> are in the shop?</a:t>
            </a:r>
          </a:p>
        </p:txBody>
      </p:sp>
      <p:sp>
        <p:nvSpPr>
          <p:cNvPr id="12" name="ZoneTexte 11">
            <a:extLst>
              <a:ext uri="{FF2B5EF4-FFF2-40B4-BE49-F238E27FC236}">
                <a16:creationId xmlns:a16="http://schemas.microsoft.com/office/drawing/2014/main" id="{F757F6C1-F2B5-453A-AAC2-7AC3B569B047}"/>
              </a:ext>
            </a:extLst>
          </p:cNvPr>
          <p:cNvSpPr txBox="1"/>
          <p:nvPr/>
        </p:nvSpPr>
        <p:spPr>
          <a:xfrm>
            <a:off x="3104035" y="4768233"/>
            <a:ext cx="5711971" cy="307777"/>
          </a:xfrm>
          <a:prstGeom prst="rect">
            <a:avLst/>
          </a:prstGeom>
          <a:noFill/>
        </p:spPr>
        <p:txBody>
          <a:bodyPr wrap="square" rtlCol="0">
            <a:spAutoFit/>
          </a:bodyPr>
          <a:lstStyle/>
          <a:p>
            <a:pPr algn="just"/>
            <a:r>
              <a:rPr lang="fr-FR" dirty="0"/>
              <a:t>Is </a:t>
            </a:r>
            <a:r>
              <a:rPr lang="fr-FR" dirty="0" err="1"/>
              <a:t>there</a:t>
            </a:r>
            <a:r>
              <a:rPr lang="fr-FR" dirty="0"/>
              <a:t> </a:t>
            </a:r>
            <a:r>
              <a:rPr lang="fr-FR" dirty="0" err="1"/>
              <a:t>enough</a:t>
            </a:r>
            <a:r>
              <a:rPr lang="fr-FR" dirty="0"/>
              <a:t> </a:t>
            </a:r>
            <a:r>
              <a:rPr lang="fr-FR" dirty="0" err="1"/>
              <a:t>space</a:t>
            </a:r>
            <a:r>
              <a:rPr lang="fr-FR" dirty="0"/>
              <a:t> to </a:t>
            </a:r>
            <a:r>
              <a:rPr lang="fr-FR" dirty="0" err="1"/>
              <a:t>park</a:t>
            </a:r>
            <a:r>
              <a:rPr lang="fr-FR" dirty="0"/>
              <a:t> and </a:t>
            </a:r>
            <a:r>
              <a:rPr lang="fr-FR" dirty="0" err="1"/>
              <a:t>deliver</a:t>
            </a:r>
            <a:r>
              <a:rPr lang="fr-FR" dirty="0"/>
              <a:t> </a:t>
            </a:r>
            <a:r>
              <a:rPr lang="fr-FR" dirty="0" err="1"/>
              <a:t>nearby</a:t>
            </a:r>
            <a:r>
              <a:rPr lang="fr-FR" dirty="0"/>
              <a:t> ?</a:t>
            </a:r>
          </a:p>
        </p:txBody>
      </p:sp>
      <p:sp>
        <p:nvSpPr>
          <p:cNvPr id="13" name="ZoneTexte 12">
            <a:extLst>
              <a:ext uri="{FF2B5EF4-FFF2-40B4-BE49-F238E27FC236}">
                <a16:creationId xmlns:a16="http://schemas.microsoft.com/office/drawing/2014/main" id="{1CEE8AAD-37D5-4EB7-8530-5F7CAC585905}"/>
              </a:ext>
            </a:extLst>
          </p:cNvPr>
          <p:cNvSpPr txBox="1"/>
          <p:nvPr/>
        </p:nvSpPr>
        <p:spPr>
          <a:xfrm>
            <a:off x="3104035" y="5302404"/>
            <a:ext cx="5711971" cy="523220"/>
          </a:xfrm>
          <a:prstGeom prst="rect">
            <a:avLst/>
          </a:prstGeom>
          <a:noFill/>
        </p:spPr>
        <p:txBody>
          <a:bodyPr wrap="square" rtlCol="0">
            <a:spAutoFit/>
          </a:bodyPr>
          <a:lstStyle/>
          <a:p>
            <a:pPr algn="just"/>
            <a:r>
              <a:rPr lang="fr-FR" dirty="0"/>
              <a:t>Are </a:t>
            </a:r>
            <a:r>
              <a:rPr lang="fr-FR" dirty="0" err="1"/>
              <a:t>equipment</a:t>
            </a:r>
            <a:r>
              <a:rPr lang="fr-FR" dirty="0"/>
              <a:t> </a:t>
            </a:r>
            <a:r>
              <a:rPr lang="fr-FR" dirty="0" err="1"/>
              <a:t>needed</a:t>
            </a:r>
            <a:r>
              <a:rPr lang="fr-FR" dirty="0"/>
              <a:t> to </a:t>
            </a:r>
            <a:r>
              <a:rPr lang="fr-FR" dirty="0" err="1"/>
              <a:t>unload</a:t>
            </a:r>
            <a:r>
              <a:rPr lang="fr-FR" dirty="0"/>
              <a:t> </a:t>
            </a:r>
            <a:r>
              <a:rPr lang="fr-FR" dirty="0" err="1"/>
              <a:t>goods</a:t>
            </a:r>
            <a:r>
              <a:rPr lang="fr-FR" dirty="0"/>
              <a:t>? Is </a:t>
            </a:r>
            <a:r>
              <a:rPr lang="fr-FR" dirty="0" err="1"/>
              <a:t>it</a:t>
            </a:r>
            <a:r>
              <a:rPr lang="fr-FR" dirty="0"/>
              <a:t> </a:t>
            </a:r>
            <a:r>
              <a:rPr lang="fr-FR" dirty="0" err="1"/>
              <a:t>adapted</a:t>
            </a:r>
            <a:r>
              <a:rPr lang="fr-FR" dirty="0"/>
              <a:t> to night </a:t>
            </a:r>
            <a:r>
              <a:rPr lang="fr-FR" dirty="0" err="1"/>
              <a:t>delivery</a:t>
            </a:r>
            <a:r>
              <a:rPr lang="fr-FR" dirty="0"/>
              <a:t>?</a:t>
            </a:r>
          </a:p>
        </p:txBody>
      </p:sp>
      <p:sp>
        <p:nvSpPr>
          <p:cNvPr id="14" name="ZoneTexte 13">
            <a:extLst>
              <a:ext uri="{FF2B5EF4-FFF2-40B4-BE49-F238E27FC236}">
                <a16:creationId xmlns:a16="http://schemas.microsoft.com/office/drawing/2014/main" id="{F140B45D-7A5D-4670-A3A5-798DBE4DA2CC}"/>
              </a:ext>
            </a:extLst>
          </p:cNvPr>
          <p:cNvSpPr txBox="1"/>
          <p:nvPr/>
        </p:nvSpPr>
        <p:spPr>
          <a:xfrm>
            <a:off x="3104035" y="5836575"/>
            <a:ext cx="5711971" cy="523220"/>
          </a:xfrm>
          <a:prstGeom prst="rect">
            <a:avLst/>
          </a:prstGeom>
          <a:noFill/>
        </p:spPr>
        <p:txBody>
          <a:bodyPr wrap="square" rtlCol="0">
            <a:spAutoFit/>
          </a:bodyPr>
          <a:lstStyle/>
          <a:p>
            <a:pPr algn="just"/>
            <a:r>
              <a:rPr lang="fr-FR" dirty="0"/>
              <a:t>Are </a:t>
            </a:r>
            <a:r>
              <a:rPr lang="fr-FR" dirty="0" err="1"/>
              <a:t>products</a:t>
            </a:r>
            <a:r>
              <a:rPr lang="fr-FR" dirty="0"/>
              <a:t> </a:t>
            </a:r>
            <a:r>
              <a:rPr lang="fr-FR" dirty="0" err="1"/>
              <a:t>packed</a:t>
            </a:r>
            <a:r>
              <a:rPr lang="fr-FR" dirty="0"/>
              <a:t> in a « </a:t>
            </a:r>
            <a:r>
              <a:rPr lang="fr-FR" dirty="0" err="1"/>
              <a:t>ready</a:t>
            </a:r>
            <a:r>
              <a:rPr lang="fr-FR" dirty="0"/>
              <a:t>-to-display » packaging or </a:t>
            </a:r>
            <a:r>
              <a:rPr lang="fr-FR" dirty="0" err="1"/>
              <a:t>will</a:t>
            </a:r>
            <a:r>
              <a:rPr lang="fr-FR" dirty="0"/>
              <a:t> </a:t>
            </a:r>
            <a:r>
              <a:rPr lang="fr-FR" dirty="0" err="1"/>
              <a:t>it</a:t>
            </a:r>
            <a:r>
              <a:rPr lang="fr-FR" dirty="0"/>
              <a:t> </a:t>
            </a:r>
            <a:r>
              <a:rPr lang="fr-FR" dirty="0" err="1"/>
              <a:t>require</a:t>
            </a:r>
            <a:r>
              <a:rPr lang="fr-FR" dirty="0"/>
              <a:t> a </a:t>
            </a:r>
            <a:r>
              <a:rPr lang="fr-FR" dirty="0" err="1"/>
              <a:t>space</a:t>
            </a:r>
            <a:r>
              <a:rPr lang="fr-FR" dirty="0"/>
              <a:t> to </a:t>
            </a:r>
            <a:r>
              <a:rPr lang="fr-FR" dirty="0" err="1"/>
              <a:t>unpack</a:t>
            </a:r>
            <a:r>
              <a:rPr lang="fr-FR" dirty="0"/>
              <a:t> items </a:t>
            </a:r>
            <a:r>
              <a:rPr lang="fr-FR" dirty="0" err="1"/>
              <a:t>before</a:t>
            </a:r>
            <a:r>
              <a:rPr lang="fr-FR" dirty="0"/>
              <a:t> display ?</a:t>
            </a:r>
          </a:p>
        </p:txBody>
      </p:sp>
    </p:spTree>
    <p:extLst>
      <p:ext uri="{BB962C8B-B14F-4D97-AF65-F5344CB8AC3E}">
        <p14:creationId xmlns:p14="http://schemas.microsoft.com/office/powerpoint/2010/main" val="380178884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2000"/>
                                        <p:tgtEl>
                                          <p:spTgt spid="6">
                                            <p:txEl>
                                              <p:pRg st="2" end="2"/>
                                            </p:txEl>
                                          </p:spTgt>
                                        </p:tgtEl>
                                      </p:cBhvr>
                                    </p:animEffect>
                                  </p:childTnLst>
                                </p:cTn>
                              </p:par>
                            </p:childTnLst>
                          </p:cTn>
                        </p:par>
                        <p:par>
                          <p:cTn id="8" fill="hold">
                            <p:stCondLst>
                              <p:cond delay="2500"/>
                            </p:stCondLst>
                            <p:childTnLst>
                              <p:par>
                                <p:cTn id="9" presetID="22" presetClass="entr" presetSubtype="1" fill="hold" grpId="0" nodeType="afterEffect">
                                  <p:stCondLst>
                                    <p:cond delay="100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wipe(up)">
                                      <p:cBhvr>
                                        <p:cTn id="11" dur="2000"/>
                                        <p:tgtEl>
                                          <p:spTgt spid="6">
                                            <p:txEl>
                                              <p:pRg st="4" end="4"/>
                                            </p:txEl>
                                          </p:spTgt>
                                        </p:tgtEl>
                                      </p:cBhvr>
                                    </p:animEffect>
                                  </p:childTnLst>
                                </p:cTn>
                              </p:par>
                            </p:childTnLst>
                          </p:cTn>
                        </p:par>
                        <p:par>
                          <p:cTn id="12" fill="hold">
                            <p:stCondLst>
                              <p:cond delay="5500"/>
                            </p:stCondLst>
                            <p:childTnLst>
                              <p:par>
                                <p:cTn id="13" presetID="10" presetClass="entr" presetSubtype="0" fill="hold" grpId="0"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70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par>
                          <p:cTn id="20" fill="hold">
                            <p:stCondLst>
                              <p:cond delay="8000"/>
                            </p:stCondLst>
                            <p:childTnLst>
                              <p:par>
                                <p:cTn id="21" presetID="10" presetClass="entr" presetSubtype="0" fill="hold" grpId="0"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9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par>
                          <p:cTn id="28" fill="hold">
                            <p:stCondLst>
                              <p:cond delay="10000"/>
                            </p:stCondLst>
                            <p:childTnLst>
                              <p:par>
                                <p:cTn id="29" presetID="10" presetClass="entr" presetSubtype="0" fill="hold" grpId="0" nodeType="after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1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par>
                          <p:cTn id="36" fill="hold">
                            <p:stCondLst>
                              <p:cond delay="12000"/>
                            </p:stCondLst>
                            <p:childTnLst>
                              <p:par>
                                <p:cTn id="37" presetID="10" presetClass="entr" presetSubtype="0" fill="hold" grpId="0" nodeType="afterEffect">
                                  <p:stCondLst>
                                    <p:cond delay="5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130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p:bldP spid="9" grpId="0"/>
      <p:bldP spid="10" grpId="0"/>
      <p:bldP spid="11" grpId="0"/>
      <p:bldP spid="2"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 name="5 Rectángulo"/>
          <p:cNvSpPr/>
          <p:nvPr/>
        </p:nvSpPr>
        <p:spPr>
          <a:xfrm>
            <a:off x="306006" y="1812071"/>
            <a:ext cx="8367731" cy="4278094"/>
          </a:xfrm>
          <a:prstGeom prst="rect">
            <a:avLst/>
          </a:prstGeom>
        </p:spPr>
        <p:txBody>
          <a:bodyPr wrap="square">
            <a:spAutoFit/>
          </a:bodyPr>
          <a:lstStyle/>
          <a:p>
            <a:pPr algn="just"/>
            <a:r>
              <a:rPr lang="en-GB" sz="1600" b="1" dirty="0">
                <a:solidFill>
                  <a:srgbClr val="18C320"/>
                </a:solidFill>
              </a:rPr>
              <a:t>Transportation modes</a:t>
            </a:r>
          </a:p>
          <a:p>
            <a:pPr algn="just"/>
            <a:endParaRPr lang="en-GB" sz="1600" dirty="0">
              <a:solidFill>
                <a:schemeClr val="tx1"/>
              </a:solidFill>
            </a:endParaRPr>
          </a:p>
          <a:p>
            <a:pPr algn="just"/>
            <a:r>
              <a:rPr lang="en-GB" sz="1600" dirty="0">
                <a:solidFill>
                  <a:schemeClr val="tx1"/>
                </a:solidFill>
              </a:rPr>
              <a:t>Deliveries to city centre retail stores can be made by several transport modes, depending on the nature of the products and replenishment strategy. Such as trucks of course, but also light vehicles, cargocycles, etc.</a:t>
            </a: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r>
              <a:rPr lang="en-GB" sz="1600" dirty="0">
                <a:solidFill>
                  <a:schemeClr val="tx1"/>
                </a:solidFill>
              </a:rPr>
              <a:t>Not being logistic experts, retail outlets rely extensively on logistics third parties to improve their sourcing regarding the environment. </a:t>
            </a:r>
          </a:p>
          <a:p>
            <a:pPr algn="just"/>
            <a:endParaRPr lang="en-GB" sz="1600" dirty="0">
              <a:solidFill>
                <a:schemeClr val="tx1"/>
              </a:solidFill>
            </a:endParaRPr>
          </a:p>
          <a:p>
            <a:pPr algn="just"/>
            <a:endParaRPr lang="en-GB" sz="1600" dirty="0">
              <a:solidFill>
                <a:schemeClr val="tx1"/>
              </a:solidFill>
            </a:endParaRPr>
          </a:p>
          <a:p>
            <a:pPr algn="just"/>
            <a:r>
              <a:rPr lang="en-GB" sz="1600" dirty="0">
                <a:solidFill>
                  <a:schemeClr val="tx1"/>
                </a:solidFill>
              </a:rPr>
              <a:t>They often lack the</a:t>
            </a:r>
            <a:r>
              <a:rPr lang="en-GB" sz="1600" b="1" dirty="0">
                <a:solidFill>
                  <a:schemeClr val="tx1"/>
                </a:solidFill>
              </a:rPr>
              <a:t> </a:t>
            </a:r>
            <a:r>
              <a:rPr lang="en-GB" sz="1600" dirty="0">
                <a:solidFill>
                  <a:schemeClr val="tx1"/>
                </a:solidFill>
              </a:rPr>
              <a:t>capacity or leverage to negotiate slots on board of larger transportation modes (i.e.: train, barges) but may consider dedicated services of logistic specialists.</a:t>
            </a:r>
          </a:p>
        </p:txBody>
      </p:sp>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32</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err="1">
                <a:solidFill>
                  <a:schemeClr val="lt1"/>
                </a:solidFill>
                <a:latin typeface="Arial"/>
                <a:ea typeface="Arial"/>
                <a:cs typeface="Arial"/>
                <a:sym typeface="Arial"/>
              </a:rPr>
              <a:t>Operational</a:t>
            </a:r>
            <a:r>
              <a:rPr lang="fr-FR" sz="2400" b="0" i="0" u="none" strike="noStrike" cap="none" dirty="0">
                <a:solidFill>
                  <a:schemeClr val="lt1"/>
                </a:solidFill>
                <a:latin typeface="Arial"/>
                <a:ea typeface="Arial"/>
                <a:cs typeface="Arial"/>
                <a:sym typeface="Arial"/>
              </a:rPr>
              <a:t> </a:t>
            </a:r>
            <a:r>
              <a:rPr lang="fr-FR" sz="2400" b="0" i="0" u="none" strike="noStrike" cap="none" dirty="0" err="1">
                <a:solidFill>
                  <a:schemeClr val="lt1"/>
                </a:solidFill>
                <a:latin typeface="Arial"/>
                <a:ea typeface="Arial"/>
                <a:cs typeface="Arial"/>
                <a:sym typeface="Arial"/>
              </a:rPr>
              <a:t>modalities</a:t>
            </a:r>
            <a:endParaRPr lang="en-GB" sz="2400" b="0" i="0" u="none" strike="noStrike" cap="none" dirty="0">
              <a:solidFill>
                <a:schemeClr val="lt1"/>
              </a:solidFill>
              <a:latin typeface="Arial"/>
              <a:ea typeface="Arial"/>
              <a:cs typeface="Arial"/>
              <a:sym typeface="Arial"/>
            </a:endParaRPr>
          </a:p>
        </p:txBody>
      </p:sp>
      <p:pic>
        <p:nvPicPr>
          <p:cNvPr id="11" name="Image 10">
            <a:extLst>
              <a:ext uri="{FF2B5EF4-FFF2-40B4-BE49-F238E27FC236}">
                <a16:creationId xmlns:a16="http://schemas.microsoft.com/office/drawing/2014/main" id="{D2E95497-6936-441E-B719-DFC8E9EE3016}"/>
              </a:ext>
            </a:extLst>
          </p:cNvPr>
          <p:cNvPicPr>
            <a:picLocks noChangeAspect="1"/>
          </p:cNvPicPr>
          <p:nvPr/>
        </p:nvPicPr>
        <p:blipFill rotWithShape="1">
          <a:blip r:embed="rId3"/>
          <a:srcRect l="47737" t="20822" r="35218" b="50000"/>
          <a:stretch/>
        </p:blipFill>
        <p:spPr>
          <a:xfrm>
            <a:off x="1381125" y="3219451"/>
            <a:ext cx="1147823" cy="981074"/>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47A5EDE9-B025-40A0-BFB6-9833B72BCCAD}"/>
              </a:ext>
            </a:extLst>
          </p:cNvPr>
          <p:cNvPicPr>
            <a:picLocks noChangeAspect="1"/>
          </p:cNvPicPr>
          <p:nvPr/>
        </p:nvPicPr>
        <p:blipFill rotWithShape="1">
          <a:blip r:embed="rId4"/>
          <a:srcRect l="7019" t="71035" r="82678" b="4886"/>
          <a:stretch/>
        </p:blipFill>
        <p:spPr>
          <a:xfrm>
            <a:off x="3044002" y="3215442"/>
            <a:ext cx="693798" cy="809624"/>
          </a:xfrm>
          <a:prstGeom prst="rect">
            <a:avLst/>
          </a:prstGeom>
        </p:spPr>
      </p:pic>
      <p:pic>
        <p:nvPicPr>
          <p:cNvPr id="21" name="Image 20">
            <a:extLst>
              <a:ext uri="{FF2B5EF4-FFF2-40B4-BE49-F238E27FC236}">
                <a16:creationId xmlns:a16="http://schemas.microsoft.com/office/drawing/2014/main" id="{5DF3113A-864D-46B8-8390-F4D5F0F79398}"/>
              </a:ext>
            </a:extLst>
          </p:cNvPr>
          <p:cNvPicPr>
            <a:picLocks noChangeAspect="1"/>
          </p:cNvPicPr>
          <p:nvPr/>
        </p:nvPicPr>
        <p:blipFill rotWithShape="1">
          <a:blip r:embed="rId5"/>
          <a:srcRect l="82083" t="68253" r="3607" b="10340"/>
          <a:stretch/>
        </p:blipFill>
        <p:spPr>
          <a:xfrm>
            <a:off x="4323649" y="3305300"/>
            <a:ext cx="963674" cy="719766"/>
          </a:xfrm>
          <a:prstGeom prst="rect">
            <a:avLst/>
          </a:prstGeom>
        </p:spPr>
      </p:pic>
      <p:pic>
        <p:nvPicPr>
          <p:cNvPr id="25" name="Image 24">
            <a:extLst>
              <a:ext uri="{FF2B5EF4-FFF2-40B4-BE49-F238E27FC236}">
                <a16:creationId xmlns:a16="http://schemas.microsoft.com/office/drawing/2014/main" id="{D7940ED1-5BAD-4763-9732-DC676230F0B6}"/>
              </a:ext>
            </a:extLst>
          </p:cNvPr>
          <p:cNvPicPr>
            <a:picLocks noChangeAspect="1"/>
          </p:cNvPicPr>
          <p:nvPr/>
        </p:nvPicPr>
        <p:blipFill rotWithShape="1">
          <a:blip r:embed="rId5"/>
          <a:srcRect l="80219" t="21553" r="11672" b="57040"/>
          <a:stretch/>
        </p:blipFill>
        <p:spPr>
          <a:xfrm>
            <a:off x="5807076" y="3332437"/>
            <a:ext cx="546099" cy="719766"/>
          </a:xfrm>
          <a:prstGeom prst="rect">
            <a:avLst/>
          </a:prstGeom>
        </p:spPr>
      </p:pic>
      <p:pic>
        <p:nvPicPr>
          <p:cNvPr id="26" name="Image 25">
            <a:extLst>
              <a:ext uri="{FF2B5EF4-FFF2-40B4-BE49-F238E27FC236}">
                <a16:creationId xmlns:a16="http://schemas.microsoft.com/office/drawing/2014/main" id="{071A127C-5CA7-4C50-8FFC-C815ED6DB1A7}"/>
              </a:ext>
            </a:extLst>
          </p:cNvPr>
          <p:cNvPicPr>
            <a:picLocks noChangeAspect="1"/>
          </p:cNvPicPr>
          <p:nvPr/>
        </p:nvPicPr>
        <p:blipFill rotWithShape="1">
          <a:blip r:embed="rId5"/>
          <a:srcRect l="80502" t="-807" r="11389" b="79400"/>
          <a:stretch/>
        </p:blipFill>
        <p:spPr>
          <a:xfrm>
            <a:off x="6707480" y="3305300"/>
            <a:ext cx="546099" cy="719766"/>
          </a:xfrm>
          <a:prstGeom prst="rect">
            <a:avLst/>
          </a:prstGeom>
        </p:spPr>
      </p:pic>
    </p:spTree>
    <p:extLst>
      <p:ext uri="{BB962C8B-B14F-4D97-AF65-F5344CB8AC3E}">
        <p14:creationId xmlns:p14="http://schemas.microsoft.com/office/powerpoint/2010/main" val="220465447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up)">
                                      <p:cBhvr>
                                        <p:cTn id="11" dur="3000"/>
                                        <p:tgtEl>
                                          <p:spTgt spid="6">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5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65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7000"/>
                            </p:stCondLst>
                            <p:childTnLst>
                              <p:par>
                                <p:cTn id="33" presetID="22" presetClass="entr" presetSubtype="1" fill="hold" grpId="0" nodeType="afterEffect">
                                  <p:stCondLst>
                                    <p:cond delay="1000"/>
                                  </p:stCondLst>
                                  <p:childTnLst>
                                    <p:set>
                                      <p:cBhvr>
                                        <p:cTn id="34" dur="1" fill="hold">
                                          <p:stCondLst>
                                            <p:cond delay="0"/>
                                          </p:stCondLst>
                                        </p:cTn>
                                        <p:tgtEl>
                                          <p:spTgt spid="6">
                                            <p:txEl>
                                              <p:pRg st="9" end="9"/>
                                            </p:txEl>
                                          </p:spTgt>
                                        </p:tgtEl>
                                        <p:attrNameLst>
                                          <p:attrName>style.visibility</p:attrName>
                                        </p:attrNameLst>
                                      </p:cBhvr>
                                      <p:to>
                                        <p:strVal val="visible"/>
                                      </p:to>
                                    </p:set>
                                    <p:animEffect transition="in" filter="wipe(up)">
                                      <p:cBhvr>
                                        <p:cTn id="35" dur="2000"/>
                                        <p:tgtEl>
                                          <p:spTgt spid="6">
                                            <p:txEl>
                                              <p:pRg st="9" end="9"/>
                                            </p:txEl>
                                          </p:spTgt>
                                        </p:tgtEl>
                                      </p:cBhvr>
                                    </p:animEffect>
                                  </p:childTnLst>
                                </p:cTn>
                              </p:par>
                            </p:childTnLst>
                          </p:cTn>
                        </p:par>
                        <p:par>
                          <p:cTn id="36" fill="hold">
                            <p:stCondLst>
                              <p:cond delay="10000"/>
                            </p:stCondLst>
                            <p:childTnLst>
                              <p:par>
                                <p:cTn id="37" presetID="22" presetClass="entr" presetSubtype="1" fill="hold" grpId="0" nodeType="afterEffect">
                                  <p:stCondLst>
                                    <p:cond delay="500"/>
                                  </p:stCondLst>
                                  <p:childTnLst>
                                    <p:set>
                                      <p:cBhvr>
                                        <p:cTn id="38" dur="1" fill="hold">
                                          <p:stCondLst>
                                            <p:cond delay="0"/>
                                          </p:stCondLst>
                                        </p:cTn>
                                        <p:tgtEl>
                                          <p:spTgt spid="6">
                                            <p:txEl>
                                              <p:pRg st="12" end="12"/>
                                            </p:txEl>
                                          </p:spTgt>
                                        </p:tgtEl>
                                        <p:attrNameLst>
                                          <p:attrName>style.visibility</p:attrName>
                                        </p:attrNameLst>
                                      </p:cBhvr>
                                      <p:to>
                                        <p:strVal val="visible"/>
                                      </p:to>
                                    </p:set>
                                    <p:animEffect transition="in" filter="wipe(up)">
                                      <p:cBhvr>
                                        <p:cTn id="39" dur="20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8" name="ZoneTexte 7">
            <a:extLst>
              <a:ext uri="{FF2B5EF4-FFF2-40B4-BE49-F238E27FC236}">
                <a16:creationId xmlns:a16="http://schemas.microsoft.com/office/drawing/2014/main" id="{CD5D774C-CE05-41BF-AAE8-916C18AFE868}"/>
              </a:ext>
            </a:extLst>
          </p:cNvPr>
          <p:cNvSpPr txBox="1"/>
          <p:nvPr/>
        </p:nvSpPr>
        <p:spPr>
          <a:xfrm>
            <a:off x="2028825" y="3878501"/>
            <a:ext cx="4933950" cy="369332"/>
          </a:xfrm>
          <a:prstGeom prst="rect">
            <a:avLst/>
          </a:prstGeom>
          <a:noFill/>
        </p:spPr>
        <p:txBody>
          <a:bodyPr wrap="square" rtlCol="0">
            <a:spAutoFit/>
          </a:bodyPr>
          <a:lstStyle/>
          <a:p>
            <a:r>
              <a:rPr lang="fr-FR" sz="1800" dirty="0">
                <a:sym typeface="Wingdings" panose="05000000000000000000" pitchFamily="2" charset="2"/>
              </a:rPr>
              <a:t> The </a:t>
            </a:r>
            <a:r>
              <a:rPr lang="fr-FR" sz="1800" dirty="0" err="1">
                <a:sym typeface="Wingdings" panose="05000000000000000000" pitchFamily="2" charset="2"/>
              </a:rPr>
              <a:t>geographic</a:t>
            </a:r>
            <a:r>
              <a:rPr lang="fr-FR" sz="1800" dirty="0">
                <a:sym typeface="Wingdings" panose="05000000000000000000" pitchFamily="2" charset="2"/>
              </a:rPr>
              <a:t> </a:t>
            </a:r>
            <a:r>
              <a:rPr lang="fr-FR" sz="1800" dirty="0" err="1">
                <a:sym typeface="Wingdings" panose="05000000000000000000" pitchFamily="2" charset="2"/>
              </a:rPr>
              <a:t>positioning</a:t>
            </a:r>
            <a:r>
              <a:rPr lang="fr-FR" sz="1800" dirty="0">
                <a:sym typeface="Wingdings" panose="05000000000000000000" pitchFamily="2" charset="2"/>
              </a:rPr>
              <a:t> in the city</a:t>
            </a:r>
            <a:endParaRPr lang="fr-FR" sz="1800" dirty="0"/>
          </a:p>
        </p:txBody>
      </p:sp>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33</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476562" cy="415498"/>
          </a:xfrm>
          <a:prstGeom prst="rect">
            <a:avLst/>
          </a:prstGeom>
        </p:spPr>
        <p:txBody>
          <a:bodyPr wrap="square">
            <a:spAutoFit/>
          </a:bodyPr>
          <a:lstStyle/>
          <a:p>
            <a:pPr algn="just"/>
            <a:r>
              <a:rPr lang="en-US" sz="2100" dirty="0">
                <a:solidFill>
                  <a:schemeClr val="tx1"/>
                </a:solidFill>
              </a:rPr>
              <a:t>What will determine the logistics flows for retail stores in city centers ?</a:t>
            </a:r>
            <a:endParaRPr lang="es-ES" sz="2100" dirty="0"/>
          </a:p>
        </p:txBody>
      </p:sp>
      <p:sp>
        <p:nvSpPr>
          <p:cNvPr id="6" name="ZoneTexte 5">
            <a:extLst>
              <a:ext uri="{FF2B5EF4-FFF2-40B4-BE49-F238E27FC236}">
                <a16:creationId xmlns:a16="http://schemas.microsoft.com/office/drawing/2014/main" id="{B9CEBF01-C068-441C-A05E-6125B462CC56}"/>
              </a:ext>
            </a:extLst>
          </p:cNvPr>
          <p:cNvSpPr txBox="1"/>
          <p:nvPr/>
        </p:nvSpPr>
        <p:spPr>
          <a:xfrm>
            <a:off x="2019300" y="3167864"/>
            <a:ext cx="4933950" cy="369332"/>
          </a:xfrm>
          <a:prstGeom prst="rect">
            <a:avLst/>
          </a:prstGeom>
          <a:noFill/>
        </p:spPr>
        <p:txBody>
          <a:bodyPr wrap="square" rtlCol="0">
            <a:spAutoFit/>
          </a:bodyPr>
          <a:lstStyle/>
          <a:p>
            <a:r>
              <a:rPr lang="fr-FR" sz="1800" dirty="0">
                <a:sym typeface="Wingdings" panose="05000000000000000000" pitchFamily="2" charset="2"/>
              </a:rPr>
              <a:t> The </a:t>
            </a:r>
            <a:r>
              <a:rPr lang="fr-FR" sz="1800" dirty="0" err="1">
                <a:sym typeface="Wingdings" panose="05000000000000000000" pitchFamily="2" charset="2"/>
              </a:rPr>
              <a:t>customers</a:t>
            </a:r>
            <a:r>
              <a:rPr lang="fr-FR" sz="1800" dirty="0">
                <a:sym typeface="Wingdings" panose="05000000000000000000" pitchFamily="2" charset="2"/>
              </a:rPr>
              <a:t>’ </a:t>
            </a:r>
            <a:r>
              <a:rPr lang="fr-FR" sz="1800" dirty="0" err="1">
                <a:sym typeface="Wingdings" panose="05000000000000000000" pitchFamily="2" charset="2"/>
              </a:rPr>
              <a:t>behaviours</a:t>
            </a:r>
            <a:endParaRPr lang="fr-FR" sz="1800" dirty="0"/>
          </a:p>
        </p:txBody>
      </p:sp>
      <p:sp>
        <p:nvSpPr>
          <p:cNvPr id="9" name="ZoneTexte 8">
            <a:extLst>
              <a:ext uri="{FF2B5EF4-FFF2-40B4-BE49-F238E27FC236}">
                <a16:creationId xmlns:a16="http://schemas.microsoft.com/office/drawing/2014/main" id="{3AA6A629-AFBC-4AAC-B10D-F119808C4DA2}"/>
              </a:ext>
            </a:extLst>
          </p:cNvPr>
          <p:cNvSpPr txBox="1"/>
          <p:nvPr/>
        </p:nvSpPr>
        <p:spPr>
          <a:xfrm>
            <a:off x="2038350" y="5299775"/>
            <a:ext cx="4933950" cy="369332"/>
          </a:xfrm>
          <a:prstGeom prst="rect">
            <a:avLst/>
          </a:prstGeom>
          <a:noFill/>
        </p:spPr>
        <p:txBody>
          <a:bodyPr wrap="square" rtlCol="0">
            <a:spAutoFit/>
          </a:bodyPr>
          <a:lstStyle/>
          <a:p>
            <a:r>
              <a:rPr lang="fr-FR" sz="1800" dirty="0">
                <a:sym typeface="Wingdings" panose="05000000000000000000" pitchFamily="2" charset="2"/>
              </a:rPr>
              <a:t> The </a:t>
            </a:r>
            <a:r>
              <a:rPr lang="fr-FR" sz="1800" dirty="0" err="1">
                <a:sym typeface="Wingdings" panose="05000000000000000000" pitchFamily="2" charset="2"/>
              </a:rPr>
              <a:t>replenishment</a:t>
            </a:r>
            <a:r>
              <a:rPr lang="fr-FR" sz="1800" dirty="0">
                <a:sym typeface="Wingdings" panose="05000000000000000000" pitchFamily="2" charset="2"/>
              </a:rPr>
              <a:t> </a:t>
            </a:r>
            <a:r>
              <a:rPr lang="fr-FR" sz="1800" dirty="0" err="1">
                <a:sym typeface="Wingdings" panose="05000000000000000000" pitchFamily="2" charset="2"/>
              </a:rPr>
              <a:t>strategy</a:t>
            </a:r>
            <a:endParaRPr lang="fr-FR" sz="1800" dirty="0"/>
          </a:p>
        </p:txBody>
      </p:sp>
      <p:sp>
        <p:nvSpPr>
          <p:cNvPr id="10" name="ZoneTexte 9">
            <a:extLst>
              <a:ext uri="{FF2B5EF4-FFF2-40B4-BE49-F238E27FC236}">
                <a16:creationId xmlns:a16="http://schemas.microsoft.com/office/drawing/2014/main" id="{823305EE-5673-443A-A9D8-F4E30A6FD3EE}"/>
              </a:ext>
            </a:extLst>
          </p:cNvPr>
          <p:cNvSpPr txBox="1"/>
          <p:nvPr/>
        </p:nvSpPr>
        <p:spPr>
          <a:xfrm>
            <a:off x="2028825" y="4589138"/>
            <a:ext cx="4933950" cy="369332"/>
          </a:xfrm>
          <a:prstGeom prst="rect">
            <a:avLst/>
          </a:prstGeom>
          <a:noFill/>
        </p:spPr>
        <p:txBody>
          <a:bodyPr wrap="square" rtlCol="0">
            <a:spAutoFit/>
          </a:bodyPr>
          <a:lstStyle/>
          <a:p>
            <a:r>
              <a:rPr lang="fr-FR" sz="1800" dirty="0">
                <a:sym typeface="Wingdings" panose="05000000000000000000" pitchFamily="2" charset="2"/>
              </a:rPr>
              <a:t> The </a:t>
            </a:r>
            <a:r>
              <a:rPr lang="fr-FR" sz="1800" dirty="0" err="1">
                <a:sym typeface="Wingdings" panose="05000000000000000000" pitchFamily="2" charset="2"/>
              </a:rPr>
              <a:t>physical</a:t>
            </a:r>
            <a:r>
              <a:rPr lang="fr-FR" sz="1800" dirty="0">
                <a:sym typeface="Wingdings" panose="05000000000000000000" pitchFamily="2" charset="2"/>
              </a:rPr>
              <a:t> </a:t>
            </a:r>
            <a:r>
              <a:rPr lang="fr-FR" sz="1800" dirty="0" err="1">
                <a:sym typeface="Wingdings" panose="05000000000000000000" pitchFamily="2" charset="2"/>
              </a:rPr>
              <a:t>layout</a:t>
            </a:r>
            <a:r>
              <a:rPr lang="fr-FR" sz="1800" dirty="0">
                <a:sym typeface="Wingdings" panose="05000000000000000000" pitchFamily="2" charset="2"/>
              </a:rPr>
              <a:t> in the store</a:t>
            </a:r>
            <a:endParaRPr lang="fr-FR" sz="1800" dirty="0"/>
          </a:p>
        </p:txBody>
      </p:sp>
      <p:pic>
        <p:nvPicPr>
          <p:cNvPr id="11" name="Image 10">
            <a:extLst>
              <a:ext uri="{FF2B5EF4-FFF2-40B4-BE49-F238E27FC236}">
                <a16:creationId xmlns:a16="http://schemas.microsoft.com/office/drawing/2014/main" id="{A3D13085-5789-4718-B5E0-3B47A6590EF6}"/>
              </a:ext>
            </a:extLst>
          </p:cNvPr>
          <p:cNvPicPr>
            <a:picLocks noChangeAspect="1"/>
          </p:cNvPicPr>
          <p:nvPr/>
        </p:nvPicPr>
        <p:blipFill rotWithShape="1">
          <a:blip r:embed="rId3"/>
          <a:srcRect t="15542" r="47614" b="22961"/>
          <a:stretch/>
        </p:blipFill>
        <p:spPr>
          <a:xfrm>
            <a:off x="2038350" y="5280725"/>
            <a:ext cx="374201" cy="342272"/>
          </a:xfrm>
          <a:prstGeom prst="rect">
            <a:avLst/>
          </a:prstGeom>
        </p:spPr>
      </p:pic>
    </p:spTree>
    <p:extLst>
      <p:ext uri="{BB962C8B-B14F-4D97-AF65-F5344CB8AC3E}">
        <p14:creationId xmlns:p14="http://schemas.microsoft.com/office/powerpoint/2010/main" val="2109524182"/>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8" name="ZoneTexte 7">
            <a:extLst>
              <a:ext uri="{FF2B5EF4-FFF2-40B4-BE49-F238E27FC236}">
                <a16:creationId xmlns:a16="http://schemas.microsoft.com/office/drawing/2014/main" id="{CD5D774C-CE05-41BF-AAE8-916C18AFE868}"/>
              </a:ext>
            </a:extLst>
          </p:cNvPr>
          <p:cNvSpPr txBox="1"/>
          <p:nvPr/>
        </p:nvSpPr>
        <p:spPr>
          <a:xfrm>
            <a:off x="2028825" y="3878501"/>
            <a:ext cx="4933950" cy="369332"/>
          </a:xfrm>
          <a:prstGeom prst="rect">
            <a:avLst/>
          </a:prstGeom>
          <a:noFill/>
        </p:spPr>
        <p:txBody>
          <a:bodyPr wrap="square" rtlCol="0">
            <a:spAutoFit/>
          </a:bodyPr>
          <a:lstStyle/>
          <a:p>
            <a:r>
              <a:rPr lang="fr-FR" sz="1800" dirty="0">
                <a:sym typeface="Wingdings" panose="05000000000000000000" pitchFamily="2" charset="2"/>
              </a:rPr>
              <a:t> Direct </a:t>
            </a:r>
            <a:r>
              <a:rPr lang="fr-FR" sz="1800" dirty="0" err="1">
                <a:sym typeface="Wingdings" panose="05000000000000000000" pitchFamily="2" charset="2"/>
              </a:rPr>
              <a:t>street</a:t>
            </a:r>
            <a:r>
              <a:rPr lang="fr-FR" sz="1800" dirty="0">
                <a:sym typeface="Wingdings" panose="05000000000000000000" pitchFamily="2" charset="2"/>
              </a:rPr>
              <a:t> </a:t>
            </a:r>
            <a:r>
              <a:rPr lang="fr-FR" sz="1800" dirty="0" err="1">
                <a:sym typeface="Wingdings" panose="05000000000000000000" pitchFamily="2" charset="2"/>
              </a:rPr>
              <a:t>access</a:t>
            </a:r>
            <a:r>
              <a:rPr lang="fr-FR" sz="1800" dirty="0">
                <a:sym typeface="Wingdings" panose="05000000000000000000" pitchFamily="2" charset="2"/>
              </a:rPr>
              <a:t> to </a:t>
            </a:r>
            <a:r>
              <a:rPr lang="fr-FR" sz="1800" dirty="0" err="1">
                <a:sym typeface="Wingdings" panose="05000000000000000000" pitchFamily="2" charset="2"/>
              </a:rPr>
              <a:t>delivery</a:t>
            </a:r>
            <a:r>
              <a:rPr lang="fr-FR" sz="1800" dirty="0">
                <a:sym typeface="Wingdings" panose="05000000000000000000" pitchFamily="2" charset="2"/>
              </a:rPr>
              <a:t> staff</a:t>
            </a:r>
            <a:endParaRPr lang="fr-FR" sz="1800" dirty="0"/>
          </a:p>
        </p:txBody>
      </p:sp>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34</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738664"/>
          </a:xfrm>
          <a:prstGeom prst="rect">
            <a:avLst/>
          </a:prstGeom>
        </p:spPr>
        <p:txBody>
          <a:bodyPr wrap="square">
            <a:spAutoFit/>
          </a:bodyPr>
          <a:lstStyle/>
          <a:p>
            <a:pPr algn="just"/>
            <a:r>
              <a:rPr lang="en-US" sz="2100" dirty="0">
                <a:solidFill>
                  <a:schemeClr val="tx1"/>
                </a:solidFill>
              </a:rPr>
              <a:t>Which elements in the list below are likely to facilitate a delivery to urban retail outlets </a:t>
            </a:r>
            <a:r>
              <a:rPr lang="en-US" sz="2100" strike="sngStrike" dirty="0">
                <a:solidFill>
                  <a:schemeClr val="tx1"/>
                </a:solidFill>
              </a:rPr>
              <a:t>points of sale </a:t>
            </a:r>
            <a:r>
              <a:rPr lang="en-US" sz="2100" dirty="0">
                <a:solidFill>
                  <a:schemeClr val="tx1"/>
                </a:solidFill>
              </a:rPr>
              <a:t>?</a:t>
            </a:r>
            <a:endParaRPr lang="es-ES" sz="2100" dirty="0"/>
          </a:p>
        </p:txBody>
      </p:sp>
      <p:sp>
        <p:nvSpPr>
          <p:cNvPr id="6" name="ZoneTexte 5">
            <a:extLst>
              <a:ext uri="{FF2B5EF4-FFF2-40B4-BE49-F238E27FC236}">
                <a16:creationId xmlns:a16="http://schemas.microsoft.com/office/drawing/2014/main" id="{B9CEBF01-C068-441C-A05E-6125B462CC56}"/>
              </a:ext>
            </a:extLst>
          </p:cNvPr>
          <p:cNvSpPr txBox="1"/>
          <p:nvPr/>
        </p:nvSpPr>
        <p:spPr>
          <a:xfrm>
            <a:off x="2019300" y="3167864"/>
            <a:ext cx="4933950" cy="369332"/>
          </a:xfrm>
          <a:prstGeom prst="rect">
            <a:avLst/>
          </a:prstGeom>
          <a:noFill/>
        </p:spPr>
        <p:txBody>
          <a:bodyPr wrap="square" rtlCol="0">
            <a:spAutoFit/>
          </a:bodyPr>
          <a:lstStyle/>
          <a:p>
            <a:r>
              <a:rPr lang="fr-FR" sz="1800" dirty="0">
                <a:sym typeface="Wingdings" panose="05000000000000000000" pitchFamily="2" charset="2"/>
              </a:rPr>
              <a:t> Parking area</a:t>
            </a:r>
            <a:endParaRPr lang="fr-FR" sz="1800" dirty="0"/>
          </a:p>
        </p:txBody>
      </p:sp>
      <p:sp>
        <p:nvSpPr>
          <p:cNvPr id="9" name="ZoneTexte 8">
            <a:extLst>
              <a:ext uri="{FF2B5EF4-FFF2-40B4-BE49-F238E27FC236}">
                <a16:creationId xmlns:a16="http://schemas.microsoft.com/office/drawing/2014/main" id="{96067889-35AE-4A73-8C7F-84A9A3F265C7}"/>
              </a:ext>
            </a:extLst>
          </p:cNvPr>
          <p:cNvSpPr txBox="1"/>
          <p:nvPr/>
        </p:nvSpPr>
        <p:spPr>
          <a:xfrm>
            <a:off x="2028825" y="5299775"/>
            <a:ext cx="6044658" cy="369332"/>
          </a:xfrm>
          <a:prstGeom prst="rect">
            <a:avLst/>
          </a:prstGeom>
          <a:noFill/>
        </p:spPr>
        <p:txBody>
          <a:bodyPr wrap="square" rtlCol="0">
            <a:spAutoFit/>
          </a:bodyPr>
          <a:lstStyle/>
          <a:p>
            <a:r>
              <a:rPr lang="fr-FR" sz="1800" dirty="0">
                <a:sym typeface="Wingdings" panose="05000000000000000000" pitchFamily="2" charset="2"/>
              </a:rPr>
              <a:t> Delivery </a:t>
            </a:r>
            <a:r>
              <a:rPr lang="fr-FR" sz="1800" dirty="0" err="1">
                <a:sym typeface="Wingdings" panose="05000000000000000000" pitchFamily="2" charset="2"/>
              </a:rPr>
              <a:t>window</a:t>
            </a:r>
            <a:r>
              <a:rPr lang="fr-FR" sz="1800" dirty="0">
                <a:sym typeface="Wingdings" panose="05000000000000000000" pitchFamily="2" charset="2"/>
              </a:rPr>
              <a:t> </a:t>
            </a:r>
            <a:r>
              <a:rPr lang="fr-FR" sz="1800" dirty="0" err="1">
                <a:sym typeface="Wingdings" panose="05000000000000000000" pitchFamily="2" charset="2"/>
              </a:rPr>
              <a:t>arranged</a:t>
            </a:r>
            <a:r>
              <a:rPr lang="fr-FR" sz="1800" dirty="0">
                <a:sym typeface="Wingdings" panose="05000000000000000000" pitchFamily="2" charset="2"/>
              </a:rPr>
              <a:t> </a:t>
            </a:r>
            <a:r>
              <a:rPr lang="fr-FR" sz="1800" dirty="0" err="1">
                <a:sym typeface="Wingdings" panose="05000000000000000000" pitchFamily="2" charset="2"/>
              </a:rPr>
              <a:t>with</a:t>
            </a:r>
            <a:r>
              <a:rPr lang="fr-FR" sz="1800" dirty="0">
                <a:sym typeface="Wingdings" panose="05000000000000000000" pitchFamily="2" charset="2"/>
              </a:rPr>
              <a:t> </a:t>
            </a:r>
            <a:r>
              <a:rPr lang="fr-FR" sz="1800" dirty="0" err="1">
                <a:sym typeface="Wingdings" panose="05000000000000000000" pitchFamily="2" charset="2"/>
              </a:rPr>
              <a:t>logistics</a:t>
            </a:r>
            <a:r>
              <a:rPr lang="fr-FR" sz="1800" dirty="0">
                <a:sym typeface="Wingdings" panose="05000000000000000000" pitchFamily="2" charset="2"/>
              </a:rPr>
              <a:t> provider</a:t>
            </a:r>
            <a:endParaRPr lang="fr-FR" sz="1800" dirty="0"/>
          </a:p>
        </p:txBody>
      </p:sp>
      <p:sp>
        <p:nvSpPr>
          <p:cNvPr id="10" name="ZoneTexte 9">
            <a:extLst>
              <a:ext uri="{FF2B5EF4-FFF2-40B4-BE49-F238E27FC236}">
                <a16:creationId xmlns:a16="http://schemas.microsoft.com/office/drawing/2014/main" id="{5F803DFE-185E-4389-9388-13423EC81C24}"/>
              </a:ext>
            </a:extLst>
          </p:cNvPr>
          <p:cNvSpPr txBox="1"/>
          <p:nvPr/>
        </p:nvSpPr>
        <p:spPr>
          <a:xfrm>
            <a:off x="2019300" y="4589138"/>
            <a:ext cx="4933950" cy="369332"/>
          </a:xfrm>
          <a:prstGeom prst="rect">
            <a:avLst/>
          </a:prstGeom>
          <a:noFill/>
        </p:spPr>
        <p:txBody>
          <a:bodyPr wrap="square" rtlCol="0">
            <a:spAutoFit/>
          </a:bodyPr>
          <a:lstStyle/>
          <a:p>
            <a:r>
              <a:rPr lang="fr-FR" sz="1800" dirty="0">
                <a:sym typeface="Wingdings" panose="05000000000000000000" pitchFamily="2" charset="2"/>
              </a:rPr>
              <a:t> </a:t>
            </a:r>
            <a:r>
              <a:rPr lang="fr-FR" sz="1800" dirty="0" err="1">
                <a:sym typeface="Wingdings" panose="05000000000000000000" pitchFamily="2" charset="2"/>
              </a:rPr>
              <a:t>Dedicated</a:t>
            </a:r>
            <a:r>
              <a:rPr lang="fr-FR" sz="1800" dirty="0">
                <a:sym typeface="Wingdings" panose="05000000000000000000" pitchFamily="2" charset="2"/>
              </a:rPr>
              <a:t> </a:t>
            </a:r>
            <a:r>
              <a:rPr lang="fr-FR" sz="1800" dirty="0" err="1">
                <a:sym typeface="Wingdings" panose="05000000000000000000" pitchFamily="2" charset="2"/>
              </a:rPr>
              <a:t>delivery</a:t>
            </a:r>
            <a:r>
              <a:rPr lang="fr-FR" sz="1800" dirty="0">
                <a:sym typeface="Wingdings" panose="05000000000000000000" pitchFamily="2" charset="2"/>
              </a:rPr>
              <a:t> area</a:t>
            </a:r>
            <a:endParaRPr lang="fr-FR" sz="1800" dirty="0"/>
          </a:p>
        </p:txBody>
      </p:sp>
      <p:pic>
        <p:nvPicPr>
          <p:cNvPr id="11" name="Image 10">
            <a:extLst>
              <a:ext uri="{FF2B5EF4-FFF2-40B4-BE49-F238E27FC236}">
                <a16:creationId xmlns:a16="http://schemas.microsoft.com/office/drawing/2014/main" id="{4371F61D-3630-4314-A2DF-049AB9708D9F}"/>
              </a:ext>
            </a:extLst>
          </p:cNvPr>
          <p:cNvPicPr>
            <a:picLocks noChangeAspect="1"/>
          </p:cNvPicPr>
          <p:nvPr/>
        </p:nvPicPr>
        <p:blipFill rotWithShape="1">
          <a:blip r:embed="rId3"/>
          <a:srcRect t="15542" r="47614" b="22961"/>
          <a:stretch/>
        </p:blipFill>
        <p:spPr>
          <a:xfrm>
            <a:off x="2019300" y="4570088"/>
            <a:ext cx="374201" cy="342272"/>
          </a:xfrm>
          <a:prstGeom prst="rect">
            <a:avLst/>
          </a:prstGeom>
        </p:spPr>
      </p:pic>
      <p:pic>
        <p:nvPicPr>
          <p:cNvPr id="12" name="Image 11">
            <a:extLst>
              <a:ext uri="{FF2B5EF4-FFF2-40B4-BE49-F238E27FC236}">
                <a16:creationId xmlns:a16="http://schemas.microsoft.com/office/drawing/2014/main" id="{4CE8D31B-A37B-4014-9CFA-A06649656A73}"/>
              </a:ext>
            </a:extLst>
          </p:cNvPr>
          <p:cNvPicPr>
            <a:picLocks noChangeAspect="1"/>
          </p:cNvPicPr>
          <p:nvPr/>
        </p:nvPicPr>
        <p:blipFill rotWithShape="1">
          <a:blip r:embed="rId3"/>
          <a:srcRect t="15542" r="47614" b="22961"/>
          <a:stretch/>
        </p:blipFill>
        <p:spPr>
          <a:xfrm>
            <a:off x="2028825" y="5278766"/>
            <a:ext cx="374201" cy="342272"/>
          </a:xfrm>
          <a:prstGeom prst="rect">
            <a:avLst/>
          </a:prstGeom>
        </p:spPr>
      </p:pic>
    </p:spTree>
    <p:extLst>
      <p:ext uri="{BB962C8B-B14F-4D97-AF65-F5344CB8AC3E}">
        <p14:creationId xmlns:p14="http://schemas.microsoft.com/office/powerpoint/2010/main" val="68946336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3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35</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Common</a:t>
            </a:r>
            <a:r>
              <a:rPr lang="es-ES" sz="2400" dirty="0">
                <a:solidFill>
                  <a:schemeClr val="lt1"/>
                </a:solidFill>
              </a:rPr>
              <a:t> </a:t>
            </a:r>
            <a:r>
              <a:rPr lang="es-ES" sz="2400" dirty="0" err="1">
                <a:solidFill>
                  <a:schemeClr val="lt1"/>
                </a:solidFill>
              </a:rPr>
              <a:t>challenges</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4524315"/>
          </a:xfrm>
          <a:prstGeom prst="rect">
            <a:avLst/>
          </a:prstGeom>
        </p:spPr>
        <p:txBody>
          <a:bodyPr wrap="square">
            <a:spAutoFit/>
          </a:bodyPr>
          <a:lstStyle/>
          <a:p>
            <a:pPr algn="just"/>
            <a:r>
              <a:rPr lang="en-US" sz="1600" b="1" dirty="0">
                <a:solidFill>
                  <a:srgbClr val="18C320"/>
                </a:solidFill>
              </a:rPr>
              <a:t>Overcoming</a:t>
            </a:r>
            <a:r>
              <a:rPr lang="en-US" sz="1600" b="1" strike="sngStrike" dirty="0">
                <a:solidFill>
                  <a:srgbClr val="18C320"/>
                </a:solidFill>
              </a:rPr>
              <a:t> the </a:t>
            </a:r>
            <a:r>
              <a:rPr lang="en-US" sz="1600" b="1" dirty="0">
                <a:solidFill>
                  <a:srgbClr val="18C320"/>
                </a:solidFill>
              </a:rPr>
              <a:t>regulatory barriers</a:t>
            </a:r>
          </a:p>
          <a:p>
            <a:pPr algn="just"/>
            <a:endParaRPr lang="en-US" sz="1600" dirty="0">
              <a:solidFill>
                <a:schemeClr val="tx1"/>
              </a:solidFill>
            </a:endParaRPr>
          </a:p>
          <a:p>
            <a:pPr algn="just"/>
            <a:r>
              <a:rPr lang="en-US" sz="1600" dirty="0">
                <a:solidFill>
                  <a:schemeClr val="tx1"/>
                </a:solidFill>
              </a:rPr>
              <a:t>Running an urban retail shop is not only a challenge in terms of infrastructure costs, but also regarding the knowledge the capacity of transport stakeholders to deliver in the area. </a:t>
            </a:r>
          </a:p>
          <a:p>
            <a:pPr algn="just"/>
            <a:endParaRPr lang="en-US" sz="1600" dirty="0">
              <a:solidFill>
                <a:schemeClr val="tx1"/>
              </a:solidFill>
            </a:endParaRPr>
          </a:p>
          <a:p>
            <a:pPr algn="just"/>
            <a:r>
              <a:rPr lang="en-US" sz="1600" dirty="0">
                <a:solidFill>
                  <a:schemeClr val="tx1"/>
                </a:solidFill>
              </a:rPr>
              <a:t>With an increase in traffic restrictions for specific vehicles in the city, strong </a:t>
            </a:r>
            <a:r>
              <a:rPr lang="en-US" sz="1600" b="1" dirty="0">
                <a:solidFill>
                  <a:srgbClr val="18C320"/>
                </a:solidFill>
              </a:rPr>
              <a:t>partnership relationships</a:t>
            </a:r>
            <a:r>
              <a:rPr lang="en-US" sz="1600" b="1" dirty="0">
                <a:solidFill>
                  <a:schemeClr val="accent6">
                    <a:lumMod val="75000"/>
                  </a:schemeClr>
                </a:solidFill>
              </a:rPr>
              <a:t> </a:t>
            </a:r>
            <a:r>
              <a:rPr lang="en-US" sz="1600" dirty="0">
                <a:solidFill>
                  <a:schemeClr val="tx1"/>
                </a:solidFill>
              </a:rPr>
              <a:t>can be challenged, and customer service affected.</a:t>
            </a:r>
          </a:p>
          <a:p>
            <a:pPr algn="just"/>
            <a:endParaRPr lang="en-US" sz="1600" dirty="0">
              <a:solidFill>
                <a:schemeClr val="tx1"/>
              </a:solidFill>
            </a:endParaRPr>
          </a:p>
          <a:p>
            <a:pPr algn="just"/>
            <a:endParaRPr lang="en-US" sz="1600" dirty="0">
              <a:solidFill>
                <a:schemeClr val="tx1"/>
              </a:solidFill>
            </a:endParaRPr>
          </a:p>
          <a:p>
            <a:pPr algn="just"/>
            <a:r>
              <a:rPr lang="en-US" sz="1600" b="1" dirty="0">
                <a:solidFill>
                  <a:srgbClr val="18C320"/>
                </a:solidFill>
              </a:rPr>
              <a:t>Lacking experience with upstream freight flows </a:t>
            </a:r>
            <a:r>
              <a:rPr lang="en-US" sz="1600" b="1" strike="sngStrike" dirty="0">
                <a:solidFill>
                  <a:srgbClr val="18C320"/>
                </a:solidFill>
              </a:rPr>
              <a:t>of goods</a:t>
            </a:r>
          </a:p>
          <a:p>
            <a:pPr algn="just"/>
            <a:endParaRPr lang="en-US" sz="1600" dirty="0">
              <a:solidFill>
                <a:schemeClr val="tx1"/>
              </a:solidFill>
            </a:endParaRPr>
          </a:p>
          <a:p>
            <a:pPr algn="just"/>
            <a:r>
              <a:rPr lang="en-US" sz="1600" dirty="0">
                <a:solidFill>
                  <a:schemeClr val="tx1"/>
                </a:solidFill>
              </a:rPr>
              <a:t>Understanding the cost, delay and conditions of delivery </a:t>
            </a:r>
            <a:r>
              <a:rPr lang="en-US" sz="1600" b="1" dirty="0">
                <a:solidFill>
                  <a:schemeClr val="tx1"/>
                </a:solidFill>
              </a:rPr>
              <a:t>is</a:t>
            </a:r>
            <a:r>
              <a:rPr lang="en-US" sz="1600" dirty="0">
                <a:solidFill>
                  <a:schemeClr val="tx1"/>
                </a:solidFill>
              </a:rPr>
              <a:t> </a:t>
            </a:r>
            <a:r>
              <a:rPr lang="en-US" sz="1600" strike="sngStrike" dirty="0">
                <a:solidFill>
                  <a:schemeClr val="tx1"/>
                </a:solidFill>
              </a:rPr>
              <a:t>are</a:t>
            </a:r>
            <a:r>
              <a:rPr lang="en-US" sz="1600" dirty="0">
                <a:solidFill>
                  <a:schemeClr val="tx1"/>
                </a:solidFill>
              </a:rPr>
              <a:t> essential to best manage a city </a:t>
            </a:r>
            <a:r>
              <a:rPr lang="en-US" sz="1600" dirty="0" err="1">
                <a:solidFill>
                  <a:schemeClr val="tx1"/>
                </a:solidFill>
              </a:rPr>
              <a:t>centre</a:t>
            </a:r>
            <a:r>
              <a:rPr lang="en-US" sz="1600" dirty="0">
                <a:solidFill>
                  <a:schemeClr val="tx1"/>
                </a:solidFill>
              </a:rPr>
              <a:t> shop, especially when infrastructure costs are higher, and errors may immediately affect profitability.</a:t>
            </a:r>
          </a:p>
          <a:p>
            <a:pPr algn="just"/>
            <a:endParaRPr lang="en-US" sz="1600" dirty="0">
              <a:solidFill>
                <a:schemeClr val="tx1"/>
              </a:solidFill>
            </a:endParaRPr>
          </a:p>
          <a:p>
            <a:pPr algn="just"/>
            <a:r>
              <a:rPr lang="en-US" sz="1600" dirty="0" err="1">
                <a:solidFill>
                  <a:schemeClr val="tx1"/>
                </a:solidFill>
              </a:rPr>
              <a:t>Optimising</a:t>
            </a:r>
            <a:r>
              <a:rPr lang="en-US" sz="1600" dirty="0">
                <a:solidFill>
                  <a:schemeClr val="tx1"/>
                </a:solidFill>
              </a:rPr>
              <a:t> the space, as well as preparing the goods to be displayed and sold, requires </a:t>
            </a:r>
            <a:r>
              <a:rPr lang="en-US" sz="1600" strike="sngStrike" dirty="0">
                <a:solidFill>
                  <a:schemeClr val="tx1"/>
                </a:solidFill>
              </a:rPr>
              <a:t> </a:t>
            </a:r>
            <a:r>
              <a:rPr lang="en-US" sz="1600" dirty="0">
                <a:solidFill>
                  <a:schemeClr val="tx1"/>
                </a:solidFill>
              </a:rPr>
              <a:t>good </a:t>
            </a:r>
            <a:r>
              <a:rPr lang="en-US" sz="1600" b="1" dirty="0">
                <a:solidFill>
                  <a:srgbClr val="18C320"/>
                </a:solidFill>
              </a:rPr>
              <a:t>anticipation of the sourcing </a:t>
            </a:r>
            <a:r>
              <a:rPr lang="en-US" sz="1600" dirty="0">
                <a:solidFill>
                  <a:schemeClr val="tx1"/>
                </a:solidFill>
              </a:rPr>
              <a:t>and transportation activities.</a:t>
            </a:r>
          </a:p>
          <a:p>
            <a:pPr algn="just"/>
            <a:endParaRPr lang="en-US" sz="1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1000"/>
                                        <p:tgtEl>
                                          <p:spTgt spid="5">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5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up)">
                                      <p:cBhvr>
                                        <p:cTn id="19" dur="1000"/>
                                        <p:tgtEl>
                                          <p:spTgt spid="5">
                                            <p:txEl>
                                              <p:pRg st="4" end="4"/>
                                            </p:txEl>
                                          </p:spTgt>
                                        </p:tgtEl>
                                      </p:cBhvr>
                                    </p:animEffect>
                                  </p:childTnLst>
                                </p:cTn>
                              </p:par>
                            </p:childTnLst>
                          </p:cTn>
                        </p:par>
                        <p:par>
                          <p:cTn id="20" fill="hold">
                            <p:stCondLst>
                              <p:cond delay="4500"/>
                            </p:stCondLst>
                            <p:childTnLst>
                              <p:par>
                                <p:cTn id="21" presetID="22" presetClass="entr" presetSubtype="1" fill="hold" grpId="0" nodeType="afterEffect">
                                  <p:stCondLst>
                                    <p:cond delay="150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wipe(up)">
                                      <p:cBhvr>
                                        <p:cTn id="23" dur="1000"/>
                                        <p:tgtEl>
                                          <p:spTgt spid="5">
                                            <p:txEl>
                                              <p:pRg st="7" end="7"/>
                                            </p:txEl>
                                          </p:spTgt>
                                        </p:tgtEl>
                                      </p:cBhvr>
                                    </p:animEffect>
                                  </p:childTnLst>
                                </p:cTn>
                              </p:par>
                            </p:childTnLst>
                          </p:cTn>
                        </p:par>
                        <p:par>
                          <p:cTn id="24" fill="hold">
                            <p:stCondLst>
                              <p:cond delay="7000"/>
                            </p:stCondLst>
                            <p:childTnLst>
                              <p:par>
                                <p:cTn id="25" presetID="22" presetClass="entr" presetSubtype="1" fill="hold" grpId="0" nodeType="afterEffect">
                                  <p:stCondLst>
                                    <p:cond delay="50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wipe(up)">
                                      <p:cBhvr>
                                        <p:cTn id="27" dur="2000"/>
                                        <p:tgtEl>
                                          <p:spTgt spid="5">
                                            <p:txEl>
                                              <p:pRg st="9" end="9"/>
                                            </p:txEl>
                                          </p:spTgt>
                                        </p:tgtEl>
                                      </p:cBhvr>
                                    </p:animEffect>
                                  </p:childTnLst>
                                </p:cTn>
                              </p:par>
                            </p:childTnLst>
                          </p:cTn>
                        </p:par>
                        <p:par>
                          <p:cTn id="28" fill="hold">
                            <p:stCondLst>
                              <p:cond delay="9500"/>
                            </p:stCondLst>
                            <p:childTnLst>
                              <p:par>
                                <p:cTn id="29" presetID="22" presetClass="entr" presetSubtype="1" fill="hold" grpId="0" nodeType="afterEffect">
                                  <p:stCondLst>
                                    <p:cond delay="500"/>
                                  </p:stCondLst>
                                  <p:childTnLst>
                                    <p:set>
                                      <p:cBhvr>
                                        <p:cTn id="30" dur="1" fill="hold">
                                          <p:stCondLst>
                                            <p:cond delay="0"/>
                                          </p:stCondLst>
                                        </p:cTn>
                                        <p:tgtEl>
                                          <p:spTgt spid="5">
                                            <p:txEl>
                                              <p:pRg st="11" end="11"/>
                                            </p:txEl>
                                          </p:spTgt>
                                        </p:tgtEl>
                                        <p:attrNameLst>
                                          <p:attrName>style.visibility</p:attrName>
                                        </p:attrNameLst>
                                      </p:cBhvr>
                                      <p:to>
                                        <p:strVal val="visible"/>
                                      </p:to>
                                    </p:set>
                                    <p:animEffect transition="in" filter="wipe(up)">
                                      <p:cBhvr>
                                        <p:cTn id="31"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36</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Common</a:t>
            </a:r>
            <a:r>
              <a:rPr lang="es-ES" sz="2400" dirty="0">
                <a:solidFill>
                  <a:schemeClr val="lt1"/>
                </a:solidFill>
              </a:rPr>
              <a:t> </a:t>
            </a:r>
            <a:r>
              <a:rPr lang="es-ES" sz="2400" dirty="0" err="1">
                <a:solidFill>
                  <a:schemeClr val="lt1"/>
                </a:solidFill>
              </a:rPr>
              <a:t>challenges</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4770537"/>
          </a:xfrm>
          <a:prstGeom prst="rect">
            <a:avLst/>
          </a:prstGeom>
        </p:spPr>
        <p:txBody>
          <a:bodyPr wrap="square">
            <a:spAutoFit/>
          </a:bodyPr>
          <a:lstStyle/>
          <a:p>
            <a:pPr algn="just"/>
            <a:r>
              <a:rPr lang="en-US" sz="1600" b="1" dirty="0">
                <a:solidFill>
                  <a:srgbClr val="18C320"/>
                </a:solidFill>
              </a:rPr>
              <a:t>High competitiveness across the sector</a:t>
            </a:r>
          </a:p>
          <a:p>
            <a:pPr algn="just"/>
            <a:endParaRPr lang="en-US" sz="1600" dirty="0">
              <a:solidFill>
                <a:schemeClr val="tx1"/>
              </a:solidFill>
            </a:endParaRPr>
          </a:p>
          <a:p>
            <a:pPr algn="just"/>
            <a:r>
              <a:rPr lang="en-US" sz="1600" dirty="0">
                <a:solidFill>
                  <a:schemeClr val="tx1"/>
                </a:solidFill>
              </a:rPr>
              <a:t>Not only can</a:t>
            </a:r>
            <a:r>
              <a:rPr lang="en-US" sz="1600" b="1" dirty="0">
                <a:solidFill>
                  <a:schemeClr val="tx1"/>
                </a:solidFill>
              </a:rPr>
              <a:t> </a:t>
            </a:r>
            <a:r>
              <a:rPr lang="en-US" sz="1600" dirty="0">
                <a:solidFill>
                  <a:schemeClr val="tx1"/>
                </a:solidFill>
              </a:rPr>
              <a:t>other physical stores be in direct competition with a business, but the development of e-commerce has strongly modified customers’ </a:t>
            </a:r>
            <a:r>
              <a:rPr lang="en-US" sz="1600" dirty="0" err="1">
                <a:solidFill>
                  <a:schemeClr val="tx1"/>
                </a:solidFill>
              </a:rPr>
              <a:t>behaviours</a:t>
            </a:r>
            <a:r>
              <a:rPr lang="en-US" sz="1600" dirty="0">
                <a:solidFill>
                  <a:schemeClr val="tx1"/>
                </a:solidFill>
              </a:rPr>
              <a:t> and consumption habits.</a:t>
            </a:r>
          </a:p>
          <a:p>
            <a:pPr algn="just"/>
            <a:endParaRPr lang="en-US" sz="1600" dirty="0">
              <a:solidFill>
                <a:schemeClr val="tx1"/>
              </a:solidFill>
            </a:endParaRPr>
          </a:p>
          <a:p>
            <a:pPr algn="just"/>
            <a:r>
              <a:rPr lang="en-US" sz="1600" dirty="0">
                <a:solidFill>
                  <a:schemeClr val="tx1"/>
                </a:solidFill>
              </a:rPr>
              <a:t>It requires an even greater emphasis on the particularities of physical retailing, while developing </a:t>
            </a:r>
            <a:r>
              <a:rPr lang="en-GB" sz="1600" dirty="0">
                <a:solidFill>
                  <a:schemeClr val="tx1"/>
                </a:solidFill>
              </a:rPr>
              <a:t>other sales channels wherever possible</a:t>
            </a:r>
            <a:r>
              <a:rPr lang="en-US" sz="1600" dirty="0">
                <a:solidFill>
                  <a:schemeClr val="tx1"/>
                </a:solidFill>
              </a:rPr>
              <a:t>, such as using an </a:t>
            </a:r>
            <a:r>
              <a:rPr lang="en-US" sz="1600" b="1" dirty="0">
                <a:solidFill>
                  <a:srgbClr val="18C320"/>
                </a:solidFill>
              </a:rPr>
              <a:t>omnichannel strategy.</a:t>
            </a:r>
          </a:p>
          <a:p>
            <a:pPr algn="just"/>
            <a:endParaRPr lang="en-US" sz="1600" dirty="0">
              <a:solidFill>
                <a:schemeClr val="tx1"/>
              </a:solidFill>
            </a:endParaRPr>
          </a:p>
          <a:p>
            <a:pPr algn="just"/>
            <a:endParaRPr lang="en-US" sz="1600" dirty="0">
              <a:solidFill>
                <a:schemeClr val="tx1"/>
              </a:solidFill>
            </a:endParaRPr>
          </a:p>
          <a:p>
            <a:pPr algn="just"/>
            <a:r>
              <a:rPr lang="en-US" sz="1600" b="1" dirty="0">
                <a:solidFill>
                  <a:srgbClr val="18C320"/>
                </a:solidFill>
              </a:rPr>
              <a:t>Connecting with all stakeholders</a:t>
            </a:r>
          </a:p>
          <a:p>
            <a:pPr algn="just"/>
            <a:endParaRPr lang="en-US" sz="1600" dirty="0">
              <a:solidFill>
                <a:schemeClr val="tx1"/>
              </a:solidFill>
            </a:endParaRPr>
          </a:p>
          <a:p>
            <a:pPr algn="just"/>
            <a:r>
              <a:rPr lang="en-US" sz="1600" dirty="0">
                <a:solidFill>
                  <a:schemeClr val="tx1"/>
                </a:solidFill>
              </a:rPr>
              <a:t>Even without online activity and sales, it is necessary for retailers to keep a constant link with their partners. Mastering information regarding replenishment orders is key to </a:t>
            </a:r>
            <a:r>
              <a:rPr lang="en-US" sz="1600" b="1" dirty="0">
                <a:solidFill>
                  <a:srgbClr val="18C320"/>
                </a:solidFill>
              </a:rPr>
              <a:t>customers’ satisfaction</a:t>
            </a:r>
            <a:r>
              <a:rPr lang="en-US" sz="1600" dirty="0">
                <a:solidFill>
                  <a:schemeClr val="tx1"/>
                </a:solidFill>
              </a:rPr>
              <a:t>.</a:t>
            </a:r>
          </a:p>
          <a:p>
            <a:pPr algn="just"/>
            <a:endParaRPr lang="en-US" sz="1600" dirty="0">
              <a:solidFill>
                <a:schemeClr val="tx1"/>
              </a:solidFill>
            </a:endParaRPr>
          </a:p>
          <a:p>
            <a:pPr algn="just"/>
            <a:r>
              <a:rPr lang="en-US" sz="1600" dirty="0">
                <a:solidFill>
                  <a:schemeClr val="tx1"/>
                </a:solidFill>
              </a:rPr>
              <a:t>Investing in</a:t>
            </a:r>
            <a:r>
              <a:rPr lang="en-US" sz="1600" b="1" dirty="0">
                <a:solidFill>
                  <a:schemeClr val="tx1"/>
                </a:solidFill>
              </a:rPr>
              <a:t> </a:t>
            </a:r>
            <a:r>
              <a:rPr lang="en-US" sz="1600" b="1" dirty="0">
                <a:solidFill>
                  <a:srgbClr val="18C320"/>
                </a:solidFill>
              </a:rPr>
              <a:t>new technologies and software </a:t>
            </a:r>
            <a:r>
              <a:rPr lang="en-US" sz="1600" dirty="0">
                <a:solidFill>
                  <a:schemeClr val="tx1"/>
                </a:solidFill>
              </a:rPr>
              <a:t>requires all partners to agree and communicate on similar tools and practices.</a:t>
            </a:r>
          </a:p>
        </p:txBody>
      </p:sp>
      <p:pic>
        <p:nvPicPr>
          <p:cNvPr id="6" name="Graphique 5">
            <a:hlinkClick r:id="rId3" action="ppaction://hlinksldjump"/>
            <a:extLst>
              <a:ext uri="{FF2B5EF4-FFF2-40B4-BE49-F238E27FC236}">
                <a16:creationId xmlns:a16="http://schemas.microsoft.com/office/drawing/2014/main" id="{F7217FCC-DB5E-4A02-AD74-E77FB9969519}"/>
              </a:ext>
            </a:extLst>
          </p:cNvPr>
          <p:cNvPicPr>
            <a:picLocks noChangeAspect="1"/>
          </p:cNvPicPr>
          <p:nvPr/>
        </p:nvPicPr>
        <p:blipFill>
          <a:blip r:embed="rId4"/>
          <a:srcRect/>
          <a:stretch/>
        </p:blipFill>
        <p:spPr>
          <a:xfrm>
            <a:off x="8126455" y="153300"/>
            <a:ext cx="669073" cy="669073"/>
          </a:xfrm>
          <a:prstGeom prst="rect">
            <a:avLst/>
          </a:prstGeom>
        </p:spPr>
      </p:pic>
    </p:spTree>
    <p:extLst>
      <p:ext uri="{BB962C8B-B14F-4D97-AF65-F5344CB8AC3E}">
        <p14:creationId xmlns:p14="http://schemas.microsoft.com/office/powerpoint/2010/main" val="199140009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up)">
                                      <p:cBhvr>
                                        <p:cTn id="11" dur="2000"/>
                                        <p:tgtEl>
                                          <p:spTgt spid="5">
                                            <p:txEl>
                                              <p:pRg st="2" end="2"/>
                                            </p:txEl>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wipe(up)">
                                      <p:cBhvr>
                                        <p:cTn id="15" dur="2000"/>
                                        <p:tgtEl>
                                          <p:spTgt spid="5">
                                            <p:txEl>
                                              <p:pRg st="4" end="4"/>
                                            </p:txEl>
                                          </p:spTgt>
                                        </p:tgtEl>
                                      </p:cBhvr>
                                    </p:animEffect>
                                  </p:childTnLst>
                                </p:cTn>
                              </p:par>
                            </p:childTnLst>
                          </p:cTn>
                        </p:par>
                        <p:par>
                          <p:cTn id="16" fill="hold">
                            <p:stCondLst>
                              <p:cond delay="5500"/>
                            </p:stCondLst>
                            <p:childTnLst>
                              <p:par>
                                <p:cTn id="17" presetID="22" presetClass="entr" presetSubtype="1" fill="hold" grpId="0" nodeType="afterEffect">
                                  <p:stCondLst>
                                    <p:cond delay="50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wipe(up)">
                                      <p:cBhvr>
                                        <p:cTn id="19" dur="1000"/>
                                        <p:tgtEl>
                                          <p:spTgt spid="5">
                                            <p:txEl>
                                              <p:pRg st="7" end="7"/>
                                            </p:txEl>
                                          </p:spTgt>
                                        </p:tgtEl>
                                      </p:cBhvr>
                                    </p:animEffect>
                                  </p:childTnLst>
                                </p:cTn>
                              </p:par>
                            </p:childTnLst>
                          </p:cTn>
                        </p:par>
                        <p:par>
                          <p:cTn id="20" fill="hold">
                            <p:stCondLst>
                              <p:cond delay="7000"/>
                            </p:stCondLst>
                            <p:childTnLst>
                              <p:par>
                                <p:cTn id="21" presetID="22" presetClass="entr" presetSubtype="1" fill="hold" grpId="0" nodeType="afterEffect">
                                  <p:stCondLst>
                                    <p:cond delay="500"/>
                                  </p:stCondLst>
                                  <p:childTnLst>
                                    <p:set>
                                      <p:cBhvr>
                                        <p:cTn id="22" dur="1" fill="hold">
                                          <p:stCondLst>
                                            <p:cond delay="0"/>
                                          </p:stCondLst>
                                        </p:cTn>
                                        <p:tgtEl>
                                          <p:spTgt spid="5">
                                            <p:txEl>
                                              <p:pRg st="9" end="9"/>
                                            </p:txEl>
                                          </p:spTgt>
                                        </p:tgtEl>
                                        <p:attrNameLst>
                                          <p:attrName>style.visibility</p:attrName>
                                        </p:attrNameLst>
                                      </p:cBhvr>
                                      <p:to>
                                        <p:strVal val="visible"/>
                                      </p:to>
                                    </p:set>
                                    <p:animEffect transition="in" filter="wipe(up)">
                                      <p:cBhvr>
                                        <p:cTn id="23" dur="2000"/>
                                        <p:tgtEl>
                                          <p:spTgt spid="5">
                                            <p:txEl>
                                              <p:pRg st="9" end="9"/>
                                            </p:txEl>
                                          </p:spTgt>
                                        </p:tgtEl>
                                      </p:cBhvr>
                                    </p:animEffect>
                                  </p:childTnLst>
                                </p:cTn>
                              </p:par>
                            </p:childTnLst>
                          </p:cTn>
                        </p:par>
                        <p:par>
                          <p:cTn id="24" fill="hold">
                            <p:stCondLst>
                              <p:cond delay="9500"/>
                            </p:stCondLst>
                            <p:childTnLst>
                              <p:par>
                                <p:cTn id="25" presetID="22" presetClass="entr" presetSubtype="1" fill="hold" grpId="0" nodeType="afterEffect">
                                  <p:stCondLst>
                                    <p:cond delay="500"/>
                                  </p:stCondLst>
                                  <p:childTnLst>
                                    <p:set>
                                      <p:cBhvr>
                                        <p:cTn id="26" dur="1" fill="hold">
                                          <p:stCondLst>
                                            <p:cond delay="0"/>
                                          </p:stCondLst>
                                        </p:cTn>
                                        <p:tgtEl>
                                          <p:spTgt spid="5">
                                            <p:txEl>
                                              <p:pRg st="11" end="11"/>
                                            </p:txEl>
                                          </p:spTgt>
                                        </p:tgtEl>
                                        <p:attrNameLst>
                                          <p:attrName>style.visibility</p:attrName>
                                        </p:attrNameLst>
                                      </p:cBhvr>
                                      <p:to>
                                        <p:strVal val="visible"/>
                                      </p:to>
                                    </p:set>
                                    <p:animEffect transition="in" filter="wipe(up)">
                                      <p:cBhvr>
                                        <p:cTn id="27"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37</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Common</a:t>
            </a:r>
            <a:r>
              <a:rPr lang="es-ES" sz="2400" dirty="0">
                <a:solidFill>
                  <a:schemeClr val="lt1"/>
                </a:solidFill>
              </a:rPr>
              <a:t> </a:t>
            </a:r>
            <a:r>
              <a:rPr lang="es-ES" sz="2400" dirty="0" err="1">
                <a:solidFill>
                  <a:schemeClr val="lt1"/>
                </a:solidFill>
              </a:rPr>
              <a:t>challenges</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4031873"/>
          </a:xfrm>
          <a:prstGeom prst="rect">
            <a:avLst/>
          </a:prstGeom>
        </p:spPr>
        <p:txBody>
          <a:bodyPr wrap="square">
            <a:spAutoFit/>
          </a:bodyPr>
          <a:lstStyle/>
          <a:p>
            <a:pPr algn="just"/>
            <a:r>
              <a:rPr lang="en-US" sz="1600" b="1" dirty="0">
                <a:solidFill>
                  <a:srgbClr val="18C320"/>
                </a:solidFill>
              </a:rPr>
              <a:t>High competitiveness across the sector</a:t>
            </a:r>
          </a:p>
          <a:p>
            <a:pPr algn="just"/>
            <a:endParaRPr lang="en-US" sz="1600" dirty="0">
              <a:solidFill>
                <a:schemeClr val="tx1"/>
              </a:solidFill>
            </a:endParaRPr>
          </a:p>
          <a:p>
            <a:pPr algn="just"/>
            <a:r>
              <a:rPr lang="en-US" sz="1600" dirty="0">
                <a:solidFill>
                  <a:schemeClr val="tx1"/>
                </a:solidFill>
              </a:rPr>
              <a:t>Not only other physical stores may be in direct competition with a business, but the development of e-Commerce has strongly modified customers’ </a:t>
            </a:r>
            <a:r>
              <a:rPr lang="en-US" sz="1600" dirty="0" err="1">
                <a:solidFill>
                  <a:schemeClr val="tx1"/>
                </a:solidFill>
              </a:rPr>
              <a:t>behaviours</a:t>
            </a:r>
            <a:r>
              <a:rPr lang="en-US" sz="1600" dirty="0">
                <a:solidFill>
                  <a:schemeClr val="tx1"/>
                </a:solidFill>
              </a:rPr>
              <a:t> and consumption habits.</a:t>
            </a:r>
          </a:p>
          <a:p>
            <a:pPr algn="just"/>
            <a:endParaRPr lang="en-US" sz="1600" dirty="0">
              <a:solidFill>
                <a:schemeClr val="tx1"/>
              </a:solidFill>
            </a:endParaRPr>
          </a:p>
          <a:p>
            <a:pPr algn="just"/>
            <a:r>
              <a:rPr lang="en-US" sz="1600" dirty="0">
                <a:solidFill>
                  <a:schemeClr val="tx1"/>
                </a:solidFill>
              </a:rPr>
              <a:t>It requires to emphasize even more on the particularities of physical shopping, while developing as much as possible other ways of selling goods, such as using an </a:t>
            </a:r>
            <a:r>
              <a:rPr lang="en-US" sz="1600" b="1" dirty="0">
                <a:solidFill>
                  <a:srgbClr val="18C320"/>
                </a:solidFill>
              </a:rPr>
              <a:t>omnichan</a:t>
            </a:r>
            <a:r>
              <a:rPr lang="en-US" sz="1600" b="1" dirty="0">
                <a:solidFill>
                  <a:schemeClr val="accent6">
                    <a:lumMod val="75000"/>
                  </a:schemeClr>
                </a:solidFill>
              </a:rPr>
              <a:t>nel strategy</a:t>
            </a:r>
            <a:r>
              <a:rPr lang="en-US" sz="1600" dirty="0">
                <a:solidFill>
                  <a:schemeClr val="tx1"/>
                </a:solidFill>
              </a:rPr>
              <a:t>.</a:t>
            </a:r>
          </a:p>
          <a:p>
            <a:pPr algn="just"/>
            <a:endParaRPr lang="en-US" sz="1600" dirty="0">
              <a:solidFill>
                <a:schemeClr val="tx1"/>
              </a:solidFill>
            </a:endParaRPr>
          </a:p>
          <a:p>
            <a:pPr algn="just"/>
            <a:endParaRPr lang="en-US" sz="1600" dirty="0">
              <a:solidFill>
                <a:schemeClr val="tx1"/>
              </a:solidFill>
            </a:endParaRPr>
          </a:p>
          <a:p>
            <a:pPr algn="just"/>
            <a:r>
              <a:rPr lang="en-US" sz="1600" b="1" dirty="0">
                <a:solidFill>
                  <a:srgbClr val="18C320"/>
                </a:solidFill>
              </a:rPr>
              <a:t>Connecting with all stakeholders</a:t>
            </a:r>
          </a:p>
          <a:p>
            <a:pPr algn="just"/>
            <a:endParaRPr lang="en-US" sz="1600" dirty="0">
              <a:solidFill>
                <a:schemeClr val="tx1"/>
              </a:solidFill>
            </a:endParaRPr>
          </a:p>
          <a:p>
            <a:pPr algn="just"/>
            <a:r>
              <a:rPr lang="en-US" sz="1600" dirty="0">
                <a:solidFill>
                  <a:schemeClr val="tx1"/>
                </a:solidFill>
              </a:rPr>
              <a:t>Keeping both the e-Commerce company and the end-customer updated with the status of the courier is necessary to maintain transparency. It reduces the number of calls to the customer support </a:t>
            </a:r>
            <a:r>
              <a:rPr lang="en-US" sz="1600" dirty="0" err="1">
                <a:solidFill>
                  <a:schemeClr val="tx1"/>
                </a:solidFill>
              </a:rPr>
              <a:t>centre</a:t>
            </a:r>
            <a:r>
              <a:rPr lang="en-US" sz="1600" dirty="0">
                <a:solidFill>
                  <a:schemeClr val="tx1"/>
                </a:solidFill>
              </a:rPr>
              <a:t> but requires important investment on digital tools.</a:t>
            </a:r>
          </a:p>
        </p:txBody>
      </p:sp>
      <p:sp>
        <p:nvSpPr>
          <p:cNvPr id="7" name="Rectangle : coins arrondis 6">
            <a:extLst>
              <a:ext uri="{FF2B5EF4-FFF2-40B4-BE49-F238E27FC236}">
                <a16:creationId xmlns:a16="http://schemas.microsoft.com/office/drawing/2014/main" id="{6680F96B-3659-4255-9375-1B709F33D460}"/>
              </a:ext>
            </a:extLst>
          </p:cNvPr>
          <p:cNvSpPr/>
          <p:nvPr/>
        </p:nvSpPr>
        <p:spPr>
          <a:xfrm>
            <a:off x="1092820" y="2665140"/>
            <a:ext cx="6759143" cy="3296369"/>
          </a:xfrm>
          <a:prstGeom prst="roundRect">
            <a:avLst>
              <a:gd name="adj" fmla="val 8548"/>
            </a:avLst>
          </a:prstGeom>
          <a:solidFill>
            <a:srgbClr val="009FC6"/>
          </a:solidFill>
          <a:ln>
            <a:solidFill>
              <a:srgbClr val="009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err="1"/>
              <a:t>Omnichannel</a:t>
            </a:r>
            <a:r>
              <a:rPr lang="fr-FR" sz="1600" b="1" dirty="0"/>
              <a:t> </a:t>
            </a:r>
            <a:r>
              <a:rPr lang="fr-FR" sz="1600" b="1" dirty="0" err="1"/>
              <a:t>strategy</a:t>
            </a:r>
            <a:r>
              <a:rPr lang="fr-FR" sz="1600" b="1" dirty="0"/>
              <a:t>:</a:t>
            </a:r>
          </a:p>
          <a:p>
            <a:pPr algn="just"/>
            <a:endParaRPr lang="fr-FR" sz="1600" dirty="0"/>
          </a:p>
          <a:p>
            <a:pPr algn="just"/>
            <a:r>
              <a:rPr lang="en-US" sz="1600" dirty="0"/>
              <a:t>It is a multichannel approach to sales that seeks to reach customers through various ways that will facilitate their shopping experience regardless of the medium.</a:t>
            </a:r>
          </a:p>
          <a:p>
            <a:pPr algn="just"/>
            <a:endParaRPr lang="en-US" sz="1600" dirty="0"/>
          </a:p>
          <a:p>
            <a:pPr algn="just"/>
            <a:r>
              <a:rPr lang="en-US" sz="1600" dirty="0"/>
              <a:t>It requires to work on interconnecting physical stores with web or application interfaces between them in order to provide information and follow customers’ needs wherever they </a:t>
            </a:r>
            <a:r>
              <a:rPr lang="en-US" sz="1600" b="1" dirty="0"/>
              <a:t>a</a:t>
            </a:r>
            <a:r>
              <a:rPr lang="en-US" sz="1600" dirty="0"/>
              <a:t>re looking for a product.</a:t>
            </a:r>
            <a:endParaRPr lang="fr-FR" sz="1600" dirty="0"/>
          </a:p>
        </p:txBody>
      </p:sp>
      <p:grpSp>
        <p:nvGrpSpPr>
          <p:cNvPr id="8" name="Groupe 7">
            <a:extLst>
              <a:ext uri="{FF2B5EF4-FFF2-40B4-BE49-F238E27FC236}">
                <a16:creationId xmlns:a16="http://schemas.microsoft.com/office/drawing/2014/main" id="{3B11ADA1-369D-49EA-82DA-8783BEEB7B9D}"/>
              </a:ext>
            </a:extLst>
          </p:cNvPr>
          <p:cNvGrpSpPr/>
          <p:nvPr/>
        </p:nvGrpSpPr>
        <p:grpSpPr>
          <a:xfrm>
            <a:off x="7865630" y="3273"/>
            <a:ext cx="914400" cy="1027944"/>
            <a:chOff x="7881128" y="-28544"/>
            <a:chExt cx="914400" cy="1027944"/>
          </a:xfrm>
        </p:grpSpPr>
        <p:pic>
          <p:nvPicPr>
            <p:cNvPr id="9" name="Graphique 8" descr="Retour avec un remplissage uni">
              <a:hlinkClick r:id="" action="ppaction://hlinkshowjump?jump=previousslide"/>
              <a:extLst>
                <a:ext uri="{FF2B5EF4-FFF2-40B4-BE49-F238E27FC236}">
                  <a16:creationId xmlns:a16="http://schemas.microsoft.com/office/drawing/2014/main" id="{14622A39-CA7F-4F9C-8A90-E830D5E469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1128" y="-28544"/>
              <a:ext cx="914400" cy="914400"/>
            </a:xfrm>
            <a:prstGeom prst="rect">
              <a:avLst/>
            </a:prstGeom>
          </p:spPr>
        </p:pic>
        <p:sp>
          <p:nvSpPr>
            <p:cNvPr id="10" name="ZoneTexte 9">
              <a:extLst>
                <a:ext uri="{FF2B5EF4-FFF2-40B4-BE49-F238E27FC236}">
                  <a16:creationId xmlns:a16="http://schemas.microsoft.com/office/drawing/2014/main" id="{7A4A2742-E77B-46D0-9255-2C72A2589A7F}"/>
                </a:ext>
              </a:extLst>
            </p:cNvPr>
            <p:cNvSpPr txBox="1"/>
            <p:nvPr/>
          </p:nvSpPr>
          <p:spPr>
            <a:xfrm>
              <a:off x="7950820" y="722401"/>
              <a:ext cx="775009" cy="276999"/>
            </a:xfrm>
            <a:prstGeom prst="rect">
              <a:avLst/>
            </a:prstGeom>
            <a:noFill/>
          </p:spPr>
          <p:txBody>
            <a:bodyPr wrap="square" rtlCol="0">
              <a:spAutoFit/>
            </a:bodyPr>
            <a:lstStyle/>
            <a:p>
              <a:pPr algn="ctr"/>
              <a:r>
                <a:rPr lang="fr-FR" sz="1200" dirty="0">
                  <a:solidFill>
                    <a:srgbClr val="FF0000"/>
                  </a:solidFill>
                </a:rPr>
                <a:t>Back</a:t>
              </a:r>
            </a:p>
          </p:txBody>
        </p:sp>
      </p:grpSp>
    </p:spTree>
    <p:extLst>
      <p:ext uri="{BB962C8B-B14F-4D97-AF65-F5344CB8AC3E}">
        <p14:creationId xmlns:p14="http://schemas.microsoft.com/office/powerpoint/2010/main" val="2072160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38</a:t>
            </a:fld>
            <a:endParaRPr dirty="0"/>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Common</a:t>
            </a:r>
            <a:r>
              <a:rPr lang="es-ES" sz="2400" dirty="0">
                <a:solidFill>
                  <a:schemeClr val="lt1"/>
                </a:solidFill>
              </a:rPr>
              <a:t> </a:t>
            </a:r>
            <a:r>
              <a:rPr lang="es-ES" sz="2400" dirty="0" err="1">
                <a:solidFill>
                  <a:schemeClr val="lt1"/>
                </a:solidFill>
              </a:rPr>
              <a:t>challenges</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4278094"/>
          </a:xfrm>
          <a:prstGeom prst="rect">
            <a:avLst/>
          </a:prstGeom>
        </p:spPr>
        <p:txBody>
          <a:bodyPr wrap="square">
            <a:spAutoFit/>
          </a:bodyPr>
          <a:lstStyle/>
          <a:p>
            <a:pPr algn="just"/>
            <a:r>
              <a:rPr lang="en-US" sz="1600" b="1" dirty="0">
                <a:solidFill>
                  <a:srgbClr val="18C320"/>
                </a:solidFill>
              </a:rPr>
              <a:t>Dealing with high labor costs</a:t>
            </a:r>
          </a:p>
          <a:p>
            <a:pPr algn="just"/>
            <a:endParaRPr lang="en-US" sz="1600" dirty="0">
              <a:solidFill>
                <a:schemeClr val="tx1"/>
              </a:solidFill>
            </a:endParaRPr>
          </a:p>
          <a:p>
            <a:pPr algn="just"/>
            <a:r>
              <a:rPr lang="en-US" sz="1600" dirty="0">
                <a:solidFill>
                  <a:schemeClr val="tx1"/>
                </a:solidFill>
              </a:rPr>
              <a:t>Aside from infrastructure costs, </a:t>
            </a:r>
            <a:r>
              <a:rPr lang="en-US" sz="1600" dirty="0" err="1">
                <a:solidFill>
                  <a:schemeClr val="tx1"/>
                </a:solidFill>
              </a:rPr>
              <a:t>labour</a:t>
            </a:r>
            <a:r>
              <a:rPr lang="en-US" sz="1600" dirty="0">
                <a:solidFill>
                  <a:schemeClr val="tx1"/>
                </a:solidFill>
              </a:rPr>
              <a:t> costs represent an important share of the activity in retail and greatly affect the margins when demands fluctuates. </a:t>
            </a:r>
          </a:p>
          <a:p>
            <a:pPr algn="just"/>
            <a:endParaRPr lang="en-US" sz="1600" dirty="0">
              <a:solidFill>
                <a:schemeClr val="tx1"/>
              </a:solidFill>
            </a:endParaRPr>
          </a:p>
          <a:p>
            <a:pPr algn="just"/>
            <a:r>
              <a:rPr lang="en-US" sz="1600" dirty="0">
                <a:solidFill>
                  <a:schemeClr val="tx1"/>
                </a:solidFill>
              </a:rPr>
              <a:t>It is important to keep staff active at all times and to alternate between selling and other operations, such as unloading trucks,</a:t>
            </a:r>
            <a:r>
              <a:rPr lang="en-US" sz="1600" b="1" dirty="0">
                <a:solidFill>
                  <a:schemeClr val="tx1"/>
                </a:solidFill>
              </a:rPr>
              <a:t> </a:t>
            </a:r>
            <a:r>
              <a:rPr lang="en-US" sz="1600" dirty="0">
                <a:solidFill>
                  <a:schemeClr val="tx1"/>
                </a:solidFill>
              </a:rPr>
              <a:t>inventorying, or managing waste</a:t>
            </a:r>
            <a:r>
              <a:rPr lang="en-US" sz="1600" strike="sngStrike" dirty="0">
                <a:solidFill>
                  <a:schemeClr val="tx1"/>
                </a:solidFill>
              </a:rPr>
              <a:t>s</a:t>
            </a:r>
            <a:r>
              <a:rPr lang="en-US" sz="1600" dirty="0">
                <a:solidFill>
                  <a:schemeClr val="tx1"/>
                </a:solidFill>
              </a:rPr>
              <a:t>.</a:t>
            </a:r>
          </a:p>
          <a:p>
            <a:pPr algn="just"/>
            <a:endParaRPr lang="en-US" sz="1600" dirty="0">
              <a:solidFill>
                <a:schemeClr val="tx1"/>
              </a:solidFill>
            </a:endParaRPr>
          </a:p>
          <a:p>
            <a:pPr algn="just"/>
            <a:endParaRPr lang="en-US" sz="1600" dirty="0">
              <a:solidFill>
                <a:schemeClr val="tx1"/>
              </a:solidFill>
            </a:endParaRPr>
          </a:p>
          <a:p>
            <a:pPr algn="just"/>
            <a:r>
              <a:rPr lang="en-US" sz="1600" b="1" dirty="0">
                <a:solidFill>
                  <a:srgbClr val="18C320"/>
                </a:solidFill>
              </a:rPr>
              <a:t>Building customer loyalty</a:t>
            </a:r>
          </a:p>
          <a:p>
            <a:pPr algn="just"/>
            <a:endParaRPr lang="en-US" sz="1600" dirty="0">
              <a:solidFill>
                <a:schemeClr val="tx1"/>
              </a:solidFill>
            </a:endParaRPr>
          </a:p>
          <a:p>
            <a:pPr algn="just"/>
            <a:r>
              <a:rPr lang="en-US" sz="1600" dirty="0">
                <a:solidFill>
                  <a:schemeClr val="tx1"/>
                </a:solidFill>
              </a:rPr>
              <a:t>Building a shopping experience that stands out from competition is difficult. Depending on the products and services offered, retailers are facing more challenges to thrive when facing an omnichannel strategy from major retail players.</a:t>
            </a:r>
          </a:p>
          <a:p>
            <a:pPr algn="just"/>
            <a:endParaRPr lang="en-US" sz="1600" dirty="0">
              <a:solidFill>
                <a:schemeClr val="tx1"/>
              </a:solidFill>
            </a:endParaRPr>
          </a:p>
          <a:p>
            <a:pPr algn="just"/>
            <a:r>
              <a:rPr lang="en-US" sz="1600" dirty="0">
                <a:solidFill>
                  <a:schemeClr val="tx1"/>
                </a:solidFill>
              </a:rPr>
              <a:t>Investing on either local products or on a specific quality-sourced channel (i.e.: green, organic, etc.) is possible but remains limited in volumes for most small retailers.</a:t>
            </a:r>
            <a:endParaRPr lang="es-ES" dirty="0"/>
          </a:p>
        </p:txBody>
      </p:sp>
    </p:spTree>
    <p:extLst>
      <p:ext uri="{BB962C8B-B14F-4D97-AF65-F5344CB8AC3E}">
        <p14:creationId xmlns:p14="http://schemas.microsoft.com/office/powerpoint/2010/main" val="189099360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up)">
                                      <p:cBhvr>
                                        <p:cTn id="11" dur="2000"/>
                                        <p:tgtEl>
                                          <p:spTgt spid="5">
                                            <p:txEl>
                                              <p:pRg st="2" end="2"/>
                                            </p:txEl>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wipe(up)">
                                      <p:cBhvr>
                                        <p:cTn id="15" dur="2000"/>
                                        <p:tgtEl>
                                          <p:spTgt spid="5">
                                            <p:txEl>
                                              <p:pRg st="4" end="4"/>
                                            </p:txEl>
                                          </p:spTgt>
                                        </p:tgtEl>
                                      </p:cBhvr>
                                    </p:animEffect>
                                  </p:childTnLst>
                                </p:cTn>
                              </p:par>
                            </p:childTnLst>
                          </p:cTn>
                        </p:par>
                        <p:par>
                          <p:cTn id="16" fill="hold">
                            <p:stCondLst>
                              <p:cond delay="5500"/>
                            </p:stCondLst>
                            <p:childTnLst>
                              <p:par>
                                <p:cTn id="17" presetID="22" presetClass="entr" presetSubtype="8" fill="hold" grpId="0" nodeType="afterEffect">
                                  <p:stCondLst>
                                    <p:cond delay="50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wipe(left)">
                                      <p:cBhvr>
                                        <p:cTn id="19" dur="1000"/>
                                        <p:tgtEl>
                                          <p:spTgt spid="5">
                                            <p:txEl>
                                              <p:pRg st="7" end="7"/>
                                            </p:txEl>
                                          </p:spTgt>
                                        </p:tgtEl>
                                      </p:cBhvr>
                                    </p:animEffect>
                                  </p:childTnLst>
                                </p:cTn>
                              </p:par>
                            </p:childTnLst>
                          </p:cTn>
                        </p:par>
                        <p:par>
                          <p:cTn id="20" fill="hold">
                            <p:stCondLst>
                              <p:cond delay="7000"/>
                            </p:stCondLst>
                            <p:childTnLst>
                              <p:par>
                                <p:cTn id="21" presetID="22" presetClass="entr" presetSubtype="1" fill="hold" grpId="0" nodeType="afterEffect">
                                  <p:stCondLst>
                                    <p:cond delay="500"/>
                                  </p:stCondLst>
                                  <p:childTnLst>
                                    <p:set>
                                      <p:cBhvr>
                                        <p:cTn id="22" dur="1" fill="hold">
                                          <p:stCondLst>
                                            <p:cond delay="0"/>
                                          </p:stCondLst>
                                        </p:cTn>
                                        <p:tgtEl>
                                          <p:spTgt spid="5">
                                            <p:txEl>
                                              <p:pRg st="9" end="9"/>
                                            </p:txEl>
                                          </p:spTgt>
                                        </p:tgtEl>
                                        <p:attrNameLst>
                                          <p:attrName>style.visibility</p:attrName>
                                        </p:attrNameLst>
                                      </p:cBhvr>
                                      <p:to>
                                        <p:strVal val="visible"/>
                                      </p:to>
                                    </p:set>
                                    <p:animEffect transition="in" filter="wipe(up)">
                                      <p:cBhvr>
                                        <p:cTn id="23" dur="2000"/>
                                        <p:tgtEl>
                                          <p:spTgt spid="5">
                                            <p:txEl>
                                              <p:pRg st="9" end="9"/>
                                            </p:txEl>
                                          </p:spTgt>
                                        </p:tgtEl>
                                      </p:cBhvr>
                                    </p:animEffect>
                                  </p:childTnLst>
                                </p:cTn>
                              </p:par>
                            </p:childTnLst>
                          </p:cTn>
                        </p:par>
                        <p:par>
                          <p:cTn id="24" fill="hold">
                            <p:stCondLst>
                              <p:cond delay="9500"/>
                            </p:stCondLst>
                            <p:childTnLst>
                              <p:par>
                                <p:cTn id="25" presetID="22" presetClass="entr" presetSubtype="1" fill="hold" grpId="0" nodeType="afterEffect">
                                  <p:stCondLst>
                                    <p:cond delay="500"/>
                                  </p:stCondLst>
                                  <p:childTnLst>
                                    <p:set>
                                      <p:cBhvr>
                                        <p:cTn id="26" dur="1" fill="hold">
                                          <p:stCondLst>
                                            <p:cond delay="0"/>
                                          </p:stCondLst>
                                        </p:cTn>
                                        <p:tgtEl>
                                          <p:spTgt spid="5">
                                            <p:txEl>
                                              <p:pRg st="11" end="11"/>
                                            </p:txEl>
                                          </p:spTgt>
                                        </p:tgtEl>
                                        <p:attrNameLst>
                                          <p:attrName>style.visibility</p:attrName>
                                        </p:attrNameLst>
                                      </p:cBhvr>
                                      <p:to>
                                        <p:strVal val="visible"/>
                                      </p:to>
                                    </p:set>
                                    <p:animEffect transition="in" filter="wipe(up)">
                                      <p:cBhvr>
                                        <p:cTn id="27"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39</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Innovations</a:t>
            </a:r>
            <a:r>
              <a:rPr lang="es-ES" sz="2400" dirty="0">
                <a:solidFill>
                  <a:schemeClr val="lt1"/>
                </a:solidFill>
              </a:rPr>
              <a:t> and </a:t>
            </a:r>
            <a:r>
              <a:rPr lang="es-ES" sz="2400" dirty="0" err="1">
                <a:solidFill>
                  <a:schemeClr val="lt1"/>
                </a:solidFill>
              </a:rPr>
              <a:t>solutions</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1323439"/>
          </a:xfrm>
          <a:prstGeom prst="rect">
            <a:avLst/>
          </a:prstGeom>
        </p:spPr>
        <p:txBody>
          <a:bodyPr wrap="square">
            <a:spAutoFit/>
          </a:bodyPr>
          <a:lstStyle/>
          <a:p>
            <a:pPr algn="just"/>
            <a:r>
              <a:rPr lang="en-US" sz="1600" dirty="0">
                <a:solidFill>
                  <a:schemeClr val="tx1"/>
                </a:solidFill>
              </a:rPr>
              <a:t>The covid crisis has demonstrated that for most economic actors the supply chain robustness is essential to thrive.</a:t>
            </a:r>
          </a:p>
          <a:p>
            <a:pPr algn="just"/>
            <a:endParaRPr lang="en-US" sz="1600" dirty="0">
              <a:solidFill>
                <a:schemeClr val="tx1"/>
              </a:solidFill>
            </a:endParaRPr>
          </a:p>
          <a:p>
            <a:pPr algn="just"/>
            <a:r>
              <a:rPr lang="en-US" sz="1600" dirty="0">
                <a:solidFill>
                  <a:schemeClr val="tx1"/>
                </a:solidFill>
              </a:rPr>
              <a:t>Among the actions that have proven successful to overcome changes in consumption </a:t>
            </a:r>
            <a:r>
              <a:rPr lang="en-US" sz="1600" dirty="0" err="1">
                <a:solidFill>
                  <a:schemeClr val="tx1"/>
                </a:solidFill>
              </a:rPr>
              <a:t>behaviour</a:t>
            </a:r>
            <a:r>
              <a:rPr lang="en-US" sz="1600" dirty="0">
                <a:solidFill>
                  <a:schemeClr val="tx1"/>
                </a:solidFill>
              </a:rPr>
              <a:t>, here are some innovations that are likely to increase in the coming years:</a:t>
            </a:r>
          </a:p>
        </p:txBody>
      </p:sp>
      <p:sp>
        <p:nvSpPr>
          <p:cNvPr id="2" name="Rectangle : avec coins arrondis en diagonale 1">
            <a:extLst>
              <a:ext uri="{FF2B5EF4-FFF2-40B4-BE49-F238E27FC236}">
                <a16:creationId xmlns:a16="http://schemas.microsoft.com/office/drawing/2014/main" id="{9B4FC4BC-A38B-4265-A084-FCD427DCA01E}"/>
              </a:ext>
            </a:extLst>
          </p:cNvPr>
          <p:cNvSpPr/>
          <p:nvPr/>
        </p:nvSpPr>
        <p:spPr>
          <a:xfrm>
            <a:off x="880947" y="3732881"/>
            <a:ext cx="3222702" cy="524107"/>
          </a:xfrm>
          <a:prstGeom prst="round2DiagRect">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Retailers as platforms</a:t>
            </a:r>
          </a:p>
        </p:txBody>
      </p:sp>
      <p:sp>
        <p:nvSpPr>
          <p:cNvPr id="8" name="4 Rectángulo">
            <a:extLst>
              <a:ext uri="{FF2B5EF4-FFF2-40B4-BE49-F238E27FC236}">
                <a16:creationId xmlns:a16="http://schemas.microsoft.com/office/drawing/2014/main" id="{1CB9B889-64E6-4B91-B83C-0DB82286CA99}"/>
              </a:ext>
            </a:extLst>
          </p:cNvPr>
          <p:cNvSpPr/>
          <p:nvPr/>
        </p:nvSpPr>
        <p:spPr>
          <a:xfrm>
            <a:off x="319068" y="4460029"/>
            <a:ext cx="8367731" cy="1815882"/>
          </a:xfrm>
          <a:prstGeom prst="rect">
            <a:avLst/>
          </a:prstGeom>
          <a:solidFill>
            <a:schemeClr val="bg1"/>
          </a:solidFill>
        </p:spPr>
        <p:txBody>
          <a:bodyPr wrap="square">
            <a:spAutoFit/>
          </a:bodyPr>
          <a:lstStyle/>
          <a:p>
            <a:pPr algn="just"/>
            <a:r>
              <a:rPr lang="en-US" sz="1600" dirty="0">
                <a:solidFill>
                  <a:schemeClr val="tx1"/>
                </a:solidFill>
              </a:rPr>
              <a:t>In order to give shoppers an extended shopping experience that competes with the e-Commerce expansion, they are likely to modify</a:t>
            </a:r>
            <a:r>
              <a:rPr lang="en-US" sz="1600" b="1" dirty="0">
                <a:solidFill>
                  <a:schemeClr val="tx1"/>
                </a:solidFill>
              </a:rPr>
              <a:t> </a:t>
            </a:r>
            <a:r>
              <a:rPr lang="en-US" sz="1600" dirty="0">
                <a:solidFill>
                  <a:schemeClr val="tx1"/>
                </a:solidFill>
              </a:rPr>
              <a:t>their space with several connected services to help customers manage multiple needs in one place.</a:t>
            </a:r>
          </a:p>
          <a:p>
            <a:pPr algn="just"/>
            <a:endParaRPr lang="en-US" sz="1600" dirty="0">
              <a:solidFill>
                <a:schemeClr val="tx1"/>
              </a:solidFill>
            </a:endParaRPr>
          </a:p>
          <a:p>
            <a:pPr algn="just"/>
            <a:r>
              <a:rPr lang="en-US" sz="1600" dirty="0">
                <a:solidFill>
                  <a:schemeClr val="tx1"/>
                </a:solidFill>
              </a:rPr>
              <a:t>Presenting and testing new products, providing additional and complementary services, are likely to satisfy customers based on their needs and the other activities they might </a:t>
            </a:r>
            <a:r>
              <a:rPr lang="en-US" sz="1600" b="1" dirty="0">
                <a:solidFill>
                  <a:schemeClr val="tx1"/>
                </a:solidFill>
              </a:rPr>
              <a:t> </a:t>
            </a:r>
            <a:r>
              <a:rPr lang="en-US" sz="1600" dirty="0">
                <a:solidFill>
                  <a:schemeClr val="tx1"/>
                </a:solidFill>
              </a:rPr>
              <a:t>have in the neighborhood.</a:t>
            </a:r>
          </a:p>
        </p:txBody>
      </p:sp>
    </p:spTree>
    <p:extLst>
      <p:ext uri="{BB962C8B-B14F-4D97-AF65-F5344CB8AC3E}">
        <p14:creationId xmlns:p14="http://schemas.microsoft.com/office/powerpoint/2010/main" val="2121842289"/>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1000"/>
                                        <p:tgtEl>
                                          <p:spTgt spid="5">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1000"/>
                                        <p:tgtEl>
                                          <p:spTgt spid="5">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par>
                          <p:cTn id="20" fill="hold">
                            <p:stCondLst>
                              <p:cond delay="5000"/>
                            </p:stCondLst>
                            <p:childTnLst>
                              <p:par>
                                <p:cTn id="21" presetID="22" presetClass="entr" presetSubtype="1" fill="hold" grpId="0" nodeType="afterEffect">
                                  <p:stCondLst>
                                    <p:cond delay="500"/>
                                  </p:stCondLst>
                                  <p:childTnLst>
                                    <p:set>
                                      <p:cBhvr>
                                        <p:cTn id="22" dur="1" fill="hold">
                                          <p:stCondLst>
                                            <p:cond delay="0"/>
                                          </p:stCondLst>
                                        </p:cTn>
                                        <p:tgtEl>
                                          <p:spTgt spid="8">
                                            <p:bg/>
                                          </p:spTgt>
                                        </p:tgtEl>
                                        <p:attrNameLst>
                                          <p:attrName>style.visibility</p:attrName>
                                        </p:attrNameLst>
                                      </p:cBhvr>
                                      <p:to>
                                        <p:strVal val="visible"/>
                                      </p:to>
                                    </p:set>
                                    <p:animEffect transition="in" filter="wipe(up)">
                                      <p:cBhvr>
                                        <p:cTn id="23" dur="1000"/>
                                        <p:tgtEl>
                                          <p:spTgt spid="8">
                                            <p:bg/>
                                          </p:spTgt>
                                        </p:tgtEl>
                                      </p:cBhvr>
                                    </p:animEffect>
                                  </p:childTnLst>
                                </p:cTn>
                              </p:par>
                            </p:childTnLst>
                          </p:cTn>
                        </p:par>
                        <p:par>
                          <p:cTn id="24" fill="hold">
                            <p:stCondLst>
                              <p:cond delay="6500"/>
                            </p:stCondLst>
                            <p:childTnLst>
                              <p:par>
                                <p:cTn id="25" presetID="22" presetClass="entr" presetSubtype="1" fill="hold" grpId="0" nodeType="afterEffect">
                                  <p:stCondLst>
                                    <p:cond delay="50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up)">
                                      <p:cBhvr>
                                        <p:cTn id="27" dur="2000"/>
                                        <p:tgtEl>
                                          <p:spTgt spid="8">
                                            <p:txEl>
                                              <p:pRg st="0" end="0"/>
                                            </p:txEl>
                                          </p:spTgt>
                                        </p:tgtEl>
                                      </p:cBhvr>
                                    </p:animEffect>
                                  </p:childTnLst>
                                </p:cTn>
                              </p:par>
                            </p:childTnLst>
                          </p:cTn>
                        </p:par>
                        <p:par>
                          <p:cTn id="28" fill="hold">
                            <p:stCondLst>
                              <p:cond delay="9000"/>
                            </p:stCondLst>
                            <p:childTnLst>
                              <p:par>
                                <p:cTn id="29" presetID="22" presetClass="entr" presetSubtype="1" fill="hold" grpId="0" nodeType="afterEffect">
                                  <p:stCondLst>
                                    <p:cond delay="50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up)">
                                      <p:cBhvr>
                                        <p:cTn id="31"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5" grpId="0" uiExpand="1" build="p"/>
      <p:bldP spid="2" grpId="0" animBg="1"/>
      <p:bldP spid="8"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a:t>
            </a:fld>
            <a:endParaRPr dirty="0"/>
          </a:p>
        </p:txBody>
      </p:sp>
      <p:sp>
        <p:nvSpPr>
          <p:cNvPr id="56" name="Google Shape;56;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a:lnSpc>
                <a:spcPct val="90000"/>
              </a:lnSpc>
              <a:buClr>
                <a:schemeClr val="lt1"/>
              </a:buClr>
              <a:buSzPts val="3959"/>
            </a:pPr>
            <a:r>
              <a:rPr lang="en-GB" sz="2800" b="0" i="0" u="none" strike="noStrike" cap="none" dirty="0">
                <a:solidFill>
                  <a:schemeClr val="lt1"/>
                </a:solidFill>
                <a:latin typeface="Arial"/>
                <a:ea typeface="Arial"/>
                <a:cs typeface="Arial"/>
                <a:sym typeface="Arial"/>
              </a:rPr>
              <a:t>Content of the Capsule</a:t>
            </a:r>
            <a:endParaRPr lang="en-GB" sz="2800" dirty="0"/>
          </a:p>
        </p:txBody>
      </p:sp>
      <p:sp>
        <p:nvSpPr>
          <p:cNvPr id="57" name="Google Shape;57;p3"/>
          <p:cNvSpPr/>
          <p:nvPr/>
        </p:nvSpPr>
        <p:spPr>
          <a:xfrm>
            <a:off x="1358538" y="2396683"/>
            <a:ext cx="7354388" cy="216978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2200"/>
              <a:buAutoNum type="arabicPeriod"/>
            </a:pPr>
            <a:r>
              <a:rPr lang="en-US" sz="1800" b="0" i="0" u="none" strike="noStrike" cap="none" dirty="0">
                <a:solidFill>
                  <a:srgbClr val="000000"/>
                </a:solidFill>
                <a:latin typeface="Arial" panose="020B0604020202020204" pitchFamily="34" charset="0"/>
                <a:cs typeface="Arial" panose="020B0604020202020204" pitchFamily="34" charset="0"/>
                <a:sym typeface="Arial"/>
              </a:rPr>
              <a:t>Introduction to the specificities of retail products </a:t>
            </a:r>
          </a:p>
          <a:p>
            <a:pPr marL="342900" marR="0" lvl="0" indent="-342900" algn="just" rtl="0">
              <a:lnSpc>
                <a:spcPct val="150000"/>
              </a:lnSpc>
              <a:spcBef>
                <a:spcPts val="0"/>
              </a:spcBef>
              <a:spcAft>
                <a:spcPts val="0"/>
              </a:spcAft>
              <a:buClr>
                <a:srgbClr val="000000"/>
              </a:buClr>
              <a:buSzPts val="2200"/>
              <a:buAutoNum type="arabicPeriod"/>
            </a:pPr>
            <a:endParaRPr lang="en-US" sz="1800" b="0" i="0" u="none" strike="noStrike" cap="none" dirty="0">
              <a:solidFill>
                <a:srgbClr val="000000"/>
              </a:solidFill>
              <a:latin typeface="Arial" panose="020B0604020202020204" pitchFamily="34" charset="0"/>
              <a:cs typeface="Arial" panose="020B0604020202020204" pitchFamily="34" charset="0"/>
              <a:sym typeface="Arial"/>
            </a:endParaRPr>
          </a:p>
          <a:p>
            <a:pPr marL="342900" marR="0" lvl="0" indent="-342900" algn="just" rtl="0">
              <a:lnSpc>
                <a:spcPct val="150000"/>
              </a:lnSpc>
              <a:spcBef>
                <a:spcPts val="0"/>
              </a:spcBef>
              <a:spcAft>
                <a:spcPts val="0"/>
              </a:spcAft>
              <a:buClr>
                <a:srgbClr val="000000"/>
              </a:buClr>
              <a:buSzPts val="2200"/>
              <a:buAutoNum type="arabicPeriod"/>
            </a:pPr>
            <a:r>
              <a:rPr lang="en-GB" sz="1800" b="0" i="0" u="none" strike="noStrike" cap="none" dirty="0">
                <a:solidFill>
                  <a:srgbClr val="000000"/>
                </a:solidFill>
                <a:latin typeface="Arial" panose="020B0604020202020204" pitchFamily="34" charset="0"/>
                <a:cs typeface="Arial" panose="020B0604020202020204" pitchFamily="34" charset="0"/>
                <a:sym typeface="Arial"/>
              </a:rPr>
              <a:t>Organisation</a:t>
            </a:r>
            <a:r>
              <a:rPr lang="en-US" sz="1800" b="0" i="0" u="none" strike="noStrike" cap="none" dirty="0">
                <a:solidFill>
                  <a:srgbClr val="000000"/>
                </a:solidFill>
                <a:latin typeface="Arial" panose="020B0604020202020204" pitchFamily="34" charset="0"/>
                <a:cs typeface="Arial" panose="020B0604020202020204" pitchFamily="34" charset="0"/>
                <a:sym typeface="Arial"/>
              </a:rPr>
              <a:t> of urban logistics for retail outlets</a:t>
            </a:r>
          </a:p>
          <a:p>
            <a:pPr marL="342900" marR="0" lvl="0" indent="-342900" algn="just" rtl="0">
              <a:lnSpc>
                <a:spcPct val="150000"/>
              </a:lnSpc>
              <a:spcBef>
                <a:spcPts val="0"/>
              </a:spcBef>
              <a:spcAft>
                <a:spcPts val="0"/>
              </a:spcAft>
              <a:buClr>
                <a:srgbClr val="000000"/>
              </a:buClr>
              <a:buSzPts val="2200"/>
              <a:buAutoNum type="arabicPeriod"/>
            </a:pPr>
            <a:endParaRPr lang="en-US" sz="1800" b="0" i="0" u="none" strike="noStrike" cap="none" dirty="0">
              <a:solidFill>
                <a:srgbClr val="000000"/>
              </a:solidFill>
              <a:latin typeface="Arial" panose="020B0604020202020204" pitchFamily="34" charset="0"/>
              <a:cs typeface="Arial" panose="020B0604020202020204" pitchFamily="34" charset="0"/>
              <a:sym typeface="Arial"/>
            </a:endParaRPr>
          </a:p>
          <a:p>
            <a:pPr marL="342900" marR="0" lvl="0" indent="-342900" algn="just" rtl="0">
              <a:lnSpc>
                <a:spcPct val="150000"/>
              </a:lnSpc>
              <a:spcBef>
                <a:spcPts val="0"/>
              </a:spcBef>
              <a:spcAft>
                <a:spcPts val="0"/>
              </a:spcAft>
              <a:buClr>
                <a:srgbClr val="000000"/>
              </a:buClr>
              <a:buSzPts val="2200"/>
              <a:buAutoNum type="arabicPeriod"/>
            </a:pPr>
            <a:r>
              <a:rPr lang="en-US" sz="1800" b="0" i="0" u="none" strike="noStrike" cap="none" dirty="0">
                <a:solidFill>
                  <a:srgbClr val="000000"/>
                </a:solidFill>
                <a:latin typeface="Arial" panose="020B0604020202020204" pitchFamily="34" charset="0"/>
                <a:cs typeface="Arial" panose="020B0604020202020204" pitchFamily="34" charset="0"/>
                <a:sym typeface="Arial"/>
              </a:rPr>
              <a:t>Constraints &amp; innovations in retail distribution mechanisms</a:t>
            </a:r>
          </a:p>
        </p:txBody>
      </p:sp>
      <p:sp>
        <p:nvSpPr>
          <p:cNvPr id="58" name="Google Shape;58;p3"/>
          <p:cNvSpPr/>
          <p:nvPr/>
        </p:nvSpPr>
        <p:spPr>
          <a:xfrm>
            <a:off x="876753" y="2360711"/>
            <a:ext cx="338093" cy="1754089"/>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40</a:t>
            </a:fld>
            <a:endParaRPr dirty="0"/>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Innovations</a:t>
            </a:r>
            <a:r>
              <a:rPr lang="es-ES" sz="2400" dirty="0">
                <a:solidFill>
                  <a:schemeClr val="lt1"/>
                </a:solidFill>
              </a:rPr>
              <a:t> and </a:t>
            </a:r>
            <a:r>
              <a:rPr lang="es-ES" sz="2400" dirty="0" err="1">
                <a:solidFill>
                  <a:schemeClr val="lt1"/>
                </a:solidFill>
              </a:rPr>
              <a:t>solutions</a:t>
            </a:r>
            <a:endParaRPr sz="2400" b="0" i="0" u="none" strike="noStrike" cap="none" dirty="0">
              <a:solidFill>
                <a:schemeClr val="lt1"/>
              </a:solidFill>
              <a:latin typeface="Arial"/>
              <a:ea typeface="Arial"/>
              <a:cs typeface="Arial"/>
              <a:sym typeface="Arial"/>
            </a:endParaRPr>
          </a:p>
        </p:txBody>
      </p:sp>
      <p:sp>
        <p:nvSpPr>
          <p:cNvPr id="2" name="Rectangle : avec coins arrondis en diagonale 1">
            <a:extLst>
              <a:ext uri="{FF2B5EF4-FFF2-40B4-BE49-F238E27FC236}">
                <a16:creationId xmlns:a16="http://schemas.microsoft.com/office/drawing/2014/main" id="{9B4FC4BC-A38B-4265-A084-FCD427DCA01E}"/>
              </a:ext>
            </a:extLst>
          </p:cNvPr>
          <p:cNvSpPr/>
          <p:nvPr/>
        </p:nvSpPr>
        <p:spPr>
          <a:xfrm>
            <a:off x="847410" y="1795566"/>
            <a:ext cx="3222702" cy="524107"/>
          </a:xfrm>
          <a:prstGeom prst="round2DiagRect">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a:t>Space</a:t>
            </a:r>
            <a:r>
              <a:rPr lang="fr-FR" sz="1600" b="1" dirty="0"/>
              <a:t> &amp; data </a:t>
            </a:r>
            <a:r>
              <a:rPr lang="fr-FR" sz="1600" b="1" dirty="0" err="1"/>
              <a:t>monetization</a:t>
            </a:r>
            <a:endParaRPr lang="fr-FR" sz="1600" b="1" dirty="0"/>
          </a:p>
        </p:txBody>
      </p:sp>
      <p:sp>
        <p:nvSpPr>
          <p:cNvPr id="8" name="4 Rectángulo">
            <a:extLst>
              <a:ext uri="{FF2B5EF4-FFF2-40B4-BE49-F238E27FC236}">
                <a16:creationId xmlns:a16="http://schemas.microsoft.com/office/drawing/2014/main" id="{1CB9B889-64E6-4B91-B83C-0DB82286CA99}"/>
              </a:ext>
            </a:extLst>
          </p:cNvPr>
          <p:cNvSpPr/>
          <p:nvPr/>
        </p:nvSpPr>
        <p:spPr>
          <a:xfrm>
            <a:off x="285531" y="2522714"/>
            <a:ext cx="8367731" cy="2554545"/>
          </a:xfrm>
          <a:prstGeom prst="rect">
            <a:avLst/>
          </a:prstGeom>
          <a:solidFill>
            <a:schemeClr val="bg1"/>
          </a:solidFill>
        </p:spPr>
        <p:txBody>
          <a:bodyPr wrap="square">
            <a:spAutoFit/>
          </a:bodyPr>
          <a:lstStyle/>
          <a:p>
            <a:pPr algn="just"/>
            <a:r>
              <a:rPr lang="en-US" sz="1600" dirty="0">
                <a:solidFill>
                  <a:schemeClr val="tx1"/>
                </a:solidFill>
              </a:rPr>
              <a:t>Physical stores still have one major advantage over the e-commerce businesses: customer</a:t>
            </a:r>
            <a:r>
              <a:rPr lang="en-US" sz="1600" strike="sngStrike" dirty="0">
                <a:solidFill>
                  <a:schemeClr val="tx1"/>
                </a:solidFill>
              </a:rPr>
              <a:t> </a:t>
            </a:r>
            <a:r>
              <a:rPr lang="en-US" sz="1600" dirty="0">
                <a:solidFill>
                  <a:schemeClr val="tx1"/>
                </a:solidFill>
              </a:rPr>
              <a:t>proximity and knowledge. This traditional and long-term loyalty may become the new entry point to reach customers.</a:t>
            </a:r>
          </a:p>
          <a:p>
            <a:pPr algn="just"/>
            <a:endParaRPr lang="en-US" sz="1600" dirty="0">
              <a:solidFill>
                <a:schemeClr val="tx1"/>
              </a:solidFill>
            </a:endParaRPr>
          </a:p>
          <a:p>
            <a:pPr algn="just"/>
            <a:r>
              <a:rPr lang="en-US" sz="1600" dirty="0">
                <a:solidFill>
                  <a:schemeClr val="tx1"/>
                </a:solidFill>
              </a:rPr>
              <a:t>E-commerce stakeholders need urban space to reduce their last mile delivery costs. They also need to know better their customers in order to </a:t>
            </a:r>
            <a:r>
              <a:rPr lang="en-US" sz="1600" dirty="0" err="1">
                <a:solidFill>
                  <a:schemeClr val="tx1"/>
                </a:solidFill>
              </a:rPr>
              <a:t>optimise</a:t>
            </a:r>
            <a:r>
              <a:rPr lang="en-US" sz="1600" dirty="0">
                <a:solidFill>
                  <a:schemeClr val="tx1"/>
                </a:solidFill>
              </a:rPr>
              <a:t> the supply </a:t>
            </a:r>
            <a:r>
              <a:rPr lang="en-US" sz="1600" dirty="0" err="1">
                <a:solidFill>
                  <a:schemeClr val="tx1"/>
                </a:solidFill>
              </a:rPr>
              <a:t>organisation</a:t>
            </a:r>
            <a:r>
              <a:rPr lang="en-US" sz="1600" dirty="0">
                <a:solidFill>
                  <a:schemeClr val="tx1"/>
                </a:solidFill>
              </a:rPr>
              <a:t> and storing of items near city centers.</a:t>
            </a:r>
          </a:p>
          <a:p>
            <a:pPr algn="just"/>
            <a:endParaRPr lang="en-US" sz="1600" dirty="0">
              <a:solidFill>
                <a:schemeClr val="tx1"/>
              </a:solidFill>
            </a:endParaRPr>
          </a:p>
          <a:p>
            <a:pPr algn="just"/>
            <a:r>
              <a:rPr lang="en-US" sz="1600" dirty="0">
                <a:solidFill>
                  <a:schemeClr val="tx1"/>
                </a:solidFill>
              </a:rPr>
              <a:t>With a combination of these two environments, small retailers may extend their activities in collaboration with their main competitors.</a:t>
            </a:r>
          </a:p>
        </p:txBody>
      </p:sp>
    </p:spTree>
    <p:extLst>
      <p:ext uri="{BB962C8B-B14F-4D97-AF65-F5344CB8AC3E}">
        <p14:creationId xmlns:p14="http://schemas.microsoft.com/office/powerpoint/2010/main" val="386926806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8">
                                            <p:bg/>
                                          </p:spTgt>
                                        </p:tgtEl>
                                        <p:attrNameLst>
                                          <p:attrName>style.visibility</p:attrName>
                                        </p:attrNameLst>
                                      </p:cBhvr>
                                      <p:to>
                                        <p:strVal val="visible"/>
                                      </p:to>
                                    </p:set>
                                    <p:animEffect transition="in" filter="wipe(up)">
                                      <p:cBhvr>
                                        <p:cTn id="11" dur="1000"/>
                                        <p:tgtEl>
                                          <p:spTgt spid="8">
                                            <p:bg/>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up)">
                                      <p:cBhvr>
                                        <p:cTn id="15" dur="2000"/>
                                        <p:tgtEl>
                                          <p:spTgt spid="8">
                                            <p:txEl>
                                              <p:pRg st="0" end="0"/>
                                            </p:txEl>
                                          </p:spTgt>
                                        </p:tgtEl>
                                      </p:cBhvr>
                                    </p:animEffect>
                                  </p:childTnLst>
                                </p:cTn>
                              </p:par>
                            </p:childTnLst>
                          </p:cTn>
                        </p:par>
                        <p:par>
                          <p:cTn id="16" fill="hold">
                            <p:stCondLst>
                              <p:cond delay="5500"/>
                            </p:stCondLst>
                            <p:childTnLst>
                              <p:par>
                                <p:cTn id="17" presetID="22" presetClass="entr" presetSubtype="1" fill="hold" grpId="0" nodeType="afterEffect">
                                  <p:stCondLst>
                                    <p:cond delay="5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up)">
                                      <p:cBhvr>
                                        <p:cTn id="19" dur="2000"/>
                                        <p:tgtEl>
                                          <p:spTgt spid="8">
                                            <p:txEl>
                                              <p:pRg st="2" end="2"/>
                                            </p:txEl>
                                          </p:spTgt>
                                        </p:tgtEl>
                                      </p:cBhvr>
                                    </p:animEffect>
                                  </p:childTnLst>
                                </p:cTn>
                              </p:par>
                            </p:childTnLst>
                          </p:cTn>
                        </p:par>
                        <p:par>
                          <p:cTn id="20" fill="hold">
                            <p:stCondLst>
                              <p:cond delay="8000"/>
                            </p:stCondLst>
                            <p:childTnLst>
                              <p:par>
                                <p:cTn id="21" presetID="22" presetClass="entr" presetSubtype="1" fill="hold" grpId="0" nodeType="afterEffect">
                                  <p:stCondLst>
                                    <p:cond delay="50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up)">
                                      <p:cBhvr>
                                        <p:cTn id="23"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41</a:t>
            </a:fld>
            <a:endParaRPr/>
          </a:p>
        </p:txBody>
      </p:sp>
      <p:sp>
        <p:nvSpPr>
          <p:cNvPr id="72" name="Google Shape;72;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Innovations</a:t>
            </a:r>
            <a:r>
              <a:rPr lang="es-ES" sz="2400" dirty="0">
                <a:solidFill>
                  <a:schemeClr val="lt1"/>
                </a:solidFill>
              </a:rPr>
              <a:t> and </a:t>
            </a:r>
            <a:r>
              <a:rPr lang="es-ES" sz="2400" dirty="0" err="1">
                <a:solidFill>
                  <a:schemeClr val="lt1"/>
                </a:solidFill>
              </a:rPr>
              <a:t>solutions</a:t>
            </a:r>
            <a:endParaRPr sz="2400" b="0" i="0" u="none" strike="noStrike" cap="none" dirty="0">
              <a:solidFill>
                <a:schemeClr val="lt1"/>
              </a:solidFill>
              <a:latin typeface="Arial"/>
              <a:ea typeface="Arial"/>
              <a:cs typeface="Arial"/>
              <a:sym typeface="Arial"/>
            </a:endParaRPr>
          </a:p>
        </p:txBody>
      </p:sp>
      <p:sp>
        <p:nvSpPr>
          <p:cNvPr id="2" name="Rectangle : avec coins arrondis en diagonale 1">
            <a:extLst>
              <a:ext uri="{FF2B5EF4-FFF2-40B4-BE49-F238E27FC236}">
                <a16:creationId xmlns:a16="http://schemas.microsoft.com/office/drawing/2014/main" id="{9B4FC4BC-A38B-4265-A084-FCD427DCA01E}"/>
              </a:ext>
            </a:extLst>
          </p:cNvPr>
          <p:cNvSpPr/>
          <p:nvPr/>
        </p:nvSpPr>
        <p:spPr>
          <a:xfrm>
            <a:off x="847410" y="1795566"/>
            <a:ext cx="3222702" cy="524107"/>
          </a:xfrm>
          <a:prstGeom prst="round2DiagRect">
            <a:avLst/>
          </a:prstGeom>
          <a:solidFill>
            <a:srgbClr val="009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a:t>Returns</a:t>
            </a:r>
            <a:r>
              <a:rPr lang="fr-FR" sz="1600" b="1" dirty="0"/>
              <a:t> optimisation</a:t>
            </a:r>
          </a:p>
        </p:txBody>
      </p:sp>
      <p:sp>
        <p:nvSpPr>
          <p:cNvPr id="8" name="4 Rectángulo">
            <a:extLst>
              <a:ext uri="{FF2B5EF4-FFF2-40B4-BE49-F238E27FC236}">
                <a16:creationId xmlns:a16="http://schemas.microsoft.com/office/drawing/2014/main" id="{1CB9B889-64E6-4B91-B83C-0DB82286CA99}"/>
              </a:ext>
            </a:extLst>
          </p:cNvPr>
          <p:cNvSpPr/>
          <p:nvPr/>
        </p:nvSpPr>
        <p:spPr>
          <a:xfrm>
            <a:off x="285531" y="2522714"/>
            <a:ext cx="8367731" cy="2062103"/>
          </a:xfrm>
          <a:prstGeom prst="rect">
            <a:avLst/>
          </a:prstGeom>
          <a:solidFill>
            <a:schemeClr val="bg1"/>
          </a:solidFill>
        </p:spPr>
        <p:txBody>
          <a:bodyPr wrap="square">
            <a:spAutoFit/>
          </a:bodyPr>
          <a:lstStyle/>
          <a:p>
            <a:pPr algn="just"/>
            <a:r>
              <a:rPr lang="en-US" sz="1600" dirty="0">
                <a:solidFill>
                  <a:schemeClr val="tx1"/>
                </a:solidFill>
              </a:rPr>
              <a:t>Urban retailers have also faced new business opportunities with the substantial increase of returns generated by e-commerce activity.</a:t>
            </a:r>
          </a:p>
          <a:p>
            <a:pPr algn="just"/>
            <a:endParaRPr lang="en-US" sz="1600" dirty="0">
              <a:solidFill>
                <a:schemeClr val="tx1"/>
              </a:solidFill>
            </a:endParaRPr>
          </a:p>
          <a:p>
            <a:pPr algn="just"/>
            <a:r>
              <a:rPr lang="en-US" sz="1600" dirty="0">
                <a:solidFill>
                  <a:schemeClr val="tx1"/>
                </a:solidFill>
              </a:rPr>
              <a:t>Becoming return pick-up points for other brands and large stakeholders is another source of income and survival for some small retailers.</a:t>
            </a:r>
          </a:p>
          <a:p>
            <a:pPr algn="just"/>
            <a:endParaRPr lang="en-US" sz="1600" dirty="0">
              <a:solidFill>
                <a:schemeClr val="tx1"/>
              </a:solidFill>
            </a:endParaRPr>
          </a:p>
          <a:p>
            <a:pPr algn="just"/>
            <a:r>
              <a:rPr lang="en-US" sz="1600" dirty="0">
                <a:solidFill>
                  <a:schemeClr val="tx1"/>
                </a:solidFill>
              </a:rPr>
              <a:t>It is also an opportunity to consolidate flows of goods, either to outlets or back to distributors and manufacturers. </a:t>
            </a:r>
          </a:p>
        </p:txBody>
      </p:sp>
    </p:spTree>
    <p:extLst>
      <p:ext uri="{BB962C8B-B14F-4D97-AF65-F5344CB8AC3E}">
        <p14:creationId xmlns:p14="http://schemas.microsoft.com/office/powerpoint/2010/main" val="330006694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8">
                                            <p:bg/>
                                          </p:spTgt>
                                        </p:tgtEl>
                                        <p:attrNameLst>
                                          <p:attrName>style.visibility</p:attrName>
                                        </p:attrNameLst>
                                      </p:cBhvr>
                                      <p:to>
                                        <p:strVal val="visible"/>
                                      </p:to>
                                    </p:set>
                                    <p:animEffect transition="in" filter="wipe(up)">
                                      <p:cBhvr>
                                        <p:cTn id="11" dur="1000"/>
                                        <p:tgtEl>
                                          <p:spTgt spid="8">
                                            <p:bg/>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up)">
                                      <p:cBhvr>
                                        <p:cTn id="15" dur="1000"/>
                                        <p:tgtEl>
                                          <p:spTgt spid="8">
                                            <p:txEl>
                                              <p:pRg st="0" end="0"/>
                                            </p:txEl>
                                          </p:spTgt>
                                        </p:tgtEl>
                                      </p:cBhvr>
                                    </p:animEffect>
                                  </p:childTnLst>
                                </p:cTn>
                              </p:par>
                            </p:childTnLst>
                          </p:cTn>
                        </p:par>
                        <p:par>
                          <p:cTn id="16" fill="hold">
                            <p:stCondLst>
                              <p:cond delay="4500"/>
                            </p:stCondLst>
                            <p:childTnLst>
                              <p:par>
                                <p:cTn id="17" presetID="22" presetClass="entr" presetSubtype="1" fill="hold" grpId="0" nodeType="afterEffect">
                                  <p:stCondLst>
                                    <p:cond delay="5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up)">
                                      <p:cBhvr>
                                        <p:cTn id="19" dur="1000"/>
                                        <p:tgtEl>
                                          <p:spTgt spid="8">
                                            <p:txEl>
                                              <p:pRg st="2" end="2"/>
                                            </p:txEl>
                                          </p:spTgt>
                                        </p:tgtEl>
                                      </p:cBhvr>
                                    </p:animEffect>
                                  </p:childTnLst>
                                </p:cTn>
                              </p:par>
                            </p:childTnLst>
                          </p:cTn>
                        </p:par>
                        <p:par>
                          <p:cTn id="20" fill="hold">
                            <p:stCondLst>
                              <p:cond delay="6000"/>
                            </p:stCondLst>
                            <p:childTnLst>
                              <p:par>
                                <p:cTn id="21" presetID="22" presetClass="entr" presetSubtype="1" fill="hold" grpId="0" nodeType="afterEffect">
                                  <p:stCondLst>
                                    <p:cond delay="50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up)">
                                      <p:cBhvr>
                                        <p:cTn id="23"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uiExpand="1"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42</a:t>
            </a:fld>
            <a:endParaRPr/>
          </a:p>
        </p:txBody>
      </p:sp>
      <p:sp>
        <p:nvSpPr>
          <p:cNvPr id="72" name="Google Shape;72;g10b78f225a7_0_23"/>
          <p:cNvSpPr txBox="1"/>
          <p:nvPr/>
        </p:nvSpPr>
        <p:spPr>
          <a:xfrm>
            <a:off x="285531" y="1074531"/>
            <a:ext cx="8510100" cy="5445331"/>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t" anchorCtr="0">
            <a:normAutofit/>
          </a:bodyPr>
          <a:lstStyle/>
          <a:p>
            <a:pPr marL="742950" marR="0" lvl="0" indent="-742950" algn="l" rtl="0">
              <a:lnSpc>
                <a:spcPct val="90000"/>
              </a:lnSpc>
              <a:spcBef>
                <a:spcPts val="0"/>
              </a:spcBef>
              <a:spcAft>
                <a:spcPts val="0"/>
              </a:spcAft>
              <a:buNone/>
            </a:pPr>
            <a:endParaRPr lang="es-ES" sz="2400" dirty="0">
              <a:solidFill>
                <a:schemeClr val="lt1"/>
              </a:solidFill>
            </a:endParaRPr>
          </a:p>
          <a:p>
            <a:pPr marL="742950" marR="0" lvl="0" indent="-742950" algn="l" rtl="0">
              <a:lnSpc>
                <a:spcPct val="90000"/>
              </a:lnSpc>
              <a:spcBef>
                <a:spcPts val="0"/>
              </a:spcBef>
              <a:spcAft>
                <a:spcPts val="0"/>
              </a:spcAft>
              <a:buNone/>
            </a:pPr>
            <a:r>
              <a:rPr lang="es-ES" sz="2400" dirty="0" err="1">
                <a:solidFill>
                  <a:schemeClr val="lt1"/>
                </a:solidFill>
              </a:rPr>
              <a:t>Capsule’s</a:t>
            </a:r>
            <a:r>
              <a:rPr lang="es-ES" sz="2400" dirty="0">
                <a:solidFill>
                  <a:schemeClr val="lt1"/>
                </a:solidFill>
              </a:rPr>
              <a:t> </a:t>
            </a:r>
            <a:r>
              <a:rPr lang="es-ES" sz="2400" dirty="0" err="1">
                <a:solidFill>
                  <a:schemeClr val="lt1"/>
                </a:solidFill>
              </a:rPr>
              <a:t>validation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48369" y="3589447"/>
            <a:ext cx="8367731" cy="1384995"/>
          </a:xfrm>
          <a:prstGeom prst="rect">
            <a:avLst/>
          </a:prstGeom>
        </p:spPr>
        <p:txBody>
          <a:bodyPr wrap="square">
            <a:spAutoFit/>
          </a:bodyPr>
          <a:lstStyle/>
          <a:p>
            <a:pPr algn="just"/>
            <a:r>
              <a:rPr lang="en-US" sz="2100" dirty="0">
                <a:solidFill>
                  <a:schemeClr val="bg2">
                    <a:lumMod val="20000"/>
                    <a:lumOff val="80000"/>
                  </a:schemeClr>
                </a:solidFill>
              </a:rPr>
              <a:t>The following quiz represents 5 questions you will have to answer to confirm your understanding of the present capsule.</a:t>
            </a:r>
          </a:p>
          <a:p>
            <a:pPr algn="just"/>
            <a:endParaRPr lang="en-US" sz="2100" dirty="0">
              <a:solidFill>
                <a:schemeClr val="bg2">
                  <a:lumMod val="20000"/>
                  <a:lumOff val="80000"/>
                </a:schemeClr>
              </a:solidFill>
            </a:endParaRPr>
          </a:p>
          <a:p>
            <a:pPr algn="just"/>
            <a:r>
              <a:rPr lang="en-US" sz="2100" dirty="0">
                <a:solidFill>
                  <a:schemeClr val="bg2">
                    <a:lumMod val="20000"/>
                    <a:lumOff val="80000"/>
                  </a:schemeClr>
                </a:solidFill>
              </a:rPr>
              <a:t>Each correct answer is worth 1 point. No point for errors.</a:t>
            </a:r>
          </a:p>
        </p:txBody>
      </p:sp>
      <p:sp>
        <p:nvSpPr>
          <p:cNvPr id="2" name="Flèche : droite 1">
            <a:hlinkClick r:id="" action="ppaction://hlinkshowjump?jump=nextslide"/>
            <a:extLst>
              <a:ext uri="{FF2B5EF4-FFF2-40B4-BE49-F238E27FC236}">
                <a16:creationId xmlns:a16="http://schemas.microsoft.com/office/drawing/2014/main" id="{BFA8469D-A928-4D36-9D32-87B82E91FF73}"/>
              </a:ext>
            </a:extLst>
          </p:cNvPr>
          <p:cNvSpPr/>
          <p:nvPr/>
        </p:nvSpPr>
        <p:spPr>
          <a:xfrm>
            <a:off x="7474187" y="5832263"/>
            <a:ext cx="903249" cy="490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973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43</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646331"/>
          </a:xfrm>
          <a:prstGeom prst="rect">
            <a:avLst/>
          </a:prstGeom>
          <a:noFill/>
        </p:spPr>
        <p:txBody>
          <a:bodyPr wrap="square" rtlCol="0">
            <a:spAutoFit/>
          </a:bodyPr>
          <a:lstStyle/>
          <a:p>
            <a:r>
              <a:rPr lang="fr-FR" sz="1800" b="1" dirty="0"/>
              <a:t>Question n°1 :</a:t>
            </a:r>
          </a:p>
          <a:p>
            <a:r>
              <a:rPr lang="en-US" sz="1800" dirty="0">
                <a:solidFill>
                  <a:schemeClr val="tx1"/>
                </a:solidFill>
              </a:rPr>
              <a:t>A retail point of sale allows to buy…</a:t>
            </a:r>
          </a:p>
        </p:txBody>
      </p:sp>
      <p:sp>
        <p:nvSpPr>
          <p:cNvPr id="9" name="Rectangle 8">
            <a:hlinkClick r:id="" action="ppaction://macro?name=SlideLayout5.Wrong"/>
            <a:extLst>
              <a:ext uri="{FF2B5EF4-FFF2-40B4-BE49-F238E27FC236}">
                <a16:creationId xmlns:a16="http://schemas.microsoft.com/office/drawing/2014/main" id="{5B7332FF-407F-4BCC-B855-5032789EFB54}"/>
              </a:ext>
            </a:extLst>
          </p:cNvPr>
          <p:cNvSpPr/>
          <p:nvPr/>
        </p:nvSpPr>
        <p:spPr>
          <a:xfrm>
            <a:off x="1828800" y="3021980"/>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Only</a:t>
            </a:r>
            <a:r>
              <a:rPr lang="fr-FR" sz="1600" b="1" dirty="0">
                <a:solidFill>
                  <a:schemeClr val="bg2"/>
                </a:solidFill>
                <a:sym typeface="Wingdings" panose="05000000000000000000" pitchFamily="2" charset="2"/>
              </a:rPr>
              <a:t> </a:t>
            </a:r>
            <a:r>
              <a:rPr lang="fr-FR" sz="1600" dirty="0">
                <a:solidFill>
                  <a:schemeClr val="bg2"/>
                </a:solidFill>
                <a:sym typeface="Wingdings" panose="05000000000000000000" pitchFamily="2" charset="2"/>
              </a:rPr>
              <a:t>a few types of </a:t>
            </a:r>
            <a:r>
              <a:rPr lang="fr-FR" sz="1600" dirty="0" err="1">
                <a:solidFill>
                  <a:schemeClr val="bg2"/>
                </a:solidFill>
                <a:sym typeface="Wingdings" panose="05000000000000000000" pitchFamily="2" charset="2"/>
              </a:rPr>
              <a:t>products</a:t>
            </a:r>
            <a:endParaRPr lang="fr-FR" sz="1600" dirty="0">
              <a:solidFill>
                <a:schemeClr val="bg2"/>
              </a:solidFill>
            </a:endParaRPr>
          </a:p>
        </p:txBody>
      </p:sp>
      <p:sp>
        <p:nvSpPr>
          <p:cNvPr id="12" name="Rectangle 11">
            <a:hlinkClick r:id="" action="ppaction://macro?name=SlideLayout5.Wrong"/>
            <a:extLst>
              <a:ext uri="{FF2B5EF4-FFF2-40B4-BE49-F238E27FC236}">
                <a16:creationId xmlns:a16="http://schemas.microsoft.com/office/drawing/2014/main" id="{DBFC5508-0A47-434C-9BFB-EDC9270D8801}"/>
              </a:ext>
            </a:extLst>
          </p:cNvPr>
          <p:cNvSpPr/>
          <p:nvPr/>
        </p:nvSpPr>
        <p:spPr>
          <a:xfrm>
            <a:off x="1828799" y="3833439"/>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Only</a:t>
            </a:r>
            <a:r>
              <a:rPr lang="fr-FR" sz="1600" dirty="0">
                <a:solidFill>
                  <a:schemeClr val="bg2"/>
                </a:solidFill>
                <a:sym typeface="Wingdings" panose="05000000000000000000" pitchFamily="2" charset="2"/>
              </a:rPr>
              <a:t> brand new items</a:t>
            </a:r>
            <a:endParaRPr lang="fr-FR" sz="1600" dirty="0">
              <a:solidFill>
                <a:schemeClr val="bg2"/>
              </a:solidFill>
            </a:endParaRPr>
          </a:p>
        </p:txBody>
      </p:sp>
      <p:sp>
        <p:nvSpPr>
          <p:cNvPr id="13" name="Rectangle 12">
            <a:hlinkClick r:id="" action="ppaction://macro?name=SlideLayout5.Correct"/>
            <a:extLst>
              <a:ext uri="{FF2B5EF4-FFF2-40B4-BE49-F238E27FC236}">
                <a16:creationId xmlns:a16="http://schemas.microsoft.com/office/drawing/2014/main" id="{706BB33F-7F7E-44D1-A077-39D2C4C118CF}"/>
              </a:ext>
            </a:extLst>
          </p:cNvPr>
          <p:cNvSpPr/>
          <p:nvPr/>
        </p:nvSpPr>
        <p:spPr>
          <a:xfrm>
            <a:off x="1828799" y="464489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Any</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products</a:t>
            </a:r>
            <a:r>
              <a:rPr lang="fr-FR" sz="1600" dirty="0">
                <a:solidFill>
                  <a:schemeClr val="bg2"/>
                </a:solidFill>
                <a:sym typeface="Wingdings" panose="05000000000000000000" pitchFamily="2" charset="2"/>
              </a:rPr>
              <a:t> or services</a:t>
            </a:r>
            <a:endParaRPr lang="fr-FR" sz="1600" dirty="0">
              <a:solidFill>
                <a:schemeClr val="bg2"/>
              </a:solidFill>
            </a:endParaRPr>
          </a:p>
        </p:txBody>
      </p:sp>
      <p:sp>
        <p:nvSpPr>
          <p:cNvPr id="14" name="Rectangle 13">
            <a:hlinkClick r:id="" action="ppaction://macro?name=SlideLayout5.Wrong"/>
            <a:extLst>
              <a:ext uri="{FF2B5EF4-FFF2-40B4-BE49-F238E27FC236}">
                <a16:creationId xmlns:a16="http://schemas.microsoft.com/office/drawing/2014/main" id="{A70020B5-E13A-4BDD-B145-70F3CAA3D344}"/>
              </a:ext>
            </a:extLst>
          </p:cNvPr>
          <p:cNvSpPr/>
          <p:nvPr/>
        </p:nvSpPr>
        <p:spPr>
          <a:xfrm>
            <a:off x="1828798" y="545635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Only</a:t>
            </a:r>
            <a:r>
              <a:rPr lang="fr-FR" sz="1600" dirty="0">
                <a:solidFill>
                  <a:schemeClr val="bg2"/>
                </a:solidFill>
                <a:sym typeface="Wingdings" panose="05000000000000000000" pitchFamily="2" charset="2"/>
              </a:rPr>
              <a:t> non-</a:t>
            </a:r>
            <a:r>
              <a:rPr lang="fr-FR" sz="1600" dirty="0" err="1">
                <a:solidFill>
                  <a:schemeClr val="bg2"/>
                </a:solidFill>
                <a:sym typeface="Wingdings" panose="05000000000000000000" pitchFamily="2" charset="2"/>
              </a:rPr>
              <a:t>branded</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products</a:t>
            </a:r>
            <a:endParaRPr lang="fr-FR" sz="1600" dirty="0">
              <a:solidFill>
                <a:schemeClr val="bg2"/>
              </a:solidFill>
            </a:endParaRPr>
          </a:p>
        </p:txBody>
      </p:sp>
    </p:spTree>
    <p:extLst>
      <p:ext uri="{BB962C8B-B14F-4D97-AF65-F5344CB8AC3E}">
        <p14:creationId xmlns:p14="http://schemas.microsoft.com/office/powerpoint/2010/main" val="2819788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44</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646331"/>
          </a:xfrm>
          <a:prstGeom prst="rect">
            <a:avLst/>
          </a:prstGeom>
          <a:noFill/>
        </p:spPr>
        <p:txBody>
          <a:bodyPr wrap="square" rtlCol="0">
            <a:spAutoFit/>
          </a:bodyPr>
          <a:lstStyle/>
          <a:p>
            <a:r>
              <a:rPr lang="fr-FR" sz="1800" b="1" dirty="0"/>
              <a:t>Question n°2 :</a:t>
            </a:r>
          </a:p>
          <a:p>
            <a:pPr algn="just"/>
            <a:r>
              <a:rPr lang="en-US" sz="1800" dirty="0">
                <a:solidFill>
                  <a:schemeClr val="tx1"/>
                </a:solidFill>
              </a:rPr>
              <a:t>Which option is not available for retailers to sell their products to customers?</a:t>
            </a:r>
          </a:p>
        </p:txBody>
      </p:sp>
      <p:sp>
        <p:nvSpPr>
          <p:cNvPr id="9" name="Rectangle 8">
            <a:hlinkClick r:id="" action="ppaction://macro?name=SlideLayout5.Wrong"/>
            <a:extLst>
              <a:ext uri="{FF2B5EF4-FFF2-40B4-BE49-F238E27FC236}">
                <a16:creationId xmlns:a16="http://schemas.microsoft.com/office/drawing/2014/main" id="{5B7332FF-407F-4BCC-B855-5032789EFB54}"/>
              </a:ext>
            </a:extLst>
          </p:cNvPr>
          <p:cNvSpPr/>
          <p:nvPr/>
        </p:nvSpPr>
        <p:spPr>
          <a:xfrm>
            <a:off x="1828800" y="3021980"/>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Click &amp; collect</a:t>
            </a:r>
            <a:endParaRPr lang="fr-FR" sz="1600" dirty="0">
              <a:solidFill>
                <a:schemeClr val="bg2"/>
              </a:solidFill>
            </a:endParaRPr>
          </a:p>
        </p:txBody>
      </p:sp>
      <p:sp>
        <p:nvSpPr>
          <p:cNvPr id="12" name="Rectangle 11">
            <a:hlinkClick r:id="" action="ppaction://macro?name=SlideLayout5.Wrong"/>
            <a:extLst>
              <a:ext uri="{FF2B5EF4-FFF2-40B4-BE49-F238E27FC236}">
                <a16:creationId xmlns:a16="http://schemas.microsoft.com/office/drawing/2014/main" id="{DBFC5508-0A47-434C-9BFB-EDC9270D8801}"/>
              </a:ext>
            </a:extLst>
          </p:cNvPr>
          <p:cNvSpPr/>
          <p:nvPr/>
        </p:nvSpPr>
        <p:spPr>
          <a:xfrm>
            <a:off x="1828799" y="3833439"/>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In-store </a:t>
            </a:r>
            <a:r>
              <a:rPr lang="fr-FR" sz="1600" dirty="0" err="1">
                <a:solidFill>
                  <a:schemeClr val="bg2"/>
                </a:solidFill>
                <a:sym typeface="Wingdings" panose="05000000000000000000" pitchFamily="2" charset="2"/>
              </a:rPr>
              <a:t>purchases</a:t>
            </a:r>
            <a:endParaRPr lang="fr-FR" sz="1600" dirty="0">
              <a:solidFill>
                <a:schemeClr val="bg2"/>
              </a:solidFill>
            </a:endParaRPr>
          </a:p>
        </p:txBody>
      </p:sp>
      <p:sp>
        <p:nvSpPr>
          <p:cNvPr id="13" name="Rectangle 12">
            <a:hlinkClick r:id="" action="ppaction://macro?name=SlideLayout5.Wrong"/>
            <a:extLst>
              <a:ext uri="{FF2B5EF4-FFF2-40B4-BE49-F238E27FC236}">
                <a16:creationId xmlns:a16="http://schemas.microsoft.com/office/drawing/2014/main" id="{706BB33F-7F7E-44D1-A077-39D2C4C118CF}"/>
              </a:ext>
            </a:extLst>
          </p:cNvPr>
          <p:cNvSpPr/>
          <p:nvPr/>
        </p:nvSpPr>
        <p:spPr>
          <a:xfrm>
            <a:off x="1828799" y="464489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Home </a:t>
            </a:r>
            <a:r>
              <a:rPr lang="fr-FR" sz="1600" dirty="0" err="1">
                <a:solidFill>
                  <a:schemeClr val="bg2"/>
                </a:solidFill>
                <a:sym typeface="Wingdings" panose="05000000000000000000" pitchFamily="2" charset="2"/>
              </a:rPr>
              <a:t>delivery</a:t>
            </a:r>
            <a:endParaRPr lang="fr-FR" sz="1600" dirty="0">
              <a:solidFill>
                <a:schemeClr val="bg2"/>
              </a:solidFill>
            </a:endParaRPr>
          </a:p>
        </p:txBody>
      </p:sp>
      <p:sp>
        <p:nvSpPr>
          <p:cNvPr id="14" name="Rectangle 13">
            <a:hlinkClick r:id="" action="ppaction://macro?name=SlideLayout5.Correct"/>
            <a:extLst>
              <a:ext uri="{FF2B5EF4-FFF2-40B4-BE49-F238E27FC236}">
                <a16:creationId xmlns:a16="http://schemas.microsoft.com/office/drawing/2014/main" id="{A70020B5-E13A-4BDD-B145-70F3CAA3D344}"/>
              </a:ext>
            </a:extLst>
          </p:cNvPr>
          <p:cNvSpPr/>
          <p:nvPr/>
        </p:nvSpPr>
        <p:spPr>
          <a:xfrm>
            <a:off x="1828798" y="545635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Selling</a:t>
            </a:r>
            <a:r>
              <a:rPr lang="fr-FR" sz="1600" dirty="0">
                <a:solidFill>
                  <a:schemeClr val="bg2"/>
                </a:solidFill>
                <a:sym typeface="Wingdings" panose="05000000000000000000" pitchFamily="2" charset="2"/>
              </a:rPr>
              <a:t> at a </a:t>
            </a:r>
            <a:r>
              <a:rPr lang="fr-FR" sz="1600" dirty="0" err="1">
                <a:solidFill>
                  <a:schemeClr val="bg2"/>
                </a:solidFill>
                <a:sym typeface="Wingdings" panose="05000000000000000000" pitchFamily="2" charset="2"/>
              </a:rPr>
              <a:t>loss</a:t>
            </a:r>
            <a:endParaRPr lang="fr-FR" sz="1600" dirty="0">
              <a:solidFill>
                <a:schemeClr val="bg2"/>
              </a:solidFill>
            </a:endParaRPr>
          </a:p>
        </p:txBody>
      </p:sp>
    </p:spTree>
    <p:extLst>
      <p:ext uri="{BB962C8B-B14F-4D97-AF65-F5344CB8AC3E}">
        <p14:creationId xmlns:p14="http://schemas.microsoft.com/office/powerpoint/2010/main" val="889624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45</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646331"/>
          </a:xfrm>
          <a:prstGeom prst="rect">
            <a:avLst/>
          </a:prstGeom>
          <a:noFill/>
        </p:spPr>
        <p:txBody>
          <a:bodyPr wrap="square" rtlCol="0">
            <a:spAutoFit/>
          </a:bodyPr>
          <a:lstStyle/>
          <a:p>
            <a:r>
              <a:rPr lang="fr-FR" sz="1800" b="1" dirty="0"/>
              <a:t>Question n°3 :</a:t>
            </a:r>
          </a:p>
          <a:p>
            <a:r>
              <a:rPr lang="en-US" sz="1800" dirty="0">
                <a:solidFill>
                  <a:schemeClr val="tx1"/>
                </a:solidFill>
              </a:rPr>
              <a:t>What key challenge for retailers affects most the upstream logistic operations?</a:t>
            </a:r>
          </a:p>
        </p:txBody>
      </p:sp>
      <p:sp>
        <p:nvSpPr>
          <p:cNvPr id="9" name="Rectangle 8">
            <a:hlinkClick r:id="" action="ppaction://macro?name=SlideLayout5.Correct"/>
            <a:extLst>
              <a:ext uri="{FF2B5EF4-FFF2-40B4-BE49-F238E27FC236}">
                <a16:creationId xmlns:a16="http://schemas.microsoft.com/office/drawing/2014/main" id="{5B7332FF-407F-4BCC-B855-5032789EFB54}"/>
              </a:ext>
            </a:extLst>
          </p:cNvPr>
          <p:cNvSpPr/>
          <p:nvPr/>
        </p:nvSpPr>
        <p:spPr>
          <a:xfrm>
            <a:off x="1828800" y="3021980"/>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Products</a:t>
            </a:r>
            <a:r>
              <a:rPr lang="fr-FR" sz="1600" dirty="0">
                <a:solidFill>
                  <a:schemeClr val="bg2"/>
                </a:solidFill>
                <a:sym typeface="Wingdings" panose="05000000000000000000" pitchFamily="2" charset="2"/>
              </a:rPr>
              <a:t> return</a:t>
            </a:r>
            <a:endParaRPr lang="fr-FR" sz="1600" dirty="0">
              <a:solidFill>
                <a:schemeClr val="bg2"/>
              </a:solidFill>
            </a:endParaRPr>
          </a:p>
        </p:txBody>
      </p:sp>
      <p:sp>
        <p:nvSpPr>
          <p:cNvPr id="12" name="Rectangle 11">
            <a:hlinkClick r:id="" action="ppaction://macro?name=SlideLayout5.Wrong"/>
            <a:extLst>
              <a:ext uri="{FF2B5EF4-FFF2-40B4-BE49-F238E27FC236}">
                <a16:creationId xmlns:a16="http://schemas.microsoft.com/office/drawing/2014/main" id="{DBFC5508-0A47-434C-9BFB-EDC9270D8801}"/>
              </a:ext>
            </a:extLst>
          </p:cNvPr>
          <p:cNvSpPr/>
          <p:nvPr/>
        </p:nvSpPr>
        <p:spPr>
          <a:xfrm>
            <a:off x="1828799" y="3833439"/>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Labor </a:t>
            </a:r>
            <a:r>
              <a:rPr lang="fr-FR" sz="1600" dirty="0" err="1">
                <a:solidFill>
                  <a:schemeClr val="bg2"/>
                </a:solidFill>
                <a:sym typeface="Wingdings" panose="05000000000000000000" pitchFamily="2" charset="2"/>
              </a:rPr>
              <a:t>costs</a:t>
            </a:r>
            <a:r>
              <a:rPr lang="fr-FR" sz="1600" dirty="0">
                <a:solidFill>
                  <a:schemeClr val="bg2"/>
                </a:solidFill>
                <a:sym typeface="Wingdings" panose="05000000000000000000" pitchFamily="2" charset="2"/>
              </a:rPr>
              <a:t> management</a:t>
            </a:r>
            <a:endParaRPr lang="fr-FR" sz="1600" dirty="0">
              <a:solidFill>
                <a:schemeClr val="bg2"/>
              </a:solidFill>
            </a:endParaRPr>
          </a:p>
        </p:txBody>
      </p:sp>
      <p:sp>
        <p:nvSpPr>
          <p:cNvPr id="13" name="Rectangle 12">
            <a:hlinkClick r:id="" action="ppaction://macro?name=SlideLayout5.Wrong"/>
            <a:extLst>
              <a:ext uri="{FF2B5EF4-FFF2-40B4-BE49-F238E27FC236}">
                <a16:creationId xmlns:a16="http://schemas.microsoft.com/office/drawing/2014/main" id="{706BB33F-7F7E-44D1-A077-39D2C4C118CF}"/>
              </a:ext>
            </a:extLst>
          </p:cNvPr>
          <p:cNvSpPr/>
          <p:nvPr/>
        </p:nvSpPr>
        <p:spPr>
          <a:xfrm>
            <a:off x="1828799" y="464489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Building up </a:t>
            </a:r>
            <a:r>
              <a:rPr lang="fr-FR" sz="1600" dirty="0" err="1">
                <a:solidFill>
                  <a:schemeClr val="bg2"/>
                </a:solidFill>
                <a:sym typeface="Wingdings" panose="05000000000000000000" pitchFamily="2" charset="2"/>
              </a:rPr>
              <a:t>customer</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loyalty</a:t>
            </a:r>
            <a:endParaRPr lang="fr-FR" sz="1600" dirty="0">
              <a:solidFill>
                <a:schemeClr val="bg2"/>
              </a:solidFill>
            </a:endParaRPr>
          </a:p>
        </p:txBody>
      </p:sp>
      <p:sp>
        <p:nvSpPr>
          <p:cNvPr id="14" name="Rectangle 13">
            <a:hlinkClick r:id="" action="ppaction://macro?name=SlideLayout5.Wrong"/>
            <a:extLst>
              <a:ext uri="{FF2B5EF4-FFF2-40B4-BE49-F238E27FC236}">
                <a16:creationId xmlns:a16="http://schemas.microsoft.com/office/drawing/2014/main" id="{A70020B5-E13A-4BDD-B145-70F3CAA3D344}"/>
              </a:ext>
            </a:extLst>
          </p:cNvPr>
          <p:cNvSpPr/>
          <p:nvPr/>
        </p:nvSpPr>
        <p:spPr>
          <a:xfrm>
            <a:off x="1828798" y="545635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Dealing</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with</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activity</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regulations</a:t>
            </a:r>
            <a:endParaRPr lang="fr-FR" sz="1600" dirty="0">
              <a:solidFill>
                <a:schemeClr val="bg2"/>
              </a:solidFill>
            </a:endParaRPr>
          </a:p>
        </p:txBody>
      </p:sp>
    </p:spTree>
    <p:extLst>
      <p:ext uri="{BB962C8B-B14F-4D97-AF65-F5344CB8AC3E}">
        <p14:creationId xmlns:p14="http://schemas.microsoft.com/office/powerpoint/2010/main" val="2605658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46</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923330"/>
          </a:xfrm>
          <a:prstGeom prst="rect">
            <a:avLst/>
          </a:prstGeom>
          <a:noFill/>
        </p:spPr>
        <p:txBody>
          <a:bodyPr wrap="square" rtlCol="0">
            <a:spAutoFit/>
          </a:bodyPr>
          <a:lstStyle/>
          <a:p>
            <a:r>
              <a:rPr lang="fr-FR" sz="1800" b="1" dirty="0"/>
              <a:t>Question n°4 :</a:t>
            </a:r>
          </a:p>
          <a:p>
            <a:r>
              <a:rPr lang="en-US" sz="1800" dirty="0">
                <a:solidFill>
                  <a:schemeClr val="tx1"/>
                </a:solidFill>
              </a:rPr>
              <a:t>Please select all options that are likely to improve the sourcing of an urban retailer store in the best possible conditions.</a:t>
            </a:r>
          </a:p>
        </p:txBody>
      </p:sp>
      <p:sp>
        <p:nvSpPr>
          <p:cNvPr id="9" name="Rectangle 8">
            <a:hlinkClick r:id="" action="ppaction://macro?name=SlideLayout5.CorrectPartiel"/>
            <a:extLst>
              <a:ext uri="{FF2B5EF4-FFF2-40B4-BE49-F238E27FC236}">
                <a16:creationId xmlns:a16="http://schemas.microsoft.com/office/drawing/2014/main" id="{5B7332FF-407F-4BCC-B855-5032789EFB54}"/>
              </a:ext>
            </a:extLst>
          </p:cNvPr>
          <p:cNvSpPr/>
          <p:nvPr/>
        </p:nvSpPr>
        <p:spPr>
          <a:xfrm>
            <a:off x="924911" y="3268911"/>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Software interface </a:t>
            </a:r>
            <a:r>
              <a:rPr lang="fr-FR" sz="1600" dirty="0" err="1">
                <a:solidFill>
                  <a:schemeClr val="bg2"/>
                </a:solidFill>
                <a:sym typeface="Wingdings" panose="05000000000000000000" pitchFamily="2" charset="2"/>
              </a:rPr>
              <a:t>with</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suppliers</a:t>
            </a:r>
            <a:endParaRPr lang="fr-FR" sz="1600" dirty="0">
              <a:solidFill>
                <a:schemeClr val="bg2"/>
              </a:solidFill>
            </a:endParaRPr>
          </a:p>
        </p:txBody>
      </p:sp>
      <p:sp>
        <p:nvSpPr>
          <p:cNvPr id="12" name="Rectangle 11">
            <a:hlinkClick r:id="" action="ppaction://macro?name=SlideLayout5.CorrectPartiel"/>
            <a:extLst>
              <a:ext uri="{FF2B5EF4-FFF2-40B4-BE49-F238E27FC236}">
                <a16:creationId xmlns:a16="http://schemas.microsoft.com/office/drawing/2014/main" id="{DBFC5508-0A47-434C-9BFB-EDC9270D8801}"/>
              </a:ext>
            </a:extLst>
          </p:cNvPr>
          <p:cNvSpPr/>
          <p:nvPr/>
        </p:nvSpPr>
        <p:spPr>
          <a:xfrm>
            <a:off x="924910" y="4080370"/>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Traceability</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devices</a:t>
            </a:r>
            <a:r>
              <a:rPr lang="fr-FR" sz="1600" dirty="0">
                <a:solidFill>
                  <a:schemeClr val="bg2"/>
                </a:solidFill>
                <a:sym typeface="Wingdings" panose="05000000000000000000" pitchFamily="2" charset="2"/>
              </a:rPr>
              <a:t> on trucks</a:t>
            </a:r>
            <a:endParaRPr lang="fr-FR" sz="1600" dirty="0">
              <a:solidFill>
                <a:schemeClr val="bg2"/>
              </a:solidFill>
            </a:endParaRPr>
          </a:p>
        </p:txBody>
      </p:sp>
      <p:sp>
        <p:nvSpPr>
          <p:cNvPr id="13" name="Rectangle 12">
            <a:hlinkClick r:id="" action="ppaction://macro?name=SlideLayout5.WrongPartiel"/>
            <a:extLst>
              <a:ext uri="{FF2B5EF4-FFF2-40B4-BE49-F238E27FC236}">
                <a16:creationId xmlns:a16="http://schemas.microsoft.com/office/drawing/2014/main" id="{706BB33F-7F7E-44D1-A077-39D2C4C118CF}"/>
              </a:ext>
            </a:extLst>
          </p:cNvPr>
          <p:cNvSpPr/>
          <p:nvPr/>
        </p:nvSpPr>
        <p:spPr>
          <a:xfrm>
            <a:off x="924910" y="4891829"/>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Late</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hours</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opening</a:t>
            </a:r>
            <a:r>
              <a:rPr lang="fr-FR" sz="1600" dirty="0">
                <a:solidFill>
                  <a:schemeClr val="bg2"/>
                </a:solidFill>
                <a:sym typeface="Wingdings" panose="05000000000000000000" pitchFamily="2" charset="2"/>
              </a:rPr>
              <a:t> for </a:t>
            </a:r>
            <a:r>
              <a:rPr lang="fr-FR" sz="1600" dirty="0" err="1">
                <a:solidFill>
                  <a:schemeClr val="bg2"/>
                </a:solidFill>
                <a:sym typeface="Wingdings" panose="05000000000000000000" pitchFamily="2" charset="2"/>
              </a:rPr>
              <a:t>customers</a:t>
            </a:r>
            <a:endParaRPr lang="fr-FR" sz="1600" dirty="0">
              <a:solidFill>
                <a:schemeClr val="bg2"/>
              </a:solidFill>
            </a:endParaRPr>
          </a:p>
        </p:txBody>
      </p:sp>
      <p:sp>
        <p:nvSpPr>
          <p:cNvPr id="14" name="Rectangle 13">
            <a:hlinkClick r:id="" action="ppaction://macro?name=SlideLayout5.CorrectPartiel"/>
            <a:extLst>
              <a:ext uri="{FF2B5EF4-FFF2-40B4-BE49-F238E27FC236}">
                <a16:creationId xmlns:a16="http://schemas.microsoft.com/office/drawing/2014/main" id="{A70020B5-E13A-4BDD-B145-70F3CAA3D344}"/>
              </a:ext>
            </a:extLst>
          </p:cNvPr>
          <p:cNvSpPr/>
          <p:nvPr/>
        </p:nvSpPr>
        <p:spPr>
          <a:xfrm>
            <a:off x="924910" y="5703288"/>
            <a:ext cx="3323064"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Night </a:t>
            </a:r>
            <a:r>
              <a:rPr lang="fr-FR" sz="1600" dirty="0" err="1">
                <a:solidFill>
                  <a:schemeClr val="bg2"/>
                </a:solidFill>
                <a:sym typeface="Wingdings" panose="05000000000000000000" pitchFamily="2" charset="2"/>
              </a:rPr>
              <a:t>delivery</a:t>
            </a:r>
            <a:endParaRPr lang="fr-FR" sz="1600" dirty="0">
              <a:solidFill>
                <a:schemeClr val="bg2"/>
              </a:solidFill>
            </a:endParaRPr>
          </a:p>
        </p:txBody>
      </p:sp>
      <p:sp>
        <p:nvSpPr>
          <p:cNvPr id="11" name="Rectangle 10">
            <a:hlinkClick r:id="" action="ppaction://macro?name=SlideLayout5.CorrectPartiel"/>
            <a:extLst>
              <a:ext uri="{FF2B5EF4-FFF2-40B4-BE49-F238E27FC236}">
                <a16:creationId xmlns:a16="http://schemas.microsoft.com/office/drawing/2014/main" id="{AEC52717-F32E-4ACD-8F1F-26B1059C05DC}"/>
              </a:ext>
            </a:extLst>
          </p:cNvPr>
          <p:cNvSpPr/>
          <p:nvPr/>
        </p:nvSpPr>
        <p:spPr>
          <a:xfrm>
            <a:off x="4917048" y="3268883"/>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Known</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replenishment</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frequency</a:t>
            </a:r>
            <a:endParaRPr lang="fr-FR" sz="1600" dirty="0">
              <a:solidFill>
                <a:schemeClr val="bg2"/>
              </a:solidFill>
            </a:endParaRPr>
          </a:p>
        </p:txBody>
      </p:sp>
      <p:sp>
        <p:nvSpPr>
          <p:cNvPr id="15" name="Rectangle 14">
            <a:hlinkClick r:id="" action="ppaction://macro?name=SlideLayout5.WrongPartiel"/>
            <a:extLst>
              <a:ext uri="{FF2B5EF4-FFF2-40B4-BE49-F238E27FC236}">
                <a16:creationId xmlns:a16="http://schemas.microsoft.com/office/drawing/2014/main" id="{07FB7033-F35C-43FE-B6D2-230CBE8B4138}"/>
              </a:ext>
            </a:extLst>
          </p:cNvPr>
          <p:cNvSpPr/>
          <p:nvPr/>
        </p:nvSpPr>
        <p:spPr>
          <a:xfrm>
            <a:off x="4917047" y="4080342"/>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Promotion </a:t>
            </a:r>
            <a:r>
              <a:rPr lang="fr-FR" sz="1600" dirty="0" err="1">
                <a:solidFill>
                  <a:schemeClr val="bg2"/>
                </a:solidFill>
                <a:sym typeface="Wingdings" panose="05000000000000000000" pitchFamily="2" charset="2"/>
              </a:rPr>
              <a:t>campaigns</a:t>
            </a:r>
            <a:endParaRPr lang="fr-FR" sz="1600" dirty="0">
              <a:solidFill>
                <a:schemeClr val="bg2"/>
              </a:solidFill>
            </a:endParaRPr>
          </a:p>
        </p:txBody>
      </p:sp>
      <p:sp>
        <p:nvSpPr>
          <p:cNvPr id="16" name="Rectangle 15">
            <a:hlinkClick r:id="" action="ppaction://macro?name=SlideLayout5.CorrectPartiel"/>
            <a:extLst>
              <a:ext uri="{FF2B5EF4-FFF2-40B4-BE49-F238E27FC236}">
                <a16:creationId xmlns:a16="http://schemas.microsoft.com/office/drawing/2014/main" id="{A2BAB91D-76A5-41B1-BB7E-774D90D2A9B3}"/>
              </a:ext>
            </a:extLst>
          </p:cNvPr>
          <p:cNvSpPr/>
          <p:nvPr/>
        </p:nvSpPr>
        <p:spPr>
          <a:xfrm>
            <a:off x="4917047" y="4891801"/>
            <a:ext cx="332306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Dedicated</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delivery</a:t>
            </a:r>
            <a:r>
              <a:rPr lang="fr-FR" sz="1600" dirty="0">
                <a:solidFill>
                  <a:schemeClr val="bg2"/>
                </a:solidFill>
                <a:sym typeface="Wingdings" panose="05000000000000000000" pitchFamily="2" charset="2"/>
              </a:rPr>
              <a:t> </a:t>
            </a:r>
            <a:r>
              <a:rPr lang="fr-FR" sz="1600" dirty="0" err="1">
                <a:solidFill>
                  <a:schemeClr val="bg2"/>
                </a:solidFill>
                <a:sym typeface="Wingdings" panose="05000000000000000000" pitchFamily="2" charset="2"/>
              </a:rPr>
              <a:t>space</a:t>
            </a:r>
            <a:endParaRPr lang="fr-FR" sz="1600" dirty="0">
              <a:solidFill>
                <a:schemeClr val="bg2"/>
              </a:solidFill>
            </a:endParaRPr>
          </a:p>
        </p:txBody>
      </p:sp>
      <p:sp>
        <p:nvSpPr>
          <p:cNvPr id="17" name="Rectangle 16">
            <a:hlinkClick r:id="" action="ppaction://macro?name=SlideLayout5.WrongPartiel"/>
            <a:extLst>
              <a:ext uri="{FF2B5EF4-FFF2-40B4-BE49-F238E27FC236}">
                <a16:creationId xmlns:a16="http://schemas.microsoft.com/office/drawing/2014/main" id="{A97FC9B2-F2CC-4E64-AD88-F4C3A694FEA8}"/>
              </a:ext>
            </a:extLst>
          </p:cNvPr>
          <p:cNvSpPr/>
          <p:nvPr/>
        </p:nvSpPr>
        <p:spPr>
          <a:xfrm>
            <a:off x="4917047" y="5703260"/>
            <a:ext cx="3323064"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High </a:t>
            </a:r>
            <a:r>
              <a:rPr lang="fr-FR" sz="1600" dirty="0" err="1">
                <a:solidFill>
                  <a:schemeClr val="bg2"/>
                </a:solidFill>
                <a:sym typeface="Wingdings" panose="05000000000000000000" pitchFamily="2" charset="2"/>
              </a:rPr>
              <a:t>variety</a:t>
            </a:r>
            <a:r>
              <a:rPr lang="fr-FR" sz="1600" dirty="0">
                <a:solidFill>
                  <a:schemeClr val="bg2"/>
                </a:solidFill>
                <a:sym typeface="Wingdings" panose="05000000000000000000" pitchFamily="2" charset="2"/>
              </a:rPr>
              <a:t> of package designs</a:t>
            </a:r>
            <a:endParaRPr lang="fr-FR" sz="1600" dirty="0">
              <a:solidFill>
                <a:schemeClr val="bg2"/>
              </a:solidFill>
            </a:endParaRPr>
          </a:p>
        </p:txBody>
      </p:sp>
    </p:spTree>
    <p:extLst>
      <p:ext uri="{BB962C8B-B14F-4D97-AF65-F5344CB8AC3E}">
        <p14:creationId xmlns:p14="http://schemas.microsoft.com/office/powerpoint/2010/main" val="3656324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47</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es-ES" sz="2400" dirty="0" err="1">
                <a:solidFill>
                  <a:schemeClr val="lt1"/>
                </a:solidFill>
              </a:rPr>
              <a:t>Self-evaluation</a:t>
            </a:r>
            <a:r>
              <a:rPr lang="es-ES" sz="2400" dirty="0">
                <a:solidFill>
                  <a:schemeClr val="lt1"/>
                </a:solidFill>
              </a:rPr>
              <a:t> quiz</a:t>
            </a:r>
            <a:endParaRPr sz="2400" b="0" i="0" u="none" strike="noStrike" cap="none" dirty="0">
              <a:solidFill>
                <a:schemeClr val="lt1"/>
              </a:solidFill>
              <a:latin typeface="Arial"/>
              <a:ea typeface="Arial"/>
              <a:cs typeface="Arial"/>
              <a:sym typeface="Arial"/>
            </a:endParaRPr>
          </a:p>
        </p:txBody>
      </p:sp>
      <p:sp>
        <p:nvSpPr>
          <p:cNvPr id="3" name="ZoneTexte 2">
            <a:extLst>
              <a:ext uri="{FF2B5EF4-FFF2-40B4-BE49-F238E27FC236}">
                <a16:creationId xmlns:a16="http://schemas.microsoft.com/office/drawing/2014/main" id="{2445A239-802B-452E-8EFC-88B2C03E6CF7}"/>
              </a:ext>
            </a:extLst>
          </p:cNvPr>
          <p:cNvSpPr txBox="1"/>
          <p:nvPr/>
        </p:nvSpPr>
        <p:spPr>
          <a:xfrm>
            <a:off x="285531" y="1951463"/>
            <a:ext cx="8510100" cy="646331"/>
          </a:xfrm>
          <a:prstGeom prst="rect">
            <a:avLst/>
          </a:prstGeom>
          <a:noFill/>
        </p:spPr>
        <p:txBody>
          <a:bodyPr wrap="square" rtlCol="0">
            <a:spAutoFit/>
          </a:bodyPr>
          <a:lstStyle/>
          <a:p>
            <a:r>
              <a:rPr lang="fr-FR" sz="1800" b="1" dirty="0"/>
              <a:t>Question n°5 :</a:t>
            </a:r>
          </a:p>
          <a:p>
            <a:r>
              <a:rPr lang="en-US" sz="1800" dirty="0">
                <a:solidFill>
                  <a:schemeClr val="tx1"/>
                </a:solidFill>
              </a:rPr>
              <a:t>Please select possible replenishment strategies for retailers:</a:t>
            </a:r>
          </a:p>
        </p:txBody>
      </p:sp>
      <p:sp>
        <p:nvSpPr>
          <p:cNvPr id="9" name="Rectangle 8">
            <a:hlinkClick r:id="" action="ppaction://macro?name=SlideLayout5.CorrectPartiel"/>
            <a:extLst>
              <a:ext uri="{FF2B5EF4-FFF2-40B4-BE49-F238E27FC236}">
                <a16:creationId xmlns:a16="http://schemas.microsoft.com/office/drawing/2014/main" id="{5B7332FF-407F-4BCC-B855-5032789EFB54}"/>
              </a:ext>
            </a:extLst>
          </p:cNvPr>
          <p:cNvSpPr/>
          <p:nvPr/>
        </p:nvSpPr>
        <p:spPr>
          <a:xfrm>
            <a:off x="1828800" y="2885249"/>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Top off</a:t>
            </a:r>
            <a:endParaRPr lang="fr-FR" sz="1600" dirty="0">
              <a:solidFill>
                <a:schemeClr val="bg2"/>
              </a:solidFill>
            </a:endParaRPr>
          </a:p>
        </p:txBody>
      </p:sp>
      <p:sp>
        <p:nvSpPr>
          <p:cNvPr id="12" name="Rectangle 11">
            <a:hlinkClick r:id="" action="ppaction://macro?name=SlideLayout5.CorrectPartiel"/>
            <a:extLst>
              <a:ext uri="{FF2B5EF4-FFF2-40B4-BE49-F238E27FC236}">
                <a16:creationId xmlns:a16="http://schemas.microsoft.com/office/drawing/2014/main" id="{DBFC5508-0A47-434C-9BFB-EDC9270D8801}"/>
              </a:ext>
            </a:extLst>
          </p:cNvPr>
          <p:cNvSpPr/>
          <p:nvPr/>
        </p:nvSpPr>
        <p:spPr>
          <a:xfrm>
            <a:off x="1828799" y="369670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Periodic</a:t>
            </a:r>
            <a:endParaRPr lang="fr-FR" sz="1600" dirty="0">
              <a:solidFill>
                <a:schemeClr val="bg2"/>
              </a:solidFill>
            </a:endParaRPr>
          </a:p>
        </p:txBody>
      </p:sp>
      <p:sp>
        <p:nvSpPr>
          <p:cNvPr id="13" name="Rectangle 12">
            <a:hlinkClick r:id="" action="ppaction://macro?name=SlideLayout5.CorrectPartiel"/>
            <a:extLst>
              <a:ext uri="{FF2B5EF4-FFF2-40B4-BE49-F238E27FC236}">
                <a16:creationId xmlns:a16="http://schemas.microsoft.com/office/drawing/2014/main" id="{706BB33F-7F7E-44D1-A077-39D2C4C118CF}"/>
              </a:ext>
            </a:extLst>
          </p:cNvPr>
          <p:cNvSpPr/>
          <p:nvPr/>
        </p:nvSpPr>
        <p:spPr>
          <a:xfrm>
            <a:off x="1828799" y="450816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Demand</a:t>
            </a:r>
            <a:endParaRPr lang="fr-FR" sz="1600" dirty="0">
              <a:solidFill>
                <a:schemeClr val="bg2"/>
              </a:solidFill>
            </a:endParaRPr>
          </a:p>
        </p:txBody>
      </p:sp>
      <p:sp>
        <p:nvSpPr>
          <p:cNvPr id="14" name="Rectangle 13">
            <a:hlinkClick r:id="" action="ppaction://macro?name=SlideLayout5.WrongPartiel"/>
            <a:extLst>
              <a:ext uri="{FF2B5EF4-FFF2-40B4-BE49-F238E27FC236}">
                <a16:creationId xmlns:a16="http://schemas.microsoft.com/office/drawing/2014/main" id="{A70020B5-E13A-4BDD-B145-70F3CAA3D344}"/>
              </a:ext>
            </a:extLst>
          </p:cNvPr>
          <p:cNvSpPr/>
          <p:nvPr/>
        </p:nvSpPr>
        <p:spPr>
          <a:xfrm>
            <a:off x="1828798" y="5319626"/>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Straightforward</a:t>
            </a:r>
            <a:endParaRPr lang="fr-FR" sz="1600" dirty="0">
              <a:solidFill>
                <a:schemeClr val="bg2"/>
              </a:solidFill>
            </a:endParaRPr>
          </a:p>
        </p:txBody>
      </p:sp>
      <p:sp>
        <p:nvSpPr>
          <p:cNvPr id="11" name="Rectangle 10">
            <a:hlinkClick r:id="" action="ppaction://macro?name=SlideLayout5.CorrectPartiel"/>
            <a:extLst>
              <a:ext uri="{FF2B5EF4-FFF2-40B4-BE49-F238E27FC236}">
                <a16:creationId xmlns:a16="http://schemas.microsoft.com/office/drawing/2014/main" id="{0F3CEF74-B352-4A86-B6D5-2492257BD342}"/>
              </a:ext>
            </a:extLst>
          </p:cNvPr>
          <p:cNvSpPr/>
          <p:nvPr/>
        </p:nvSpPr>
        <p:spPr>
          <a:xfrm>
            <a:off x="1828797" y="6112843"/>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bg2"/>
                </a:solidFill>
                <a:sym typeface="Wingdings" panose="05000000000000000000" pitchFamily="2" charset="2"/>
              </a:rPr>
              <a:t>Reorder</a:t>
            </a:r>
            <a:r>
              <a:rPr lang="fr-FR" sz="1600" dirty="0">
                <a:solidFill>
                  <a:schemeClr val="bg2"/>
                </a:solidFill>
                <a:sym typeface="Wingdings" panose="05000000000000000000" pitchFamily="2" charset="2"/>
              </a:rPr>
              <a:t> point</a:t>
            </a:r>
            <a:endParaRPr lang="fr-FR" sz="1600" dirty="0">
              <a:solidFill>
                <a:schemeClr val="bg2"/>
              </a:solidFill>
            </a:endParaRPr>
          </a:p>
        </p:txBody>
      </p:sp>
    </p:spTree>
    <p:extLst>
      <p:ext uri="{BB962C8B-B14F-4D97-AF65-F5344CB8AC3E}">
        <p14:creationId xmlns:p14="http://schemas.microsoft.com/office/powerpoint/2010/main" val="838132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lumière&#10;&#10;Description générée automatiquement">
            <a:hlinkClick r:id="" action="ppaction://macro?name=SlideLayout5.Retry"/>
            <a:extLst>
              <a:ext uri="{FF2B5EF4-FFF2-40B4-BE49-F238E27FC236}">
                <a16:creationId xmlns:a16="http://schemas.microsoft.com/office/drawing/2014/main" id="{4A7E7D2D-D6FD-4842-9858-20AD3C757AC9}"/>
              </a:ext>
            </a:extLst>
          </p:cNvPr>
          <p:cNvPicPr>
            <a:picLocks noChangeAspect="1"/>
          </p:cNvPicPr>
          <p:nvPr/>
        </p:nvPicPr>
        <p:blipFill rotWithShape="1">
          <a:blip r:embed="rId2"/>
          <a:srcRect t="21656"/>
          <a:stretch/>
        </p:blipFill>
        <p:spPr>
          <a:xfrm>
            <a:off x="6630854" y="1190636"/>
            <a:ext cx="1860157" cy="1943092"/>
          </a:xfrm>
          <a:prstGeom prst="rect">
            <a:avLst/>
          </a:prstGeom>
        </p:spPr>
      </p:pic>
      <p:sp>
        <p:nvSpPr>
          <p:cNvPr id="4" name="Rectangle : coins arrondis 3">
            <a:hlinkClick r:id="" action="ppaction://macro?name=SlideLayout5.LeaveCapsule"/>
            <a:extLst>
              <a:ext uri="{FF2B5EF4-FFF2-40B4-BE49-F238E27FC236}">
                <a16:creationId xmlns:a16="http://schemas.microsoft.com/office/drawing/2014/main" id="{F22E8053-AFA8-45A8-9A6E-5914B02DF925}"/>
              </a:ext>
            </a:extLst>
          </p:cNvPr>
          <p:cNvSpPr/>
          <p:nvPr/>
        </p:nvSpPr>
        <p:spPr>
          <a:xfrm>
            <a:off x="3027556" y="5724760"/>
            <a:ext cx="3088888" cy="441863"/>
          </a:xfrm>
          <a:prstGeom prst="roundRect">
            <a:avLst/>
          </a:prstGeom>
          <a:solidFill>
            <a:srgbClr val="009FC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a:t>Validate</a:t>
            </a:r>
            <a:r>
              <a:rPr lang="fr-FR" sz="1600" b="1" dirty="0"/>
              <a:t> and </a:t>
            </a:r>
            <a:r>
              <a:rPr lang="fr-FR" sz="1600" b="1" dirty="0" err="1"/>
              <a:t>quit</a:t>
            </a:r>
            <a:r>
              <a:rPr lang="fr-FR" sz="1600" b="1" dirty="0"/>
              <a:t> capsule</a:t>
            </a:r>
          </a:p>
        </p:txBody>
      </p:sp>
      <p:sp>
        <p:nvSpPr>
          <p:cNvPr id="5" name="Bulle narrative : ronde 4">
            <a:hlinkClick r:id="" action="ppaction://macro?name=SlideLayout5.Retry"/>
            <a:extLst>
              <a:ext uri="{FF2B5EF4-FFF2-40B4-BE49-F238E27FC236}">
                <a16:creationId xmlns:a16="http://schemas.microsoft.com/office/drawing/2014/main" id="{8F26B6F6-7397-4392-AAF8-AA8DC3D634F0}"/>
              </a:ext>
            </a:extLst>
          </p:cNvPr>
          <p:cNvSpPr/>
          <p:nvPr/>
        </p:nvSpPr>
        <p:spPr>
          <a:xfrm>
            <a:off x="7666037" y="580099"/>
            <a:ext cx="1148575" cy="610537"/>
          </a:xfrm>
          <a:prstGeom prst="wedgeEllipseCallout">
            <a:avLst>
              <a:gd name="adj1" fmla="val -36218"/>
              <a:gd name="adj2" fmla="val 73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t>Retry</a:t>
            </a:r>
            <a:r>
              <a:rPr lang="fr-FR" b="1" dirty="0"/>
              <a:t> ?</a:t>
            </a:r>
          </a:p>
        </p:txBody>
      </p:sp>
    </p:spTree>
    <p:extLst>
      <p:ext uri="{BB962C8B-B14F-4D97-AF65-F5344CB8AC3E}">
        <p14:creationId xmlns:p14="http://schemas.microsoft.com/office/powerpoint/2010/main" val="267359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p9"/>
          <p:cNvSpPr txBox="1"/>
          <p:nvPr/>
        </p:nvSpPr>
        <p:spPr>
          <a:xfrm>
            <a:off x="285531" y="1074532"/>
            <a:ext cx="8509997" cy="531244"/>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742950" marR="0" lvl="0" indent="-742950" algn="l" rtl="0">
              <a:lnSpc>
                <a:spcPct val="90000"/>
              </a:lnSpc>
              <a:spcBef>
                <a:spcPts val="0"/>
              </a:spcBef>
              <a:spcAft>
                <a:spcPts val="0"/>
              </a:spcAft>
              <a:buNone/>
            </a:pPr>
            <a:r>
              <a:rPr lang="en-GB" sz="2800" b="0" i="0" u="none" strike="noStrike" cap="none" dirty="0">
                <a:solidFill>
                  <a:schemeClr val="lt1"/>
                </a:solidFill>
                <a:latin typeface="Arial"/>
                <a:ea typeface="Arial"/>
                <a:cs typeface="Arial"/>
                <a:sym typeface="Arial"/>
              </a:rPr>
              <a:t>Elements of understanding </a:t>
            </a:r>
          </a:p>
        </p:txBody>
      </p:sp>
      <p:sp>
        <p:nvSpPr>
          <p:cNvPr id="27" name="5 Rectángulo">
            <a:extLst>
              <a:ext uri="{FF2B5EF4-FFF2-40B4-BE49-F238E27FC236}">
                <a16:creationId xmlns:a16="http://schemas.microsoft.com/office/drawing/2014/main" id="{F8537B94-1D41-436F-89FC-6AD442ECE4D4}"/>
              </a:ext>
            </a:extLst>
          </p:cNvPr>
          <p:cNvSpPr/>
          <p:nvPr/>
        </p:nvSpPr>
        <p:spPr>
          <a:xfrm>
            <a:off x="306006" y="1812071"/>
            <a:ext cx="8367731" cy="3046988"/>
          </a:xfrm>
          <a:prstGeom prst="rect">
            <a:avLst/>
          </a:prstGeom>
        </p:spPr>
        <p:txBody>
          <a:bodyPr wrap="square">
            <a:spAutoFit/>
          </a:bodyPr>
          <a:lstStyle/>
          <a:p>
            <a:pPr algn="just"/>
            <a:r>
              <a:rPr lang="en-GB" sz="1600" dirty="0">
                <a:solidFill>
                  <a:schemeClr val="tx1"/>
                </a:solidFill>
              </a:rPr>
              <a:t>This Capsule is an e-learning content, with animated messages and contents. In order to take full advantage of its content, please switch to “presentation” mode in order to browse all the key messages.</a:t>
            </a:r>
          </a:p>
          <a:p>
            <a:pPr algn="just"/>
            <a:r>
              <a:rPr lang="en-GB" sz="1600" dirty="0">
                <a:solidFill>
                  <a:schemeClr val="tx1"/>
                </a:solidFill>
              </a:rPr>
              <a:t> </a:t>
            </a:r>
          </a:p>
          <a:p>
            <a:pPr algn="just"/>
            <a:r>
              <a:rPr lang="en-GB" sz="1600" dirty="0">
                <a:solidFill>
                  <a:schemeClr val="tx1"/>
                </a:solidFill>
              </a:rPr>
              <a:t>When looking for a definition or additional content, click on the following icon:</a:t>
            </a:r>
          </a:p>
          <a:p>
            <a:pPr algn="just"/>
            <a:endParaRPr lang="en-GB" sz="1600" dirty="0">
              <a:solidFill>
                <a:schemeClr val="tx1"/>
              </a:solidFill>
            </a:endParaRPr>
          </a:p>
          <a:p>
            <a:pPr algn="just"/>
            <a:endParaRPr lang="en-GB" sz="1600" dirty="0">
              <a:solidFill>
                <a:schemeClr val="tx1"/>
              </a:solidFill>
            </a:endParaRPr>
          </a:p>
          <a:p>
            <a:pPr algn="just"/>
            <a:endParaRPr lang="en-GB" sz="1600" dirty="0">
              <a:solidFill>
                <a:schemeClr val="tx1"/>
              </a:solidFill>
            </a:endParaRPr>
          </a:p>
          <a:p>
            <a:pPr algn="just"/>
            <a:r>
              <a:rPr lang="en-GB" sz="1600" dirty="0">
                <a:solidFill>
                  <a:schemeClr val="tx1"/>
                </a:solidFill>
              </a:rPr>
              <a:t>A small message box will open to provide additional information.</a:t>
            </a:r>
          </a:p>
          <a:p>
            <a:pPr algn="just"/>
            <a:endParaRPr lang="en-GB" sz="1600" dirty="0">
              <a:solidFill>
                <a:schemeClr val="tx1"/>
              </a:solidFill>
            </a:endParaRPr>
          </a:p>
          <a:p>
            <a:pPr algn="just"/>
            <a:r>
              <a:rPr lang="en-GB" sz="1600" dirty="0">
                <a:solidFill>
                  <a:schemeClr val="tx1"/>
                </a:solidFill>
              </a:rPr>
              <a:t>In case of doubt, you may refer to your teacher/professor or use the contact details of this MOOC designer team.</a:t>
            </a:r>
          </a:p>
        </p:txBody>
      </p:sp>
      <p:pic>
        <p:nvPicPr>
          <p:cNvPr id="2" name="Image 1">
            <a:extLst>
              <a:ext uri="{FF2B5EF4-FFF2-40B4-BE49-F238E27FC236}">
                <a16:creationId xmlns:a16="http://schemas.microsoft.com/office/drawing/2014/main" id="{AD3AA4D6-0F59-BF81-EAF8-311B5302E1FA}"/>
              </a:ext>
            </a:extLst>
          </p:cNvPr>
          <p:cNvPicPr>
            <a:picLocks noChangeAspect="1"/>
          </p:cNvPicPr>
          <p:nvPr/>
        </p:nvPicPr>
        <p:blipFill>
          <a:blip r:embed="rId3"/>
          <a:stretch>
            <a:fillRect/>
          </a:stretch>
        </p:blipFill>
        <p:spPr>
          <a:xfrm>
            <a:off x="4237463" y="3094463"/>
            <a:ext cx="669074" cy="669074"/>
          </a:xfrm>
          <a:prstGeom prst="rect">
            <a:avLst/>
          </a:prstGeom>
        </p:spPr>
      </p:pic>
    </p:spTree>
    <p:extLst>
      <p:ext uri="{BB962C8B-B14F-4D97-AF65-F5344CB8AC3E}">
        <p14:creationId xmlns:p14="http://schemas.microsoft.com/office/powerpoint/2010/main" val="8298550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2000"/>
                                        <p:tgtEl>
                                          <p:spTgt spid="27">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animEffect transition="in" filter="wipe(left)">
                                      <p:cBhvr>
                                        <p:cTn id="11" dur="2000"/>
                                        <p:tgtEl>
                                          <p:spTgt spid="27">
                                            <p:txEl>
                                              <p:pRg st="2" end="2"/>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2100"/>
                                        <p:tgtEl>
                                          <p:spTgt spid="2"/>
                                        </p:tgtEl>
                                      </p:cBhvr>
                                    </p:animEffect>
                                  </p:childTnLst>
                                </p:cTn>
                              </p:par>
                            </p:childTnLst>
                          </p:cTn>
                        </p:par>
                        <p:par>
                          <p:cTn id="15" fill="hold">
                            <p:stCondLst>
                              <p:cond delay="4600"/>
                            </p:stCondLst>
                            <p:childTnLst>
                              <p:par>
                                <p:cTn id="16" presetID="22" presetClass="entr" presetSubtype="8" fill="hold" grpId="0" nodeType="afterEffect">
                                  <p:stCondLst>
                                    <p:cond delay="0"/>
                                  </p:stCondLst>
                                  <p:childTnLst>
                                    <p:set>
                                      <p:cBhvr>
                                        <p:cTn id="17" dur="1" fill="hold">
                                          <p:stCondLst>
                                            <p:cond delay="0"/>
                                          </p:stCondLst>
                                        </p:cTn>
                                        <p:tgtEl>
                                          <p:spTgt spid="27">
                                            <p:txEl>
                                              <p:pRg st="6" end="6"/>
                                            </p:txEl>
                                          </p:spTgt>
                                        </p:tgtEl>
                                        <p:attrNameLst>
                                          <p:attrName>style.visibility</p:attrName>
                                        </p:attrNameLst>
                                      </p:cBhvr>
                                      <p:to>
                                        <p:strVal val="visible"/>
                                      </p:to>
                                    </p:set>
                                    <p:animEffect transition="in" filter="wipe(left)">
                                      <p:cBhvr>
                                        <p:cTn id="18" dur="2000"/>
                                        <p:tgtEl>
                                          <p:spTgt spid="27">
                                            <p:txEl>
                                              <p:pRg st="6" end="6"/>
                                            </p:txEl>
                                          </p:spTgt>
                                        </p:tgtEl>
                                      </p:cBhvr>
                                    </p:animEffect>
                                  </p:childTnLst>
                                </p:cTn>
                              </p:par>
                            </p:childTnLst>
                          </p:cTn>
                        </p:par>
                        <p:par>
                          <p:cTn id="19" fill="hold">
                            <p:stCondLst>
                              <p:cond delay="6600"/>
                            </p:stCondLst>
                            <p:childTnLst>
                              <p:par>
                                <p:cTn id="20" presetID="22" presetClass="entr" presetSubtype="8" fill="hold" grpId="0" nodeType="afterEffect">
                                  <p:stCondLst>
                                    <p:cond delay="0"/>
                                  </p:stCondLst>
                                  <p:childTnLst>
                                    <p:set>
                                      <p:cBhvr>
                                        <p:cTn id="21" dur="1" fill="hold">
                                          <p:stCondLst>
                                            <p:cond delay="0"/>
                                          </p:stCondLst>
                                        </p:cTn>
                                        <p:tgtEl>
                                          <p:spTgt spid="27">
                                            <p:txEl>
                                              <p:pRg st="8" end="8"/>
                                            </p:txEl>
                                          </p:spTgt>
                                        </p:tgtEl>
                                        <p:attrNameLst>
                                          <p:attrName>style.visibility</p:attrName>
                                        </p:attrNameLst>
                                      </p:cBhvr>
                                      <p:to>
                                        <p:strVal val="visible"/>
                                      </p:to>
                                    </p:set>
                                    <p:animEffect transition="in" filter="wipe(left)">
                                      <p:cBhvr>
                                        <p:cTn id="22" dur="2000"/>
                                        <p:tgtEl>
                                          <p:spTgt spid="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6</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a:solidFill>
                  <a:schemeClr val="lt1"/>
                </a:solidFill>
                <a:latin typeface="Arial"/>
                <a:ea typeface="Arial"/>
                <a:cs typeface="Arial"/>
                <a:sym typeface="Arial"/>
              </a:rPr>
              <a:t>Introduction</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285531" y="4741808"/>
            <a:ext cx="8367731" cy="1815882"/>
          </a:xfrm>
          <a:prstGeom prst="rect">
            <a:avLst/>
          </a:prstGeom>
        </p:spPr>
        <p:txBody>
          <a:bodyPr wrap="square">
            <a:spAutoFit/>
          </a:bodyPr>
          <a:lstStyle/>
          <a:p>
            <a:pPr algn="just"/>
            <a:r>
              <a:rPr lang="en-GB" sz="1600" dirty="0">
                <a:solidFill>
                  <a:schemeClr val="tx1"/>
                </a:solidFill>
              </a:rPr>
              <a:t>Retail refers to the activity of selling goods or services directly to consumers or end-users.</a:t>
            </a:r>
          </a:p>
          <a:p>
            <a:pPr algn="just"/>
            <a:endParaRPr lang="en-GB" sz="1600" dirty="0">
              <a:solidFill>
                <a:schemeClr val="tx1"/>
              </a:solidFill>
            </a:endParaRPr>
          </a:p>
          <a:p>
            <a:pPr marL="285750" indent="-285750" algn="just">
              <a:buFont typeface="Wingdings" panose="05000000000000000000" pitchFamily="2" charset="2"/>
              <a:buChar char="Ø"/>
            </a:pPr>
            <a:r>
              <a:rPr lang="en-GB" sz="1600" dirty="0">
                <a:solidFill>
                  <a:schemeClr val="tx1"/>
                </a:solidFill>
              </a:rPr>
              <a:t>Compared to Courier Express Parcel (CEP) operations, which are also related to retail activities, the focus of this capsule is related to the </a:t>
            </a:r>
            <a:r>
              <a:rPr lang="en-GB" sz="1600" b="1" dirty="0">
                <a:solidFill>
                  <a:srgbClr val="18C320"/>
                </a:solidFill>
              </a:rPr>
              <a:t>physical points of sale </a:t>
            </a:r>
            <a:r>
              <a:rPr lang="en-GB" sz="1600" dirty="0">
                <a:solidFill>
                  <a:schemeClr val="tx1"/>
                </a:solidFill>
              </a:rPr>
              <a:t>in the city.</a:t>
            </a:r>
          </a:p>
          <a:p>
            <a:pPr algn="just"/>
            <a:endParaRPr lang="en-GB" sz="1600" dirty="0">
              <a:solidFill>
                <a:schemeClr val="tx1"/>
              </a:solidFill>
            </a:endParaRPr>
          </a:p>
          <a:p>
            <a:pPr marL="285750" indent="-285750" algn="just">
              <a:buFont typeface="Wingdings" panose="05000000000000000000" pitchFamily="2" charset="2"/>
              <a:buChar char="Ø"/>
            </a:pPr>
            <a:r>
              <a:rPr lang="en-GB" sz="1600" dirty="0">
                <a:solidFill>
                  <a:schemeClr val="tx1"/>
                </a:solidFill>
              </a:rPr>
              <a:t>Retail covers both goods and services, but we focus on logistics flows, thus on the </a:t>
            </a:r>
            <a:r>
              <a:rPr lang="en-GB" sz="1600" b="1" dirty="0">
                <a:solidFill>
                  <a:srgbClr val="18C320"/>
                </a:solidFill>
              </a:rPr>
              <a:t>distribution of goods</a:t>
            </a:r>
            <a:r>
              <a:rPr lang="en-GB" sz="1600" dirty="0">
                <a:solidFill>
                  <a:schemeClr val="tx1"/>
                </a:solidFill>
              </a:rPr>
              <a:t>.</a:t>
            </a:r>
          </a:p>
        </p:txBody>
      </p:sp>
      <p:pic>
        <p:nvPicPr>
          <p:cNvPr id="2050" name="Picture 2">
            <a:extLst>
              <a:ext uri="{FF2B5EF4-FFF2-40B4-BE49-F238E27FC236}">
                <a16:creationId xmlns:a16="http://schemas.microsoft.com/office/drawing/2014/main" id="{5E92BC5E-2AB7-49DD-9A51-5C596206E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307" y="1815504"/>
            <a:ext cx="4133385" cy="26195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0" name="Connecteur droit avec flèche 9">
            <a:extLst>
              <a:ext uri="{FF2B5EF4-FFF2-40B4-BE49-F238E27FC236}">
                <a16:creationId xmlns:a16="http://schemas.microsoft.com/office/drawing/2014/main" id="{B7E57A20-B1B4-4FA6-AD4C-5E9190822251}"/>
              </a:ext>
            </a:extLst>
          </p:cNvPr>
          <p:cNvCxnSpPr/>
          <p:nvPr/>
        </p:nvCxnSpPr>
        <p:spPr>
          <a:xfrm>
            <a:off x="5231973" y="5764540"/>
            <a:ext cx="1984917" cy="0"/>
          </a:xfrm>
          <a:prstGeom prst="straightConnector1">
            <a:avLst/>
          </a:prstGeom>
          <a:ln w="1905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201CAE6D-8291-4ACE-BD79-C66771729B07}"/>
              </a:ext>
            </a:extLst>
          </p:cNvPr>
          <p:cNvCxnSpPr>
            <a:cxnSpLocks/>
          </p:cNvCxnSpPr>
          <p:nvPr/>
        </p:nvCxnSpPr>
        <p:spPr>
          <a:xfrm>
            <a:off x="665356" y="6486410"/>
            <a:ext cx="1839951" cy="0"/>
          </a:xfrm>
          <a:prstGeom prst="straightConnector1">
            <a:avLst/>
          </a:prstGeom>
          <a:ln w="19050">
            <a:solidFill>
              <a:schemeClr val="accent6"/>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4" presetClass="entr" presetSubtype="10" fill="hold" nodeType="afterEffect">
                                  <p:stCondLst>
                                    <p:cond delay="50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1000"/>
                                        <p:tgtEl>
                                          <p:spTgt spid="2050"/>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1000"/>
                                        <p:tgtEl>
                                          <p:spTgt spid="6">
                                            <p:txEl>
                                              <p:pRg st="0" end="0"/>
                                            </p:txEl>
                                          </p:spTgt>
                                        </p:tgtEl>
                                      </p:cBhvr>
                                    </p:animEffect>
                                  </p:childTnLst>
                                </p:cTn>
                              </p:par>
                            </p:childTnLst>
                          </p:cTn>
                        </p:par>
                        <p:par>
                          <p:cTn id="16" fill="hold">
                            <p:stCondLst>
                              <p:cond delay="3500"/>
                            </p:stCondLst>
                            <p:childTnLst>
                              <p:par>
                                <p:cTn id="17" presetID="22" presetClass="entr" presetSubtype="8"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2000"/>
                                        <p:tgtEl>
                                          <p:spTgt spid="6">
                                            <p:txEl>
                                              <p:pRg st="2" end="2"/>
                                            </p:txEl>
                                          </p:spTgt>
                                        </p:tgtEl>
                                      </p:cBhvr>
                                    </p:animEffect>
                                  </p:childTnLst>
                                </p:cTn>
                              </p:par>
                            </p:childTnLst>
                          </p:cTn>
                        </p:par>
                        <p:par>
                          <p:cTn id="20" fill="hold">
                            <p:stCondLst>
                              <p:cond delay="6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6500"/>
                            </p:stCondLst>
                            <p:childTnLst>
                              <p:par>
                                <p:cTn id="25" presetID="22" presetClass="entr" presetSubtype="8" fill="hold" grpId="0" nodeType="afterEffect">
                                  <p:stCondLst>
                                    <p:cond delay="50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2000"/>
                                        <p:tgtEl>
                                          <p:spTgt spid="6">
                                            <p:txEl>
                                              <p:pRg st="4" end="4"/>
                                            </p:txEl>
                                          </p:spTgt>
                                        </p:tgtEl>
                                      </p:cBhvr>
                                    </p:animEffect>
                                  </p:childTnLst>
                                </p:cTn>
                              </p:par>
                            </p:childTnLst>
                          </p:cTn>
                        </p:par>
                        <p:par>
                          <p:cTn id="28" fill="hold">
                            <p:stCondLst>
                              <p:cond delay="9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E25ACEA-023E-4451-963A-0CFDDA97FA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7</a:t>
            </a:fld>
            <a:endParaRPr lang="es-ES"/>
          </a:p>
        </p:txBody>
      </p:sp>
      <p:sp>
        <p:nvSpPr>
          <p:cNvPr id="5" name="Google Shape;65;p9">
            <a:extLst>
              <a:ext uri="{FF2B5EF4-FFF2-40B4-BE49-F238E27FC236}">
                <a16:creationId xmlns:a16="http://schemas.microsoft.com/office/drawing/2014/main" id="{AC174F12-FE9B-4B8A-902D-9AB9344437A6}"/>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fr-FR" sz="2400" dirty="0">
                <a:solidFill>
                  <a:schemeClr val="lt1"/>
                </a:solidFill>
              </a:rPr>
              <a:t>Introduction</a:t>
            </a:r>
            <a:endParaRPr lang="en-GB" sz="2400" b="0" i="0" u="none" strike="noStrike" cap="none" dirty="0">
              <a:solidFill>
                <a:schemeClr val="lt1"/>
              </a:solidFill>
              <a:latin typeface="Arial"/>
              <a:ea typeface="Arial"/>
              <a:cs typeface="Arial"/>
              <a:sym typeface="Arial"/>
            </a:endParaRPr>
          </a:p>
        </p:txBody>
      </p:sp>
      <p:sp>
        <p:nvSpPr>
          <p:cNvPr id="6" name="5 Rectángulo">
            <a:extLst>
              <a:ext uri="{FF2B5EF4-FFF2-40B4-BE49-F238E27FC236}">
                <a16:creationId xmlns:a16="http://schemas.microsoft.com/office/drawing/2014/main" id="{0749F304-9B38-494D-BA39-F3C00F6F8E45}"/>
              </a:ext>
            </a:extLst>
          </p:cNvPr>
          <p:cNvSpPr/>
          <p:nvPr/>
        </p:nvSpPr>
        <p:spPr>
          <a:xfrm>
            <a:off x="285531" y="1890883"/>
            <a:ext cx="8367731" cy="4524315"/>
          </a:xfrm>
          <a:prstGeom prst="rect">
            <a:avLst/>
          </a:prstGeom>
        </p:spPr>
        <p:txBody>
          <a:bodyPr wrap="square">
            <a:spAutoFit/>
          </a:bodyPr>
          <a:lstStyle/>
          <a:p>
            <a:pPr algn="just"/>
            <a:r>
              <a:rPr lang="en-US" sz="1600" dirty="0">
                <a:solidFill>
                  <a:schemeClr val="tx1"/>
                </a:solidFill>
              </a:rPr>
              <a:t>Retail distribution can take many forms, among which the most traditional one is to sell products directly to customers in a shop.</a:t>
            </a:r>
          </a:p>
          <a:p>
            <a:pPr algn="just"/>
            <a:endParaRPr lang="en-US" sz="1600" dirty="0">
              <a:solidFill>
                <a:schemeClr val="tx1"/>
              </a:solidFill>
            </a:endParaRPr>
          </a:p>
          <a:p>
            <a:pPr algn="just"/>
            <a:r>
              <a:rPr lang="en-US" sz="1600" dirty="0">
                <a:solidFill>
                  <a:schemeClr val="tx1"/>
                </a:solidFill>
              </a:rPr>
              <a:t>There are lots of business types concerned with the “retail distribution flows”, such as:</a:t>
            </a:r>
          </a:p>
          <a:p>
            <a:pPr algn="just"/>
            <a:endParaRPr lang="en-US" sz="1600" dirty="0">
              <a:solidFill>
                <a:schemeClr val="tx1"/>
              </a:solidFill>
            </a:endParaRPr>
          </a:p>
          <a:p>
            <a:pPr marL="892175" indent="-285750" algn="just">
              <a:buFont typeface="Wingdings" panose="05000000000000000000" pitchFamily="2" charset="2"/>
              <a:buChar char="Ø"/>
            </a:pPr>
            <a:r>
              <a:rPr lang="en-US" sz="1600" dirty="0">
                <a:solidFill>
                  <a:schemeClr val="tx1"/>
                </a:solidFill>
              </a:rPr>
              <a:t>City and supermarkets</a:t>
            </a:r>
          </a:p>
          <a:p>
            <a:pPr marL="892175" indent="-285750" algn="just">
              <a:buFont typeface="Wingdings" panose="05000000000000000000" pitchFamily="2" charset="2"/>
              <a:buChar char="Ø"/>
            </a:pPr>
            <a:endParaRPr lang="en-US" sz="1600" dirty="0">
              <a:solidFill>
                <a:schemeClr val="tx1"/>
              </a:solidFill>
            </a:endParaRPr>
          </a:p>
          <a:p>
            <a:pPr marL="892175" indent="-285750" algn="just">
              <a:buFont typeface="Wingdings" panose="05000000000000000000" pitchFamily="2" charset="2"/>
              <a:buChar char="Ø"/>
            </a:pPr>
            <a:r>
              <a:rPr lang="en-US" sz="1600" dirty="0">
                <a:solidFill>
                  <a:schemeClr val="tx1"/>
                </a:solidFill>
              </a:rPr>
              <a:t>Clothing brands</a:t>
            </a:r>
          </a:p>
          <a:p>
            <a:pPr marL="892175" indent="-285750" algn="just">
              <a:buFont typeface="Wingdings" panose="05000000000000000000" pitchFamily="2" charset="2"/>
              <a:buChar char="Ø"/>
            </a:pPr>
            <a:endParaRPr lang="en-US" sz="1600" dirty="0">
              <a:solidFill>
                <a:schemeClr val="tx1"/>
              </a:solidFill>
            </a:endParaRPr>
          </a:p>
          <a:p>
            <a:pPr marL="892175" indent="-285750" algn="just">
              <a:buFont typeface="Wingdings" panose="05000000000000000000" pitchFamily="2" charset="2"/>
              <a:buChar char="Ø"/>
            </a:pPr>
            <a:r>
              <a:rPr lang="en-US" sz="1600" dirty="0">
                <a:solidFill>
                  <a:schemeClr val="tx1"/>
                </a:solidFill>
              </a:rPr>
              <a:t>Hotels, bars &amp; restaurants (not addressed in this capsule but in the next one)</a:t>
            </a:r>
          </a:p>
          <a:p>
            <a:pPr marL="892175" indent="-285750" algn="just">
              <a:buFont typeface="Wingdings" panose="05000000000000000000" pitchFamily="2" charset="2"/>
              <a:buChar char="Ø"/>
            </a:pPr>
            <a:endParaRPr lang="en-US" sz="1600" dirty="0">
              <a:solidFill>
                <a:schemeClr val="tx1"/>
              </a:solidFill>
            </a:endParaRPr>
          </a:p>
          <a:p>
            <a:pPr marL="892175" indent="-285750" algn="just">
              <a:buFont typeface="Wingdings" panose="05000000000000000000" pitchFamily="2" charset="2"/>
              <a:buChar char="Ø"/>
            </a:pPr>
            <a:r>
              <a:rPr lang="en-US" sz="1600" dirty="0">
                <a:solidFill>
                  <a:schemeClr val="tx1"/>
                </a:solidFill>
              </a:rPr>
              <a:t>Fuel stations</a:t>
            </a:r>
          </a:p>
          <a:p>
            <a:pPr marL="892175" indent="-285750" algn="just">
              <a:buFont typeface="Wingdings" panose="05000000000000000000" pitchFamily="2" charset="2"/>
              <a:buChar char="Ø"/>
            </a:pPr>
            <a:endParaRPr lang="en-US" sz="1600" dirty="0">
              <a:solidFill>
                <a:schemeClr val="tx1"/>
              </a:solidFill>
            </a:endParaRPr>
          </a:p>
          <a:p>
            <a:pPr marL="892175" indent="-285750" algn="just">
              <a:buFont typeface="Wingdings" panose="05000000000000000000" pitchFamily="2" charset="2"/>
              <a:buChar char="Ø"/>
            </a:pPr>
            <a:r>
              <a:rPr lang="en-US" sz="1600" dirty="0">
                <a:solidFill>
                  <a:schemeClr val="tx1"/>
                </a:solidFill>
              </a:rPr>
              <a:t>Furniture stores</a:t>
            </a:r>
          </a:p>
          <a:p>
            <a:pPr marL="892175" indent="-285750" algn="just">
              <a:buFont typeface="Wingdings" panose="05000000000000000000" pitchFamily="2" charset="2"/>
              <a:buChar char="Ø"/>
            </a:pPr>
            <a:endParaRPr lang="en-US" sz="1600" dirty="0">
              <a:solidFill>
                <a:schemeClr val="tx1"/>
              </a:solidFill>
            </a:endParaRPr>
          </a:p>
          <a:p>
            <a:pPr marL="892175" indent="-285750" algn="just">
              <a:buFont typeface="Wingdings" panose="05000000000000000000" pitchFamily="2" charset="2"/>
              <a:buChar char="Ø"/>
            </a:pPr>
            <a:r>
              <a:rPr lang="en-US" sz="1600" dirty="0">
                <a:solidFill>
                  <a:schemeClr val="tx1"/>
                </a:solidFill>
              </a:rPr>
              <a:t>Book stores</a:t>
            </a:r>
          </a:p>
          <a:p>
            <a:pPr marL="892175" indent="-285750" algn="just">
              <a:buFont typeface="Wingdings" panose="05000000000000000000" pitchFamily="2" charset="2"/>
              <a:buChar char="Ø"/>
            </a:pPr>
            <a:endParaRPr lang="en-US" sz="1600" dirty="0">
              <a:solidFill>
                <a:schemeClr val="tx1"/>
              </a:solidFill>
            </a:endParaRPr>
          </a:p>
          <a:p>
            <a:pPr marL="892175" indent="-285750" algn="just">
              <a:buFont typeface="Wingdings" panose="05000000000000000000" pitchFamily="2" charset="2"/>
              <a:buChar char="Ø"/>
            </a:pPr>
            <a:r>
              <a:rPr lang="en-US" sz="1600" dirty="0">
                <a:solidFill>
                  <a:schemeClr val="tx1"/>
                </a:solidFill>
              </a:rPr>
              <a:t>Etc.</a:t>
            </a:r>
          </a:p>
        </p:txBody>
      </p:sp>
    </p:spTree>
    <p:extLst>
      <p:ext uri="{BB962C8B-B14F-4D97-AF65-F5344CB8AC3E}">
        <p14:creationId xmlns:p14="http://schemas.microsoft.com/office/powerpoint/2010/main" val="4074605221"/>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1000"/>
                                        <p:tgtEl>
                                          <p:spTgt spid="6">
                                            <p:txEl>
                                              <p:pRg st="2" end="2"/>
                                            </p:tx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left)">
                                      <p:cBhvr>
                                        <p:cTn id="15" dur="500"/>
                                        <p:tgtEl>
                                          <p:spTgt spid="6">
                                            <p:txEl>
                                              <p:pRg st="4" end="4"/>
                                            </p:txEl>
                                          </p:spTgt>
                                        </p:tgtEl>
                                      </p:cBhvr>
                                    </p:animEffect>
                                  </p:childTnLst>
                                </p:cTn>
                              </p:par>
                            </p:childTnLst>
                          </p:cTn>
                        </p:par>
                        <p:par>
                          <p:cTn id="16" fill="hold">
                            <p:stCondLst>
                              <p:cond delay="4000"/>
                            </p:stCondLst>
                            <p:childTnLst>
                              <p:par>
                                <p:cTn id="17" presetID="22" presetClass="entr" presetSubtype="8" fill="hold" grpId="0" nodeType="afterEffect">
                                  <p:stCondLst>
                                    <p:cond delay="50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wipe(left)">
                                      <p:cBhvr>
                                        <p:cTn id="19" dur="500"/>
                                        <p:tgtEl>
                                          <p:spTgt spid="6">
                                            <p:txEl>
                                              <p:pRg st="6" end="6"/>
                                            </p:txEl>
                                          </p:spTgt>
                                        </p:tgtEl>
                                      </p:cBhvr>
                                    </p:animEffect>
                                  </p:childTnLst>
                                </p:cTn>
                              </p:par>
                            </p:childTnLst>
                          </p:cTn>
                        </p:par>
                        <p:par>
                          <p:cTn id="20" fill="hold">
                            <p:stCondLst>
                              <p:cond delay="5000"/>
                            </p:stCondLst>
                            <p:childTnLst>
                              <p:par>
                                <p:cTn id="21" presetID="22" presetClass="entr" presetSubtype="8" fill="hold" grpId="0" nodeType="afterEffect">
                                  <p:stCondLst>
                                    <p:cond delay="50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wipe(left)">
                                      <p:cBhvr>
                                        <p:cTn id="23" dur="500"/>
                                        <p:tgtEl>
                                          <p:spTgt spid="6">
                                            <p:txEl>
                                              <p:pRg st="8" end="8"/>
                                            </p:txEl>
                                          </p:spTgt>
                                        </p:tgtEl>
                                      </p:cBhvr>
                                    </p:animEffect>
                                  </p:childTnLst>
                                </p:cTn>
                              </p:par>
                            </p:childTnLst>
                          </p:cTn>
                        </p:par>
                        <p:par>
                          <p:cTn id="24" fill="hold">
                            <p:stCondLst>
                              <p:cond delay="6000"/>
                            </p:stCondLst>
                            <p:childTnLst>
                              <p:par>
                                <p:cTn id="25" presetID="22" presetClass="entr" presetSubtype="8" fill="hold" grpId="0" nodeType="afterEffect">
                                  <p:stCondLst>
                                    <p:cond delay="50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wipe(left)">
                                      <p:cBhvr>
                                        <p:cTn id="27" dur="500"/>
                                        <p:tgtEl>
                                          <p:spTgt spid="6">
                                            <p:txEl>
                                              <p:pRg st="10" end="10"/>
                                            </p:txEl>
                                          </p:spTgt>
                                        </p:tgtEl>
                                      </p:cBhvr>
                                    </p:animEffect>
                                  </p:childTnLst>
                                </p:cTn>
                              </p:par>
                            </p:childTnLst>
                          </p:cTn>
                        </p:par>
                        <p:par>
                          <p:cTn id="28" fill="hold">
                            <p:stCondLst>
                              <p:cond delay="7000"/>
                            </p:stCondLst>
                            <p:childTnLst>
                              <p:par>
                                <p:cTn id="29" presetID="22" presetClass="entr" presetSubtype="8" fill="hold" grpId="0" nodeType="afterEffect">
                                  <p:stCondLst>
                                    <p:cond delay="500"/>
                                  </p:stCondLst>
                                  <p:childTnLst>
                                    <p:set>
                                      <p:cBhvr>
                                        <p:cTn id="30" dur="1" fill="hold">
                                          <p:stCondLst>
                                            <p:cond delay="0"/>
                                          </p:stCondLst>
                                        </p:cTn>
                                        <p:tgtEl>
                                          <p:spTgt spid="6">
                                            <p:txEl>
                                              <p:pRg st="12" end="12"/>
                                            </p:txEl>
                                          </p:spTgt>
                                        </p:tgtEl>
                                        <p:attrNameLst>
                                          <p:attrName>style.visibility</p:attrName>
                                        </p:attrNameLst>
                                      </p:cBhvr>
                                      <p:to>
                                        <p:strVal val="visible"/>
                                      </p:to>
                                    </p:set>
                                    <p:animEffect transition="in" filter="wipe(left)">
                                      <p:cBhvr>
                                        <p:cTn id="31" dur="500"/>
                                        <p:tgtEl>
                                          <p:spTgt spid="6">
                                            <p:txEl>
                                              <p:pRg st="12" end="12"/>
                                            </p:txEl>
                                          </p:spTgt>
                                        </p:tgtEl>
                                      </p:cBhvr>
                                    </p:animEffect>
                                  </p:childTnLst>
                                </p:cTn>
                              </p:par>
                            </p:childTnLst>
                          </p:cTn>
                        </p:par>
                        <p:par>
                          <p:cTn id="32" fill="hold">
                            <p:stCondLst>
                              <p:cond delay="8000"/>
                            </p:stCondLst>
                            <p:childTnLst>
                              <p:par>
                                <p:cTn id="33" presetID="22" presetClass="entr" presetSubtype="8" fill="hold" grpId="0" nodeType="afterEffect">
                                  <p:stCondLst>
                                    <p:cond delay="500"/>
                                  </p:stCondLst>
                                  <p:childTnLst>
                                    <p:set>
                                      <p:cBhvr>
                                        <p:cTn id="34" dur="1" fill="hold">
                                          <p:stCondLst>
                                            <p:cond delay="0"/>
                                          </p:stCondLst>
                                        </p:cTn>
                                        <p:tgtEl>
                                          <p:spTgt spid="6">
                                            <p:txEl>
                                              <p:pRg st="14" end="14"/>
                                            </p:txEl>
                                          </p:spTgt>
                                        </p:tgtEl>
                                        <p:attrNameLst>
                                          <p:attrName>style.visibility</p:attrName>
                                        </p:attrNameLst>
                                      </p:cBhvr>
                                      <p:to>
                                        <p:strVal val="visible"/>
                                      </p:to>
                                    </p:set>
                                    <p:animEffect transition="in" filter="wipe(left)">
                                      <p:cBhvr>
                                        <p:cTn id="35" dur="500"/>
                                        <p:tgtEl>
                                          <p:spTgt spid="6">
                                            <p:txEl>
                                              <p:pRg st="14" end="14"/>
                                            </p:txEl>
                                          </p:spTgt>
                                        </p:tgtEl>
                                      </p:cBhvr>
                                    </p:animEffect>
                                  </p:childTnLst>
                                </p:cTn>
                              </p:par>
                            </p:childTnLst>
                          </p:cTn>
                        </p:par>
                        <p:par>
                          <p:cTn id="36" fill="hold">
                            <p:stCondLst>
                              <p:cond delay="9000"/>
                            </p:stCondLst>
                            <p:childTnLst>
                              <p:par>
                                <p:cTn id="37" presetID="22" presetClass="entr" presetSubtype="8" fill="hold" grpId="0" nodeType="afterEffect">
                                  <p:stCondLst>
                                    <p:cond delay="500"/>
                                  </p:stCondLst>
                                  <p:childTnLst>
                                    <p:set>
                                      <p:cBhvr>
                                        <p:cTn id="38" dur="1" fill="hold">
                                          <p:stCondLst>
                                            <p:cond delay="0"/>
                                          </p:stCondLst>
                                        </p:cTn>
                                        <p:tgtEl>
                                          <p:spTgt spid="6">
                                            <p:txEl>
                                              <p:pRg st="16" end="16"/>
                                            </p:txEl>
                                          </p:spTgt>
                                        </p:tgtEl>
                                        <p:attrNameLst>
                                          <p:attrName>style.visibility</p:attrName>
                                        </p:attrNameLst>
                                      </p:cBhvr>
                                      <p:to>
                                        <p:strVal val="visible"/>
                                      </p:to>
                                    </p:set>
                                    <p:animEffect transition="in" filter="wipe(left)">
                                      <p:cBhvr>
                                        <p:cTn id="39"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E25ACEA-023E-4451-963A-0CFDDA97FA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pPr marL="0" lvl="0" indent="0" algn="r" rtl="0">
                <a:spcBef>
                  <a:spcPts val="0"/>
                </a:spcBef>
                <a:spcAft>
                  <a:spcPts val="0"/>
                </a:spcAft>
                <a:buNone/>
              </a:pPr>
              <a:t>8</a:t>
            </a:fld>
            <a:endParaRPr lang="es-ES"/>
          </a:p>
        </p:txBody>
      </p:sp>
      <p:sp>
        <p:nvSpPr>
          <p:cNvPr id="5" name="Google Shape;65;p9">
            <a:extLst>
              <a:ext uri="{FF2B5EF4-FFF2-40B4-BE49-F238E27FC236}">
                <a16:creationId xmlns:a16="http://schemas.microsoft.com/office/drawing/2014/main" id="{AC174F12-FE9B-4B8A-902D-9AB9344437A6}"/>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fr-FR" sz="2400" dirty="0">
                <a:solidFill>
                  <a:schemeClr val="lt1"/>
                </a:solidFill>
              </a:rPr>
              <a:t>Introduction</a:t>
            </a:r>
            <a:endParaRPr lang="en-GB" sz="2400" b="0" i="0" u="none" strike="noStrike" cap="none" dirty="0">
              <a:solidFill>
                <a:schemeClr val="lt1"/>
              </a:solidFill>
              <a:latin typeface="Arial"/>
              <a:ea typeface="Arial"/>
              <a:cs typeface="Arial"/>
              <a:sym typeface="Arial"/>
            </a:endParaRPr>
          </a:p>
        </p:txBody>
      </p:sp>
      <p:sp>
        <p:nvSpPr>
          <p:cNvPr id="6" name="5 Rectángulo">
            <a:extLst>
              <a:ext uri="{FF2B5EF4-FFF2-40B4-BE49-F238E27FC236}">
                <a16:creationId xmlns:a16="http://schemas.microsoft.com/office/drawing/2014/main" id="{0749F304-9B38-494D-BA39-F3C00F6F8E45}"/>
              </a:ext>
            </a:extLst>
          </p:cNvPr>
          <p:cNvSpPr/>
          <p:nvPr/>
        </p:nvSpPr>
        <p:spPr>
          <a:xfrm>
            <a:off x="285531" y="1890883"/>
            <a:ext cx="8367731" cy="1323439"/>
          </a:xfrm>
          <a:prstGeom prst="rect">
            <a:avLst/>
          </a:prstGeom>
        </p:spPr>
        <p:txBody>
          <a:bodyPr wrap="square">
            <a:spAutoFit/>
          </a:bodyPr>
          <a:lstStyle/>
          <a:p>
            <a:pPr algn="just"/>
            <a:r>
              <a:rPr lang="en-US" sz="1600" dirty="0">
                <a:solidFill>
                  <a:schemeClr val="tx1"/>
                </a:solidFill>
              </a:rPr>
              <a:t>The reason why “distribution of retail outlets” is a specific type of flow to be focused on is for the </a:t>
            </a:r>
            <a:r>
              <a:rPr lang="en-US" sz="1600" dirty="0" err="1">
                <a:solidFill>
                  <a:schemeClr val="tx1"/>
                </a:solidFill>
              </a:rPr>
              <a:t>organisational</a:t>
            </a:r>
            <a:r>
              <a:rPr lang="en-US" sz="1600" dirty="0">
                <a:solidFill>
                  <a:schemeClr val="tx1"/>
                </a:solidFill>
              </a:rPr>
              <a:t> similarities they have in common.</a:t>
            </a:r>
          </a:p>
          <a:p>
            <a:pPr algn="just"/>
            <a:endParaRPr lang="en-US" sz="1600" dirty="0">
              <a:solidFill>
                <a:schemeClr val="tx1"/>
              </a:solidFill>
            </a:endParaRPr>
          </a:p>
          <a:p>
            <a:pPr algn="just"/>
            <a:r>
              <a:rPr lang="en-US" sz="1600" dirty="0">
                <a:solidFill>
                  <a:schemeClr val="tx1"/>
                </a:solidFill>
              </a:rPr>
              <a:t>These aspects lead to specific logistic flows that can be comparable in terms of constraints and stakeholders involved.</a:t>
            </a:r>
          </a:p>
        </p:txBody>
      </p:sp>
      <p:sp>
        <p:nvSpPr>
          <p:cNvPr id="3" name="Hexagone 2">
            <a:extLst>
              <a:ext uri="{FF2B5EF4-FFF2-40B4-BE49-F238E27FC236}">
                <a16:creationId xmlns:a16="http://schemas.microsoft.com/office/drawing/2014/main" id="{C0744874-6DD8-42C1-AADD-FEF3A12CAF35}"/>
              </a:ext>
            </a:extLst>
          </p:cNvPr>
          <p:cNvSpPr/>
          <p:nvPr/>
        </p:nvSpPr>
        <p:spPr>
          <a:xfrm>
            <a:off x="3612996" y="4382428"/>
            <a:ext cx="1460810" cy="1159726"/>
          </a:xfrm>
          <a:prstGeom prst="hexagon">
            <a:avLst/>
          </a:prstGeom>
          <a:solidFill>
            <a:srgbClr val="18C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Customer</a:t>
            </a:r>
          </a:p>
        </p:txBody>
      </p:sp>
      <p:sp>
        <p:nvSpPr>
          <p:cNvPr id="7" name="Hexagone 6">
            <a:extLst>
              <a:ext uri="{FF2B5EF4-FFF2-40B4-BE49-F238E27FC236}">
                <a16:creationId xmlns:a16="http://schemas.microsoft.com/office/drawing/2014/main" id="{977F51B2-55FA-4648-8208-0762794446F7}"/>
              </a:ext>
            </a:extLst>
          </p:cNvPr>
          <p:cNvSpPr/>
          <p:nvPr/>
        </p:nvSpPr>
        <p:spPr>
          <a:xfrm>
            <a:off x="2371493" y="4968883"/>
            <a:ext cx="1460810" cy="1159726"/>
          </a:xfrm>
          <a:prstGeom prst="hexag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a:solidFill>
                  <a:schemeClr val="tx1"/>
                </a:solidFill>
              </a:rPr>
              <a:t>Promotion</a:t>
            </a:r>
          </a:p>
        </p:txBody>
      </p:sp>
      <p:sp>
        <p:nvSpPr>
          <p:cNvPr id="8" name="Hexagone 7">
            <a:extLst>
              <a:ext uri="{FF2B5EF4-FFF2-40B4-BE49-F238E27FC236}">
                <a16:creationId xmlns:a16="http://schemas.microsoft.com/office/drawing/2014/main" id="{494A6B9B-44DF-4DB3-B96B-B1563A57EC3B}"/>
              </a:ext>
            </a:extLst>
          </p:cNvPr>
          <p:cNvSpPr/>
          <p:nvPr/>
        </p:nvSpPr>
        <p:spPr>
          <a:xfrm>
            <a:off x="2382644" y="3765816"/>
            <a:ext cx="1460810" cy="1159726"/>
          </a:xfrm>
          <a:prstGeom prst="hexag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Place</a:t>
            </a:r>
          </a:p>
        </p:txBody>
      </p:sp>
      <p:sp>
        <p:nvSpPr>
          <p:cNvPr id="10" name="Hexagone 9">
            <a:extLst>
              <a:ext uri="{FF2B5EF4-FFF2-40B4-BE49-F238E27FC236}">
                <a16:creationId xmlns:a16="http://schemas.microsoft.com/office/drawing/2014/main" id="{EBC01A46-FADC-4130-B593-7864974494E3}"/>
              </a:ext>
            </a:extLst>
          </p:cNvPr>
          <p:cNvSpPr/>
          <p:nvPr/>
        </p:nvSpPr>
        <p:spPr>
          <a:xfrm>
            <a:off x="4843348" y="3807124"/>
            <a:ext cx="1460810" cy="115972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Price</a:t>
            </a:r>
          </a:p>
        </p:txBody>
      </p:sp>
      <p:sp>
        <p:nvSpPr>
          <p:cNvPr id="11" name="Hexagone 10">
            <a:extLst>
              <a:ext uri="{FF2B5EF4-FFF2-40B4-BE49-F238E27FC236}">
                <a16:creationId xmlns:a16="http://schemas.microsoft.com/office/drawing/2014/main" id="{9254B5D1-89B3-423E-B26C-3056D9E5B12C}"/>
              </a:ext>
            </a:extLst>
          </p:cNvPr>
          <p:cNvSpPr/>
          <p:nvPr/>
        </p:nvSpPr>
        <p:spPr>
          <a:xfrm>
            <a:off x="3601845" y="5596646"/>
            <a:ext cx="1460810" cy="1159726"/>
          </a:xfrm>
          <a:prstGeom prst="hexago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a:solidFill>
                  <a:schemeClr val="bg1">
                    <a:lumMod val="75000"/>
                  </a:schemeClr>
                </a:solidFill>
              </a:rPr>
              <a:t>Personnel</a:t>
            </a:r>
          </a:p>
        </p:txBody>
      </p:sp>
      <p:sp>
        <p:nvSpPr>
          <p:cNvPr id="12" name="Hexagone 11">
            <a:extLst>
              <a:ext uri="{FF2B5EF4-FFF2-40B4-BE49-F238E27FC236}">
                <a16:creationId xmlns:a16="http://schemas.microsoft.com/office/drawing/2014/main" id="{A192CFB8-C4B9-43A7-97D7-5E791D1699E9}"/>
              </a:ext>
            </a:extLst>
          </p:cNvPr>
          <p:cNvSpPr/>
          <p:nvPr/>
        </p:nvSpPr>
        <p:spPr>
          <a:xfrm>
            <a:off x="3624147" y="3172732"/>
            <a:ext cx="1460810" cy="1159726"/>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Product</a:t>
            </a:r>
          </a:p>
        </p:txBody>
      </p:sp>
      <p:grpSp>
        <p:nvGrpSpPr>
          <p:cNvPr id="13" name="Groupe 12">
            <a:extLst>
              <a:ext uri="{FF2B5EF4-FFF2-40B4-BE49-F238E27FC236}">
                <a16:creationId xmlns:a16="http://schemas.microsoft.com/office/drawing/2014/main" id="{CCD7D615-38B1-4C26-B312-81B277D391A8}"/>
              </a:ext>
            </a:extLst>
          </p:cNvPr>
          <p:cNvGrpSpPr/>
          <p:nvPr/>
        </p:nvGrpSpPr>
        <p:grpSpPr>
          <a:xfrm>
            <a:off x="4722544" y="5010191"/>
            <a:ext cx="1680115" cy="1159726"/>
            <a:chOff x="4722544" y="5010191"/>
            <a:chExt cx="1680115" cy="1159726"/>
          </a:xfrm>
          <a:solidFill>
            <a:schemeClr val="accent2">
              <a:lumMod val="75000"/>
            </a:schemeClr>
          </a:solidFill>
        </p:grpSpPr>
        <p:sp>
          <p:nvSpPr>
            <p:cNvPr id="9" name="Hexagone 8">
              <a:extLst>
                <a:ext uri="{FF2B5EF4-FFF2-40B4-BE49-F238E27FC236}">
                  <a16:creationId xmlns:a16="http://schemas.microsoft.com/office/drawing/2014/main" id="{A954CC6C-07C0-4DAD-898D-B565E5488972}"/>
                </a:ext>
              </a:extLst>
            </p:cNvPr>
            <p:cNvSpPr/>
            <p:nvPr/>
          </p:nvSpPr>
          <p:spPr>
            <a:xfrm>
              <a:off x="4832197" y="5010191"/>
              <a:ext cx="1460810" cy="1159726"/>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b="1" dirty="0">
                <a:solidFill>
                  <a:schemeClr val="tx1"/>
                </a:solidFill>
              </a:endParaRPr>
            </a:p>
          </p:txBody>
        </p:sp>
        <p:sp>
          <p:nvSpPr>
            <p:cNvPr id="4" name="ZoneTexte 3">
              <a:extLst>
                <a:ext uri="{FF2B5EF4-FFF2-40B4-BE49-F238E27FC236}">
                  <a16:creationId xmlns:a16="http://schemas.microsoft.com/office/drawing/2014/main" id="{D21EA81C-6BA1-48F6-ACB6-346A83112874}"/>
                </a:ext>
              </a:extLst>
            </p:cNvPr>
            <p:cNvSpPr txBox="1"/>
            <p:nvPr/>
          </p:nvSpPr>
          <p:spPr>
            <a:xfrm>
              <a:off x="4722544" y="5415512"/>
              <a:ext cx="1680115" cy="307777"/>
            </a:xfrm>
            <a:prstGeom prst="rect">
              <a:avLst/>
            </a:prstGeom>
            <a:noFill/>
            <a:ln>
              <a:noFill/>
            </a:ln>
          </p:spPr>
          <p:txBody>
            <a:bodyPr wrap="square" rtlCol="0">
              <a:spAutoFit/>
            </a:bodyPr>
            <a:lstStyle/>
            <a:p>
              <a:pPr algn="ctr"/>
              <a:r>
                <a:rPr lang="fr-FR" sz="1400" b="1" dirty="0">
                  <a:solidFill>
                    <a:schemeClr val="bg1">
                      <a:lumMod val="75000"/>
                    </a:schemeClr>
                  </a:solidFill>
                </a:rPr>
                <a:t>Presentation</a:t>
              </a:r>
              <a:endParaRPr lang="fr-FR" dirty="0">
                <a:solidFill>
                  <a:schemeClr val="bg1">
                    <a:lumMod val="75000"/>
                  </a:schemeClr>
                </a:solidFill>
              </a:endParaRPr>
            </a:p>
          </p:txBody>
        </p:sp>
      </p:grpSp>
      <p:sp>
        <p:nvSpPr>
          <p:cNvPr id="14" name="Rectangle : coins arrondis 13">
            <a:extLst>
              <a:ext uri="{FF2B5EF4-FFF2-40B4-BE49-F238E27FC236}">
                <a16:creationId xmlns:a16="http://schemas.microsoft.com/office/drawing/2014/main" id="{C951DC2B-16EA-4816-8C7F-C83733098A31}"/>
              </a:ext>
            </a:extLst>
          </p:cNvPr>
          <p:cNvSpPr/>
          <p:nvPr/>
        </p:nvSpPr>
        <p:spPr>
          <a:xfrm>
            <a:off x="6402659" y="6180233"/>
            <a:ext cx="2205157" cy="365125"/>
          </a:xfrm>
          <a:prstGeom prst="roundRect">
            <a:avLst/>
          </a:prstGeom>
          <a:solidFill>
            <a:srgbClr val="18C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The retail marketing mix</a:t>
            </a:r>
          </a:p>
        </p:txBody>
      </p:sp>
      <p:sp>
        <p:nvSpPr>
          <p:cNvPr id="15" name="ZoneTexte 14">
            <a:extLst>
              <a:ext uri="{FF2B5EF4-FFF2-40B4-BE49-F238E27FC236}">
                <a16:creationId xmlns:a16="http://schemas.microsoft.com/office/drawing/2014/main" id="{B28EE01A-C84E-44CC-BAFD-A7F6B5D61017}"/>
              </a:ext>
            </a:extLst>
          </p:cNvPr>
          <p:cNvSpPr txBox="1"/>
          <p:nvPr/>
        </p:nvSpPr>
        <p:spPr>
          <a:xfrm>
            <a:off x="285531" y="3574869"/>
            <a:ext cx="2430966" cy="338554"/>
          </a:xfrm>
          <a:prstGeom prst="rect">
            <a:avLst/>
          </a:prstGeom>
          <a:noFill/>
        </p:spPr>
        <p:txBody>
          <a:bodyPr wrap="square" rtlCol="0">
            <a:spAutoFit/>
          </a:bodyPr>
          <a:lstStyle/>
          <a:p>
            <a:r>
              <a:rPr lang="fr-FR" sz="1600" dirty="0"/>
              <a:t>It </a:t>
            </a:r>
            <a:r>
              <a:rPr lang="fr-FR" sz="1600" dirty="0" err="1"/>
              <a:t>usually</a:t>
            </a:r>
            <a:r>
              <a:rPr lang="fr-FR" sz="1600" dirty="0"/>
              <a:t> starts </a:t>
            </a:r>
            <a:r>
              <a:rPr lang="fr-FR" sz="1600" dirty="0" err="1"/>
              <a:t>with</a:t>
            </a:r>
            <a:r>
              <a:rPr lang="fr-FR" sz="1600" dirty="0"/>
              <a:t>:</a:t>
            </a:r>
          </a:p>
        </p:txBody>
      </p:sp>
    </p:spTree>
    <p:extLst>
      <p:ext uri="{BB962C8B-B14F-4D97-AF65-F5344CB8AC3E}">
        <p14:creationId xmlns:p14="http://schemas.microsoft.com/office/powerpoint/2010/main" val="875957156"/>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10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2000"/>
                                        <p:tgtEl>
                                          <p:spTgt spid="6">
                                            <p:txEl>
                                              <p:pRg st="2" end="2"/>
                                            </p:txEl>
                                          </p:spTgt>
                                        </p:tgtEl>
                                      </p:cBhvr>
                                    </p:animEffect>
                                  </p:childTnLst>
                                </p:cTn>
                              </p:par>
                            </p:childTnLst>
                          </p:cTn>
                        </p:par>
                        <p:par>
                          <p:cTn id="12" fill="hold">
                            <p:stCondLst>
                              <p:cond delay="5500"/>
                            </p:stCondLst>
                            <p:childTnLst>
                              <p:par>
                                <p:cTn id="13" presetID="22" presetClass="entr" presetSubtype="8"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70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9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9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10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10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11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11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12000"/>
                            </p:stCondLst>
                            <p:childTnLst>
                              <p:par>
                                <p:cTn id="45" presetID="22" presetClass="entr" presetSubtype="8" fill="hold" grpId="0" nodeType="after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P spid="7" grpId="0" animBg="1"/>
      <p:bldP spid="8" grpId="0" animBg="1"/>
      <p:bldP spid="10" grpId="0" animBg="1"/>
      <p:bldP spid="11" grpId="0" animBg="1"/>
      <p:bldP spid="12" grpId="0" animBg="1"/>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9</a:t>
            </a:fld>
            <a:endParaRPr/>
          </a:p>
        </p:txBody>
      </p:sp>
      <p:sp>
        <p:nvSpPr>
          <p:cNvPr id="65" name="Google Shape;65;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None/>
            </a:pPr>
            <a:r>
              <a:rPr lang="fr-FR" sz="2400" b="0" i="0" u="none" strike="noStrike" cap="none" dirty="0">
                <a:solidFill>
                  <a:schemeClr val="lt1"/>
                </a:solidFill>
                <a:latin typeface="Arial"/>
                <a:ea typeface="Arial"/>
                <a:cs typeface="Arial"/>
                <a:sym typeface="Arial"/>
              </a:rPr>
              <a:t>A bit of </a:t>
            </a:r>
            <a:r>
              <a:rPr lang="fr-FR" sz="2400" b="0" i="0" u="none" strike="noStrike" cap="none" dirty="0" err="1">
                <a:solidFill>
                  <a:schemeClr val="lt1"/>
                </a:solidFill>
                <a:latin typeface="Arial"/>
                <a:ea typeface="Arial"/>
                <a:cs typeface="Arial"/>
                <a:sym typeface="Arial"/>
              </a:rPr>
              <a:t>history</a:t>
            </a:r>
            <a:endParaRPr lang="en-GB" sz="2400" b="0" i="0" u="none" strike="noStrike" cap="none" dirty="0">
              <a:solidFill>
                <a:schemeClr val="lt1"/>
              </a:solidFill>
              <a:latin typeface="Arial"/>
              <a:ea typeface="Arial"/>
              <a:cs typeface="Arial"/>
              <a:sym typeface="Arial"/>
            </a:endParaRPr>
          </a:p>
        </p:txBody>
      </p:sp>
      <p:sp>
        <p:nvSpPr>
          <p:cNvPr id="6" name="5 Rectángulo"/>
          <p:cNvSpPr/>
          <p:nvPr/>
        </p:nvSpPr>
        <p:spPr>
          <a:xfrm>
            <a:off x="306006" y="1812071"/>
            <a:ext cx="8367731" cy="4770537"/>
          </a:xfrm>
          <a:prstGeom prst="rect">
            <a:avLst/>
          </a:prstGeom>
        </p:spPr>
        <p:txBody>
          <a:bodyPr wrap="square">
            <a:spAutoFit/>
          </a:bodyPr>
          <a:lstStyle/>
          <a:p>
            <a:pPr algn="just"/>
            <a:r>
              <a:rPr lang="en-GB" sz="1600" dirty="0">
                <a:solidFill>
                  <a:schemeClr val="tx1"/>
                </a:solidFill>
              </a:rPr>
              <a:t>Retailers have existed for as long as there has been evidence of trade among human civilisations.</a:t>
            </a:r>
          </a:p>
          <a:p>
            <a:pPr algn="just"/>
            <a:endParaRPr lang="en-GB" sz="1600" dirty="0">
              <a:solidFill>
                <a:schemeClr val="tx1"/>
              </a:solidFill>
            </a:endParaRPr>
          </a:p>
          <a:p>
            <a:pPr algn="just"/>
            <a:r>
              <a:rPr lang="en-GB" sz="1600" dirty="0">
                <a:solidFill>
                  <a:schemeClr val="tx1"/>
                </a:solidFill>
              </a:rPr>
              <a:t>Since their organisation was not planned at the beginning, </a:t>
            </a:r>
            <a:r>
              <a:rPr lang="en-GB" sz="1600" b="1" dirty="0">
                <a:solidFill>
                  <a:srgbClr val="18C320"/>
                </a:solidFill>
              </a:rPr>
              <a:t>few permanent shops </a:t>
            </a:r>
            <a:r>
              <a:rPr lang="en-GB" sz="1600" dirty="0">
                <a:solidFill>
                  <a:schemeClr val="tx1"/>
                </a:solidFill>
              </a:rPr>
              <a:t>existed. Sellers were often on the road or reaching out to customers with specific areas authorised for trade such as markets and fairs.</a:t>
            </a:r>
          </a:p>
          <a:p>
            <a:pPr algn="just"/>
            <a:endParaRPr lang="en-GB" sz="1600" dirty="0">
              <a:solidFill>
                <a:schemeClr val="tx1"/>
              </a:solidFill>
            </a:endParaRPr>
          </a:p>
          <a:p>
            <a:pPr algn="just"/>
            <a:r>
              <a:rPr lang="en-GB" sz="1600" dirty="0">
                <a:solidFill>
                  <a:schemeClr val="tx1"/>
                </a:solidFill>
              </a:rPr>
              <a:t>In the 17</a:t>
            </a:r>
            <a:r>
              <a:rPr lang="en-GB" sz="1600" baseline="30000" dirty="0">
                <a:solidFill>
                  <a:schemeClr val="tx1"/>
                </a:solidFill>
              </a:rPr>
              <a:t>th</a:t>
            </a:r>
            <a:r>
              <a:rPr lang="en-GB" sz="1600" dirty="0">
                <a:solidFill>
                  <a:schemeClr val="tx1"/>
                </a:solidFill>
              </a:rPr>
              <a:t> century, permanent shops began to appear in almost all city markets. They</a:t>
            </a:r>
            <a:r>
              <a:rPr lang="en-GB" sz="1600" b="1" dirty="0">
                <a:solidFill>
                  <a:schemeClr val="tx1"/>
                </a:solidFill>
              </a:rPr>
              <a:t> </a:t>
            </a:r>
            <a:r>
              <a:rPr lang="en-GB" sz="1600" dirty="0">
                <a:solidFill>
                  <a:schemeClr val="tx1"/>
                </a:solidFill>
              </a:rPr>
              <a:t>were the </a:t>
            </a:r>
            <a:r>
              <a:rPr lang="en-GB" sz="1600" b="1" dirty="0">
                <a:solidFill>
                  <a:srgbClr val="18C320"/>
                </a:solidFill>
              </a:rPr>
              <a:t>first retail shopfronts </a:t>
            </a:r>
            <a:r>
              <a:rPr lang="en-GB" sz="1600" dirty="0">
                <a:solidFill>
                  <a:schemeClr val="tx1"/>
                </a:solidFill>
              </a:rPr>
              <a:t>and focused on the availability of goods and business transactions.</a:t>
            </a:r>
          </a:p>
          <a:p>
            <a:pPr algn="just"/>
            <a:endParaRPr lang="en-GB" sz="1600" dirty="0">
              <a:solidFill>
                <a:schemeClr val="tx1"/>
              </a:solidFill>
            </a:endParaRPr>
          </a:p>
          <a:p>
            <a:pPr algn="just"/>
            <a:r>
              <a:rPr lang="en-GB" sz="1600" dirty="0">
                <a:solidFill>
                  <a:schemeClr val="tx1"/>
                </a:solidFill>
              </a:rPr>
              <a:t>By the end of the 18</a:t>
            </a:r>
            <a:r>
              <a:rPr lang="en-GB" sz="1600" baseline="30000" dirty="0">
                <a:solidFill>
                  <a:schemeClr val="tx1"/>
                </a:solidFill>
              </a:rPr>
              <a:t>th</a:t>
            </a:r>
            <a:r>
              <a:rPr lang="en-GB" sz="1600" dirty="0">
                <a:solidFill>
                  <a:schemeClr val="tx1"/>
                </a:solidFill>
              </a:rPr>
              <a:t> century multi-vendor spaces, and later shopping centres, were established in Europe.</a:t>
            </a:r>
          </a:p>
          <a:p>
            <a:pPr algn="just"/>
            <a:endParaRPr lang="en-GB" sz="1600" dirty="0">
              <a:solidFill>
                <a:schemeClr val="tx1"/>
              </a:solidFill>
            </a:endParaRPr>
          </a:p>
          <a:p>
            <a:pPr algn="just"/>
            <a:r>
              <a:rPr lang="en-GB" sz="1600" dirty="0">
                <a:solidFill>
                  <a:schemeClr val="tx1"/>
                </a:solidFill>
              </a:rPr>
              <a:t>From the mid-19th century onwards, </a:t>
            </a:r>
            <a:r>
              <a:rPr lang="en-GB" sz="1600" b="1" dirty="0">
                <a:solidFill>
                  <a:srgbClr val="18C320"/>
                </a:solidFill>
              </a:rPr>
              <a:t>mega-stores and warehouse-type buildings </a:t>
            </a:r>
            <a:r>
              <a:rPr lang="en-GB" sz="1600" dirty="0">
                <a:solidFill>
                  <a:schemeClr val="tx1"/>
                </a:solidFill>
              </a:rPr>
              <a:t>appeared to reflect the growing size of major stakeholders and populations’ density.</a:t>
            </a:r>
          </a:p>
          <a:p>
            <a:pPr algn="just"/>
            <a:endParaRPr lang="en-GB" sz="1600" dirty="0">
              <a:solidFill>
                <a:schemeClr val="tx1"/>
              </a:solidFill>
            </a:endParaRPr>
          </a:p>
          <a:p>
            <a:pPr algn="just"/>
            <a:r>
              <a:rPr lang="en-GB" sz="1600" dirty="0">
                <a:solidFill>
                  <a:schemeClr val="tx1"/>
                </a:solidFill>
              </a:rPr>
              <a:t>Indications now suggest that due to the strong development and competition from online retailers, stores are likely to </a:t>
            </a:r>
            <a:r>
              <a:rPr lang="en-GB" sz="1600" b="1" dirty="0">
                <a:solidFill>
                  <a:srgbClr val="18C320"/>
                </a:solidFill>
              </a:rPr>
              <a:t>reduce their size in the coming years</a:t>
            </a:r>
            <a:r>
              <a:rPr lang="en-GB" sz="1600" dirty="0">
                <a:solidFill>
                  <a:schemeClr val="tx1"/>
                </a:solidFill>
              </a:rPr>
              <a:t>.</a:t>
            </a:r>
          </a:p>
        </p:txBody>
      </p:sp>
    </p:spTree>
    <p:extLst>
      <p:ext uri="{BB962C8B-B14F-4D97-AF65-F5344CB8AC3E}">
        <p14:creationId xmlns:p14="http://schemas.microsoft.com/office/powerpoint/2010/main" val="737040108"/>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1" fill="hold"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2250"/>
                                        <p:tgtEl>
                                          <p:spTgt spid="6">
                                            <p:txEl>
                                              <p:pRg st="0" end="0"/>
                                            </p:txEl>
                                          </p:spTgt>
                                        </p:tgtEl>
                                      </p:cBhvr>
                                    </p:animEffect>
                                  </p:childTnLst>
                                </p:cTn>
                              </p:par>
                            </p:childTnLst>
                          </p:cTn>
                        </p:par>
                        <p:par>
                          <p:cTn id="12" fill="hold">
                            <p:stCondLst>
                              <p:cond delay="3250"/>
                            </p:stCondLst>
                            <p:childTnLst>
                              <p:par>
                                <p:cTn id="13" presetID="22" presetClass="entr" presetSubtype="1" fill="hold"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2250"/>
                                        <p:tgtEl>
                                          <p:spTgt spid="6">
                                            <p:txEl>
                                              <p:pRg st="2" end="2"/>
                                            </p:txEl>
                                          </p:spTgt>
                                        </p:tgtEl>
                                      </p:cBhvr>
                                    </p:animEffect>
                                  </p:childTnLst>
                                </p:cTn>
                              </p:par>
                            </p:childTnLst>
                          </p:cTn>
                        </p:par>
                        <p:par>
                          <p:cTn id="16" fill="hold">
                            <p:stCondLst>
                              <p:cond delay="6000"/>
                            </p:stCondLst>
                            <p:childTnLst>
                              <p:par>
                                <p:cTn id="17" presetID="22" presetClass="entr" presetSubtype="1" fill="hold" grpId="0" nodeType="afterEffect">
                                  <p:stCondLst>
                                    <p:cond delay="50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up)">
                                      <p:cBhvr>
                                        <p:cTn id="19" dur="2250"/>
                                        <p:tgtEl>
                                          <p:spTgt spid="6">
                                            <p:txEl>
                                              <p:pRg st="4" end="4"/>
                                            </p:txEl>
                                          </p:spTgt>
                                        </p:tgtEl>
                                      </p:cBhvr>
                                    </p:animEffect>
                                  </p:childTnLst>
                                </p:cTn>
                              </p:par>
                            </p:childTnLst>
                          </p:cTn>
                        </p:par>
                        <p:par>
                          <p:cTn id="20" fill="hold">
                            <p:stCondLst>
                              <p:cond delay="8750"/>
                            </p:stCondLst>
                            <p:childTnLst>
                              <p:par>
                                <p:cTn id="21" presetID="22" presetClass="entr" presetSubtype="1" fill="hold" grpId="0" nodeType="afterEffect">
                                  <p:stCondLst>
                                    <p:cond delay="50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wipe(up)">
                                      <p:cBhvr>
                                        <p:cTn id="23" dur="2250"/>
                                        <p:tgtEl>
                                          <p:spTgt spid="6">
                                            <p:txEl>
                                              <p:pRg st="6" end="6"/>
                                            </p:txEl>
                                          </p:spTgt>
                                        </p:tgtEl>
                                      </p:cBhvr>
                                    </p:animEffect>
                                  </p:childTnLst>
                                </p:cTn>
                              </p:par>
                            </p:childTnLst>
                          </p:cTn>
                        </p:par>
                        <p:par>
                          <p:cTn id="24" fill="hold">
                            <p:stCondLst>
                              <p:cond delay="11500"/>
                            </p:stCondLst>
                            <p:childTnLst>
                              <p:par>
                                <p:cTn id="25" presetID="22" presetClass="entr" presetSubtype="1" fill="hold" grpId="0" nodeType="afterEffect">
                                  <p:stCondLst>
                                    <p:cond delay="50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up)">
                                      <p:cBhvr>
                                        <p:cTn id="27" dur="2250"/>
                                        <p:tgtEl>
                                          <p:spTgt spid="6">
                                            <p:txEl>
                                              <p:pRg st="8" end="8"/>
                                            </p:txEl>
                                          </p:spTgt>
                                        </p:tgtEl>
                                      </p:cBhvr>
                                    </p:animEffect>
                                  </p:childTnLst>
                                </p:cTn>
                              </p:par>
                            </p:childTnLst>
                          </p:cTn>
                        </p:par>
                        <p:par>
                          <p:cTn id="28" fill="hold">
                            <p:stCondLst>
                              <p:cond delay="14250"/>
                            </p:stCondLst>
                            <p:childTnLst>
                              <p:par>
                                <p:cTn id="29" presetID="22" presetClass="entr" presetSubtype="1" fill="hold" grpId="0" nodeType="afterEffect">
                                  <p:stCondLst>
                                    <p:cond delay="50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wipe(up)">
                                      <p:cBhvr>
                                        <p:cTn id="31" dur="225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 grpId="0" uiExpand="1" build="p"/>
    </p:bldLst>
  </p:timing>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0197875624704398186ABE1DD5882E" ma:contentTypeVersion="13" ma:contentTypeDescription="Crée un document." ma:contentTypeScope="" ma:versionID="e2144ffaf4c08fbae7615def3f5ef356">
  <xsd:schema xmlns:xsd="http://www.w3.org/2001/XMLSchema" xmlns:xs="http://www.w3.org/2001/XMLSchema" xmlns:p="http://schemas.microsoft.com/office/2006/metadata/properties" xmlns:ns3="d8d9fbac-060b-4593-a4b5-f418030a9c36" xmlns:ns4="c574e118-9fd0-4054-8e1c-f7ffcad4c323" targetNamespace="http://schemas.microsoft.com/office/2006/metadata/properties" ma:root="true" ma:fieldsID="286bda12ed8cb689e8452fd8640b3e42" ns3:_="" ns4:_="">
    <xsd:import namespace="d8d9fbac-060b-4593-a4b5-f418030a9c36"/>
    <xsd:import namespace="c574e118-9fd0-4054-8e1c-f7ffcad4c3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fbac-060b-4593-a4b5-f418030a9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74e118-9fd0-4054-8e1c-f7ffcad4c32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BEA1FC-D463-4DBE-97C1-79BD889A1C0B}">
  <ds:schemaRefs>
    <ds:schemaRef ds:uri="c574e118-9fd0-4054-8e1c-f7ffcad4c323"/>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d8d9fbac-060b-4593-a4b5-f418030a9c36"/>
    <ds:schemaRef ds:uri="http://purl.org/dc/dcmitype/"/>
    <ds:schemaRef ds:uri="http://purl.org/dc/terms/"/>
  </ds:schemaRefs>
</ds:datastoreItem>
</file>

<file path=customXml/itemProps2.xml><?xml version="1.0" encoding="utf-8"?>
<ds:datastoreItem xmlns:ds="http://schemas.openxmlformats.org/officeDocument/2006/customXml" ds:itemID="{EA9365EE-754B-47FE-9DA8-39F64EF40E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fbac-060b-4593-a4b5-f418030a9c36"/>
    <ds:schemaRef ds:uri="c574e118-9fd0-4054-8e1c-f7ffcad4c3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464C61-4F30-4A88-93BA-0CECC27C43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2195</TotalTime>
  <Words>3903</Words>
  <Application>Microsoft Office PowerPoint</Application>
  <PresentationFormat>Affichage à l'écran (4:3)</PresentationFormat>
  <Paragraphs>534</Paragraphs>
  <Slides>48</Slides>
  <Notes>45</Notes>
  <HiddenSlides>10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48</vt:i4>
      </vt:variant>
    </vt:vector>
  </HeadingPairs>
  <TitlesOfParts>
    <vt:vector size="55" baseType="lpstr">
      <vt:lpstr>Arial</vt:lpstr>
      <vt:lpstr>Calibri</vt:lpstr>
      <vt:lpstr>Cambria</vt:lpstr>
      <vt:lpstr>Noto Sans Symbols</vt:lpstr>
      <vt:lpstr>Wingdings</vt:lpstr>
      <vt:lpstr>Aspecto</vt:lpstr>
      <vt:lpstr>1_Aspecto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i.virgel</dc:creator>
  <cp:lastModifiedBy>Frédéric BARENNES</cp:lastModifiedBy>
  <cp:revision>89</cp:revision>
  <dcterms:created xsi:type="dcterms:W3CDTF">2016-11-18T09:55:38Z</dcterms:created>
  <dcterms:modified xsi:type="dcterms:W3CDTF">2023-03-03T16:18:03Z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0x010100B50197875624704398186ABE1DD5882E</vt:lpwstr>
  </property>
</Properties>
</file>