
<file path=[Content_Types].xml><?xml version="1.0" encoding="utf-8"?>
<Types xmlns="http://schemas.openxmlformats.org/package/2006/content-types">
  <Default Extension="bin" ContentType="application/vnd.ms-office.activeX"/>
  <Default Extension="jfif" ContentType="image/jpeg"/>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ms-powerpoint.presentation.macroEnabled.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activeX/activeX1.xml" ContentType="application/vnd.ms-office.activeX+xml"/>
  <Override PartName="/ppt/activeX/activeX2.xml" ContentType="application/vnd.ms-office.activeX+xml"/>
  <Override PartName="/ppt/activeX/activeX3.xml" ContentType="application/vnd.ms-office.activeX+xml"/>
  <Override PartName="/ppt/activeX/activeX4.xml" ContentType="application/vnd.ms-office.activeX+xml"/>
  <Override PartName="/ppt/activeX/activeX5.xml" ContentType="application/vnd.ms-office.activeX+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vbaProject.bin" ContentType="application/vnd.ms-office.vbaProject"/>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 id="2147483651" r:id="rId5"/>
  </p:sldMasterIdLst>
  <p:notesMasterIdLst>
    <p:notesMasterId r:id="rId44"/>
  </p:notesMasterIdLst>
  <p:sldIdLst>
    <p:sldId id="256" r:id="rId6"/>
    <p:sldId id="257" r:id="rId7"/>
    <p:sldId id="264" r:id="rId8"/>
    <p:sldId id="259" r:id="rId9"/>
    <p:sldId id="265" r:id="rId10"/>
    <p:sldId id="260" r:id="rId11"/>
    <p:sldId id="279" r:id="rId12"/>
    <p:sldId id="270" r:id="rId13"/>
    <p:sldId id="280" r:id="rId14"/>
    <p:sldId id="272" r:id="rId15"/>
    <p:sldId id="281" r:id="rId16"/>
    <p:sldId id="266" r:id="rId17"/>
    <p:sldId id="267" r:id="rId18"/>
    <p:sldId id="282" r:id="rId19"/>
    <p:sldId id="290" r:id="rId20"/>
    <p:sldId id="291" r:id="rId21"/>
    <p:sldId id="273" r:id="rId22"/>
    <p:sldId id="283" r:id="rId23"/>
    <p:sldId id="284" r:id="rId24"/>
    <p:sldId id="275" r:id="rId25"/>
    <p:sldId id="276" r:id="rId26"/>
    <p:sldId id="277" r:id="rId27"/>
    <p:sldId id="286" r:id="rId28"/>
    <p:sldId id="274" r:id="rId29"/>
    <p:sldId id="289" r:id="rId30"/>
    <p:sldId id="292" r:id="rId31"/>
    <p:sldId id="261" r:id="rId32"/>
    <p:sldId id="268" r:id="rId33"/>
    <p:sldId id="269" r:id="rId34"/>
    <p:sldId id="278" r:id="rId35"/>
    <p:sldId id="287" r:id="rId36"/>
    <p:sldId id="318" r:id="rId37"/>
    <p:sldId id="316" r:id="rId38"/>
    <p:sldId id="322" r:id="rId39"/>
    <p:sldId id="323" r:id="rId40"/>
    <p:sldId id="324" r:id="rId41"/>
    <p:sldId id="325" r:id="rId42"/>
    <p:sldId id="317" r:id="rId4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gbzyEzC8tiMHWx6deNdtHXJhxg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C320"/>
    <a:srgbClr val="189DC3"/>
    <a:srgbClr val="009FC6"/>
    <a:srgbClr val="4A7EBB"/>
    <a:srgbClr val="042135"/>
    <a:srgbClr val="1B2A99"/>
    <a:srgbClr val="006EAA"/>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0C5976-FB19-4867-A2B4-DEF7078B3A27}">
  <a:tblStyle styleId="{980C5976-FB19-4867-A2B4-DEF7078B3A27}"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557" autoAdjust="0"/>
  </p:normalViewPr>
  <p:slideViewPr>
    <p:cSldViewPr snapToGrid="0">
      <p:cViewPr varScale="1">
        <p:scale>
          <a:sx n="57" d="100"/>
          <a:sy n="57" d="100"/>
        </p:scale>
        <p:origin x="304" y="44"/>
      </p:cViewPr>
      <p:guideLst>
        <p:guide orient="horz" pos="2160"/>
        <p:guide pos="2880"/>
      </p:guideLst>
    </p:cSldViewPr>
  </p:slideViewPr>
  <p:notesTextViewPr>
    <p:cViewPr>
      <p:scale>
        <a:sx n="100" d="100"/>
        <a:sy n="100" d="100"/>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customschemas.google.com/relationships/presentationmetadata" Target="meta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 Id="rId51" Type="http://schemas.microsoft.com/office/2006/relationships/vbaProject" Target="vbaProject.bin"/><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978C9E23-D4B0-11CE-BF2D-00AA003F40D0}" ax:persistence="persistStorage" r:id="rId1"/>
</file>

<file path=ppt/activeX/activeX2.xml><?xml version="1.0" encoding="utf-8"?>
<ax:ocx xmlns:ax="http://schemas.microsoft.com/office/2006/activeX" xmlns:r="http://schemas.openxmlformats.org/officeDocument/2006/relationships" ax:classid="{978C9E23-D4B0-11CE-BF2D-00AA003F40D0}" ax:persistence="persistStorage" r:id="rId1"/>
</file>

<file path=ppt/activeX/activeX3.xml><?xml version="1.0" encoding="utf-8"?>
<ax:ocx xmlns:ax="http://schemas.microsoft.com/office/2006/activeX" xmlns:r="http://schemas.openxmlformats.org/officeDocument/2006/relationships" ax:classid="{978C9E23-D4B0-11CE-BF2D-00AA003F40D0}" ax:persistence="persistStorage" r:id="rId1"/>
</file>

<file path=ppt/activeX/activeX4.xml><?xml version="1.0" encoding="utf-8"?>
<ax:ocx xmlns:ax="http://schemas.microsoft.com/office/2006/activeX" xmlns:r="http://schemas.openxmlformats.org/officeDocument/2006/relationships" ax:classid="{978C9E23-D4B0-11CE-BF2D-00AA003F40D0}" ax:persistence="persistStorage" r:id="rId1"/>
</file>

<file path=ppt/activeX/activeX5.xml><?xml version="1.0" encoding="utf-8"?>
<ax:ocx xmlns:ax="http://schemas.microsoft.com/office/2006/activeX" xmlns:r="http://schemas.openxmlformats.org/officeDocument/2006/relationships" ax:classid="{978C9E23-D4B0-11CE-BF2D-00AA003F40D0}" ax:persistence="persistStorage" r:id="rId1"/>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DE MIGUEL" userId="e67b94aa-5959-48d9-bb25-d90d712f7054" providerId="ADAL" clId="{5C0BBEE9-CA96-4D54-880C-BD541D5E4539}"/>
    <pc:docChg chg="custSel modSld modMainMaster">
      <pc:chgData name="Emilie DE MIGUEL" userId="e67b94aa-5959-48d9-bb25-d90d712f7054" providerId="ADAL" clId="{5C0BBEE9-CA96-4D54-880C-BD541D5E4539}" dt="2022-09-26T10:47:54.832" v="18" actId="478"/>
      <pc:docMkLst>
        <pc:docMk/>
      </pc:docMkLst>
      <pc:sldChg chg="modAnim">
        <pc:chgData name="Emilie DE MIGUEL" userId="e67b94aa-5959-48d9-bb25-d90d712f7054" providerId="ADAL" clId="{5C0BBEE9-CA96-4D54-880C-BD541D5E4539}" dt="2022-09-26T10:05:38.858" v="8"/>
        <pc:sldMkLst>
          <pc:docMk/>
          <pc:sldMk cId="829855021" sldId="265"/>
        </pc:sldMkLst>
      </pc:sldChg>
      <pc:sldMasterChg chg="modSldLayout">
        <pc:chgData name="Emilie DE MIGUEL" userId="e67b94aa-5959-48d9-bb25-d90d712f7054" providerId="ADAL" clId="{5C0BBEE9-CA96-4D54-880C-BD541D5E4539}" dt="2022-09-26T10:47:47.555" v="16" actId="1076"/>
        <pc:sldMasterMkLst>
          <pc:docMk/>
          <pc:sldMasterMk cId="0" sldId="2147483648"/>
        </pc:sldMasterMkLst>
        <pc:sldLayoutChg chg="addSp delSp modSp mod">
          <pc:chgData name="Emilie DE MIGUEL" userId="e67b94aa-5959-48d9-bb25-d90d712f7054" providerId="ADAL" clId="{5C0BBEE9-CA96-4D54-880C-BD541D5E4539}" dt="2022-09-26T10:47:47.555" v="16" actId="1076"/>
          <pc:sldLayoutMkLst>
            <pc:docMk/>
            <pc:sldMasterMk cId="0" sldId="2147483648"/>
            <pc:sldLayoutMk cId="0" sldId="2147483649"/>
          </pc:sldLayoutMkLst>
          <pc:spChg chg="add mod">
            <ac:chgData name="Emilie DE MIGUEL" userId="e67b94aa-5959-48d9-bb25-d90d712f7054" providerId="ADAL" clId="{5C0BBEE9-CA96-4D54-880C-BD541D5E4539}" dt="2022-09-26T10:47:47.555" v="16" actId="1076"/>
            <ac:spMkLst>
              <pc:docMk/>
              <pc:sldMasterMk cId="0" sldId="2147483648"/>
              <pc:sldLayoutMk cId="0" sldId="2147483649"/>
              <ac:spMk id="2" creationId="{B9588A68-9870-341E-451C-C0E0D32A58F7}"/>
            </ac:spMkLst>
          </pc:spChg>
          <pc:spChg chg="del">
            <ac:chgData name="Emilie DE MIGUEL" userId="e67b94aa-5959-48d9-bb25-d90d712f7054" providerId="ADAL" clId="{5C0BBEE9-CA96-4D54-880C-BD541D5E4539}" dt="2022-09-26T10:47:39.831" v="14" actId="478"/>
            <ac:spMkLst>
              <pc:docMk/>
              <pc:sldMasterMk cId="0" sldId="2147483648"/>
              <pc:sldLayoutMk cId="0" sldId="2147483649"/>
              <ac:spMk id="17" creationId="{00000000-0000-0000-0000-000000000000}"/>
            </ac:spMkLst>
          </pc:spChg>
        </pc:sldLayoutChg>
      </pc:sldMasterChg>
      <pc:sldMasterChg chg="modSldLayout">
        <pc:chgData name="Emilie DE MIGUEL" userId="e67b94aa-5959-48d9-bb25-d90d712f7054" providerId="ADAL" clId="{5C0BBEE9-CA96-4D54-880C-BD541D5E4539}" dt="2022-09-26T10:47:54.832" v="18" actId="478"/>
        <pc:sldMasterMkLst>
          <pc:docMk/>
          <pc:sldMasterMk cId="1469083875" sldId="2147483651"/>
        </pc:sldMasterMkLst>
        <pc:sldLayoutChg chg="addSp delSp modSp mod">
          <pc:chgData name="Emilie DE MIGUEL" userId="e67b94aa-5959-48d9-bb25-d90d712f7054" providerId="ADAL" clId="{5C0BBEE9-CA96-4D54-880C-BD541D5E4539}" dt="2022-09-26T10:47:54.832" v="18" actId="478"/>
          <pc:sldLayoutMkLst>
            <pc:docMk/>
            <pc:sldMasterMk cId="1469083875" sldId="2147483651"/>
            <pc:sldLayoutMk cId="808394378" sldId="2147483652"/>
          </pc:sldLayoutMkLst>
          <pc:spChg chg="add mod">
            <ac:chgData name="Emilie DE MIGUEL" userId="e67b94aa-5959-48d9-bb25-d90d712f7054" providerId="ADAL" clId="{5C0BBEE9-CA96-4D54-880C-BD541D5E4539}" dt="2022-09-26T10:47:51.354" v="17"/>
            <ac:spMkLst>
              <pc:docMk/>
              <pc:sldMasterMk cId="1469083875" sldId="2147483651"/>
              <pc:sldLayoutMk cId="808394378" sldId="2147483652"/>
              <ac:spMk id="2" creationId="{CD60E07C-86F5-8D39-89EA-9267A5964390}"/>
            </ac:spMkLst>
          </pc:spChg>
          <pc:spChg chg="del">
            <ac:chgData name="Emilie DE MIGUEL" userId="e67b94aa-5959-48d9-bb25-d90d712f7054" providerId="ADAL" clId="{5C0BBEE9-CA96-4D54-880C-BD541D5E4539}" dt="2022-09-26T10:47:54.832" v="18" actId="478"/>
            <ac:spMkLst>
              <pc:docMk/>
              <pc:sldMasterMk cId="1469083875" sldId="2147483651"/>
              <pc:sldLayoutMk cId="808394378" sldId="2147483652"/>
              <ac:spMk id="17" creationId="{00000000-0000-0000-0000-000000000000}"/>
            </ac:spMkLst>
          </pc:spChg>
          <pc:graphicFrameChg chg="mod">
            <ac:chgData name="Emilie DE MIGUEL" userId="e67b94aa-5959-48d9-bb25-d90d712f7054" providerId="ADAL" clId="{5C0BBEE9-CA96-4D54-880C-BD541D5E4539}" dt="2022-09-26T10:47:26.039" v="9"/>
            <ac:graphicFrameMkLst>
              <pc:docMk/>
              <pc:sldMasterMk cId="1469083875" sldId="2147483651"/>
              <pc:sldLayoutMk cId="808394378" sldId="2147483652"/>
              <ac:graphicFrameMk id="8" creationId="{A4D7A0EB-EE23-4D54-8C09-573590B1D21A}"/>
            </ac:graphicFrameMkLst>
          </pc:graphicFrameChg>
          <pc:graphicFrameChg chg="mod">
            <ac:chgData name="Emilie DE MIGUEL" userId="e67b94aa-5959-48d9-bb25-d90d712f7054" providerId="ADAL" clId="{5C0BBEE9-CA96-4D54-880C-BD541D5E4539}" dt="2022-09-26T10:47:26.043" v="10"/>
            <ac:graphicFrameMkLst>
              <pc:docMk/>
              <pc:sldMasterMk cId="1469083875" sldId="2147483651"/>
              <pc:sldLayoutMk cId="808394378" sldId="2147483652"/>
              <ac:graphicFrameMk id="9" creationId="{8F12F6EB-89C4-41ED-ABDC-DE0BBAEEAB3B}"/>
            </ac:graphicFrameMkLst>
          </pc:graphicFrameChg>
          <pc:graphicFrameChg chg="mod">
            <ac:chgData name="Emilie DE MIGUEL" userId="e67b94aa-5959-48d9-bb25-d90d712f7054" providerId="ADAL" clId="{5C0BBEE9-CA96-4D54-880C-BD541D5E4539}" dt="2022-09-26T10:47:26.050" v="11"/>
            <ac:graphicFrameMkLst>
              <pc:docMk/>
              <pc:sldMasterMk cId="1469083875" sldId="2147483651"/>
              <pc:sldLayoutMk cId="808394378" sldId="2147483652"/>
              <ac:graphicFrameMk id="10" creationId="{5451DAE2-86B5-4B9D-9088-A53A585F0046}"/>
            </ac:graphicFrameMkLst>
          </pc:graphicFrameChg>
          <pc:graphicFrameChg chg="mod">
            <ac:chgData name="Emilie DE MIGUEL" userId="e67b94aa-5959-48d9-bb25-d90d712f7054" providerId="ADAL" clId="{5C0BBEE9-CA96-4D54-880C-BD541D5E4539}" dt="2022-09-26T10:47:26.056" v="12"/>
            <ac:graphicFrameMkLst>
              <pc:docMk/>
              <pc:sldMasterMk cId="1469083875" sldId="2147483651"/>
              <pc:sldLayoutMk cId="808394378" sldId="2147483652"/>
              <ac:graphicFrameMk id="11" creationId="{9F8CDB60-89D3-4D4C-A0DA-F7A32BDEF1DB}"/>
            </ac:graphicFrameMkLst>
          </pc:graphicFrameChg>
          <pc:graphicFrameChg chg="mod">
            <ac:chgData name="Emilie DE MIGUEL" userId="e67b94aa-5959-48d9-bb25-d90d712f7054" providerId="ADAL" clId="{5C0BBEE9-CA96-4D54-880C-BD541D5E4539}" dt="2022-09-26T10:47:26.060" v="13"/>
            <ac:graphicFrameMkLst>
              <pc:docMk/>
              <pc:sldMasterMk cId="1469083875" sldId="2147483651"/>
              <pc:sldLayoutMk cId="808394378" sldId="2147483652"/>
              <ac:graphicFrameMk id="12" creationId="{B1EB4702-10A5-4C7B-86C4-2B9A2D519715}"/>
            </ac:graphicFrameMkLst>
          </pc:graphicFrame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
        <p:cNvGrpSpPr/>
        <p:nvPr/>
      </p:nvGrpSpPr>
      <p:grpSpPr>
        <a:xfrm>
          <a:off x="0" y="0"/>
          <a:ext cx="0" cy="0"/>
          <a:chOff x="0" y="0"/>
          <a:chExt cx="0" cy="0"/>
        </a:xfrm>
      </p:grpSpPr>
      <p:sp>
        <p:nvSpPr>
          <p:cNvPr id="21" name="Google Shape;21;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2" name="Google Shape;2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fr-FR" dirty="0"/>
              <a:t>B2B </a:t>
            </a:r>
            <a:r>
              <a:rPr lang="fr-FR" dirty="0" err="1"/>
              <a:t>delivery</a:t>
            </a:r>
            <a:r>
              <a:rPr lang="fr-FR" dirty="0"/>
              <a:t> </a:t>
            </a:r>
            <a:r>
              <a:rPr lang="fr-FR" dirty="0" err="1"/>
              <a:t>share</a:t>
            </a:r>
            <a:r>
              <a:rPr lang="fr-FR" dirty="0"/>
              <a:t>: </a:t>
            </a:r>
            <a:r>
              <a:rPr lang="en-GB" sz="1200" dirty="0" err="1">
                <a:solidFill>
                  <a:schemeClr val="tx1"/>
                </a:solidFill>
              </a:rPr>
              <a:t>cf</a:t>
            </a:r>
            <a:r>
              <a:rPr lang="en-GB" sz="1200" dirty="0">
                <a:solidFill>
                  <a:schemeClr val="tx1"/>
                </a:solidFill>
              </a:rPr>
              <a:t> Capsule 1.3.3 Retail products</a:t>
            </a: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9378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fr-FR" dirty="0"/>
              <a:t>B2B </a:t>
            </a:r>
            <a:r>
              <a:rPr lang="fr-FR" dirty="0" err="1"/>
              <a:t>delivery</a:t>
            </a:r>
            <a:r>
              <a:rPr lang="fr-FR" dirty="0"/>
              <a:t> </a:t>
            </a:r>
            <a:r>
              <a:rPr lang="fr-FR" dirty="0" err="1"/>
              <a:t>share</a:t>
            </a:r>
            <a:r>
              <a:rPr lang="fr-FR" dirty="0"/>
              <a:t>: </a:t>
            </a:r>
            <a:r>
              <a:rPr lang="en-GB" sz="1200" dirty="0" err="1">
                <a:solidFill>
                  <a:schemeClr val="tx1"/>
                </a:solidFill>
              </a:rPr>
              <a:t>cf</a:t>
            </a:r>
            <a:r>
              <a:rPr lang="en-GB" sz="1200" dirty="0">
                <a:solidFill>
                  <a:schemeClr val="tx1"/>
                </a:solidFill>
              </a:rPr>
              <a:t> Capsule 1.3.3 Retail products</a:t>
            </a: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9398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9527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017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80780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sz="1200" dirty="0">
                <a:solidFill>
                  <a:schemeClr val="tx1"/>
                </a:solidFill>
              </a:rPr>
              <a:t>It usually looks like a “star network” with trucks </a:t>
            </a:r>
            <a:r>
              <a:rPr lang="en-US" sz="1200" dirty="0" err="1">
                <a:solidFill>
                  <a:schemeClr val="tx1"/>
                </a:solidFill>
              </a:rPr>
              <a:t>organised</a:t>
            </a:r>
            <a:r>
              <a:rPr lang="en-US" sz="1200" dirty="0">
                <a:solidFill>
                  <a:schemeClr val="tx1"/>
                </a:solidFill>
              </a:rPr>
              <a:t> with collection tours among clients to pick up the products (parcels and courier) then according to the delivery place identified will reach a “hub”, where another truck will either transfer the goods to another more adapted hub, or load the goods for a delivery round.</a:t>
            </a: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18</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70833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457200" marR="0" lvl="0" indent="-228600" algn="l" defTabSz="914400" rtl="0" eaLnBrk="1" fontAlgn="auto" latinLnBrk="0" hangingPunct="1">
              <a:lnSpc>
                <a:spcPct val="100000"/>
              </a:lnSpc>
              <a:spcBef>
                <a:spcPts val="360"/>
              </a:spcBef>
              <a:spcAft>
                <a:spcPts val="0"/>
              </a:spcAft>
              <a:buClr>
                <a:srgbClr val="000000"/>
              </a:buClr>
              <a:buSzPts val="1400"/>
              <a:buFont typeface="Arial"/>
              <a:buNone/>
              <a:tabLst/>
              <a:defRPr/>
            </a:pPr>
            <a:r>
              <a:rPr lang="en-US" sz="1200" dirty="0">
                <a:solidFill>
                  <a:schemeClr val="tx1"/>
                </a:solidFill>
              </a:rPr>
              <a:t>It usually looks like a “star network” with trucks </a:t>
            </a:r>
            <a:r>
              <a:rPr lang="en-US" sz="1200" dirty="0" err="1">
                <a:solidFill>
                  <a:schemeClr val="tx1"/>
                </a:solidFill>
              </a:rPr>
              <a:t>organised</a:t>
            </a:r>
            <a:r>
              <a:rPr lang="en-US" sz="1200" dirty="0">
                <a:solidFill>
                  <a:schemeClr val="tx1"/>
                </a:solidFill>
              </a:rPr>
              <a:t> with collection tours among clients to pick up the products (parcels and courier) then according to the delivery place identified will reach a “hub”, where another truck will either transfer the goods to another more adapted hub, or load the goods for a delivery round.</a:t>
            </a:r>
          </a:p>
        </p:txBody>
      </p:sp>
      <p:sp>
        <p:nvSpPr>
          <p:cNvPr id="4" name="Espace réservé du numéro de diapositive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smtClean="0">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19</a:t>
            </a:fld>
            <a:endParaRPr lang="es-E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57410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48745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just"/>
            <a:r>
              <a:rPr lang="en-GB" sz="1200" dirty="0">
                <a:solidFill>
                  <a:schemeClr val="tx1"/>
                </a:solidFill>
              </a:rPr>
              <a:t>Compared to traditional warehouses, there are no or very few storage equipment, very limited handling machines and lots or manual operations. Hence the flow of goods as well as the pace of operations needs to be well in place and accompanied with specific control mechanisms to secure the traceability of all products transiting through the platform.</a:t>
            </a: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5646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algn="just"/>
            <a:r>
              <a:rPr lang="en-GB" sz="1200" dirty="0">
                <a:solidFill>
                  <a:schemeClr val="tx1"/>
                </a:solidFill>
              </a:rPr>
              <a:t>CEP operations are generally limited in terms of equipment, and require to organise their operations over other skills and organisational aspects. The staff have dedicated missions to fulfil in order to be as efficient as possible since they can’t automatise most activities.</a:t>
            </a:r>
          </a:p>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7928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g10b78f225a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31" name="Google Shape;31;g10b78f225a7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03902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6346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92626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81679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2311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54380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fr-FR" dirty="0" err="1"/>
              <a:t>Environment</a:t>
            </a:r>
            <a:r>
              <a:rPr lang="fr-FR" dirty="0"/>
              <a:t> </a:t>
            </a:r>
            <a:r>
              <a:rPr lang="fr-FR" dirty="0" err="1"/>
              <a:t>friendly</a:t>
            </a:r>
            <a:r>
              <a:rPr lang="fr-FR" dirty="0"/>
              <a:t> </a:t>
            </a:r>
            <a:r>
              <a:rPr lang="fr-FR" dirty="0" err="1"/>
              <a:t>essentially</a:t>
            </a:r>
            <a:r>
              <a:rPr lang="fr-FR" dirty="0"/>
              <a:t> </a:t>
            </a:r>
            <a:r>
              <a:rPr lang="fr-FR" dirty="0" err="1"/>
              <a:t>means</a:t>
            </a:r>
            <a:r>
              <a:rPr lang="fr-FR" dirty="0"/>
              <a:t> to </a:t>
            </a:r>
            <a:r>
              <a:rPr lang="fr-FR" dirty="0" err="1"/>
              <a:t>respond</a:t>
            </a:r>
            <a:r>
              <a:rPr lang="fr-FR" dirty="0"/>
              <a:t> to </a:t>
            </a:r>
            <a:r>
              <a:rPr lang="fr-FR" dirty="0" err="1"/>
              <a:t>rapidly</a:t>
            </a:r>
            <a:r>
              <a:rPr lang="fr-FR" dirty="0"/>
              <a:t> </a:t>
            </a:r>
            <a:r>
              <a:rPr lang="fr-FR" dirty="0" err="1"/>
              <a:t>evolving</a:t>
            </a:r>
            <a:r>
              <a:rPr lang="fr-FR" dirty="0"/>
              <a:t> </a:t>
            </a:r>
            <a:r>
              <a:rPr lang="fr-FR" dirty="0" err="1"/>
              <a:t>regulations</a:t>
            </a:r>
            <a:r>
              <a:rPr lang="fr-FR" dirty="0"/>
              <a:t>.</a:t>
            </a:r>
          </a:p>
          <a:p>
            <a:pPr marL="0" lvl="0" indent="0" algn="l" rtl="0">
              <a:spcBef>
                <a:spcPts val="360"/>
              </a:spcBef>
              <a:spcAft>
                <a:spcPts val="0"/>
              </a:spcAft>
              <a:buNone/>
            </a:pPr>
            <a:r>
              <a:rPr lang="fr-FR" dirty="0"/>
              <a:t>Click &amp; collect: </a:t>
            </a:r>
            <a:r>
              <a:rPr lang="fr-FR" dirty="0" err="1"/>
              <a:t>allows</a:t>
            </a:r>
            <a:r>
              <a:rPr lang="fr-FR" dirty="0"/>
              <a:t> to focus </a:t>
            </a:r>
            <a:r>
              <a:rPr lang="fr-FR" dirty="0" err="1"/>
              <a:t>their</a:t>
            </a:r>
            <a:r>
              <a:rPr lang="fr-FR" dirty="0"/>
              <a:t> </a:t>
            </a:r>
            <a:r>
              <a:rPr lang="fr-FR" dirty="0" err="1"/>
              <a:t>delivery</a:t>
            </a:r>
            <a:r>
              <a:rPr lang="fr-FR" dirty="0"/>
              <a:t> rounds on B2B </a:t>
            </a:r>
            <a:r>
              <a:rPr lang="fr-FR" dirty="0" err="1"/>
              <a:t>customers</a:t>
            </a:r>
            <a:r>
              <a:rPr lang="fr-FR" dirty="0"/>
              <a:t>, </a:t>
            </a:r>
            <a:r>
              <a:rPr lang="fr-FR" dirty="0" err="1"/>
              <a:t>easier</a:t>
            </a:r>
            <a:r>
              <a:rPr lang="fr-FR" dirty="0"/>
              <a:t> to </a:t>
            </a:r>
            <a:r>
              <a:rPr lang="fr-FR" dirty="0" err="1"/>
              <a:t>reach</a:t>
            </a:r>
            <a:r>
              <a:rPr lang="fr-FR" dirty="0"/>
              <a:t> </a:t>
            </a:r>
            <a:r>
              <a:rPr lang="fr-FR" dirty="0" err="1"/>
              <a:t>with</a:t>
            </a:r>
            <a:r>
              <a:rPr lang="fr-FR" dirty="0"/>
              <a:t> bulk </a:t>
            </a:r>
            <a:r>
              <a:rPr lang="fr-FR" dirty="0" err="1"/>
              <a:t>deliveries</a:t>
            </a:r>
            <a:r>
              <a:rPr lang="fr-FR" dirty="0"/>
              <a:t>.</a:t>
            </a:r>
          </a:p>
          <a:p>
            <a:pPr marL="0" lvl="0" indent="0" algn="l" rtl="0">
              <a:spcBef>
                <a:spcPts val="360"/>
              </a:spcBef>
              <a:spcAft>
                <a:spcPts val="0"/>
              </a:spcAft>
              <a:buNone/>
            </a:pPr>
            <a:r>
              <a:rPr lang="fr-FR" dirty="0"/>
              <a:t>Pick-up </a:t>
            </a:r>
            <a:r>
              <a:rPr lang="fr-FR" dirty="0" err="1"/>
              <a:t>lockers</a:t>
            </a:r>
            <a:r>
              <a:rPr lang="fr-FR" dirty="0"/>
              <a:t>: </a:t>
            </a:r>
            <a:r>
              <a:rPr lang="fr-FR" dirty="0" err="1"/>
              <a:t>same</a:t>
            </a:r>
            <a:r>
              <a:rPr lang="fr-FR" dirty="0"/>
              <a:t> </a:t>
            </a:r>
            <a:r>
              <a:rPr lang="fr-FR" dirty="0" err="1"/>
              <a:t>benefits</a:t>
            </a:r>
            <a:r>
              <a:rPr lang="fr-FR" dirty="0"/>
              <a:t>, </a:t>
            </a:r>
            <a:r>
              <a:rPr lang="fr-FR" dirty="0" err="1"/>
              <a:t>except</a:t>
            </a:r>
            <a:r>
              <a:rPr lang="fr-FR" dirty="0"/>
              <a:t> for the interaction </a:t>
            </a:r>
            <a:r>
              <a:rPr lang="fr-FR" dirty="0" err="1"/>
              <a:t>with</a:t>
            </a:r>
            <a:r>
              <a:rPr lang="fr-FR" dirty="0"/>
              <a:t> a </a:t>
            </a:r>
            <a:r>
              <a:rPr lang="fr-FR" dirty="0" err="1"/>
              <a:t>person</a:t>
            </a:r>
            <a:r>
              <a:rPr lang="fr-FR" dirty="0"/>
              <a:t> to manage the </a:t>
            </a:r>
            <a:r>
              <a:rPr lang="fr-FR" dirty="0" err="1"/>
              <a:t>reception</a:t>
            </a:r>
            <a:r>
              <a:rPr lang="fr-FR" dirty="0"/>
              <a:t> of the </a:t>
            </a:r>
            <a:r>
              <a:rPr lang="fr-FR" dirty="0" err="1"/>
              <a:t>goods</a:t>
            </a:r>
            <a:r>
              <a:rPr lang="fr-FR" dirty="0"/>
              <a:t>.</a:t>
            </a: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2887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04097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9947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53" name="Google Shape;53;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6657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52988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18757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68047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0b78f225a7_0_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 name="Google Shape;69;g10b78f225a7_0_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387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dirty="0"/>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646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0116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3181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4047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2" name="Google Shape;6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90354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control" Target="../activeX/activeX3.xml"/><Relationship Id="rId7" Type="http://schemas.openxmlformats.org/officeDocument/2006/relationships/image" Target="../media/image2.jpeg"/><Relationship Id="rId12" Type="http://schemas.openxmlformats.org/officeDocument/2006/relationships/image" Target="../media/image7.wmf"/><Relationship Id="rId2" Type="http://schemas.openxmlformats.org/officeDocument/2006/relationships/control" Target="../activeX/activeX2.xml"/><Relationship Id="rId1" Type="http://schemas.openxmlformats.org/officeDocument/2006/relationships/control" Target="../activeX/activeX1.xml"/><Relationship Id="rId6" Type="http://schemas.openxmlformats.org/officeDocument/2006/relationships/slideMaster" Target="../slideMasters/slideMaster2.xml"/><Relationship Id="rId11" Type="http://schemas.openxmlformats.org/officeDocument/2006/relationships/image" Target="../media/image6.wmf"/><Relationship Id="rId5" Type="http://schemas.openxmlformats.org/officeDocument/2006/relationships/control" Target="../activeX/activeX5.xml"/><Relationship Id="rId10" Type="http://schemas.openxmlformats.org/officeDocument/2006/relationships/image" Target="../media/image5.wmf"/><Relationship Id="rId4" Type="http://schemas.openxmlformats.org/officeDocument/2006/relationships/control" Target="../activeX/activeX4.xml"/><Relationship Id="rId9" Type="http://schemas.openxmlformats.org/officeDocument/2006/relationships/image" Target="../media/image4.w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4"/>
        <p:cNvGrpSpPr/>
        <p:nvPr/>
      </p:nvGrpSpPr>
      <p:grpSpPr>
        <a:xfrm>
          <a:off x="0" y="0"/>
          <a:ext cx="0" cy="0"/>
          <a:chOff x="0" y="0"/>
          <a:chExt cx="0" cy="0"/>
        </a:xfrm>
      </p:grpSpPr>
      <p:sp>
        <p:nvSpPr>
          <p:cNvPr id="15" name="Google Shape;15;p7"/>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pic>
        <p:nvPicPr>
          <p:cNvPr id="16" name="Google Shape;16;p7"/>
          <p:cNvPicPr preferRelativeResize="0"/>
          <p:nvPr/>
        </p:nvPicPr>
        <p:blipFill rotWithShape="1">
          <a:blip r:embed="rId2">
            <a:alphaModFix/>
          </a:blip>
          <a:srcRect/>
          <a:stretch/>
        </p:blipFill>
        <p:spPr>
          <a:xfrm>
            <a:off x="252663" y="6357783"/>
            <a:ext cx="2010676" cy="500217"/>
          </a:xfrm>
          <a:prstGeom prst="rect">
            <a:avLst/>
          </a:prstGeom>
          <a:noFill/>
          <a:ln>
            <a:noFill/>
          </a:ln>
        </p:spPr>
      </p:pic>
      <p:sp>
        <p:nvSpPr>
          <p:cNvPr id="2" name="Google Shape;17;p7">
            <a:extLst>
              <a:ext uri="{FF2B5EF4-FFF2-40B4-BE49-F238E27FC236}">
                <a16:creationId xmlns:a16="http://schemas.microsoft.com/office/drawing/2014/main" id="{B9588A68-9870-341E-451C-C0E0D32A58F7}"/>
              </a:ext>
            </a:extLst>
          </p:cNvPr>
          <p:cNvSpPr txBox="1"/>
          <p:nvPr userDrawn="1"/>
        </p:nvSpPr>
        <p:spPr>
          <a:xfrm>
            <a:off x="2263339" y="6381511"/>
            <a:ext cx="4150895" cy="452760"/>
          </a:xfrm>
          <a:prstGeom prst="rect">
            <a:avLst/>
          </a:prstGeom>
          <a:noFill/>
          <a:ln>
            <a:noFill/>
          </a:ln>
        </p:spPr>
        <p:txBody>
          <a:bodyPr spcFirstLastPara="1" wrap="square" lIns="34275" tIns="34275" rIns="342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666666"/>
              </a:buClr>
              <a:buSzPts val="750"/>
              <a:buFont typeface="Calibri"/>
              <a:buNone/>
            </a:pPr>
            <a:r>
              <a:rPr lang="en-US" sz="750" b="0" i="0" u="none" strike="noStrike" cap="none" dirty="0">
                <a:solidFill>
                  <a:srgbClr val="666666"/>
                </a:solidFill>
                <a:latin typeface="Arial"/>
                <a:cs typeface="Arial"/>
                <a:sym typeface="Arial"/>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 </a:t>
            </a:r>
            <a:endParaRPr lang="en-US" sz="750" b="0" i="0" u="none" strike="noStrike" cap="none" dirty="0">
              <a:solidFill>
                <a:srgbClr val="666666"/>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Diseño personalizado">
  <p:cSld name="1_Diseño personalizado">
    <p:spTree>
      <p:nvGrpSpPr>
        <p:cNvPr id="1" name="Shape 18"/>
        <p:cNvGrpSpPr/>
        <p:nvPr/>
      </p:nvGrpSpPr>
      <p:grpSpPr>
        <a:xfrm>
          <a:off x="0" y="0"/>
          <a:ext cx="0" cy="0"/>
          <a:chOff x="0" y="0"/>
          <a:chExt cx="0" cy="0"/>
        </a:xfrm>
      </p:grpSpPr>
      <p:sp>
        <p:nvSpPr>
          <p:cNvPr id="19" name="Google Shape;19;p8"/>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 blanco" type="blank" preserve="1">
  <p:cSld name="En blanco">
    <p:spTree>
      <p:nvGrpSpPr>
        <p:cNvPr id="1" name="Shape 14"/>
        <p:cNvGrpSpPr/>
        <p:nvPr/>
      </p:nvGrpSpPr>
      <p:grpSpPr>
        <a:xfrm>
          <a:off x="0" y="0"/>
          <a:ext cx="0" cy="0"/>
          <a:chOff x="0" y="0"/>
          <a:chExt cx="0" cy="0"/>
        </a:xfrm>
      </p:grpSpPr>
      <p:sp>
        <p:nvSpPr>
          <p:cNvPr id="15" name="Google Shape;15;p7"/>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pic>
        <p:nvPicPr>
          <p:cNvPr id="16" name="Google Shape;16;p7"/>
          <p:cNvPicPr preferRelativeResize="0"/>
          <p:nvPr/>
        </p:nvPicPr>
        <p:blipFill rotWithShape="1">
          <a:blip r:embed="rId7">
            <a:alphaModFix/>
          </a:blip>
          <a:srcRect/>
          <a:stretch/>
        </p:blipFill>
        <p:spPr>
          <a:xfrm>
            <a:off x="252663" y="6357783"/>
            <a:ext cx="2010676" cy="500217"/>
          </a:xfrm>
          <a:prstGeom prst="rect">
            <a:avLst/>
          </a:prstGeom>
          <a:noFill/>
          <a:ln>
            <a:noFill/>
          </a:ln>
        </p:spPr>
      </p:pic>
      <p:sp>
        <p:nvSpPr>
          <p:cNvPr id="5" name="ZoneTexte 4">
            <a:extLst>
              <a:ext uri="{FF2B5EF4-FFF2-40B4-BE49-F238E27FC236}">
                <a16:creationId xmlns:a16="http://schemas.microsoft.com/office/drawing/2014/main" id="{72F2C157-AE78-47CE-9478-862EE56D917A}"/>
              </a:ext>
            </a:extLst>
          </p:cNvPr>
          <p:cNvSpPr txBox="1"/>
          <p:nvPr userDrawn="1"/>
        </p:nvSpPr>
        <p:spPr>
          <a:xfrm>
            <a:off x="2193530" y="3560895"/>
            <a:ext cx="1397286" cy="338554"/>
          </a:xfrm>
          <a:prstGeom prst="rect">
            <a:avLst/>
          </a:prstGeom>
          <a:noFill/>
        </p:spPr>
        <p:txBody>
          <a:bodyPr wrap="square" rtlCol="0">
            <a:spAutoFit/>
          </a:bodyPr>
          <a:lstStyle/>
          <a:p>
            <a:r>
              <a:rPr lang="fr-FR" sz="1600" b="1" dirty="0" err="1"/>
              <a:t>Your</a:t>
            </a:r>
            <a:r>
              <a:rPr lang="fr-FR" sz="1600" b="1" dirty="0"/>
              <a:t> score :</a:t>
            </a:r>
          </a:p>
        </p:txBody>
      </p:sp>
      <p:sp>
        <p:nvSpPr>
          <p:cNvPr id="6" name="ZoneTexte 5">
            <a:extLst>
              <a:ext uri="{FF2B5EF4-FFF2-40B4-BE49-F238E27FC236}">
                <a16:creationId xmlns:a16="http://schemas.microsoft.com/office/drawing/2014/main" id="{39362716-D4D8-48B7-BC24-EB74817572F9}"/>
              </a:ext>
            </a:extLst>
          </p:cNvPr>
          <p:cNvSpPr txBox="1"/>
          <p:nvPr userDrawn="1"/>
        </p:nvSpPr>
        <p:spPr>
          <a:xfrm>
            <a:off x="5229550" y="3560895"/>
            <a:ext cx="1397286" cy="338554"/>
          </a:xfrm>
          <a:prstGeom prst="rect">
            <a:avLst/>
          </a:prstGeom>
          <a:noFill/>
        </p:spPr>
        <p:txBody>
          <a:bodyPr wrap="square" rtlCol="0">
            <a:spAutoFit/>
          </a:bodyPr>
          <a:lstStyle/>
          <a:p>
            <a:r>
              <a:rPr lang="fr-FR" sz="1600" b="1" dirty="0"/>
              <a:t>points</a:t>
            </a:r>
          </a:p>
        </p:txBody>
      </p:sp>
      <p:sp>
        <p:nvSpPr>
          <p:cNvPr id="7" name="Rectangle 6">
            <a:extLst>
              <a:ext uri="{FF2B5EF4-FFF2-40B4-BE49-F238E27FC236}">
                <a16:creationId xmlns:a16="http://schemas.microsoft.com/office/drawing/2014/main" id="{B608B3BA-AD23-4478-BA54-540CB1F25713}"/>
              </a:ext>
            </a:extLst>
          </p:cNvPr>
          <p:cNvSpPr/>
          <p:nvPr userDrawn="1"/>
        </p:nvSpPr>
        <p:spPr>
          <a:xfrm>
            <a:off x="1099334" y="2301411"/>
            <a:ext cx="6899391" cy="534256"/>
          </a:xfrm>
          <a:prstGeom prst="rect">
            <a:avLst/>
          </a:prstGeom>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err="1"/>
              <a:t>Number</a:t>
            </a:r>
            <a:r>
              <a:rPr lang="fr-FR" sz="2000" b="1" dirty="0"/>
              <a:t> of correct </a:t>
            </a:r>
            <a:r>
              <a:rPr lang="fr-FR" sz="2000" b="1" dirty="0" err="1"/>
              <a:t>answers</a:t>
            </a:r>
            <a:r>
              <a:rPr lang="fr-FR" sz="2000" b="1" dirty="0"/>
              <a:t>:</a:t>
            </a:r>
          </a:p>
        </p:txBody>
      </p:sp>
      <p:sp>
        <p:nvSpPr>
          <p:cNvPr id="2" name="Google Shape;17;p7">
            <a:extLst>
              <a:ext uri="{FF2B5EF4-FFF2-40B4-BE49-F238E27FC236}">
                <a16:creationId xmlns:a16="http://schemas.microsoft.com/office/drawing/2014/main" id="{CD60E07C-86F5-8D39-89EA-9267A5964390}"/>
              </a:ext>
            </a:extLst>
          </p:cNvPr>
          <p:cNvSpPr txBox="1"/>
          <p:nvPr userDrawn="1"/>
        </p:nvSpPr>
        <p:spPr>
          <a:xfrm>
            <a:off x="2263339" y="6381511"/>
            <a:ext cx="4150895" cy="452760"/>
          </a:xfrm>
          <a:prstGeom prst="rect">
            <a:avLst/>
          </a:prstGeom>
          <a:noFill/>
          <a:ln>
            <a:noFill/>
          </a:ln>
        </p:spPr>
        <p:txBody>
          <a:bodyPr spcFirstLastPara="1" wrap="square" lIns="34275" tIns="34275" rIns="34275"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666666"/>
              </a:buClr>
              <a:buSzPts val="750"/>
              <a:buFont typeface="Calibri"/>
              <a:buNone/>
            </a:pPr>
            <a:r>
              <a:rPr lang="en-US" sz="750" b="0" i="0" u="none" strike="noStrike" cap="none" dirty="0">
                <a:solidFill>
                  <a:srgbClr val="666666"/>
                </a:solidFill>
                <a:latin typeface="Arial"/>
                <a:cs typeface="Arial"/>
                <a:sym typeface="Arial"/>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 </a:t>
            </a:r>
            <a:endParaRPr lang="en-US" sz="750" b="0" i="0" u="none" strike="noStrike" cap="none" dirty="0">
              <a:solidFill>
                <a:srgbClr val="666666"/>
              </a:solidFill>
              <a:latin typeface="Arial"/>
              <a:ea typeface="Arial"/>
              <a:cs typeface="Arial"/>
              <a:sym typeface="Arial"/>
            </a:endParaRPr>
          </a:p>
        </p:txBody>
      </p:sp>
    </p:spTree>
    <p:controls>
      <mc:AlternateContent xmlns:mc="http://schemas.openxmlformats.org/markup-compatibility/2006">
        <mc:Choice xmlns:v="urn:schemas-microsoft-com:vml" Requires="v">
          <p:control name="Points" r:id="rId1" imgW="743040" imgH="336600"/>
        </mc:Choice>
        <mc:Fallback>
          <p:control name="Points" r:id="rId1" imgW="743040" imgH="336600">
            <p:pic>
              <p:nvPicPr>
                <p:cNvPr id="8" name="Points">
                  <a:extLst>
                    <a:ext uri="{FF2B5EF4-FFF2-40B4-BE49-F238E27FC236}">
                      <a16:creationId xmlns:a16="http://schemas.microsoft.com/office/drawing/2014/main" id="{A4D7A0EB-EE23-4D54-8C09-573590B1D21A}"/>
                    </a:ext>
                  </a:extLst>
                </p:cNvPr>
                <p:cNvPicPr>
                  <a:picLocks/>
                </p:cNvPicPr>
                <p:nvPr/>
              </p:nvPicPr>
              <p:blipFill>
                <a:blip r:embed="rId8"/>
                <a:stretch>
                  <a:fillRect/>
                </a:stretch>
              </p:blipFill>
              <p:spPr>
                <a:xfrm>
                  <a:off x="4202127" y="3560895"/>
                  <a:ext cx="739743" cy="338555"/>
                </a:xfrm>
                <a:prstGeom prst="rect">
                  <a:avLst/>
                </a:prstGeom>
              </p:spPr>
            </p:pic>
          </p:control>
        </mc:Fallback>
      </mc:AlternateContent>
      <mc:AlternateContent xmlns:mc="http://schemas.openxmlformats.org/markup-compatibility/2006">
        <mc:Choice xmlns:v="urn:schemas-microsoft-com:vml" Requires="v">
          <p:control name="Commentaire" r:id="rId2" imgW="6851520" imgH="533520"/>
        </mc:Choice>
        <mc:Fallback>
          <p:control name="Commentaire" r:id="rId2" imgW="6851520" imgH="533520">
            <p:pic>
              <p:nvPicPr>
                <p:cNvPr id="9" name="Commentaire">
                  <a:extLst>
                    <a:ext uri="{FF2B5EF4-FFF2-40B4-BE49-F238E27FC236}">
                      <a16:creationId xmlns:a16="http://schemas.microsoft.com/office/drawing/2014/main" id="{8F12F6EB-89C4-41ED-ABDC-DE0BBAEEAB3B}"/>
                    </a:ext>
                  </a:extLst>
                </p:cNvPr>
                <p:cNvPicPr>
                  <a:picLocks/>
                </p:cNvPicPr>
                <p:nvPr/>
              </p:nvPicPr>
              <p:blipFill>
                <a:blip r:embed="rId9"/>
                <a:stretch>
                  <a:fillRect/>
                </a:stretch>
              </p:blipFill>
              <p:spPr>
                <a:xfrm>
                  <a:off x="1099334" y="4289462"/>
                  <a:ext cx="6853451" cy="534256"/>
                </a:xfrm>
                <a:prstGeom prst="rect">
                  <a:avLst/>
                </a:prstGeom>
              </p:spPr>
            </p:pic>
          </p:control>
        </mc:Fallback>
      </mc:AlternateContent>
      <mc:AlternateContent xmlns:mc="http://schemas.openxmlformats.org/markup-compatibility/2006">
        <mc:Choice xmlns:v="urn:schemas-microsoft-com:vml" Requires="v">
          <p:control name="CacheTotal" r:id="rId3" imgW="1593720" imgH="374760"/>
        </mc:Choice>
        <mc:Fallback>
          <p:control name="CacheTotal" r:id="rId3" imgW="1593720" imgH="374760">
            <p:pic>
              <p:nvPicPr>
                <p:cNvPr id="10" name="CacheTotal">
                  <a:extLst>
                    <a:ext uri="{FF2B5EF4-FFF2-40B4-BE49-F238E27FC236}">
                      <a16:creationId xmlns:a16="http://schemas.microsoft.com/office/drawing/2014/main" id="{5451DAE2-86B5-4B9D-9088-A53A585F0046}"/>
                    </a:ext>
                  </a:extLst>
                </p:cNvPr>
                <p:cNvPicPr>
                  <a:picLocks/>
                </p:cNvPicPr>
                <p:nvPr/>
              </p:nvPicPr>
              <p:blipFill>
                <a:blip r:embed="rId10"/>
                <a:stretch>
                  <a:fillRect/>
                </a:stretch>
              </p:blipFill>
              <p:spPr>
                <a:xfrm>
                  <a:off x="5424541" y="0"/>
                  <a:ext cx="1595438" cy="374650"/>
                </a:xfrm>
                <a:prstGeom prst="rect">
                  <a:avLst/>
                </a:prstGeom>
              </p:spPr>
            </p:pic>
          </p:control>
        </mc:Fallback>
      </mc:AlternateContent>
      <mc:AlternateContent xmlns:mc="http://schemas.openxmlformats.org/markup-compatibility/2006">
        <mc:Choice xmlns:v="urn:schemas-microsoft-com:vml" Requires="v">
          <p:control name="Collecte" r:id="rId4" imgW="1593720" imgH="374760"/>
        </mc:Choice>
        <mc:Fallback>
          <p:control name="Collecte" r:id="rId4" imgW="1593720" imgH="374760">
            <p:pic>
              <p:nvPicPr>
                <p:cNvPr id="11" name="Collecte">
                  <a:extLst>
                    <a:ext uri="{FF2B5EF4-FFF2-40B4-BE49-F238E27FC236}">
                      <a16:creationId xmlns:a16="http://schemas.microsoft.com/office/drawing/2014/main" id="{9F8CDB60-89D3-4D4C-A0DA-F7A32BDEF1DB}"/>
                    </a:ext>
                  </a:extLst>
                </p:cNvPr>
                <p:cNvPicPr>
                  <a:picLocks/>
                </p:cNvPicPr>
                <p:nvPr/>
              </p:nvPicPr>
              <p:blipFill>
                <a:blip r:embed="rId11"/>
                <a:stretch>
                  <a:fillRect/>
                </a:stretch>
              </p:blipFill>
              <p:spPr>
                <a:xfrm>
                  <a:off x="3829103" y="0"/>
                  <a:ext cx="1595438" cy="374650"/>
                </a:xfrm>
                <a:prstGeom prst="rect">
                  <a:avLst/>
                </a:prstGeom>
              </p:spPr>
            </p:pic>
          </p:control>
        </mc:Fallback>
      </mc:AlternateContent>
      <mc:AlternateContent xmlns:mc="http://schemas.openxmlformats.org/markup-compatibility/2006">
        <mc:Choice xmlns:v="urn:schemas-microsoft-com:vml" Requires="v">
          <p:control name="SuiviTest" r:id="rId5" imgW="1593720" imgH="374760"/>
        </mc:Choice>
        <mc:Fallback>
          <p:control name="SuiviTest" r:id="rId5" imgW="1593720" imgH="374760">
            <p:pic>
              <p:nvPicPr>
                <p:cNvPr id="12" name="SuiviTest">
                  <a:extLst>
                    <a:ext uri="{FF2B5EF4-FFF2-40B4-BE49-F238E27FC236}">
                      <a16:creationId xmlns:a16="http://schemas.microsoft.com/office/drawing/2014/main" id="{B1EB4702-10A5-4C7B-86C4-2B9A2D519715}"/>
                    </a:ext>
                  </a:extLst>
                </p:cNvPr>
                <p:cNvPicPr>
                  <a:picLocks/>
                </p:cNvPicPr>
                <p:nvPr/>
              </p:nvPicPr>
              <p:blipFill>
                <a:blip r:embed="rId12"/>
                <a:stretch>
                  <a:fillRect/>
                </a:stretch>
              </p:blipFill>
              <p:spPr>
                <a:xfrm>
                  <a:off x="7019979" y="0"/>
                  <a:ext cx="1595438" cy="374650"/>
                </a:xfrm>
                <a:prstGeom prst="rect">
                  <a:avLst/>
                </a:prstGeom>
              </p:spPr>
            </p:pic>
          </p:control>
        </mc:Fallback>
      </mc:AlternateContent>
    </p:controls>
    <p:extLst>
      <p:ext uri="{BB962C8B-B14F-4D97-AF65-F5344CB8AC3E}">
        <p14:creationId xmlns:p14="http://schemas.microsoft.com/office/powerpoint/2010/main" val="8083943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Diseño personalizado" preserve="1">
  <p:cSld name="1_Diseño personalizado">
    <p:spTree>
      <p:nvGrpSpPr>
        <p:cNvPr id="1" name="Shape 18"/>
        <p:cNvGrpSpPr/>
        <p:nvPr/>
      </p:nvGrpSpPr>
      <p:grpSpPr>
        <a:xfrm>
          <a:off x="0" y="0"/>
          <a:ext cx="0" cy="0"/>
          <a:chOff x="0" y="0"/>
          <a:chExt cx="0" cy="0"/>
        </a:xfrm>
      </p:grpSpPr>
      <p:sp>
        <p:nvSpPr>
          <p:cNvPr id="19" name="Google Shape;19;p8"/>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3366CC"/>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s-ES"/>
              <a:pPr marL="0" lvl="0" indent="0" algn="r" rtl="0">
                <a:spcBef>
                  <a:spcPts val="0"/>
                </a:spcBef>
                <a:spcAft>
                  <a:spcPts val="0"/>
                </a:spcAft>
                <a:buNone/>
              </a:pPr>
              <a:t>‹N°›</a:t>
            </a:fld>
            <a:endParaRPr/>
          </a:p>
        </p:txBody>
      </p:sp>
    </p:spTree>
    <p:extLst>
      <p:ext uri="{BB962C8B-B14F-4D97-AF65-F5344CB8AC3E}">
        <p14:creationId xmlns:p14="http://schemas.microsoft.com/office/powerpoint/2010/main" val="8590713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body" idx="1"/>
          </p:nvPr>
        </p:nvSpPr>
        <p:spPr>
          <a:xfrm>
            <a:off x="468313" y="1196975"/>
            <a:ext cx="8183562" cy="1612900"/>
          </a:xfrm>
          <a:prstGeom prst="rect">
            <a:avLst/>
          </a:prstGeom>
          <a:noFill/>
          <a:ln>
            <a:noFill/>
          </a:ln>
        </p:spPr>
        <p:txBody>
          <a:bodyPr spcFirstLastPara="1" wrap="square" lIns="182875" tIns="91425" rIns="91425" bIns="45700" anchor="t" anchorCtr="0">
            <a:noAutofit/>
          </a:bodyPr>
          <a:lstStyle>
            <a:lvl1pPr marL="457200" marR="0" lvl="0" indent="-370840" algn="l" rtl="0">
              <a:lnSpc>
                <a:spcPct val="100000"/>
              </a:lnSpc>
              <a:spcBef>
                <a:spcPts val="250"/>
              </a:spcBef>
              <a:spcAft>
                <a:spcPts val="0"/>
              </a:spcAft>
              <a:buClr>
                <a:schemeClr val="accent1"/>
              </a:buClr>
              <a:buSzPts val="2240"/>
              <a:buFont typeface="Noto Sans Symbols"/>
              <a:buChar char="⚫"/>
              <a:defRPr sz="2800" b="0" i="0" u="none" strike="noStrike" cap="none">
                <a:solidFill>
                  <a:schemeClr val="dk1"/>
                </a:solidFill>
                <a:latin typeface="Cambria"/>
                <a:ea typeface="Cambria"/>
                <a:cs typeface="Cambria"/>
                <a:sym typeface="Cambria"/>
              </a:defRPr>
            </a:lvl1pPr>
            <a:lvl2pPr marL="914400" marR="0" lvl="1" indent="-381000" algn="l" rtl="0">
              <a:lnSpc>
                <a:spcPct val="100000"/>
              </a:lnSpc>
              <a:spcBef>
                <a:spcPts val="250"/>
              </a:spcBef>
              <a:spcAft>
                <a:spcPts val="0"/>
              </a:spcAft>
              <a:buClr>
                <a:schemeClr val="accent1"/>
              </a:buClr>
              <a:buSzPts val="2400"/>
              <a:buFont typeface="Verdana"/>
              <a:buChar char="◦"/>
              <a:defRPr sz="2400" b="0" i="0" u="none" strike="noStrike" cap="none">
                <a:solidFill>
                  <a:schemeClr val="dk1"/>
                </a:solidFill>
                <a:latin typeface="Cambria"/>
                <a:ea typeface="Cambria"/>
                <a:cs typeface="Cambria"/>
                <a:sym typeface="Cambria"/>
              </a:defRPr>
            </a:lvl2pPr>
            <a:lvl3pPr marL="1371600" marR="0" lvl="2" indent="-368300" algn="l" rtl="0">
              <a:lnSpc>
                <a:spcPct val="100000"/>
              </a:lnSpc>
              <a:spcBef>
                <a:spcPts val="250"/>
              </a:spcBef>
              <a:spcAft>
                <a:spcPts val="0"/>
              </a:spcAft>
              <a:buClr>
                <a:srgbClr val="ED3742"/>
              </a:buClr>
              <a:buSzPts val="2200"/>
              <a:buFont typeface="Noto Sans Symbols"/>
              <a:buChar char="●"/>
              <a:defRPr sz="2200" b="0" i="0" u="none" strike="noStrike" cap="none">
                <a:solidFill>
                  <a:schemeClr val="dk1"/>
                </a:solidFill>
                <a:latin typeface="Cambria"/>
                <a:ea typeface="Cambria"/>
                <a:cs typeface="Cambria"/>
                <a:sym typeface="Cambria"/>
              </a:defRPr>
            </a:lvl3pPr>
            <a:lvl4pPr marL="1828800" marR="0" lvl="3" indent="-363728" algn="l" rtl="0">
              <a:lnSpc>
                <a:spcPct val="100000"/>
              </a:lnSpc>
              <a:spcBef>
                <a:spcPts val="225"/>
              </a:spcBef>
              <a:spcAft>
                <a:spcPts val="0"/>
              </a:spcAft>
              <a:buClr>
                <a:srgbClr val="ED3742"/>
              </a:buClr>
              <a:buSzPts val="2128"/>
              <a:buFont typeface="Verdana"/>
              <a:buChar char="◦"/>
              <a:defRPr sz="1900" b="0" i="0" u="none" strike="noStrike" cap="none">
                <a:solidFill>
                  <a:schemeClr val="dk1"/>
                </a:solidFill>
                <a:latin typeface="Cambria"/>
                <a:ea typeface="Cambria"/>
                <a:cs typeface="Cambria"/>
                <a:sym typeface="Cambria"/>
              </a:defRPr>
            </a:lvl4pPr>
            <a:lvl5pPr marL="2286000" marR="0" lvl="4" indent="-342900" algn="l" rtl="0">
              <a:lnSpc>
                <a:spcPct val="100000"/>
              </a:lnSpc>
              <a:spcBef>
                <a:spcPts val="250"/>
              </a:spcBef>
              <a:spcAft>
                <a:spcPts val="0"/>
              </a:spcAft>
              <a:buClr>
                <a:srgbClr val="4A85BF"/>
              </a:buClr>
              <a:buSzPts val="1800"/>
              <a:buFont typeface="Noto Sans Symbols"/>
              <a:buChar char="●"/>
              <a:defRPr sz="1800" b="0" i="0" u="none" strike="noStrike" cap="none">
                <a:solidFill>
                  <a:schemeClr val="dk1"/>
                </a:solidFill>
                <a:latin typeface="Cambria"/>
                <a:ea typeface="Cambria"/>
                <a:cs typeface="Cambria"/>
                <a:sym typeface="Cambria"/>
              </a:defRPr>
            </a:lvl5pPr>
            <a:lvl6pPr marL="2743200" marR="0" lvl="5" indent="-336550" algn="l" rtl="0">
              <a:lnSpc>
                <a:spcPct val="100000"/>
              </a:lnSpc>
              <a:spcBef>
                <a:spcPts val="250"/>
              </a:spcBef>
              <a:spcAft>
                <a:spcPts val="0"/>
              </a:spcAft>
              <a:buClr>
                <a:srgbClr val="BFFF49"/>
              </a:buClr>
              <a:buSzPts val="1700"/>
              <a:buFont typeface="Verdana"/>
              <a:buChar char="◦"/>
              <a:defRPr sz="1700" b="0" i="0" u="none" strike="noStrike" cap="none">
                <a:solidFill>
                  <a:schemeClr val="dk1"/>
                </a:solidFill>
                <a:latin typeface="Cambria"/>
                <a:ea typeface="Cambria"/>
                <a:cs typeface="Cambria"/>
                <a:sym typeface="Cambria"/>
              </a:defRPr>
            </a:lvl6pPr>
            <a:lvl7pPr marL="3200400" marR="0" lvl="6"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7pPr>
            <a:lvl8pPr marL="3657600" marR="0" lvl="7" indent="-323850" algn="l" rtl="0">
              <a:lnSpc>
                <a:spcPct val="100000"/>
              </a:lnSpc>
              <a:spcBef>
                <a:spcPts val="257"/>
              </a:spcBef>
              <a:spcAft>
                <a:spcPts val="0"/>
              </a:spcAft>
              <a:buClr>
                <a:srgbClr val="BFFF49"/>
              </a:buClr>
              <a:buSzPts val="1500"/>
              <a:buFont typeface="Verdana"/>
              <a:buChar char="◦"/>
              <a:defRPr sz="1500" b="0" i="0" u="none" strike="noStrike" cap="none">
                <a:solidFill>
                  <a:schemeClr val="dk1"/>
                </a:solidFill>
                <a:latin typeface="Cambria"/>
                <a:ea typeface="Cambria"/>
                <a:cs typeface="Cambria"/>
                <a:sym typeface="Cambria"/>
              </a:defRPr>
            </a:lvl8pPr>
            <a:lvl9pPr marL="4114800" marR="0" lvl="8"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9pPr>
          </a:lstStyle>
          <a:p>
            <a:endParaRPr/>
          </a:p>
        </p:txBody>
      </p:sp>
      <p:sp>
        <p:nvSpPr>
          <p:cNvPr id="11" name="Google Shape;11;p5" descr="Dexion s.r.o. joins the Czech Logistics Association"/>
          <p:cNvSpPr/>
          <p:nvPr/>
        </p:nvSpPr>
        <p:spPr>
          <a:xfrm>
            <a:off x="173038"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2" name="Google Shape;12;p5"/>
          <p:cNvPicPr preferRelativeResize="0"/>
          <p:nvPr/>
        </p:nvPicPr>
        <p:blipFill rotWithShape="1">
          <a:blip r:embed="rId4">
            <a:alphaModFix/>
          </a:blip>
          <a:srcRect/>
          <a:stretch/>
        </p:blipFill>
        <p:spPr>
          <a:xfrm>
            <a:off x="372979" y="0"/>
            <a:ext cx="2061054" cy="649705"/>
          </a:xfrm>
          <a:prstGeom prst="rect">
            <a:avLst/>
          </a:prstGeom>
          <a:noFill/>
          <a:ln>
            <a:noFill/>
          </a:ln>
        </p:spPr>
      </p:pic>
      <p:sp>
        <p:nvSpPr>
          <p:cNvPr id="13" name="Google Shape;13;p5"/>
          <p:cNvSpPr/>
          <p:nvPr/>
        </p:nvSpPr>
        <p:spPr>
          <a:xfrm>
            <a:off x="264695" y="508411"/>
            <a:ext cx="1852863" cy="338554"/>
          </a:xfrm>
          <a:prstGeom prst="rect">
            <a:avLst/>
          </a:prstGeom>
          <a:noFill/>
          <a:ln>
            <a:noFill/>
          </a:ln>
        </p:spPr>
        <p:txBody>
          <a:bodyPr spcFirstLastPara="1" wrap="square" lIns="91425" tIns="45700" rIns="91425" bIns="45700" anchor="t" anchorCtr="0">
            <a:spAutoFit/>
          </a:bodyPr>
          <a:lstStyle/>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Successful online learning for </a:t>
            </a:r>
            <a:endParaRPr sz="800" b="0" i="0" u="none" strike="noStrike" cap="none">
              <a:solidFill>
                <a:srgbClr val="7F7F7F"/>
              </a:solidFill>
              <a:latin typeface="Arial"/>
              <a:ea typeface="Arial"/>
              <a:cs typeface="Arial"/>
              <a:sym typeface="Arial"/>
            </a:endParaRPr>
          </a:p>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sustainable last mile logistics</a:t>
            </a:r>
            <a:endParaRPr sz="800" b="1" i="0" u="none" strike="noStrike" cap="none">
              <a:solidFill>
                <a:srgbClr val="7F7F7F"/>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body" idx="1"/>
          </p:nvPr>
        </p:nvSpPr>
        <p:spPr>
          <a:xfrm>
            <a:off x="468313" y="1196975"/>
            <a:ext cx="8183562" cy="1612900"/>
          </a:xfrm>
          <a:prstGeom prst="rect">
            <a:avLst/>
          </a:prstGeom>
          <a:noFill/>
          <a:ln>
            <a:noFill/>
          </a:ln>
        </p:spPr>
        <p:txBody>
          <a:bodyPr spcFirstLastPara="1" wrap="square" lIns="182875" tIns="91425" rIns="91425" bIns="45700" anchor="t" anchorCtr="0">
            <a:noAutofit/>
          </a:bodyPr>
          <a:lstStyle>
            <a:lvl1pPr marL="457200" marR="0" lvl="0" indent="-370840" algn="l" rtl="0">
              <a:lnSpc>
                <a:spcPct val="100000"/>
              </a:lnSpc>
              <a:spcBef>
                <a:spcPts val="250"/>
              </a:spcBef>
              <a:spcAft>
                <a:spcPts val="0"/>
              </a:spcAft>
              <a:buClr>
                <a:schemeClr val="accent1"/>
              </a:buClr>
              <a:buSzPts val="2240"/>
              <a:buFont typeface="Noto Sans Symbols"/>
              <a:buChar char="⚫"/>
              <a:defRPr sz="2800" b="0" i="0" u="none" strike="noStrike" cap="none">
                <a:solidFill>
                  <a:schemeClr val="dk1"/>
                </a:solidFill>
                <a:latin typeface="Cambria"/>
                <a:ea typeface="Cambria"/>
                <a:cs typeface="Cambria"/>
                <a:sym typeface="Cambria"/>
              </a:defRPr>
            </a:lvl1pPr>
            <a:lvl2pPr marL="914400" marR="0" lvl="1" indent="-381000" algn="l" rtl="0">
              <a:lnSpc>
                <a:spcPct val="100000"/>
              </a:lnSpc>
              <a:spcBef>
                <a:spcPts val="250"/>
              </a:spcBef>
              <a:spcAft>
                <a:spcPts val="0"/>
              </a:spcAft>
              <a:buClr>
                <a:schemeClr val="accent1"/>
              </a:buClr>
              <a:buSzPts val="2400"/>
              <a:buFont typeface="Verdana"/>
              <a:buChar char="◦"/>
              <a:defRPr sz="2400" b="0" i="0" u="none" strike="noStrike" cap="none">
                <a:solidFill>
                  <a:schemeClr val="dk1"/>
                </a:solidFill>
                <a:latin typeface="Cambria"/>
                <a:ea typeface="Cambria"/>
                <a:cs typeface="Cambria"/>
                <a:sym typeface="Cambria"/>
              </a:defRPr>
            </a:lvl2pPr>
            <a:lvl3pPr marL="1371600" marR="0" lvl="2" indent="-368300" algn="l" rtl="0">
              <a:lnSpc>
                <a:spcPct val="100000"/>
              </a:lnSpc>
              <a:spcBef>
                <a:spcPts val="250"/>
              </a:spcBef>
              <a:spcAft>
                <a:spcPts val="0"/>
              </a:spcAft>
              <a:buClr>
                <a:srgbClr val="ED3742"/>
              </a:buClr>
              <a:buSzPts val="2200"/>
              <a:buFont typeface="Noto Sans Symbols"/>
              <a:buChar char="●"/>
              <a:defRPr sz="2200" b="0" i="0" u="none" strike="noStrike" cap="none">
                <a:solidFill>
                  <a:schemeClr val="dk1"/>
                </a:solidFill>
                <a:latin typeface="Cambria"/>
                <a:ea typeface="Cambria"/>
                <a:cs typeface="Cambria"/>
                <a:sym typeface="Cambria"/>
              </a:defRPr>
            </a:lvl3pPr>
            <a:lvl4pPr marL="1828800" marR="0" lvl="3" indent="-363728" algn="l" rtl="0">
              <a:lnSpc>
                <a:spcPct val="100000"/>
              </a:lnSpc>
              <a:spcBef>
                <a:spcPts val="225"/>
              </a:spcBef>
              <a:spcAft>
                <a:spcPts val="0"/>
              </a:spcAft>
              <a:buClr>
                <a:srgbClr val="ED3742"/>
              </a:buClr>
              <a:buSzPts val="2128"/>
              <a:buFont typeface="Verdana"/>
              <a:buChar char="◦"/>
              <a:defRPr sz="1900" b="0" i="0" u="none" strike="noStrike" cap="none">
                <a:solidFill>
                  <a:schemeClr val="dk1"/>
                </a:solidFill>
                <a:latin typeface="Cambria"/>
                <a:ea typeface="Cambria"/>
                <a:cs typeface="Cambria"/>
                <a:sym typeface="Cambria"/>
              </a:defRPr>
            </a:lvl4pPr>
            <a:lvl5pPr marL="2286000" marR="0" lvl="4" indent="-342900" algn="l" rtl="0">
              <a:lnSpc>
                <a:spcPct val="100000"/>
              </a:lnSpc>
              <a:spcBef>
                <a:spcPts val="250"/>
              </a:spcBef>
              <a:spcAft>
                <a:spcPts val="0"/>
              </a:spcAft>
              <a:buClr>
                <a:srgbClr val="4A85BF"/>
              </a:buClr>
              <a:buSzPts val="1800"/>
              <a:buFont typeface="Noto Sans Symbols"/>
              <a:buChar char="●"/>
              <a:defRPr sz="1800" b="0" i="0" u="none" strike="noStrike" cap="none">
                <a:solidFill>
                  <a:schemeClr val="dk1"/>
                </a:solidFill>
                <a:latin typeface="Cambria"/>
                <a:ea typeface="Cambria"/>
                <a:cs typeface="Cambria"/>
                <a:sym typeface="Cambria"/>
              </a:defRPr>
            </a:lvl5pPr>
            <a:lvl6pPr marL="2743200" marR="0" lvl="5" indent="-336550" algn="l" rtl="0">
              <a:lnSpc>
                <a:spcPct val="100000"/>
              </a:lnSpc>
              <a:spcBef>
                <a:spcPts val="250"/>
              </a:spcBef>
              <a:spcAft>
                <a:spcPts val="0"/>
              </a:spcAft>
              <a:buClr>
                <a:srgbClr val="BFFF49"/>
              </a:buClr>
              <a:buSzPts val="1700"/>
              <a:buFont typeface="Verdana"/>
              <a:buChar char="◦"/>
              <a:defRPr sz="1700" b="0" i="0" u="none" strike="noStrike" cap="none">
                <a:solidFill>
                  <a:schemeClr val="dk1"/>
                </a:solidFill>
                <a:latin typeface="Cambria"/>
                <a:ea typeface="Cambria"/>
                <a:cs typeface="Cambria"/>
                <a:sym typeface="Cambria"/>
              </a:defRPr>
            </a:lvl6pPr>
            <a:lvl7pPr marL="3200400" marR="0" lvl="6"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7pPr>
            <a:lvl8pPr marL="3657600" marR="0" lvl="7" indent="-323850" algn="l" rtl="0">
              <a:lnSpc>
                <a:spcPct val="100000"/>
              </a:lnSpc>
              <a:spcBef>
                <a:spcPts val="257"/>
              </a:spcBef>
              <a:spcAft>
                <a:spcPts val="0"/>
              </a:spcAft>
              <a:buClr>
                <a:srgbClr val="BFFF49"/>
              </a:buClr>
              <a:buSzPts val="1500"/>
              <a:buFont typeface="Verdana"/>
              <a:buChar char="◦"/>
              <a:defRPr sz="1500" b="0" i="0" u="none" strike="noStrike" cap="none">
                <a:solidFill>
                  <a:schemeClr val="dk1"/>
                </a:solidFill>
                <a:latin typeface="Cambria"/>
                <a:ea typeface="Cambria"/>
                <a:cs typeface="Cambria"/>
                <a:sym typeface="Cambria"/>
              </a:defRPr>
            </a:lvl8pPr>
            <a:lvl9pPr marL="4114800" marR="0" lvl="8" indent="-323850" algn="l" rtl="0">
              <a:lnSpc>
                <a:spcPct val="100000"/>
              </a:lnSpc>
              <a:spcBef>
                <a:spcPts val="255"/>
              </a:spcBef>
              <a:spcAft>
                <a:spcPts val="0"/>
              </a:spcAft>
              <a:buClr>
                <a:srgbClr val="BFFF49"/>
              </a:buClr>
              <a:buSzPts val="1500"/>
              <a:buFont typeface="Noto Sans Symbols"/>
              <a:buChar char="●"/>
              <a:defRPr sz="1500" b="0" i="0" u="none" strike="noStrike" cap="none">
                <a:solidFill>
                  <a:schemeClr val="dk1"/>
                </a:solidFill>
                <a:latin typeface="Cambria"/>
                <a:ea typeface="Cambria"/>
                <a:cs typeface="Cambria"/>
                <a:sym typeface="Cambria"/>
              </a:defRPr>
            </a:lvl9pPr>
          </a:lstStyle>
          <a:p>
            <a:endParaRPr/>
          </a:p>
        </p:txBody>
      </p:sp>
      <p:sp>
        <p:nvSpPr>
          <p:cNvPr id="11" name="Google Shape;11;p5" descr="Dexion s.r.o. joins the Czech Logistics Association"/>
          <p:cNvSpPr/>
          <p:nvPr/>
        </p:nvSpPr>
        <p:spPr>
          <a:xfrm>
            <a:off x="173038"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2" name="Google Shape;12;p5"/>
          <p:cNvPicPr preferRelativeResize="0"/>
          <p:nvPr/>
        </p:nvPicPr>
        <p:blipFill rotWithShape="1">
          <a:blip r:embed="rId4">
            <a:alphaModFix/>
          </a:blip>
          <a:srcRect/>
          <a:stretch/>
        </p:blipFill>
        <p:spPr>
          <a:xfrm>
            <a:off x="372979" y="0"/>
            <a:ext cx="2061054" cy="649705"/>
          </a:xfrm>
          <a:prstGeom prst="rect">
            <a:avLst/>
          </a:prstGeom>
          <a:noFill/>
          <a:ln>
            <a:noFill/>
          </a:ln>
        </p:spPr>
      </p:pic>
      <p:sp>
        <p:nvSpPr>
          <p:cNvPr id="13" name="Google Shape;13;p5"/>
          <p:cNvSpPr/>
          <p:nvPr/>
        </p:nvSpPr>
        <p:spPr>
          <a:xfrm>
            <a:off x="264695" y="508411"/>
            <a:ext cx="1852863" cy="338554"/>
          </a:xfrm>
          <a:prstGeom prst="rect">
            <a:avLst/>
          </a:prstGeom>
          <a:noFill/>
          <a:ln>
            <a:noFill/>
          </a:ln>
        </p:spPr>
        <p:txBody>
          <a:bodyPr spcFirstLastPara="1" wrap="square" lIns="91425" tIns="45700" rIns="91425" bIns="45700" anchor="t" anchorCtr="0">
            <a:spAutoFit/>
          </a:bodyPr>
          <a:lstStyle/>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Successful online learning for </a:t>
            </a:r>
            <a:endParaRPr sz="800" b="0" i="0" u="none" strike="noStrike" cap="none">
              <a:solidFill>
                <a:srgbClr val="7F7F7F"/>
              </a:solidFill>
              <a:latin typeface="Arial"/>
              <a:ea typeface="Arial"/>
              <a:cs typeface="Arial"/>
              <a:sym typeface="Arial"/>
            </a:endParaRPr>
          </a:p>
          <a:p>
            <a:pPr marL="36576" marR="0" lvl="0" indent="0" algn="ctr" rtl="0">
              <a:lnSpc>
                <a:spcPct val="100000"/>
              </a:lnSpc>
              <a:spcBef>
                <a:spcPts val="0"/>
              </a:spcBef>
              <a:spcAft>
                <a:spcPts val="0"/>
              </a:spcAft>
              <a:buClr>
                <a:srgbClr val="000000"/>
              </a:buClr>
              <a:buSzPts val="2240"/>
              <a:buFont typeface="Arial"/>
              <a:buNone/>
            </a:pPr>
            <a:r>
              <a:rPr lang="es-ES" sz="800" b="1" i="1" u="none" strike="noStrike" cap="none">
                <a:solidFill>
                  <a:srgbClr val="7F7F7F"/>
                </a:solidFill>
                <a:latin typeface="Arial"/>
                <a:ea typeface="Arial"/>
                <a:cs typeface="Arial"/>
                <a:sym typeface="Arial"/>
              </a:rPr>
              <a:t>sustainable last mile logistics</a:t>
            </a:r>
            <a:endParaRPr sz="800" b="1" i="0" u="none" strike="noStrike" cap="none">
              <a:solidFill>
                <a:srgbClr val="7F7F7F"/>
              </a:solidFill>
              <a:latin typeface="Arial"/>
              <a:ea typeface="Arial"/>
              <a:cs typeface="Arial"/>
              <a:sym typeface="Arial"/>
            </a:endParaRPr>
          </a:p>
        </p:txBody>
      </p:sp>
    </p:spTree>
    <p:extLst>
      <p:ext uri="{BB962C8B-B14F-4D97-AF65-F5344CB8AC3E}">
        <p14:creationId xmlns:p14="http://schemas.microsoft.com/office/powerpoint/2010/main" val="1469083875"/>
      </p:ext>
    </p:extLst>
  </p:cSld>
  <p:clrMap bg1="lt1" tx1="dk1" bg2="dk2" tx2="lt2" accent1="accent1" accent2="accent2" accent3="accent3" accent4="accent4" accent5="accent5" accent6="accent6" hlink="hlink" folHlink="folHlink"/>
  <p:sldLayoutIdLst>
    <p:sldLayoutId id="2147483652" r:id="rId1"/>
    <p:sldLayoutId id="2147483653"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2.sv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0.jfif"/><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
        <p:cNvGrpSpPr/>
        <p:nvPr/>
      </p:nvGrpSpPr>
      <p:grpSpPr>
        <a:xfrm>
          <a:off x="0" y="0"/>
          <a:ext cx="0" cy="0"/>
          <a:chOff x="0" y="0"/>
          <a:chExt cx="0" cy="0"/>
        </a:xfrm>
      </p:grpSpPr>
      <p:sp>
        <p:nvSpPr>
          <p:cNvPr id="24" name="Google Shape;24;p4"/>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a:t>
            </a:fld>
            <a:endParaRPr/>
          </a:p>
        </p:txBody>
      </p:sp>
      <p:sp>
        <p:nvSpPr>
          <p:cNvPr id="25" name="Google Shape;25;p4"/>
          <p:cNvSpPr txBox="1"/>
          <p:nvPr/>
        </p:nvSpPr>
        <p:spPr>
          <a:xfrm>
            <a:off x="2599506" y="2794758"/>
            <a:ext cx="3945000" cy="1077300"/>
          </a:xfrm>
          <a:prstGeom prst="rect">
            <a:avLst/>
          </a:prstGeom>
          <a:solidFill>
            <a:srgbClr val="18C32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s-ES" sz="3200" b="1" i="0" u="none" strike="noStrike" cap="none" dirty="0">
                <a:solidFill>
                  <a:schemeClr val="lt1"/>
                </a:solidFill>
                <a:latin typeface="Arial"/>
                <a:ea typeface="Arial"/>
                <a:cs typeface="Arial"/>
                <a:sym typeface="Arial"/>
              </a:rPr>
              <a:t>Capsule</a:t>
            </a:r>
            <a:endParaRPr dirty="0"/>
          </a:p>
          <a:p>
            <a:pPr marL="0" marR="0" lvl="0" indent="0" algn="ctr" rtl="0">
              <a:lnSpc>
                <a:spcPct val="100000"/>
              </a:lnSpc>
              <a:spcBef>
                <a:spcPts val="0"/>
              </a:spcBef>
              <a:spcAft>
                <a:spcPts val="0"/>
              </a:spcAft>
              <a:buClr>
                <a:srgbClr val="000000"/>
              </a:buClr>
              <a:buSzPts val="3200"/>
              <a:buFont typeface="Arial"/>
              <a:buNone/>
            </a:pPr>
            <a:r>
              <a:rPr lang="es-ES" sz="3200" b="1" i="0" u="none" strike="noStrike" cap="none" dirty="0">
                <a:solidFill>
                  <a:schemeClr val="lt1"/>
                </a:solidFill>
                <a:latin typeface="Arial"/>
                <a:ea typeface="Arial"/>
                <a:cs typeface="Arial"/>
                <a:sym typeface="Arial"/>
              </a:rPr>
              <a:t>1.3.2	</a:t>
            </a:r>
            <a:endParaRPr sz="3200" b="0" i="0" u="none" strike="noStrike" cap="none" dirty="0">
              <a:solidFill>
                <a:schemeClr val="lt1"/>
              </a:solidFill>
              <a:latin typeface="Arial"/>
              <a:ea typeface="Arial"/>
              <a:cs typeface="Arial"/>
              <a:sym typeface="Arial"/>
            </a:endParaRPr>
          </a:p>
        </p:txBody>
      </p:sp>
      <p:sp>
        <p:nvSpPr>
          <p:cNvPr id="26" name="Google Shape;26;p4"/>
          <p:cNvSpPr txBox="1"/>
          <p:nvPr/>
        </p:nvSpPr>
        <p:spPr>
          <a:xfrm>
            <a:off x="1342793" y="4293825"/>
            <a:ext cx="7014600" cy="461624"/>
          </a:xfrm>
          <a:prstGeom prst="rect">
            <a:avLst/>
          </a:prstGeom>
          <a:noFill/>
          <a:ln w="19050"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400" b="1" i="0" u="none" strike="noStrike" cap="none" dirty="0">
                <a:solidFill>
                  <a:schemeClr val="dk1"/>
                </a:solidFill>
                <a:latin typeface="Arial"/>
                <a:ea typeface="Arial"/>
                <a:cs typeface="Arial"/>
                <a:sym typeface="Arial"/>
              </a:rPr>
              <a:t>Express, courier and postal services</a:t>
            </a:r>
          </a:p>
        </p:txBody>
      </p:sp>
      <p:sp>
        <p:nvSpPr>
          <p:cNvPr id="27" name="Google Shape;27;p4"/>
          <p:cNvSpPr txBox="1"/>
          <p:nvPr/>
        </p:nvSpPr>
        <p:spPr>
          <a:xfrm>
            <a:off x="248194" y="1222861"/>
            <a:ext cx="8451669" cy="400069"/>
          </a:xfrm>
          <a:prstGeom prst="rect">
            <a:avLst/>
          </a:prstGeom>
          <a:solidFill>
            <a:srgbClr val="18C320"/>
          </a:solid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GB" sz="2000" b="1" i="0" u="none" strike="noStrike" cap="none">
                <a:solidFill>
                  <a:schemeClr val="lt1"/>
                </a:solidFill>
                <a:latin typeface="Arial"/>
                <a:ea typeface="Arial"/>
                <a:cs typeface="Arial"/>
                <a:sym typeface="Arial"/>
              </a:rPr>
              <a:t>CHAPTER 1: The environment of Last Mile Distribution logistics</a:t>
            </a:r>
          </a:p>
        </p:txBody>
      </p:sp>
      <p:sp>
        <p:nvSpPr>
          <p:cNvPr id="28" name="Google Shape;28;p4"/>
          <p:cNvSpPr txBox="1"/>
          <p:nvPr/>
        </p:nvSpPr>
        <p:spPr>
          <a:xfrm>
            <a:off x="243840" y="1858586"/>
            <a:ext cx="8451669" cy="400069"/>
          </a:xfrm>
          <a:prstGeom prst="rect">
            <a:avLst/>
          </a:prstGeom>
          <a:no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2000" b="1" i="0" u="none" strike="noStrike" cap="none" dirty="0">
                <a:solidFill>
                  <a:schemeClr val="dk1"/>
                </a:solidFill>
                <a:latin typeface="Arial"/>
                <a:ea typeface="Arial"/>
                <a:cs typeface="Arial"/>
                <a:sym typeface="Arial"/>
              </a:rPr>
              <a:t>UNIT 3: </a:t>
            </a:r>
            <a:r>
              <a:rPr lang="en-US" sz="2000" b="1" i="0" u="none" strike="noStrike" cap="none" dirty="0">
                <a:solidFill>
                  <a:schemeClr val="dk1"/>
                </a:solidFill>
                <a:latin typeface="Arial"/>
                <a:ea typeface="Arial"/>
                <a:cs typeface="Arial"/>
                <a:sym typeface="Arial"/>
              </a:rPr>
              <a:t>Variety of product flows in the LMD ecosystem</a:t>
            </a:r>
          </a:p>
        </p:txBody>
      </p:sp>
    </p:spTree>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10</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Definition</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4278094"/>
          </a:xfrm>
          <a:prstGeom prst="rect">
            <a:avLst/>
          </a:prstGeom>
        </p:spPr>
        <p:txBody>
          <a:bodyPr wrap="square">
            <a:spAutoFit/>
          </a:bodyPr>
          <a:lstStyle/>
          <a:p>
            <a:pPr algn="just"/>
            <a:r>
              <a:rPr lang="en-US" sz="1600" b="1" dirty="0">
                <a:solidFill>
                  <a:schemeClr val="tx1"/>
                </a:solidFill>
              </a:rPr>
              <a:t>Main differences of service conditions </a:t>
            </a:r>
          </a:p>
          <a:p>
            <a:pPr algn="just"/>
            <a:endParaRPr lang="en-US" sz="1600" b="1" dirty="0">
              <a:solidFill>
                <a:schemeClr val="tx1"/>
              </a:solidFill>
            </a:endParaRPr>
          </a:p>
          <a:p>
            <a:pPr algn="just"/>
            <a:r>
              <a:rPr lang="en-US" sz="1600" dirty="0">
                <a:solidFill>
                  <a:schemeClr val="tx1"/>
                </a:solidFill>
              </a:rPr>
              <a:t>	</a:t>
            </a:r>
            <a:r>
              <a:rPr lang="en-US" sz="1600" b="1" dirty="0">
                <a:solidFill>
                  <a:srgbClr val="18C320"/>
                </a:solidFill>
              </a:rPr>
              <a:t>Courier</a:t>
            </a:r>
          </a:p>
          <a:p>
            <a:pPr algn="just"/>
            <a:endParaRPr lang="en-US" sz="1600" dirty="0">
              <a:solidFill>
                <a:schemeClr val="tx1"/>
              </a:solidFill>
            </a:endParaRPr>
          </a:p>
          <a:p>
            <a:pPr algn="just"/>
            <a:r>
              <a:rPr lang="en-US" sz="1600" dirty="0">
                <a:solidFill>
                  <a:schemeClr val="tx1"/>
                </a:solidFill>
              </a:rPr>
              <a:t>CEP operators primarily draw direct, individual pickup and delivery (door-to-door). </a:t>
            </a:r>
          </a:p>
          <a:p>
            <a:pPr algn="just"/>
            <a:endParaRPr lang="en-US" sz="1600" dirty="0">
              <a:solidFill>
                <a:schemeClr val="tx1"/>
              </a:solidFill>
            </a:endParaRPr>
          </a:p>
          <a:p>
            <a:pPr algn="just"/>
            <a:r>
              <a:rPr lang="en-US" sz="1600" dirty="0">
                <a:solidFill>
                  <a:schemeClr val="tx1"/>
                </a:solidFill>
              </a:rPr>
              <a:t>The majority of shipments handled by courier services are delivered over short distances, but regional and international services are possible. </a:t>
            </a:r>
          </a:p>
          <a:p>
            <a:pPr algn="just"/>
            <a:endParaRPr lang="en-US" sz="1600" dirty="0">
              <a:solidFill>
                <a:schemeClr val="tx1"/>
              </a:solidFill>
            </a:endParaRPr>
          </a:p>
          <a:p>
            <a:pPr algn="just"/>
            <a:r>
              <a:rPr lang="en-US" sz="1600" dirty="0">
                <a:solidFill>
                  <a:schemeClr val="tx1"/>
                </a:solidFill>
              </a:rPr>
              <a:t>Valuable and cash transports are offered by special security couriers.</a:t>
            </a:r>
          </a:p>
          <a:p>
            <a:pPr algn="just"/>
            <a:endParaRPr lang="en-US" sz="1600" b="1" dirty="0">
              <a:solidFill>
                <a:schemeClr val="tx1"/>
              </a:solidFill>
            </a:endParaRPr>
          </a:p>
          <a:p>
            <a:pPr algn="just"/>
            <a:r>
              <a:rPr lang="en-US" sz="1600" b="1" dirty="0">
                <a:solidFill>
                  <a:schemeClr val="tx1"/>
                </a:solidFill>
              </a:rPr>
              <a:t>	</a:t>
            </a:r>
            <a:r>
              <a:rPr lang="en-US" sz="1600" b="1" dirty="0">
                <a:solidFill>
                  <a:srgbClr val="18C320"/>
                </a:solidFill>
              </a:rPr>
              <a:t>Parcel</a:t>
            </a:r>
          </a:p>
          <a:p>
            <a:pPr algn="just"/>
            <a:endParaRPr lang="en-US" sz="1600" dirty="0">
              <a:solidFill>
                <a:schemeClr val="tx1"/>
              </a:solidFill>
            </a:endParaRPr>
          </a:p>
          <a:p>
            <a:pPr algn="just"/>
            <a:r>
              <a:rPr lang="en-US" sz="1600" dirty="0">
                <a:solidFill>
                  <a:schemeClr val="tx1"/>
                </a:solidFill>
              </a:rPr>
              <a:t>Precise restrictions on the weight and volume of shipments allows standard operations hence better cost control of the service. </a:t>
            </a:r>
          </a:p>
          <a:p>
            <a:pPr algn="just"/>
            <a:endParaRPr lang="en-US" sz="1600" dirty="0">
              <a:solidFill>
                <a:schemeClr val="tx1"/>
              </a:solidFill>
            </a:endParaRPr>
          </a:p>
          <a:p>
            <a:pPr algn="just"/>
            <a:r>
              <a:rPr lang="en-US" sz="1600" dirty="0">
                <a:solidFill>
                  <a:schemeClr val="tx1"/>
                </a:solidFill>
              </a:rPr>
              <a:t>The transit time of the shipment is longer than express services and not guaranteed.</a:t>
            </a:r>
          </a:p>
        </p:txBody>
      </p:sp>
    </p:spTree>
    <p:extLst>
      <p:ext uri="{BB962C8B-B14F-4D97-AF65-F5344CB8AC3E}">
        <p14:creationId xmlns:p14="http://schemas.microsoft.com/office/powerpoint/2010/main" val="4124495512"/>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left)">
                                      <p:cBhvr>
                                        <p:cTn id="11" dur="500"/>
                                        <p:tgtEl>
                                          <p:spTgt spid="6">
                                            <p:txEl>
                                              <p:pRg st="2" end="2"/>
                                            </p:txEl>
                                          </p:spTgt>
                                        </p:tgtEl>
                                      </p:cBhvr>
                                    </p:animEffect>
                                  </p:childTnLst>
                                </p:cTn>
                              </p:par>
                            </p:childTnLst>
                          </p:cTn>
                        </p:par>
                        <p:par>
                          <p:cTn id="12" fill="hold">
                            <p:stCondLst>
                              <p:cond delay="2000"/>
                            </p:stCondLst>
                            <p:childTnLst>
                              <p:par>
                                <p:cTn id="13" presetID="22" presetClass="entr" presetSubtype="8"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left)">
                                      <p:cBhvr>
                                        <p:cTn id="15" dur="2000"/>
                                        <p:tgtEl>
                                          <p:spTgt spid="6">
                                            <p:txEl>
                                              <p:pRg st="4" end="4"/>
                                            </p:txEl>
                                          </p:spTgt>
                                        </p:tgtEl>
                                      </p:cBhvr>
                                    </p:animEffect>
                                  </p:childTnLst>
                                </p:cTn>
                              </p:par>
                            </p:childTnLst>
                          </p:cTn>
                        </p:par>
                        <p:par>
                          <p:cTn id="16" fill="hold">
                            <p:stCondLst>
                              <p:cond delay="4500"/>
                            </p:stCondLst>
                            <p:childTnLst>
                              <p:par>
                                <p:cTn id="17" presetID="22" presetClass="entr" presetSubtype="8" fill="hold" grpId="0" nodeType="afterEffect">
                                  <p:stCondLst>
                                    <p:cond delay="50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wipe(left)">
                                      <p:cBhvr>
                                        <p:cTn id="19" dur="2000"/>
                                        <p:tgtEl>
                                          <p:spTgt spid="6">
                                            <p:txEl>
                                              <p:pRg st="6" end="6"/>
                                            </p:txEl>
                                          </p:spTgt>
                                        </p:tgtEl>
                                      </p:cBhvr>
                                    </p:animEffect>
                                  </p:childTnLst>
                                </p:cTn>
                              </p:par>
                            </p:childTnLst>
                          </p:cTn>
                        </p:par>
                        <p:par>
                          <p:cTn id="20" fill="hold">
                            <p:stCondLst>
                              <p:cond delay="7000"/>
                            </p:stCondLst>
                            <p:childTnLst>
                              <p:par>
                                <p:cTn id="21" presetID="22" presetClass="entr" presetSubtype="8" fill="hold" grpId="0" nodeType="afterEffect">
                                  <p:stCondLst>
                                    <p:cond delay="500"/>
                                  </p:stCondLst>
                                  <p:childTnLst>
                                    <p:set>
                                      <p:cBhvr>
                                        <p:cTn id="22" dur="1" fill="hold">
                                          <p:stCondLst>
                                            <p:cond delay="0"/>
                                          </p:stCondLst>
                                        </p:cTn>
                                        <p:tgtEl>
                                          <p:spTgt spid="6">
                                            <p:txEl>
                                              <p:pRg st="8" end="8"/>
                                            </p:txEl>
                                          </p:spTgt>
                                        </p:tgtEl>
                                        <p:attrNameLst>
                                          <p:attrName>style.visibility</p:attrName>
                                        </p:attrNameLst>
                                      </p:cBhvr>
                                      <p:to>
                                        <p:strVal val="visible"/>
                                      </p:to>
                                    </p:set>
                                    <p:animEffect transition="in" filter="wipe(left)">
                                      <p:cBhvr>
                                        <p:cTn id="23" dur="2000"/>
                                        <p:tgtEl>
                                          <p:spTgt spid="6">
                                            <p:txEl>
                                              <p:pRg st="8" end="8"/>
                                            </p:txEl>
                                          </p:spTgt>
                                        </p:tgtEl>
                                      </p:cBhvr>
                                    </p:animEffect>
                                  </p:childTnLst>
                                </p:cTn>
                              </p:par>
                            </p:childTnLst>
                          </p:cTn>
                        </p:par>
                        <p:par>
                          <p:cTn id="24" fill="hold">
                            <p:stCondLst>
                              <p:cond delay="9500"/>
                            </p:stCondLst>
                            <p:childTnLst>
                              <p:par>
                                <p:cTn id="25" presetID="22" presetClass="entr" presetSubtype="8" fill="hold" grpId="0" nodeType="afterEffect">
                                  <p:stCondLst>
                                    <p:cond delay="500"/>
                                  </p:stCondLst>
                                  <p:childTnLst>
                                    <p:set>
                                      <p:cBhvr>
                                        <p:cTn id="26" dur="1" fill="hold">
                                          <p:stCondLst>
                                            <p:cond delay="0"/>
                                          </p:stCondLst>
                                        </p:cTn>
                                        <p:tgtEl>
                                          <p:spTgt spid="6">
                                            <p:txEl>
                                              <p:pRg st="10" end="10"/>
                                            </p:txEl>
                                          </p:spTgt>
                                        </p:tgtEl>
                                        <p:attrNameLst>
                                          <p:attrName>style.visibility</p:attrName>
                                        </p:attrNameLst>
                                      </p:cBhvr>
                                      <p:to>
                                        <p:strVal val="visible"/>
                                      </p:to>
                                    </p:set>
                                    <p:animEffect transition="in" filter="wipe(left)">
                                      <p:cBhvr>
                                        <p:cTn id="27" dur="500"/>
                                        <p:tgtEl>
                                          <p:spTgt spid="6">
                                            <p:txEl>
                                              <p:pRg st="10" end="10"/>
                                            </p:txEl>
                                          </p:spTgt>
                                        </p:tgtEl>
                                      </p:cBhvr>
                                    </p:animEffect>
                                  </p:childTnLst>
                                </p:cTn>
                              </p:par>
                            </p:childTnLst>
                          </p:cTn>
                        </p:par>
                        <p:par>
                          <p:cTn id="28" fill="hold">
                            <p:stCondLst>
                              <p:cond delay="10500"/>
                            </p:stCondLst>
                            <p:childTnLst>
                              <p:par>
                                <p:cTn id="29" presetID="22" presetClass="entr" presetSubtype="8" fill="hold" grpId="0" nodeType="afterEffect">
                                  <p:stCondLst>
                                    <p:cond delay="500"/>
                                  </p:stCondLst>
                                  <p:childTnLst>
                                    <p:set>
                                      <p:cBhvr>
                                        <p:cTn id="30" dur="1" fill="hold">
                                          <p:stCondLst>
                                            <p:cond delay="0"/>
                                          </p:stCondLst>
                                        </p:cTn>
                                        <p:tgtEl>
                                          <p:spTgt spid="6">
                                            <p:txEl>
                                              <p:pRg st="12" end="12"/>
                                            </p:txEl>
                                          </p:spTgt>
                                        </p:tgtEl>
                                        <p:attrNameLst>
                                          <p:attrName>style.visibility</p:attrName>
                                        </p:attrNameLst>
                                      </p:cBhvr>
                                      <p:to>
                                        <p:strVal val="visible"/>
                                      </p:to>
                                    </p:set>
                                    <p:animEffect transition="in" filter="wipe(left)">
                                      <p:cBhvr>
                                        <p:cTn id="31" dur="2000"/>
                                        <p:tgtEl>
                                          <p:spTgt spid="6">
                                            <p:txEl>
                                              <p:pRg st="12" end="12"/>
                                            </p:txEl>
                                          </p:spTgt>
                                        </p:tgtEl>
                                      </p:cBhvr>
                                    </p:animEffect>
                                  </p:childTnLst>
                                </p:cTn>
                              </p:par>
                            </p:childTnLst>
                          </p:cTn>
                        </p:par>
                        <p:par>
                          <p:cTn id="32" fill="hold">
                            <p:stCondLst>
                              <p:cond delay="13000"/>
                            </p:stCondLst>
                            <p:childTnLst>
                              <p:par>
                                <p:cTn id="33" presetID="22" presetClass="entr" presetSubtype="8" fill="hold" grpId="0" nodeType="afterEffect">
                                  <p:stCondLst>
                                    <p:cond delay="500"/>
                                  </p:stCondLst>
                                  <p:childTnLst>
                                    <p:set>
                                      <p:cBhvr>
                                        <p:cTn id="34" dur="1" fill="hold">
                                          <p:stCondLst>
                                            <p:cond delay="0"/>
                                          </p:stCondLst>
                                        </p:cTn>
                                        <p:tgtEl>
                                          <p:spTgt spid="6">
                                            <p:txEl>
                                              <p:pRg st="14" end="14"/>
                                            </p:txEl>
                                          </p:spTgt>
                                        </p:tgtEl>
                                        <p:attrNameLst>
                                          <p:attrName>style.visibility</p:attrName>
                                        </p:attrNameLst>
                                      </p:cBhvr>
                                      <p:to>
                                        <p:strVal val="visible"/>
                                      </p:to>
                                    </p:set>
                                    <p:animEffect transition="in" filter="wipe(left)">
                                      <p:cBhvr>
                                        <p:cTn id="35" dur="20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a:extLst>
              <a:ext uri="{FF2B5EF4-FFF2-40B4-BE49-F238E27FC236}">
                <a16:creationId xmlns:a16="http://schemas.microsoft.com/office/drawing/2014/main" id="{16DE3F99-C2D9-4BF2-8FC5-16504F3EDFBB}"/>
              </a:ext>
            </a:extLst>
          </p:cNvPr>
          <p:cNvSpPr/>
          <p:nvPr/>
        </p:nvSpPr>
        <p:spPr>
          <a:xfrm>
            <a:off x="306006" y="1812071"/>
            <a:ext cx="8367731" cy="3293209"/>
          </a:xfrm>
          <a:prstGeom prst="rect">
            <a:avLst/>
          </a:prstGeom>
        </p:spPr>
        <p:txBody>
          <a:bodyPr wrap="square">
            <a:spAutoFit/>
          </a:bodyPr>
          <a:lstStyle/>
          <a:p>
            <a:pPr algn="just"/>
            <a:r>
              <a:rPr lang="en-US" sz="1600" b="1" dirty="0">
                <a:solidFill>
                  <a:schemeClr val="tx1"/>
                </a:solidFill>
              </a:rPr>
              <a:t>Main differences of service conditions </a:t>
            </a:r>
          </a:p>
          <a:p>
            <a:pPr algn="just"/>
            <a:endParaRPr lang="en-US" sz="1600" b="1" dirty="0">
              <a:solidFill>
                <a:schemeClr val="tx1"/>
              </a:solidFill>
            </a:endParaRPr>
          </a:p>
          <a:p>
            <a:pPr algn="just"/>
            <a:r>
              <a:rPr lang="en-US" sz="1600" dirty="0">
                <a:solidFill>
                  <a:schemeClr val="tx1"/>
                </a:solidFill>
              </a:rPr>
              <a:t>	</a:t>
            </a:r>
            <a:r>
              <a:rPr lang="en-US" sz="1600" b="1" dirty="0">
                <a:solidFill>
                  <a:srgbClr val="18C320"/>
                </a:solidFill>
              </a:rPr>
              <a:t>Express</a:t>
            </a:r>
          </a:p>
          <a:p>
            <a:pPr algn="just"/>
            <a:endParaRPr lang="en-US" sz="1600" dirty="0">
              <a:solidFill>
                <a:schemeClr val="tx1"/>
              </a:solidFill>
            </a:endParaRPr>
          </a:p>
          <a:p>
            <a:pPr algn="just"/>
            <a:r>
              <a:rPr lang="en-US" sz="1600" dirty="0">
                <a:solidFill>
                  <a:schemeClr val="tx1"/>
                </a:solidFill>
              </a:rPr>
              <a:t>Very fast and guaranteed transit time for shipping. </a:t>
            </a:r>
          </a:p>
          <a:p>
            <a:pPr algn="just"/>
            <a:endParaRPr lang="en-US" sz="1600" dirty="0">
              <a:solidFill>
                <a:schemeClr val="tx1"/>
              </a:solidFill>
            </a:endParaRPr>
          </a:p>
          <a:p>
            <a:pPr algn="just"/>
            <a:r>
              <a:rPr lang="en-US" sz="1600" dirty="0">
                <a:solidFill>
                  <a:schemeClr val="tx1"/>
                </a:solidFill>
              </a:rPr>
              <a:t>No guarantee of delivering directly as with the courier, but via handling centers. </a:t>
            </a:r>
          </a:p>
          <a:p>
            <a:pPr algn="just"/>
            <a:endParaRPr lang="en-US" sz="1600" dirty="0">
              <a:solidFill>
                <a:schemeClr val="tx1"/>
              </a:solidFill>
            </a:endParaRPr>
          </a:p>
          <a:p>
            <a:pPr algn="just"/>
            <a:r>
              <a:rPr lang="en-US" sz="1600" dirty="0">
                <a:solidFill>
                  <a:schemeClr val="tx1"/>
                </a:solidFill>
              </a:rPr>
              <a:t>	</a:t>
            </a:r>
            <a:r>
              <a:rPr lang="en-US" sz="1600" i="1" dirty="0">
                <a:solidFill>
                  <a:srgbClr val="18C320"/>
                </a:solidFill>
              </a:rPr>
              <a:t>Night express</a:t>
            </a:r>
          </a:p>
          <a:p>
            <a:pPr algn="just"/>
            <a:endParaRPr lang="en-US" sz="1600" dirty="0">
              <a:solidFill>
                <a:schemeClr val="tx1"/>
              </a:solidFill>
            </a:endParaRPr>
          </a:p>
          <a:p>
            <a:pPr algn="just"/>
            <a:r>
              <a:rPr lang="en-US" sz="1600" dirty="0">
                <a:solidFill>
                  <a:schemeClr val="tx1"/>
                </a:solidFill>
              </a:rPr>
              <a:t>Option available to deliver to the recipient before the start of work the next morning. </a:t>
            </a:r>
          </a:p>
          <a:p>
            <a:pPr algn="just"/>
            <a:endParaRPr lang="en-US" sz="1600" dirty="0">
              <a:solidFill>
                <a:schemeClr val="tx1"/>
              </a:solidFill>
            </a:endParaRPr>
          </a:p>
          <a:p>
            <a:pPr algn="just"/>
            <a:r>
              <a:rPr lang="en-US" sz="1600" dirty="0">
                <a:solidFill>
                  <a:schemeClr val="tx1"/>
                </a:solidFill>
              </a:rPr>
              <a:t>An overnight delivery is delivered overnight on the next working day.</a:t>
            </a:r>
          </a:p>
        </p:txBody>
      </p:sp>
      <p:sp>
        <p:nvSpPr>
          <p:cNvPr id="2" name="Espace réservé du numéro de diapositive 1">
            <a:extLst>
              <a:ext uri="{FF2B5EF4-FFF2-40B4-BE49-F238E27FC236}">
                <a16:creationId xmlns:a16="http://schemas.microsoft.com/office/drawing/2014/main" id="{6B67C4FA-5E00-4BCF-BF7D-23963880900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11</a:t>
            </a:fld>
            <a:endParaRPr lang="es-ES"/>
          </a:p>
        </p:txBody>
      </p:sp>
      <p:sp>
        <p:nvSpPr>
          <p:cNvPr id="5" name="Google Shape;65;p9">
            <a:extLst>
              <a:ext uri="{FF2B5EF4-FFF2-40B4-BE49-F238E27FC236}">
                <a16:creationId xmlns:a16="http://schemas.microsoft.com/office/drawing/2014/main" id="{1444DE69-6ECF-4796-9B87-4C3F52020948}"/>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Definition</a:t>
            </a:r>
            <a:endParaRPr lang="en-GB" sz="24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36811563"/>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left)">
                                      <p:cBhvr>
                                        <p:cTn id="11" dur="500"/>
                                        <p:tgtEl>
                                          <p:spTgt spid="6">
                                            <p:txEl>
                                              <p:pRg st="2" end="2"/>
                                            </p:txEl>
                                          </p:spTgt>
                                        </p:tgtEl>
                                      </p:cBhvr>
                                    </p:animEffect>
                                  </p:childTnLst>
                                </p:cTn>
                              </p:par>
                            </p:childTnLst>
                          </p:cTn>
                        </p:par>
                        <p:par>
                          <p:cTn id="12" fill="hold">
                            <p:stCondLst>
                              <p:cond delay="2000"/>
                            </p:stCondLst>
                            <p:childTnLst>
                              <p:par>
                                <p:cTn id="13" presetID="22" presetClass="entr" presetSubtype="8"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left)">
                                      <p:cBhvr>
                                        <p:cTn id="15" dur="2000"/>
                                        <p:tgtEl>
                                          <p:spTgt spid="6">
                                            <p:txEl>
                                              <p:pRg st="4" end="4"/>
                                            </p:txEl>
                                          </p:spTgt>
                                        </p:tgtEl>
                                      </p:cBhvr>
                                    </p:animEffect>
                                  </p:childTnLst>
                                </p:cTn>
                              </p:par>
                            </p:childTnLst>
                          </p:cTn>
                        </p:par>
                        <p:par>
                          <p:cTn id="16" fill="hold">
                            <p:stCondLst>
                              <p:cond delay="4500"/>
                            </p:stCondLst>
                            <p:childTnLst>
                              <p:par>
                                <p:cTn id="17" presetID="22" presetClass="entr" presetSubtype="8" fill="hold" grpId="0" nodeType="afterEffect">
                                  <p:stCondLst>
                                    <p:cond delay="50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wipe(left)">
                                      <p:cBhvr>
                                        <p:cTn id="19" dur="2000"/>
                                        <p:tgtEl>
                                          <p:spTgt spid="6">
                                            <p:txEl>
                                              <p:pRg st="6" end="6"/>
                                            </p:txEl>
                                          </p:spTgt>
                                        </p:tgtEl>
                                      </p:cBhvr>
                                    </p:animEffect>
                                  </p:childTnLst>
                                </p:cTn>
                              </p:par>
                            </p:childTnLst>
                          </p:cTn>
                        </p:par>
                        <p:par>
                          <p:cTn id="20" fill="hold">
                            <p:stCondLst>
                              <p:cond delay="7000"/>
                            </p:stCondLst>
                            <p:childTnLst>
                              <p:par>
                                <p:cTn id="21" presetID="22" presetClass="entr" presetSubtype="8" fill="hold" grpId="0" nodeType="afterEffect">
                                  <p:stCondLst>
                                    <p:cond delay="500"/>
                                  </p:stCondLst>
                                  <p:childTnLst>
                                    <p:set>
                                      <p:cBhvr>
                                        <p:cTn id="22" dur="1" fill="hold">
                                          <p:stCondLst>
                                            <p:cond delay="0"/>
                                          </p:stCondLst>
                                        </p:cTn>
                                        <p:tgtEl>
                                          <p:spTgt spid="6">
                                            <p:txEl>
                                              <p:pRg st="8" end="8"/>
                                            </p:txEl>
                                          </p:spTgt>
                                        </p:tgtEl>
                                        <p:attrNameLst>
                                          <p:attrName>style.visibility</p:attrName>
                                        </p:attrNameLst>
                                      </p:cBhvr>
                                      <p:to>
                                        <p:strVal val="visible"/>
                                      </p:to>
                                    </p:set>
                                    <p:animEffect transition="in" filter="wipe(left)">
                                      <p:cBhvr>
                                        <p:cTn id="23" dur="500"/>
                                        <p:tgtEl>
                                          <p:spTgt spid="6">
                                            <p:txEl>
                                              <p:pRg st="8" end="8"/>
                                            </p:txEl>
                                          </p:spTgt>
                                        </p:tgtEl>
                                      </p:cBhvr>
                                    </p:animEffect>
                                  </p:childTnLst>
                                </p:cTn>
                              </p:par>
                            </p:childTnLst>
                          </p:cTn>
                        </p:par>
                        <p:par>
                          <p:cTn id="24" fill="hold">
                            <p:stCondLst>
                              <p:cond delay="8000"/>
                            </p:stCondLst>
                            <p:childTnLst>
                              <p:par>
                                <p:cTn id="25" presetID="22" presetClass="entr" presetSubtype="8" fill="hold" grpId="0" nodeType="afterEffect">
                                  <p:stCondLst>
                                    <p:cond delay="500"/>
                                  </p:stCondLst>
                                  <p:childTnLst>
                                    <p:set>
                                      <p:cBhvr>
                                        <p:cTn id="26" dur="1" fill="hold">
                                          <p:stCondLst>
                                            <p:cond delay="0"/>
                                          </p:stCondLst>
                                        </p:cTn>
                                        <p:tgtEl>
                                          <p:spTgt spid="6">
                                            <p:txEl>
                                              <p:pRg st="10" end="10"/>
                                            </p:txEl>
                                          </p:spTgt>
                                        </p:tgtEl>
                                        <p:attrNameLst>
                                          <p:attrName>style.visibility</p:attrName>
                                        </p:attrNameLst>
                                      </p:cBhvr>
                                      <p:to>
                                        <p:strVal val="visible"/>
                                      </p:to>
                                    </p:set>
                                    <p:animEffect transition="in" filter="wipe(left)">
                                      <p:cBhvr>
                                        <p:cTn id="27" dur="2000"/>
                                        <p:tgtEl>
                                          <p:spTgt spid="6">
                                            <p:txEl>
                                              <p:pRg st="10" end="10"/>
                                            </p:txEl>
                                          </p:spTgt>
                                        </p:tgtEl>
                                      </p:cBhvr>
                                    </p:animEffect>
                                  </p:childTnLst>
                                </p:cTn>
                              </p:par>
                            </p:childTnLst>
                          </p:cTn>
                        </p:par>
                        <p:par>
                          <p:cTn id="28" fill="hold">
                            <p:stCondLst>
                              <p:cond delay="10500"/>
                            </p:stCondLst>
                            <p:childTnLst>
                              <p:par>
                                <p:cTn id="29" presetID="22" presetClass="entr" presetSubtype="8" fill="hold" grpId="0" nodeType="afterEffect">
                                  <p:stCondLst>
                                    <p:cond delay="500"/>
                                  </p:stCondLst>
                                  <p:childTnLst>
                                    <p:set>
                                      <p:cBhvr>
                                        <p:cTn id="30" dur="1" fill="hold">
                                          <p:stCondLst>
                                            <p:cond delay="0"/>
                                          </p:stCondLst>
                                        </p:cTn>
                                        <p:tgtEl>
                                          <p:spTgt spid="6">
                                            <p:txEl>
                                              <p:pRg st="12" end="12"/>
                                            </p:txEl>
                                          </p:spTgt>
                                        </p:tgtEl>
                                        <p:attrNameLst>
                                          <p:attrName>style.visibility</p:attrName>
                                        </p:attrNameLst>
                                      </p:cBhvr>
                                      <p:to>
                                        <p:strVal val="visible"/>
                                      </p:to>
                                    </p:set>
                                    <p:animEffect transition="in" filter="wipe(left)">
                                      <p:cBhvr>
                                        <p:cTn id="31" dur="20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12</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a:solidFill>
                  <a:schemeClr val="lt1"/>
                </a:solidFill>
                <a:latin typeface="Arial"/>
                <a:ea typeface="Arial"/>
                <a:cs typeface="Arial"/>
                <a:sym typeface="Arial"/>
              </a:rPr>
              <a:t>A bit of </a:t>
            </a:r>
            <a:r>
              <a:rPr lang="fr-FR" sz="2400" b="0" i="0" u="none" strike="noStrike" cap="none" dirty="0" err="1">
                <a:solidFill>
                  <a:schemeClr val="lt1"/>
                </a:solidFill>
                <a:latin typeface="Arial"/>
                <a:ea typeface="Arial"/>
                <a:cs typeface="Arial"/>
                <a:sym typeface="Arial"/>
              </a:rPr>
              <a:t>history</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4524315"/>
          </a:xfrm>
          <a:prstGeom prst="rect">
            <a:avLst/>
          </a:prstGeom>
        </p:spPr>
        <p:txBody>
          <a:bodyPr wrap="square">
            <a:spAutoFit/>
          </a:bodyPr>
          <a:lstStyle/>
          <a:p>
            <a:pPr algn="just"/>
            <a:r>
              <a:rPr lang="en-US" sz="1600" dirty="0">
                <a:solidFill>
                  <a:schemeClr val="tx1"/>
                </a:solidFill>
              </a:rPr>
              <a:t>Courier services have more or less always existed but evolved rapidly in the past decades.</a:t>
            </a:r>
          </a:p>
          <a:p>
            <a:pPr algn="just"/>
            <a:endParaRPr lang="en-US" sz="1600" dirty="0">
              <a:solidFill>
                <a:schemeClr val="tx1"/>
              </a:solidFill>
            </a:endParaRPr>
          </a:p>
          <a:p>
            <a:pPr algn="just"/>
            <a:endParaRPr lang="en-US" sz="1600" dirty="0">
              <a:solidFill>
                <a:schemeClr val="tx1"/>
              </a:solidFill>
            </a:endParaRPr>
          </a:p>
          <a:p>
            <a:pPr algn="just"/>
            <a:r>
              <a:rPr lang="en-US" sz="1600" dirty="0">
                <a:solidFill>
                  <a:schemeClr val="tx1"/>
                </a:solidFill>
              </a:rPr>
              <a:t>In ancient history, messages were </a:t>
            </a:r>
            <a:r>
              <a:rPr lang="en-US" sz="1600" b="1" dirty="0">
                <a:solidFill>
                  <a:srgbClr val="18C320"/>
                </a:solidFill>
              </a:rPr>
              <a:t>hand-delivered</a:t>
            </a:r>
            <a:r>
              <a:rPr lang="en-US" sz="1600" dirty="0">
                <a:solidFill>
                  <a:schemeClr val="tx1"/>
                </a:solidFill>
              </a:rPr>
              <a:t> using a variety of methods, including runners, homing pigeons and horseback riders. </a:t>
            </a:r>
          </a:p>
          <a:p>
            <a:pPr algn="just"/>
            <a:endParaRPr lang="en-US" sz="1600" dirty="0">
              <a:solidFill>
                <a:schemeClr val="tx1"/>
              </a:solidFill>
            </a:endParaRPr>
          </a:p>
          <a:p>
            <a:pPr algn="just"/>
            <a:endParaRPr lang="en-US" sz="1600" dirty="0">
              <a:solidFill>
                <a:schemeClr val="tx1"/>
              </a:solidFill>
            </a:endParaRPr>
          </a:p>
          <a:p>
            <a:pPr algn="just"/>
            <a:r>
              <a:rPr lang="en-US" sz="1600" dirty="0">
                <a:solidFill>
                  <a:schemeClr val="tx1"/>
                </a:solidFill>
              </a:rPr>
              <a:t>During the 17</a:t>
            </a:r>
            <a:r>
              <a:rPr lang="en-US" sz="1600" baseline="30000" dirty="0">
                <a:solidFill>
                  <a:schemeClr val="tx1"/>
                </a:solidFill>
              </a:rPr>
              <a:t>th</a:t>
            </a:r>
            <a:r>
              <a:rPr lang="en-US" sz="1600" dirty="0">
                <a:solidFill>
                  <a:schemeClr val="tx1"/>
                </a:solidFill>
              </a:rPr>
              <a:t> century, the </a:t>
            </a:r>
            <a:r>
              <a:rPr lang="en-US" sz="1600" b="1" dirty="0">
                <a:solidFill>
                  <a:srgbClr val="18C320"/>
                </a:solidFill>
              </a:rPr>
              <a:t>volume of communication </a:t>
            </a:r>
            <a:r>
              <a:rPr lang="en-US" sz="1600" dirty="0">
                <a:solidFill>
                  <a:schemeClr val="tx1"/>
                </a:solidFill>
              </a:rPr>
              <a:t>grew to match the expansion of empires with new transportation modes to </a:t>
            </a:r>
            <a:r>
              <a:rPr lang="en-US" sz="1600" b="1" dirty="0">
                <a:solidFill>
                  <a:srgbClr val="18C320"/>
                </a:solidFill>
              </a:rPr>
              <a:t>accelerate the transfer of information</a:t>
            </a:r>
            <a:r>
              <a:rPr lang="en-US" sz="1600" dirty="0">
                <a:solidFill>
                  <a:schemeClr val="tx1"/>
                </a:solidFill>
              </a:rPr>
              <a:t>.</a:t>
            </a:r>
          </a:p>
          <a:p>
            <a:pPr algn="just"/>
            <a:endParaRPr lang="en-US" sz="1600" dirty="0">
              <a:solidFill>
                <a:schemeClr val="tx1"/>
              </a:solidFill>
            </a:endParaRPr>
          </a:p>
          <a:p>
            <a:pPr algn="just"/>
            <a:endParaRPr lang="en-US" sz="1600" dirty="0">
              <a:solidFill>
                <a:schemeClr val="tx1"/>
              </a:solidFill>
            </a:endParaRPr>
          </a:p>
          <a:p>
            <a:pPr algn="just"/>
            <a:r>
              <a:rPr lang="en-US" sz="1600" dirty="0">
                <a:solidFill>
                  <a:schemeClr val="tx1"/>
                </a:solidFill>
              </a:rPr>
              <a:t>Modern industry led to the introduction of </a:t>
            </a:r>
            <a:r>
              <a:rPr lang="en-US" sz="1600" b="1" dirty="0">
                <a:solidFill>
                  <a:srgbClr val="18C320"/>
                </a:solidFill>
              </a:rPr>
              <a:t>mechanized courier </a:t>
            </a:r>
            <a:r>
              <a:rPr lang="en-US" sz="1600" dirty="0">
                <a:solidFill>
                  <a:schemeClr val="tx1"/>
                </a:solidFill>
              </a:rPr>
              <a:t>services and allowed the development of modalities to carry more weight, such as parcels.</a:t>
            </a:r>
          </a:p>
          <a:p>
            <a:pPr algn="just"/>
            <a:endParaRPr lang="en-US" sz="1600" dirty="0">
              <a:solidFill>
                <a:schemeClr val="tx1"/>
              </a:solidFill>
            </a:endParaRPr>
          </a:p>
          <a:p>
            <a:pPr algn="just"/>
            <a:endParaRPr lang="en-GB" sz="1600" dirty="0">
              <a:solidFill>
                <a:schemeClr val="tx1"/>
              </a:solidFill>
            </a:endParaRPr>
          </a:p>
          <a:p>
            <a:pPr algn="just"/>
            <a:r>
              <a:rPr lang="en-GB" sz="1600" dirty="0">
                <a:solidFill>
                  <a:schemeClr val="tx1"/>
                </a:solidFill>
              </a:rPr>
              <a:t>All nations started developing their </a:t>
            </a:r>
            <a:r>
              <a:rPr lang="en-GB" sz="1600" b="1" dirty="0">
                <a:solidFill>
                  <a:srgbClr val="18C320"/>
                </a:solidFill>
              </a:rPr>
              <a:t>national postal services </a:t>
            </a:r>
            <a:r>
              <a:rPr lang="en-GB" sz="1600" dirty="0">
                <a:solidFill>
                  <a:schemeClr val="tx1"/>
                </a:solidFill>
              </a:rPr>
              <a:t>between the 18</a:t>
            </a:r>
            <a:r>
              <a:rPr lang="en-GB" sz="1600" baseline="30000" dirty="0">
                <a:solidFill>
                  <a:schemeClr val="tx1"/>
                </a:solidFill>
              </a:rPr>
              <a:t>th</a:t>
            </a:r>
            <a:r>
              <a:rPr lang="en-GB" sz="1600" dirty="0">
                <a:solidFill>
                  <a:schemeClr val="tx1"/>
                </a:solidFill>
              </a:rPr>
              <a:t> and 19</a:t>
            </a:r>
            <a:r>
              <a:rPr lang="en-GB" sz="1600" baseline="30000" dirty="0">
                <a:solidFill>
                  <a:schemeClr val="tx1"/>
                </a:solidFill>
              </a:rPr>
              <a:t>th</a:t>
            </a:r>
            <a:r>
              <a:rPr lang="en-GB" sz="1600" dirty="0">
                <a:solidFill>
                  <a:schemeClr val="tx1"/>
                </a:solidFill>
              </a:rPr>
              <a:t> century, while private sector specialized actors rose by the beginning of 20</a:t>
            </a:r>
            <a:r>
              <a:rPr lang="en-GB" sz="1600" baseline="30000" dirty="0">
                <a:solidFill>
                  <a:schemeClr val="tx1"/>
                </a:solidFill>
              </a:rPr>
              <a:t>th</a:t>
            </a:r>
            <a:r>
              <a:rPr lang="en-GB" sz="1600" dirty="0">
                <a:solidFill>
                  <a:schemeClr val="tx1"/>
                </a:solidFill>
              </a:rPr>
              <a:t> century. </a:t>
            </a:r>
          </a:p>
          <a:p>
            <a:pPr algn="just"/>
            <a:r>
              <a:rPr lang="en-GB" sz="1600" dirty="0">
                <a:solidFill>
                  <a:schemeClr val="tx1"/>
                </a:solidFill>
              </a:rPr>
              <a:t>	i.e.: UPS, TNT, DHL</a:t>
            </a:r>
          </a:p>
        </p:txBody>
      </p:sp>
      <p:pic>
        <p:nvPicPr>
          <p:cNvPr id="3" name="Image 2" descr="Une image contenant texte&#10;&#10;Description générée automatiquement">
            <a:extLst>
              <a:ext uri="{FF2B5EF4-FFF2-40B4-BE49-F238E27FC236}">
                <a16:creationId xmlns:a16="http://schemas.microsoft.com/office/drawing/2014/main" id="{4A9BFF0E-E7D5-4F4C-AC16-9F8207FF54FD}"/>
              </a:ext>
            </a:extLst>
          </p:cNvPr>
          <p:cNvPicPr>
            <a:picLocks noChangeAspect="1"/>
          </p:cNvPicPr>
          <p:nvPr/>
        </p:nvPicPr>
        <p:blipFill>
          <a:blip r:embed="rId3"/>
          <a:stretch>
            <a:fillRect/>
          </a:stretch>
        </p:blipFill>
        <p:spPr>
          <a:xfrm>
            <a:off x="9007900" y="2557462"/>
            <a:ext cx="2628900" cy="1743075"/>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id="{352A2EEE-8011-433B-990D-AACFA9AE50A8}"/>
              </a:ext>
            </a:extLst>
          </p:cNvPr>
          <p:cNvPicPr>
            <a:picLocks noChangeAspect="1"/>
          </p:cNvPicPr>
          <p:nvPr/>
        </p:nvPicPr>
        <p:blipFill>
          <a:blip r:embed="rId4"/>
          <a:stretch>
            <a:fillRect/>
          </a:stretch>
        </p:blipFill>
        <p:spPr>
          <a:xfrm flipH="1">
            <a:off x="-1634744" y="4998463"/>
            <a:ext cx="1634744" cy="1054674"/>
          </a:xfrm>
          <a:prstGeom prst="rect">
            <a:avLst/>
          </a:prstGeom>
        </p:spPr>
      </p:pic>
    </p:spTree>
    <p:extLst>
      <p:ext uri="{BB962C8B-B14F-4D97-AF65-F5344CB8AC3E}">
        <p14:creationId xmlns:p14="http://schemas.microsoft.com/office/powerpoint/2010/main" val="737040108"/>
      </p:ext>
    </p:extLst>
  </p:cSld>
  <p:clrMapOvr>
    <a:masterClrMapping/>
  </p:clrMapOvr>
  <mc:AlternateContent xmlns:mc="http://schemas.openxmlformats.org/markup-compatibility/2006" xmlns:p14="http://schemas.microsoft.com/office/powerpoint/2010/main">
    <mc:Choice Requires="p14">
      <p:transition spd="slow" p14:dur="2000" advClick="0" advTm="24000"/>
    </mc:Choice>
    <mc:Fallback xmlns="">
      <p:transition spd="slow" advClick="0" advTm="2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22" presetClass="entr" presetSubtype="8" fill="hold" grpId="0" nodeType="afterEffect">
                                  <p:stCondLst>
                                    <p:cond delay="50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2000"/>
                                        <p:tgtEl>
                                          <p:spTgt spid="6">
                                            <p:txEl>
                                              <p:pRg st="0" end="0"/>
                                            </p:txEl>
                                          </p:spTgt>
                                        </p:tgtEl>
                                      </p:cBhvr>
                                    </p:animEffect>
                                  </p:childTnLst>
                                </p:cTn>
                              </p:par>
                            </p:childTnLst>
                          </p:cTn>
                        </p:par>
                        <p:par>
                          <p:cTn id="12" fill="hold">
                            <p:stCondLst>
                              <p:cond delay="3000"/>
                            </p:stCondLst>
                            <p:childTnLst>
                              <p:par>
                                <p:cTn id="13" presetID="22" presetClass="entr" presetSubtype="8" fill="hold" grpId="0" nodeType="afterEffect">
                                  <p:stCondLst>
                                    <p:cond delay="50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wipe(left)">
                                      <p:cBhvr>
                                        <p:cTn id="15" dur="2000"/>
                                        <p:tgtEl>
                                          <p:spTgt spid="6">
                                            <p:txEl>
                                              <p:pRg st="3" end="3"/>
                                            </p:txEl>
                                          </p:spTgt>
                                        </p:tgtEl>
                                      </p:cBhvr>
                                    </p:animEffect>
                                  </p:childTnLst>
                                </p:cTn>
                              </p:par>
                            </p:childTnLst>
                          </p:cTn>
                        </p:par>
                        <p:par>
                          <p:cTn id="16" fill="hold">
                            <p:stCondLst>
                              <p:cond delay="5500"/>
                            </p:stCondLst>
                            <p:childTnLst>
                              <p:par>
                                <p:cTn id="17" presetID="35" presetClass="path" presetSubtype="0" accel="50000" decel="50000" fill="hold" nodeType="afterEffect">
                                  <p:stCondLst>
                                    <p:cond delay="0"/>
                                  </p:stCondLst>
                                  <p:childTnLst>
                                    <p:animMotion origin="layout" path="M 5.55556E-7 0 L -1.26493 0 " pathEditMode="relative" rAng="0" ptsTypes="AA">
                                      <p:cBhvr>
                                        <p:cTn id="18" dur="2000" fill="hold"/>
                                        <p:tgtEl>
                                          <p:spTgt spid="3"/>
                                        </p:tgtEl>
                                        <p:attrNameLst>
                                          <p:attrName>ppt_x</p:attrName>
                                          <p:attrName>ppt_y</p:attrName>
                                        </p:attrNameLst>
                                      </p:cBhvr>
                                      <p:rCtr x="-63247" y="0"/>
                                    </p:animMotion>
                                  </p:childTnLst>
                                </p:cTn>
                              </p:par>
                            </p:childTnLst>
                          </p:cTn>
                        </p:par>
                        <p:par>
                          <p:cTn id="19" fill="hold">
                            <p:stCondLst>
                              <p:cond delay="7500"/>
                            </p:stCondLst>
                            <p:childTnLst>
                              <p:par>
                                <p:cTn id="20" presetID="22" presetClass="entr" presetSubtype="8" fill="hold" grpId="0" nodeType="afterEffect">
                                  <p:stCondLst>
                                    <p:cond delay="50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wipe(left)">
                                      <p:cBhvr>
                                        <p:cTn id="22" dur="2000"/>
                                        <p:tgtEl>
                                          <p:spTgt spid="6">
                                            <p:txEl>
                                              <p:pRg st="6" end="6"/>
                                            </p:txEl>
                                          </p:spTgt>
                                        </p:tgtEl>
                                      </p:cBhvr>
                                    </p:animEffect>
                                  </p:childTnLst>
                                </p:cTn>
                              </p:par>
                            </p:childTnLst>
                          </p:cTn>
                        </p:par>
                        <p:par>
                          <p:cTn id="23" fill="hold">
                            <p:stCondLst>
                              <p:cond delay="10000"/>
                            </p:stCondLst>
                            <p:childTnLst>
                              <p:par>
                                <p:cTn id="24" presetID="22" presetClass="entr" presetSubtype="8" fill="hold" grpId="0" nodeType="afterEffect">
                                  <p:stCondLst>
                                    <p:cond delay="500"/>
                                  </p:stCondLst>
                                  <p:childTnLst>
                                    <p:set>
                                      <p:cBhvr>
                                        <p:cTn id="25" dur="1" fill="hold">
                                          <p:stCondLst>
                                            <p:cond delay="0"/>
                                          </p:stCondLst>
                                        </p:cTn>
                                        <p:tgtEl>
                                          <p:spTgt spid="6">
                                            <p:txEl>
                                              <p:pRg st="9" end="9"/>
                                            </p:txEl>
                                          </p:spTgt>
                                        </p:tgtEl>
                                        <p:attrNameLst>
                                          <p:attrName>style.visibility</p:attrName>
                                        </p:attrNameLst>
                                      </p:cBhvr>
                                      <p:to>
                                        <p:strVal val="visible"/>
                                      </p:to>
                                    </p:set>
                                    <p:animEffect transition="in" filter="wipe(left)">
                                      <p:cBhvr>
                                        <p:cTn id="26" dur="2000"/>
                                        <p:tgtEl>
                                          <p:spTgt spid="6">
                                            <p:txEl>
                                              <p:pRg st="9" end="9"/>
                                            </p:txEl>
                                          </p:spTgt>
                                        </p:tgtEl>
                                      </p:cBhvr>
                                    </p:animEffect>
                                  </p:childTnLst>
                                </p:cTn>
                              </p:par>
                            </p:childTnLst>
                          </p:cTn>
                        </p:par>
                        <p:par>
                          <p:cTn id="27" fill="hold">
                            <p:stCondLst>
                              <p:cond delay="12500"/>
                            </p:stCondLst>
                            <p:childTnLst>
                              <p:par>
                                <p:cTn id="28" presetID="63" presetClass="path" presetSubtype="0" accel="50000" decel="50000" fill="hold" nodeType="afterEffect">
                                  <p:stCondLst>
                                    <p:cond delay="0"/>
                                  </p:stCondLst>
                                  <p:childTnLst>
                                    <p:animMotion origin="layout" path="M -2.77778E-7 2.96296E-6 L 1.1842 -0.00162 " pathEditMode="relative" rAng="0" ptsTypes="AA">
                                      <p:cBhvr>
                                        <p:cTn id="29" dur="2000" fill="hold"/>
                                        <p:tgtEl>
                                          <p:spTgt spid="5"/>
                                        </p:tgtEl>
                                        <p:attrNameLst>
                                          <p:attrName>ppt_x</p:attrName>
                                          <p:attrName>ppt_y</p:attrName>
                                        </p:attrNameLst>
                                      </p:cBhvr>
                                      <p:rCtr x="59201" y="-93"/>
                                    </p:animMotion>
                                  </p:childTnLst>
                                </p:cTn>
                              </p:par>
                            </p:childTnLst>
                          </p:cTn>
                        </p:par>
                        <p:par>
                          <p:cTn id="30" fill="hold">
                            <p:stCondLst>
                              <p:cond delay="14500"/>
                            </p:stCondLst>
                            <p:childTnLst>
                              <p:par>
                                <p:cTn id="31" presetID="22" presetClass="entr" presetSubtype="8" fill="hold" grpId="0" nodeType="afterEffect">
                                  <p:stCondLst>
                                    <p:cond delay="500"/>
                                  </p:stCondLst>
                                  <p:childTnLst>
                                    <p:set>
                                      <p:cBhvr>
                                        <p:cTn id="32" dur="1" fill="hold">
                                          <p:stCondLst>
                                            <p:cond delay="0"/>
                                          </p:stCondLst>
                                        </p:cTn>
                                        <p:tgtEl>
                                          <p:spTgt spid="6">
                                            <p:txEl>
                                              <p:pRg st="12" end="12"/>
                                            </p:txEl>
                                          </p:spTgt>
                                        </p:tgtEl>
                                        <p:attrNameLst>
                                          <p:attrName>style.visibility</p:attrName>
                                        </p:attrNameLst>
                                      </p:cBhvr>
                                      <p:to>
                                        <p:strVal val="visible"/>
                                      </p:to>
                                    </p:set>
                                    <p:animEffect transition="in" filter="wipe(left)">
                                      <p:cBhvr>
                                        <p:cTn id="33" dur="2000"/>
                                        <p:tgtEl>
                                          <p:spTgt spid="6">
                                            <p:txEl>
                                              <p:pRg st="12" end="12"/>
                                            </p:txEl>
                                          </p:spTgt>
                                        </p:tgtEl>
                                      </p:cBhvr>
                                    </p:animEffect>
                                  </p:childTnLst>
                                </p:cTn>
                              </p:par>
                            </p:childTnLst>
                          </p:cTn>
                        </p:par>
                        <p:par>
                          <p:cTn id="34" fill="hold">
                            <p:stCondLst>
                              <p:cond delay="17000"/>
                            </p:stCondLst>
                            <p:childTnLst>
                              <p:par>
                                <p:cTn id="35" presetID="22" presetClass="entr" presetSubtype="8" fill="hold" grpId="0" nodeType="afterEffect">
                                  <p:stCondLst>
                                    <p:cond delay="500"/>
                                  </p:stCondLst>
                                  <p:childTnLst>
                                    <p:set>
                                      <p:cBhvr>
                                        <p:cTn id="36" dur="1" fill="hold">
                                          <p:stCondLst>
                                            <p:cond delay="0"/>
                                          </p:stCondLst>
                                        </p:cTn>
                                        <p:tgtEl>
                                          <p:spTgt spid="6">
                                            <p:txEl>
                                              <p:pRg st="13" end="13"/>
                                            </p:txEl>
                                          </p:spTgt>
                                        </p:tgtEl>
                                        <p:attrNameLst>
                                          <p:attrName>style.visibility</p:attrName>
                                        </p:attrNameLst>
                                      </p:cBhvr>
                                      <p:to>
                                        <p:strVal val="visible"/>
                                      </p:to>
                                    </p:set>
                                    <p:animEffect transition="in" filter="wipe(left)">
                                      <p:cBhvr>
                                        <p:cTn id="37" dur="2000"/>
                                        <p:tgtEl>
                                          <p:spTgt spid="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13</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4278094"/>
          </a:xfrm>
          <a:prstGeom prst="rect">
            <a:avLst/>
          </a:prstGeom>
        </p:spPr>
        <p:txBody>
          <a:bodyPr wrap="square">
            <a:spAutoFit/>
          </a:bodyPr>
          <a:lstStyle/>
          <a:p>
            <a:pPr algn="just"/>
            <a:r>
              <a:rPr lang="en-GB" sz="1600" dirty="0">
                <a:solidFill>
                  <a:schemeClr val="tx1"/>
                </a:solidFill>
              </a:rPr>
              <a:t>In relation with the national postal service, all cities have their dedicated postal services and infrastructure, while the private sector is building its own operational network to reach their customers.</a:t>
            </a: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dirty="0">
                <a:solidFill>
                  <a:schemeClr val="tx1"/>
                </a:solidFill>
              </a:rPr>
              <a:t>For most CEP operators, B2B share remains higher than B2C operations: </a:t>
            </a:r>
          </a:p>
          <a:p>
            <a:pPr algn="just"/>
            <a:endParaRPr lang="en-GB" sz="1600" dirty="0">
              <a:solidFill>
                <a:schemeClr val="tx1"/>
              </a:solidFill>
            </a:endParaRPr>
          </a:p>
          <a:p>
            <a:pPr marL="715963" lvl="2" indent="-285750" algn="just">
              <a:buFont typeface="Wingdings" panose="05000000000000000000" pitchFamily="2" charset="2"/>
              <a:buChar char="Ø"/>
            </a:pPr>
            <a:r>
              <a:rPr lang="en-GB" sz="1600" dirty="0">
                <a:solidFill>
                  <a:schemeClr val="tx1"/>
                </a:solidFill>
              </a:rPr>
              <a:t>Delivery to small shops &amp; markets, offices and institutions.</a:t>
            </a:r>
          </a:p>
        </p:txBody>
      </p:sp>
      <p:grpSp>
        <p:nvGrpSpPr>
          <p:cNvPr id="5" name="Groupe 4">
            <a:extLst>
              <a:ext uri="{FF2B5EF4-FFF2-40B4-BE49-F238E27FC236}">
                <a16:creationId xmlns:a16="http://schemas.microsoft.com/office/drawing/2014/main" id="{868E11CD-409C-4030-B9F2-9FFD70B354A1}"/>
              </a:ext>
            </a:extLst>
          </p:cNvPr>
          <p:cNvGrpSpPr/>
          <p:nvPr/>
        </p:nvGrpSpPr>
        <p:grpSpPr>
          <a:xfrm>
            <a:off x="2153942" y="2666957"/>
            <a:ext cx="4671858" cy="2343298"/>
            <a:chOff x="1409855" y="2671762"/>
            <a:chExt cx="4671858" cy="2343298"/>
          </a:xfrm>
        </p:grpSpPr>
        <p:pic>
          <p:nvPicPr>
            <p:cNvPr id="3" name="Image 2">
              <a:extLst>
                <a:ext uri="{FF2B5EF4-FFF2-40B4-BE49-F238E27FC236}">
                  <a16:creationId xmlns:a16="http://schemas.microsoft.com/office/drawing/2014/main" id="{30B7C72C-4388-4966-A18B-F7020DE2600D}"/>
                </a:ext>
              </a:extLst>
            </p:cNvPr>
            <p:cNvPicPr>
              <a:picLocks noChangeAspect="1"/>
            </p:cNvPicPr>
            <p:nvPr/>
          </p:nvPicPr>
          <p:blipFill>
            <a:blip r:embed="rId3"/>
            <a:stretch>
              <a:fillRect/>
            </a:stretch>
          </p:blipFill>
          <p:spPr>
            <a:xfrm>
              <a:off x="1409855" y="2671762"/>
              <a:ext cx="4671858" cy="2343298"/>
            </a:xfrm>
            <a:prstGeom prst="rect">
              <a:avLst/>
            </a:prstGeom>
          </p:spPr>
        </p:pic>
        <p:sp>
          <p:nvSpPr>
            <p:cNvPr id="4" name="ZoneTexte 3">
              <a:extLst>
                <a:ext uri="{FF2B5EF4-FFF2-40B4-BE49-F238E27FC236}">
                  <a16:creationId xmlns:a16="http://schemas.microsoft.com/office/drawing/2014/main" id="{57F78D93-8354-4C3A-856A-61FDCB895F88}"/>
                </a:ext>
              </a:extLst>
            </p:cNvPr>
            <p:cNvSpPr txBox="1"/>
            <p:nvPr/>
          </p:nvSpPr>
          <p:spPr>
            <a:xfrm>
              <a:off x="2196445" y="2950589"/>
              <a:ext cx="2714919" cy="369332"/>
            </a:xfrm>
            <a:prstGeom prst="rect">
              <a:avLst/>
            </a:prstGeom>
            <a:solidFill>
              <a:srgbClr val="1B2A99">
                <a:alpha val="37000"/>
              </a:srgbClr>
            </a:solidFill>
          </p:spPr>
          <p:txBody>
            <a:bodyPr wrap="square" rtlCol="0">
              <a:spAutoFit/>
            </a:bodyPr>
            <a:lstStyle/>
            <a:p>
              <a:pPr algn="ctr"/>
              <a:r>
                <a:rPr lang="fr-FR" sz="1800" b="1" dirty="0">
                  <a:solidFill>
                    <a:schemeClr val="bg1"/>
                  </a:solidFill>
                </a:rPr>
                <a:t>POST OFFICE</a:t>
              </a:r>
            </a:p>
          </p:txBody>
        </p:sp>
      </p:grpSp>
      <p:pic>
        <p:nvPicPr>
          <p:cNvPr id="8" name="Image 7">
            <a:extLst>
              <a:ext uri="{FF2B5EF4-FFF2-40B4-BE49-F238E27FC236}">
                <a16:creationId xmlns:a16="http://schemas.microsoft.com/office/drawing/2014/main" id="{AD3AA4D6-0F59-BF81-EAF8-311B5302E1FA}"/>
              </a:ext>
            </a:extLst>
          </p:cNvPr>
          <p:cNvPicPr>
            <a:picLocks noChangeAspect="1"/>
          </p:cNvPicPr>
          <p:nvPr/>
        </p:nvPicPr>
        <p:blipFill>
          <a:blip r:embed="rId4"/>
          <a:stretch>
            <a:fillRect/>
          </a:stretch>
        </p:blipFill>
        <p:spPr>
          <a:xfrm>
            <a:off x="8126455" y="153300"/>
            <a:ext cx="669074" cy="669074"/>
          </a:xfrm>
          <a:prstGeom prst="rect">
            <a:avLst/>
          </a:prstGeom>
        </p:spPr>
      </p:pic>
    </p:spTree>
    <p:extLst>
      <p:ext uri="{BB962C8B-B14F-4D97-AF65-F5344CB8AC3E}">
        <p14:creationId xmlns:p14="http://schemas.microsoft.com/office/powerpoint/2010/main" val="191755817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2000"/>
                                        <p:tgtEl>
                                          <p:spTgt spid="6">
                                            <p:txEl>
                                              <p:pRg st="0" end="0"/>
                                            </p:txEl>
                                          </p:spTgt>
                                        </p:tgtEl>
                                      </p:cBhvr>
                                    </p:animEffect>
                                  </p:childTnLst>
                                </p:cTn>
                              </p:par>
                            </p:childTnLst>
                          </p:cTn>
                        </p:par>
                        <p:par>
                          <p:cTn id="12" fill="hold">
                            <p:stCondLst>
                              <p:cond delay="2500"/>
                            </p:stCondLst>
                            <p:childTnLst>
                              <p:par>
                                <p:cTn id="13" presetID="42"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3500"/>
                            </p:stCondLst>
                            <p:childTnLst>
                              <p:par>
                                <p:cTn id="19" presetID="22" presetClass="entr" presetSubtype="8" fill="hold" grpId="0" nodeType="afterEffect">
                                  <p:stCondLst>
                                    <p:cond delay="500"/>
                                  </p:stCondLst>
                                  <p:childTnLst>
                                    <p:set>
                                      <p:cBhvr>
                                        <p:cTn id="20" dur="1" fill="hold">
                                          <p:stCondLst>
                                            <p:cond delay="0"/>
                                          </p:stCondLst>
                                        </p:cTn>
                                        <p:tgtEl>
                                          <p:spTgt spid="6">
                                            <p:txEl>
                                              <p:pRg st="12" end="12"/>
                                            </p:txEl>
                                          </p:spTgt>
                                        </p:tgtEl>
                                        <p:attrNameLst>
                                          <p:attrName>style.visibility</p:attrName>
                                        </p:attrNameLst>
                                      </p:cBhvr>
                                      <p:to>
                                        <p:strVal val="visible"/>
                                      </p:to>
                                    </p:set>
                                    <p:animEffect transition="in" filter="wipe(left)">
                                      <p:cBhvr>
                                        <p:cTn id="21" dur="1000"/>
                                        <p:tgtEl>
                                          <p:spTgt spid="6">
                                            <p:txEl>
                                              <p:pRg st="12" end="12"/>
                                            </p:txEl>
                                          </p:spTgt>
                                        </p:tgtEl>
                                      </p:cBhvr>
                                    </p:animEffect>
                                  </p:childTnLst>
                                </p:cTn>
                              </p:par>
                            </p:childTnLst>
                          </p:cTn>
                        </p:par>
                        <p:par>
                          <p:cTn id="22" fill="hold">
                            <p:stCondLst>
                              <p:cond delay="5000"/>
                            </p:stCondLst>
                            <p:childTnLst>
                              <p:par>
                                <p:cTn id="23" presetID="22" presetClass="entr" presetSubtype="8" fill="hold" grpId="0" nodeType="afterEffect">
                                  <p:stCondLst>
                                    <p:cond delay="0"/>
                                  </p:stCondLst>
                                  <p:childTnLst>
                                    <p:set>
                                      <p:cBhvr>
                                        <p:cTn id="24" dur="1" fill="hold">
                                          <p:stCondLst>
                                            <p:cond delay="0"/>
                                          </p:stCondLst>
                                        </p:cTn>
                                        <p:tgtEl>
                                          <p:spTgt spid="6">
                                            <p:txEl>
                                              <p:pRg st="14" end="14"/>
                                            </p:txEl>
                                          </p:spTgt>
                                        </p:tgtEl>
                                        <p:attrNameLst>
                                          <p:attrName>style.visibility</p:attrName>
                                        </p:attrNameLst>
                                      </p:cBhvr>
                                      <p:to>
                                        <p:strVal val="visible"/>
                                      </p:to>
                                    </p:set>
                                    <p:animEffect transition="in" filter="wipe(left)">
                                      <p:cBhvr>
                                        <p:cTn id="25" dur="1000"/>
                                        <p:tgtEl>
                                          <p:spTgt spid="6">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grpSp>
        <p:nvGrpSpPr>
          <p:cNvPr id="22" name="Groupe 21">
            <a:extLst>
              <a:ext uri="{FF2B5EF4-FFF2-40B4-BE49-F238E27FC236}">
                <a16:creationId xmlns:a16="http://schemas.microsoft.com/office/drawing/2014/main" id="{498E5BEE-35F6-48BF-B6DD-AE4943C1DF8F}"/>
              </a:ext>
            </a:extLst>
          </p:cNvPr>
          <p:cNvGrpSpPr/>
          <p:nvPr/>
        </p:nvGrpSpPr>
        <p:grpSpPr>
          <a:xfrm>
            <a:off x="6292197" y="3497604"/>
            <a:ext cx="1905000" cy="1909908"/>
            <a:chOff x="6292197" y="3497604"/>
            <a:chExt cx="1905000" cy="1909908"/>
          </a:xfrm>
        </p:grpSpPr>
        <p:pic>
          <p:nvPicPr>
            <p:cNvPr id="9" name="Image 8" descr="Une image contenant plusieurs&#10;&#10;Description générée automatiquement">
              <a:extLst>
                <a:ext uri="{FF2B5EF4-FFF2-40B4-BE49-F238E27FC236}">
                  <a16:creationId xmlns:a16="http://schemas.microsoft.com/office/drawing/2014/main" id="{651291DB-F2A2-41A1-834C-27FAEBB764E7}"/>
                </a:ext>
              </a:extLst>
            </p:cNvPr>
            <p:cNvPicPr>
              <a:picLocks noChangeAspect="1"/>
            </p:cNvPicPr>
            <p:nvPr/>
          </p:nvPicPr>
          <p:blipFill>
            <a:blip r:embed="rId3"/>
            <a:stretch>
              <a:fillRect/>
            </a:stretch>
          </p:blipFill>
          <p:spPr>
            <a:xfrm>
              <a:off x="6403962" y="3497604"/>
              <a:ext cx="1738032" cy="1738032"/>
            </a:xfrm>
            <a:prstGeom prst="rect">
              <a:avLst/>
            </a:prstGeom>
          </p:spPr>
        </p:pic>
        <p:sp>
          <p:nvSpPr>
            <p:cNvPr id="18" name="ZoneTexte 17">
              <a:extLst>
                <a:ext uri="{FF2B5EF4-FFF2-40B4-BE49-F238E27FC236}">
                  <a16:creationId xmlns:a16="http://schemas.microsoft.com/office/drawing/2014/main" id="{0F9702A2-966F-4FD8-9663-96BCE38CED04}"/>
                </a:ext>
              </a:extLst>
            </p:cNvPr>
            <p:cNvSpPr txBox="1"/>
            <p:nvPr/>
          </p:nvSpPr>
          <p:spPr>
            <a:xfrm>
              <a:off x="6292197" y="5099735"/>
              <a:ext cx="1905000" cy="307777"/>
            </a:xfrm>
            <a:prstGeom prst="rect">
              <a:avLst/>
            </a:prstGeom>
            <a:noFill/>
          </p:spPr>
          <p:txBody>
            <a:bodyPr wrap="square" rtlCol="0">
              <a:spAutoFit/>
            </a:bodyPr>
            <a:lstStyle/>
            <a:p>
              <a:pPr algn="ctr"/>
              <a:r>
                <a:rPr lang="fr-FR" dirty="0">
                  <a:solidFill>
                    <a:srgbClr val="042135"/>
                  </a:solidFill>
                </a:rPr>
                <a:t>B2B </a:t>
              </a:r>
              <a:r>
                <a:rPr lang="fr-FR" dirty="0" err="1">
                  <a:solidFill>
                    <a:srgbClr val="042135"/>
                  </a:solidFill>
                </a:rPr>
                <a:t>customers</a:t>
              </a:r>
              <a:endParaRPr lang="fr-FR" dirty="0">
                <a:solidFill>
                  <a:srgbClr val="042135"/>
                </a:solidFill>
              </a:endParaRPr>
            </a:p>
          </p:txBody>
        </p:sp>
      </p:gr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14</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Recent</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evolutions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1323439"/>
          </a:xfrm>
          <a:prstGeom prst="rect">
            <a:avLst/>
          </a:prstGeom>
        </p:spPr>
        <p:txBody>
          <a:bodyPr wrap="square">
            <a:spAutoFit/>
          </a:bodyPr>
          <a:lstStyle/>
          <a:p>
            <a:pPr algn="just"/>
            <a:r>
              <a:rPr lang="en-GB" sz="1600" dirty="0">
                <a:solidFill>
                  <a:schemeClr val="tx1"/>
                </a:solidFill>
              </a:rPr>
              <a:t>Focusing on B2C operations due to e-Commerce business rising operations has provided significant </a:t>
            </a:r>
            <a:r>
              <a:rPr lang="en-GB" sz="1600" dirty="0">
                <a:solidFill>
                  <a:srgbClr val="18C320"/>
                </a:solidFill>
              </a:rPr>
              <a:t>opportunities</a:t>
            </a:r>
            <a:r>
              <a:rPr lang="en-GB" sz="1600" dirty="0">
                <a:solidFill>
                  <a:schemeClr val="tx1"/>
                </a:solidFill>
              </a:rPr>
              <a:t> but also major </a:t>
            </a:r>
            <a:r>
              <a:rPr lang="en-GB" sz="1600" dirty="0">
                <a:solidFill>
                  <a:srgbClr val="189DC3"/>
                </a:solidFill>
              </a:rPr>
              <a:t>challenges</a:t>
            </a:r>
            <a:r>
              <a:rPr lang="en-GB" sz="1600" dirty="0">
                <a:solidFill>
                  <a:schemeClr val="tx1"/>
                </a:solidFill>
              </a:rPr>
              <a:t>.</a:t>
            </a:r>
          </a:p>
          <a:p>
            <a:pPr algn="just"/>
            <a:endParaRPr lang="en-GB" sz="1600" dirty="0">
              <a:solidFill>
                <a:schemeClr val="tx1"/>
              </a:solidFill>
            </a:endParaRPr>
          </a:p>
          <a:p>
            <a:pPr algn="just"/>
            <a:r>
              <a:rPr lang="en-GB" sz="1600" dirty="0">
                <a:solidFill>
                  <a:schemeClr val="tx1"/>
                </a:solidFill>
              </a:rPr>
              <a:t>The expansion of e-Commerce services has generated an </a:t>
            </a:r>
            <a:r>
              <a:rPr lang="en-GB" sz="1600" dirty="0">
                <a:solidFill>
                  <a:srgbClr val="189DC3"/>
                </a:solidFill>
              </a:rPr>
              <a:t>increase in flows</a:t>
            </a:r>
            <a:r>
              <a:rPr lang="en-GB" sz="1600" dirty="0">
                <a:solidFill>
                  <a:schemeClr val="tx1"/>
                </a:solidFill>
              </a:rPr>
              <a:t>, especially near major cities, as well as a </a:t>
            </a:r>
            <a:r>
              <a:rPr lang="en-GB" sz="1600" dirty="0">
                <a:solidFill>
                  <a:srgbClr val="18C320"/>
                </a:solidFill>
              </a:rPr>
              <a:t>diversity of modes </a:t>
            </a:r>
            <a:r>
              <a:rPr lang="en-GB" sz="1600" dirty="0">
                <a:solidFill>
                  <a:schemeClr val="tx1"/>
                </a:solidFill>
              </a:rPr>
              <a:t>that need to cohabitate.</a:t>
            </a:r>
          </a:p>
        </p:txBody>
      </p:sp>
      <p:sp>
        <p:nvSpPr>
          <p:cNvPr id="14" name="Flèche : droite 13">
            <a:extLst>
              <a:ext uri="{FF2B5EF4-FFF2-40B4-BE49-F238E27FC236}">
                <a16:creationId xmlns:a16="http://schemas.microsoft.com/office/drawing/2014/main" id="{68411DE3-7FF9-4547-ADB0-3513547E0F33}"/>
              </a:ext>
            </a:extLst>
          </p:cNvPr>
          <p:cNvSpPr/>
          <p:nvPr/>
        </p:nvSpPr>
        <p:spPr>
          <a:xfrm>
            <a:off x="2658359" y="4592997"/>
            <a:ext cx="3717322" cy="1235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0" name="Groupe 29">
            <a:extLst>
              <a:ext uri="{FF2B5EF4-FFF2-40B4-BE49-F238E27FC236}">
                <a16:creationId xmlns:a16="http://schemas.microsoft.com/office/drawing/2014/main" id="{D073B92B-AF22-4BE8-B1CD-E4528B8D8AB9}"/>
              </a:ext>
            </a:extLst>
          </p:cNvPr>
          <p:cNvGrpSpPr/>
          <p:nvPr/>
        </p:nvGrpSpPr>
        <p:grpSpPr>
          <a:xfrm>
            <a:off x="588810" y="3640497"/>
            <a:ext cx="1905000" cy="1905000"/>
            <a:chOff x="588810" y="3640497"/>
            <a:chExt cx="1905000" cy="1905000"/>
          </a:xfrm>
        </p:grpSpPr>
        <p:pic>
          <p:nvPicPr>
            <p:cNvPr id="11" name="Image 10">
              <a:extLst>
                <a:ext uri="{FF2B5EF4-FFF2-40B4-BE49-F238E27FC236}">
                  <a16:creationId xmlns:a16="http://schemas.microsoft.com/office/drawing/2014/main" id="{2C67CCBC-A4C4-4CD2-B0A0-F47E1E627F5B}"/>
                </a:ext>
              </a:extLst>
            </p:cNvPr>
            <p:cNvPicPr>
              <a:picLocks noChangeAspect="1"/>
            </p:cNvPicPr>
            <p:nvPr/>
          </p:nvPicPr>
          <p:blipFill>
            <a:blip r:embed="rId4"/>
            <a:stretch>
              <a:fillRect/>
            </a:stretch>
          </p:blipFill>
          <p:spPr>
            <a:xfrm>
              <a:off x="588810" y="3640497"/>
              <a:ext cx="1905000" cy="1905000"/>
            </a:xfrm>
            <a:prstGeom prst="rect">
              <a:avLst/>
            </a:prstGeom>
          </p:spPr>
        </p:pic>
        <p:sp>
          <p:nvSpPr>
            <p:cNvPr id="15" name="ZoneTexte 14">
              <a:extLst>
                <a:ext uri="{FF2B5EF4-FFF2-40B4-BE49-F238E27FC236}">
                  <a16:creationId xmlns:a16="http://schemas.microsoft.com/office/drawing/2014/main" id="{1C949F53-229B-404B-8D6A-CEC83DCDFCD7}"/>
                </a:ext>
              </a:extLst>
            </p:cNvPr>
            <p:cNvSpPr txBox="1"/>
            <p:nvPr/>
          </p:nvSpPr>
          <p:spPr>
            <a:xfrm>
              <a:off x="588810" y="5099735"/>
              <a:ext cx="1905000" cy="307777"/>
            </a:xfrm>
            <a:prstGeom prst="rect">
              <a:avLst/>
            </a:prstGeom>
            <a:noFill/>
          </p:spPr>
          <p:txBody>
            <a:bodyPr wrap="square" rtlCol="0">
              <a:spAutoFit/>
            </a:bodyPr>
            <a:lstStyle/>
            <a:p>
              <a:pPr algn="ctr"/>
              <a:r>
                <a:rPr lang="fr-FR" dirty="0">
                  <a:solidFill>
                    <a:srgbClr val="042135"/>
                  </a:solidFill>
                </a:rPr>
                <a:t>CEP </a:t>
              </a:r>
              <a:r>
                <a:rPr lang="fr-FR" dirty="0" err="1">
                  <a:solidFill>
                    <a:srgbClr val="042135"/>
                  </a:solidFill>
                </a:rPr>
                <a:t>operator</a:t>
              </a:r>
              <a:endParaRPr lang="fr-FR" dirty="0">
                <a:solidFill>
                  <a:srgbClr val="042135"/>
                </a:solidFill>
              </a:endParaRPr>
            </a:p>
          </p:txBody>
        </p:sp>
      </p:grpSp>
      <p:grpSp>
        <p:nvGrpSpPr>
          <p:cNvPr id="20" name="Groupe 19">
            <a:extLst>
              <a:ext uri="{FF2B5EF4-FFF2-40B4-BE49-F238E27FC236}">
                <a16:creationId xmlns:a16="http://schemas.microsoft.com/office/drawing/2014/main" id="{9D761619-2BDA-4AC3-92A9-C0C8616620FA}"/>
              </a:ext>
            </a:extLst>
          </p:cNvPr>
          <p:cNvGrpSpPr/>
          <p:nvPr/>
        </p:nvGrpSpPr>
        <p:grpSpPr>
          <a:xfrm>
            <a:off x="6403962" y="3464599"/>
            <a:ext cx="2447534" cy="1919142"/>
            <a:chOff x="6413388" y="3492987"/>
            <a:chExt cx="2447534" cy="1919142"/>
          </a:xfrm>
        </p:grpSpPr>
        <p:grpSp>
          <p:nvGrpSpPr>
            <p:cNvPr id="17" name="Groupe 16">
              <a:extLst>
                <a:ext uri="{FF2B5EF4-FFF2-40B4-BE49-F238E27FC236}">
                  <a16:creationId xmlns:a16="http://schemas.microsoft.com/office/drawing/2014/main" id="{5160039B-AB72-4F5A-8AE6-EE7F5D664307}"/>
                </a:ext>
              </a:extLst>
            </p:cNvPr>
            <p:cNvGrpSpPr/>
            <p:nvPr/>
          </p:nvGrpSpPr>
          <p:grpSpPr>
            <a:xfrm>
              <a:off x="6413388" y="3492987"/>
              <a:ext cx="2447534" cy="1919142"/>
              <a:chOff x="6375681" y="3492987"/>
              <a:chExt cx="2447534" cy="1919142"/>
            </a:xfrm>
          </p:grpSpPr>
          <p:sp>
            <p:nvSpPr>
              <p:cNvPr id="16" name="Rectangle 15">
                <a:extLst>
                  <a:ext uri="{FF2B5EF4-FFF2-40B4-BE49-F238E27FC236}">
                    <a16:creationId xmlns:a16="http://schemas.microsoft.com/office/drawing/2014/main" id="{87A9B072-83EC-4A7B-9753-E8E604F11E6F}"/>
                  </a:ext>
                </a:extLst>
              </p:cNvPr>
              <p:cNvSpPr/>
              <p:nvPr/>
            </p:nvSpPr>
            <p:spPr>
              <a:xfrm>
                <a:off x="6375681" y="3497604"/>
                <a:ext cx="2179509" cy="19145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descr="Une image contenant texte&#10;&#10;Description générée automatiquement">
                <a:extLst>
                  <a:ext uri="{FF2B5EF4-FFF2-40B4-BE49-F238E27FC236}">
                    <a16:creationId xmlns:a16="http://schemas.microsoft.com/office/drawing/2014/main" id="{D5CF2A85-3763-424B-9A1D-742CC2D4EBF1}"/>
                  </a:ext>
                </a:extLst>
              </p:cNvPr>
              <p:cNvPicPr>
                <a:picLocks noChangeAspect="1"/>
              </p:cNvPicPr>
              <p:nvPr/>
            </p:nvPicPr>
            <p:blipFill rotWithShape="1">
              <a:blip r:embed="rId5"/>
              <a:srcRect b="16317"/>
              <a:stretch/>
            </p:blipFill>
            <p:spPr>
              <a:xfrm>
                <a:off x="6432440" y="3492987"/>
                <a:ext cx="2390775" cy="1602131"/>
              </a:xfrm>
              <a:prstGeom prst="rect">
                <a:avLst/>
              </a:prstGeom>
            </p:spPr>
          </p:pic>
        </p:grpSp>
        <p:sp>
          <p:nvSpPr>
            <p:cNvPr id="21" name="ZoneTexte 20">
              <a:extLst>
                <a:ext uri="{FF2B5EF4-FFF2-40B4-BE49-F238E27FC236}">
                  <a16:creationId xmlns:a16="http://schemas.microsoft.com/office/drawing/2014/main" id="{0DF03658-9A2C-44EF-834E-D1EF4C63F303}"/>
                </a:ext>
              </a:extLst>
            </p:cNvPr>
            <p:cNvSpPr txBox="1"/>
            <p:nvPr/>
          </p:nvSpPr>
          <p:spPr>
            <a:xfrm>
              <a:off x="6550642" y="5095118"/>
              <a:ext cx="1905000" cy="307777"/>
            </a:xfrm>
            <a:prstGeom prst="rect">
              <a:avLst/>
            </a:prstGeom>
            <a:noFill/>
          </p:spPr>
          <p:txBody>
            <a:bodyPr wrap="square" rtlCol="0">
              <a:spAutoFit/>
            </a:bodyPr>
            <a:lstStyle/>
            <a:p>
              <a:pPr algn="ctr"/>
              <a:r>
                <a:rPr lang="fr-FR" dirty="0">
                  <a:solidFill>
                    <a:srgbClr val="042135"/>
                  </a:solidFill>
                </a:rPr>
                <a:t>B2C </a:t>
              </a:r>
              <a:r>
                <a:rPr lang="fr-FR" dirty="0" err="1">
                  <a:solidFill>
                    <a:srgbClr val="042135"/>
                  </a:solidFill>
                </a:rPr>
                <a:t>customers</a:t>
              </a:r>
              <a:endParaRPr lang="fr-FR" dirty="0">
                <a:solidFill>
                  <a:srgbClr val="042135"/>
                </a:solidFill>
              </a:endParaRPr>
            </a:p>
          </p:txBody>
        </p:sp>
      </p:grpSp>
      <p:sp>
        <p:nvSpPr>
          <p:cNvPr id="19" name="Étoile : 5 branches 18">
            <a:extLst>
              <a:ext uri="{FF2B5EF4-FFF2-40B4-BE49-F238E27FC236}">
                <a16:creationId xmlns:a16="http://schemas.microsoft.com/office/drawing/2014/main" id="{70B1C694-F2F9-431C-85A9-0D3D353388C6}"/>
              </a:ext>
            </a:extLst>
          </p:cNvPr>
          <p:cNvSpPr/>
          <p:nvPr/>
        </p:nvSpPr>
        <p:spPr>
          <a:xfrm>
            <a:off x="7169281" y="4185694"/>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3" name="Étoile : 5 branches 22">
            <a:extLst>
              <a:ext uri="{FF2B5EF4-FFF2-40B4-BE49-F238E27FC236}">
                <a16:creationId xmlns:a16="http://schemas.microsoft.com/office/drawing/2014/main" id="{DE35E91E-9FDF-48CF-B53D-D2C56826593F}"/>
              </a:ext>
            </a:extLst>
          </p:cNvPr>
          <p:cNvSpPr/>
          <p:nvPr/>
        </p:nvSpPr>
        <p:spPr>
          <a:xfrm>
            <a:off x="7397095" y="4484620"/>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4" name="Étoile : 5 branches 23">
            <a:extLst>
              <a:ext uri="{FF2B5EF4-FFF2-40B4-BE49-F238E27FC236}">
                <a16:creationId xmlns:a16="http://schemas.microsoft.com/office/drawing/2014/main" id="{40EDF005-73A2-419F-BAC2-2A0480C0AEC9}"/>
              </a:ext>
            </a:extLst>
          </p:cNvPr>
          <p:cNvSpPr/>
          <p:nvPr/>
        </p:nvSpPr>
        <p:spPr>
          <a:xfrm>
            <a:off x="6976410" y="4749332"/>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5" name="Étoile : 5 branches 24">
            <a:extLst>
              <a:ext uri="{FF2B5EF4-FFF2-40B4-BE49-F238E27FC236}">
                <a16:creationId xmlns:a16="http://schemas.microsoft.com/office/drawing/2014/main" id="{6615F135-6682-4AB1-A41B-C328F6196081}"/>
              </a:ext>
            </a:extLst>
          </p:cNvPr>
          <p:cNvSpPr/>
          <p:nvPr/>
        </p:nvSpPr>
        <p:spPr>
          <a:xfrm>
            <a:off x="8592897" y="4749332"/>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6" name="Étoile : 5 branches 25">
            <a:extLst>
              <a:ext uri="{FF2B5EF4-FFF2-40B4-BE49-F238E27FC236}">
                <a16:creationId xmlns:a16="http://schemas.microsoft.com/office/drawing/2014/main" id="{7E9EC9DA-DB9A-4E57-AB40-D972250BC306}"/>
              </a:ext>
            </a:extLst>
          </p:cNvPr>
          <p:cNvSpPr/>
          <p:nvPr/>
        </p:nvSpPr>
        <p:spPr>
          <a:xfrm>
            <a:off x="8332194" y="4611631"/>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7" name="Étoile : 5 branches 26">
            <a:extLst>
              <a:ext uri="{FF2B5EF4-FFF2-40B4-BE49-F238E27FC236}">
                <a16:creationId xmlns:a16="http://schemas.microsoft.com/office/drawing/2014/main" id="{CFF7F1CE-CCFB-468E-95F1-A08A53BACD85}"/>
              </a:ext>
            </a:extLst>
          </p:cNvPr>
          <p:cNvSpPr/>
          <p:nvPr/>
        </p:nvSpPr>
        <p:spPr>
          <a:xfrm>
            <a:off x="7868436" y="4749332"/>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8" name="Étoile : 5 branches 27">
            <a:extLst>
              <a:ext uri="{FF2B5EF4-FFF2-40B4-BE49-F238E27FC236}">
                <a16:creationId xmlns:a16="http://schemas.microsoft.com/office/drawing/2014/main" id="{E3ACA48A-7015-425A-B897-B2CB1362D673}"/>
              </a:ext>
            </a:extLst>
          </p:cNvPr>
          <p:cNvSpPr/>
          <p:nvPr/>
        </p:nvSpPr>
        <p:spPr>
          <a:xfrm>
            <a:off x="7665534" y="4366620"/>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29" name="Étoile : 5 branches 28">
            <a:extLst>
              <a:ext uri="{FF2B5EF4-FFF2-40B4-BE49-F238E27FC236}">
                <a16:creationId xmlns:a16="http://schemas.microsoft.com/office/drawing/2014/main" id="{EF555FAD-09D7-485E-9802-6615B6307733}"/>
              </a:ext>
            </a:extLst>
          </p:cNvPr>
          <p:cNvSpPr/>
          <p:nvPr/>
        </p:nvSpPr>
        <p:spPr>
          <a:xfrm>
            <a:off x="7629261" y="3944033"/>
            <a:ext cx="70503" cy="57550"/>
          </a:xfrm>
          <a:prstGeom prst="star5">
            <a:avLst/>
          </a:prstGeom>
          <a:solidFill>
            <a:srgbClr val="FFFF00"/>
          </a:solidFill>
          <a:ln>
            <a:solidFill>
              <a:srgbClr val="FFFF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sp>
        <p:nvSpPr>
          <p:cNvPr id="31" name="ZoneTexte 30">
            <a:extLst>
              <a:ext uri="{FF2B5EF4-FFF2-40B4-BE49-F238E27FC236}">
                <a16:creationId xmlns:a16="http://schemas.microsoft.com/office/drawing/2014/main" id="{DDF50AF9-6436-4F66-B274-A563A76423C4}"/>
              </a:ext>
            </a:extLst>
          </p:cNvPr>
          <p:cNvSpPr txBox="1"/>
          <p:nvPr/>
        </p:nvSpPr>
        <p:spPr>
          <a:xfrm>
            <a:off x="3487918" y="4272589"/>
            <a:ext cx="2013834" cy="307777"/>
          </a:xfrm>
          <a:prstGeom prst="rect">
            <a:avLst/>
          </a:prstGeom>
          <a:noFill/>
        </p:spPr>
        <p:txBody>
          <a:bodyPr wrap="square" rtlCol="0">
            <a:spAutoFit/>
          </a:bodyPr>
          <a:lstStyle/>
          <a:p>
            <a:pPr algn="ctr"/>
            <a:r>
              <a:rPr lang="fr-FR" dirty="0">
                <a:solidFill>
                  <a:srgbClr val="18C320"/>
                </a:solidFill>
              </a:rPr>
              <a:t>B2B </a:t>
            </a:r>
            <a:r>
              <a:rPr lang="fr-FR" dirty="0" err="1">
                <a:solidFill>
                  <a:srgbClr val="18C320"/>
                </a:solidFill>
              </a:rPr>
              <a:t>operations</a:t>
            </a:r>
            <a:endParaRPr lang="fr-FR" dirty="0">
              <a:solidFill>
                <a:srgbClr val="18C320"/>
              </a:solidFill>
            </a:endParaRPr>
          </a:p>
        </p:txBody>
      </p:sp>
      <p:sp>
        <p:nvSpPr>
          <p:cNvPr id="34" name="ZoneTexte 33">
            <a:extLst>
              <a:ext uri="{FF2B5EF4-FFF2-40B4-BE49-F238E27FC236}">
                <a16:creationId xmlns:a16="http://schemas.microsoft.com/office/drawing/2014/main" id="{15DD9940-DCCF-4208-A2EA-B8CC21528BAB}"/>
              </a:ext>
            </a:extLst>
          </p:cNvPr>
          <p:cNvSpPr txBox="1"/>
          <p:nvPr/>
        </p:nvSpPr>
        <p:spPr>
          <a:xfrm>
            <a:off x="3482954" y="4757176"/>
            <a:ext cx="2013834" cy="307777"/>
          </a:xfrm>
          <a:prstGeom prst="rect">
            <a:avLst/>
          </a:prstGeom>
          <a:noFill/>
        </p:spPr>
        <p:txBody>
          <a:bodyPr wrap="square" rtlCol="0">
            <a:spAutoFit/>
          </a:bodyPr>
          <a:lstStyle/>
          <a:p>
            <a:pPr algn="ctr"/>
            <a:r>
              <a:rPr lang="fr-FR" dirty="0">
                <a:solidFill>
                  <a:srgbClr val="18C320"/>
                </a:solidFill>
              </a:rPr>
              <a:t>B2C </a:t>
            </a:r>
            <a:r>
              <a:rPr lang="fr-FR" dirty="0" err="1">
                <a:solidFill>
                  <a:srgbClr val="18C320"/>
                </a:solidFill>
              </a:rPr>
              <a:t>operations</a:t>
            </a:r>
            <a:endParaRPr lang="fr-FR" dirty="0">
              <a:solidFill>
                <a:srgbClr val="18C320"/>
              </a:solidFill>
            </a:endParaRPr>
          </a:p>
        </p:txBody>
      </p:sp>
      <p:sp>
        <p:nvSpPr>
          <p:cNvPr id="35" name="Flèche : droite 34">
            <a:extLst>
              <a:ext uri="{FF2B5EF4-FFF2-40B4-BE49-F238E27FC236}">
                <a16:creationId xmlns:a16="http://schemas.microsoft.com/office/drawing/2014/main" id="{310492AE-672E-4ABB-87AF-D976FEE1B4B8}"/>
              </a:ext>
            </a:extLst>
          </p:cNvPr>
          <p:cNvSpPr/>
          <p:nvPr/>
        </p:nvSpPr>
        <p:spPr>
          <a:xfrm>
            <a:off x="2658809" y="4592997"/>
            <a:ext cx="3717322" cy="123516"/>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0B513CD4-E66F-4D02-A90B-052DB0876BDC}"/>
              </a:ext>
            </a:extLst>
          </p:cNvPr>
          <p:cNvSpPr/>
          <p:nvPr/>
        </p:nvSpPr>
        <p:spPr>
          <a:xfrm>
            <a:off x="3582185" y="4272589"/>
            <a:ext cx="1738032" cy="2695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5 Rectángulo">
            <a:extLst>
              <a:ext uri="{FF2B5EF4-FFF2-40B4-BE49-F238E27FC236}">
                <a16:creationId xmlns:a16="http://schemas.microsoft.com/office/drawing/2014/main" id="{707E1932-1B9C-4C64-9B43-9A82B4D58D84}"/>
              </a:ext>
            </a:extLst>
          </p:cNvPr>
          <p:cNvSpPr/>
          <p:nvPr/>
        </p:nvSpPr>
        <p:spPr>
          <a:xfrm>
            <a:off x="323094" y="5657816"/>
            <a:ext cx="8367731" cy="584775"/>
          </a:xfrm>
          <a:prstGeom prst="rect">
            <a:avLst/>
          </a:prstGeom>
        </p:spPr>
        <p:txBody>
          <a:bodyPr wrap="square">
            <a:spAutoFit/>
          </a:bodyPr>
          <a:lstStyle/>
          <a:p>
            <a:pPr algn="just"/>
            <a:r>
              <a:rPr lang="en-GB" sz="1600" dirty="0">
                <a:solidFill>
                  <a:schemeClr val="tx1"/>
                </a:solidFill>
              </a:rPr>
              <a:t>The number of locations to deliver have significantly increased, while their accessibility within the city has also become more complex.</a:t>
            </a:r>
          </a:p>
        </p:txBody>
      </p:sp>
    </p:spTree>
    <p:extLst>
      <p:ext uri="{BB962C8B-B14F-4D97-AF65-F5344CB8AC3E}">
        <p14:creationId xmlns:p14="http://schemas.microsoft.com/office/powerpoint/2010/main" val="181678780"/>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2000"/>
                                        <p:tgtEl>
                                          <p:spTgt spid="6">
                                            <p:txEl>
                                              <p:pRg st="0" end="0"/>
                                            </p:txEl>
                                          </p:spTgt>
                                        </p:tgtEl>
                                      </p:cBhvr>
                                    </p:animEffect>
                                  </p:childTnLst>
                                </p:cTn>
                              </p:par>
                            </p:childTnLst>
                          </p:cTn>
                        </p:par>
                        <p:par>
                          <p:cTn id="8" fill="hold">
                            <p:stCondLst>
                              <p:cond delay="2500"/>
                            </p:stCondLst>
                            <p:childTnLst>
                              <p:par>
                                <p:cTn id="9" presetID="22" presetClass="entr" presetSubtype="8"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left)">
                                      <p:cBhvr>
                                        <p:cTn id="11" dur="2000"/>
                                        <p:tgtEl>
                                          <p:spTgt spid="6">
                                            <p:txEl>
                                              <p:pRg st="2" end="2"/>
                                            </p:txEl>
                                          </p:spTgt>
                                        </p:tgtEl>
                                      </p:cBhvr>
                                    </p:animEffect>
                                  </p:childTnLst>
                                </p:cTn>
                              </p:par>
                            </p:childTnLst>
                          </p:cTn>
                        </p:par>
                        <p:par>
                          <p:cTn id="12" fill="hold">
                            <p:stCondLst>
                              <p:cond delay="5000"/>
                            </p:stCondLst>
                            <p:childTnLst>
                              <p:par>
                                <p:cTn id="13" presetID="22" presetClass="entr" presetSubtype="4"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down)">
                                      <p:cBhvr>
                                        <p:cTn id="15" dur="1000"/>
                                        <p:tgtEl>
                                          <p:spTgt spid="30"/>
                                        </p:tgtEl>
                                      </p:cBhvr>
                                    </p:animEffect>
                                  </p:childTnLst>
                                </p:cTn>
                              </p:par>
                            </p:childTnLst>
                          </p:cTn>
                        </p:par>
                        <p:par>
                          <p:cTn id="16" fill="hold">
                            <p:stCondLst>
                              <p:cond delay="6000"/>
                            </p:stCondLst>
                            <p:childTnLst>
                              <p:par>
                                <p:cTn id="17" presetID="22" presetClass="entr" presetSubtype="8" fill="hold" grpId="0" nodeType="afterEffect">
                                  <p:stCondLst>
                                    <p:cond delay="5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1000"/>
                                        <p:tgtEl>
                                          <p:spTgt spid="14"/>
                                        </p:tgtEl>
                                      </p:cBhvr>
                                    </p:animEffect>
                                  </p:childTnLst>
                                </p:cTn>
                              </p:par>
                              <p:par>
                                <p:cTn id="20" presetID="22" presetClass="entr" presetSubtype="8" fill="hold" grpId="0" nodeType="withEffect">
                                  <p:stCondLst>
                                    <p:cond delay="500"/>
                                  </p:stCondLst>
                                  <p:childTnLst>
                                    <p:set>
                                      <p:cBhvr>
                                        <p:cTn id="21" dur="1" fill="hold">
                                          <p:stCondLst>
                                            <p:cond delay="0"/>
                                          </p:stCondLst>
                                        </p:cTn>
                                        <p:tgtEl>
                                          <p:spTgt spid="31"/>
                                        </p:tgtEl>
                                        <p:attrNameLst>
                                          <p:attrName>style.visibility</p:attrName>
                                        </p:attrNameLst>
                                      </p:cBhvr>
                                      <p:to>
                                        <p:strVal val="visible"/>
                                      </p:to>
                                    </p:set>
                                    <p:animEffect transition="in" filter="wipe(left)">
                                      <p:cBhvr>
                                        <p:cTn id="22" dur="1000"/>
                                        <p:tgtEl>
                                          <p:spTgt spid="31"/>
                                        </p:tgtEl>
                                      </p:cBhvr>
                                    </p:animEffect>
                                  </p:childTnLst>
                                </p:cTn>
                              </p:par>
                            </p:childTnLst>
                          </p:cTn>
                        </p:par>
                        <p:par>
                          <p:cTn id="23" fill="hold">
                            <p:stCondLst>
                              <p:cond delay="7500"/>
                            </p:stCondLst>
                            <p:childTnLst>
                              <p:par>
                                <p:cTn id="24" presetID="22" presetClass="entr" presetSubtype="4"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down)">
                                      <p:cBhvr>
                                        <p:cTn id="26" dur="1000"/>
                                        <p:tgtEl>
                                          <p:spTgt spid="22"/>
                                        </p:tgtEl>
                                      </p:cBhvr>
                                    </p:animEffect>
                                  </p:childTnLst>
                                </p:cTn>
                              </p:par>
                            </p:childTnLst>
                          </p:cTn>
                        </p:par>
                        <p:par>
                          <p:cTn id="27" fill="hold">
                            <p:stCondLst>
                              <p:cond delay="8500"/>
                            </p:stCondLst>
                            <p:childTnLst>
                              <p:par>
                                <p:cTn id="28" presetID="1" presetClass="entr" presetSubtype="0" fill="hold" grpId="0" nodeType="afterEffect">
                                  <p:stCondLst>
                                    <p:cond delay="1000"/>
                                  </p:stCondLst>
                                  <p:childTnLst>
                                    <p:set>
                                      <p:cBhvr>
                                        <p:cTn id="29" dur="1" fill="hold">
                                          <p:stCondLst>
                                            <p:cond delay="0"/>
                                          </p:stCondLst>
                                        </p:cTn>
                                        <p:tgtEl>
                                          <p:spTgt spid="32"/>
                                        </p:tgtEl>
                                        <p:attrNameLst>
                                          <p:attrName>style.visibility</p:attrName>
                                        </p:attrNameLst>
                                      </p:cBhvr>
                                      <p:to>
                                        <p:strVal val="visible"/>
                                      </p:to>
                                    </p:set>
                                  </p:childTnLst>
                                </p:cTn>
                              </p:par>
                            </p:childTnLst>
                          </p:cTn>
                        </p:par>
                        <p:par>
                          <p:cTn id="30" fill="hold">
                            <p:stCondLst>
                              <p:cond delay="9500"/>
                            </p:stCondLst>
                            <p:childTnLst>
                              <p:par>
                                <p:cTn id="31" presetID="22" presetClass="entr" presetSubtype="8" fill="hold" grpId="0" nodeType="after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wipe(left)">
                                      <p:cBhvr>
                                        <p:cTn id="33" dur="1000"/>
                                        <p:tgtEl>
                                          <p:spTgt spid="35"/>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left)">
                                      <p:cBhvr>
                                        <p:cTn id="36" dur="1000"/>
                                        <p:tgtEl>
                                          <p:spTgt spid="34"/>
                                        </p:tgtEl>
                                      </p:cBhvr>
                                    </p:animEffect>
                                  </p:childTnLst>
                                </p:cTn>
                              </p:par>
                            </p:childTnLst>
                          </p:cTn>
                        </p:par>
                        <p:par>
                          <p:cTn id="37" fill="hold">
                            <p:stCondLst>
                              <p:cond delay="10500"/>
                            </p:stCondLst>
                            <p:childTnLst>
                              <p:par>
                                <p:cTn id="38" presetID="22" presetClass="entr" presetSubtype="4"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down)">
                                      <p:cBhvr>
                                        <p:cTn id="40" dur="1000"/>
                                        <p:tgtEl>
                                          <p:spTgt spid="20"/>
                                        </p:tgtEl>
                                      </p:cBhvr>
                                    </p:animEffect>
                                  </p:childTnLst>
                                </p:cTn>
                              </p:par>
                            </p:childTnLst>
                          </p:cTn>
                        </p:par>
                        <p:par>
                          <p:cTn id="41" fill="hold">
                            <p:stCondLst>
                              <p:cond delay="115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par>
                          <p:cTn id="45" fill="hold">
                            <p:stCondLst>
                              <p:cond delay="12000"/>
                            </p:stCondLst>
                            <p:childTnLst>
                              <p:par>
                                <p:cTn id="46" presetID="10" presetClass="entr" presetSubtype="0" fill="hold" grpId="0"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par>
                          <p:cTn id="49" fill="hold">
                            <p:stCondLst>
                              <p:cond delay="12500"/>
                            </p:stCondLst>
                            <p:childTnLst>
                              <p:par>
                                <p:cTn id="50" presetID="10" presetClass="entr" presetSubtype="0" fill="hold" grpId="0" nodeType="after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par>
                          <p:cTn id="53" fill="hold">
                            <p:stCondLst>
                              <p:cond delay="13000"/>
                            </p:stCondLst>
                            <p:childTnLst>
                              <p:par>
                                <p:cTn id="54" presetID="10" presetClass="entr" presetSubtype="0" fill="hold" grpId="0" nodeType="after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par>
                          <p:cTn id="57" fill="hold">
                            <p:stCondLst>
                              <p:cond delay="13500"/>
                            </p:stCondLst>
                            <p:childTnLst>
                              <p:par>
                                <p:cTn id="58" presetID="10" presetClass="entr" presetSubtype="0" fill="hold" grpId="0" nodeType="afterEffect">
                                  <p:stCondLst>
                                    <p:cond delay="0"/>
                                  </p:stCondLst>
                                  <p:childTnLst>
                                    <p:set>
                                      <p:cBhvr>
                                        <p:cTn id="59" dur="1" fill="hold">
                                          <p:stCondLst>
                                            <p:cond delay="0"/>
                                          </p:stCondLst>
                                        </p:cTn>
                                        <p:tgtEl>
                                          <p:spTgt spid="26"/>
                                        </p:tgtEl>
                                        <p:attrNameLst>
                                          <p:attrName>style.visibility</p:attrName>
                                        </p:attrNameLst>
                                      </p:cBhvr>
                                      <p:to>
                                        <p:strVal val="visible"/>
                                      </p:to>
                                    </p:set>
                                    <p:animEffect transition="in" filter="fade">
                                      <p:cBhvr>
                                        <p:cTn id="60" dur="500"/>
                                        <p:tgtEl>
                                          <p:spTgt spid="26"/>
                                        </p:tgtEl>
                                      </p:cBhvr>
                                    </p:animEffect>
                                  </p:childTnLst>
                                </p:cTn>
                              </p:par>
                            </p:childTnLst>
                          </p:cTn>
                        </p:par>
                        <p:par>
                          <p:cTn id="61" fill="hold">
                            <p:stCondLst>
                              <p:cond delay="14000"/>
                            </p:stCondLst>
                            <p:childTnLst>
                              <p:par>
                                <p:cTn id="62" presetID="10" presetClass="entr" presetSubtype="0" fill="hold" grpId="0" nodeType="after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childTnLst>
                          </p:cTn>
                        </p:par>
                        <p:par>
                          <p:cTn id="65" fill="hold">
                            <p:stCondLst>
                              <p:cond delay="14500"/>
                            </p:stCondLst>
                            <p:childTnLst>
                              <p:par>
                                <p:cTn id="66" presetID="10" presetClass="entr" presetSubtype="0" fill="hold" grpId="0"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fade">
                                      <p:cBhvr>
                                        <p:cTn id="68" dur="500"/>
                                        <p:tgtEl>
                                          <p:spTgt spid="28"/>
                                        </p:tgtEl>
                                      </p:cBhvr>
                                    </p:animEffect>
                                  </p:childTnLst>
                                </p:cTn>
                              </p:par>
                            </p:childTnLst>
                          </p:cTn>
                        </p:par>
                        <p:par>
                          <p:cTn id="69" fill="hold">
                            <p:stCondLst>
                              <p:cond delay="15000"/>
                            </p:stCondLst>
                            <p:childTnLst>
                              <p:par>
                                <p:cTn id="70" presetID="10" presetClass="entr" presetSubtype="0" fill="hold" grpId="0" nodeType="after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childTnLst>
                          </p:cTn>
                        </p:par>
                        <p:par>
                          <p:cTn id="73" fill="hold">
                            <p:stCondLst>
                              <p:cond delay="15500"/>
                            </p:stCondLst>
                            <p:childTnLst>
                              <p:par>
                                <p:cTn id="74" presetID="22" presetClass="entr" presetSubtype="8" fill="hold" grpId="0" nodeType="afterEffect">
                                  <p:stCondLst>
                                    <p:cond delay="500"/>
                                  </p:stCondLst>
                                  <p:childTnLst>
                                    <p:set>
                                      <p:cBhvr>
                                        <p:cTn id="75" dur="1" fill="hold">
                                          <p:stCondLst>
                                            <p:cond delay="0"/>
                                          </p:stCondLst>
                                        </p:cTn>
                                        <p:tgtEl>
                                          <p:spTgt spid="37">
                                            <p:txEl>
                                              <p:pRg st="0" end="0"/>
                                            </p:txEl>
                                          </p:spTgt>
                                        </p:tgtEl>
                                        <p:attrNameLst>
                                          <p:attrName>style.visibility</p:attrName>
                                        </p:attrNameLst>
                                      </p:cBhvr>
                                      <p:to>
                                        <p:strVal val="visible"/>
                                      </p:to>
                                    </p:set>
                                    <p:animEffect transition="in" filter="wipe(left)">
                                      <p:cBhvr>
                                        <p:cTn id="76" dur="20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4" grpId="0" animBg="1"/>
      <p:bldP spid="19" grpId="0" animBg="1"/>
      <p:bldP spid="23" grpId="0" animBg="1"/>
      <p:bldP spid="24" grpId="0" animBg="1"/>
      <p:bldP spid="25" grpId="0" animBg="1"/>
      <p:bldP spid="26" grpId="0" animBg="1"/>
      <p:bldP spid="27" grpId="0" animBg="1"/>
      <p:bldP spid="28" grpId="0" animBg="1"/>
      <p:bldP spid="29" grpId="0" animBg="1"/>
      <p:bldP spid="31" grpId="0"/>
      <p:bldP spid="34" grpId="0"/>
      <p:bldP spid="35" grpId="0" animBg="1"/>
      <p:bldP spid="32" grpId="0" animBg="1"/>
      <p:bldP spid="37"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15</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738664"/>
          </a:xfrm>
          <a:prstGeom prst="rect">
            <a:avLst/>
          </a:prstGeom>
        </p:spPr>
        <p:txBody>
          <a:bodyPr wrap="square">
            <a:spAutoFit/>
          </a:bodyPr>
          <a:lstStyle/>
          <a:p>
            <a:pPr algn="just"/>
            <a:r>
              <a:rPr lang="en-US" sz="2100" dirty="0">
                <a:solidFill>
                  <a:schemeClr val="tx1"/>
                </a:solidFill>
              </a:rPr>
              <a:t>“CEP” stands for:</a:t>
            </a:r>
          </a:p>
          <a:p>
            <a:pPr algn="just"/>
            <a:endParaRPr lang="en-US" sz="2100" dirty="0">
              <a:solidFill>
                <a:schemeClr val="tx1"/>
              </a:solidFill>
            </a:endParaRPr>
          </a:p>
        </p:txBody>
      </p:sp>
      <p:sp>
        <p:nvSpPr>
          <p:cNvPr id="2" name="ZoneTexte 1">
            <a:extLst>
              <a:ext uri="{FF2B5EF4-FFF2-40B4-BE49-F238E27FC236}">
                <a16:creationId xmlns:a16="http://schemas.microsoft.com/office/drawing/2014/main" id="{69F9BF4B-5902-4C03-A3D7-455094F92AFD}"/>
              </a:ext>
            </a:extLst>
          </p:cNvPr>
          <p:cNvSpPr txBox="1"/>
          <p:nvPr/>
        </p:nvSpPr>
        <p:spPr>
          <a:xfrm>
            <a:off x="2019300" y="2867782"/>
            <a:ext cx="4933950" cy="369332"/>
          </a:xfrm>
          <a:prstGeom prst="rect">
            <a:avLst/>
          </a:prstGeom>
          <a:noFill/>
        </p:spPr>
        <p:txBody>
          <a:bodyPr wrap="square" rtlCol="0">
            <a:spAutoFit/>
          </a:bodyPr>
          <a:lstStyle/>
          <a:p>
            <a:r>
              <a:rPr lang="fr-FR" sz="1800" dirty="0">
                <a:sym typeface="Wingdings" panose="05000000000000000000" pitchFamily="2" charset="2"/>
              </a:rPr>
              <a:t> Control Express </a:t>
            </a:r>
            <a:r>
              <a:rPr lang="fr-FR" sz="1800" dirty="0" err="1">
                <a:sym typeface="Wingdings" panose="05000000000000000000" pitchFamily="2" charset="2"/>
              </a:rPr>
              <a:t>Parcels</a:t>
            </a:r>
            <a:endParaRPr lang="fr-FR" sz="1800" dirty="0"/>
          </a:p>
        </p:txBody>
      </p:sp>
      <p:sp>
        <p:nvSpPr>
          <p:cNvPr id="6" name="ZoneTexte 5">
            <a:extLst>
              <a:ext uri="{FF2B5EF4-FFF2-40B4-BE49-F238E27FC236}">
                <a16:creationId xmlns:a16="http://schemas.microsoft.com/office/drawing/2014/main" id="{52B64AB6-FCFC-4DA5-8FA6-52AAE6ABAAEF}"/>
              </a:ext>
            </a:extLst>
          </p:cNvPr>
          <p:cNvSpPr txBox="1"/>
          <p:nvPr/>
        </p:nvSpPr>
        <p:spPr>
          <a:xfrm>
            <a:off x="2019300" y="3559578"/>
            <a:ext cx="4933950" cy="369332"/>
          </a:xfrm>
          <a:prstGeom prst="rect">
            <a:avLst/>
          </a:prstGeom>
          <a:noFill/>
        </p:spPr>
        <p:txBody>
          <a:bodyPr wrap="square" rtlCol="0">
            <a:spAutoFit/>
          </a:bodyPr>
          <a:lstStyle/>
          <a:p>
            <a:r>
              <a:rPr lang="fr-FR" sz="1800" dirty="0">
                <a:sym typeface="Wingdings" panose="05000000000000000000" pitchFamily="2" charset="2"/>
              </a:rPr>
              <a:t> Courier Express Package</a:t>
            </a:r>
            <a:endParaRPr lang="fr-FR" sz="1800" dirty="0"/>
          </a:p>
        </p:txBody>
      </p:sp>
      <p:sp>
        <p:nvSpPr>
          <p:cNvPr id="7" name="ZoneTexte 6">
            <a:extLst>
              <a:ext uri="{FF2B5EF4-FFF2-40B4-BE49-F238E27FC236}">
                <a16:creationId xmlns:a16="http://schemas.microsoft.com/office/drawing/2014/main" id="{C4B15DA3-2DE8-4D0E-956E-7BAE356191A1}"/>
              </a:ext>
            </a:extLst>
          </p:cNvPr>
          <p:cNvSpPr txBox="1"/>
          <p:nvPr/>
        </p:nvSpPr>
        <p:spPr>
          <a:xfrm>
            <a:off x="2019300" y="4251374"/>
            <a:ext cx="4933950" cy="369332"/>
          </a:xfrm>
          <a:prstGeom prst="rect">
            <a:avLst/>
          </a:prstGeom>
          <a:noFill/>
        </p:spPr>
        <p:txBody>
          <a:bodyPr wrap="square" rtlCol="0">
            <a:spAutoFit/>
          </a:bodyPr>
          <a:lstStyle/>
          <a:p>
            <a:r>
              <a:rPr lang="fr-FR" sz="1800" dirty="0">
                <a:sym typeface="Wingdings" panose="05000000000000000000" pitchFamily="2" charset="2"/>
              </a:rPr>
              <a:t> Courier Express </a:t>
            </a:r>
            <a:r>
              <a:rPr lang="fr-FR" sz="1800" dirty="0" err="1">
                <a:sym typeface="Wingdings" panose="05000000000000000000" pitchFamily="2" charset="2"/>
              </a:rPr>
              <a:t>Parcel</a:t>
            </a:r>
            <a:endParaRPr lang="fr-FR" sz="1800" dirty="0"/>
          </a:p>
        </p:txBody>
      </p:sp>
      <p:sp>
        <p:nvSpPr>
          <p:cNvPr id="8" name="ZoneTexte 7">
            <a:extLst>
              <a:ext uri="{FF2B5EF4-FFF2-40B4-BE49-F238E27FC236}">
                <a16:creationId xmlns:a16="http://schemas.microsoft.com/office/drawing/2014/main" id="{A66689D4-C93B-4EC4-BC4A-305877A1D021}"/>
              </a:ext>
            </a:extLst>
          </p:cNvPr>
          <p:cNvSpPr txBox="1"/>
          <p:nvPr/>
        </p:nvSpPr>
        <p:spPr>
          <a:xfrm>
            <a:off x="2019300" y="4943170"/>
            <a:ext cx="4933950" cy="369332"/>
          </a:xfrm>
          <a:prstGeom prst="rect">
            <a:avLst/>
          </a:prstGeom>
          <a:noFill/>
        </p:spPr>
        <p:txBody>
          <a:bodyPr wrap="square" rtlCol="0">
            <a:spAutoFit/>
          </a:bodyPr>
          <a:lstStyle/>
          <a:p>
            <a:r>
              <a:rPr lang="fr-FR" sz="1800" dirty="0">
                <a:sym typeface="Wingdings" panose="05000000000000000000" pitchFamily="2" charset="2"/>
              </a:rPr>
              <a:t> Courier Express Product</a:t>
            </a:r>
            <a:endParaRPr lang="fr-FR" sz="1800" dirty="0"/>
          </a:p>
        </p:txBody>
      </p:sp>
      <p:pic>
        <p:nvPicPr>
          <p:cNvPr id="4" name="Image 3">
            <a:extLst>
              <a:ext uri="{FF2B5EF4-FFF2-40B4-BE49-F238E27FC236}">
                <a16:creationId xmlns:a16="http://schemas.microsoft.com/office/drawing/2014/main" id="{9B35A372-EC8E-4028-84B9-82173A18A2DA}"/>
              </a:ext>
            </a:extLst>
          </p:cNvPr>
          <p:cNvPicPr>
            <a:picLocks noChangeAspect="1"/>
          </p:cNvPicPr>
          <p:nvPr/>
        </p:nvPicPr>
        <p:blipFill rotWithShape="1">
          <a:blip r:embed="rId3"/>
          <a:srcRect t="15542" r="47614" b="22961"/>
          <a:stretch/>
        </p:blipFill>
        <p:spPr>
          <a:xfrm>
            <a:off x="2028825" y="4268937"/>
            <a:ext cx="374201" cy="342272"/>
          </a:xfrm>
          <a:prstGeom prst="rect">
            <a:avLst/>
          </a:prstGeom>
        </p:spPr>
      </p:pic>
    </p:spTree>
    <p:extLst>
      <p:ext uri="{BB962C8B-B14F-4D97-AF65-F5344CB8AC3E}">
        <p14:creationId xmlns:p14="http://schemas.microsoft.com/office/powerpoint/2010/main" val="31063034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16</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738664"/>
          </a:xfrm>
          <a:prstGeom prst="rect">
            <a:avLst/>
          </a:prstGeom>
        </p:spPr>
        <p:txBody>
          <a:bodyPr wrap="square">
            <a:spAutoFit/>
          </a:bodyPr>
          <a:lstStyle/>
          <a:p>
            <a:pPr algn="just"/>
            <a:r>
              <a:rPr lang="en-US" sz="2100" dirty="0">
                <a:solidFill>
                  <a:schemeClr val="tx1"/>
                </a:solidFill>
              </a:rPr>
              <a:t>A “Courier” operation means that the company will deal with:</a:t>
            </a:r>
          </a:p>
          <a:p>
            <a:pPr algn="just"/>
            <a:endParaRPr lang="en-US" sz="2100" dirty="0">
              <a:solidFill>
                <a:schemeClr val="tx1"/>
              </a:solidFill>
            </a:endParaRPr>
          </a:p>
        </p:txBody>
      </p:sp>
      <p:sp>
        <p:nvSpPr>
          <p:cNvPr id="2" name="ZoneTexte 1">
            <a:extLst>
              <a:ext uri="{FF2B5EF4-FFF2-40B4-BE49-F238E27FC236}">
                <a16:creationId xmlns:a16="http://schemas.microsoft.com/office/drawing/2014/main" id="{69F9BF4B-5902-4C03-A3D7-455094F92AFD}"/>
              </a:ext>
            </a:extLst>
          </p:cNvPr>
          <p:cNvSpPr txBox="1"/>
          <p:nvPr/>
        </p:nvSpPr>
        <p:spPr>
          <a:xfrm>
            <a:off x="2019299" y="2844348"/>
            <a:ext cx="5791200" cy="369332"/>
          </a:xfrm>
          <a:prstGeom prst="rect">
            <a:avLst/>
          </a:prstGeom>
          <a:noFill/>
        </p:spPr>
        <p:txBody>
          <a:bodyPr wrap="square" rtlCol="0">
            <a:spAutoFit/>
          </a:bodyPr>
          <a:lstStyle/>
          <a:p>
            <a:r>
              <a:rPr lang="fr-FR" sz="1800" dirty="0">
                <a:sym typeface="Wingdings" panose="05000000000000000000" pitchFamily="2" charset="2"/>
              </a:rPr>
              <a:t> mails and </a:t>
            </a:r>
            <a:r>
              <a:rPr lang="fr-FR" sz="1800" dirty="0" err="1">
                <a:sym typeface="Wingdings" panose="05000000000000000000" pitchFamily="2" charset="2"/>
              </a:rPr>
              <a:t>small</a:t>
            </a:r>
            <a:r>
              <a:rPr lang="fr-FR" sz="1800" dirty="0">
                <a:sym typeface="Wingdings" panose="05000000000000000000" pitchFamily="2" charset="2"/>
              </a:rPr>
              <a:t> packages</a:t>
            </a:r>
            <a:endParaRPr lang="fr-FR" sz="1800" dirty="0"/>
          </a:p>
        </p:txBody>
      </p:sp>
      <p:sp>
        <p:nvSpPr>
          <p:cNvPr id="6" name="ZoneTexte 5">
            <a:extLst>
              <a:ext uri="{FF2B5EF4-FFF2-40B4-BE49-F238E27FC236}">
                <a16:creationId xmlns:a16="http://schemas.microsoft.com/office/drawing/2014/main" id="{52B64AB6-FCFC-4DA5-8FA6-52AAE6ABAAEF}"/>
              </a:ext>
            </a:extLst>
          </p:cNvPr>
          <p:cNvSpPr txBox="1"/>
          <p:nvPr/>
        </p:nvSpPr>
        <p:spPr>
          <a:xfrm>
            <a:off x="2019299" y="3559578"/>
            <a:ext cx="6600825" cy="369332"/>
          </a:xfrm>
          <a:prstGeom prst="rect">
            <a:avLst/>
          </a:prstGeom>
          <a:noFill/>
        </p:spPr>
        <p:txBody>
          <a:bodyPr wrap="square" rtlCol="0">
            <a:spAutoFit/>
          </a:bodyPr>
          <a:lstStyle/>
          <a:p>
            <a:r>
              <a:rPr lang="fr-FR" sz="1800" dirty="0">
                <a:sym typeface="Wingdings" panose="05000000000000000000" pitchFamily="2" charset="2"/>
              </a:rPr>
              <a:t> all sorts of </a:t>
            </a:r>
            <a:r>
              <a:rPr lang="fr-FR" sz="1800" dirty="0" err="1">
                <a:sym typeface="Wingdings" panose="05000000000000000000" pitchFamily="2" charset="2"/>
              </a:rPr>
              <a:t>products</a:t>
            </a:r>
            <a:r>
              <a:rPr lang="fr-FR" sz="1800" dirty="0">
                <a:sym typeface="Wingdings" panose="05000000000000000000" pitchFamily="2" charset="2"/>
              </a:rPr>
              <a:t> </a:t>
            </a:r>
            <a:r>
              <a:rPr lang="fr-FR" sz="1800" dirty="0" err="1">
                <a:sym typeface="Wingdings" panose="05000000000000000000" pitchFamily="2" charset="2"/>
              </a:rPr>
              <a:t>that</a:t>
            </a:r>
            <a:r>
              <a:rPr lang="fr-FR" sz="1800" dirty="0">
                <a:sym typeface="Wingdings" panose="05000000000000000000" pitchFamily="2" charset="2"/>
              </a:rPr>
              <a:t> </a:t>
            </a:r>
            <a:r>
              <a:rPr lang="fr-FR" sz="1800" dirty="0" err="1">
                <a:sym typeface="Wingdings" panose="05000000000000000000" pitchFamily="2" charset="2"/>
              </a:rPr>
              <a:t>need</a:t>
            </a:r>
            <a:r>
              <a:rPr lang="fr-FR" sz="1800" dirty="0">
                <a:sym typeface="Wingdings" panose="05000000000000000000" pitchFamily="2" charset="2"/>
              </a:rPr>
              <a:t> to </a:t>
            </a:r>
            <a:r>
              <a:rPr lang="fr-FR" sz="1800" dirty="0" err="1">
                <a:sym typeface="Wingdings" panose="05000000000000000000" pitchFamily="2" charset="2"/>
              </a:rPr>
              <a:t>be</a:t>
            </a:r>
            <a:r>
              <a:rPr lang="fr-FR" sz="1800" dirty="0">
                <a:sym typeface="Wingdings" panose="05000000000000000000" pitchFamily="2" charset="2"/>
              </a:rPr>
              <a:t> </a:t>
            </a:r>
            <a:r>
              <a:rPr lang="fr-FR" sz="1800" dirty="0" err="1">
                <a:sym typeface="Wingdings" panose="05000000000000000000" pitchFamily="2" charset="2"/>
              </a:rPr>
              <a:t>delivered</a:t>
            </a:r>
            <a:r>
              <a:rPr lang="fr-FR" sz="1800" dirty="0">
                <a:sym typeface="Wingdings" panose="05000000000000000000" pitchFamily="2" charset="2"/>
              </a:rPr>
              <a:t> </a:t>
            </a:r>
            <a:r>
              <a:rPr lang="fr-FR" sz="1800" dirty="0" err="1">
                <a:sym typeface="Wingdings" panose="05000000000000000000" pitchFamily="2" charset="2"/>
              </a:rPr>
              <a:t>door</a:t>
            </a:r>
            <a:r>
              <a:rPr lang="fr-FR" sz="1800" dirty="0">
                <a:sym typeface="Wingdings" panose="05000000000000000000" pitchFamily="2" charset="2"/>
              </a:rPr>
              <a:t>-to-</a:t>
            </a:r>
            <a:r>
              <a:rPr lang="fr-FR" sz="1800" dirty="0" err="1">
                <a:sym typeface="Wingdings" panose="05000000000000000000" pitchFamily="2" charset="2"/>
              </a:rPr>
              <a:t>door</a:t>
            </a:r>
            <a:endParaRPr lang="fr-FR" sz="1800" dirty="0"/>
          </a:p>
        </p:txBody>
      </p:sp>
      <p:sp>
        <p:nvSpPr>
          <p:cNvPr id="7" name="ZoneTexte 6">
            <a:extLst>
              <a:ext uri="{FF2B5EF4-FFF2-40B4-BE49-F238E27FC236}">
                <a16:creationId xmlns:a16="http://schemas.microsoft.com/office/drawing/2014/main" id="{C4B15DA3-2DE8-4D0E-956E-7BAE356191A1}"/>
              </a:ext>
            </a:extLst>
          </p:cNvPr>
          <p:cNvSpPr txBox="1"/>
          <p:nvPr/>
        </p:nvSpPr>
        <p:spPr>
          <a:xfrm>
            <a:off x="2019300" y="4251374"/>
            <a:ext cx="6600824" cy="646331"/>
          </a:xfrm>
          <a:prstGeom prst="rect">
            <a:avLst/>
          </a:prstGeom>
          <a:noFill/>
        </p:spPr>
        <p:txBody>
          <a:bodyPr wrap="square" rtlCol="0">
            <a:spAutoFit/>
          </a:bodyPr>
          <a:lstStyle/>
          <a:p>
            <a:r>
              <a:rPr lang="fr-FR" sz="1800" dirty="0">
                <a:sym typeface="Wingdings" panose="05000000000000000000" pitchFamily="2" charset="2"/>
              </a:rPr>
              <a:t> mails and documents </a:t>
            </a:r>
            <a:r>
              <a:rPr lang="fr-FR" sz="1800" dirty="0" err="1">
                <a:sym typeface="Wingdings" panose="05000000000000000000" pitchFamily="2" charset="2"/>
              </a:rPr>
              <a:t>within</a:t>
            </a:r>
            <a:r>
              <a:rPr lang="fr-FR" sz="1800" dirty="0">
                <a:sym typeface="Wingdings" panose="05000000000000000000" pitchFamily="2" charset="2"/>
              </a:rPr>
              <a:t> an enveloppe for </a:t>
            </a:r>
            <a:r>
              <a:rPr lang="fr-FR" sz="1800" dirty="0" err="1">
                <a:sym typeface="Wingdings" panose="05000000000000000000" pitchFamily="2" charset="2"/>
              </a:rPr>
              <a:t>professional</a:t>
            </a:r>
            <a:r>
              <a:rPr lang="fr-FR" sz="1800" dirty="0">
                <a:sym typeface="Wingdings" panose="05000000000000000000" pitchFamily="2" charset="2"/>
              </a:rPr>
              <a:t> clients </a:t>
            </a:r>
            <a:endParaRPr lang="fr-FR" sz="1800" dirty="0"/>
          </a:p>
        </p:txBody>
      </p:sp>
      <p:sp>
        <p:nvSpPr>
          <p:cNvPr id="8" name="ZoneTexte 7">
            <a:extLst>
              <a:ext uri="{FF2B5EF4-FFF2-40B4-BE49-F238E27FC236}">
                <a16:creationId xmlns:a16="http://schemas.microsoft.com/office/drawing/2014/main" id="{A66689D4-C93B-4EC4-BC4A-305877A1D021}"/>
              </a:ext>
            </a:extLst>
          </p:cNvPr>
          <p:cNvSpPr txBox="1"/>
          <p:nvPr/>
        </p:nvSpPr>
        <p:spPr>
          <a:xfrm>
            <a:off x="2019299" y="5220169"/>
            <a:ext cx="6600824" cy="646331"/>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goods</a:t>
            </a:r>
            <a:r>
              <a:rPr lang="fr-FR" sz="1800" dirty="0">
                <a:sym typeface="Wingdings" panose="05000000000000000000" pitchFamily="2" charset="2"/>
              </a:rPr>
              <a:t> </a:t>
            </a:r>
            <a:r>
              <a:rPr lang="fr-FR" sz="1800" dirty="0" err="1">
                <a:sym typeface="Wingdings" panose="05000000000000000000" pitchFamily="2" charset="2"/>
              </a:rPr>
              <a:t>that</a:t>
            </a:r>
            <a:r>
              <a:rPr lang="fr-FR" sz="1800" dirty="0">
                <a:sym typeface="Wingdings" panose="05000000000000000000" pitchFamily="2" charset="2"/>
              </a:rPr>
              <a:t> are </a:t>
            </a:r>
            <a:r>
              <a:rPr lang="fr-FR" sz="1800" dirty="0" err="1">
                <a:sym typeface="Wingdings" panose="05000000000000000000" pitchFamily="2" charset="2"/>
              </a:rPr>
              <a:t>conditioned</a:t>
            </a:r>
            <a:r>
              <a:rPr lang="fr-FR" sz="1800" dirty="0">
                <a:sym typeface="Wingdings" panose="05000000000000000000" pitchFamily="2" charset="2"/>
              </a:rPr>
              <a:t> </a:t>
            </a:r>
            <a:r>
              <a:rPr lang="fr-FR" sz="1800" dirty="0" err="1">
                <a:sym typeface="Wingdings" panose="05000000000000000000" pitchFamily="2" charset="2"/>
              </a:rPr>
              <a:t>according</a:t>
            </a:r>
            <a:r>
              <a:rPr lang="fr-FR" sz="1800" dirty="0">
                <a:sym typeface="Wingdings" panose="05000000000000000000" pitchFamily="2" charset="2"/>
              </a:rPr>
              <a:t> to </a:t>
            </a:r>
            <a:r>
              <a:rPr lang="fr-FR" sz="1800" dirty="0" err="1">
                <a:sym typeface="Wingdings" panose="05000000000000000000" pitchFamily="2" charset="2"/>
              </a:rPr>
              <a:t>specific</a:t>
            </a:r>
            <a:r>
              <a:rPr lang="fr-FR" sz="1800" dirty="0">
                <a:sym typeface="Wingdings" panose="05000000000000000000" pitchFamily="2" charset="2"/>
              </a:rPr>
              <a:t> dimensions and </a:t>
            </a:r>
            <a:r>
              <a:rPr lang="fr-FR" sz="1800" dirty="0" err="1">
                <a:sym typeface="Wingdings" panose="05000000000000000000" pitchFamily="2" charset="2"/>
              </a:rPr>
              <a:t>weight</a:t>
            </a:r>
            <a:endParaRPr lang="fr-FR" sz="1800" dirty="0"/>
          </a:p>
        </p:txBody>
      </p:sp>
      <p:pic>
        <p:nvPicPr>
          <p:cNvPr id="4" name="Image 3">
            <a:extLst>
              <a:ext uri="{FF2B5EF4-FFF2-40B4-BE49-F238E27FC236}">
                <a16:creationId xmlns:a16="http://schemas.microsoft.com/office/drawing/2014/main" id="{9B35A372-EC8E-4028-84B9-82173A18A2DA}"/>
              </a:ext>
            </a:extLst>
          </p:cNvPr>
          <p:cNvPicPr>
            <a:picLocks noChangeAspect="1"/>
          </p:cNvPicPr>
          <p:nvPr/>
        </p:nvPicPr>
        <p:blipFill rotWithShape="1">
          <a:blip r:embed="rId3"/>
          <a:srcRect t="15542" r="47614" b="22961"/>
          <a:stretch/>
        </p:blipFill>
        <p:spPr>
          <a:xfrm>
            <a:off x="2019299" y="3540528"/>
            <a:ext cx="374201" cy="342272"/>
          </a:xfrm>
          <a:prstGeom prst="rect">
            <a:avLst/>
          </a:prstGeom>
        </p:spPr>
      </p:pic>
    </p:spTree>
    <p:extLst>
      <p:ext uri="{BB962C8B-B14F-4D97-AF65-F5344CB8AC3E}">
        <p14:creationId xmlns:p14="http://schemas.microsoft.com/office/powerpoint/2010/main" val="29223337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17</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3293209"/>
          </a:xfrm>
          <a:prstGeom prst="rect">
            <a:avLst/>
          </a:prstGeom>
        </p:spPr>
        <p:txBody>
          <a:bodyPr wrap="square">
            <a:spAutoFit/>
          </a:bodyPr>
          <a:lstStyle/>
          <a:p>
            <a:pPr algn="just"/>
            <a:r>
              <a:rPr lang="en-GB" sz="1600" b="1" dirty="0">
                <a:solidFill>
                  <a:srgbClr val="18C320"/>
                </a:solidFill>
              </a:rPr>
              <a:t>Organisation of the distribution network</a:t>
            </a:r>
          </a:p>
          <a:p>
            <a:pPr algn="just"/>
            <a:endParaRPr lang="en-GB" sz="1600" dirty="0">
              <a:solidFill>
                <a:schemeClr val="tx1"/>
              </a:solidFill>
            </a:endParaRPr>
          </a:p>
          <a:p>
            <a:pPr algn="just"/>
            <a:r>
              <a:rPr lang="en-GB" sz="1600" dirty="0">
                <a:solidFill>
                  <a:schemeClr val="tx1"/>
                </a:solidFill>
              </a:rPr>
              <a:t>Compared to traditional delivery services, especially B2B, under contractual relationship between parties and usually a recurring frequency or routine for deliveries, CEP operations are led by the </a:t>
            </a:r>
            <a:r>
              <a:rPr lang="en-GB" sz="1600" b="1" dirty="0">
                <a:solidFill>
                  <a:srgbClr val="18C320"/>
                </a:solidFill>
              </a:rPr>
              <a:t>customer service response</a:t>
            </a:r>
            <a:r>
              <a:rPr lang="en-GB" sz="1600" dirty="0">
                <a:solidFill>
                  <a:schemeClr val="tx1"/>
                </a:solidFill>
              </a:rPr>
              <a:t>.</a:t>
            </a:r>
          </a:p>
          <a:p>
            <a:pPr algn="just"/>
            <a:endParaRPr lang="en-GB" sz="1600" dirty="0">
              <a:solidFill>
                <a:schemeClr val="tx1"/>
              </a:solidFill>
            </a:endParaRPr>
          </a:p>
          <a:p>
            <a:pPr algn="just"/>
            <a:r>
              <a:rPr lang="en-GB" sz="1600" dirty="0">
                <a:solidFill>
                  <a:schemeClr val="tx1"/>
                </a:solidFill>
              </a:rPr>
              <a:t>It means that the </a:t>
            </a:r>
            <a:r>
              <a:rPr lang="en-GB" sz="1600" b="1" dirty="0">
                <a:solidFill>
                  <a:srgbClr val="18C320"/>
                </a:solidFill>
              </a:rPr>
              <a:t>delivery parameters </a:t>
            </a:r>
            <a:r>
              <a:rPr lang="en-GB" sz="1600" dirty="0">
                <a:solidFill>
                  <a:schemeClr val="tx1"/>
                </a:solidFill>
              </a:rPr>
              <a:t>are key to performance evaluation.</a:t>
            </a:r>
          </a:p>
          <a:p>
            <a:pPr algn="just"/>
            <a:endParaRPr lang="en-GB" sz="1600" dirty="0">
              <a:solidFill>
                <a:schemeClr val="tx1"/>
              </a:solidFill>
            </a:endParaRPr>
          </a:p>
          <a:p>
            <a:pPr algn="just"/>
            <a:r>
              <a:rPr lang="en-GB" sz="1600" dirty="0">
                <a:solidFill>
                  <a:schemeClr val="tx1"/>
                </a:solidFill>
              </a:rPr>
              <a:t>Mastery of </a:t>
            </a:r>
            <a:r>
              <a:rPr lang="en-GB" sz="1600" b="1" dirty="0">
                <a:solidFill>
                  <a:srgbClr val="18C320"/>
                </a:solidFill>
              </a:rPr>
              <a:t>information flows </a:t>
            </a:r>
            <a:r>
              <a:rPr lang="en-GB" sz="1600" dirty="0">
                <a:solidFill>
                  <a:schemeClr val="tx1"/>
                </a:solidFill>
              </a:rPr>
              <a:t>is essential to monitor precisely where packages are and the timing expected to deliver customers.</a:t>
            </a:r>
          </a:p>
          <a:p>
            <a:pPr algn="just"/>
            <a:endParaRPr lang="en-GB" sz="1600" dirty="0">
              <a:solidFill>
                <a:schemeClr val="tx1"/>
              </a:solidFill>
            </a:endParaRPr>
          </a:p>
          <a:p>
            <a:pPr algn="just"/>
            <a:r>
              <a:rPr lang="en-GB" sz="1600" dirty="0">
                <a:solidFill>
                  <a:schemeClr val="tx1"/>
                </a:solidFill>
              </a:rPr>
              <a:t>On top of that, daily </a:t>
            </a:r>
            <a:r>
              <a:rPr lang="en-GB" sz="1600" b="1" dirty="0">
                <a:solidFill>
                  <a:srgbClr val="18C320"/>
                </a:solidFill>
              </a:rPr>
              <a:t>volume of activity </a:t>
            </a:r>
            <a:r>
              <a:rPr lang="en-GB" sz="1600" dirty="0">
                <a:solidFill>
                  <a:schemeClr val="tx1"/>
                </a:solidFill>
              </a:rPr>
              <a:t>is rarely known in this sector, as it is impossible to project the number of mails and packages that will be shipped on the following day.</a:t>
            </a:r>
          </a:p>
        </p:txBody>
      </p:sp>
      <p:cxnSp>
        <p:nvCxnSpPr>
          <p:cNvPr id="8" name="Connecteur droit 7">
            <a:extLst>
              <a:ext uri="{FF2B5EF4-FFF2-40B4-BE49-F238E27FC236}">
                <a16:creationId xmlns:a16="http://schemas.microsoft.com/office/drawing/2014/main" id="{5FCE05E1-0A30-4532-B05F-41C6360C9F30}"/>
              </a:ext>
            </a:extLst>
          </p:cNvPr>
          <p:cNvCxnSpPr>
            <a:cxnSpLocks/>
          </p:cNvCxnSpPr>
          <p:nvPr/>
        </p:nvCxnSpPr>
        <p:spPr>
          <a:xfrm>
            <a:off x="4138366" y="4769963"/>
            <a:ext cx="2441543" cy="0"/>
          </a:xfrm>
          <a:prstGeom prst="line">
            <a:avLst/>
          </a:prstGeom>
          <a:ln w="19050"/>
        </p:spPr>
        <p:style>
          <a:lnRef idx="1">
            <a:schemeClr val="accent6"/>
          </a:lnRef>
          <a:fillRef idx="0">
            <a:schemeClr val="accent6"/>
          </a:fillRef>
          <a:effectRef idx="0">
            <a:schemeClr val="accent6"/>
          </a:effectRef>
          <a:fontRef idx="minor">
            <a:schemeClr val="tx1"/>
          </a:fontRef>
        </p:style>
      </p:cxnSp>
      <p:sp>
        <p:nvSpPr>
          <p:cNvPr id="12" name="Flèche : droite 11">
            <a:extLst>
              <a:ext uri="{FF2B5EF4-FFF2-40B4-BE49-F238E27FC236}">
                <a16:creationId xmlns:a16="http://schemas.microsoft.com/office/drawing/2014/main" id="{ABF2558D-829C-4924-8C21-CE1DBD10CADF}"/>
              </a:ext>
            </a:extLst>
          </p:cNvPr>
          <p:cNvSpPr/>
          <p:nvPr/>
        </p:nvSpPr>
        <p:spPr>
          <a:xfrm>
            <a:off x="2026762" y="5710473"/>
            <a:ext cx="273378" cy="1459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 droite 22">
            <a:extLst>
              <a:ext uri="{FF2B5EF4-FFF2-40B4-BE49-F238E27FC236}">
                <a16:creationId xmlns:a16="http://schemas.microsoft.com/office/drawing/2014/main" id="{DFE89BA3-C358-4FAA-836B-2D384C1A55D5}"/>
              </a:ext>
            </a:extLst>
          </p:cNvPr>
          <p:cNvSpPr/>
          <p:nvPr/>
        </p:nvSpPr>
        <p:spPr>
          <a:xfrm>
            <a:off x="6574641" y="5710473"/>
            <a:ext cx="273378" cy="1459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0" name="Groupe 29">
            <a:extLst>
              <a:ext uri="{FF2B5EF4-FFF2-40B4-BE49-F238E27FC236}">
                <a16:creationId xmlns:a16="http://schemas.microsoft.com/office/drawing/2014/main" id="{95523A34-9DAA-401C-BE35-2A8A04CC0D90}"/>
              </a:ext>
            </a:extLst>
          </p:cNvPr>
          <p:cNvGrpSpPr/>
          <p:nvPr/>
        </p:nvGrpSpPr>
        <p:grpSpPr>
          <a:xfrm>
            <a:off x="554178" y="5300038"/>
            <a:ext cx="1197205" cy="1142043"/>
            <a:chOff x="554178" y="5300038"/>
            <a:chExt cx="1197205" cy="1142043"/>
          </a:xfrm>
        </p:grpSpPr>
        <p:pic>
          <p:nvPicPr>
            <p:cNvPr id="11" name="Graphique 10" descr="Centre d’appels contour">
              <a:extLst>
                <a:ext uri="{FF2B5EF4-FFF2-40B4-BE49-F238E27FC236}">
                  <a16:creationId xmlns:a16="http://schemas.microsoft.com/office/drawing/2014/main" id="{F646EAAA-6505-478B-A92B-8F28ECD02D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1151" y="5300038"/>
              <a:ext cx="914400" cy="914400"/>
            </a:xfrm>
            <a:prstGeom prst="rect">
              <a:avLst/>
            </a:prstGeom>
          </p:spPr>
        </p:pic>
        <p:sp>
          <p:nvSpPr>
            <p:cNvPr id="21" name="ZoneTexte 20">
              <a:extLst>
                <a:ext uri="{FF2B5EF4-FFF2-40B4-BE49-F238E27FC236}">
                  <a16:creationId xmlns:a16="http://schemas.microsoft.com/office/drawing/2014/main" id="{ACAA9FD3-F033-4584-A860-AABC32C388BD}"/>
                </a:ext>
              </a:extLst>
            </p:cNvPr>
            <p:cNvSpPr txBox="1"/>
            <p:nvPr/>
          </p:nvSpPr>
          <p:spPr>
            <a:xfrm>
              <a:off x="554178" y="6165082"/>
              <a:ext cx="1197205" cy="276999"/>
            </a:xfrm>
            <a:prstGeom prst="rect">
              <a:avLst/>
            </a:prstGeom>
            <a:noFill/>
          </p:spPr>
          <p:txBody>
            <a:bodyPr wrap="square" rtlCol="0">
              <a:spAutoFit/>
            </a:bodyPr>
            <a:lstStyle/>
            <a:p>
              <a:pPr algn="ctr"/>
              <a:r>
                <a:rPr lang="fr-FR" sz="1200" dirty="0"/>
                <a:t>Customer call</a:t>
              </a:r>
            </a:p>
          </p:txBody>
        </p:sp>
      </p:grpSp>
      <p:grpSp>
        <p:nvGrpSpPr>
          <p:cNvPr id="33" name="Groupe 32">
            <a:extLst>
              <a:ext uri="{FF2B5EF4-FFF2-40B4-BE49-F238E27FC236}">
                <a16:creationId xmlns:a16="http://schemas.microsoft.com/office/drawing/2014/main" id="{482937D1-0647-475A-839A-A377FE0C1D4F}"/>
              </a:ext>
            </a:extLst>
          </p:cNvPr>
          <p:cNvGrpSpPr/>
          <p:nvPr/>
        </p:nvGrpSpPr>
        <p:grpSpPr>
          <a:xfrm>
            <a:off x="2354072" y="5409517"/>
            <a:ext cx="1197205" cy="1126734"/>
            <a:chOff x="2354072" y="5409517"/>
            <a:chExt cx="1197205" cy="1126734"/>
          </a:xfrm>
        </p:grpSpPr>
        <p:sp>
          <p:nvSpPr>
            <p:cNvPr id="25" name="ZoneTexte 24">
              <a:extLst>
                <a:ext uri="{FF2B5EF4-FFF2-40B4-BE49-F238E27FC236}">
                  <a16:creationId xmlns:a16="http://schemas.microsoft.com/office/drawing/2014/main" id="{CC6D9D30-4217-44DE-A8F9-C5D77E019E5E}"/>
                </a:ext>
              </a:extLst>
            </p:cNvPr>
            <p:cNvSpPr txBox="1"/>
            <p:nvPr/>
          </p:nvSpPr>
          <p:spPr>
            <a:xfrm>
              <a:off x="2354072" y="6074586"/>
              <a:ext cx="1197205" cy="461665"/>
            </a:xfrm>
            <a:prstGeom prst="rect">
              <a:avLst/>
            </a:prstGeom>
            <a:noFill/>
          </p:spPr>
          <p:txBody>
            <a:bodyPr wrap="square" rtlCol="0">
              <a:spAutoFit/>
            </a:bodyPr>
            <a:lstStyle/>
            <a:p>
              <a:pPr algn="ctr"/>
              <a:r>
                <a:rPr lang="fr-FR" sz="1200" dirty="0" err="1"/>
                <a:t>Operation’s</a:t>
              </a:r>
              <a:r>
                <a:rPr lang="fr-FR" sz="1200" dirty="0"/>
                <a:t> planning</a:t>
              </a:r>
            </a:p>
          </p:txBody>
        </p:sp>
        <p:pic>
          <p:nvPicPr>
            <p:cNvPr id="24" name="Graphique 23" descr="Calendrier mensuel avec un remplissage uni">
              <a:extLst>
                <a:ext uri="{FF2B5EF4-FFF2-40B4-BE49-F238E27FC236}">
                  <a16:creationId xmlns:a16="http://schemas.microsoft.com/office/drawing/2014/main" id="{F1CE48B2-3B28-4E95-98AD-6D7DCF8715B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76643" y="5409517"/>
              <a:ext cx="768285" cy="768285"/>
            </a:xfrm>
            <a:prstGeom prst="rect">
              <a:avLst/>
            </a:prstGeom>
          </p:spPr>
        </p:pic>
      </p:grpSp>
      <p:grpSp>
        <p:nvGrpSpPr>
          <p:cNvPr id="36" name="Groupe 35">
            <a:extLst>
              <a:ext uri="{FF2B5EF4-FFF2-40B4-BE49-F238E27FC236}">
                <a16:creationId xmlns:a16="http://schemas.microsoft.com/office/drawing/2014/main" id="{8FB0315F-BA33-4C20-B143-750589651AD2}"/>
              </a:ext>
            </a:extLst>
          </p:cNvPr>
          <p:cNvGrpSpPr/>
          <p:nvPr/>
        </p:nvGrpSpPr>
        <p:grpSpPr>
          <a:xfrm>
            <a:off x="3687417" y="5412573"/>
            <a:ext cx="1197205" cy="1123678"/>
            <a:chOff x="3687417" y="5412573"/>
            <a:chExt cx="1197205" cy="1123678"/>
          </a:xfrm>
        </p:grpSpPr>
        <p:sp>
          <p:nvSpPr>
            <p:cNvPr id="28" name="ZoneTexte 27">
              <a:extLst>
                <a:ext uri="{FF2B5EF4-FFF2-40B4-BE49-F238E27FC236}">
                  <a16:creationId xmlns:a16="http://schemas.microsoft.com/office/drawing/2014/main" id="{4790D727-2528-441B-8230-4B9A61F505F3}"/>
                </a:ext>
              </a:extLst>
            </p:cNvPr>
            <p:cNvSpPr txBox="1"/>
            <p:nvPr/>
          </p:nvSpPr>
          <p:spPr>
            <a:xfrm>
              <a:off x="3687417" y="6074586"/>
              <a:ext cx="1197205" cy="461665"/>
            </a:xfrm>
            <a:prstGeom prst="rect">
              <a:avLst/>
            </a:prstGeom>
            <a:noFill/>
          </p:spPr>
          <p:txBody>
            <a:bodyPr wrap="square" rtlCol="0">
              <a:spAutoFit/>
            </a:bodyPr>
            <a:lstStyle/>
            <a:p>
              <a:pPr algn="ctr"/>
              <a:r>
                <a:rPr lang="fr-FR" sz="1200" dirty="0" err="1"/>
                <a:t>Routing</a:t>
              </a:r>
              <a:r>
                <a:rPr lang="fr-FR" sz="1200" dirty="0"/>
                <a:t> package</a:t>
              </a:r>
            </a:p>
          </p:txBody>
        </p:sp>
        <p:grpSp>
          <p:nvGrpSpPr>
            <p:cNvPr id="29" name="Groupe 28">
              <a:extLst>
                <a:ext uri="{FF2B5EF4-FFF2-40B4-BE49-F238E27FC236}">
                  <a16:creationId xmlns:a16="http://schemas.microsoft.com/office/drawing/2014/main" id="{636F091A-D966-4644-9EBB-F70FEBC934EB}"/>
                </a:ext>
              </a:extLst>
            </p:cNvPr>
            <p:cNvGrpSpPr/>
            <p:nvPr/>
          </p:nvGrpSpPr>
          <p:grpSpPr>
            <a:xfrm>
              <a:off x="3813986" y="5412573"/>
              <a:ext cx="862322" cy="662013"/>
              <a:chOff x="3813986" y="5412573"/>
              <a:chExt cx="862322" cy="662013"/>
            </a:xfrm>
          </p:grpSpPr>
          <p:pic>
            <p:nvPicPr>
              <p:cNvPr id="27" name="Graphique 26" descr="Flèche : courbe dans le sens des aiguilles d’une montre avec un remplissage uni">
                <a:extLst>
                  <a:ext uri="{FF2B5EF4-FFF2-40B4-BE49-F238E27FC236}">
                    <a16:creationId xmlns:a16="http://schemas.microsoft.com/office/drawing/2014/main" id="{E70A5DCF-C2D7-4A4A-9E36-EFC4996BD4C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866367">
                <a:off x="3813986" y="5617386"/>
                <a:ext cx="457200" cy="457200"/>
              </a:xfrm>
              <a:prstGeom prst="rect">
                <a:avLst/>
              </a:prstGeom>
            </p:spPr>
          </p:pic>
          <p:pic>
            <p:nvPicPr>
              <p:cNvPr id="31" name="Graphique 30" descr="Flèche : courbe dans le sens des aiguilles d’une montre avec un remplissage uni">
                <a:extLst>
                  <a:ext uri="{FF2B5EF4-FFF2-40B4-BE49-F238E27FC236}">
                    <a16:creationId xmlns:a16="http://schemas.microsoft.com/office/drawing/2014/main" id="{865CE3DA-34FE-44A7-B06C-D3FF53EE712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55493" flipH="1">
                <a:off x="4208557" y="5412573"/>
                <a:ext cx="457200" cy="457200"/>
              </a:xfrm>
              <a:prstGeom prst="rect">
                <a:avLst/>
              </a:prstGeom>
            </p:spPr>
          </p:pic>
          <p:pic>
            <p:nvPicPr>
              <p:cNvPr id="32" name="Graphique 31" descr="Flèche : courbe dans le sens des aiguilles d’une montre avec un remplissage uni">
                <a:extLst>
                  <a:ext uri="{FF2B5EF4-FFF2-40B4-BE49-F238E27FC236}">
                    <a16:creationId xmlns:a16="http://schemas.microsoft.com/office/drawing/2014/main" id="{1B6A2AFF-B64F-46DF-9141-584D8983440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944507" flipH="1" flipV="1">
                <a:off x="4219108" y="5611226"/>
                <a:ext cx="457200" cy="457200"/>
              </a:xfrm>
              <a:prstGeom prst="rect">
                <a:avLst/>
              </a:prstGeom>
            </p:spPr>
          </p:pic>
        </p:grpSp>
      </p:grpSp>
      <p:grpSp>
        <p:nvGrpSpPr>
          <p:cNvPr id="37" name="Groupe 36">
            <a:extLst>
              <a:ext uri="{FF2B5EF4-FFF2-40B4-BE49-F238E27FC236}">
                <a16:creationId xmlns:a16="http://schemas.microsoft.com/office/drawing/2014/main" id="{6558417A-05FD-4F66-9B8D-565AF2669EE7}"/>
              </a:ext>
            </a:extLst>
          </p:cNvPr>
          <p:cNvGrpSpPr/>
          <p:nvPr/>
        </p:nvGrpSpPr>
        <p:grpSpPr>
          <a:xfrm>
            <a:off x="5141346" y="5332692"/>
            <a:ext cx="1197205" cy="1201723"/>
            <a:chOff x="5141346" y="5332692"/>
            <a:chExt cx="1197205" cy="1201723"/>
          </a:xfrm>
        </p:grpSpPr>
        <p:pic>
          <p:nvPicPr>
            <p:cNvPr id="16" name="Graphique 15" descr="Livraison avec un remplissage uni">
              <a:extLst>
                <a:ext uri="{FF2B5EF4-FFF2-40B4-BE49-F238E27FC236}">
                  <a16:creationId xmlns:a16="http://schemas.microsoft.com/office/drawing/2014/main" id="{A92646BC-EDBD-459C-B24E-144AAB96CFE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243877" y="5332692"/>
              <a:ext cx="914400" cy="914400"/>
            </a:xfrm>
            <a:prstGeom prst="rect">
              <a:avLst/>
            </a:prstGeom>
          </p:spPr>
        </p:pic>
        <p:sp>
          <p:nvSpPr>
            <p:cNvPr id="34" name="ZoneTexte 33">
              <a:extLst>
                <a:ext uri="{FF2B5EF4-FFF2-40B4-BE49-F238E27FC236}">
                  <a16:creationId xmlns:a16="http://schemas.microsoft.com/office/drawing/2014/main" id="{E0D57A52-CC26-4564-BCF6-C296D329FB49}"/>
                </a:ext>
              </a:extLst>
            </p:cNvPr>
            <p:cNvSpPr txBox="1"/>
            <p:nvPr/>
          </p:nvSpPr>
          <p:spPr>
            <a:xfrm>
              <a:off x="5141346" y="6072750"/>
              <a:ext cx="1197205" cy="461665"/>
            </a:xfrm>
            <a:prstGeom prst="rect">
              <a:avLst/>
            </a:prstGeom>
            <a:noFill/>
          </p:spPr>
          <p:txBody>
            <a:bodyPr wrap="square" rtlCol="0">
              <a:spAutoFit/>
            </a:bodyPr>
            <a:lstStyle/>
            <a:p>
              <a:pPr algn="ctr"/>
              <a:r>
                <a:rPr lang="fr-FR" sz="1200" dirty="0"/>
                <a:t>Last mile transportation</a:t>
              </a:r>
            </a:p>
          </p:txBody>
        </p:sp>
      </p:grpSp>
      <p:grpSp>
        <p:nvGrpSpPr>
          <p:cNvPr id="38" name="Groupe 37">
            <a:extLst>
              <a:ext uri="{FF2B5EF4-FFF2-40B4-BE49-F238E27FC236}">
                <a16:creationId xmlns:a16="http://schemas.microsoft.com/office/drawing/2014/main" id="{EBF3E5ED-E9E6-4F68-8308-9207A6E64CA5}"/>
              </a:ext>
            </a:extLst>
          </p:cNvPr>
          <p:cNvGrpSpPr/>
          <p:nvPr/>
        </p:nvGrpSpPr>
        <p:grpSpPr>
          <a:xfrm>
            <a:off x="7203444" y="5326268"/>
            <a:ext cx="1197205" cy="1208880"/>
            <a:chOff x="7203444" y="5326268"/>
            <a:chExt cx="1197205" cy="1208880"/>
          </a:xfrm>
        </p:grpSpPr>
        <p:pic>
          <p:nvPicPr>
            <p:cNvPr id="18" name="Graphique 17" descr="Boîte aux lettres avec un remplissage uni">
              <a:extLst>
                <a:ext uri="{FF2B5EF4-FFF2-40B4-BE49-F238E27FC236}">
                  <a16:creationId xmlns:a16="http://schemas.microsoft.com/office/drawing/2014/main" id="{7FF24B59-F6A6-4A61-8B7B-8BAD8DE089E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59568" y="5326268"/>
              <a:ext cx="914400" cy="914400"/>
            </a:xfrm>
            <a:prstGeom prst="rect">
              <a:avLst/>
            </a:prstGeom>
          </p:spPr>
        </p:pic>
        <p:sp>
          <p:nvSpPr>
            <p:cNvPr id="35" name="ZoneTexte 34">
              <a:extLst>
                <a:ext uri="{FF2B5EF4-FFF2-40B4-BE49-F238E27FC236}">
                  <a16:creationId xmlns:a16="http://schemas.microsoft.com/office/drawing/2014/main" id="{8A05179E-6074-4AEB-8F39-9CB60E97693D}"/>
                </a:ext>
              </a:extLst>
            </p:cNvPr>
            <p:cNvSpPr txBox="1"/>
            <p:nvPr/>
          </p:nvSpPr>
          <p:spPr>
            <a:xfrm>
              <a:off x="7203444" y="6073483"/>
              <a:ext cx="1197205" cy="461665"/>
            </a:xfrm>
            <a:prstGeom prst="rect">
              <a:avLst/>
            </a:prstGeom>
            <a:noFill/>
          </p:spPr>
          <p:txBody>
            <a:bodyPr wrap="square" rtlCol="0">
              <a:spAutoFit/>
            </a:bodyPr>
            <a:lstStyle/>
            <a:p>
              <a:pPr algn="ctr"/>
              <a:r>
                <a:rPr lang="fr-FR" sz="1200" dirty="0"/>
                <a:t>Customer </a:t>
              </a:r>
              <a:r>
                <a:rPr lang="fr-FR" sz="1200" dirty="0" err="1"/>
                <a:t>delivery</a:t>
              </a:r>
              <a:endParaRPr lang="fr-FR" sz="1200" dirty="0"/>
            </a:p>
          </p:txBody>
        </p:sp>
      </p:grpSp>
    </p:spTree>
    <p:extLst>
      <p:ext uri="{BB962C8B-B14F-4D97-AF65-F5344CB8AC3E}">
        <p14:creationId xmlns:p14="http://schemas.microsoft.com/office/powerpoint/2010/main" val="3715522430"/>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22" presetClass="entr" presetSubtype="8" fill="hold" grpId="0" nodeType="afterEffect">
                                  <p:stCondLst>
                                    <p:cond delay="50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1000"/>
                                        <p:tgtEl>
                                          <p:spTgt spid="6">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50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wipe(up)">
                                      <p:cBhvr>
                                        <p:cTn id="15" dur="2000"/>
                                        <p:tgtEl>
                                          <p:spTgt spid="6">
                                            <p:txEl>
                                              <p:pRg st="2" end="2"/>
                                            </p:txEl>
                                          </p:spTgt>
                                        </p:tgtEl>
                                      </p:cBhvr>
                                    </p:animEffect>
                                  </p:childTnLst>
                                </p:cTn>
                              </p:par>
                            </p:childTnLst>
                          </p:cTn>
                        </p:par>
                        <p:par>
                          <p:cTn id="16" fill="hold">
                            <p:stCondLst>
                              <p:cond delay="4500"/>
                            </p:stCondLst>
                            <p:childTnLst>
                              <p:par>
                                <p:cTn id="17" presetID="22" presetClass="entr" presetSubtype="1" fill="hold" grpId="0" nodeType="afterEffect">
                                  <p:stCondLst>
                                    <p:cond delay="150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wipe(up)">
                                      <p:cBhvr>
                                        <p:cTn id="19" dur="2000"/>
                                        <p:tgtEl>
                                          <p:spTgt spid="6">
                                            <p:txEl>
                                              <p:pRg st="4" end="4"/>
                                            </p:txEl>
                                          </p:spTgt>
                                        </p:tgtEl>
                                      </p:cBhvr>
                                    </p:animEffect>
                                  </p:childTnLst>
                                </p:cTn>
                              </p:par>
                            </p:childTnLst>
                          </p:cTn>
                        </p:par>
                        <p:par>
                          <p:cTn id="20" fill="hold">
                            <p:stCondLst>
                              <p:cond delay="8000"/>
                            </p:stCondLst>
                            <p:childTnLst>
                              <p:par>
                                <p:cTn id="21" presetID="22" presetClass="entr" presetSubtype="1" fill="hold" grpId="0" nodeType="afterEffect">
                                  <p:stCondLst>
                                    <p:cond delay="50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wipe(up)">
                                      <p:cBhvr>
                                        <p:cTn id="23" dur="2000"/>
                                        <p:tgtEl>
                                          <p:spTgt spid="6">
                                            <p:txEl>
                                              <p:pRg st="6" end="6"/>
                                            </p:txEl>
                                          </p:spTgt>
                                        </p:tgtEl>
                                      </p:cBhvr>
                                    </p:animEffect>
                                  </p:childTnLst>
                                </p:cTn>
                              </p:par>
                            </p:childTnLst>
                          </p:cTn>
                        </p:par>
                        <p:par>
                          <p:cTn id="24" fill="hold">
                            <p:stCondLst>
                              <p:cond delay="10500"/>
                            </p:stCondLst>
                            <p:childTnLst>
                              <p:par>
                                <p:cTn id="25" presetID="22" presetClass="entr" presetSubtype="1" fill="hold" grpId="0" nodeType="afterEffect">
                                  <p:stCondLst>
                                    <p:cond delay="100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wipe(up)">
                                      <p:cBhvr>
                                        <p:cTn id="27" dur="2000"/>
                                        <p:tgtEl>
                                          <p:spTgt spid="6">
                                            <p:txEl>
                                              <p:pRg st="8" end="8"/>
                                            </p:txEl>
                                          </p:spTgt>
                                        </p:tgtEl>
                                      </p:cBhvr>
                                    </p:animEffect>
                                  </p:childTnLst>
                                </p:cTn>
                              </p:par>
                            </p:childTnLst>
                          </p:cTn>
                        </p:par>
                        <p:par>
                          <p:cTn id="28" fill="hold">
                            <p:stCondLst>
                              <p:cond delay="13500"/>
                            </p:stCondLst>
                            <p:childTnLst>
                              <p:par>
                                <p:cTn id="29" presetID="22" presetClass="entr" presetSubtype="8"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par>
                          <p:cTn id="32" fill="hold">
                            <p:stCondLst>
                              <p:cond delay="14000"/>
                            </p:stCondLst>
                            <p:childTnLst>
                              <p:par>
                                <p:cTn id="33" presetID="10" presetClass="entr" presetSubtype="0" fill="hold" nodeType="afterEffect">
                                  <p:stCondLst>
                                    <p:cond delay="100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par>
                          <p:cTn id="36" fill="hold">
                            <p:stCondLst>
                              <p:cond delay="15500"/>
                            </p:stCondLst>
                            <p:childTnLst>
                              <p:par>
                                <p:cTn id="37" presetID="10"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par>
                          <p:cTn id="40" fill="hold">
                            <p:stCondLst>
                              <p:cond delay="16000"/>
                            </p:stCondLst>
                            <p:childTnLst>
                              <p:par>
                                <p:cTn id="41" presetID="10" presetClass="entr" presetSubtype="0" fill="hold" nodeType="after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1000"/>
                                        <p:tgtEl>
                                          <p:spTgt spid="33"/>
                                        </p:tgtEl>
                                      </p:cBhvr>
                                    </p:animEffect>
                                  </p:childTnLst>
                                </p:cTn>
                              </p:par>
                            </p:childTnLst>
                          </p:cTn>
                        </p:par>
                        <p:par>
                          <p:cTn id="44" fill="hold">
                            <p:stCondLst>
                              <p:cond delay="17000"/>
                            </p:stCondLst>
                            <p:childTnLst>
                              <p:par>
                                <p:cTn id="45" presetID="10" presetClass="entr" presetSubtype="0" fill="hold"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1000"/>
                                        <p:tgtEl>
                                          <p:spTgt spid="36"/>
                                        </p:tgtEl>
                                      </p:cBhvr>
                                    </p:animEffect>
                                  </p:childTnLst>
                                </p:cTn>
                              </p:par>
                            </p:childTnLst>
                          </p:cTn>
                        </p:par>
                        <p:par>
                          <p:cTn id="48" fill="hold">
                            <p:stCondLst>
                              <p:cond delay="18000"/>
                            </p:stCondLst>
                            <p:childTnLst>
                              <p:par>
                                <p:cTn id="49" presetID="10" presetClass="entr" presetSubtype="0" fill="hold"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1000"/>
                                        <p:tgtEl>
                                          <p:spTgt spid="37"/>
                                        </p:tgtEl>
                                      </p:cBhvr>
                                    </p:animEffect>
                                  </p:childTnLst>
                                </p:cTn>
                              </p:par>
                            </p:childTnLst>
                          </p:cTn>
                        </p:par>
                        <p:par>
                          <p:cTn id="52" fill="hold">
                            <p:stCondLst>
                              <p:cond delay="19000"/>
                            </p:stCondLst>
                            <p:childTnLst>
                              <p:par>
                                <p:cTn id="53" presetID="10" presetClass="entr" presetSubtype="0"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par>
                          <p:cTn id="56" fill="hold">
                            <p:stCondLst>
                              <p:cond delay="19500"/>
                            </p:stCondLst>
                            <p:childTnLst>
                              <p:par>
                                <p:cTn id="57" presetID="10" presetClass="entr" presetSubtype="0" fill="hold" nodeType="afterEffect">
                                  <p:stCondLst>
                                    <p:cond delay="0"/>
                                  </p:stCondLst>
                                  <p:childTnLst>
                                    <p:set>
                                      <p:cBhvr>
                                        <p:cTn id="58" dur="1" fill="hold">
                                          <p:stCondLst>
                                            <p:cond delay="0"/>
                                          </p:stCondLst>
                                        </p:cTn>
                                        <p:tgtEl>
                                          <p:spTgt spid="38"/>
                                        </p:tgtEl>
                                        <p:attrNameLst>
                                          <p:attrName>style.visibility</p:attrName>
                                        </p:attrNameLst>
                                      </p:cBhvr>
                                      <p:to>
                                        <p:strVal val="visible"/>
                                      </p:to>
                                    </p:set>
                                    <p:animEffect transition="in" filter="fade">
                                      <p:cBhvr>
                                        <p:cTn id="59"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 grpId="0" uiExpand="1" build="p"/>
      <p:bldP spid="12" grpId="0" animBg="1"/>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5;p9">
            <a:extLst>
              <a:ext uri="{FF2B5EF4-FFF2-40B4-BE49-F238E27FC236}">
                <a16:creationId xmlns:a16="http://schemas.microsoft.com/office/drawing/2014/main" id="{29530010-35BE-42F7-8660-1FCB7462AC99}"/>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57BCF8F-ED3D-4BEF-928C-16BD62130E60}"/>
              </a:ext>
            </a:extLst>
          </p:cNvPr>
          <p:cNvSpPr/>
          <p:nvPr/>
        </p:nvSpPr>
        <p:spPr>
          <a:xfrm>
            <a:off x="306006" y="1812071"/>
            <a:ext cx="8367731" cy="3785652"/>
          </a:xfrm>
          <a:prstGeom prst="rect">
            <a:avLst/>
          </a:prstGeom>
        </p:spPr>
        <p:txBody>
          <a:bodyPr wrap="square">
            <a:spAutoFit/>
          </a:bodyPr>
          <a:lstStyle/>
          <a:p>
            <a:pPr algn="just"/>
            <a:r>
              <a:rPr lang="en-GB" sz="1600" b="1" dirty="0">
                <a:solidFill>
                  <a:srgbClr val="18C320"/>
                </a:solidFill>
              </a:rPr>
              <a:t>Organisation of the distribution network</a:t>
            </a:r>
          </a:p>
          <a:p>
            <a:pPr algn="just"/>
            <a:endParaRPr lang="en-GB" sz="1600" dirty="0">
              <a:solidFill>
                <a:schemeClr val="tx1"/>
              </a:solidFill>
            </a:endParaRPr>
          </a:p>
          <a:p>
            <a:pPr algn="just"/>
            <a:r>
              <a:rPr lang="en-US" sz="1600" dirty="0">
                <a:solidFill>
                  <a:schemeClr val="tx1"/>
                </a:solidFill>
              </a:rPr>
              <a:t>In order to be capable delivering items, whatever their dimensions and weight, within a few days (within hours if express), the networking of infrastructures and transportation capacity is essential for CEP operators.</a:t>
            </a: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p:txBody>
      </p:sp>
      <p:sp>
        <p:nvSpPr>
          <p:cNvPr id="2" name="Espace réservé du numéro de diapositive 1">
            <a:extLst>
              <a:ext uri="{FF2B5EF4-FFF2-40B4-BE49-F238E27FC236}">
                <a16:creationId xmlns:a16="http://schemas.microsoft.com/office/drawing/2014/main" id="{11F51C59-56F1-4E04-8A27-C5F0E4C02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18</a:t>
            </a:fld>
            <a:endParaRPr lang="es-ES"/>
          </a:p>
        </p:txBody>
      </p:sp>
      <p:sp>
        <p:nvSpPr>
          <p:cNvPr id="11" name="Ellipse 10">
            <a:extLst>
              <a:ext uri="{FF2B5EF4-FFF2-40B4-BE49-F238E27FC236}">
                <a16:creationId xmlns:a16="http://schemas.microsoft.com/office/drawing/2014/main" id="{59559457-1E99-46A5-8CC9-3842953B80F3}"/>
              </a:ext>
            </a:extLst>
          </p:cNvPr>
          <p:cNvSpPr/>
          <p:nvPr/>
        </p:nvSpPr>
        <p:spPr>
          <a:xfrm>
            <a:off x="1525997" y="5118930"/>
            <a:ext cx="189570" cy="20072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a:extLst>
              <a:ext uri="{FF2B5EF4-FFF2-40B4-BE49-F238E27FC236}">
                <a16:creationId xmlns:a16="http://schemas.microsoft.com/office/drawing/2014/main" id="{7D2314B4-918F-43DE-9219-BFA76CA3C85D}"/>
              </a:ext>
            </a:extLst>
          </p:cNvPr>
          <p:cNvSpPr/>
          <p:nvPr/>
        </p:nvSpPr>
        <p:spPr>
          <a:xfrm>
            <a:off x="8074631" y="3739594"/>
            <a:ext cx="189570" cy="20072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B6C2F92F-2646-43ED-9C1E-F95816BCFC72}"/>
              </a:ext>
            </a:extLst>
          </p:cNvPr>
          <p:cNvPicPr>
            <a:picLocks noChangeAspect="1"/>
          </p:cNvPicPr>
          <p:nvPr/>
        </p:nvPicPr>
        <p:blipFill>
          <a:blip r:embed="rId3"/>
          <a:stretch>
            <a:fillRect/>
          </a:stretch>
        </p:blipFill>
        <p:spPr>
          <a:xfrm>
            <a:off x="2685240" y="3869473"/>
            <a:ext cx="817380" cy="817380"/>
          </a:xfrm>
          <a:prstGeom prst="rect">
            <a:avLst/>
          </a:prstGeom>
        </p:spPr>
      </p:pic>
      <p:pic>
        <p:nvPicPr>
          <p:cNvPr id="16" name="Image 15">
            <a:extLst>
              <a:ext uri="{FF2B5EF4-FFF2-40B4-BE49-F238E27FC236}">
                <a16:creationId xmlns:a16="http://schemas.microsoft.com/office/drawing/2014/main" id="{176BCC4B-1F01-45F8-B5A8-230FE0B04243}"/>
              </a:ext>
            </a:extLst>
          </p:cNvPr>
          <p:cNvPicPr>
            <a:picLocks noChangeAspect="1"/>
          </p:cNvPicPr>
          <p:nvPr/>
        </p:nvPicPr>
        <p:blipFill>
          <a:blip r:embed="rId3"/>
          <a:stretch>
            <a:fillRect/>
          </a:stretch>
        </p:blipFill>
        <p:spPr>
          <a:xfrm>
            <a:off x="6229533" y="4280482"/>
            <a:ext cx="817380" cy="817380"/>
          </a:xfrm>
          <a:prstGeom prst="rect">
            <a:avLst/>
          </a:prstGeom>
        </p:spPr>
      </p:pic>
      <p:cxnSp>
        <p:nvCxnSpPr>
          <p:cNvPr id="21" name="Connecteur droit avec flèche 20">
            <a:extLst>
              <a:ext uri="{FF2B5EF4-FFF2-40B4-BE49-F238E27FC236}">
                <a16:creationId xmlns:a16="http://schemas.microsoft.com/office/drawing/2014/main" id="{6EFD5513-63B3-4A08-B85C-F4556F9634F8}"/>
              </a:ext>
            </a:extLst>
          </p:cNvPr>
          <p:cNvCxnSpPr/>
          <p:nvPr/>
        </p:nvCxnSpPr>
        <p:spPr>
          <a:xfrm>
            <a:off x="3646449" y="4280482"/>
            <a:ext cx="2464419" cy="406371"/>
          </a:xfrm>
          <a:prstGeom prst="straightConnector1">
            <a:avLst/>
          </a:prstGeom>
          <a:ln w="508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FF44B075-F85D-46B1-87B8-32EE0C186205}"/>
              </a:ext>
            </a:extLst>
          </p:cNvPr>
          <p:cNvCxnSpPr/>
          <p:nvPr/>
        </p:nvCxnSpPr>
        <p:spPr>
          <a:xfrm flipV="1">
            <a:off x="7125630" y="3929165"/>
            <a:ext cx="926699" cy="66513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0D82C100-D7B2-4103-B74C-E40913808D3C}"/>
              </a:ext>
            </a:extLst>
          </p:cNvPr>
          <p:cNvCxnSpPr/>
          <p:nvPr/>
        </p:nvCxnSpPr>
        <p:spPr>
          <a:xfrm flipV="1">
            <a:off x="1749020" y="4447567"/>
            <a:ext cx="926699" cy="66513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732EDF1F-128D-4810-882E-A5F0465559A2}"/>
              </a:ext>
            </a:extLst>
          </p:cNvPr>
          <p:cNvCxnSpPr>
            <a:cxnSpLocks/>
          </p:cNvCxnSpPr>
          <p:nvPr/>
        </p:nvCxnSpPr>
        <p:spPr>
          <a:xfrm flipV="1">
            <a:off x="7127542" y="4560850"/>
            <a:ext cx="986171" cy="15240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7AF53535-F277-4827-B25A-6B4F073B673E}"/>
              </a:ext>
            </a:extLst>
          </p:cNvPr>
          <p:cNvCxnSpPr>
            <a:cxnSpLocks/>
          </p:cNvCxnSpPr>
          <p:nvPr/>
        </p:nvCxnSpPr>
        <p:spPr>
          <a:xfrm>
            <a:off x="7007830" y="4869012"/>
            <a:ext cx="774299" cy="572949"/>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66DA79B7-342F-4836-B9FE-16D376E031A3}"/>
              </a:ext>
            </a:extLst>
          </p:cNvPr>
          <p:cNvCxnSpPr>
            <a:cxnSpLocks/>
          </p:cNvCxnSpPr>
          <p:nvPr/>
        </p:nvCxnSpPr>
        <p:spPr>
          <a:xfrm>
            <a:off x="6652129" y="4894142"/>
            <a:ext cx="116949" cy="85102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38D3AD21-ADEB-4763-8996-3A8648AA05A2}"/>
              </a:ext>
            </a:extLst>
          </p:cNvPr>
          <p:cNvCxnSpPr>
            <a:cxnSpLocks/>
          </p:cNvCxnSpPr>
          <p:nvPr/>
        </p:nvCxnSpPr>
        <p:spPr>
          <a:xfrm>
            <a:off x="6809679" y="4890731"/>
            <a:ext cx="835683" cy="143955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E73BF5E9-26CE-4EB6-B22E-06C0BC33E7ED}"/>
              </a:ext>
            </a:extLst>
          </p:cNvPr>
          <p:cNvCxnSpPr>
            <a:cxnSpLocks/>
          </p:cNvCxnSpPr>
          <p:nvPr/>
        </p:nvCxnSpPr>
        <p:spPr>
          <a:xfrm flipV="1">
            <a:off x="6896499" y="3588829"/>
            <a:ext cx="621654" cy="87723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935E7897-70C5-493B-B725-3AB3CF01D253}"/>
              </a:ext>
            </a:extLst>
          </p:cNvPr>
          <p:cNvCxnSpPr>
            <a:cxnSpLocks/>
          </p:cNvCxnSpPr>
          <p:nvPr/>
        </p:nvCxnSpPr>
        <p:spPr>
          <a:xfrm flipV="1">
            <a:off x="842319" y="4356861"/>
            <a:ext cx="1699092" cy="112051"/>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053AD780-1342-42BF-BD7C-782721E8E244}"/>
              </a:ext>
            </a:extLst>
          </p:cNvPr>
          <p:cNvCxnSpPr>
            <a:cxnSpLocks/>
          </p:cNvCxnSpPr>
          <p:nvPr/>
        </p:nvCxnSpPr>
        <p:spPr>
          <a:xfrm>
            <a:off x="1069645" y="3768349"/>
            <a:ext cx="1554211" cy="433142"/>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C7654A33-A0D2-4FA4-B6F4-2A40FBD01BB2}"/>
              </a:ext>
            </a:extLst>
          </p:cNvPr>
          <p:cNvCxnSpPr>
            <a:cxnSpLocks/>
          </p:cNvCxnSpPr>
          <p:nvPr/>
        </p:nvCxnSpPr>
        <p:spPr>
          <a:xfrm>
            <a:off x="2562933" y="3594505"/>
            <a:ext cx="183231" cy="49096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9479B9BB-814A-47CD-A008-84EAA9EEED8C}"/>
              </a:ext>
            </a:extLst>
          </p:cNvPr>
          <p:cNvCxnSpPr>
            <a:cxnSpLocks/>
          </p:cNvCxnSpPr>
          <p:nvPr/>
        </p:nvCxnSpPr>
        <p:spPr>
          <a:xfrm flipV="1">
            <a:off x="2746164" y="4471814"/>
            <a:ext cx="130879" cy="72394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0C54AE8C-FFA7-40E2-8337-3E6E5C2FF323}"/>
              </a:ext>
            </a:extLst>
          </p:cNvPr>
          <p:cNvCxnSpPr>
            <a:cxnSpLocks/>
          </p:cNvCxnSpPr>
          <p:nvPr/>
        </p:nvCxnSpPr>
        <p:spPr>
          <a:xfrm flipH="1" flipV="1">
            <a:off x="3102998" y="4445361"/>
            <a:ext cx="249958" cy="1299801"/>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2BEC42CA-0CD6-48DF-8BD9-63F1CB1624DE}"/>
              </a:ext>
            </a:extLst>
          </p:cNvPr>
          <p:cNvCxnSpPr>
            <a:cxnSpLocks/>
          </p:cNvCxnSpPr>
          <p:nvPr/>
        </p:nvCxnSpPr>
        <p:spPr>
          <a:xfrm flipH="1" flipV="1">
            <a:off x="6241453" y="3383256"/>
            <a:ext cx="396770" cy="102963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a:extLst>
              <a:ext uri="{FF2B5EF4-FFF2-40B4-BE49-F238E27FC236}">
                <a16:creationId xmlns:a16="http://schemas.microsoft.com/office/drawing/2014/main" id="{7B6EDA59-C135-4A35-ADBF-F8F5969BECE5}"/>
              </a:ext>
            </a:extLst>
          </p:cNvPr>
          <p:cNvCxnSpPr>
            <a:cxnSpLocks/>
          </p:cNvCxnSpPr>
          <p:nvPr/>
        </p:nvCxnSpPr>
        <p:spPr>
          <a:xfrm flipH="1">
            <a:off x="3093930" y="3165001"/>
            <a:ext cx="600072" cy="862443"/>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3" name="Ellipse 52">
            <a:extLst>
              <a:ext uri="{FF2B5EF4-FFF2-40B4-BE49-F238E27FC236}">
                <a16:creationId xmlns:a16="http://schemas.microsoft.com/office/drawing/2014/main" id="{216DBE46-B480-4145-A924-7734C9B2D7A3}"/>
              </a:ext>
            </a:extLst>
          </p:cNvPr>
          <p:cNvSpPr/>
          <p:nvPr/>
        </p:nvSpPr>
        <p:spPr>
          <a:xfrm>
            <a:off x="315092" y="5738841"/>
            <a:ext cx="3078874" cy="6286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Lots of packages to collect</a:t>
            </a:r>
          </a:p>
        </p:txBody>
      </p:sp>
      <p:sp>
        <p:nvSpPr>
          <p:cNvPr id="54" name="Ellipse 53">
            <a:extLst>
              <a:ext uri="{FF2B5EF4-FFF2-40B4-BE49-F238E27FC236}">
                <a16:creationId xmlns:a16="http://schemas.microsoft.com/office/drawing/2014/main" id="{CD7E5CE9-FF35-4A6F-8C7E-5F97AEF86B2B}"/>
              </a:ext>
            </a:extLst>
          </p:cNvPr>
          <p:cNvSpPr/>
          <p:nvPr/>
        </p:nvSpPr>
        <p:spPr>
          <a:xfrm>
            <a:off x="4221525" y="3604107"/>
            <a:ext cx="1807746" cy="7474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t>Inter-region</a:t>
            </a:r>
            <a:r>
              <a:rPr lang="fr-FR" dirty="0"/>
              <a:t> dispatch</a:t>
            </a:r>
          </a:p>
        </p:txBody>
      </p:sp>
      <p:sp>
        <p:nvSpPr>
          <p:cNvPr id="55" name="Ellipse 54">
            <a:extLst>
              <a:ext uri="{FF2B5EF4-FFF2-40B4-BE49-F238E27FC236}">
                <a16:creationId xmlns:a16="http://schemas.microsoft.com/office/drawing/2014/main" id="{3B9FF7EE-4652-4FD5-A1BE-AB2C8002CF97}"/>
              </a:ext>
            </a:extLst>
          </p:cNvPr>
          <p:cNvSpPr/>
          <p:nvPr/>
        </p:nvSpPr>
        <p:spPr>
          <a:xfrm>
            <a:off x="5419774" y="5855704"/>
            <a:ext cx="1807746" cy="7474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Delivery rounds</a:t>
            </a:r>
          </a:p>
        </p:txBody>
      </p:sp>
      <p:cxnSp>
        <p:nvCxnSpPr>
          <p:cNvPr id="56" name="Connecteur droit avec flèche 55">
            <a:extLst>
              <a:ext uri="{FF2B5EF4-FFF2-40B4-BE49-F238E27FC236}">
                <a16:creationId xmlns:a16="http://schemas.microsoft.com/office/drawing/2014/main" id="{871ECECA-E9A8-4960-8B3E-6B1004E2E722}"/>
              </a:ext>
            </a:extLst>
          </p:cNvPr>
          <p:cNvCxnSpPr/>
          <p:nvPr/>
        </p:nvCxnSpPr>
        <p:spPr>
          <a:xfrm flipV="1">
            <a:off x="7121914" y="3930530"/>
            <a:ext cx="926699" cy="665138"/>
          </a:xfrm>
          <a:prstGeom prst="straightConnector1">
            <a:avLst/>
          </a:prstGeom>
          <a:ln w="444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61272FAC-1F73-4902-A0A1-8A0B3756BE01}"/>
              </a:ext>
            </a:extLst>
          </p:cNvPr>
          <p:cNvCxnSpPr/>
          <p:nvPr/>
        </p:nvCxnSpPr>
        <p:spPr>
          <a:xfrm flipV="1">
            <a:off x="1750068" y="4447344"/>
            <a:ext cx="926699" cy="665138"/>
          </a:xfrm>
          <a:prstGeom prst="straightConnector1">
            <a:avLst/>
          </a:prstGeom>
          <a:ln w="444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59" name="Ellipse 58">
            <a:extLst>
              <a:ext uri="{FF2B5EF4-FFF2-40B4-BE49-F238E27FC236}">
                <a16:creationId xmlns:a16="http://schemas.microsoft.com/office/drawing/2014/main" id="{4C4E6F73-57B0-40D5-9435-92BEFBA5DCC7}"/>
              </a:ext>
            </a:extLst>
          </p:cNvPr>
          <p:cNvSpPr/>
          <p:nvPr/>
        </p:nvSpPr>
        <p:spPr>
          <a:xfrm>
            <a:off x="3581337" y="4085473"/>
            <a:ext cx="381912" cy="40637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8" name="Connecteur droit avec flèche 57">
            <a:extLst>
              <a:ext uri="{FF2B5EF4-FFF2-40B4-BE49-F238E27FC236}">
                <a16:creationId xmlns:a16="http://schemas.microsoft.com/office/drawing/2014/main" id="{7385AC70-494F-476A-A360-463E3A1B252E}"/>
              </a:ext>
            </a:extLst>
          </p:cNvPr>
          <p:cNvCxnSpPr/>
          <p:nvPr/>
        </p:nvCxnSpPr>
        <p:spPr>
          <a:xfrm>
            <a:off x="3642734" y="4281848"/>
            <a:ext cx="2464419" cy="406371"/>
          </a:xfrm>
          <a:prstGeom prst="straightConnector1">
            <a:avLst/>
          </a:prstGeom>
          <a:ln w="50800">
            <a:solidFill>
              <a:schemeClr val="accent6"/>
            </a:solidFill>
            <a:headEnd type="none"/>
            <a:tailEnd type="triangle"/>
          </a:ln>
        </p:spPr>
        <p:style>
          <a:lnRef idx="1">
            <a:schemeClr val="accent1"/>
          </a:lnRef>
          <a:fillRef idx="0">
            <a:schemeClr val="accent1"/>
          </a:fillRef>
          <a:effectRef idx="0">
            <a:schemeClr val="accent1"/>
          </a:effectRef>
          <a:fontRef idx="minor">
            <a:schemeClr val="tx1"/>
          </a:fontRef>
        </p:style>
      </p:cxnSp>
      <p:pic>
        <p:nvPicPr>
          <p:cNvPr id="8" name="Graphique 7" descr="Boîte contour">
            <a:extLst>
              <a:ext uri="{FF2B5EF4-FFF2-40B4-BE49-F238E27FC236}">
                <a16:creationId xmlns:a16="http://schemas.microsoft.com/office/drawing/2014/main" id="{2F6DE651-9AE7-4EF3-BAF9-82E45E101AA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8283" y="3295185"/>
            <a:ext cx="267629" cy="267629"/>
          </a:xfrm>
          <a:prstGeom prst="rect">
            <a:avLst/>
          </a:prstGeom>
        </p:spPr>
      </p:pic>
    </p:spTree>
    <p:extLst>
      <p:ext uri="{BB962C8B-B14F-4D97-AF65-F5344CB8AC3E}">
        <p14:creationId xmlns:p14="http://schemas.microsoft.com/office/powerpoint/2010/main" val="3719651785"/>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500"/>
                            </p:stCondLst>
                            <p:childTnLst>
                              <p:par>
                                <p:cTn id="9" presetID="22" presetClass="entr" presetSubtype="1" fill="hold" grpId="0"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3000"/>
                                        <p:tgtEl>
                                          <p:spTgt spid="6">
                                            <p:txEl>
                                              <p:pRg st="2" end="2"/>
                                            </p:txEl>
                                          </p:spTgt>
                                        </p:tgtEl>
                                      </p:cBhvr>
                                    </p:animEffect>
                                  </p:childTnLst>
                                </p:cTn>
                              </p:par>
                            </p:childTnLst>
                          </p:cTn>
                        </p:par>
                        <p:par>
                          <p:cTn id="12" fill="hold">
                            <p:stCondLst>
                              <p:cond delay="4500"/>
                            </p:stCondLst>
                            <p:childTnLst>
                              <p:par>
                                <p:cTn id="13" presetID="10" presetClass="entr" presetSubtype="0" fill="hold" nodeType="afterEffect">
                                  <p:stCondLst>
                                    <p:cond delay="10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53"/>
                                        </p:tgtEl>
                                        <p:attrNameLst>
                                          <p:attrName>style.visibility</p:attrName>
                                        </p:attrNameLst>
                                      </p:cBhvr>
                                      <p:to>
                                        <p:strVal val="visible"/>
                                      </p:to>
                                    </p:set>
                                    <p:animEffect transition="in" filter="fade">
                                      <p:cBhvr>
                                        <p:cTn id="19" dur="1000"/>
                                        <p:tgtEl>
                                          <p:spTgt spid="53"/>
                                        </p:tgtEl>
                                      </p:cBhvr>
                                    </p:animEffect>
                                  </p:childTnLst>
                                </p:cTn>
                              </p:par>
                              <p:par>
                                <p:cTn id="20" presetID="22" presetClass="entr" presetSubtype="8" fill="hold" nodeType="withEffect">
                                  <p:stCondLst>
                                    <p:cond delay="500"/>
                                  </p:stCondLst>
                                  <p:childTnLst>
                                    <p:set>
                                      <p:cBhvr>
                                        <p:cTn id="21" dur="1" fill="hold">
                                          <p:stCondLst>
                                            <p:cond delay="0"/>
                                          </p:stCondLst>
                                        </p:cTn>
                                        <p:tgtEl>
                                          <p:spTgt spid="37"/>
                                        </p:tgtEl>
                                        <p:attrNameLst>
                                          <p:attrName>style.visibility</p:attrName>
                                        </p:attrNameLst>
                                      </p:cBhvr>
                                      <p:to>
                                        <p:strVal val="visible"/>
                                      </p:to>
                                    </p:set>
                                    <p:animEffect transition="in" filter="wipe(left)">
                                      <p:cBhvr>
                                        <p:cTn id="22" dur="500"/>
                                        <p:tgtEl>
                                          <p:spTgt spid="37"/>
                                        </p:tgtEl>
                                      </p:cBhvr>
                                    </p:animEffect>
                                  </p:childTnLst>
                                </p:cTn>
                              </p:par>
                              <p:par>
                                <p:cTn id="23" presetID="22" presetClass="entr" presetSubtype="8" fill="hold" nodeType="withEffect">
                                  <p:stCondLst>
                                    <p:cond delay="500"/>
                                  </p:stCondLst>
                                  <p:childTnLst>
                                    <p:set>
                                      <p:cBhvr>
                                        <p:cTn id="24" dur="1" fill="hold">
                                          <p:stCondLst>
                                            <p:cond delay="0"/>
                                          </p:stCondLst>
                                        </p:cTn>
                                        <p:tgtEl>
                                          <p:spTgt spid="35"/>
                                        </p:tgtEl>
                                        <p:attrNameLst>
                                          <p:attrName>style.visibility</p:attrName>
                                        </p:attrNameLst>
                                      </p:cBhvr>
                                      <p:to>
                                        <p:strVal val="visible"/>
                                      </p:to>
                                    </p:set>
                                    <p:animEffect transition="in" filter="wipe(left)">
                                      <p:cBhvr>
                                        <p:cTn id="25" dur="500"/>
                                        <p:tgtEl>
                                          <p:spTgt spid="35"/>
                                        </p:tgtEl>
                                      </p:cBhvr>
                                    </p:animEffect>
                                  </p:childTnLst>
                                </p:cTn>
                              </p:par>
                              <p:par>
                                <p:cTn id="26" presetID="22" presetClass="entr" presetSubtype="8" fill="hold" nodeType="withEffect">
                                  <p:stCondLst>
                                    <p:cond delay="50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par>
                                <p:cTn id="29" presetID="22" presetClass="entr" presetSubtype="1" fill="hold" nodeType="withEffect">
                                  <p:stCondLst>
                                    <p:cond delay="500"/>
                                  </p:stCondLst>
                                  <p:childTnLst>
                                    <p:set>
                                      <p:cBhvr>
                                        <p:cTn id="30" dur="1" fill="hold">
                                          <p:stCondLst>
                                            <p:cond delay="0"/>
                                          </p:stCondLst>
                                        </p:cTn>
                                        <p:tgtEl>
                                          <p:spTgt spid="39"/>
                                        </p:tgtEl>
                                        <p:attrNameLst>
                                          <p:attrName>style.visibility</p:attrName>
                                        </p:attrNameLst>
                                      </p:cBhvr>
                                      <p:to>
                                        <p:strVal val="visible"/>
                                      </p:to>
                                    </p:set>
                                    <p:animEffect transition="in" filter="wipe(up)">
                                      <p:cBhvr>
                                        <p:cTn id="31" dur="500"/>
                                        <p:tgtEl>
                                          <p:spTgt spid="39"/>
                                        </p:tgtEl>
                                      </p:cBhvr>
                                    </p:animEffect>
                                  </p:childTnLst>
                                </p:cTn>
                              </p:par>
                              <p:par>
                                <p:cTn id="32" presetID="22" presetClass="entr" presetSubtype="1" fill="hold" nodeType="withEffect">
                                  <p:stCondLst>
                                    <p:cond delay="500"/>
                                  </p:stCondLst>
                                  <p:childTnLst>
                                    <p:set>
                                      <p:cBhvr>
                                        <p:cTn id="33" dur="1" fill="hold">
                                          <p:stCondLst>
                                            <p:cond delay="0"/>
                                          </p:stCondLst>
                                        </p:cTn>
                                        <p:tgtEl>
                                          <p:spTgt spid="49"/>
                                        </p:tgtEl>
                                        <p:attrNameLst>
                                          <p:attrName>style.visibility</p:attrName>
                                        </p:attrNameLst>
                                      </p:cBhvr>
                                      <p:to>
                                        <p:strVal val="visible"/>
                                      </p:to>
                                    </p:set>
                                    <p:animEffect transition="in" filter="wipe(up)">
                                      <p:cBhvr>
                                        <p:cTn id="34" dur="500"/>
                                        <p:tgtEl>
                                          <p:spTgt spid="49"/>
                                        </p:tgtEl>
                                      </p:cBhvr>
                                    </p:animEffect>
                                  </p:childTnLst>
                                </p:cTn>
                              </p:par>
                              <p:par>
                                <p:cTn id="35" presetID="22" presetClass="entr" presetSubtype="4" fill="hold" nodeType="withEffect">
                                  <p:stCondLst>
                                    <p:cond delay="500"/>
                                  </p:stCondLst>
                                  <p:childTnLst>
                                    <p:set>
                                      <p:cBhvr>
                                        <p:cTn id="36" dur="1" fill="hold">
                                          <p:stCondLst>
                                            <p:cond delay="0"/>
                                          </p:stCondLst>
                                        </p:cTn>
                                        <p:tgtEl>
                                          <p:spTgt spid="42"/>
                                        </p:tgtEl>
                                        <p:attrNameLst>
                                          <p:attrName>style.visibility</p:attrName>
                                        </p:attrNameLst>
                                      </p:cBhvr>
                                      <p:to>
                                        <p:strVal val="visible"/>
                                      </p:to>
                                    </p:set>
                                    <p:animEffect transition="in" filter="wipe(down)">
                                      <p:cBhvr>
                                        <p:cTn id="37" dur="500"/>
                                        <p:tgtEl>
                                          <p:spTgt spid="42"/>
                                        </p:tgtEl>
                                      </p:cBhvr>
                                    </p:animEffect>
                                  </p:childTnLst>
                                </p:cTn>
                              </p:par>
                              <p:par>
                                <p:cTn id="38" presetID="22" presetClass="entr" presetSubtype="4" fill="hold" nodeType="withEffect">
                                  <p:stCondLst>
                                    <p:cond delay="500"/>
                                  </p:stCondLst>
                                  <p:childTnLst>
                                    <p:set>
                                      <p:cBhvr>
                                        <p:cTn id="39" dur="1" fill="hold">
                                          <p:stCondLst>
                                            <p:cond delay="0"/>
                                          </p:stCondLst>
                                        </p:cTn>
                                        <p:tgtEl>
                                          <p:spTgt spid="44"/>
                                        </p:tgtEl>
                                        <p:attrNameLst>
                                          <p:attrName>style.visibility</p:attrName>
                                        </p:attrNameLst>
                                      </p:cBhvr>
                                      <p:to>
                                        <p:strVal val="visible"/>
                                      </p:to>
                                    </p:set>
                                    <p:animEffect transition="in" filter="wipe(down)">
                                      <p:cBhvr>
                                        <p:cTn id="40" dur="500"/>
                                        <p:tgtEl>
                                          <p:spTgt spid="44"/>
                                        </p:tgtEl>
                                      </p:cBhvr>
                                    </p:animEffect>
                                  </p:childTnLst>
                                </p:cTn>
                              </p:par>
                            </p:childTnLst>
                          </p:cTn>
                        </p:par>
                        <p:par>
                          <p:cTn id="41" fill="hold">
                            <p:stCondLst>
                              <p:cond delay="7000"/>
                            </p:stCondLst>
                            <p:childTnLst>
                              <p:par>
                                <p:cTn id="42" presetID="10" presetClass="entr" presetSubtype="0" fill="hold" nodeType="afterEffect">
                                  <p:stCondLst>
                                    <p:cond delay="50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500"/>
                                        <p:tgtEl>
                                          <p:spTgt spid="16"/>
                                        </p:tgtEl>
                                      </p:cBhvr>
                                    </p:animEffect>
                                  </p:childTnLst>
                                </p:cTn>
                              </p:par>
                            </p:childTnLst>
                          </p:cTn>
                        </p:par>
                        <p:par>
                          <p:cTn id="45" fill="hold">
                            <p:stCondLst>
                              <p:cond delay="8000"/>
                            </p:stCondLst>
                            <p:childTnLst>
                              <p:par>
                                <p:cTn id="46" presetID="10" presetClass="entr" presetSubtype="0" fill="hold" grpId="0" nodeType="afterEffect">
                                  <p:stCondLst>
                                    <p:cond delay="0"/>
                                  </p:stCondLst>
                                  <p:childTnLst>
                                    <p:set>
                                      <p:cBhvr>
                                        <p:cTn id="47" dur="1" fill="hold">
                                          <p:stCondLst>
                                            <p:cond delay="0"/>
                                          </p:stCondLst>
                                        </p:cTn>
                                        <p:tgtEl>
                                          <p:spTgt spid="54"/>
                                        </p:tgtEl>
                                        <p:attrNameLst>
                                          <p:attrName>style.visibility</p:attrName>
                                        </p:attrNameLst>
                                      </p:cBhvr>
                                      <p:to>
                                        <p:strVal val="visible"/>
                                      </p:to>
                                    </p:set>
                                    <p:animEffect transition="in" filter="fade">
                                      <p:cBhvr>
                                        <p:cTn id="48" dur="1000"/>
                                        <p:tgtEl>
                                          <p:spTgt spid="54"/>
                                        </p:tgtEl>
                                      </p:cBhvr>
                                    </p:animEffect>
                                  </p:childTnLst>
                                </p:cTn>
                              </p:par>
                              <p:par>
                                <p:cTn id="49" presetID="16" presetClass="entr" presetSubtype="37"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barn(outVertical)">
                                      <p:cBhvr>
                                        <p:cTn id="51" dur="1000"/>
                                        <p:tgtEl>
                                          <p:spTgt spid="21"/>
                                        </p:tgtEl>
                                      </p:cBhvr>
                                    </p:animEffect>
                                  </p:childTnLst>
                                </p:cTn>
                              </p:par>
                            </p:childTnLst>
                          </p:cTn>
                        </p:par>
                        <p:par>
                          <p:cTn id="52" fill="hold">
                            <p:stCondLst>
                              <p:cond delay="9000"/>
                            </p:stCondLst>
                            <p:childTnLst>
                              <p:par>
                                <p:cTn id="53" presetID="10" presetClass="entr" presetSubtype="0" fill="hold" grpId="0" nodeType="afterEffect">
                                  <p:stCondLst>
                                    <p:cond delay="500"/>
                                  </p:stCondLst>
                                  <p:childTnLst>
                                    <p:set>
                                      <p:cBhvr>
                                        <p:cTn id="54" dur="1" fill="hold">
                                          <p:stCondLst>
                                            <p:cond delay="0"/>
                                          </p:stCondLst>
                                        </p:cTn>
                                        <p:tgtEl>
                                          <p:spTgt spid="55"/>
                                        </p:tgtEl>
                                        <p:attrNameLst>
                                          <p:attrName>style.visibility</p:attrName>
                                        </p:attrNameLst>
                                      </p:cBhvr>
                                      <p:to>
                                        <p:strVal val="visible"/>
                                      </p:to>
                                    </p:set>
                                    <p:animEffect transition="in" filter="fade">
                                      <p:cBhvr>
                                        <p:cTn id="55" dur="1000"/>
                                        <p:tgtEl>
                                          <p:spTgt spid="55"/>
                                        </p:tgtEl>
                                      </p:cBhvr>
                                    </p:animEffect>
                                  </p:childTnLst>
                                </p:cTn>
                              </p:par>
                              <p:par>
                                <p:cTn id="56" presetID="22" presetClass="entr" presetSubtype="1" fill="hold" nodeType="with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up)">
                                      <p:cBhvr>
                                        <p:cTn id="58" dur="500"/>
                                        <p:tgtEl>
                                          <p:spTgt spid="29"/>
                                        </p:tgtEl>
                                      </p:cBhvr>
                                    </p:animEffect>
                                  </p:childTnLst>
                                </p:cTn>
                              </p:par>
                              <p:par>
                                <p:cTn id="59" presetID="22" presetClass="entr" presetSubtype="1"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wipe(up)">
                                      <p:cBhvr>
                                        <p:cTn id="61" dur="500"/>
                                        <p:tgtEl>
                                          <p:spTgt spid="31"/>
                                        </p:tgtEl>
                                      </p:cBhvr>
                                    </p:animEffect>
                                  </p:childTnLst>
                                </p:cTn>
                              </p:par>
                              <p:par>
                                <p:cTn id="62" presetID="22" presetClass="entr" presetSubtype="1" fill="hold"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wipe(up)">
                                      <p:cBhvr>
                                        <p:cTn id="64" dur="500"/>
                                        <p:tgtEl>
                                          <p:spTgt spid="27"/>
                                        </p:tgtEl>
                                      </p:cBhvr>
                                    </p:animEffect>
                                  </p:childTnLst>
                                </p:cTn>
                              </p:par>
                              <p:par>
                                <p:cTn id="65" presetID="22" presetClass="entr" presetSubtype="4" fill="hold" nodeType="with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wipe(down)">
                                      <p:cBhvr>
                                        <p:cTn id="67" dur="500"/>
                                        <p:tgtEl>
                                          <p:spTgt spid="47"/>
                                        </p:tgtEl>
                                      </p:cBhvr>
                                    </p:animEffect>
                                  </p:childTnLst>
                                </p:cTn>
                              </p:par>
                              <p:par>
                                <p:cTn id="68" presetID="22" presetClass="entr" presetSubtype="4" fill="hold"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wipe(down)">
                                      <p:cBhvr>
                                        <p:cTn id="70" dur="500"/>
                                        <p:tgtEl>
                                          <p:spTgt spid="33"/>
                                        </p:tgtEl>
                                      </p:cBhvr>
                                    </p:animEffect>
                                  </p:childTnLst>
                                </p:cTn>
                              </p:par>
                              <p:par>
                                <p:cTn id="71" presetID="22" presetClass="entr" presetSubtype="8" fill="hold"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wipe(left)">
                                      <p:cBhvr>
                                        <p:cTn id="73" dur="500"/>
                                        <p:tgtEl>
                                          <p:spTgt spid="23"/>
                                        </p:tgtEl>
                                      </p:cBhvr>
                                    </p:animEffect>
                                  </p:childTnLst>
                                </p:cTn>
                              </p:par>
                              <p:par>
                                <p:cTn id="74" presetID="22" presetClass="entr" presetSubtype="8" fill="hold"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wipe(left)">
                                      <p:cBhvr>
                                        <p:cTn id="76" dur="500"/>
                                        <p:tgtEl>
                                          <p:spTgt spid="25"/>
                                        </p:tgtEl>
                                      </p:cBhvr>
                                    </p:animEffect>
                                  </p:childTnLst>
                                </p:cTn>
                              </p:par>
                            </p:childTnLst>
                          </p:cTn>
                        </p:par>
                        <p:par>
                          <p:cTn id="77" fill="hold">
                            <p:stCondLst>
                              <p:cond delay="10500"/>
                            </p:stCondLst>
                            <p:childTnLst>
                              <p:par>
                                <p:cTn id="78" presetID="10" presetClass="entr" presetSubtype="0" fill="hold" grpId="0" nodeType="afterEffect">
                                  <p:stCondLst>
                                    <p:cond delay="500"/>
                                  </p:stCondLst>
                                  <p:childTnLst>
                                    <p:set>
                                      <p:cBhvr>
                                        <p:cTn id="79" dur="1" fill="hold">
                                          <p:stCondLst>
                                            <p:cond delay="0"/>
                                          </p:stCondLst>
                                        </p:cTn>
                                        <p:tgtEl>
                                          <p:spTgt spid="11"/>
                                        </p:tgtEl>
                                        <p:attrNameLst>
                                          <p:attrName>style.visibility</p:attrName>
                                        </p:attrNameLst>
                                      </p:cBhvr>
                                      <p:to>
                                        <p:strVal val="visible"/>
                                      </p:to>
                                    </p:set>
                                    <p:animEffect transition="in" filter="fade">
                                      <p:cBhvr>
                                        <p:cTn id="80" dur="500"/>
                                        <p:tgtEl>
                                          <p:spTgt spid="11"/>
                                        </p:tgtEl>
                                      </p:cBhvr>
                                    </p:animEffect>
                                  </p:childTnLst>
                                </p:cTn>
                              </p:par>
                            </p:childTnLst>
                          </p:cTn>
                        </p:par>
                        <p:par>
                          <p:cTn id="81" fill="hold">
                            <p:stCondLst>
                              <p:cond delay="11500"/>
                            </p:stCondLst>
                            <p:childTnLst>
                              <p:par>
                                <p:cTn id="82" presetID="22" presetClass="entr" presetSubtype="8" fill="hold" nodeType="afterEffect">
                                  <p:stCondLst>
                                    <p:cond delay="0"/>
                                  </p:stCondLst>
                                  <p:childTnLst>
                                    <p:set>
                                      <p:cBhvr>
                                        <p:cTn id="83" dur="1" fill="hold">
                                          <p:stCondLst>
                                            <p:cond delay="0"/>
                                          </p:stCondLst>
                                        </p:cTn>
                                        <p:tgtEl>
                                          <p:spTgt spid="57"/>
                                        </p:tgtEl>
                                        <p:attrNameLst>
                                          <p:attrName>style.visibility</p:attrName>
                                        </p:attrNameLst>
                                      </p:cBhvr>
                                      <p:to>
                                        <p:strVal val="visible"/>
                                      </p:to>
                                    </p:set>
                                    <p:animEffect transition="in" filter="wipe(left)">
                                      <p:cBhvr>
                                        <p:cTn id="84" dur="1000"/>
                                        <p:tgtEl>
                                          <p:spTgt spid="57"/>
                                        </p:tgtEl>
                                      </p:cBhvr>
                                    </p:animEffect>
                                  </p:childTnLst>
                                </p:cTn>
                              </p:par>
                            </p:childTnLst>
                          </p:cTn>
                        </p:par>
                        <p:par>
                          <p:cTn id="85" fill="hold">
                            <p:stCondLst>
                              <p:cond delay="12500"/>
                            </p:stCondLst>
                            <p:childTnLst>
                              <p:par>
                                <p:cTn id="86" presetID="1" presetClass="entr" presetSubtype="0" fill="hold" grpId="0" nodeType="afterEffect">
                                  <p:stCondLst>
                                    <p:cond delay="0"/>
                                  </p:stCondLst>
                                  <p:childTnLst>
                                    <p:set>
                                      <p:cBhvr>
                                        <p:cTn id="87" dur="1" fill="hold">
                                          <p:stCondLst>
                                            <p:cond delay="0"/>
                                          </p:stCondLst>
                                        </p:cTn>
                                        <p:tgtEl>
                                          <p:spTgt spid="59"/>
                                        </p:tgtEl>
                                        <p:attrNameLst>
                                          <p:attrName>style.visibility</p:attrName>
                                        </p:attrNameLst>
                                      </p:cBhvr>
                                      <p:to>
                                        <p:strVal val="visible"/>
                                      </p:to>
                                    </p:set>
                                  </p:childTnLst>
                                </p:cTn>
                              </p:par>
                              <p:par>
                                <p:cTn id="88" presetID="22" presetClass="entr" presetSubtype="8" fill="hold" nodeType="withEffect">
                                  <p:stCondLst>
                                    <p:cond delay="0"/>
                                  </p:stCondLst>
                                  <p:childTnLst>
                                    <p:set>
                                      <p:cBhvr>
                                        <p:cTn id="89" dur="1" fill="hold">
                                          <p:stCondLst>
                                            <p:cond delay="0"/>
                                          </p:stCondLst>
                                        </p:cTn>
                                        <p:tgtEl>
                                          <p:spTgt spid="58"/>
                                        </p:tgtEl>
                                        <p:attrNameLst>
                                          <p:attrName>style.visibility</p:attrName>
                                        </p:attrNameLst>
                                      </p:cBhvr>
                                      <p:to>
                                        <p:strVal val="visible"/>
                                      </p:to>
                                    </p:set>
                                    <p:animEffect transition="in" filter="wipe(left)">
                                      <p:cBhvr>
                                        <p:cTn id="90" dur="1000"/>
                                        <p:tgtEl>
                                          <p:spTgt spid="58"/>
                                        </p:tgtEl>
                                      </p:cBhvr>
                                    </p:animEffect>
                                  </p:childTnLst>
                                </p:cTn>
                              </p:par>
                            </p:childTnLst>
                          </p:cTn>
                        </p:par>
                        <p:par>
                          <p:cTn id="91" fill="hold">
                            <p:stCondLst>
                              <p:cond delay="13500"/>
                            </p:stCondLst>
                            <p:childTnLst>
                              <p:par>
                                <p:cTn id="92" presetID="22" presetClass="entr" presetSubtype="8" fill="hold" nodeType="afterEffect">
                                  <p:stCondLst>
                                    <p:cond delay="0"/>
                                  </p:stCondLst>
                                  <p:childTnLst>
                                    <p:set>
                                      <p:cBhvr>
                                        <p:cTn id="93" dur="1" fill="hold">
                                          <p:stCondLst>
                                            <p:cond delay="0"/>
                                          </p:stCondLst>
                                        </p:cTn>
                                        <p:tgtEl>
                                          <p:spTgt spid="56"/>
                                        </p:tgtEl>
                                        <p:attrNameLst>
                                          <p:attrName>style.visibility</p:attrName>
                                        </p:attrNameLst>
                                      </p:cBhvr>
                                      <p:to>
                                        <p:strVal val="visible"/>
                                      </p:to>
                                    </p:set>
                                    <p:animEffect transition="in" filter="wipe(left)">
                                      <p:cBhvr>
                                        <p:cTn id="94" dur="1000"/>
                                        <p:tgtEl>
                                          <p:spTgt spid="56"/>
                                        </p:tgtEl>
                                      </p:cBhvr>
                                    </p:animEffect>
                                  </p:childTnLst>
                                </p:cTn>
                              </p:par>
                            </p:childTnLst>
                          </p:cTn>
                        </p:par>
                        <p:par>
                          <p:cTn id="95" fill="hold">
                            <p:stCondLst>
                              <p:cond delay="14500"/>
                            </p:stCondLst>
                            <p:childTnLst>
                              <p:par>
                                <p:cTn id="96" presetID="10" presetClass="entr" presetSubtype="0" fill="hold" grpId="0" nodeType="afterEffect">
                                  <p:stCondLst>
                                    <p:cond delay="0"/>
                                  </p:stCondLst>
                                  <p:childTnLst>
                                    <p:set>
                                      <p:cBhvr>
                                        <p:cTn id="97" dur="1" fill="hold">
                                          <p:stCondLst>
                                            <p:cond delay="0"/>
                                          </p:stCondLst>
                                        </p:cTn>
                                        <p:tgtEl>
                                          <p:spTgt spid="12"/>
                                        </p:tgtEl>
                                        <p:attrNameLst>
                                          <p:attrName>style.visibility</p:attrName>
                                        </p:attrNameLst>
                                      </p:cBhvr>
                                      <p:to>
                                        <p:strVal val="visible"/>
                                      </p:to>
                                    </p:set>
                                    <p:animEffect transition="in" filter="fade">
                                      <p:cBhvr>
                                        <p:cTn id="98" dur="500"/>
                                        <p:tgtEl>
                                          <p:spTgt spid="12"/>
                                        </p:tgtEl>
                                      </p:cBhvr>
                                    </p:animEffect>
                                  </p:childTnLst>
                                </p:cTn>
                              </p:par>
                            </p:childTnLst>
                          </p:cTn>
                        </p:par>
                        <p:par>
                          <p:cTn id="99" fill="hold">
                            <p:stCondLst>
                              <p:cond delay="15000"/>
                            </p:stCondLst>
                            <p:childTnLst>
                              <p:par>
                                <p:cTn id="100" presetID="0" presetClass="path" presetSubtype="0" accel="50000" decel="50000" fill="hold" nodeType="afterEffect">
                                  <p:stCondLst>
                                    <p:cond delay="500"/>
                                  </p:stCondLst>
                                  <p:childTnLst>
                                    <p:animMotion origin="layout" path="M 0.23368 0.23102 L 0.38767 0.08519 L 0.75208 0.16343 L 0.83594 0.15579 L 0.96024 0.03171 " pathEditMode="relative" ptsTypes="AAAAA">
                                      <p:cBhvr>
                                        <p:cTn id="101" dur="5000" fill="hold"/>
                                        <p:tgtEl>
                                          <p:spTgt spid="8"/>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animBg="1"/>
      <p:bldP spid="12" grpId="0" animBg="1"/>
      <p:bldP spid="53" grpId="0" animBg="1"/>
      <p:bldP spid="54" grpId="0" animBg="1"/>
      <p:bldP spid="55" grpId="0" animBg="1"/>
      <p:bldP spid="5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5;p9">
            <a:extLst>
              <a:ext uri="{FF2B5EF4-FFF2-40B4-BE49-F238E27FC236}">
                <a16:creationId xmlns:a16="http://schemas.microsoft.com/office/drawing/2014/main" id="{29530010-35BE-42F7-8660-1FCB7462AC99}"/>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57BCF8F-ED3D-4BEF-928C-16BD62130E60}"/>
              </a:ext>
            </a:extLst>
          </p:cNvPr>
          <p:cNvSpPr/>
          <p:nvPr/>
        </p:nvSpPr>
        <p:spPr>
          <a:xfrm>
            <a:off x="306006" y="1812071"/>
            <a:ext cx="8367731" cy="4524315"/>
          </a:xfrm>
          <a:prstGeom prst="rect">
            <a:avLst/>
          </a:prstGeom>
        </p:spPr>
        <p:txBody>
          <a:bodyPr wrap="square">
            <a:spAutoFit/>
          </a:bodyPr>
          <a:lstStyle/>
          <a:p>
            <a:pPr algn="just"/>
            <a:r>
              <a:rPr lang="en-GB" sz="1600" b="1" dirty="0">
                <a:solidFill>
                  <a:srgbClr val="18C320"/>
                </a:solidFill>
              </a:rPr>
              <a:t>Organisation of the delivery rounds</a:t>
            </a:r>
          </a:p>
          <a:p>
            <a:pPr algn="just"/>
            <a:endParaRPr lang="en-US" sz="1600" dirty="0">
              <a:solidFill>
                <a:schemeClr val="tx1"/>
              </a:solidFill>
            </a:endParaRPr>
          </a:p>
          <a:p>
            <a:pPr algn="just"/>
            <a:r>
              <a:rPr lang="en-US" sz="1600" dirty="0">
                <a:solidFill>
                  <a:schemeClr val="tx1"/>
                </a:solidFill>
              </a:rPr>
              <a:t>An additional complexity upon delivering items and recovering others to be dispatched back into the CEP network.</a:t>
            </a:r>
          </a:p>
          <a:p>
            <a:pPr algn="just"/>
            <a:endParaRPr lang="en-US" sz="1600" dirty="0">
              <a:solidFill>
                <a:schemeClr val="tx1"/>
              </a:solidFill>
            </a:endParaRPr>
          </a:p>
          <a:p>
            <a:pPr algn="just"/>
            <a:r>
              <a:rPr lang="en-US" sz="1600" dirty="0">
                <a:solidFill>
                  <a:schemeClr val="tx1"/>
                </a:solidFill>
              </a:rPr>
              <a:t>There is never only one customer to deliver. </a:t>
            </a:r>
          </a:p>
          <a:p>
            <a:pPr algn="just"/>
            <a:endParaRPr lang="en-US" sz="1600" dirty="0">
              <a:solidFill>
                <a:schemeClr val="tx1"/>
              </a:solidFill>
            </a:endParaRPr>
          </a:p>
          <a:p>
            <a:pPr algn="just"/>
            <a:r>
              <a:rPr lang="en-US" sz="1600" dirty="0">
                <a:solidFill>
                  <a:schemeClr val="tx1"/>
                </a:solidFill>
              </a:rPr>
              <a:t>Hence a full distribution plan to put in place on daily basis as the flows of products are known only for B2B customers, and not 100% guaranteed as volumes and quantities may vary.</a:t>
            </a: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a:p>
            <a:pPr algn="just"/>
            <a:endParaRPr lang="en-US" sz="1600" dirty="0">
              <a:solidFill>
                <a:schemeClr val="tx1"/>
              </a:solidFill>
            </a:endParaRPr>
          </a:p>
        </p:txBody>
      </p:sp>
      <p:sp>
        <p:nvSpPr>
          <p:cNvPr id="2" name="Espace réservé du numéro de diapositive 1">
            <a:extLst>
              <a:ext uri="{FF2B5EF4-FFF2-40B4-BE49-F238E27FC236}">
                <a16:creationId xmlns:a16="http://schemas.microsoft.com/office/drawing/2014/main" id="{11F51C59-56F1-4E04-8A27-C5F0E4C025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19</a:t>
            </a:fld>
            <a:endParaRPr lang="es-ES"/>
          </a:p>
        </p:txBody>
      </p:sp>
      <p:sp>
        <p:nvSpPr>
          <p:cNvPr id="12" name="Ellipse 11">
            <a:extLst>
              <a:ext uri="{FF2B5EF4-FFF2-40B4-BE49-F238E27FC236}">
                <a16:creationId xmlns:a16="http://schemas.microsoft.com/office/drawing/2014/main" id="{7D2314B4-918F-43DE-9219-BFA76CA3C85D}"/>
              </a:ext>
            </a:extLst>
          </p:cNvPr>
          <p:cNvSpPr/>
          <p:nvPr/>
        </p:nvSpPr>
        <p:spPr>
          <a:xfrm>
            <a:off x="5999112" y="4481219"/>
            <a:ext cx="189570" cy="200722"/>
          </a:xfrm>
          <a:prstGeom prst="ellipse">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176BCC4B-1F01-45F8-B5A8-230FE0B04243}"/>
              </a:ext>
            </a:extLst>
          </p:cNvPr>
          <p:cNvPicPr>
            <a:picLocks noChangeAspect="1"/>
          </p:cNvPicPr>
          <p:nvPr/>
        </p:nvPicPr>
        <p:blipFill>
          <a:blip r:embed="rId3"/>
          <a:stretch>
            <a:fillRect/>
          </a:stretch>
        </p:blipFill>
        <p:spPr>
          <a:xfrm>
            <a:off x="3767574" y="4791365"/>
            <a:ext cx="1545021" cy="1545021"/>
          </a:xfrm>
          <a:prstGeom prst="rect">
            <a:avLst/>
          </a:prstGeom>
        </p:spPr>
      </p:pic>
      <p:cxnSp>
        <p:nvCxnSpPr>
          <p:cNvPr id="23" name="Connecteur droit avec flèche 22">
            <a:extLst>
              <a:ext uri="{FF2B5EF4-FFF2-40B4-BE49-F238E27FC236}">
                <a16:creationId xmlns:a16="http://schemas.microsoft.com/office/drawing/2014/main" id="{FF44B075-F85D-46B1-87B8-32EE0C186205}"/>
              </a:ext>
            </a:extLst>
          </p:cNvPr>
          <p:cNvCxnSpPr/>
          <p:nvPr/>
        </p:nvCxnSpPr>
        <p:spPr>
          <a:xfrm flipV="1">
            <a:off x="5020244" y="4668009"/>
            <a:ext cx="926699" cy="66513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38" name="Ellipse 37">
            <a:extLst>
              <a:ext uri="{FF2B5EF4-FFF2-40B4-BE49-F238E27FC236}">
                <a16:creationId xmlns:a16="http://schemas.microsoft.com/office/drawing/2014/main" id="{C09AD2E5-9AF2-4167-84DD-7E006182F70E}"/>
              </a:ext>
            </a:extLst>
          </p:cNvPr>
          <p:cNvSpPr/>
          <p:nvPr/>
        </p:nvSpPr>
        <p:spPr>
          <a:xfrm>
            <a:off x="7475815" y="4210349"/>
            <a:ext cx="189570" cy="200722"/>
          </a:xfrm>
          <a:prstGeom prst="ellipse">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0" name="Connecteur droit avec flèche 39">
            <a:extLst>
              <a:ext uri="{FF2B5EF4-FFF2-40B4-BE49-F238E27FC236}">
                <a16:creationId xmlns:a16="http://schemas.microsoft.com/office/drawing/2014/main" id="{F58C16AD-D869-4AA3-9799-A56A330B9159}"/>
              </a:ext>
            </a:extLst>
          </p:cNvPr>
          <p:cNvCxnSpPr>
            <a:cxnSpLocks/>
          </p:cNvCxnSpPr>
          <p:nvPr/>
        </p:nvCxnSpPr>
        <p:spPr>
          <a:xfrm flipV="1">
            <a:off x="6260499" y="4336469"/>
            <a:ext cx="1132989" cy="200722"/>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43" name="Ellipse 42">
            <a:extLst>
              <a:ext uri="{FF2B5EF4-FFF2-40B4-BE49-F238E27FC236}">
                <a16:creationId xmlns:a16="http://schemas.microsoft.com/office/drawing/2014/main" id="{A1FEE885-9988-452F-AB65-09405EA4E55B}"/>
              </a:ext>
            </a:extLst>
          </p:cNvPr>
          <p:cNvSpPr/>
          <p:nvPr/>
        </p:nvSpPr>
        <p:spPr>
          <a:xfrm>
            <a:off x="8311907" y="4884704"/>
            <a:ext cx="189570" cy="200722"/>
          </a:xfrm>
          <a:prstGeom prst="ellipse">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avec flèche 44">
            <a:extLst>
              <a:ext uri="{FF2B5EF4-FFF2-40B4-BE49-F238E27FC236}">
                <a16:creationId xmlns:a16="http://schemas.microsoft.com/office/drawing/2014/main" id="{4366EF9F-F49B-486A-9CC2-C07124C7A82A}"/>
              </a:ext>
            </a:extLst>
          </p:cNvPr>
          <p:cNvCxnSpPr>
            <a:cxnSpLocks/>
          </p:cNvCxnSpPr>
          <p:nvPr/>
        </p:nvCxnSpPr>
        <p:spPr>
          <a:xfrm>
            <a:off x="7735616" y="4420549"/>
            <a:ext cx="563655" cy="454896"/>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46" name="Ellipse 45">
            <a:extLst>
              <a:ext uri="{FF2B5EF4-FFF2-40B4-BE49-F238E27FC236}">
                <a16:creationId xmlns:a16="http://schemas.microsoft.com/office/drawing/2014/main" id="{6552DD48-FE3C-48F8-A564-4756B2F17FCD}"/>
              </a:ext>
            </a:extLst>
          </p:cNvPr>
          <p:cNvSpPr/>
          <p:nvPr/>
        </p:nvSpPr>
        <p:spPr>
          <a:xfrm>
            <a:off x="7934596" y="5601803"/>
            <a:ext cx="189570" cy="200722"/>
          </a:xfrm>
          <a:prstGeom prst="ellipse">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8" name="Connecteur droit avec flèche 47">
            <a:extLst>
              <a:ext uri="{FF2B5EF4-FFF2-40B4-BE49-F238E27FC236}">
                <a16:creationId xmlns:a16="http://schemas.microsoft.com/office/drawing/2014/main" id="{9FD3890C-9FB1-4F09-8EA5-C0B7539778D6}"/>
              </a:ext>
            </a:extLst>
          </p:cNvPr>
          <p:cNvCxnSpPr>
            <a:cxnSpLocks/>
          </p:cNvCxnSpPr>
          <p:nvPr/>
        </p:nvCxnSpPr>
        <p:spPr>
          <a:xfrm flipH="1">
            <a:off x="8124166" y="5146470"/>
            <a:ext cx="210539" cy="421889"/>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51" name="Ellipse 50">
            <a:extLst>
              <a:ext uri="{FF2B5EF4-FFF2-40B4-BE49-F238E27FC236}">
                <a16:creationId xmlns:a16="http://schemas.microsoft.com/office/drawing/2014/main" id="{88ED3A17-86C2-40B5-89FF-F2644AD79E0E}"/>
              </a:ext>
            </a:extLst>
          </p:cNvPr>
          <p:cNvSpPr/>
          <p:nvPr/>
        </p:nvSpPr>
        <p:spPr>
          <a:xfrm>
            <a:off x="6916834" y="5040962"/>
            <a:ext cx="189570" cy="200722"/>
          </a:xfrm>
          <a:prstGeom prst="ellipse">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2" name="Connecteur droit avec flèche 51">
            <a:extLst>
              <a:ext uri="{FF2B5EF4-FFF2-40B4-BE49-F238E27FC236}">
                <a16:creationId xmlns:a16="http://schemas.microsoft.com/office/drawing/2014/main" id="{9F3DAF6B-674D-4F45-A090-0F92E04E6151}"/>
              </a:ext>
            </a:extLst>
          </p:cNvPr>
          <p:cNvCxnSpPr>
            <a:cxnSpLocks/>
          </p:cNvCxnSpPr>
          <p:nvPr/>
        </p:nvCxnSpPr>
        <p:spPr>
          <a:xfrm flipH="1" flipV="1">
            <a:off x="7126043" y="5210154"/>
            <a:ext cx="734983" cy="402159"/>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60" name="Ellipse 59">
            <a:extLst>
              <a:ext uri="{FF2B5EF4-FFF2-40B4-BE49-F238E27FC236}">
                <a16:creationId xmlns:a16="http://schemas.microsoft.com/office/drawing/2014/main" id="{2AF9B9DE-1C8B-46B6-9CCB-98CA307EA92A}"/>
              </a:ext>
            </a:extLst>
          </p:cNvPr>
          <p:cNvSpPr/>
          <p:nvPr/>
        </p:nvSpPr>
        <p:spPr>
          <a:xfrm>
            <a:off x="5988602" y="5759493"/>
            <a:ext cx="189570" cy="200722"/>
          </a:xfrm>
          <a:prstGeom prst="ellipse">
            <a:avLst/>
          </a:prstGeom>
          <a:solidFill>
            <a:srgbClr val="18C32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1" name="Connecteur droit avec flèche 60">
            <a:extLst>
              <a:ext uri="{FF2B5EF4-FFF2-40B4-BE49-F238E27FC236}">
                <a16:creationId xmlns:a16="http://schemas.microsoft.com/office/drawing/2014/main" id="{7810A704-E5DC-4B6E-8DB9-1152A99DD4B8}"/>
              </a:ext>
            </a:extLst>
          </p:cNvPr>
          <p:cNvCxnSpPr>
            <a:cxnSpLocks/>
          </p:cNvCxnSpPr>
          <p:nvPr/>
        </p:nvCxnSpPr>
        <p:spPr>
          <a:xfrm flipH="1">
            <a:off x="6188682" y="5210154"/>
            <a:ext cx="638311" cy="552833"/>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62" name="Connecteur droit avec flèche 61">
            <a:extLst>
              <a:ext uri="{FF2B5EF4-FFF2-40B4-BE49-F238E27FC236}">
                <a16:creationId xmlns:a16="http://schemas.microsoft.com/office/drawing/2014/main" id="{FBB4B7B4-BA79-4870-B4CF-9EF16BE2E3F2}"/>
              </a:ext>
            </a:extLst>
          </p:cNvPr>
          <p:cNvCxnSpPr>
            <a:cxnSpLocks/>
          </p:cNvCxnSpPr>
          <p:nvPr/>
        </p:nvCxnSpPr>
        <p:spPr>
          <a:xfrm flipH="1" flipV="1">
            <a:off x="5386165" y="5612313"/>
            <a:ext cx="560778" cy="17115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63" name="Ellipse 62">
            <a:extLst>
              <a:ext uri="{FF2B5EF4-FFF2-40B4-BE49-F238E27FC236}">
                <a16:creationId xmlns:a16="http://schemas.microsoft.com/office/drawing/2014/main" id="{9082FE7B-FBDD-428C-BED4-102CAD99884F}"/>
              </a:ext>
            </a:extLst>
          </p:cNvPr>
          <p:cNvSpPr/>
          <p:nvPr/>
        </p:nvSpPr>
        <p:spPr>
          <a:xfrm>
            <a:off x="8312024" y="4885199"/>
            <a:ext cx="189570" cy="20072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Ellipse 63">
            <a:extLst>
              <a:ext uri="{FF2B5EF4-FFF2-40B4-BE49-F238E27FC236}">
                <a16:creationId xmlns:a16="http://schemas.microsoft.com/office/drawing/2014/main" id="{45246D9F-1736-4509-B652-17E3DDD90B9C}"/>
              </a:ext>
            </a:extLst>
          </p:cNvPr>
          <p:cNvSpPr/>
          <p:nvPr/>
        </p:nvSpPr>
        <p:spPr>
          <a:xfrm>
            <a:off x="6916951" y="5041457"/>
            <a:ext cx="189570" cy="20072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a:extLst>
              <a:ext uri="{FF2B5EF4-FFF2-40B4-BE49-F238E27FC236}">
                <a16:creationId xmlns:a16="http://schemas.microsoft.com/office/drawing/2014/main" id="{E41C214E-8F80-40D6-A4EA-E00B1BFC1A55}"/>
              </a:ext>
            </a:extLst>
          </p:cNvPr>
          <p:cNvSpPr/>
          <p:nvPr/>
        </p:nvSpPr>
        <p:spPr>
          <a:xfrm>
            <a:off x="6507837" y="6197525"/>
            <a:ext cx="189570" cy="200722"/>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6" name="Connecteur droit avec flèche 65">
            <a:extLst>
              <a:ext uri="{FF2B5EF4-FFF2-40B4-BE49-F238E27FC236}">
                <a16:creationId xmlns:a16="http://schemas.microsoft.com/office/drawing/2014/main" id="{4ED9E9F4-82FB-430D-BDF3-A95D6F5713BF}"/>
              </a:ext>
            </a:extLst>
          </p:cNvPr>
          <p:cNvCxnSpPr>
            <a:cxnSpLocks/>
          </p:cNvCxnSpPr>
          <p:nvPr/>
        </p:nvCxnSpPr>
        <p:spPr>
          <a:xfrm flipH="1">
            <a:off x="6649282" y="5343304"/>
            <a:ext cx="281986" cy="847957"/>
          </a:xfrm>
          <a:prstGeom prst="straightConnector1">
            <a:avLst/>
          </a:prstGeom>
          <a:ln w="444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eur droit avec flèche 66">
            <a:extLst>
              <a:ext uri="{FF2B5EF4-FFF2-40B4-BE49-F238E27FC236}">
                <a16:creationId xmlns:a16="http://schemas.microsoft.com/office/drawing/2014/main" id="{27880813-D5E7-4B9E-B23F-4567CFA510C1}"/>
              </a:ext>
            </a:extLst>
          </p:cNvPr>
          <p:cNvCxnSpPr>
            <a:cxnSpLocks/>
          </p:cNvCxnSpPr>
          <p:nvPr/>
        </p:nvCxnSpPr>
        <p:spPr>
          <a:xfrm flipH="1" flipV="1">
            <a:off x="6167718" y="5960215"/>
            <a:ext cx="286789" cy="231046"/>
          </a:xfrm>
          <a:prstGeom prst="straightConnector1">
            <a:avLst/>
          </a:prstGeom>
          <a:ln w="444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1" name="ZoneTexte 70">
            <a:extLst>
              <a:ext uri="{FF2B5EF4-FFF2-40B4-BE49-F238E27FC236}">
                <a16:creationId xmlns:a16="http://schemas.microsoft.com/office/drawing/2014/main" id="{74C9CF98-4C52-46CF-8F08-8AC9F7DBCF1D}"/>
              </a:ext>
            </a:extLst>
          </p:cNvPr>
          <p:cNvSpPr txBox="1"/>
          <p:nvPr/>
        </p:nvSpPr>
        <p:spPr>
          <a:xfrm>
            <a:off x="713179" y="4933907"/>
            <a:ext cx="2531444" cy="307777"/>
          </a:xfrm>
          <a:prstGeom prst="rect">
            <a:avLst/>
          </a:prstGeom>
          <a:noFill/>
        </p:spPr>
        <p:txBody>
          <a:bodyPr wrap="square" rtlCol="0">
            <a:spAutoFit/>
          </a:bodyPr>
          <a:lstStyle/>
          <a:p>
            <a:pPr algn="ctr"/>
            <a:r>
              <a:rPr lang="fr-FR" b="1" dirty="0">
                <a:solidFill>
                  <a:srgbClr val="4A7EBB"/>
                </a:solidFill>
              </a:rPr>
              <a:t>Delivery round </a:t>
            </a:r>
            <a:r>
              <a:rPr lang="fr-FR" b="1" dirty="0" err="1">
                <a:solidFill>
                  <a:srgbClr val="4A7EBB"/>
                </a:solidFill>
              </a:rPr>
              <a:t>only</a:t>
            </a:r>
            <a:endParaRPr lang="fr-FR" b="1" dirty="0">
              <a:solidFill>
                <a:srgbClr val="4A7EBB"/>
              </a:solidFill>
            </a:endParaRPr>
          </a:p>
        </p:txBody>
      </p:sp>
      <p:sp>
        <p:nvSpPr>
          <p:cNvPr id="72" name="ZoneTexte 71">
            <a:extLst>
              <a:ext uri="{FF2B5EF4-FFF2-40B4-BE49-F238E27FC236}">
                <a16:creationId xmlns:a16="http://schemas.microsoft.com/office/drawing/2014/main" id="{96B239CB-5D9F-4BEA-9B61-7F72A4D8625E}"/>
              </a:ext>
            </a:extLst>
          </p:cNvPr>
          <p:cNvSpPr txBox="1"/>
          <p:nvPr/>
        </p:nvSpPr>
        <p:spPr>
          <a:xfrm>
            <a:off x="713179" y="5783468"/>
            <a:ext cx="2531444" cy="307777"/>
          </a:xfrm>
          <a:prstGeom prst="rect">
            <a:avLst/>
          </a:prstGeom>
          <a:noFill/>
        </p:spPr>
        <p:txBody>
          <a:bodyPr wrap="square" rtlCol="0">
            <a:spAutoFit/>
          </a:bodyPr>
          <a:lstStyle/>
          <a:p>
            <a:pPr algn="ctr"/>
            <a:r>
              <a:rPr lang="fr-FR" b="1" dirty="0" err="1">
                <a:solidFill>
                  <a:schemeClr val="accent6"/>
                </a:solidFill>
              </a:rPr>
              <a:t>Recovery</a:t>
            </a:r>
            <a:r>
              <a:rPr lang="fr-FR" b="1" dirty="0">
                <a:solidFill>
                  <a:schemeClr val="accent6"/>
                </a:solidFill>
              </a:rPr>
              <a:t> points </a:t>
            </a:r>
            <a:r>
              <a:rPr lang="fr-FR" b="1" dirty="0" err="1">
                <a:solidFill>
                  <a:schemeClr val="accent6"/>
                </a:solidFill>
              </a:rPr>
              <a:t>included</a:t>
            </a:r>
            <a:endParaRPr lang="fr-FR" b="1" dirty="0">
              <a:solidFill>
                <a:schemeClr val="accent6"/>
              </a:solidFill>
            </a:endParaRPr>
          </a:p>
        </p:txBody>
      </p:sp>
    </p:spTree>
    <p:extLst>
      <p:ext uri="{BB962C8B-B14F-4D97-AF65-F5344CB8AC3E}">
        <p14:creationId xmlns:p14="http://schemas.microsoft.com/office/powerpoint/2010/main" val="298694689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5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2000"/>
                                        <p:tgtEl>
                                          <p:spTgt spid="6">
                                            <p:txEl>
                                              <p:pRg st="2" end="2"/>
                                            </p:txEl>
                                          </p:spTgt>
                                        </p:tgtEl>
                                      </p:cBhvr>
                                    </p:animEffect>
                                  </p:childTnLst>
                                </p:cTn>
                              </p:par>
                            </p:childTnLst>
                          </p:cTn>
                        </p:par>
                        <p:par>
                          <p:cTn id="12" fill="hold">
                            <p:stCondLst>
                              <p:cond delay="4000"/>
                            </p:stCondLst>
                            <p:childTnLst>
                              <p:par>
                                <p:cTn id="13" presetID="22" presetClass="entr" presetSubtype="1"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up)">
                                      <p:cBhvr>
                                        <p:cTn id="15" dur="2000"/>
                                        <p:tgtEl>
                                          <p:spTgt spid="6">
                                            <p:txEl>
                                              <p:pRg st="4" end="4"/>
                                            </p:txEl>
                                          </p:spTgt>
                                        </p:tgtEl>
                                      </p:cBhvr>
                                    </p:animEffect>
                                  </p:childTnLst>
                                </p:cTn>
                              </p:par>
                            </p:childTnLst>
                          </p:cTn>
                        </p:par>
                        <p:par>
                          <p:cTn id="16" fill="hold">
                            <p:stCondLst>
                              <p:cond delay="6500"/>
                            </p:stCondLst>
                            <p:childTnLst>
                              <p:par>
                                <p:cTn id="17" presetID="22" presetClass="entr" presetSubtype="1" fill="hold" grpId="0" nodeType="afterEffect">
                                  <p:stCondLst>
                                    <p:cond delay="50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wipe(up)">
                                      <p:cBhvr>
                                        <p:cTn id="19" dur="2000"/>
                                        <p:tgtEl>
                                          <p:spTgt spid="6">
                                            <p:txEl>
                                              <p:pRg st="6" end="6"/>
                                            </p:txEl>
                                          </p:spTgt>
                                        </p:tgtEl>
                                      </p:cBhvr>
                                    </p:animEffect>
                                  </p:childTnLst>
                                </p:cTn>
                              </p:par>
                            </p:childTnLst>
                          </p:cTn>
                        </p:par>
                        <p:par>
                          <p:cTn id="20" fill="hold">
                            <p:stCondLst>
                              <p:cond delay="9000"/>
                            </p:stCondLst>
                            <p:childTnLst>
                              <p:par>
                                <p:cTn id="21" presetID="22" presetClass="entr" presetSubtype="8" fill="hold" grpId="0" nodeType="afterEffect">
                                  <p:stCondLst>
                                    <p:cond delay="0"/>
                                  </p:stCondLst>
                                  <p:childTnLst>
                                    <p:set>
                                      <p:cBhvr>
                                        <p:cTn id="22" dur="1" fill="hold">
                                          <p:stCondLst>
                                            <p:cond delay="0"/>
                                          </p:stCondLst>
                                        </p:cTn>
                                        <p:tgtEl>
                                          <p:spTgt spid="71"/>
                                        </p:tgtEl>
                                        <p:attrNameLst>
                                          <p:attrName>style.visibility</p:attrName>
                                        </p:attrNameLst>
                                      </p:cBhvr>
                                      <p:to>
                                        <p:strVal val="visible"/>
                                      </p:to>
                                    </p:set>
                                    <p:animEffect transition="in" filter="wipe(left)">
                                      <p:cBhvr>
                                        <p:cTn id="23" dur="1000"/>
                                        <p:tgtEl>
                                          <p:spTgt spid="71"/>
                                        </p:tgtEl>
                                      </p:cBhvr>
                                    </p:animEffect>
                                  </p:childTnLst>
                                </p:cTn>
                              </p:par>
                            </p:childTnLst>
                          </p:cTn>
                        </p:par>
                        <p:par>
                          <p:cTn id="24" fill="hold">
                            <p:stCondLst>
                              <p:cond delay="10000"/>
                            </p:stCondLst>
                            <p:childTnLst>
                              <p:par>
                                <p:cTn id="25" presetID="6" presetClass="entr" presetSubtype="32" fill="hold"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ircle(out)">
                                      <p:cBhvr>
                                        <p:cTn id="27" dur="1000"/>
                                        <p:tgtEl>
                                          <p:spTgt spid="16"/>
                                        </p:tgtEl>
                                      </p:cBhvr>
                                    </p:animEffect>
                                  </p:childTnLst>
                                </p:cTn>
                              </p:par>
                            </p:childTnLst>
                          </p:cTn>
                        </p:par>
                        <p:par>
                          <p:cTn id="28" fill="hold">
                            <p:stCondLst>
                              <p:cond delay="11000"/>
                            </p:stCondLst>
                            <p:childTnLst>
                              <p:par>
                                <p:cTn id="29" presetID="22" presetClass="entr" presetSubtype="8"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left)">
                                      <p:cBhvr>
                                        <p:cTn id="31" dur="500"/>
                                        <p:tgtEl>
                                          <p:spTgt spid="23"/>
                                        </p:tgtEl>
                                      </p:cBhvr>
                                    </p:animEffect>
                                  </p:childTnLst>
                                </p:cTn>
                              </p:par>
                            </p:childTnLst>
                          </p:cTn>
                        </p:par>
                        <p:par>
                          <p:cTn id="32" fill="hold">
                            <p:stCondLst>
                              <p:cond delay="11500"/>
                            </p:stCondLst>
                            <p:childTnLst>
                              <p:par>
                                <p:cTn id="33" presetID="10"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12000"/>
                            </p:stCondLst>
                            <p:childTnLst>
                              <p:par>
                                <p:cTn id="37" presetID="22" presetClass="entr" presetSubtype="8" fill="hold" nodeType="after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left)">
                                      <p:cBhvr>
                                        <p:cTn id="39" dur="500"/>
                                        <p:tgtEl>
                                          <p:spTgt spid="40"/>
                                        </p:tgtEl>
                                      </p:cBhvr>
                                    </p:animEffect>
                                  </p:childTnLst>
                                </p:cTn>
                              </p:par>
                            </p:childTnLst>
                          </p:cTn>
                        </p:par>
                        <p:par>
                          <p:cTn id="40" fill="hold">
                            <p:stCondLst>
                              <p:cond delay="12500"/>
                            </p:stCondLst>
                            <p:childTnLst>
                              <p:par>
                                <p:cTn id="41" presetID="10" presetClass="entr" presetSubtype="0" fill="hold" grpId="0" nodeType="after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par>
                          <p:cTn id="44" fill="hold">
                            <p:stCondLst>
                              <p:cond delay="13000"/>
                            </p:stCondLst>
                            <p:childTnLst>
                              <p:par>
                                <p:cTn id="45" presetID="22" presetClass="entr" presetSubtype="8" fill="hold" nodeType="after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wipe(left)">
                                      <p:cBhvr>
                                        <p:cTn id="47" dur="500"/>
                                        <p:tgtEl>
                                          <p:spTgt spid="45"/>
                                        </p:tgtEl>
                                      </p:cBhvr>
                                    </p:animEffect>
                                  </p:childTnLst>
                                </p:cTn>
                              </p:par>
                            </p:childTnLst>
                          </p:cTn>
                        </p:par>
                        <p:par>
                          <p:cTn id="48" fill="hold">
                            <p:stCondLst>
                              <p:cond delay="13500"/>
                            </p:stCondLst>
                            <p:childTnLst>
                              <p:par>
                                <p:cTn id="49" presetID="10" presetClass="entr" presetSubtype="0" fill="hold" grpId="0" nodeType="after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fade">
                                      <p:cBhvr>
                                        <p:cTn id="51" dur="500"/>
                                        <p:tgtEl>
                                          <p:spTgt spid="43"/>
                                        </p:tgtEl>
                                      </p:cBhvr>
                                    </p:animEffect>
                                  </p:childTnLst>
                                </p:cTn>
                              </p:par>
                            </p:childTnLst>
                          </p:cTn>
                        </p:par>
                        <p:par>
                          <p:cTn id="52" fill="hold">
                            <p:stCondLst>
                              <p:cond delay="14000"/>
                            </p:stCondLst>
                            <p:childTnLst>
                              <p:par>
                                <p:cTn id="53" presetID="22" presetClass="entr" presetSubtype="1" fill="hold" nodeType="after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wipe(up)">
                                      <p:cBhvr>
                                        <p:cTn id="55" dur="500"/>
                                        <p:tgtEl>
                                          <p:spTgt spid="48"/>
                                        </p:tgtEl>
                                      </p:cBhvr>
                                    </p:animEffect>
                                  </p:childTnLst>
                                </p:cTn>
                              </p:par>
                            </p:childTnLst>
                          </p:cTn>
                        </p:par>
                        <p:par>
                          <p:cTn id="56" fill="hold">
                            <p:stCondLst>
                              <p:cond delay="14500"/>
                            </p:stCondLst>
                            <p:childTnLst>
                              <p:par>
                                <p:cTn id="57" presetID="10" presetClass="entr" presetSubtype="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fade">
                                      <p:cBhvr>
                                        <p:cTn id="59" dur="500"/>
                                        <p:tgtEl>
                                          <p:spTgt spid="46"/>
                                        </p:tgtEl>
                                      </p:cBhvr>
                                    </p:animEffect>
                                  </p:childTnLst>
                                </p:cTn>
                              </p:par>
                            </p:childTnLst>
                          </p:cTn>
                        </p:par>
                        <p:par>
                          <p:cTn id="60" fill="hold">
                            <p:stCondLst>
                              <p:cond delay="15000"/>
                            </p:stCondLst>
                            <p:childTnLst>
                              <p:par>
                                <p:cTn id="61" presetID="22" presetClass="entr" presetSubtype="2" fill="hold" nodeType="afterEffect">
                                  <p:stCondLst>
                                    <p:cond delay="0"/>
                                  </p:stCondLst>
                                  <p:childTnLst>
                                    <p:set>
                                      <p:cBhvr>
                                        <p:cTn id="62" dur="1" fill="hold">
                                          <p:stCondLst>
                                            <p:cond delay="0"/>
                                          </p:stCondLst>
                                        </p:cTn>
                                        <p:tgtEl>
                                          <p:spTgt spid="52"/>
                                        </p:tgtEl>
                                        <p:attrNameLst>
                                          <p:attrName>style.visibility</p:attrName>
                                        </p:attrNameLst>
                                      </p:cBhvr>
                                      <p:to>
                                        <p:strVal val="visible"/>
                                      </p:to>
                                    </p:set>
                                    <p:animEffect transition="in" filter="wipe(right)">
                                      <p:cBhvr>
                                        <p:cTn id="63" dur="500"/>
                                        <p:tgtEl>
                                          <p:spTgt spid="52"/>
                                        </p:tgtEl>
                                      </p:cBhvr>
                                    </p:animEffect>
                                  </p:childTnLst>
                                </p:cTn>
                              </p:par>
                            </p:childTnLst>
                          </p:cTn>
                        </p:par>
                        <p:par>
                          <p:cTn id="64" fill="hold">
                            <p:stCondLst>
                              <p:cond delay="15500"/>
                            </p:stCondLst>
                            <p:childTnLst>
                              <p:par>
                                <p:cTn id="65" presetID="10" presetClass="entr" presetSubtype="0" fill="hold" grpId="0" nodeType="after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fade">
                                      <p:cBhvr>
                                        <p:cTn id="67" dur="500"/>
                                        <p:tgtEl>
                                          <p:spTgt spid="51"/>
                                        </p:tgtEl>
                                      </p:cBhvr>
                                    </p:animEffect>
                                  </p:childTnLst>
                                </p:cTn>
                              </p:par>
                            </p:childTnLst>
                          </p:cTn>
                        </p:par>
                        <p:par>
                          <p:cTn id="68" fill="hold">
                            <p:stCondLst>
                              <p:cond delay="16000"/>
                            </p:stCondLst>
                            <p:childTnLst>
                              <p:par>
                                <p:cTn id="69" presetID="22" presetClass="entr" presetSubtype="2" fill="hold" nodeType="afterEffect">
                                  <p:stCondLst>
                                    <p:cond delay="0"/>
                                  </p:stCondLst>
                                  <p:childTnLst>
                                    <p:set>
                                      <p:cBhvr>
                                        <p:cTn id="70" dur="1" fill="hold">
                                          <p:stCondLst>
                                            <p:cond delay="0"/>
                                          </p:stCondLst>
                                        </p:cTn>
                                        <p:tgtEl>
                                          <p:spTgt spid="61"/>
                                        </p:tgtEl>
                                        <p:attrNameLst>
                                          <p:attrName>style.visibility</p:attrName>
                                        </p:attrNameLst>
                                      </p:cBhvr>
                                      <p:to>
                                        <p:strVal val="visible"/>
                                      </p:to>
                                    </p:set>
                                    <p:animEffect transition="in" filter="wipe(right)">
                                      <p:cBhvr>
                                        <p:cTn id="71" dur="500"/>
                                        <p:tgtEl>
                                          <p:spTgt spid="61"/>
                                        </p:tgtEl>
                                      </p:cBhvr>
                                    </p:animEffect>
                                  </p:childTnLst>
                                </p:cTn>
                              </p:par>
                            </p:childTnLst>
                          </p:cTn>
                        </p:par>
                        <p:par>
                          <p:cTn id="72" fill="hold">
                            <p:stCondLst>
                              <p:cond delay="16500"/>
                            </p:stCondLst>
                            <p:childTnLst>
                              <p:par>
                                <p:cTn id="73" presetID="10" presetClass="entr" presetSubtype="0" fill="hold" grpId="0" nodeType="afterEffect">
                                  <p:stCondLst>
                                    <p:cond delay="0"/>
                                  </p:stCondLst>
                                  <p:childTnLst>
                                    <p:set>
                                      <p:cBhvr>
                                        <p:cTn id="74" dur="1" fill="hold">
                                          <p:stCondLst>
                                            <p:cond delay="0"/>
                                          </p:stCondLst>
                                        </p:cTn>
                                        <p:tgtEl>
                                          <p:spTgt spid="60"/>
                                        </p:tgtEl>
                                        <p:attrNameLst>
                                          <p:attrName>style.visibility</p:attrName>
                                        </p:attrNameLst>
                                      </p:cBhvr>
                                      <p:to>
                                        <p:strVal val="visible"/>
                                      </p:to>
                                    </p:set>
                                    <p:animEffect transition="in" filter="fade">
                                      <p:cBhvr>
                                        <p:cTn id="75" dur="500"/>
                                        <p:tgtEl>
                                          <p:spTgt spid="60"/>
                                        </p:tgtEl>
                                      </p:cBhvr>
                                    </p:animEffect>
                                  </p:childTnLst>
                                </p:cTn>
                              </p:par>
                            </p:childTnLst>
                          </p:cTn>
                        </p:par>
                        <p:par>
                          <p:cTn id="76" fill="hold">
                            <p:stCondLst>
                              <p:cond delay="17000"/>
                            </p:stCondLst>
                            <p:childTnLst>
                              <p:par>
                                <p:cTn id="77" presetID="22" presetClass="entr" presetSubtype="2" fill="hold" nodeType="afterEffect">
                                  <p:stCondLst>
                                    <p:cond delay="0"/>
                                  </p:stCondLst>
                                  <p:childTnLst>
                                    <p:set>
                                      <p:cBhvr>
                                        <p:cTn id="78" dur="1" fill="hold">
                                          <p:stCondLst>
                                            <p:cond delay="0"/>
                                          </p:stCondLst>
                                        </p:cTn>
                                        <p:tgtEl>
                                          <p:spTgt spid="62"/>
                                        </p:tgtEl>
                                        <p:attrNameLst>
                                          <p:attrName>style.visibility</p:attrName>
                                        </p:attrNameLst>
                                      </p:cBhvr>
                                      <p:to>
                                        <p:strVal val="visible"/>
                                      </p:to>
                                    </p:set>
                                    <p:animEffect transition="in" filter="wipe(right)">
                                      <p:cBhvr>
                                        <p:cTn id="79" dur="500"/>
                                        <p:tgtEl>
                                          <p:spTgt spid="62"/>
                                        </p:tgtEl>
                                      </p:cBhvr>
                                    </p:animEffect>
                                  </p:childTnLst>
                                </p:cTn>
                              </p:par>
                            </p:childTnLst>
                          </p:cTn>
                        </p:par>
                        <p:par>
                          <p:cTn id="80" fill="hold">
                            <p:stCondLst>
                              <p:cond delay="17500"/>
                            </p:stCondLst>
                            <p:childTnLst>
                              <p:par>
                                <p:cTn id="81" presetID="22" presetClass="entr" presetSubtype="8" fill="hold" grpId="0" nodeType="afterEffect">
                                  <p:stCondLst>
                                    <p:cond delay="1000"/>
                                  </p:stCondLst>
                                  <p:childTnLst>
                                    <p:set>
                                      <p:cBhvr>
                                        <p:cTn id="82" dur="1" fill="hold">
                                          <p:stCondLst>
                                            <p:cond delay="0"/>
                                          </p:stCondLst>
                                        </p:cTn>
                                        <p:tgtEl>
                                          <p:spTgt spid="72"/>
                                        </p:tgtEl>
                                        <p:attrNameLst>
                                          <p:attrName>style.visibility</p:attrName>
                                        </p:attrNameLst>
                                      </p:cBhvr>
                                      <p:to>
                                        <p:strVal val="visible"/>
                                      </p:to>
                                    </p:set>
                                    <p:animEffect transition="in" filter="wipe(left)">
                                      <p:cBhvr>
                                        <p:cTn id="83" dur="1000"/>
                                        <p:tgtEl>
                                          <p:spTgt spid="72"/>
                                        </p:tgtEl>
                                      </p:cBhvr>
                                    </p:animEffect>
                                  </p:childTnLst>
                                </p:cTn>
                              </p:par>
                            </p:childTnLst>
                          </p:cTn>
                        </p:par>
                        <p:par>
                          <p:cTn id="84" fill="hold">
                            <p:stCondLst>
                              <p:cond delay="19500"/>
                            </p:stCondLst>
                            <p:childTnLst>
                              <p:par>
                                <p:cTn id="85" presetID="10" presetClass="entr" presetSubtype="0" fill="hold" grpId="0" nodeType="after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fade">
                                      <p:cBhvr>
                                        <p:cTn id="87" dur="500"/>
                                        <p:tgtEl>
                                          <p:spTgt spid="63"/>
                                        </p:tgtEl>
                                      </p:cBhvr>
                                    </p:animEffect>
                                  </p:childTnLst>
                                </p:cTn>
                              </p:par>
                            </p:childTnLst>
                          </p:cTn>
                        </p:par>
                        <p:par>
                          <p:cTn id="88" fill="hold">
                            <p:stCondLst>
                              <p:cond delay="20000"/>
                            </p:stCondLst>
                            <p:childTnLst>
                              <p:par>
                                <p:cTn id="89" presetID="10" presetClass="entr" presetSubtype="0" fill="hold" grpId="0" nodeType="afterEffect">
                                  <p:stCondLst>
                                    <p:cond delay="0"/>
                                  </p:stCondLst>
                                  <p:childTnLst>
                                    <p:set>
                                      <p:cBhvr>
                                        <p:cTn id="90" dur="1" fill="hold">
                                          <p:stCondLst>
                                            <p:cond delay="0"/>
                                          </p:stCondLst>
                                        </p:cTn>
                                        <p:tgtEl>
                                          <p:spTgt spid="64"/>
                                        </p:tgtEl>
                                        <p:attrNameLst>
                                          <p:attrName>style.visibility</p:attrName>
                                        </p:attrNameLst>
                                      </p:cBhvr>
                                      <p:to>
                                        <p:strVal val="visible"/>
                                      </p:to>
                                    </p:set>
                                    <p:animEffect transition="in" filter="fade">
                                      <p:cBhvr>
                                        <p:cTn id="91" dur="500"/>
                                        <p:tgtEl>
                                          <p:spTgt spid="64"/>
                                        </p:tgtEl>
                                      </p:cBhvr>
                                    </p:animEffect>
                                  </p:childTnLst>
                                </p:cTn>
                              </p:par>
                            </p:childTnLst>
                          </p:cTn>
                        </p:par>
                        <p:par>
                          <p:cTn id="92" fill="hold">
                            <p:stCondLst>
                              <p:cond delay="20500"/>
                            </p:stCondLst>
                            <p:childTnLst>
                              <p:par>
                                <p:cTn id="93" presetID="22" presetClass="entr" presetSubtype="1" fill="hold" nodeType="afterEffect">
                                  <p:stCondLst>
                                    <p:cond delay="0"/>
                                  </p:stCondLst>
                                  <p:childTnLst>
                                    <p:set>
                                      <p:cBhvr>
                                        <p:cTn id="94" dur="1" fill="hold">
                                          <p:stCondLst>
                                            <p:cond delay="0"/>
                                          </p:stCondLst>
                                        </p:cTn>
                                        <p:tgtEl>
                                          <p:spTgt spid="66"/>
                                        </p:tgtEl>
                                        <p:attrNameLst>
                                          <p:attrName>style.visibility</p:attrName>
                                        </p:attrNameLst>
                                      </p:cBhvr>
                                      <p:to>
                                        <p:strVal val="visible"/>
                                      </p:to>
                                    </p:set>
                                    <p:animEffect transition="in" filter="wipe(up)">
                                      <p:cBhvr>
                                        <p:cTn id="95" dur="500"/>
                                        <p:tgtEl>
                                          <p:spTgt spid="66"/>
                                        </p:tgtEl>
                                      </p:cBhvr>
                                    </p:animEffect>
                                  </p:childTnLst>
                                </p:cTn>
                              </p:par>
                            </p:childTnLst>
                          </p:cTn>
                        </p:par>
                        <p:par>
                          <p:cTn id="96" fill="hold">
                            <p:stCondLst>
                              <p:cond delay="21000"/>
                            </p:stCondLst>
                            <p:childTnLst>
                              <p:par>
                                <p:cTn id="97" presetID="10" presetClass="entr" presetSubtype="0" fill="hold" grpId="0" nodeType="afterEffect">
                                  <p:stCondLst>
                                    <p:cond delay="0"/>
                                  </p:stCondLst>
                                  <p:childTnLst>
                                    <p:set>
                                      <p:cBhvr>
                                        <p:cTn id="98" dur="1" fill="hold">
                                          <p:stCondLst>
                                            <p:cond delay="0"/>
                                          </p:stCondLst>
                                        </p:cTn>
                                        <p:tgtEl>
                                          <p:spTgt spid="65"/>
                                        </p:tgtEl>
                                        <p:attrNameLst>
                                          <p:attrName>style.visibility</p:attrName>
                                        </p:attrNameLst>
                                      </p:cBhvr>
                                      <p:to>
                                        <p:strVal val="visible"/>
                                      </p:to>
                                    </p:set>
                                    <p:animEffect transition="in" filter="fade">
                                      <p:cBhvr>
                                        <p:cTn id="99" dur="500"/>
                                        <p:tgtEl>
                                          <p:spTgt spid="65"/>
                                        </p:tgtEl>
                                      </p:cBhvr>
                                    </p:animEffect>
                                  </p:childTnLst>
                                </p:cTn>
                              </p:par>
                            </p:childTnLst>
                          </p:cTn>
                        </p:par>
                        <p:par>
                          <p:cTn id="100" fill="hold">
                            <p:stCondLst>
                              <p:cond delay="21500"/>
                            </p:stCondLst>
                            <p:childTnLst>
                              <p:par>
                                <p:cTn id="101" presetID="22" presetClass="entr" presetSubtype="2" fill="hold" nodeType="afterEffect">
                                  <p:stCondLst>
                                    <p:cond delay="0"/>
                                  </p:stCondLst>
                                  <p:childTnLst>
                                    <p:set>
                                      <p:cBhvr>
                                        <p:cTn id="102" dur="1" fill="hold">
                                          <p:stCondLst>
                                            <p:cond delay="0"/>
                                          </p:stCondLst>
                                        </p:cTn>
                                        <p:tgtEl>
                                          <p:spTgt spid="67"/>
                                        </p:tgtEl>
                                        <p:attrNameLst>
                                          <p:attrName>style.visibility</p:attrName>
                                        </p:attrNameLst>
                                      </p:cBhvr>
                                      <p:to>
                                        <p:strVal val="visible"/>
                                      </p:to>
                                    </p:set>
                                    <p:animEffect transition="in" filter="wipe(right)">
                                      <p:cBhvr>
                                        <p:cTn id="103"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2" grpId="0" animBg="1"/>
      <p:bldP spid="38" grpId="0" animBg="1"/>
      <p:bldP spid="43" grpId="0" animBg="1"/>
      <p:bldP spid="46" grpId="0" animBg="1"/>
      <p:bldP spid="51" grpId="0" animBg="1"/>
      <p:bldP spid="60" grpId="0" animBg="1"/>
      <p:bldP spid="63" grpId="0" animBg="1"/>
      <p:bldP spid="64" grpId="0" animBg="1"/>
      <p:bldP spid="65" grpId="0" animBg="1"/>
      <p:bldP spid="71" grpId="0"/>
      <p:bldP spid="7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g10b78f225a7_0_0"/>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a:t>
            </a:fld>
            <a:endParaRPr/>
          </a:p>
        </p:txBody>
      </p:sp>
      <p:sp>
        <p:nvSpPr>
          <p:cNvPr id="34" name="Google Shape;34;g10b78f225a7_0_0"/>
          <p:cNvSpPr txBox="1"/>
          <p:nvPr/>
        </p:nvSpPr>
        <p:spPr>
          <a:xfrm>
            <a:off x="248175" y="1366700"/>
            <a:ext cx="4271700" cy="400200"/>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000" b="1" dirty="0">
                <a:solidFill>
                  <a:srgbClr val="18C320"/>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a:t>
            </a:r>
            <a:r>
              <a:rPr lang="en-GB" sz="2000" b="1" i="0" u="none" strike="noStrike" cap="none" dirty="0">
                <a:solidFill>
                  <a:srgbClr val="18C32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o be done </a:t>
            </a:r>
            <a:r>
              <a:rPr lang="en-GB" sz="2000" b="1" i="0" u="sng" strike="noStrike" cap="none" dirty="0">
                <a:solidFill>
                  <a:srgbClr val="18C32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prior</a:t>
            </a:r>
            <a:r>
              <a:rPr lang="en-GB" sz="2000" b="1" i="0" u="none" strike="noStrike" cap="none" dirty="0">
                <a:solidFill>
                  <a:srgbClr val="18C320"/>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to this capsule: </a:t>
            </a:r>
            <a:endParaRPr lang="en-GB" sz="2000" b="0" i="0" u="none" strike="noStrike" cap="none" dirty="0">
              <a:solidFill>
                <a:srgbClr val="18C320"/>
              </a:solidFill>
              <a:latin typeface="Arial"/>
              <a:ea typeface="Arial"/>
              <a:cs typeface="Arial"/>
              <a:sym typeface="Arial"/>
            </a:endParaRPr>
          </a:p>
        </p:txBody>
      </p:sp>
      <p:sp>
        <p:nvSpPr>
          <p:cNvPr id="35" name="Google Shape;35;g10b78f225a7_0_0"/>
          <p:cNvSpPr txBox="1"/>
          <p:nvPr/>
        </p:nvSpPr>
        <p:spPr>
          <a:xfrm>
            <a:off x="248175" y="2915075"/>
            <a:ext cx="4271700" cy="400200"/>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000" b="1" dirty="0">
                <a:solidFill>
                  <a:srgbClr val="18C320"/>
                </a:solidFill>
              </a:rPr>
              <a:t>Capsule linked with:</a:t>
            </a:r>
            <a:endParaRPr lang="en-GB" sz="2000" b="0" i="0" u="none" strike="noStrike" cap="none" dirty="0">
              <a:solidFill>
                <a:srgbClr val="18C320"/>
              </a:solidFill>
              <a:latin typeface="Arial"/>
              <a:ea typeface="Arial"/>
              <a:cs typeface="Arial"/>
              <a:sym typeface="Arial"/>
            </a:endParaRPr>
          </a:p>
        </p:txBody>
      </p:sp>
      <p:sp>
        <p:nvSpPr>
          <p:cNvPr id="36" name="Google Shape;36;g10b78f225a7_0_0"/>
          <p:cNvSpPr txBox="1"/>
          <p:nvPr/>
        </p:nvSpPr>
        <p:spPr>
          <a:xfrm>
            <a:off x="4793300" y="1366700"/>
            <a:ext cx="4160400" cy="830956"/>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3200"/>
              <a:buFont typeface="Arial"/>
              <a:buNone/>
            </a:pPr>
            <a:r>
              <a:rPr lang="en-US" sz="1600" dirty="0">
                <a:solidFill>
                  <a:schemeClr val="dk1"/>
                </a:solidFill>
              </a:rPr>
              <a:t>This capsule builds on the knowledge acquired in capsule 1.3.1. It should therefore be done after capsule 1.3.1.</a:t>
            </a:r>
            <a:endParaRPr sz="2000" i="0" u="none" strike="noStrike" cap="none" dirty="0">
              <a:solidFill>
                <a:schemeClr val="dk1"/>
              </a:solidFill>
              <a:latin typeface="Arial"/>
              <a:ea typeface="Arial"/>
              <a:cs typeface="Arial"/>
              <a:sym typeface="Arial"/>
            </a:endParaRPr>
          </a:p>
        </p:txBody>
      </p:sp>
      <p:sp>
        <p:nvSpPr>
          <p:cNvPr id="37" name="Google Shape;37;g10b78f225a7_0_0"/>
          <p:cNvSpPr txBox="1"/>
          <p:nvPr/>
        </p:nvSpPr>
        <p:spPr>
          <a:xfrm>
            <a:off x="4793300" y="2915075"/>
            <a:ext cx="4160400" cy="584735"/>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algn="just">
              <a:buSzPts val="3200"/>
            </a:pPr>
            <a:r>
              <a:rPr lang="en-US" sz="1600" dirty="0">
                <a:solidFill>
                  <a:schemeClr val="dk1"/>
                </a:solidFill>
              </a:rPr>
              <a:t>Link with the topics of capsules 1.2.1, 1.2.4, 1.4.1, 1.4.4, 2.1.1, 2.3.2, 2.5.3, 2.5.4, 2.5.5.</a:t>
            </a:r>
            <a:endParaRPr lang="es-ES" sz="1600" dirty="0">
              <a:solidFill>
                <a:schemeClr val="dk1"/>
              </a:solidFill>
            </a:endParaRPr>
          </a:p>
        </p:txBody>
      </p:sp>
      <p:sp>
        <p:nvSpPr>
          <p:cNvPr id="38" name="Google Shape;38;g10b78f225a7_0_0"/>
          <p:cNvSpPr txBox="1"/>
          <p:nvPr/>
        </p:nvSpPr>
        <p:spPr>
          <a:xfrm>
            <a:off x="300300" y="4604400"/>
            <a:ext cx="4271700" cy="400200"/>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GB" sz="2000" b="1" dirty="0">
                <a:solidFill>
                  <a:srgbClr val="18C320"/>
                </a:solidFill>
              </a:rPr>
              <a:t>Authors:</a:t>
            </a:r>
            <a:endParaRPr lang="en-GB" sz="2000" b="0" i="0" u="none" strike="noStrike" cap="none" dirty="0">
              <a:solidFill>
                <a:srgbClr val="18C320"/>
              </a:solidFill>
              <a:latin typeface="Arial"/>
              <a:ea typeface="Arial"/>
              <a:cs typeface="Arial"/>
              <a:sym typeface="Arial"/>
            </a:endParaRPr>
          </a:p>
        </p:txBody>
      </p:sp>
      <p:sp>
        <p:nvSpPr>
          <p:cNvPr id="39" name="Google Shape;39;g10b78f225a7_0_0"/>
          <p:cNvSpPr txBox="1"/>
          <p:nvPr/>
        </p:nvSpPr>
        <p:spPr>
          <a:xfrm>
            <a:off x="4887475" y="4604400"/>
            <a:ext cx="4066225" cy="338514"/>
          </a:xfrm>
          <a:prstGeom prst="rect">
            <a:avLst/>
          </a:prstGeom>
          <a:solidFill>
            <a:schemeClr val="lt1"/>
          </a:solidFill>
          <a:ln w="9525" cap="flat" cmpd="sng">
            <a:solidFill>
              <a:srgbClr val="18C320"/>
            </a:solidFill>
            <a:prstDash val="solid"/>
            <a:round/>
            <a:headEnd type="none" w="sm" len="sm"/>
            <a:tailEnd type="none" w="sm" len="sm"/>
          </a:ln>
        </p:spPr>
        <p:txBody>
          <a:bodyPr spcFirstLastPara="1" wrap="square" lIns="91425" tIns="45700" rIns="91425" bIns="45700" anchor="t" anchorCtr="0">
            <a:spAutoFit/>
          </a:bodyPr>
          <a:lstStyle/>
          <a:p>
            <a:pPr lvl="0">
              <a:buSzPts val="3200"/>
            </a:pPr>
            <a:r>
              <a:rPr lang="en-US" sz="1600" dirty="0">
                <a:solidFill>
                  <a:schemeClr val="dk1"/>
                </a:solidFill>
              </a:rPr>
              <a:t>AFT, SUSMILE consortium partner</a:t>
            </a:r>
            <a:endParaRPr lang="es-ES" sz="1600" dirty="0">
              <a:solidFill>
                <a:schemeClr val="dk1"/>
              </a:solidFill>
            </a:endParaRPr>
          </a:p>
        </p:txBody>
      </p:sp>
      <p:sp>
        <p:nvSpPr>
          <p:cNvPr id="9" name="8 Rectángulo"/>
          <p:cNvSpPr/>
          <p:nvPr/>
        </p:nvSpPr>
        <p:spPr>
          <a:xfrm>
            <a:off x="4454820" y="3275112"/>
            <a:ext cx="234360" cy="307777"/>
          </a:xfrm>
          <a:prstGeom prst="rect">
            <a:avLst/>
          </a:prstGeom>
        </p:spPr>
        <p:txBody>
          <a:bodyPr wrap="none">
            <a:spAutoFit/>
          </a:bodyPr>
          <a:lstStyle/>
          <a:p>
            <a:r>
              <a:rPr lang="es-ES" dirty="0"/>
              <a:t> </a:t>
            </a:r>
          </a:p>
        </p:txBody>
      </p:sp>
      <p:sp>
        <p:nvSpPr>
          <p:cNvPr id="10" name="9 Rectángulo"/>
          <p:cNvSpPr/>
          <p:nvPr/>
        </p:nvSpPr>
        <p:spPr>
          <a:xfrm>
            <a:off x="4454820" y="3275112"/>
            <a:ext cx="234360" cy="307777"/>
          </a:xfrm>
          <a:prstGeom prst="rect">
            <a:avLst/>
          </a:prstGeom>
        </p:spPr>
        <p:txBody>
          <a:bodyPr wrap="none">
            <a:spAutoFit/>
          </a:bodyPr>
          <a:lstStyle/>
          <a:p>
            <a:r>
              <a:rPr lang="es-ES" dirty="0"/>
              <a:t> </a:t>
            </a:r>
          </a:p>
        </p:txBody>
      </p:sp>
    </p:spTree>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20</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4478662"/>
          </a:xfrm>
          <a:prstGeom prst="rect">
            <a:avLst/>
          </a:prstGeom>
        </p:spPr>
        <p:txBody>
          <a:bodyPr wrap="square">
            <a:spAutoFit/>
          </a:bodyPr>
          <a:lstStyle/>
          <a:p>
            <a:pPr algn="just"/>
            <a:r>
              <a:rPr lang="en-GB" sz="1600" b="1" dirty="0">
                <a:solidFill>
                  <a:srgbClr val="18C320"/>
                </a:solidFill>
              </a:rPr>
              <a:t>Different types of CEP operators</a:t>
            </a:r>
          </a:p>
          <a:p>
            <a:pPr algn="just"/>
            <a:endParaRPr lang="en-GB" sz="1600" dirty="0">
              <a:solidFill>
                <a:schemeClr val="tx1"/>
              </a:solidFill>
            </a:endParaRPr>
          </a:p>
          <a:p>
            <a:pPr algn="just"/>
            <a:r>
              <a:rPr lang="en-GB" sz="1600" dirty="0">
                <a:solidFill>
                  <a:schemeClr val="tx1"/>
                </a:solidFill>
              </a:rPr>
              <a:t>Parcels can vary a lot in dimensions and weight, hence it’s very difficult to :</a:t>
            </a:r>
          </a:p>
          <a:p>
            <a:pPr algn="just"/>
            <a:endParaRPr lang="en-GB" sz="1600" dirty="0">
              <a:solidFill>
                <a:schemeClr val="tx1"/>
              </a:solidFill>
            </a:endParaRPr>
          </a:p>
          <a:p>
            <a:pPr marL="893763" indent="-285750" algn="just">
              <a:lnSpc>
                <a:spcPct val="150000"/>
              </a:lnSpc>
              <a:buFont typeface="Wingdings" panose="05000000000000000000" pitchFamily="2" charset="2"/>
              <a:buChar char="Ø"/>
            </a:pPr>
            <a:r>
              <a:rPr lang="en-GB" sz="1600" dirty="0">
                <a:solidFill>
                  <a:schemeClr val="tx1"/>
                </a:solidFill>
              </a:rPr>
              <a:t>Anticipate the volume of operations </a:t>
            </a:r>
          </a:p>
          <a:p>
            <a:pPr marL="893763" indent="-285750" algn="just">
              <a:lnSpc>
                <a:spcPct val="150000"/>
              </a:lnSpc>
              <a:buFont typeface="Wingdings" panose="05000000000000000000" pitchFamily="2" charset="2"/>
              <a:buChar char="Ø"/>
            </a:pPr>
            <a:r>
              <a:rPr lang="en-GB" sz="1600" dirty="0">
                <a:solidFill>
                  <a:schemeClr val="tx1"/>
                </a:solidFill>
              </a:rPr>
              <a:t>Delivery places to reach customers</a:t>
            </a:r>
          </a:p>
          <a:p>
            <a:pPr marL="893763" indent="-285750" algn="just">
              <a:lnSpc>
                <a:spcPct val="150000"/>
              </a:lnSpc>
              <a:buFont typeface="Wingdings" panose="05000000000000000000" pitchFamily="2" charset="2"/>
              <a:buChar char="Ø"/>
            </a:pPr>
            <a:r>
              <a:rPr lang="en-GB" sz="1600" dirty="0">
                <a:solidFill>
                  <a:schemeClr val="tx1"/>
                </a:solidFill>
              </a:rPr>
              <a:t>The organisation of work</a:t>
            </a:r>
          </a:p>
          <a:p>
            <a:pPr algn="just"/>
            <a:endParaRPr lang="en-GB" sz="1600" dirty="0">
              <a:solidFill>
                <a:schemeClr val="tx1"/>
              </a:solidFill>
            </a:endParaRPr>
          </a:p>
          <a:p>
            <a:pPr algn="just"/>
            <a:r>
              <a:rPr lang="en-GB" sz="1600" dirty="0">
                <a:solidFill>
                  <a:schemeClr val="tx1"/>
                </a:solidFill>
              </a:rPr>
              <a:t>Some operators have specialized in dealing with “single parcels” services, allowing them to impose their conditions to their customers in order to standardize and accelerate operations, hence reduce unit price for their delivery service:</a:t>
            </a:r>
          </a:p>
          <a:p>
            <a:pPr algn="just"/>
            <a:endParaRPr lang="en-GB" sz="1600" dirty="0">
              <a:solidFill>
                <a:schemeClr val="tx1"/>
              </a:solidFill>
            </a:endParaRPr>
          </a:p>
          <a:p>
            <a:pPr marL="893763" indent="-285750" algn="just">
              <a:lnSpc>
                <a:spcPct val="150000"/>
              </a:lnSpc>
              <a:buFont typeface="Wingdings" panose="05000000000000000000" pitchFamily="2" charset="2"/>
              <a:buChar char="Ø"/>
            </a:pPr>
            <a:r>
              <a:rPr lang="en-GB" sz="1600" dirty="0">
                <a:solidFill>
                  <a:schemeClr val="tx1"/>
                </a:solidFill>
              </a:rPr>
              <a:t>Maximum dimensions</a:t>
            </a:r>
          </a:p>
          <a:p>
            <a:pPr marL="893763" indent="-285750" algn="just">
              <a:lnSpc>
                <a:spcPct val="150000"/>
              </a:lnSpc>
              <a:buFont typeface="Wingdings" panose="05000000000000000000" pitchFamily="2" charset="2"/>
              <a:buChar char="Ø"/>
            </a:pPr>
            <a:r>
              <a:rPr lang="en-GB" sz="1600" dirty="0">
                <a:solidFill>
                  <a:schemeClr val="tx1"/>
                </a:solidFill>
              </a:rPr>
              <a:t>Maximum weight</a:t>
            </a:r>
          </a:p>
          <a:p>
            <a:pPr marL="893763" indent="-285750" algn="just">
              <a:lnSpc>
                <a:spcPct val="150000"/>
              </a:lnSpc>
              <a:buFont typeface="Wingdings" panose="05000000000000000000" pitchFamily="2" charset="2"/>
              <a:buChar char="Ø"/>
            </a:pPr>
            <a:r>
              <a:rPr lang="en-GB" sz="1600" dirty="0">
                <a:solidFill>
                  <a:schemeClr val="tx1"/>
                </a:solidFill>
              </a:rPr>
              <a:t>Cartons only (no cylinder or specific containers, difficult to stack)</a:t>
            </a:r>
          </a:p>
        </p:txBody>
      </p:sp>
    </p:spTree>
    <p:extLst>
      <p:ext uri="{BB962C8B-B14F-4D97-AF65-F5344CB8AC3E}">
        <p14:creationId xmlns:p14="http://schemas.microsoft.com/office/powerpoint/2010/main" val="3679126155"/>
      </p:ext>
    </p:extLst>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1000"/>
                                        <p:tgtEl>
                                          <p:spTgt spid="6">
                                            <p:txEl>
                                              <p:pRg st="2" end="2"/>
                                            </p:txEl>
                                          </p:spTgt>
                                        </p:tgtEl>
                                      </p:cBhvr>
                                    </p:animEffect>
                                  </p:childTnLst>
                                </p:cTn>
                              </p:par>
                            </p:childTnLst>
                          </p:cTn>
                        </p:par>
                        <p:par>
                          <p:cTn id="12" fill="hold">
                            <p:stCondLst>
                              <p:cond delay="2000"/>
                            </p:stCondLst>
                            <p:childTnLst>
                              <p:par>
                                <p:cTn id="13" presetID="22" presetClass="entr" presetSubtype="8"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left)">
                                      <p:cBhvr>
                                        <p:cTn id="15" dur="500"/>
                                        <p:tgtEl>
                                          <p:spTgt spid="6">
                                            <p:txEl>
                                              <p:pRg st="4" end="4"/>
                                            </p:txEl>
                                          </p:spTgt>
                                        </p:tgtEl>
                                      </p:cBhvr>
                                    </p:animEffect>
                                  </p:childTnLst>
                                </p:cTn>
                              </p:par>
                            </p:childTnLst>
                          </p:cTn>
                        </p:par>
                        <p:par>
                          <p:cTn id="16" fill="hold">
                            <p:stCondLst>
                              <p:cond delay="3000"/>
                            </p:stCondLst>
                            <p:childTnLst>
                              <p:par>
                                <p:cTn id="17" presetID="22" presetClass="entr" presetSubtype="8" fill="hold" grpId="0" nodeType="afterEffect">
                                  <p:stCondLst>
                                    <p:cond delay="50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ipe(left)">
                                      <p:cBhvr>
                                        <p:cTn id="19" dur="500"/>
                                        <p:tgtEl>
                                          <p:spTgt spid="6">
                                            <p:txEl>
                                              <p:pRg st="5" end="5"/>
                                            </p:txEl>
                                          </p:spTgt>
                                        </p:tgtEl>
                                      </p:cBhvr>
                                    </p:animEffect>
                                  </p:childTnLst>
                                </p:cTn>
                              </p:par>
                            </p:childTnLst>
                          </p:cTn>
                        </p:par>
                        <p:par>
                          <p:cTn id="20" fill="hold">
                            <p:stCondLst>
                              <p:cond delay="4000"/>
                            </p:stCondLst>
                            <p:childTnLst>
                              <p:par>
                                <p:cTn id="21" presetID="22" presetClass="entr" presetSubtype="8" fill="hold" grpId="0" nodeType="afterEffect">
                                  <p:stCondLst>
                                    <p:cond delay="500"/>
                                  </p:stCondLst>
                                  <p:childTnLst>
                                    <p:set>
                                      <p:cBhvr>
                                        <p:cTn id="22" dur="1" fill="hold">
                                          <p:stCondLst>
                                            <p:cond delay="0"/>
                                          </p:stCondLst>
                                        </p:cTn>
                                        <p:tgtEl>
                                          <p:spTgt spid="6">
                                            <p:txEl>
                                              <p:pRg st="6" end="6"/>
                                            </p:txEl>
                                          </p:spTgt>
                                        </p:tgtEl>
                                        <p:attrNameLst>
                                          <p:attrName>style.visibility</p:attrName>
                                        </p:attrNameLst>
                                      </p:cBhvr>
                                      <p:to>
                                        <p:strVal val="visible"/>
                                      </p:to>
                                    </p:set>
                                    <p:animEffect transition="in" filter="wipe(left)">
                                      <p:cBhvr>
                                        <p:cTn id="23" dur="500"/>
                                        <p:tgtEl>
                                          <p:spTgt spid="6">
                                            <p:txEl>
                                              <p:pRg st="6" end="6"/>
                                            </p:txEl>
                                          </p:spTgt>
                                        </p:tgtEl>
                                      </p:cBhvr>
                                    </p:animEffect>
                                  </p:childTnLst>
                                </p:cTn>
                              </p:par>
                            </p:childTnLst>
                          </p:cTn>
                        </p:par>
                        <p:par>
                          <p:cTn id="24" fill="hold">
                            <p:stCondLst>
                              <p:cond delay="5000"/>
                            </p:stCondLst>
                            <p:childTnLst>
                              <p:par>
                                <p:cTn id="25" presetID="22" presetClass="entr" presetSubtype="1" fill="hold" grpId="0" nodeType="afterEffect">
                                  <p:stCondLst>
                                    <p:cond delay="100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wipe(up)">
                                      <p:cBhvr>
                                        <p:cTn id="27" dur="3000"/>
                                        <p:tgtEl>
                                          <p:spTgt spid="6">
                                            <p:txEl>
                                              <p:pRg st="8" end="8"/>
                                            </p:txEl>
                                          </p:spTgt>
                                        </p:tgtEl>
                                      </p:cBhvr>
                                    </p:animEffect>
                                  </p:childTnLst>
                                </p:cTn>
                              </p:par>
                            </p:childTnLst>
                          </p:cTn>
                        </p:par>
                        <p:par>
                          <p:cTn id="28" fill="hold">
                            <p:stCondLst>
                              <p:cond delay="9000"/>
                            </p:stCondLst>
                            <p:childTnLst>
                              <p:par>
                                <p:cTn id="29" presetID="22" presetClass="entr" presetSubtype="8" fill="hold" grpId="0" nodeType="afterEffect">
                                  <p:stCondLst>
                                    <p:cond delay="500"/>
                                  </p:stCondLst>
                                  <p:childTnLst>
                                    <p:set>
                                      <p:cBhvr>
                                        <p:cTn id="30" dur="1" fill="hold">
                                          <p:stCondLst>
                                            <p:cond delay="0"/>
                                          </p:stCondLst>
                                        </p:cTn>
                                        <p:tgtEl>
                                          <p:spTgt spid="6">
                                            <p:txEl>
                                              <p:pRg st="10" end="10"/>
                                            </p:txEl>
                                          </p:spTgt>
                                        </p:tgtEl>
                                        <p:attrNameLst>
                                          <p:attrName>style.visibility</p:attrName>
                                        </p:attrNameLst>
                                      </p:cBhvr>
                                      <p:to>
                                        <p:strVal val="visible"/>
                                      </p:to>
                                    </p:set>
                                    <p:animEffect transition="in" filter="wipe(left)">
                                      <p:cBhvr>
                                        <p:cTn id="31" dur="500"/>
                                        <p:tgtEl>
                                          <p:spTgt spid="6">
                                            <p:txEl>
                                              <p:pRg st="10" end="10"/>
                                            </p:txEl>
                                          </p:spTgt>
                                        </p:tgtEl>
                                      </p:cBhvr>
                                    </p:animEffect>
                                  </p:childTnLst>
                                </p:cTn>
                              </p:par>
                            </p:childTnLst>
                          </p:cTn>
                        </p:par>
                        <p:par>
                          <p:cTn id="32" fill="hold">
                            <p:stCondLst>
                              <p:cond delay="10000"/>
                            </p:stCondLst>
                            <p:childTnLst>
                              <p:par>
                                <p:cTn id="33" presetID="22" presetClass="entr" presetSubtype="8" fill="hold" grpId="0" nodeType="afterEffect">
                                  <p:stCondLst>
                                    <p:cond delay="500"/>
                                  </p:stCondLst>
                                  <p:childTnLst>
                                    <p:set>
                                      <p:cBhvr>
                                        <p:cTn id="34" dur="1" fill="hold">
                                          <p:stCondLst>
                                            <p:cond delay="0"/>
                                          </p:stCondLst>
                                        </p:cTn>
                                        <p:tgtEl>
                                          <p:spTgt spid="6">
                                            <p:txEl>
                                              <p:pRg st="11" end="11"/>
                                            </p:txEl>
                                          </p:spTgt>
                                        </p:tgtEl>
                                        <p:attrNameLst>
                                          <p:attrName>style.visibility</p:attrName>
                                        </p:attrNameLst>
                                      </p:cBhvr>
                                      <p:to>
                                        <p:strVal val="visible"/>
                                      </p:to>
                                    </p:set>
                                    <p:animEffect transition="in" filter="wipe(left)">
                                      <p:cBhvr>
                                        <p:cTn id="35" dur="500"/>
                                        <p:tgtEl>
                                          <p:spTgt spid="6">
                                            <p:txEl>
                                              <p:pRg st="11" end="11"/>
                                            </p:txEl>
                                          </p:spTgt>
                                        </p:tgtEl>
                                      </p:cBhvr>
                                    </p:animEffect>
                                  </p:childTnLst>
                                </p:cTn>
                              </p:par>
                            </p:childTnLst>
                          </p:cTn>
                        </p:par>
                        <p:par>
                          <p:cTn id="36" fill="hold">
                            <p:stCondLst>
                              <p:cond delay="11000"/>
                            </p:stCondLst>
                            <p:childTnLst>
                              <p:par>
                                <p:cTn id="37" presetID="22" presetClass="entr" presetSubtype="8" fill="hold" grpId="0" nodeType="afterEffect">
                                  <p:stCondLst>
                                    <p:cond delay="500"/>
                                  </p:stCondLst>
                                  <p:childTnLst>
                                    <p:set>
                                      <p:cBhvr>
                                        <p:cTn id="38" dur="1" fill="hold">
                                          <p:stCondLst>
                                            <p:cond delay="0"/>
                                          </p:stCondLst>
                                        </p:cTn>
                                        <p:tgtEl>
                                          <p:spTgt spid="6">
                                            <p:txEl>
                                              <p:pRg st="12" end="12"/>
                                            </p:txEl>
                                          </p:spTgt>
                                        </p:tgtEl>
                                        <p:attrNameLst>
                                          <p:attrName>style.visibility</p:attrName>
                                        </p:attrNameLst>
                                      </p:cBhvr>
                                      <p:to>
                                        <p:strVal val="visible"/>
                                      </p:to>
                                    </p:set>
                                    <p:animEffect transition="in" filter="wipe(left)">
                                      <p:cBhvr>
                                        <p:cTn id="39" dur="500"/>
                                        <p:tgtEl>
                                          <p:spTgt spid="6">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15" name="Image 14">
            <a:extLst>
              <a:ext uri="{FF2B5EF4-FFF2-40B4-BE49-F238E27FC236}">
                <a16:creationId xmlns:a16="http://schemas.microsoft.com/office/drawing/2014/main" id="{BFF2E8C6-E2B7-4783-A516-490DBDDD4795}"/>
              </a:ext>
            </a:extLst>
          </p:cNvPr>
          <p:cNvPicPr>
            <a:picLocks noChangeAspect="1"/>
          </p:cNvPicPr>
          <p:nvPr/>
        </p:nvPicPr>
        <p:blipFill rotWithShape="1">
          <a:blip r:embed="rId3"/>
          <a:srcRect l="53781" t="47160" r="35562" b="32873"/>
          <a:stretch/>
        </p:blipFill>
        <p:spPr>
          <a:xfrm flipH="1">
            <a:off x="-750425" y="5077271"/>
            <a:ext cx="578734" cy="541398"/>
          </a:xfrm>
          <a:prstGeom prst="rect">
            <a:avLst/>
          </a:prstGeom>
        </p:spPr>
      </p:pic>
      <p:pic>
        <p:nvPicPr>
          <p:cNvPr id="16" name="Image 15">
            <a:extLst>
              <a:ext uri="{FF2B5EF4-FFF2-40B4-BE49-F238E27FC236}">
                <a16:creationId xmlns:a16="http://schemas.microsoft.com/office/drawing/2014/main" id="{8E6CF8F2-4431-4E6E-9647-B3C6E807ABA3}"/>
              </a:ext>
            </a:extLst>
          </p:cNvPr>
          <p:cNvPicPr>
            <a:picLocks noChangeAspect="1"/>
          </p:cNvPicPr>
          <p:nvPr/>
        </p:nvPicPr>
        <p:blipFill rotWithShape="1">
          <a:blip r:embed="rId3"/>
          <a:srcRect l="53781" t="47160" r="35562" b="32873"/>
          <a:stretch/>
        </p:blipFill>
        <p:spPr>
          <a:xfrm flipH="1">
            <a:off x="-750425" y="4806572"/>
            <a:ext cx="578734" cy="541398"/>
          </a:xfrm>
          <a:prstGeom prst="rect">
            <a:avLst/>
          </a:prstGeom>
        </p:spPr>
      </p:pic>
      <p:pic>
        <p:nvPicPr>
          <p:cNvPr id="17" name="Image 16">
            <a:extLst>
              <a:ext uri="{FF2B5EF4-FFF2-40B4-BE49-F238E27FC236}">
                <a16:creationId xmlns:a16="http://schemas.microsoft.com/office/drawing/2014/main" id="{108579C0-79EB-40C1-96F0-3E315E7854E7}"/>
              </a:ext>
            </a:extLst>
          </p:cNvPr>
          <p:cNvPicPr>
            <a:picLocks noChangeAspect="1"/>
          </p:cNvPicPr>
          <p:nvPr/>
        </p:nvPicPr>
        <p:blipFill rotWithShape="1">
          <a:blip r:embed="rId3"/>
          <a:srcRect l="53781" t="47160" r="35562" b="32873"/>
          <a:stretch/>
        </p:blipFill>
        <p:spPr>
          <a:xfrm flipH="1">
            <a:off x="-750425" y="4490040"/>
            <a:ext cx="578734" cy="541398"/>
          </a:xfrm>
          <a:prstGeom prst="rect">
            <a:avLst/>
          </a:prstGeom>
        </p:spPr>
      </p:pic>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21</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2554545"/>
          </a:xfrm>
          <a:prstGeom prst="rect">
            <a:avLst/>
          </a:prstGeom>
        </p:spPr>
        <p:txBody>
          <a:bodyPr wrap="square">
            <a:spAutoFit/>
          </a:bodyPr>
          <a:lstStyle/>
          <a:p>
            <a:pPr algn="just"/>
            <a:r>
              <a:rPr lang="en-GB" sz="1600" b="1" dirty="0">
                <a:solidFill>
                  <a:srgbClr val="18C320"/>
                </a:solidFill>
              </a:rPr>
              <a:t>Specific infrastructures</a:t>
            </a:r>
          </a:p>
          <a:p>
            <a:pPr algn="just"/>
            <a:endParaRPr lang="en-GB" sz="1600" dirty="0">
              <a:solidFill>
                <a:schemeClr val="tx1"/>
              </a:solidFill>
            </a:endParaRPr>
          </a:p>
          <a:p>
            <a:pPr algn="just"/>
            <a:r>
              <a:rPr lang="en-GB" sz="1600" dirty="0">
                <a:solidFill>
                  <a:schemeClr val="tx1"/>
                </a:solidFill>
              </a:rPr>
              <a:t>CEP dedicated operators work with different infrastructures that classical logistics and transport stakeholders. </a:t>
            </a:r>
          </a:p>
          <a:p>
            <a:pPr algn="just"/>
            <a:endParaRPr lang="en-GB" sz="1600" dirty="0">
              <a:solidFill>
                <a:schemeClr val="tx1"/>
              </a:solidFill>
            </a:endParaRPr>
          </a:p>
          <a:p>
            <a:pPr algn="just"/>
            <a:r>
              <a:rPr lang="en-GB" sz="1600" dirty="0">
                <a:solidFill>
                  <a:schemeClr val="tx1"/>
                </a:solidFill>
              </a:rPr>
              <a:t>The need for sorting rapidly the goods and delivering them to distant places with a limited amount of time has led to adapting their hubs into a specific type of building:</a:t>
            </a:r>
          </a:p>
          <a:p>
            <a:pPr algn="just"/>
            <a:endParaRPr lang="en-GB" sz="1600" dirty="0">
              <a:solidFill>
                <a:schemeClr val="tx1"/>
              </a:solidFill>
            </a:endParaRPr>
          </a:p>
          <a:p>
            <a:pPr algn="ctr"/>
            <a:r>
              <a:rPr lang="en-GB" sz="1600" b="1" dirty="0">
                <a:solidFill>
                  <a:srgbClr val="18C320"/>
                </a:solidFill>
              </a:rPr>
              <a:t>logistic platform </a:t>
            </a:r>
            <a:r>
              <a:rPr lang="en-GB" sz="1600" dirty="0">
                <a:solidFill>
                  <a:schemeClr val="tx1"/>
                </a:solidFill>
              </a:rPr>
              <a:t>or </a:t>
            </a:r>
            <a:r>
              <a:rPr lang="en-GB" sz="1600" b="1" dirty="0">
                <a:solidFill>
                  <a:srgbClr val="18C320"/>
                </a:solidFill>
              </a:rPr>
              <a:t>distribution </a:t>
            </a:r>
            <a:r>
              <a:rPr lang="en-GB" sz="1600" b="1" dirty="0" err="1">
                <a:solidFill>
                  <a:srgbClr val="18C320"/>
                </a:solidFill>
              </a:rPr>
              <a:t>center</a:t>
            </a:r>
            <a:endParaRPr lang="en-GB" sz="1600" b="1" dirty="0">
              <a:solidFill>
                <a:srgbClr val="18C320"/>
              </a:solidFill>
            </a:endParaRPr>
          </a:p>
          <a:p>
            <a:pPr algn="just"/>
            <a:endParaRPr lang="en-GB" sz="1600" dirty="0">
              <a:solidFill>
                <a:schemeClr val="tx1"/>
              </a:solidFill>
            </a:endParaRPr>
          </a:p>
        </p:txBody>
      </p:sp>
      <p:pic>
        <p:nvPicPr>
          <p:cNvPr id="10" name="Image 9">
            <a:extLst>
              <a:ext uri="{FF2B5EF4-FFF2-40B4-BE49-F238E27FC236}">
                <a16:creationId xmlns:a16="http://schemas.microsoft.com/office/drawing/2014/main" id="{7752C8D2-9BE9-45DC-8051-990E52D410F7}"/>
              </a:ext>
            </a:extLst>
          </p:cNvPr>
          <p:cNvPicPr>
            <a:picLocks noChangeAspect="1"/>
          </p:cNvPicPr>
          <p:nvPr/>
        </p:nvPicPr>
        <p:blipFill rotWithShape="1">
          <a:blip r:embed="rId4"/>
          <a:srcRect r="66456" b="59381"/>
          <a:stretch/>
        </p:blipFill>
        <p:spPr>
          <a:xfrm>
            <a:off x="2814339" y="4464026"/>
            <a:ext cx="3239220" cy="1958426"/>
          </a:xfrm>
          <a:prstGeom prst="rect">
            <a:avLst/>
          </a:prstGeom>
        </p:spPr>
      </p:pic>
      <p:pic>
        <p:nvPicPr>
          <p:cNvPr id="5" name="Image 4">
            <a:extLst>
              <a:ext uri="{FF2B5EF4-FFF2-40B4-BE49-F238E27FC236}">
                <a16:creationId xmlns:a16="http://schemas.microsoft.com/office/drawing/2014/main" id="{42BB1D04-1440-4F5B-A738-811D641A4E29}"/>
              </a:ext>
            </a:extLst>
          </p:cNvPr>
          <p:cNvPicPr>
            <a:picLocks noChangeAspect="1"/>
          </p:cNvPicPr>
          <p:nvPr/>
        </p:nvPicPr>
        <p:blipFill rotWithShape="1">
          <a:blip r:embed="rId3"/>
          <a:srcRect l="53781" t="47160" r="35562" b="32873"/>
          <a:stretch/>
        </p:blipFill>
        <p:spPr>
          <a:xfrm>
            <a:off x="4699322" y="5618669"/>
            <a:ext cx="578734" cy="541398"/>
          </a:xfrm>
          <a:prstGeom prst="rect">
            <a:avLst/>
          </a:prstGeom>
        </p:spPr>
      </p:pic>
      <p:pic>
        <p:nvPicPr>
          <p:cNvPr id="13" name="Image 12">
            <a:extLst>
              <a:ext uri="{FF2B5EF4-FFF2-40B4-BE49-F238E27FC236}">
                <a16:creationId xmlns:a16="http://schemas.microsoft.com/office/drawing/2014/main" id="{3CB4AAB9-6E8B-4192-9B04-07AD9B250784}"/>
              </a:ext>
            </a:extLst>
          </p:cNvPr>
          <p:cNvPicPr>
            <a:picLocks noChangeAspect="1"/>
          </p:cNvPicPr>
          <p:nvPr/>
        </p:nvPicPr>
        <p:blipFill rotWithShape="1">
          <a:blip r:embed="rId3"/>
          <a:srcRect l="53781" t="47160" r="35562" b="32873"/>
          <a:stretch/>
        </p:blipFill>
        <p:spPr>
          <a:xfrm>
            <a:off x="4409954" y="5771893"/>
            <a:ext cx="578734" cy="541398"/>
          </a:xfrm>
          <a:prstGeom prst="rect">
            <a:avLst/>
          </a:prstGeom>
        </p:spPr>
      </p:pic>
      <p:pic>
        <p:nvPicPr>
          <p:cNvPr id="14" name="Image 13">
            <a:extLst>
              <a:ext uri="{FF2B5EF4-FFF2-40B4-BE49-F238E27FC236}">
                <a16:creationId xmlns:a16="http://schemas.microsoft.com/office/drawing/2014/main" id="{739094FD-590C-4BC2-9969-365D94C8EECC}"/>
              </a:ext>
            </a:extLst>
          </p:cNvPr>
          <p:cNvPicPr>
            <a:picLocks noChangeAspect="1"/>
          </p:cNvPicPr>
          <p:nvPr/>
        </p:nvPicPr>
        <p:blipFill rotWithShape="1">
          <a:blip r:embed="rId3"/>
          <a:srcRect l="53781" t="47160" r="35562" b="32873"/>
          <a:stretch/>
        </p:blipFill>
        <p:spPr>
          <a:xfrm>
            <a:off x="4249837" y="5852092"/>
            <a:ext cx="578734" cy="541398"/>
          </a:xfrm>
          <a:prstGeom prst="rect">
            <a:avLst/>
          </a:prstGeom>
        </p:spPr>
      </p:pic>
      <p:sp>
        <p:nvSpPr>
          <p:cNvPr id="11" name="Rectangle 10">
            <a:extLst>
              <a:ext uri="{FF2B5EF4-FFF2-40B4-BE49-F238E27FC236}">
                <a16:creationId xmlns:a16="http://schemas.microsoft.com/office/drawing/2014/main" id="{0445AD09-190B-49CB-B85C-7C98B4375CBE}"/>
              </a:ext>
            </a:extLst>
          </p:cNvPr>
          <p:cNvSpPr/>
          <p:nvPr/>
        </p:nvSpPr>
        <p:spPr>
          <a:xfrm>
            <a:off x="2861319" y="4204118"/>
            <a:ext cx="3421361" cy="2218334"/>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89296273"/>
      </p:ext>
    </p:extLst>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1000"/>
                                        <p:tgtEl>
                                          <p:spTgt spid="6">
                                            <p:txEl>
                                              <p:pRg st="2" end="2"/>
                                            </p:txEl>
                                          </p:spTgt>
                                        </p:tgtEl>
                                      </p:cBhvr>
                                    </p:animEffect>
                                  </p:childTnLst>
                                </p:cTn>
                              </p:par>
                            </p:childTnLst>
                          </p:cTn>
                        </p:par>
                        <p:par>
                          <p:cTn id="12" fill="hold">
                            <p:stCondLst>
                              <p:cond delay="2000"/>
                            </p:stCondLst>
                            <p:childTnLst>
                              <p:par>
                                <p:cTn id="13" presetID="22" presetClass="entr" presetSubtype="1"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up)">
                                      <p:cBhvr>
                                        <p:cTn id="15" dur="1000"/>
                                        <p:tgtEl>
                                          <p:spTgt spid="6">
                                            <p:txEl>
                                              <p:pRg st="4" end="4"/>
                                            </p:txEl>
                                          </p:spTgt>
                                        </p:tgtEl>
                                      </p:cBhvr>
                                    </p:animEffect>
                                  </p:childTnLst>
                                </p:cTn>
                              </p:par>
                            </p:childTnLst>
                          </p:cTn>
                        </p:par>
                        <p:par>
                          <p:cTn id="16" fill="hold">
                            <p:stCondLst>
                              <p:cond delay="3500"/>
                            </p:stCondLst>
                            <p:childTnLst>
                              <p:par>
                                <p:cTn id="17" presetID="22" presetClass="entr" presetSubtype="8" fill="hold" grpId="0" nodeType="afterEffect">
                                  <p:stCondLst>
                                    <p:cond delay="500"/>
                                  </p:stCondLst>
                                  <p:childTnLst>
                                    <p:set>
                                      <p:cBhvr>
                                        <p:cTn id="18" dur="1" fill="hold">
                                          <p:stCondLst>
                                            <p:cond delay="0"/>
                                          </p:stCondLst>
                                        </p:cTn>
                                        <p:tgtEl>
                                          <p:spTgt spid="6">
                                            <p:txEl>
                                              <p:pRg st="6" end="6"/>
                                            </p:txEl>
                                          </p:spTgt>
                                        </p:tgtEl>
                                        <p:attrNameLst>
                                          <p:attrName>style.visibility</p:attrName>
                                        </p:attrNameLst>
                                      </p:cBhvr>
                                      <p:to>
                                        <p:strVal val="visible"/>
                                      </p:to>
                                    </p:set>
                                    <p:animEffect transition="in" filter="wipe(left)">
                                      <p:cBhvr>
                                        <p:cTn id="19" dur="500"/>
                                        <p:tgtEl>
                                          <p:spTgt spid="6">
                                            <p:txEl>
                                              <p:pRg st="6" end="6"/>
                                            </p:txEl>
                                          </p:spTgt>
                                        </p:tgtEl>
                                      </p:cBhvr>
                                    </p:animEffect>
                                  </p:childTnLst>
                                </p:cTn>
                              </p:par>
                            </p:childTnLst>
                          </p:cTn>
                        </p:par>
                        <p:par>
                          <p:cTn id="20" fill="hold">
                            <p:stCondLst>
                              <p:cond delay="4500"/>
                            </p:stCondLst>
                            <p:childTnLst>
                              <p:par>
                                <p:cTn id="21" presetID="14" presetClass="exit" presetSubtype="5" fill="hold" grpId="0" nodeType="afterEffect">
                                  <p:stCondLst>
                                    <p:cond delay="0"/>
                                  </p:stCondLst>
                                  <p:childTnLst>
                                    <p:animEffect transition="out" filter="randombar(vertical)">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par>
                                <p:cTn id="24" presetID="63" presetClass="path" presetSubtype="0" accel="50000" decel="50000" fill="hold" nodeType="withEffect">
                                  <p:stCondLst>
                                    <p:cond delay="0"/>
                                  </p:stCondLst>
                                  <p:childTnLst>
                                    <p:animMotion origin="layout" path="M -2.77778E-6 3.7037E-7 L 0.4566 -0.00162 " pathEditMode="relative" rAng="0" ptsTypes="AA">
                                      <p:cBhvr>
                                        <p:cTn id="25" dur="2000" fill="hold"/>
                                        <p:tgtEl>
                                          <p:spTgt spid="15"/>
                                        </p:tgtEl>
                                        <p:attrNameLst>
                                          <p:attrName>ppt_x</p:attrName>
                                          <p:attrName>ppt_y</p:attrName>
                                        </p:attrNameLst>
                                      </p:cBhvr>
                                      <p:rCtr x="22830" y="-93"/>
                                    </p:animMotion>
                                  </p:childTnLst>
                                </p:cTn>
                              </p:par>
                              <p:par>
                                <p:cTn id="26" presetID="63" presetClass="path" presetSubtype="0" accel="50000" decel="50000" fill="hold" nodeType="withEffect">
                                  <p:stCondLst>
                                    <p:cond delay="500"/>
                                  </p:stCondLst>
                                  <p:childTnLst>
                                    <p:animMotion origin="layout" path="M -2.77778E-6 2.22222E-6 L 0.51511 2.22222E-6 " pathEditMode="relative" rAng="0" ptsTypes="AA">
                                      <p:cBhvr>
                                        <p:cTn id="27" dur="2000" fill="hold"/>
                                        <p:tgtEl>
                                          <p:spTgt spid="16"/>
                                        </p:tgtEl>
                                        <p:attrNameLst>
                                          <p:attrName>ppt_x</p:attrName>
                                          <p:attrName>ppt_y</p:attrName>
                                        </p:attrNameLst>
                                      </p:cBhvr>
                                      <p:rCtr x="25747" y="0"/>
                                    </p:animMotion>
                                  </p:childTnLst>
                                </p:cTn>
                              </p:par>
                              <p:par>
                                <p:cTn id="28" presetID="63" presetClass="path" presetSubtype="0" accel="50000" decel="50000" fill="hold" nodeType="withEffect">
                                  <p:stCondLst>
                                    <p:cond delay="1000"/>
                                  </p:stCondLst>
                                  <p:childTnLst>
                                    <p:animMotion origin="layout" path="M 0.00104 0.00695 L 0.55035 0.00695 " pathEditMode="relative" rAng="0" ptsTypes="AA">
                                      <p:cBhvr>
                                        <p:cTn id="29" dur="2000" fill="hold"/>
                                        <p:tgtEl>
                                          <p:spTgt spid="17"/>
                                        </p:tgtEl>
                                        <p:attrNameLst>
                                          <p:attrName>ppt_x</p:attrName>
                                          <p:attrName>ppt_y</p:attrName>
                                        </p:attrNameLst>
                                      </p:cBhvr>
                                      <p:rCtr x="27465" y="0"/>
                                    </p:animMotion>
                                  </p:childTnLst>
                                </p:cTn>
                              </p:par>
                            </p:childTnLst>
                          </p:cTn>
                        </p:par>
                        <p:par>
                          <p:cTn id="30" fill="hold">
                            <p:stCondLst>
                              <p:cond delay="7500"/>
                            </p:stCondLst>
                            <p:childTnLst>
                              <p:par>
                                <p:cTn id="31" presetID="63" presetClass="path" presetSubtype="0" accel="50000" decel="50000" fill="hold" nodeType="afterEffect">
                                  <p:stCondLst>
                                    <p:cond delay="0"/>
                                  </p:stCondLst>
                                  <p:childTnLst>
                                    <p:animMotion origin="layout" path="M 3.88889E-6 -4.81481E-6 L 0.49757 -0.00532 " pathEditMode="relative" rAng="0" ptsTypes="AA">
                                      <p:cBhvr>
                                        <p:cTn id="32" dur="2000" fill="hold"/>
                                        <p:tgtEl>
                                          <p:spTgt spid="5"/>
                                        </p:tgtEl>
                                        <p:attrNameLst>
                                          <p:attrName>ppt_x</p:attrName>
                                          <p:attrName>ppt_y</p:attrName>
                                        </p:attrNameLst>
                                      </p:cBhvr>
                                      <p:rCtr x="24878" y="-278"/>
                                    </p:animMotion>
                                  </p:childTnLst>
                                </p:cTn>
                              </p:par>
                              <p:par>
                                <p:cTn id="33" presetID="63" presetClass="path" presetSubtype="0" accel="50000" decel="50000" fill="hold" nodeType="withEffect">
                                  <p:stCondLst>
                                    <p:cond delay="500"/>
                                  </p:stCondLst>
                                  <p:childTnLst>
                                    <p:animMotion origin="layout" path="M 1.11111E-6 1.48148E-6 L 0.53299 -0.00162 " pathEditMode="relative" rAng="0" ptsTypes="AA">
                                      <p:cBhvr>
                                        <p:cTn id="34" dur="2000" fill="hold"/>
                                        <p:tgtEl>
                                          <p:spTgt spid="13"/>
                                        </p:tgtEl>
                                        <p:attrNameLst>
                                          <p:attrName>ppt_x</p:attrName>
                                          <p:attrName>ppt_y</p:attrName>
                                        </p:attrNameLst>
                                      </p:cBhvr>
                                      <p:rCtr x="26649" y="-93"/>
                                    </p:animMotion>
                                  </p:childTnLst>
                                </p:cTn>
                              </p:par>
                              <p:par>
                                <p:cTn id="35" presetID="63" presetClass="path" presetSubtype="0" accel="50000" decel="50000" fill="hold" nodeType="withEffect">
                                  <p:stCondLst>
                                    <p:cond delay="1000"/>
                                  </p:stCondLst>
                                  <p:childTnLst>
                                    <p:animMotion origin="layout" path="M -4.16667E-6 -2.59259E-6 L 0.53143 -0.0044 " pathEditMode="relative" rAng="0" ptsTypes="AA">
                                      <p:cBhvr>
                                        <p:cTn id="36" dur="2000" fill="hold"/>
                                        <p:tgtEl>
                                          <p:spTgt spid="14"/>
                                        </p:tgtEl>
                                        <p:attrNameLst>
                                          <p:attrName>ppt_x</p:attrName>
                                          <p:attrName>ppt_y</p:attrName>
                                        </p:attrNameLst>
                                      </p:cBhvr>
                                      <p:rCtr x="26563"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22</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4154984"/>
          </a:xfrm>
          <a:prstGeom prst="rect">
            <a:avLst/>
          </a:prstGeom>
        </p:spPr>
        <p:txBody>
          <a:bodyPr wrap="square">
            <a:spAutoFit/>
          </a:bodyPr>
          <a:lstStyle/>
          <a:p>
            <a:pPr algn="just"/>
            <a:r>
              <a:rPr lang="en-GB" sz="1600" b="1" dirty="0">
                <a:solidFill>
                  <a:srgbClr val="18C320"/>
                </a:solidFill>
              </a:rPr>
              <a:t>Operators and equipment</a:t>
            </a:r>
          </a:p>
          <a:p>
            <a:pPr algn="just"/>
            <a:endParaRPr lang="en-GB" sz="1600" dirty="0">
              <a:solidFill>
                <a:schemeClr val="tx1"/>
              </a:solidFill>
            </a:endParaRPr>
          </a:p>
          <a:p>
            <a:pPr algn="just"/>
            <a:r>
              <a:rPr lang="en-GB" sz="1600" dirty="0">
                <a:solidFill>
                  <a:schemeClr val="tx1"/>
                </a:solidFill>
              </a:rPr>
              <a:t>Few technologies support CEP specific activities such as: </a:t>
            </a:r>
          </a:p>
          <a:p>
            <a:pPr marL="890588" indent="-285750" algn="just">
              <a:lnSpc>
                <a:spcPct val="250000"/>
              </a:lnSpc>
              <a:buFont typeface="Wingdings" panose="05000000000000000000" pitchFamily="2" charset="2"/>
              <a:buChar char="Ø"/>
            </a:pPr>
            <a:r>
              <a:rPr lang="en-GB" sz="1600" dirty="0">
                <a:solidFill>
                  <a:schemeClr val="tx1"/>
                </a:solidFill>
              </a:rPr>
              <a:t>Barcode readers, </a:t>
            </a:r>
          </a:p>
          <a:p>
            <a:pPr marL="890588" indent="-285750" algn="just">
              <a:lnSpc>
                <a:spcPct val="250000"/>
              </a:lnSpc>
              <a:buFont typeface="Wingdings" panose="05000000000000000000" pitchFamily="2" charset="2"/>
              <a:buChar char="Ø"/>
            </a:pPr>
            <a:r>
              <a:rPr lang="en-GB" sz="1600" dirty="0">
                <a:solidFill>
                  <a:schemeClr val="tx1"/>
                </a:solidFill>
              </a:rPr>
              <a:t>Radiofrequency terminals, </a:t>
            </a:r>
          </a:p>
          <a:p>
            <a:pPr marL="890588" indent="-285750" algn="just">
              <a:lnSpc>
                <a:spcPct val="250000"/>
              </a:lnSpc>
              <a:buFont typeface="Wingdings" panose="05000000000000000000" pitchFamily="2" charset="2"/>
              <a:buChar char="Ø"/>
            </a:pPr>
            <a:r>
              <a:rPr lang="en-GB" sz="1600" dirty="0">
                <a:solidFill>
                  <a:schemeClr val="tx1"/>
                </a:solidFill>
              </a:rPr>
              <a:t>Ring scanners</a:t>
            </a: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dirty="0">
                <a:solidFill>
                  <a:schemeClr val="tx1"/>
                </a:solidFill>
              </a:rPr>
              <a:t>Eventually digital board information are displayed above loading / unloading bays, in order to inform operators about the arrivals or departures to come, the destination of goods and level of priority.</a:t>
            </a:r>
          </a:p>
        </p:txBody>
      </p:sp>
      <p:pic>
        <p:nvPicPr>
          <p:cNvPr id="1026" name="Picture 2" descr="Lecteur De Codes Barres Code À - Images vectorielles gratuites sur Pixabay">
            <a:extLst>
              <a:ext uri="{FF2B5EF4-FFF2-40B4-BE49-F238E27FC236}">
                <a16:creationId xmlns:a16="http://schemas.microsoft.com/office/drawing/2014/main" id="{16CEA038-5CC8-48AC-9845-8E1596C2C6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9894" y="2605233"/>
            <a:ext cx="929260" cy="69337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descr="Une image contenant équipement électronique, téléphone mobile&#10;&#10;Description générée automatiquement">
            <a:extLst>
              <a:ext uri="{FF2B5EF4-FFF2-40B4-BE49-F238E27FC236}">
                <a16:creationId xmlns:a16="http://schemas.microsoft.com/office/drawing/2014/main" id="{DF85F7B0-78F6-4A4A-AF73-59B4110793D9}"/>
              </a:ext>
            </a:extLst>
          </p:cNvPr>
          <p:cNvPicPr>
            <a:picLocks noChangeAspect="1"/>
          </p:cNvPicPr>
          <p:nvPr/>
        </p:nvPicPr>
        <p:blipFill>
          <a:blip r:embed="rId4"/>
          <a:stretch>
            <a:fillRect/>
          </a:stretch>
        </p:blipFill>
        <p:spPr>
          <a:xfrm>
            <a:off x="6581451" y="2951918"/>
            <a:ext cx="930923" cy="1147524"/>
          </a:xfrm>
          <a:prstGeom prst="rect">
            <a:avLst/>
          </a:prstGeom>
        </p:spPr>
      </p:pic>
      <p:pic>
        <p:nvPicPr>
          <p:cNvPr id="5" name="Image 4" descr="Une image contenant téléphone mobile, téléphone, montre&#10;&#10;Description générée automatiquement">
            <a:extLst>
              <a:ext uri="{FF2B5EF4-FFF2-40B4-BE49-F238E27FC236}">
                <a16:creationId xmlns:a16="http://schemas.microsoft.com/office/drawing/2014/main" id="{8A249F17-94F2-420B-B270-77B5DA213A77}"/>
              </a:ext>
            </a:extLst>
          </p:cNvPr>
          <p:cNvPicPr>
            <a:picLocks noChangeAspect="1"/>
          </p:cNvPicPr>
          <p:nvPr/>
        </p:nvPicPr>
        <p:blipFill>
          <a:blip r:embed="rId5"/>
          <a:stretch>
            <a:fillRect/>
          </a:stretch>
        </p:blipFill>
        <p:spPr>
          <a:xfrm>
            <a:off x="7215610" y="3662447"/>
            <a:ext cx="1796205" cy="1195293"/>
          </a:xfrm>
          <a:prstGeom prst="rect">
            <a:avLst/>
          </a:prstGeom>
        </p:spPr>
      </p:pic>
    </p:spTree>
    <p:extLst>
      <p:ext uri="{BB962C8B-B14F-4D97-AF65-F5344CB8AC3E}">
        <p14:creationId xmlns:p14="http://schemas.microsoft.com/office/powerpoint/2010/main" val="4218714490"/>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1000"/>
                                        <p:tgtEl>
                                          <p:spTgt spid="6">
                                            <p:txEl>
                                              <p:pRg st="2" end="2"/>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wipe(left)">
                                      <p:cBhvr>
                                        <p:cTn id="15" dur="500"/>
                                        <p:tgtEl>
                                          <p:spTgt spid="6">
                                            <p:txEl>
                                              <p:pRg st="3" end="3"/>
                                            </p:txEl>
                                          </p:spTgt>
                                        </p:tgtEl>
                                      </p:cBhvr>
                                    </p:animEffect>
                                  </p:childTnLst>
                                </p:cTn>
                              </p:par>
                            </p:childTnLst>
                          </p:cTn>
                        </p:par>
                        <p:par>
                          <p:cTn id="16" fill="hold">
                            <p:stCondLst>
                              <p:cond delay="2500"/>
                            </p:stCondLst>
                            <p:childTnLst>
                              <p:par>
                                <p:cTn id="17" presetID="42" presetClass="entr" presetSubtype="0"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fade">
                                      <p:cBhvr>
                                        <p:cTn id="19" dur="1000"/>
                                        <p:tgtEl>
                                          <p:spTgt spid="1026"/>
                                        </p:tgtEl>
                                      </p:cBhvr>
                                    </p:animEffect>
                                    <p:anim calcmode="lin" valueType="num">
                                      <p:cBhvr>
                                        <p:cTn id="20" dur="1000" fill="hold"/>
                                        <p:tgtEl>
                                          <p:spTgt spid="1026"/>
                                        </p:tgtEl>
                                        <p:attrNameLst>
                                          <p:attrName>ppt_x</p:attrName>
                                        </p:attrNameLst>
                                      </p:cBhvr>
                                      <p:tavLst>
                                        <p:tav tm="0">
                                          <p:val>
                                            <p:strVal val="#ppt_x"/>
                                          </p:val>
                                        </p:tav>
                                        <p:tav tm="100000">
                                          <p:val>
                                            <p:strVal val="#ppt_x"/>
                                          </p:val>
                                        </p:tav>
                                      </p:tavLst>
                                    </p:anim>
                                    <p:anim calcmode="lin" valueType="num">
                                      <p:cBhvr>
                                        <p:cTn id="21" dur="1000" fill="hold"/>
                                        <p:tgtEl>
                                          <p:spTgt spid="1026"/>
                                        </p:tgtEl>
                                        <p:attrNameLst>
                                          <p:attrName>ppt_y</p:attrName>
                                        </p:attrNameLst>
                                      </p:cBhvr>
                                      <p:tavLst>
                                        <p:tav tm="0">
                                          <p:val>
                                            <p:strVal val="#ppt_y+.1"/>
                                          </p:val>
                                        </p:tav>
                                        <p:tav tm="100000">
                                          <p:val>
                                            <p:strVal val="#ppt_y"/>
                                          </p:val>
                                        </p:tav>
                                      </p:tavLst>
                                    </p:anim>
                                  </p:childTnLst>
                                </p:cTn>
                              </p:par>
                            </p:childTnLst>
                          </p:cTn>
                        </p:par>
                        <p:par>
                          <p:cTn id="22" fill="hold">
                            <p:stCondLst>
                              <p:cond delay="3500"/>
                            </p:stCondLst>
                            <p:childTnLst>
                              <p:par>
                                <p:cTn id="23" presetID="22" presetClass="entr" presetSubtype="8" fill="hold" grpId="0" nodeType="after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wipe(left)">
                                      <p:cBhvr>
                                        <p:cTn id="25" dur="500"/>
                                        <p:tgtEl>
                                          <p:spTgt spid="6">
                                            <p:txEl>
                                              <p:pRg st="4" end="4"/>
                                            </p:txEl>
                                          </p:spTgt>
                                        </p:tgtEl>
                                      </p:cBhvr>
                                    </p:animEffect>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1000"/>
                                        <p:tgtEl>
                                          <p:spTgt spid="3"/>
                                        </p:tgtEl>
                                      </p:cBhvr>
                                    </p:animEffect>
                                    <p:anim calcmode="lin" valueType="num">
                                      <p:cBhvr>
                                        <p:cTn id="30" dur="1000" fill="hold"/>
                                        <p:tgtEl>
                                          <p:spTgt spid="3"/>
                                        </p:tgtEl>
                                        <p:attrNameLst>
                                          <p:attrName>ppt_x</p:attrName>
                                        </p:attrNameLst>
                                      </p:cBhvr>
                                      <p:tavLst>
                                        <p:tav tm="0">
                                          <p:val>
                                            <p:strVal val="#ppt_x"/>
                                          </p:val>
                                        </p:tav>
                                        <p:tav tm="100000">
                                          <p:val>
                                            <p:strVal val="#ppt_x"/>
                                          </p:val>
                                        </p:tav>
                                      </p:tavLst>
                                    </p:anim>
                                    <p:anim calcmode="lin" valueType="num">
                                      <p:cBhvr>
                                        <p:cTn id="31" dur="1000" fill="hold"/>
                                        <p:tgtEl>
                                          <p:spTgt spid="3"/>
                                        </p:tgtEl>
                                        <p:attrNameLst>
                                          <p:attrName>ppt_y</p:attrName>
                                        </p:attrNameLst>
                                      </p:cBhvr>
                                      <p:tavLst>
                                        <p:tav tm="0">
                                          <p:val>
                                            <p:strVal val="#ppt_y+.1"/>
                                          </p:val>
                                        </p:tav>
                                        <p:tav tm="100000">
                                          <p:val>
                                            <p:strVal val="#ppt_y"/>
                                          </p:val>
                                        </p:tav>
                                      </p:tavLst>
                                    </p:anim>
                                  </p:childTnLst>
                                </p:cTn>
                              </p:par>
                            </p:childTnLst>
                          </p:cTn>
                        </p:par>
                        <p:par>
                          <p:cTn id="32" fill="hold">
                            <p:stCondLst>
                              <p:cond delay="5000"/>
                            </p:stCondLst>
                            <p:childTnLst>
                              <p:par>
                                <p:cTn id="33" presetID="22" presetClass="entr" presetSubtype="8" fill="hold" grpId="0" nodeType="after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wipe(left)">
                                      <p:cBhvr>
                                        <p:cTn id="35" dur="500"/>
                                        <p:tgtEl>
                                          <p:spTgt spid="6">
                                            <p:txEl>
                                              <p:pRg st="5" end="5"/>
                                            </p:txEl>
                                          </p:spTgt>
                                        </p:tgtEl>
                                      </p:cBhvr>
                                    </p:animEffect>
                                  </p:childTnLst>
                                </p:cTn>
                              </p:par>
                            </p:childTnLst>
                          </p:cTn>
                        </p:par>
                        <p:par>
                          <p:cTn id="36" fill="hold">
                            <p:stCondLst>
                              <p:cond delay="5500"/>
                            </p:stCondLst>
                            <p:childTnLst>
                              <p:par>
                                <p:cTn id="37" presetID="42" presetClass="entr" presetSubtype="0" fill="hold"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par>
                          <p:cTn id="42" fill="hold">
                            <p:stCondLst>
                              <p:cond delay="6500"/>
                            </p:stCondLst>
                            <p:childTnLst>
                              <p:par>
                                <p:cTn id="43" presetID="22" presetClass="entr" presetSubtype="1" fill="hold" grpId="0" nodeType="afterEffect">
                                  <p:stCondLst>
                                    <p:cond delay="1000"/>
                                  </p:stCondLst>
                                  <p:childTnLst>
                                    <p:set>
                                      <p:cBhvr>
                                        <p:cTn id="44" dur="1" fill="hold">
                                          <p:stCondLst>
                                            <p:cond delay="0"/>
                                          </p:stCondLst>
                                        </p:cTn>
                                        <p:tgtEl>
                                          <p:spTgt spid="6">
                                            <p:txEl>
                                              <p:pRg st="9" end="9"/>
                                            </p:txEl>
                                          </p:spTgt>
                                        </p:tgtEl>
                                        <p:attrNameLst>
                                          <p:attrName>style.visibility</p:attrName>
                                        </p:attrNameLst>
                                      </p:cBhvr>
                                      <p:to>
                                        <p:strVal val="visible"/>
                                      </p:to>
                                    </p:set>
                                    <p:animEffect transition="in" filter="wipe(up)">
                                      <p:cBhvr>
                                        <p:cTn id="45" dur="2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23</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3647665"/>
          </a:xfrm>
          <a:prstGeom prst="rect">
            <a:avLst/>
          </a:prstGeom>
        </p:spPr>
        <p:txBody>
          <a:bodyPr wrap="square">
            <a:spAutoFit/>
          </a:bodyPr>
          <a:lstStyle/>
          <a:p>
            <a:pPr algn="just"/>
            <a:r>
              <a:rPr lang="en-GB" sz="1600" b="1" dirty="0">
                <a:solidFill>
                  <a:srgbClr val="18C320"/>
                </a:solidFill>
              </a:rPr>
              <a:t>Operators and equipment</a:t>
            </a:r>
          </a:p>
          <a:p>
            <a:pPr algn="just"/>
            <a:endParaRPr lang="en-GB" sz="1600" dirty="0">
              <a:solidFill>
                <a:schemeClr val="tx1"/>
              </a:solidFill>
            </a:endParaRPr>
          </a:p>
          <a:p>
            <a:pPr algn="just"/>
            <a:r>
              <a:rPr lang="en-GB" sz="1600" b="1" dirty="0">
                <a:solidFill>
                  <a:schemeClr val="accent6"/>
                </a:solidFill>
              </a:rPr>
              <a:t>	</a:t>
            </a:r>
            <a:r>
              <a:rPr lang="en-GB" sz="1600" b="1" dirty="0">
                <a:solidFill>
                  <a:srgbClr val="18C320"/>
                </a:solidFill>
              </a:rPr>
              <a:t>Single parcel specialists:</a:t>
            </a:r>
          </a:p>
          <a:p>
            <a:pPr algn="just"/>
            <a:endParaRPr lang="en-GB" sz="1600" dirty="0">
              <a:solidFill>
                <a:schemeClr val="tx1"/>
              </a:solidFill>
            </a:endParaRPr>
          </a:p>
          <a:p>
            <a:pPr algn="just"/>
            <a:r>
              <a:rPr lang="en-GB" sz="1600" dirty="0">
                <a:solidFill>
                  <a:schemeClr val="tx1"/>
                </a:solidFill>
              </a:rPr>
              <a:t>They need to deal with pallets and cartons more efficiently, and are likely to invest on some equipment in their transit platforms, such as:</a:t>
            </a:r>
          </a:p>
          <a:p>
            <a:pPr marL="890588" indent="-285750" algn="just">
              <a:lnSpc>
                <a:spcPct val="300000"/>
              </a:lnSpc>
              <a:buFont typeface="Wingdings" panose="05000000000000000000" pitchFamily="2" charset="2"/>
              <a:buChar char="Ø"/>
            </a:pPr>
            <a:r>
              <a:rPr lang="en-GB" sz="1600" dirty="0">
                <a:solidFill>
                  <a:schemeClr val="tx1"/>
                </a:solidFill>
              </a:rPr>
              <a:t>Automated conveyors,</a:t>
            </a:r>
          </a:p>
          <a:p>
            <a:pPr marL="890588" indent="-285750" algn="just">
              <a:lnSpc>
                <a:spcPct val="300000"/>
              </a:lnSpc>
              <a:buFont typeface="Wingdings" panose="05000000000000000000" pitchFamily="2" charset="2"/>
              <a:buChar char="Ø"/>
            </a:pPr>
            <a:r>
              <a:rPr lang="en-GB" sz="1600" dirty="0">
                <a:solidFill>
                  <a:schemeClr val="tx1"/>
                </a:solidFill>
              </a:rPr>
              <a:t>Pick to light systems,</a:t>
            </a:r>
          </a:p>
          <a:p>
            <a:pPr marL="890588" indent="-285750" algn="just">
              <a:lnSpc>
                <a:spcPct val="300000"/>
              </a:lnSpc>
              <a:buFont typeface="Wingdings" panose="05000000000000000000" pitchFamily="2" charset="2"/>
              <a:buChar char="Ø"/>
            </a:pPr>
            <a:r>
              <a:rPr lang="en-GB" sz="1600" dirty="0">
                <a:solidFill>
                  <a:schemeClr val="tx1"/>
                </a:solidFill>
              </a:rPr>
              <a:t>RFID field detectors, etc.</a:t>
            </a:r>
          </a:p>
        </p:txBody>
      </p:sp>
      <p:pic>
        <p:nvPicPr>
          <p:cNvPr id="4" name="Image 3" descr="Une image contenant circuit, équipement électronique&#10;&#10;Description générée automatiquement">
            <a:extLst>
              <a:ext uri="{FF2B5EF4-FFF2-40B4-BE49-F238E27FC236}">
                <a16:creationId xmlns:a16="http://schemas.microsoft.com/office/drawing/2014/main" id="{8487B1AA-C58F-4024-9FE6-D6CD2759C085}"/>
              </a:ext>
            </a:extLst>
          </p:cNvPr>
          <p:cNvPicPr>
            <a:picLocks noChangeAspect="1"/>
          </p:cNvPicPr>
          <p:nvPr/>
        </p:nvPicPr>
        <p:blipFill>
          <a:blip r:embed="rId3"/>
          <a:stretch>
            <a:fillRect/>
          </a:stretch>
        </p:blipFill>
        <p:spPr>
          <a:xfrm>
            <a:off x="3929605" y="3278468"/>
            <a:ext cx="2743200" cy="1666875"/>
          </a:xfrm>
          <a:prstGeom prst="rect">
            <a:avLst/>
          </a:prstGeom>
        </p:spPr>
      </p:pic>
      <p:pic>
        <p:nvPicPr>
          <p:cNvPr id="2050" name="Picture 2">
            <a:extLst>
              <a:ext uri="{FF2B5EF4-FFF2-40B4-BE49-F238E27FC236}">
                <a16:creationId xmlns:a16="http://schemas.microsoft.com/office/drawing/2014/main" id="{7B3C9520-5D21-40FA-A2A7-F4937E2C33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805" y="3892989"/>
            <a:ext cx="2351590" cy="15667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8" name="Image 7" descr="Une image contenant texte, charrette&#10;&#10;Description générée automatiquement">
            <a:extLst>
              <a:ext uri="{FF2B5EF4-FFF2-40B4-BE49-F238E27FC236}">
                <a16:creationId xmlns:a16="http://schemas.microsoft.com/office/drawing/2014/main" id="{7D155ACC-B62D-4B38-9883-D83CD230B64F}"/>
              </a:ext>
            </a:extLst>
          </p:cNvPr>
          <p:cNvPicPr>
            <a:picLocks noChangeAspect="1"/>
          </p:cNvPicPr>
          <p:nvPr/>
        </p:nvPicPr>
        <p:blipFill>
          <a:blip r:embed="rId5"/>
          <a:stretch>
            <a:fillRect/>
          </a:stretch>
        </p:blipFill>
        <p:spPr>
          <a:xfrm>
            <a:off x="4304154" y="5094239"/>
            <a:ext cx="2083744" cy="1720987"/>
          </a:xfrm>
          <a:prstGeom prst="rect">
            <a:avLst/>
          </a:prstGeom>
          <a:ln>
            <a:noFill/>
          </a:ln>
          <a:effectLst>
            <a:softEdge rad="112500"/>
          </a:effectLst>
        </p:spPr>
      </p:pic>
    </p:spTree>
    <p:extLst>
      <p:ext uri="{BB962C8B-B14F-4D97-AF65-F5344CB8AC3E}">
        <p14:creationId xmlns:p14="http://schemas.microsoft.com/office/powerpoint/2010/main" val="3355717655"/>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10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left)">
                                      <p:cBhvr>
                                        <p:cTn id="11" dur="1000"/>
                                        <p:tgtEl>
                                          <p:spTgt spid="6">
                                            <p:txEl>
                                              <p:pRg st="2" end="2"/>
                                            </p:txEl>
                                          </p:spTgt>
                                        </p:tgtEl>
                                      </p:cBhvr>
                                    </p:animEffect>
                                  </p:childTnLst>
                                </p:cTn>
                              </p:par>
                            </p:childTnLst>
                          </p:cTn>
                        </p:par>
                        <p:par>
                          <p:cTn id="12" fill="hold">
                            <p:stCondLst>
                              <p:cond delay="2500"/>
                            </p:stCondLst>
                            <p:childTnLst>
                              <p:par>
                                <p:cTn id="13" presetID="22" presetClass="entr" presetSubtype="1" fill="hold" grpId="0" nodeType="afterEffect">
                                  <p:stCondLst>
                                    <p:cond delay="50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up)">
                                      <p:cBhvr>
                                        <p:cTn id="15" dur="1000"/>
                                        <p:tgtEl>
                                          <p:spTgt spid="6">
                                            <p:txEl>
                                              <p:pRg st="4" end="4"/>
                                            </p:txEl>
                                          </p:spTgt>
                                        </p:tgtEl>
                                      </p:cBhvr>
                                    </p:animEffect>
                                  </p:childTnLst>
                                </p:cTn>
                              </p:par>
                            </p:childTnLst>
                          </p:cTn>
                        </p:par>
                        <p:par>
                          <p:cTn id="16" fill="hold">
                            <p:stCondLst>
                              <p:cond delay="4000"/>
                            </p:stCondLst>
                            <p:childTnLst>
                              <p:par>
                                <p:cTn id="17" presetID="22" presetClass="entr" presetSubtype="8" fill="hold" grpId="0" nodeType="after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ipe(left)">
                                      <p:cBhvr>
                                        <p:cTn id="19" dur="500"/>
                                        <p:tgtEl>
                                          <p:spTgt spid="6">
                                            <p:txEl>
                                              <p:pRg st="5" end="5"/>
                                            </p:txEl>
                                          </p:spTgt>
                                        </p:tgtEl>
                                      </p:cBhvr>
                                    </p:animEffect>
                                  </p:childTnLst>
                                </p:cTn>
                              </p:par>
                            </p:childTnLst>
                          </p:cTn>
                        </p:par>
                        <p:par>
                          <p:cTn id="20" fill="hold">
                            <p:stCondLst>
                              <p:cond delay="4500"/>
                            </p:stCondLst>
                            <p:childTnLst>
                              <p:par>
                                <p:cTn id="21" presetID="42"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anim calcmode="lin" valueType="num">
                                      <p:cBhvr>
                                        <p:cTn id="24" dur="1000" fill="hold"/>
                                        <p:tgtEl>
                                          <p:spTgt spid="4"/>
                                        </p:tgtEl>
                                        <p:attrNameLst>
                                          <p:attrName>ppt_x</p:attrName>
                                        </p:attrNameLst>
                                      </p:cBhvr>
                                      <p:tavLst>
                                        <p:tav tm="0">
                                          <p:val>
                                            <p:strVal val="#ppt_x"/>
                                          </p:val>
                                        </p:tav>
                                        <p:tav tm="100000">
                                          <p:val>
                                            <p:strVal val="#ppt_x"/>
                                          </p:val>
                                        </p:tav>
                                      </p:tavLst>
                                    </p:anim>
                                    <p:anim calcmode="lin" valueType="num">
                                      <p:cBhvr>
                                        <p:cTn id="25" dur="1000" fill="hold"/>
                                        <p:tgtEl>
                                          <p:spTgt spid="4"/>
                                        </p:tgtEl>
                                        <p:attrNameLst>
                                          <p:attrName>ppt_y</p:attrName>
                                        </p:attrNameLst>
                                      </p:cBhvr>
                                      <p:tavLst>
                                        <p:tav tm="0">
                                          <p:val>
                                            <p:strVal val="#ppt_y+.1"/>
                                          </p:val>
                                        </p:tav>
                                        <p:tav tm="100000">
                                          <p:val>
                                            <p:strVal val="#ppt_y"/>
                                          </p:val>
                                        </p:tav>
                                      </p:tavLst>
                                    </p:anim>
                                  </p:childTnLst>
                                </p:cTn>
                              </p:par>
                            </p:childTnLst>
                          </p:cTn>
                        </p:par>
                        <p:par>
                          <p:cTn id="26" fill="hold">
                            <p:stCondLst>
                              <p:cond delay="5500"/>
                            </p:stCondLst>
                            <p:childTnLst>
                              <p:par>
                                <p:cTn id="27" presetID="22" presetClass="entr" presetSubtype="8" fill="hold" grpId="0" nodeType="after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wipe(left)">
                                      <p:cBhvr>
                                        <p:cTn id="29" dur="500"/>
                                        <p:tgtEl>
                                          <p:spTgt spid="6">
                                            <p:txEl>
                                              <p:pRg st="6" end="6"/>
                                            </p:txEl>
                                          </p:spTgt>
                                        </p:tgtEl>
                                      </p:cBhvr>
                                    </p:animEffect>
                                  </p:childTnLst>
                                </p:cTn>
                              </p:par>
                            </p:childTnLst>
                          </p:cTn>
                        </p:par>
                        <p:par>
                          <p:cTn id="30" fill="hold">
                            <p:stCondLst>
                              <p:cond delay="6000"/>
                            </p:stCondLst>
                            <p:childTnLst>
                              <p:par>
                                <p:cTn id="31" presetID="42" presetClass="entr" presetSubtype="0" fill="hold" nodeType="afterEffect">
                                  <p:stCondLst>
                                    <p:cond delay="0"/>
                                  </p:stCondLst>
                                  <p:childTnLst>
                                    <p:set>
                                      <p:cBhvr>
                                        <p:cTn id="32" dur="1" fill="hold">
                                          <p:stCondLst>
                                            <p:cond delay="0"/>
                                          </p:stCondLst>
                                        </p:cTn>
                                        <p:tgtEl>
                                          <p:spTgt spid="2050"/>
                                        </p:tgtEl>
                                        <p:attrNameLst>
                                          <p:attrName>style.visibility</p:attrName>
                                        </p:attrNameLst>
                                      </p:cBhvr>
                                      <p:to>
                                        <p:strVal val="visible"/>
                                      </p:to>
                                    </p:set>
                                    <p:animEffect transition="in" filter="fade">
                                      <p:cBhvr>
                                        <p:cTn id="33" dur="1000"/>
                                        <p:tgtEl>
                                          <p:spTgt spid="2050"/>
                                        </p:tgtEl>
                                      </p:cBhvr>
                                    </p:animEffect>
                                    <p:anim calcmode="lin" valueType="num">
                                      <p:cBhvr>
                                        <p:cTn id="34" dur="1000" fill="hold"/>
                                        <p:tgtEl>
                                          <p:spTgt spid="2050"/>
                                        </p:tgtEl>
                                        <p:attrNameLst>
                                          <p:attrName>ppt_x</p:attrName>
                                        </p:attrNameLst>
                                      </p:cBhvr>
                                      <p:tavLst>
                                        <p:tav tm="0">
                                          <p:val>
                                            <p:strVal val="#ppt_x"/>
                                          </p:val>
                                        </p:tav>
                                        <p:tav tm="100000">
                                          <p:val>
                                            <p:strVal val="#ppt_x"/>
                                          </p:val>
                                        </p:tav>
                                      </p:tavLst>
                                    </p:anim>
                                    <p:anim calcmode="lin" valueType="num">
                                      <p:cBhvr>
                                        <p:cTn id="35" dur="1000" fill="hold"/>
                                        <p:tgtEl>
                                          <p:spTgt spid="2050"/>
                                        </p:tgtEl>
                                        <p:attrNameLst>
                                          <p:attrName>ppt_y</p:attrName>
                                        </p:attrNameLst>
                                      </p:cBhvr>
                                      <p:tavLst>
                                        <p:tav tm="0">
                                          <p:val>
                                            <p:strVal val="#ppt_y+.1"/>
                                          </p:val>
                                        </p:tav>
                                        <p:tav tm="100000">
                                          <p:val>
                                            <p:strVal val="#ppt_y"/>
                                          </p:val>
                                        </p:tav>
                                      </p:tavLst>
                                    </p:anim>
                                  </p:childTnLst>
                                </p:cTn>
                              </p:par>
                            </p:childTnLst>
                          </p:cTn>
                        </p:par>
                        <p:par>
                          <p:cTn id="36" fill="hold">
                            <p:stCondLst>
                              <p:cond delay="7000"/>
                            </p:stCondLst>
                            <p:childTnLst>
                              <p:par>
                                <p:cTn id="37" presetID="22" presetClass="entr" presetSubtype="8" fill="hold" grpId="0" nodeType="afterEffect">
                                  <p:stCondLst>
                                    <p:cond delay="0"/>
                                  </p:stCondLst>
                                  <p:childTnLst>
                                    <p:set>
                                      <p:cBhvr>
                                        <p:cTn id="38" dur="1" fill="hold">
                                          <p:stCondLst>
                                            <p:cond delay="0"/>
                                          </p:stCondLst>
                                        </p:cTn>
                                        <p:tgtEl>
                                          <p:spTgt spid="6">
                                            <p:txEl>
                                              <p:pRg st="7" end="7"/>
                                            </p:txEl>
                                          </p:spTgt>
                                        </p:tgtEl>
                                        <p:attrNameLst>
                                          <p:attrName>style.visibility</p:attrName>
                                        </p:attrNameLst>
                                      </p:cBhvr>
                                      <p:to>
                                        <p:strVal val="visible"/>
                                      </p:to>
                                    </p:set>
                                    <p:animEffect transition="in" filter="wipe(left)">
                                      <p:cBhvr>
                                        <p:cTn id="39" dur="500"/>
                                        <p:tgtEl>
                                          <p:spTgt spid="6">
                                            <p:txEl>
                                              <p:pRg st="7" end="7"/>
                                            </p:txEl>
                                          </p:spTgt>
                                        </p:tgtEl>
                                      </p:cBhvr>
                                    </p:animEffect>
                                  </p:childTnLst>
                                </p:cTn>
                              </p:par>
                            </p:childTnLst>
                          </p:cTn>
                        </p:par>
                        <p:par>
                          <p:cTn id="40" fill="hold">
                            <p:stCondLst>
                              <p:cond delay="7500"/>
                            </p:stCondLst>
                            <p:childTnLst>
                              <p:par>
                                <p:cTn id="41" presetID="42" presetClass="entr" presetSubtype="0" fill="hold" nodeType="after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 name="5 Rectángulo"/>
          <p:cNvSpPr/>
          <p:nvPr/>
        </p:nvSpPr>
        <p:spPr>
          <a:xfrm>
            <a:off x="306006" y="1812071"/>
            <a:ext cx="8367731" cy="4893647"/>
          </a:xfrm>
          <a:prstGeom prst="rect">
            <a:avLst/>
          </a:prstGeom>
        </p:spPr>
        <p:txBody>
          <a:bodyPr wrap="square">
            <a:spAutoFit/>
          </a:bodyPr>
          <a:lstStyle/>
          <a:p>
            <a:pPr algn="just"/>
            <a:r>
              <a:rPr lang="en-GB" sz="1600" b="1" dirty="0">
                <a:solidFill>
                  <a:srgbClr val="18C320"/>
                </a:solidFill>
              </a:rPr>
              <a:t>Transportation modes</a:t>
            </a:r>
          </a:p>
          <a:p>
            <a:pPr algn="just"/>
            <a:endParaRPr lang="en-GB" sz="1600" dirty="0">
              <a:solidFill>
                <a:schemeClr val="tx1"/>
              </a:solidFill>
            </a:endParaRPr>
          </a:p>
          <a:p>
            <a:pPr algn="just"/>
            <a:r>
              <a:rPr lang="en-GB" sz="1600" dirty="0">
                <a:solidFill>
                  <a:schemeClr val="tx1"/>
                </a:solidFill>
              </a:rPr>
              <a:t>CEP operations, especially for the last mile delivery, can be composed of several transportation means, such as trucks of course, but also light vehicles, cargocycles, etc.</a:t>
            </a: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dirty="0">
                <a:solidFill>
                  <a:schemeClr val="tx1"/>
                </a:solidFill>
              </a:rPr>
              <a:t>With the development of durable solutions and innovations, other traditional transport modes and new technologies are also more and more considered:</a:t>
            </a:r>
          </a:p>
          <a:p>
            <a:pPr algn="just"/>
            <a:endParaRPr lang="en-GB" sz="1600" dirty="0">
              <a:solidFill>
                <a:schemeClr val="tx1"/>
              </a:solidFill>
            </a:endParaRPr>
          </a:p>
          <a:p>
            <a:pPr marL="895350" indent="-285750" algn="just">
              <a:lnSpc>
                <a:spcPct val="150000"/>
              </a:lnSpc>
              <a:buFont typeface="Wingdings" panose="05000000000000000000" pitchFamily="2" charset="2"/>
              <a:buChar char="Ø"/>
            </a:pPr>
            <a:r>
              <a:rPr lang="en-GB" sz="1600" dirty="0">
                <a:solidFill>
                  <a:schemeClr val="tx1"/>
                </a:solidFill>
              </a:rPr>
              <a:t>Fluvial</a:t>
            </a:r>
          </a:p>
          <a:p>
            <a:pPr marL="895350" indent="-285750" algn="just">
              <a:lnSpc>
                <a:spcPct val="150000"/>
              </a:lnSpc>
              <a:buFont typeface="Wingdings" panose="05000000000000000000" pitchFamily="2" charset="2"/>
              <a:buChar char="Ø"/>
            </a:pPr>
            <a:r>
              <a:rPr lang="en-GB" sz="1600" dirty="0">
                <a:solidFill>
                  <a:schemeClr val="tx1"/>
                </a:solidFill>
              </a:rPr>
              <a:t>Rail</a:t>
            </a:r>
          </a:p>
          <a:p>
            <a:pPr marL="895350" indent="-285750" algn="just">
              <a:lnSpc>
                <a:spcPct val="150000"/>
              </a:lnSpc>
              <a:buFont typeface="Wingdings" panose="05000000000000000000" pitchFamily="2" charset="2"/>
              <a:buChar char="Ø"/>
            </a:pPr>
            <a:r>
              <a:rPr lang="en-GB" sz="1600" dirty="0">
                <a:solidFill>
                  <a:schemeClr val="tx1"/>
                </a:solidFill>
              </a:rPr>
              <a:t>Drones</a:t>
            </a:r>
          </a:p>
          <a:p>
            <a:pPr algn="just"/>
            <a:endParaRPr lang="en-GB" sz="1600" dirty="0">
              <a:solidFill>
                <a:schemeClr val="tx1"/>
              </a:solidFill>
            </a:endParaRPr>
          </a:p>
        </p:txBody>
      </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24</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Operational</a:t>
            </a:r>
            <a:r>
              <a:rPr lang="fr-FR" sz="2400" b="0" i="0" u="none" strike="noStrike" cap="none" dirty="0">
                <a:solidFill>
                  <a:schemeClr val="lt1"/>
                </a:solidFill>
                <a:latin typeface="Arial"/>
                <a:ea typeface="Arial"/>
                <a:cs typeface="Arial"/>
                <a:sym typeface="Arial"/>
              </a:rPr>
              <a:t> </a:t>
            </a:r>
            <a:r>
              <a:rPr lang="fr-FR" sz="2400" b="0" i="0" u="none" strike="noStrike" cap="none" dirty="0" err="1">
                <a:solidFill>
                  <a:schemeClr val="lt1"/>
                </a:solidFill>
                <a:latin typeface="Arial"/>
                <a:ea typeface="Arial"/>
                <a:cs typeface="Arial"/>
                <a:sym typeface="Arial"/>
              </a:rPr>
              <a:t>modalities</a:t>
            </a:r>
            <a:endParaRPr lang="en-GB" sz="2400" b="0" i="0" u="none" strike="noStrike" cap="none" dirty="0">
              <a:solidFill>
                <a:schemeClr val="lt1"/>
              </a:solidFill>
              <a:latin typeface="Arial"/>
              <a:ea typeface="Arial"/>
              <a:cs typeface="Arial"/>
              <a:sym typeface="Arial"/>
            </a:endParaRPr>
          </a:p>
        </p:txBody>
      </p:sp>
      <p:cxnSp>
        <p:nvCxnSpPr>
          <p:cNvPr id="3" name="Connecteur droit avec flèche 2">
            <a:extLst>
              <a:ext uri="{FF2B5EF4-FFF2-40B4-BE49-F238E27FC236}">
                <a16:creationId xmlns:a16="http://schemas.microsoft.com/office/drawing/2014/main" id="{BAE0FE8A-DE19-4B24-8255-AF5222ADBCB0}"/>
              </a:ext>
            </a:extLst>
          </p:cNvPr>
          <p:cNvCxnSpPr>
            <a:cxnSpLocks/>
          </p:cNvCxnSpPr>
          <p:nvPr/>
        </p:nvCxnSpPr>
        <p:spPr>
          <a:xfrm>
            <a:off x="3895725" y="2581154"/>
            <a:ext cx="1671698" cy="0"/>
          </a:xfrm>
          <a:prstGeom prst="straightConnector1">
            <a:avLst/>
          </a:prstGeom>
          <a:ln w="19050">
            <a:tailEnd type="triangle"/>
          </a:ln>
        </p:spPr>
        <p:style>
          <a:lnRef idx="1">
            <a:schemeClr val="accent6"/>
          </a:lnRef>
          <a:fillRef idx="0">
            <a:schemeClr val="accent6"/>
          </a:fillRef>
          <a:effectRef idx="0">
            <a:schemeClr val="accent6"/>
          </a:effectRef>
          <a:fontRef idx="minor">
            <a:schemeClr val="tx1"/>
          </a:fontRef>
        </p:style>
      </p:cxnSp>
      <p:pic>
        <p:nvPicPr>
          <p:cNvPr id="11" name="Image 10">
            <a:extLst>
              <a:ext uri="{FF2B5EF4-FFF2-40B4-BE49-F238E27FC236}">
                <a16:creationId xmlns:a16="http://schemas.microsoft.com/office/drawing/2014/main" id="{D2E95497-6936-441E-B719-DFC8E9EE3016}"/>
              </a:ext>
            </a:extLst>
          </p:cNvPr>
          <p:cNvPicPr>
            <a:picLocks noChangeAspect="1"/>
          </p:cNvPicPr>
          <p:nvPr/>
        </p:nvPicPr>
        <p:blipFill rotWithShape="1">
          <a:blip r:embed="rId3"/>
          <a:srcRect l="47737" t="20822" r="35218" b="50000"/>
          <a:stretch/>
        </p:blipFill>
        <p:spPr>
          <a:xfrm>
            <a:off x="1381125" y="3219451"/>
            <a:ext cx="1147823" cy="981074"/>
          </a:xfrm>
          <a:prstGeom prst="rect">
            <a:avLst/>
          </a:prstGeom>
        </p:spPr>
      </p:pic>
      <p:pic>
        <p:nvPicPr>
          <p:cNvPr id="15" name="Image 14">
            <a:extLst>
              <a:ext uri="{FF2B5EF4-FFF2-40B4-BE49-F238E27FC236}">
                <a16:creationId xmlns:a16="http://schemas.microsoft.com/office/drawing/2014/main" id="{0384CB8A-4FDF-4E7C-908D-4F46DC5BB76B}"/>
              </a:ext>
            </a:extLst>
          </p:cNvPr>
          <p:cNvPicPr>
            <a:picLocks noChangeAspect="1"/>
          </p:cNvPicPr>
          <p:nvPr/>
        </p:nvPicPr>
        <p:blipFill rotWithShape="1">
          <a:blip r:embed="rId3"/>
          <a:srcRect l="39706" t="46496" r="52726" b="37678"/>
          <a:stretch/>
        </p:blipFill>
        <p:spPr>
          <a:xfrm>
            <a:off x="4572000" y="5783468"/>
            <a:ext cx="728048" cy="760186"/>
          </a:xfrm>
          <a:prstGeom prst="rect">
            <a:avLst/>
          </a:prstGeom>
        </p:spPr>
      </p:pic>
      <p:pic>
        <p:nvPicPr>
          <p:cNvPr id="17" name="Image 16" descr="Une image contenant texte&#10;&#10;Description générée automatiquement">
            <a:extLst>
              <a:ext uri="{FF2B5EF4-FFF2-40B4-BE49-F238E27FC236}">
                <a16:creationId xmlns:a16="http://schemas.microsoft.com/office/drawing/2014/main" id="{47A5EDE9-B025-40A0-BFB6-9833B72BCCAD}"/>
              </a:ext>
            </a:extLst>
          </p:cNvPr>
          <p:cNvPicPr>
            <a:picLocks noChangeAspect="1"/>
          </p:cNvPicPr>
          <p:nvPr/>
        </p:nvPicPr>
        <p:blipFill rotWithShape="1">
          <a:blip r:embed="rId4"/>
          <a:srcRect l="7019" t="71035" r="82678" b="4886"/>
          <a:stretch/>
        </p:blipFill>
        <p:spPr>
          <a:xfrm>
            <a:off x="3044002" y="3215442"/>
            <a:ext cx="693798" cy="809624"/>
          </a:xfrm>
          <a:prstGeom prst="rect">
            <a:avLst/>
          </a:prstGeom>
        </p:spPr>
      </p:pic>
      <p:pic>
        <p:nvPicPr>
          <p:cNvPr id="21" name="Image 20">
            <a:extLst>
              <a:ext uri="{FF2B5EF4-FFF2-40B4-BE49-F238E27FC236}">
                <a16:creationId xmlns:a16="http://schemas.microsoft.com/office/drawing/2014/main" id="{5DF3113A-864D-46B8-8390-F4D5F0F79398}"/>
              </a:ext>
            </a:extLst>
          </p:cNvPr>
          <p:cNvPicPr>
            <a:picLocks noChangeAspect="1"/>
          </p:cNvPicPr>
          <p:nvPr/>
        </p:nvPicPr>
        <p:blipFill rotWithShape="1">
          <a:blip r:embed="rId5"/>
          <a:srcRect l="82083" t="68253" r="3607" b="10340"/>
          <a:stretch/>
        </p:blipFill>
        <p:spPr>
          <a:xfrm>
            <a:off x="4323649" y="3305300"/>
            <a:ext cx="963674" cy="719766"/>
          </a:xfrm>
          <a:prstGeom prst="rect">
            <a:avLst/>
          </a:prstGeom>
        </p:spPr>
      </p:pic>
      <p:pic>
        <p:nvPicPr>
          <p:cNvPr id="25" name="Image 24">
            <a:extLst>
              <a:ext uri="{FF2B5EF4-FFF2-40B4-BE49-F238E27FC236}">
                <a16:creationId xmlns:a16="http://schemas.microsoft.com/office/drawing/2014/main" id="{D7940ED1-5BAD-4763-9732-DC676230F0B6}"/>
              </a:ext>
            </a:extLst>
          </p:cNvPr>
          <p:cNvPicPr>
            <a:picLocks noChangeAspect="1"/>
          </p:cNvPicPr>
          <p:nvPr/>
        </p:nvPicPr>
        <p:blipFill rotWithShape="1">
          <a:blip r:embed="rId5"/>
          <a:srcRect l="80219" t="21553" r="11672" b="57040"/>
          <a:stretch/>
        </p:blipFill>
        <p:spPr>
          <a:xfrm>
            <a:off x="5807076" y="3332437"/>
            <a:ext cx="546099" cy="719766"/>
          </a:xfrm>
          <a:prstGeom prst="rect">
            <a:avLst/>
          </a:prstGeom>
        </p:spPr>
      </p:pic>
      <p:pic>
        <p:nvPicPr>
          <p:cNvPr id="26" name="Image 25">
            <a:extLst>
              <a:ext uri="{FF2B5EF4-FFF2-40B4-BE49-F238E27FC236}">
                <a16:creationId xmlns:a16="http://schemas.microsoft.com/office/drawing/2014/main" id="{071A127C-5CA7-4C50-8FFC-C815ED6DB1A7}"/>
              </a:ext>
            </a:extLst>
          </p:cNvPr>
          <p:cNvPicPr>
            <a:picLocks noChangeAspect="1"/>
          </p:cNvPicPr>
          <p:nvPr/>
        </p:nvPicPr>
        <p:blipFill rotWithShape="1">
          <a:blip r:embed="rId5"/>
          <a:srcRect l="80502" t="-807" r="11389" b="79400"/>
          <a:stretch/>
        </p:blipFill>
        <p:spPr>
          <a:xfrm>
            <a:off x="6707480" y="3305300"/>
            <a:ext cx="546099" cy="719766"/>
          </a:xfrm>
          <a:prstGeom prst="rect">
            <a:avLst/>
          </a:prstGeom>
        </p:spPr>
      </p:pic>
      <p:pic>
        <p:nvPicPr>
          <p:cNvPr id="27" name="Image 26">
            <a:extLst>
              <a:ext uri="{FF2B5EF4-FFF2-40B4-BE49-F238E27FC236}">
                <a16:creationId xmlns:a16="http://schemas.microsoft.com/office/drawing/2014/main" id="{74F6DB82-D0E9-4C60-A1DC-EDB71E28080C}"/>
              </a:ext>
            </a:extLst>
          </p:cNvPr>
          <p:cNvPicPr>
            <a:picLocks noChangeAspect="1"/>
          </p:cNvPicPr>
          <p:nvPr/>
        </p:nvPicPr>
        <p:blipFill rotWithShape="1">
          <a:blip r:embed="rId5"/>
          <a:srcRect l="12566" t="-144" r="64214" b="70513"/>
          <a:stretch/>
        </p:blipFill>
        <p:spPr>
          <a:xfrm>
            <a:off x="4903789" y="5083711"/>
            <a:ext cx="1449386" cy="923441"/>
          </a:xfrm>
          <a:prstGeom prst="rect">
            <a:avLst/>
          </a:prstGeom>
        </p:spPr>
      </p:pic>
      <p:grpSp>
        <p:nvGrpSpPr>
          <p:cNvPr id="30" name="Groupe 29">
            <a:extLst>
              <a:ext uri="{FF2B5EF4-FFF2-40B4-BE49-F238E27FC236}">
                <a16:creationId xmlns:a16="http://schemas.microsoft.com/office/drawing/2014/main" id="{391E4F74-EA1A-41AB-BDC8-D3D0EBA05552}"/>
              </a:ext>
            </a:extLst>
          </p:cNvPr>
          <p:cNvGrpSpPr/>
          <p:nvPr/>
        </p:nvGrpSpPr>
        <p:grpSpPr>
          <a:xfrm flipH="1">
            <a:off x="6218573" y="5138298"/>
            <a:ext cx="2348248" cy="1445654"/>
            <a:chOff x="6218573" y="5138298"/>
            <a:chExt cx="2348248" cy="1445654"/>
          </a:xfrm>
        </p:grpSpPr>
        <p:pic>
          <p:nvPicPr>
            <p:cNvPr id="33" name="Image 32">
              <a:extLst>
                <a:ext uri="{FF2B5EF4-FFF2-40B4-BE49-F238E27FC236}">
                  <a16:creationId xmlns:a16="http://schemas.microsoft.com/office/drawing/2014/main" id="{C6FA8774-8272-40F8-B0CD-8489F6E06B7B}"/>
                </a:ext>
              </a:extLst>
            </p:cNvPr>
            <p:cNvPicPr>
              <a:picLocks noChangeAspect="1"/>
            </p:cNvPicPr>
            <p:nvPr/>
          </p:nvPicPr>
          <p:blipFill rotWithShape="1">
            <a:blip r:embed="rId6"/>
            <a:srcRect l="18718" t="23558" r="65511" b="51658"/>
            <a:stretch/>
          </p:blipFill>
          <p:spPr>
            <a:xfrm>
              <a:off x="6218573" y="5138298"/>
              <a:ext cx="1062038" cy="833316"/>
            </a:xfrm>
            <a:prstGeom prst="rect">
              <a:avLst/>
            </a:prstGeom>
          </p:spPr>
        </p:pic>
        <p:pic>
          <p:nvPicPr>
            <p:cNvPr id="32" name="Image 31">
              <a:extLst>
                <a:ext uri="{FF2B5EF4-FFF2-40B4-BE49-F238E27FC236}">
                  <a16:creationId xmlns:a16="http://schemas.microsoft.com/office/drawing/2014/main" id="{4B3C9C31-5C0A-4507-8A8E-5DA44895E954}"/>
                </a:ext>
              </a:extLst>
            </p:cNvPr>
            <p:cNvPicPr>
              <a:picLocks noChangeAspect="1"/>
            </p:cNvPicPr>
            <p:nvPr/>
          </p:nvPicPr>
          <p:blipFill rotWithShape="1">
            <a:blip r:embed="rId6"/>
            <a:srcRect l="18718" t="23558" r="65511" b="51658"/>
            <a:stretch/>
          </p:blipFill>
          <p:spPr>
            <a:xfrm>
              <a:off x="6888956" y="5475810"/>
              <a:ext cx="1062038" cy="833316"/>
            </a:xfrm>
            <a:prstGeom prst="rect">
              <a:avLst/>
            </a:prstGeom>
          </p:spPr>
        </p:pic>
        <p:pic>
          <p:nvPicPr>
            <p:cNvPr id="29" name="Image 28">
              <a:extLst>
                <a:ext uri="{FF2B5EF4-FFF2-40B4-BE49-F238E27FC236}">
                  <a16:creationId xmlns:a16="http://schemas.microsoft.com/office/drawing/2014/main" id="{6D432242-60A1-4F6E-A90D-B839E0A88687}"/>
                </a:ext>
              </a:extLst>
            </p:cNvPr>
            <p:cNvPicPr>
              <a:picLocks noChangeAspect="1"/>
            </p:cNvPicPr>
            <p:nvPr/>
          </p:nvPicPr>
          <p:blipFill rotWithShape="1">
            <a:blip r:embed="rId6"/>
            <a:srcRect l="467" t="-1803" r="83762" b="77019"/>
            <a:stretch/>
          </p:blipFill>
          <p:spPr>
            <a:xfrm>
              <a:off x="7504783" y="5750636"/>
              <a:ext cx="1062038" cy="833316"/>
            </a:xfrm>
            <a:prstGeom prst="rect">
              <a:avLst/>
            </a:prstGeom>
          </p:spPr>
        </p:pic>
      </p:grpSp>
    </p:spTree>
    <p:extLst>
      <p:ext uri="{BB962C8B-B14F-4D97-AF65-F5344CB8AC3E}">
        <p14:creationId xmlns:p14="http://schemas.microsoft.com/office/powerpoint/2010/main" val="2204654478"/>
      </p:ext>
    </p:extLst>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500"/>
                                        <p:tgtEl>
                                          <p:spTgt spid="6">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2000"/>
                                        <p:tgtEl>
                                          <p:spTgt spid="6">
                                            <p:txEl>
                                              <p:pRg st="2" end="2"/>
                                            </p:txEl>
                                          </p:spTgt>
                                        </p:tgtEl>
                                      </p:cBhvr>
                                    </p:animEffect>
                                  </p:childTnLst>
                                </p:cTn>
                              </p:par>
                            </p:childTnLst>
                          </p:cTn>
                        </p:par>
                        <p:par>
                          <p:cTn id="12" fill="hold">
                            <p:stCondLst>
                              <p:cond delay="3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3500"/>
                            </p:stCondLst>
                            <p:childTnLst>
                              <p:par>
                                <p:cTn id="17" presetID="10" presetClass="entr" presetSubtype="0" fill="hold" nodeType="afterEffect">
                                  <p:stCondLst>
                                    <p:cond delay="5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4500"/>
                            </p:stCondLst>
                            <p:childTnLst>
                              <p:par>
                                <p:cTn id="21" presetID="10" presetClass="entr" presetSubtype="0" fill="hold"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par>
                          <p:cTn id="28" fill="hold">
                            <p:stCondLst>
                              <p:cond delay="5500"/>
                            </p:stCondLst>
                            <p:childTnLst>
                              <p:par>
                                <p:cTn id="29" presetID="10" presetClass="entr" presetSubtype="0"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6000"/>
                            </p:stCondLst>
                            <p:childTnLst>
                              <p:par>
                                <p:cTn id="33" presetID="10" presetClass="entr" presetSubtype="0"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6500"/>
                            </p:stCondLst>
                            <p:childTnLst>
                              <p:par>
                                <p:cTn id="37" presetID="22" presetClass="entr" presetSubtype="1" fill="hold" grpId="0" nodeType="afterEffect">
                                  <p:stCondLst>
                                    <p:cond delay="500"/>
                                  </p:stCondLst>
                                  <p:childTnLst>
                                    <p:set>
                                      <p:cBhvr>
                                        <p:cTn id="38" dur="1" fill="hold">
                                          <p:stCondLst>
                                            <p:cond delay="0"/>
                                          </p:stCondLst>
                                        </p:cTn>
                                        <p:tgtEl>
                                          <p:spTgt spid="6">
                                            <p:txEl>
                                              <p:pRg st="10" end="10"/>
                                            </p:txEl>
                                          </p:spTgt>
                                        </p:tgtEl>
                                        <p:attrNameLst>
                                          <p:attrName>style.visibility</p:attrName>
                                        </p:attrNameLst>
                                      </p:cBhvr>
                                      <p:to>
                                        <p:strVal val="visible"/>
                                      </p:to>
                                    </p:set>
                                    <p:animEffect transition="in" filter="wipe(up)">
                                      <p:cBhvr>
                                        <p:cTn id="39" dur="2000"/>
                                        <p:tgtEl>
                                          <p:spTgt spid="6">
                                            <p:txEl>
                                              <p:pRg st="10" end="10"/>
                                            </p:txEl>
                                          </p:spTgt>
                                        </p:tgtEl>
                                      </p:cBhvr>
                                    </p:animEffect>
                                  </p:childTnLst>
                                </p:cTn>
                              </p:par>
                            </p:childTnLst>
                          </p:cTn>
                        </p:par>
                        <p:par>
                          <p:cTn id="40" fill="hold">
                            <p:stCondLst>
                              <p:cond delay="9000"/>
                            </p:stCondLst>
                            <p:childTnLst>
                              <p:par>
                                <p:cTn id="41" presetID="22" presetClass="entr" presetSubtype="8" fill="hold" grpId="0" nodeType="afterEffect">
                                  <p:stCondLst>
                                    <p:cond delay="0"/>
                                  </p:stCondLst>
                                  <p:childTnLst>
                                    <p:set>
                                      <p:cBhvr>
                                        <p:cTn id="42" dur="1" fill="hold">
                                          <p:stCondLst>
                                            <p:cond delay="0"/>
                                          </p:stCondLst>
                                        </p:cTn>
                                        <p:tgtEl>
                                          <p:spTgt spid="6">
                                            <p:txEl>
                                              <p:pRg st="12" end="12"/>
                                            </p:txEl>
                                          </p:spTgt>
                                        </p:tgtEl>
                                        <p:attrNameLst>
                                          <p:attrName>style.visibility</p:attrName>
                                        </p:attrNameLst>
                                      </p:cBhvr>
                                      <p:to>
                                        <p:strVal val="visible"/>
                                      </p:to>
                                    </p:set>
                                    <p:animEffect transition="in" filter="wipe(left)">
                                      <p:cBhvr>
                                        <p:cTn id="43" dur="500"/>
                                        <p:tgtEl>
                                          <p:spTgt spid="6">
                                            <p:txEl>
                                              <p:pRg st="12" end="12"/>
                                            </p:txEl>
                                          </p:spTgt>
                                        </p:tgtEl>
                                      </p:cBhvr>
                                    </p:animEffect>
                                  </p:childTnLst>
                                </p:cTn>
                              </p:par>
                            </p:childTnLst>
                          </p:cTn>
                        </p:par>
                        <p:par>
                          <p:cTn id="44" fill="hold">
                            <p:stCondLst>
                              <p:cond delay="9500"/>
                            </p:stCondLst>
                            <p:childTnLst>
                              <p:par>
                                <p:cTn id="45" presetID="10" presetClass="entr" presetSubtype="0" fill="hold" nodeType="after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fade">
                                      <p:cBhvr>
                                        <p:cTn id="47" dur="500"/>
                                        <p:tgtEl>
                                          <p:spTgt spid="27"/>
                                        </p:tgtEl>
                                      </p:cBhvr>
                                    </p:animEffect>
                                  </p:childTnLst>
                                </p:cTn>
                              </p:par>
                            </p:childTnLst>
                          </p:cTn>
                        </p:par>
                        <p:par>
                          <p:cTn id="48" fill="hold">
                            <p:stCondLst>
                              <p:cond delay="10000"/>
                            </p:stCondLst>
                            <p:childTnLst>
                              <p:par>
                                <p:cTn id="49" presetID="22" presetClass="entr" presetSubtype="8" fill="hold" grpId="0" nodeType="afterEffect">
                                  <p:stCondLst>
                                    <p:cond delay="0"/>
                                  </p:stCondLst>
                                  <p:childTnLst>
                                    <p:set>
                                      <p:cBhvr>
                                        <p:cTn id="50" dur="1" fill="hold">
                                          <p:stCondLst>
                                            <p:cond delay="0"/>
                                          </p:stCondLst>
                                        </p:cTn>
                                        <p:tgtEl>
                                          <p:spTgt spid="6">
                                            <p:txEl>
                                              <p:pRg st="13" end="13"/>
                                            </p:txEl>
                                          </p:spTgt>
                                        </p:tgtEl>
                                        <p:attrNameLst>
                                          <p:attrName>style.visibility</p:attrName>
                                        </p:attrNameLst>
                                      </p:cBhvr>
                                      <p:to>
                                        <p:strVal val="visible"/>
                                      </p:to>
                                    </p:set>
                                    <p:animEffect transition="in" filter="wipe(left)">
                                      <p:cBhvr>
                                        <p:cTn id="51" dur="500"/>
                                        <p:tgtEl>
                                          <p:spTgt spid="6">
                                            <p:txEl>
                                              <p:pRg st="13" end="13"/>
                                            </p:txEl>
                                          </p:spTgt>
                                        </p:tgtEl>
                                      </p:cBhvr>
                                    </p:animEffect>
                                  </p:childTnLst>
                                </p:cTn>
                              </p:par>
                            </p:childTnLst>
                          </p:cTn>
                        </p:par>
                        <p:par>
                          <p:cTn id="52" fill="hold">
                            <p:stCondLst>
                              <p:cond delay="10500"/>
                            </p:stCondLst>
                            <p:childTnLst>
                              <p:par>
                                <p:cTn id="53" presetID="10" presetClass="entr" presetSubtype="0" fill="hold" nodeType="after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par>
                          <p:cTn id="56" fill="hold">
                            <p:stCondLst>
                              <p:cond delay="11000"/>
                            </p:stCondLst>
                            <p:childTnLst>
                              <p:par>
                                <p:cTn id="57" presetID="22" presetClass="entr" presetSubtype="8" fill="hold" grpId="0" nodeType="afterEffect">
                                  <p:stCondLst>
                                    <p:cond delay="0"/>
                                  </p:stCondLst>
                                  <p:childTnLst>
                                    <p:set>
                                      <p:cBhvr>
                                        <p:cTn id="58" dur="1" fill="hold">
                                          <p:stCondLst>
                                            <p:cond delay="0"/>
                                          </p:stCondLst>
                                        </p:cTn>
                                        <p:tgtEl>
                                          <p:spTgt spid="6">
                                            <p:txEl>
                                              <p:pRg st="14" end="14"/>
                                            </p:txEl>
                                          </p:spTgt>
                                        </p:tgtEl>
                                        <p:attrNameLst>
                                          <p:attrName>style.visibility</p:attrName>
                                        </p:attrNameLst>
                                      </p:cBhvr>
                                      <p:to>
                                        <p:strVal val="visible"/>
                                      </p:to>
                                    </p:set>
                                    <p:animEffect transition="in" filter="wipe(left)">
                                      <p:cBhvr>
                                        <p:cTn id="59" dur="500"/>
                                        <p:tgtEl>
                                          <p:spTgt spid="6">
                                            <p:txEl>
                                              <p:pRg st="14" end="14"/>
                                            </p:txEl>
                                          </p:spTgt>
                                        </p:tgtEl>
                                      </p:cBhvr>
                                    </p:animEffect>
                                  </p:childTnLst>
                                </p:cTn>
                              </p:par>
                            </p:childTnLst>
                          </p:cTn>
                        </p:par>
                        <p:par>
                          <p:cTn id="60" fill="hold">
                            <p:stCondLst>
                              <p:cond delay="11500"/>
                            </p:stCondLst>
                            <p:childTnLst>
                              <p:par>
                                <p:cTn id="61" presetID="10" presetClass="entr" presetSubtype="0" fill="hold" nodeType="after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8" name="ZoneTexte 7">
            <a:extLst>
              <a:ext uri="{FF2B5EF4-FFF2-40B4-BE49-F238E27FC236}">
                <a16:creationId xmlns:a16="http://schemas.microsoft.com/office/drawing/2014/main" id="{CD5D774C-CE05-41BF-AAE8-916C18AFE868}"/>
              </a:ext>
            </a:extLst>
          </p:cNvPr>
          <p:cNvSpPr txBox="1"/>
          <p:nvPr/>
        </p:nvSpPr>
        <p:spPr>
          <a:xfrm>
            <a:off x="2028825" y="3878501"/>
            <a:ext cx="4933950" cy="369332"/>
          </a:xfrm>
          <a:prstGeom prst="rect">
            <a:avLst/>
          </a:prstGeom>
          <a:noFill/>
        </p:spPr>
        <p:txBody>
          <a:bodyPr wrap="square" rtlCol="0">
            <a:spAutoFit/>
          </a:bodyPr>
          <a:lstStyle/>
          <a:p>
            <a:r>
              <a:rPr lang="fr-FR" sz="1800" dirty="0">
                <a:sym typeface="Wingdings" panose="05000000000000000000" pitchFamily="2" charset="2"/>
              </a:rPr>
              <a:t> False</a:t>
            </a:r>
            <a:endParaRPr lang="fr-FR" sz="1800" dirty="0"/>
          </a:p>
        </p:txBody>
      </p:sp>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25</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15498"/>
          </a:xfrm>
          <a:prstGeom prst="rect">
            <a:avLst/>
          </a:prstGeom>
        </p:spPr>
        <p:txBody>
          <a:bodyPr wrap="square">
            <a:spAutoFit/>
          </a:bodyPr>
          <a:lstStyle/>
          <a:p>
            <a:pPr algn="just"/>
            <a:r>
              <a:rPr lang="en-US" sz="2100" dirty="0">
                <a:solidFill>
                  <a:schemeClr val="tx1"/>
                </a:solidFill>
              </a:rPr>
              <a:t>CEP operations do require important equipment setup to operate:</a:t>
            </a:r>
            <a:endParaRPr lang="es-ES" sz="2100" dirty="0"/>
          </a:p>
        </p:txBody>
      </p:sp>
      <p:sp>
        <p:nvSpPr>
          <p:cNvPr id="6" name="ZoneTexte 5">
            <a:extLst>
              <a:ext uri="{FF2B5EF4-FFF2-40B4-BE49-F238E27FC236}">
                <a16:creationId xmlns:a16="http://schemas.microsoft.com/office/drawing/2014/main" id="{B9CEBF01-C068-441C-A05E-6125B462CC56}"/>
              </a:ext>
            </a:extLst>
          </p:cNvPr>
          <p:cNvSpPr txBox="1"/>
          <p:nvPr/>
        </p:nvSpPr>
        <p:spPr>
          <a:xfrm>
            <a:off x="2019300" y="3167864"/>
            <a:ext cx="4933950" cy="369332"/>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True</a:t>
            </a:r>
            <a:endParaRPr lang="fr-FR" sz="1800" dirty="0"/>
          </a:p>
        </p:txBody>
      </p:sp>
      <p:pic>
        <p:nvPicPr>
          <p:cNvPr id="7" name="Image 6">
            <a:extLst>
              <a:ext uri="{FF2B5EF4-FFF2-40B4-BE49-F238E27FC236}">
                <a16:creationId xmlns:a16="http://schemas.microsoft.com/office/drawing/2014/main" id="{6A976247-1FC8-4405-9108-EECE640661E9}"/>
              </a:ext>
            </a:extLst>
          </p:cNvPr>
          <p:cNvPicPr>
            <a:picLocks noChangeAspect="1"/>
          </p:cNvPicPr>
          <p:nvPr/>
        </p:nvPicPr>
        <p:blipFill rotWithShape="1">
          <a:blip r:embed="rId3"/>
          <a:srcRect t="15542" r="47614" b="22961"/>
          <a:stretch/>
        </p:blipFill>
        <p:spPr>
          <a:xfrm>
            <a:off x="2028825" y="3859451"/>
            <a:ext cx="374201" cy="342272"/>
          </a:xfrm>
          <a:prstGeom prst="rect">
            <a:avLst/>
          </a:prstGeom>
        </p:spPr>
      </p:pic>
      <p:sp>
        <p:nvSpPr>
          <p:cNvPr id="2" name="ZoneTexte 1">
            <a:extLst>
              <a:ext uri="{FF2B5EF4-FFF2-40B4-BE49-F238E27FC236}">
                <a16:creationId xmlns:a16="http://schemas.microsoft.com/office/drawing/2014/main" id="{8F78C8DD-AA1B-45EB-A112-BF75569425BE}"/>
              </a:ext>
            </a:extLst>
          </p:cNvPr>
          <p:cNvSpPr txBox="1"/>
          <p:nvPr/>
        </p:nvSpPr>
        <p:spPr>
          <a:xfrm>
            <a:off x="319070" y="4991100"/>
            <a:ext cx="8367730" cy="584775"/>
          </a:xfrm>
          <a:prstGeom prst="rect">
            <a:avLst/>
          </a:prstGeom>
          <a:noFill/>
        </p:spPr>
        <p:txBody>
          <a:bodyPr wrap="square" rtlCol="0">
            <a:spAutoFit/>
          </a:bodyPr>
          <a:lstStyle/>
          <a:p>
            <a:pPr algn="just"/>
            <a:r>
              <a:rPr lang="fr-FR" sz="1600" dirty="0">
                <a:solidFill>
                  <a:srgbClr val="009FC6"/>
                </a:solidFill>
              </a:rPr>
              <a:t>Equipment </a:t>
            </a:r>
            <a:r>
              <a:rPr lang="fr-FR" sz="1600" dirty="0" err="1">
                <a:solidFill>
                  <a:srgbClr val="009FC6"/>
                </a:solidFill>
              </a:rPr>
              <a:t>required</a:t>
            </a:r>
            <a:r>
              <a:rPr lang="fr-FR" sz="1600" dirty="0">
                <a:solidFill>
                  <a:srgbClr val="009FC6"/>
                </a:solidFill>
              </a:rPr>
              <a:t> </a:t>
            </a:r>
            <a:r>
              <a:rPr lang="fr-FR" sz="1600" dirty="0" err="1">
                <a:solidFill>
                  <a:srgbClr val="009FC6"/>
                </a:solidFill>
              </a:rPr>
              <a:t>is</a:t>
            </a:r>
            <a:r>
              <a:rPr lang="fr-FR" sz="1600" dirty="0">
                <a:solidFill>
                  <a:srgbClr val="009FC6"/>
                </a:solidFill>
              </a:rPr>
              <a:t> </a:t>
            </a:r>
            <a:r>
              <a:rPr lang="fr-FR" sz="1600" dirty="0" err="1">
                <a:solidFill>
                  <a:srgbClr val="009FC6"/>
                </a:solidFill>
              </a:rPr>
              <a:t>quite</a:t>
            </a:r>
            <a:r>
              <a:rPr lang="fr-FR" sz="1600" dirty="0">
                <a:solidFill>
                  <a:srgbClr val="009FC6"/>
                </a:solidFill>
              </a:rPr>
              <a:t> basic and </a:t>
            </a:r>
            <a:r>
              <a:rPr lang="fr-FR" sz="1600" dirty="0" err="1">
                <a:solidFill>
                  <a:srgbClr val="009FC6"/>
                </a:solidFill>
              </a:rPr>
              <a:t>aims</a:t>
            </a:r>
            <a:r>
              <a:rPr lang="fr-FR" sz="1600" dirty="0">
                <a:solidFill>
                  <a:srgbClr val="009FC6"/>
                </a:solidFill>
              </a:rPr>
              <a:t> at </a:t>
            </a:r>
            <a:r>
              <a:rPr lang="fr-FR" sz="1600" dirty="0" err="1">
                <a:solidFill>
                  <a:srgbClr val="009FC6"/>
                </a:solidFill>
              </a:rPr>
              <a:t>facilitating</a:t>
            </a:r>
            <a:r>
              <a:rPr lang="fr-FR" sz="1600" dirty="0">
                <a:solidFill>
                  <a:srgbClr val="009FC6"/>
                </a:solidFill>
              </a:rPr>
              <a:t> </a:t>
            </a:r>
            <a:r>
              <a:rPr lang="fr-FR" sz="1600" dirty="0" err="1">
                <a:solidFill>
                  <a:srgbClr val="009FC6"/>
                </a:solidFill>
              </a:rPr>
              <a:t>operators</a:t>
            </a:r>
            <a:r>
              <a:rPr lang="fr-FR" sz="1600" dirty="0">
                <a:solidFill>
                  <a:srgbClr val="009FC6"/>
                </a:solidFill>
              </a:rPr>
              <a:t>’ </a:t>
            </a:r>
            <a:r>
              <a:rPr lang="fr-FR" sz="1600" dirty="0" err="1">
                <a:solidFill>
                  <a:srgbClr val="009FC6"/>
                </a:solidFill>
              </a:rPr>
              <a:t>operations</a:t>
            </a:r>
            <a:r>
              <a:rPr lang="fr-FR" sz="1600" dirty="0">
                <a:solidFill>
                  <a:srgbClr val="009FC6"/>
                </a:solidFill>
              </a:rPr>
              <a:t> in </a:t>
            </a:r>
            <a:r>
              <a:rPr lang="fr-FR" sz="1600" dirty="0" err="1">
                <a:solidFill>
                  <a:srgbClr val="009FC6"/>
                </a:solidFill>
              </a:rPr>
              <a:t>terms</a:t>
            </a:r>
            <a:r>
              <a:rPr lang="fr-FR" sz="1600" dirty="0">
                <a:solidFill>
                  <a:srgbClr val="009FC6"/>
                </a:solidFill>
              </a:rPr>
              <a:t> of </a:t>
            </a:r>
            <a:r>
              <a:rPr lang="fr-FR" sz="1600" dirty="0" err="1">
                <a:solidFill>
                  <a:srgbClr val="009FC6"/>
                </a:solidFill>
              </a:rPr>
              <a:t>ergonomy</a:t>
            </a:r>
            <a:r>
              <a:rPr lang="fr-FR" sz="1600" dirty="0">
                <a:solidFill>
                  <a:srgbClr val="009FC6"/>
                </a:solidFill>
              </a:rPr>
              <a:t> </a:t>
            </a:r>
            <a:r>
              <a:rPr lang="fr-FR" sz="1600" dirty="0" err="1">
                <a:solidFill>
                  <a:srgbClr val="009FC6"/>
                </a:solidFill>
              </a:rPr>
              <a:t>while</a:t>
            </a:r>
            <a:r>
              <a:rPr lang="fr-FR" sz="1600" dirty="0">
                <a:solidFill>
                  <a:srgbClr val="009FC6"/>
                </a:solidFill>
              </a:rPr>
              <a:t> </a:t>
            </a:r>
            <a:r>
              <a:rPr lang="fr-FR" sz="1600" dirty="0" err="1">
                <a:solidFill>
                  <a:srgbClr val="009FC6"/>
                </a:solidFill>
              </a:rPr>
              <a:t>securing</a:t>
            </a:r>
            <a:r>
              <a:rPr lang="fr-FR" sz="1600" dirty="0">
                <a:solidFill>
                  <a:srgbClr val="009FC6"/>
                </a:solidFill>
              </a:rPr>
              <a:t> </a:t>
            </a:r>
            <a:r>
              <a:rPr lang="fr-FR" sz="1600" dirty="0" err="1">
                <a:solidFill>
                  <a:srgbClr val="009FC6"/>
                </a:solidFill>
              </a:rPr>
              <a:t>traceability</a:t>
            </a:r>
            <a:r>
              <a:rPr lang="fr-FR" sz="1600" dirty="0">
                <a:solidFill>
                  <a:srgbClr val="009FC6"/>
                </a:solidFill>
              </a:rPr>
              <a:t> of items.</a:t>
            </a:r>
          </a:p>
        </p:txBody>
      </p:sp>
    </p:spTree>
    <p:extLst>
      <p:ext uri="{BB962C8B-B14F-4D97-AF65-F5344CB8AC3E}">
        <p14:creationId xmlns:p14="http://schemas.microsoft.com/office/powerpoint/2010/main" val="21095241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8" name="ZoneTexte 7">
            <a:extLst>
              <a:ext uri="{FF2B5EF4-FFF2-40B4-BE49-F238E27FC236}">
                <a16:creationId xmlns:a16="http://schemas.microsoft.com/office/drawing/2014/main" id="{CD5D774C-CE05-41BF-AAE8-916C18AFE868}"/>
              </a:ext>
            </a:extLst>
          </p:cNvPr>
          <p:cNvSpPr txBox="1"/>
          <p:nvPr/>
        </p:nvSpPr>
        <p:spPr>
          <a:xfrm>
            <a:off x="2028825" y="3878501"/>
            <a:ext cx="4933950" cy="369332"/>
          </a:xfrm>
          <a:prstGeom prst="rect">
            <a:avLst/>
          </a:prstGeom>
          <a:noFill/>
        </p:spPr>
        <p:txBody>
          <a:bodyPr wrap="square" rtlCol="0">
            <a:spAutoFit/>
          </a:bodyPr>
          <a:lstStyle/>
          <a:p>
            <a:r>
              <a:rPr lang="fr-FR" sz="1800" dirty="0">
                <a:sym typeface="Wingdings" panose="05000000000000000000" pitchFamily="2" charset="2"/>
              </a:rPr>
              <a:t> </a:t>
            </a:r>
            <a:r>
              <a:rPr lang="fr-FR" sz="1800" dirty="0" err="1">
                <a:sym typeface="Wingdings" panose="05000000000000000000" pitchFamily="2" charset="2"/>
              </a:rPr>
              <a:t>Customers</a:t>
            </a:r>
            <a:r>
              <a:rPr lang="fr-FR" sz="1800" dirty="0">
                <a:sym typeface="Wingdings" panose="05000000000000000000" pitchFamily="2" charset="2"/>
              </a:rPr>
              <a:t>’ type of </a:t>
            </a:r>
            <a:r>
              <a:rPr lang="fr-FR" sz="1800" dirty="0" err="1">
                <a:sym typeface="Wingdings" panose="05000000000000000000" pitchFamily="2" charset="2"/>
              </a:rPr>
              <a:t>activity</a:t>
            </a:r>
            <a:endParaRPr lang="fr-FR" sz="1800" dirty="0"/>
          </a:p>
        </p:txBody>
      </p:sp>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26</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15498"/>
          </a:xfrm>
          <a:prstGeom prst="rect">
            <a:avLst/>
          </a:prstGeom>
        </p:spPr>
        <p:txBody>
          <a:bodyPr wrap="square">
            <a:spAutoFit/>
          </a:bodyPr>
          <a:lstStyle/>
          <a:p>
            <a:pPr algn="just"/>
            <a:r>
              <a:rPr lang="en-US" sz="2100" dirty="0">
                <a:solidFill>
                  <a:schemeClr val="tx1"/>
                </a:solidFill>
              </a:rPr>
              <a:t>CEP main operational constraints are defined by:</a:t>
            </a:r>
            <a:endParaRPr lang="es-ES" sz="2100" dirty="0"/>
          </a:p>
        </p:txBody>
      </p:sp>
      <p:sp>
        <p:nvSpPr>
          <p:cNvPr id="6" name="ZoneTexte 5">
            <a:extLst>
              <a:ext uri="{FF2B5EF4-FFF2-40B4-BE49-F238E27FC236}">
                <a16:creationId xmlns:a16="http://schemas.microsoft.com/office/drawing/2014/main" id="{B9CEBF01-C068-441C-A05E-6125B462CC56}"/>
              </a:ext>
            </a:extLst>
          </p:cNvPr>
          <p:cNvSpPr txBox="1"/>
          <p:nvPr/>
        </p:nvSpPr>
        <p:spPr>
          <a:xfrm>
            <a:off x="2019300" y="3167864"/>
            <a:ext cx="4933950" cy="369332"/>
          </a:xfrm>
          <a:prstGeom prst="rect">
            <a:avLst/>
          </a:prstGeom>
          <a:noFill/>
        </p:spPr>
        <p:txBody>
          <a:bodyPr wrap="square" rtlCol="0">
            <a:spAutoFit/>
          </a:bodyPr>
          <a:lstStyle/>
          <a:p>
            <a:r>
              <a:rPr lang="fr-FR" sz="1800" dirty="0">
                <a:sym typeface="Wingdings" panose="05000000000000000000" pitchFamily="2" charset="2"/>
              </a:rPr>
              <a:t> Delivery </a:t>
            </a:r>
            <a:r>
              <a:rPr lang="fr-FR" sz="1800" dirty="0" err="1">
                <a:sym typeface="Wingdings" panose="05000000000000000000" pitchFamily="2" charset="2"/>
              </a:rPr>
              <a:t>parameters</a:t>
            </a:r>
            <a:endParaRPr lang="fr-FR" sz="1800" dirty="0"/>
          </a:p>
        </p:txBody>
      </p:sp>
      <p:sp>
        <p:nvSpPr>
          <p:cNvPr id="9" name="ZoneTexte 8">
            <a:extLst>
              <a:ext uri="{FF2B5EF4-FFF2-40B4-BE49-F238E27FC236}">
                <a16:creationId xmlns:a16="http://schemas.microsoft.com/office/drawing/2014/main" id="{96067889-35AE-4A73-8C7F-84A9A3F265C7}"/>
              </a:ext>
            </a:extLst>
          </p:cNvPr>
          <p:cNvSpPr txBox="1"/>
          <p:nvPr/>
        </p:nvSpPr>
        <p:spPr>
          <a:xfrm>
            <a:off x="2028825" y="5299775"/>
            <a:ext cx="4933950" cy="369332"/>
          </a:xfrm>
          <a:prstGeom prst="rect">
            <a:avLst/>
          </a:prstGeom>
          <a:noFill/>
        </p:spPr>
        <p:txBody>
          <a:bodyPr wrap="square" rtlCol="0">
            <a:spAutoFit/>
          </a:bodyPr>
          <a:lstStyle/>
          <a:p>
            <a:r>
              <a:rPr lang="fr-FR" sz="1800" dirty="0">
                <a:sym typeface="Wingdings" panose="05000000000000000000" pitchFamily="2" charset="2"/>
              </a:rPr>
              <a:t> Volume of </a:t>
            </a:r>
            <a:r>
              <a:rPr lang="fr-FR" sz="1800" dirty="0" err="1">
                <a:sym typeface="Wingdings" panose="05000000000000000000" pitchFamily="2" charset="2"/>
              </a:rPr>
              <a:t>activity</a:t>
            </a:r>
            <a:endParaRPr lang="fr-FR" sz="1800" dirty="0"/>
          </a:p>
        </p:txBody>
      </p:sp>
      <p:sp>
        <p:nvSpPr>
          <p:cNvPr id="10" name="ZoneTexte 9">
            <a:extLst>
              <a:ext uri="{FF2B5EF4-FFF2-40B4-BE49-F238E27FC236}">
                <a16:creationId xmlns:a16="http://schemas.microsoft.com/office/drawing/2014/main" id="{5F803DFE-185E-4389-9388-13423EC81C24}"/>
              </a:ext>
            </a:extLst>
          </p:cNvPr>
          <p:cNvSpPr txBox="1"/>
          <p:nvPr/>
        </p:nvSpPr>
        <p:spPr>
          <a:xfrm>
            <a:off x="2019300" y="4589138"/>
            <a:ext cx="4933950" cy="369332"/>
          </a:xfrm>
          <a:prstGeom prst="rect">
            <a:avLst/>
          </a:prstGeom>
          <a:noFill/>
        </p:spPr>
        <p:txBody>
          <a:bodyPr wrap="square" rtlCol="0">
            <a:spAutoFit/>
          </a:bodyPr>
          <a:lstStyle/>
          <a:p>
            <a:r>
              <a:rPr lang="fr-FR" sz="1800" dirty="0">
                <a:sym typeface="Wingdings" panose="05000000000000000000" pitchFamily="2" charset="2"/>
              </a:rPr>
              <a:t> Customer service </a:t>
            </a:r>
            <a:r>
              <a:rPr lang="fr-FR" sz="1800" dirty="0" err="1">
                <a:sym typeface="Wingdings" panose="05000000000000000000" pitchFamily="2" charset="2"/>
              </a:rPr>
              <a:t>response</a:t>
            </a:r>
            <a:endParaRPr lang="fr-FR" sz="1800" dirty="0"/>
          </a:p>
        </p:txBody>
      </p:sp>
      <p:pic>
        <p:nvPicPr>
          <p:cNvPr id="7" name="Image 6">
            <a:extLst>
              <a:ext uri="{FF2B5EF4-FFF2-40B4-BE49-F238E27FC236}">
                <a16:creationId xmlns:a16="http://schemas.microsoft.com/office/drawing/2014/main" id="{6A976247-1FC8-4405-9108-EECE640661E9}"/>
              </a:ext>
            </a:extLst>
          </p:cNvPr>
          <p:cNvPicPr>
            <a:picLocks noChangeAspect="1"/>
          </p:cNvPicPr>
          <p:nvPr/>
        </p:nvPicPr>
        <p:blipFill rotWithShape="1">
          <a:blip r:embed="rId3"/>
          <a:srcRect t="15542" r="47614" b="22961"/>
          <a:stretch/>
        </p:blipFill>
        <p:spPr>
          <a:xfrm>
            <a:off x="2019300" y="3139289"/>
            <a:ext cx="374201" cy="342272"/>
          </a:xfrm>
          <a:prstGeom prst="rect">
            <a:avLst/>
          </a:prstGeom>
        </p:spPr>
      </p:pic>
      <p:pic>
        <p:nvPicPr>
          <p:cNvPr id="11" name="Image 10">
            <a:extLst>
              <a:ext uri="{FF2B5EF4-FFF2-40B4-BE49-F238E27FC236}">
                <a16:creationId xmlns:a16="http://schemas.microsoft.com/office/drawing/2014/main" id="{4371F61D-3630-4314-A2DF-049AB9708D9F}"/>
              </a:ext>
            </a:extLst>
          </p:cNvPr>
          <p:cNvPicPr>
            <a:picLocks noChangeAspect="1"/>
          </p:cNvPicPr>
          <p:nvPr/>
        </p:nvPicPr>
        <p:blipFill rotWithShape="1">
          <a:blip r:embed="rId3"/>
          <a:srcRect t="15542" r="47614" b="22961"/>
          <a:stretch/>
        </p:blipFill>
        <p:spPr>
          <a:xfrm>
            <a:off x="2019300" y="4570088"/>
            <a:ext cx="374201" cy="342272"/>
          </a:xfrm>
          <a:prstGeom prst="rect">
            <a:avLst/>
          </a:prstGeom>
        </p:spPr>
      </p:pic>
      <p:pic>
        <p:nvPicPr>
          <p:cNvPr id="12" name="Image 11">
            <a:extLst>
              <a:ext uri="{FF2B5EF4-FFF2-40B4-BE49-F238E27FC236}">
                <a16:creationId xmlns:a16="http://schemas.microsoft.com/office/drawing/2014/main" id="{4CE8D31B-A37B-4014-9CFA-A06649656A73}"/>
              </a:ext>
            </a:extLst>
          </p:cNvPr>
          <p:cNvPicPr>
            <a:picLocks noChangeAspect="1"/>
          </p:cNvPicPr>
          <p:nvPr/>
        </p:nvPicPr>
        <p:blipFill rotWithShape="1">
          <a:blip r:embed="rId3"/>
          <a:srcRect t="15542" r="47614" b="22961"/>
          <a:stretch/>
        </p:blipFill>
        <p:spPr>
          <a:xfrm>
            <a:off x="2028825" y="5278766"/>
            <a:ext cx="374201" cy="342272"/>
          </a:xfrm>
          <a:prstGeom prst="rect">
            <a:avLst/>
          </a:prstGeom>
        </p:spPr>
      </p:pic>
    </p:spTree>
    <p:extLst>
      <p:ext uri="{BB962C8B-B14F-4D97-AF65-F5344CB8AC3E}">
        <p14:creationId xmlns:p14="http://schemas.microsoft.com/office/powerpoint/2010/main" val="689463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27</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Common</a:t>
            </a:r>
            <a:r>
              <a:rPr lang="es-ES" sz="2400" dirty="0">
                <a:solidFill>
                  <a:schemeClr val="lt1"/>
                </a:solidFill>
              </a:rPr>
              <a:t> </a:t>
            </a:r>
            <a:r>
              <a:rPr lang="es-ES" sz="2400" dirty="0" err="1">
                <a:solidFill>
                  <a:schemeClr val="lt1"/>
                </a:solidFill>
              </a:rPr>
              <a:t>challenges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278094"/>
          </a:xfrm>
          <a:prstGeom prst="rect">
            <a:avLst/>
          </a:prstGeom>
        </p:spPr>
        <p:txBody>
          <a:bodyPr wrap="square">
            <a:spAutoFit/>
          </a:bodyPr>
          <a:lstStyle/>
          <a:p>
            <a:pPr algn="just"/>
            <a:r>
              <a:rPr lang="en-US" sz="1600" b="1" dirty="0">
                <a:solidFill>
                  <a:srgbClr val="18C320"/>
                </a:solidFill>
              </a:rPr>
              <a:t>Difficulty to manage multiple customers</a:t>
            </a:r>
          </a:p>
          <a:p>
            <a:pPr algn="just"/>
            <a:endParaRPr lang="en-US" sz="1600" dirty="0">
              <a:solidFill>
                <a:schemeClr val="tx1"/>
              </a:solidFill>
            </a:endParaRPr>
          </a:p>
          <a:p>
            <a:pPr algn="just"/>
            <a:r>
              <a:rPr lang="en-US" sz="1600" dirty="0">
                <a:solidFill>
                  <a:schemeClr val="tx1"/>
                </a:solidFill>
              </a:rPr>
              <a:t>e-Commerce companies are the main customers for a courier service provider. </a:t>
            </a:r>
          </a:p>
          <a:p>
            <a:pPr algn="just"/>
            <a:endParaRPr lang="en-US" sz="1600" dirty="0">
              <a:solidFill>
                <a:schemeClr val="tx1"/>
              </a:solidFill>
            </a:endParaRPr>
          </a:p>
          <a:p>
            <a:pPr algn="just"/>
            <a:r>
              <a:rPr lang="en-US" sz="1600" dirty="0">
                <a:solidFill>
                  <a:schemeClr val="tx1"/>
                </a:solidFill>
              </a:rPr>
              <a:t>Since a courier company associates with multiple e-Commerce businesses, it is imperative to have an efficient management system to handle orders, keep records of all distribution steps, follow-up on inquiries, etc.</a:t>
            </a:r>
          </a:p>
          <a:p>
            <a:pPr algn="just"/>
            <a:endParaRPr lang="en-US" sz="1600" dirty="0">
              <a:solidFill>
                <a:schemeClr val="tx1"/>
              </a:solidFill>
            </a:endParaRPr>
          </a:p>
          <a:p>
            <a:pPr algn="just"/>
            <a:endParaRPr lang="en-US" sz="1600" dirty="0">
              <a:solidFill>
                <a:schemeClr val="tx1"/>
              </a:solidFill>
            </a:endParaRPr>
          </a:p>
          <a:p>
            <a:pPr algn="just"/>
            <a:r>
              <a:rPr lang="en-US" sz="1600" b="1" dirty="0">
                <a:solidFill>
                  <a:srgbClr val="18C320"/>
                </a:solidFill>
              </a:rPr>
              <a:t>Delayed deliveries</a:t>
            </a:r>
          </a:p>
          <a:p>
            <a:pPr algn="just"/>
            <a:endParaRPr lang="en-US" sz="1600" dirty="0">
              <a:solidFill>
                <a:schemeClr val="tx1"/>
              </a:solidFill>
            </a:endParaRPr>
          </a:p>
          <a:p>
            <a:pPr algn="just"/>
            <a:r>
              <a:rPr lang="en-US" sz="1600" dirty="0">
                <a:solidFill>
                  <a:schemeClr val="tx1"/>
                </a:solidFill>
              </a:rPr>
              <a:t>Delivering consignments on the right time windows is a real challenge that might cause a courier company to lose their clients or be sanctioned by an e-Commerce distributor. </a:t>
            </a:r>
          </a:p>
          <a:p>
            <a:pPr algn="just"/>
            <a:endParaRPr lang="en-US" sz="1600" dirty="0">
              <a:solidFill>
                <a:schemeClr val="tx1"/>
              </a:solidFill>
            </a:endParaRPr>
          </a:p>
          <a:p>
            <a:pPr algn="just"/>
            <a:r>
              <a:rPr lang="en-US" sz="1600" dirty="0">
                <a:solidFill>
                  <a:schemeClr val="tx1"/>
                </a:solidFill>
              </a:rPr>
              <a:t>It increases the overall shipping cost, leads to customer dissatisfaction and possibly high rates of returns (hence extra-activity and costs).</a:t>
            </a:r>
          </a:p>
          <a:p>
            <a:pPr algn="just"/>
            <a:endParaRPr lang="en-US" sz="1600"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17000"/>
    </mc:Choice>
    <mc:Fallback xmlns="">
      <p:transition spd="slow" advClick="0" advTm="1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par>
                          <p:cTn id="8" fill="hold">
                            <p:stCondLst>
                              <p:cond delay="500"/>
                            </p:stCondLst>
                            <p:childTnLst>
                              <p:par>
                                <p:cTn id="9" presetID="22" presetClass="entr" presetSubtype="8" fill="hold" grpId="0" nodeType="afterEffect">
                                  <p:stCondLst>
                                    <p:cond delay="5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par>
                          <p:cTn id="12" fill="hold">
                            <p:stCondLst>
                              <p:cond delay="1500"/>
                            </p:stCondLst>
                            <p:childTnLst>
                              <p:par>
                                <p:cTn id="13" presetID="22" presetClass="entr" presetSubtype="1" fill="hold" grpId="0" nodeType="afterEffect">
                                  <p:stCondLst>
                                    <p:cond delay="50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up)">
                                      <p:cBhvr>
                                        <p:cTn id="15" dur="1000"/>
                                        <p:tgtEl>
                                          <p:spTgt spid="5">
                                            <p:txEl>
                                              <p:pRg st="2" end="2"/>
                                            </p:txEl>
                                          </p:spTgt>
                                        </p:tgtEl>
                                      </p:cBhvr>
                                    </p:animEffect>
                                  </p:childTnLst>
                                </p:cTn>
                              </p:par>
                            </p:childTnLst>
                          </p:cTn>
                        </p:par>
                        <p:par>
                          <p:cTn id="16" fill="hold">
                            <p:stCondLst>
                              <p:cond delay="3000"/>
                            </p:stCondLst>
                            <p:childTnLst>
                              <p:par>
                                <p:cTn id="17" presetID="22" presetClass="entr" presetSubtype="1" fill="hold" grpId="0" nodeType="afterEffect">
                                  <p:stCondLst>
                                    <p:cond delay="50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ipe(up)">
                                      <p:cBhvr>
                                        <p:cTn id="19" dur="2000"/>
                                        <p:tgtEl>
                                          <p:spTgt spid="5">
                                            <p:txEl>
                                              <p:pRg st="4" end="4"/>
                                            </p:txEl>
                                          </p:spTgt>
                                        </p:tgtEl>
                                      </p:cBhvr>
                                    </p:animEffect>
                                  </p:childTnLst>
                                </p:cTn>
                              </p:par>
                            </p:childTnLst>
                          </p:cTn>
                        </p:par>
                        <p:par>
                          <p:cTn id="20" fill="hold">
                            <p:stCondLst>
                              <p:cond delay="5500"/>
                            </p:stCondLst>
                            <p:childTnLst>
                              <p:par>
                                <p:cTn id="21" presetID="22" presetClass="entr" presetSubtype="8" fill="hold" grpId="0" nodeType="afterEffect">
                                  <p:stCondLst>
                                    <p:cond delay="1000"/>
                                  </p:stCondLst>
                                  <p:childTnLst>
                                    <p:set>
                                      <p:cBhvr>
                                        <p:cTn id="22" dur="1" fill="hold">
                                          <p:stCondLst>
                                            <p:cond delay="0"/>
                                          </p:stCondLst>
                                        </p:cTn>
                                        <p:tgtEl>
                                          <p:spTgt spid="5">
                                            <p:txEl>
                                              <p:pRg st="7" end="7"/>
                                            </p:txEl>
                                          </p:spTgt>
                                        </p:tgtEl>
                                        <p:attrNameLst>
                                          <p:attrName>style.visibility</p:attrName>
                                        </p:attrNameLst>
                                      </p:cBhvr>
                                      <p:to>
                                        <p:strVal val="visible"/>
                                      </p:to>
                                    </p:set>
                                    <p:animEffect transition="in" filter="wipe(left)">
                                      <p:cBhvr>
                                        <p:cTn id="23" dur="500"/>
                                        <p:tgtEl>
                                          <p:spTgt spid="5">
                                            <p:txEl>
                                              <p:pRg st="7" end="7"/>
                                            </p:txEl>
                                          </p:spTgt>
                                        </p:tgtEl>
                                      </p:cBhvr>
                                    </p:animEffect>
                                  </p:childTnLst>
                                </p:cTn>
                              </p:par>
                            </p:childTnLst>
                          </p:cTn>
                        </p:par>
                        <p:par>
                          <p:cTn id="24" fill="hold">
                            <p:stCondLst>
                              <p:cond delay="7000"/>
                            </p:stCondLst>
                            <p:childTnLst>
                              <p:par>
                                <p:cTn id="25" presetID="22" presetClass="entr" presetSubtype="1" fill="hold" grpId="0" nodeType="afterEffect">
                                  <p:stCondLst>
                                    <p:cond delay="500"/>
                                  </p:stCondLst>
                                  <p:childTnLst>
                                    <p:set>
                                      <p:cBhvr>
                                        <p:cTn id="26" dur="1" fill="hold">
                                          <p:stCondLst>
                                            <p:cond delay="0"/>
                                          </p:stCondLst>
                                        </p:cTn>
                                        <p:tgtEl>
                                          <p:spTgt spid="5">
                                            <p:txEl>
                                              <p:pRg st="9" end="9"/>
                                            </p:txEl>
                                          </p:spTgt>
                                        </p:tgtEl>
                                        <p:attrNameLst>
                                          <p:attrName>style.visibility</p:attrName>
                                        </p:attrNameLst>
                                      </p:cBhvr>
                                      <p:to>
                                        <p:strVal val="visible"/>
                                      </p:to>
                                    </p:set>
                                    <p:animEffect transition="in" filter="wipe(up)">
                                      <p:cBhvr>
                                        <p:cTn id="27" dur="2000"/>
                                        <p:tgtEl>
                                          <p:spTgt spid="5">
                                            <p:txEl>
                                              <p:pRg st="9" end="9"/>
                                            </p:txEl>
                                          </p:spTgt>
                                        </p:tgtEl>
                                      </p:cBhvr>
                                    </p:animEffect>
                                  </p:childTnLst>
                                </p:cTn>
                              </p:par>
                            </p:childTnLst>
                          </p:cTn>
                        </p:par>
                        <p:par>
                          <p:cTn id="28" fill="hold">
                            <p:stCondLst>
                              <p:cond delay="9500"/>
                            </p:stCondLst>
                            <p:childTnLst>
                              <p:par>
                                <p:cTn id="29" presetID="22" presetClass="entr" presetSubtype="1" fill="hold" grpId="0" nodeType="afterEffect">
                                  <p:stCondLst>
                                    <p:cond delay="500"/>
                                  </p:stCondLst>
                                  <p:childTnLst>
                                    <p:set>
                                      <p:cBhvr>
                                        <p:cTn id="30" dur="1" fill="hold">
                                          <p:stCondLst>
                                            <p:cond delay="0"/>
                                          </p:stCondLst>
                                        </p:cTn>
                                        <p:tgtEl>
                                          <p:spTgt spid="5">
                                            <p:txEl>
                                              <p:pRg st="11" end="11"/>
                                            </p:txEl>
                                          </p:spTgt>
                                        </p:tgtEl>
                                        <p:attrNameLst>
                                          <p:attrName>style.visibility</p:attrName>
                                        </p:attrNameLst>
                                      </p:cBhvr>
                                      <p:to>
                                        <p:strVal val="visible"/>
                                      </p:to>
                                    </p:set>
                                    <p:animEffect transition="in" filter="wipe(up)">
                                      <p:cBhvr>
                                        <p:cTn id="31" dur="2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5"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28</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Common</a:t>
            </a:r>
            <a:r>
              <a:rPr lang="es-ES" sz="2400" dirty="0">
                <a:solidFill>
                  <a:schemeClr val="lt1"/>
                </a:solidFill>
              </a:rPr>
              <a:t> </a:t>
            </a:r>
            <a:r>
              <a:rPr lang="es-ES" sz="2400" dirty="0" err="1">
                <a:solidFill>
                  <a:schemeClr val="lt1"/>
                </a:solidFill>
              </a:rPr>
              <a:t>challenges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524315"/>
          </a:xfrm>
          <a:prstGeom prst="rect">
            <a:avLst/>
          </a:prstGeom>
        </p:spPr>
        <p:txBody>
          <a:bodyPr wrap="square">
            <a:spAutoFit/>
          </a:bodyPr>
          <a:lstStyle/>
          <a:p>
            <a:pPr algn="just"/>
            <a:r>
              <a:rPr lang="en-US" sz="1600" b="1" dirty="0">
                <a:solidFill>
                  <a:srgbClr val="18C320"/>
                </a:solidFill>
              </a:rPr>
              <a:t>Poor visibility on delivery operations</a:t>
            </a:r>
          </a:p>
          <a:p>
            <a:pPr algn="just"/>
            <a:endParaRPr lang="en-US" sz="1600" dirty="0">
              <a:solidFill>
                <a:schemeClr val="tx1"/>
              </a:solidFill>
            </a:endParaRPr>
          </a:p>
          <a:p>
            <a:pPr algn="just"/>
            <a:r>
              <a:rPr lang="en-US" sz="1600" dirty="0">
                <a:solidFill>
                  <a:schemeClr val="tx1"/>
                </a:solidFill>
              </a:rPr>
              <a:t>Transparency and visibility on the courier delivery operations are key service conditions that distributors are requesting for their final customers to confirm that goods are being delivered without any delay. </a:t>
            </a:r>
          </a:p>
          <a:p>
            <a:pPr algn="just"/>
            <a:r>
              <a:rPr lang="en-US" sz="1600" dirty="0">
                <a:solidFill>
                  <a:schemeClr val="tx1"/>
                </a:solidFill>
              </a:rPr>
              <a:t>A company with no visibility on the courier operations might face difficulties in delivering orders on time and lose track of its products as well as customer complaints.</a:t>
            </a:r>
          </a:p>
          <a:p>
            <a:pPr algn="just"/>
            <a:endParaRPr lang="en-US" sz="1600" dirty="0">
              <a:solidFill>
                <a:schemeClr val="tx1"/>
              </a:solidFill>
            </a:endParaRPr>
          </a:p>
          <a:p>
            <a:pPr algn="just"/>
            <a:r>
              <a:rPr lang="en-US" sz="1600" b="1" dirty="0">
                <a:solidFill>
                  <a:srgbClr val="18C320"/>
                </a:solidFill>
              </a:rPr>
              <a:t>Dependency on human resources</a:t>
            </a:r>
          </a:p>
          <a:p>
            <a:pPr algn="just"/>
            <a:endParaRPr lang="en-US" sz="1600" dirty="0">
              <a:solidFill>
                <a:schemeClr val="tx1"/>
              </a:solidFill>
            </a:endParaRPr>
          </a:p>
          <a:p>
            <a:pPr algn="just"/>
            <a:r>
              <a:rPr lang="en-US" sz="1600" dirty="0">
                <a:solidFill>
                  <a:schemeClr val="tx1"/>
                </a:solidFill>
              </a:rPr>
              <a:t>Minimizing the reliance on human resources is one of the biggest challenges for CEP operators. Human resources’ cost impacts greatly on their profitability.</a:t>
            </a:r>
          </a:p>
          <a:p>
            <a:pPr algn="just"/>
            <a:endParaRPr lang="en-US" sz="1600" dirty="0">
              <a:solidFill>
                <a:schemeClr val="tx1"/>
              </a:solidFill>
            </a:endParaRPr>
          </a:p>
          <a:p>
            <a:pPr algn="just"/>
            <a:r>
              <a:rPr lang="en-US" sz="1600" b="1" dirty="0">
                <a:solidFill>
                  <a:srgbClr val="18C320"/>
                </a:solidFill>
              </a:rPr>
              <a:t>Keeping customers updated</a:t>
            </a:r>
          </a:p>
          <a:p>
            <a:pPr algn="just"/>
            <a:endParaRPr lang="en-US" sz="1600" dirty="0">
              <a:solidFill>
                <a:schemeClr val="tx1"/>
              </a:solidFill>
            </a:endParaRPr>
          </a:p>
          <a:p>
            <a:pPr algn="just"/>
            <a:r>
              <a:rPr lang="en-US" sz="1600" dirty="0">
                <a:solidFill>
                  <a:schemeClr val="tx1"/>
                </a:solidFill>
              </a:rPr>
              <a:t>Keeping both the e-Commerce company and the end-customer updated with the status of the courier is necessary to maintain transparency. It reduces the number of calls to the customer support </a:t>
            </a:r>
            <a:r>
              <a:rPr lang="en-US" sz="1600" dirty="0" err="1">
                <a:solidFill>
                  <a:schemeClr val="tx1"/>
                </a:solidFill>
              </a:rPr>
              <a:t>centre</a:t>
            </a:r>
            <a:r>
              <a:rPr lang="en-US" sz="1600" dirty="0">
                <a:solidFill>
                  <a:schemeClr val="tx1"/>
                </a:solidFill>
              </a:rPr>
              <a:t> but requires important investment on digital tools.</a:t>
            </a:r>
          </a:p>
        </p:txBody>
      </p:sp>
    </p:spTree>
    <p:extLst>
      <p:ext uri="{BB962C8B-B14F-4D97-AF65-F5344CB8AC3E}">
        <p14:creationId xmlns:p14="http://schemas.microsoft.com/office/powerpoint/2010/main" val="1991400098"/>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2000"/>
                                        <p:tgtEl>
                                          <p:spTgt spid="5">
                                            <p:txEl>
                                              <p:pRg st="2" end="2"/>
                                            </p:txEl>
                                          </p:spTgt>
                                        </p:tgtEl>
                                      </p:cBhvr>
                                    </p:animEffect>
                                  </p:childTnLst>
                                </p:cTn>
                              </p:par>
                            </p:childTnLst>
                          </p:cTn>
                        </p:par>
                        <p:par>
                          <p:cTn id="12" fill="hold">
                            <p:stCondLst>
                              <p:cond delay="3000"/>
                            </p:stCondLst>
                            <p:childTnLst>
                              <p:par>
                                <p:cTn id="13" presetID="22" presetClass="entr" presetSubtype="1" fill="hold" grpId="0" nodeType="after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wipe(up)">
                                      <p:cBhvr>
                                        <p:cTn id="15" dur="2000"/>
                                        <p:tgtEl>
                                          <p:spTgt spid="5">
                                            <p:txEl>
                                              <p:pRg st="3" end="3"/>
                                            </p:txEl>
                                          </p:spTgt>
                                        </p:tgtEl>
                                      </p:cBhvr>
                                    </p:animEffect>
                                  </p:childTnLst>
                                </p:cTn>
                              </p:par>
                            </p:childTnLst>
                          </p:cTn>
                        </p:par>
                        <p:par>
                          <p:cTn id="16" fill="hold">
                            <p:stCondLst>
                              <p:cond delay="5000"/>
                            </p:stCondLst>
                            <p:childTnLst>
                              <p:par>
                                <p:cTn id="17" presetID="22" presetClass="entr" presetSubtype="8" fill="hold" grpId="0" nodeType="afterEffect">
                                  <p:stCondLst>
                                    <p:cond delay="100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wipe(left)">
                                      <p:cBhvr>
                                        <p:cTn id="19" dur="500"/>
                                        <p:tgtEl>
                                          <p:spTgt spid="5">
                                            <p:txEl>
                                              <p:pRg st="5" end="5"/>
                                            </p:txEl>
                                          </p:spTgt>
                                        </p:tgtEl>
                                      </p:cBhvr>
                                    </p:animEffect>
                                  </p:childTnLst>
                                </p:cTn>
                              </p:par>
                            </p:childTnLst>
                          </p:cTn>
                        </p:par>
                        <p:par>
                          <p:cTn id="20" fill="hold">
                            <p:stCondLst>
                              <p:cond delay="6500"/>
                            </p:stCondLst>
                            <p:childTnLst>
                              <p:par>
                                <p:cTn id="21" presetID="22" presetClass="entr" presetSubtype="1" fill="hold" grpId="0" nodeType="afterEffect">
                                  <p:stCondLst>
                                    <p:cond delay="500"/>
                                  </p:stCondLst>
                                  <p:childTnLst>
                                    <p:set>
                                      <p:cBhvr>
                                        <p:cTn id="22" dur="1" fill="hold">
                                          <p:stCondLst>
                                            <p:cond delay="0"/>
                                          </p:stCondLst>
                                        </p:cTn>
                                        <p:tgtEl>
                                          <p:spTgt spid="5">
                                            <p:txEl>
                                              <p:pRg st="7" end="7"/>
                                            </p:txEl>
                                          </p:spTgt>
                                        </p:tgtEl>
                                        <p:attrNameLst>
                                          <p:attrName>style.visibility</p:attrName>
                                        </p:attrNameLst>
                                      </p:cBhvr>
                                      <p:to>
                                        <p:strVal val="visible"/>
                                      </p:to>
                                    </p:set>
                                    <p:animEffect transition="in" filter="wipe(up)">
                                      <p:cBhvr>
                                        <p:cTn id="23" dur="2000"/>
                                        <p:tgtEl>
                                          <p:spTgt spid="5">
                                            <p:txEl>
                                              <p:pRg st="7" end="7"/>
                                            </p:txEl>
                                          </p:spTgt>
                                        </p:tgtEl>
                                      </p:cBhvr>
                                    </p:animEffect>
                                  </p:childTnLst>
                                </p:cTn>
                              </p:par>
                            </p:childTnLst>
                          </p:cTn>
                        </p:par>
                        <p:par>
                          <p:cTn id="24" fill="hold">
                            <p:stCondLst>
                              <p:cond delay="9000"/>
                            </p:stCondLst>
                            <p:childTnLst>
                              <p:par>
                                <p:cTn id="25" presetID="22" presetClass="entr" presetSubtype="8" fill="hold" grpId="0" nodeType="afterEffect">
                                  <p:stCondLst>
                                    <p:cond delay="1000"/>
                                  </p:stCondLst>
                                  <p:childTnLst>
                                    <p:set>
                                      <p:cBhvr>
                                        <p:cTn id="26" dur="1" fill="hold">
                                          <p:stCondLst>
                                            <p:cond delay="0"/>
                                          </p:stCondLst>
                                        </p:cTn>
                                        <p:tgtEl>
                                          <p:spTgt spid="5">
                                            <p:txEl>
                                              <p:pRg st="9" end="9"/>
                                            </p:txEl>
                                          </p:spTgt>
                                        </p:tgtEl>
                                        <p:attrNameLst>
                                          <p:attrName>style.visibility</p:attrName>
                                        </p:attrNameLst>
                                      </p:cBhvr>
                                      <p:to>
                                        <p:strVal val="visible"/>
                                      </p:to>
                                    </p:set>
                                    <p:animEffect transition="in" filter="wipe(left)">
                                      <p:cBhvr>
                                        <p:cTn id="27" dur="500"/>
                                        <p:tgtEl>
                                          <p:spTgt spid="5">
                                            <p:txEl>
                                              <p:pRg st="9" end="9"/>
                                            </p:txEl>
                                          </p:spTgt>
                                        </p:tgtEl>
                                      </p:cBhvr>
                                    </p:animEffect>
                                  </p:childTnLst>
                                </p:cTn>
                              </p:par>
                            </p:childTnLst>
                          </p:cTn>
                        </p:par>
                        <p:par>
                          <p:cTn id="28" fill="hold">
                            <p:stCondLst>
                              <p:cond delay="10500"/>
                            </p:stCondLst>
                            <p:childTnLst>
                              <p:par>
                                <p:cTn id="29" presetID="22" presetClass="entr" presetSubtype="1" fill="hold" grpId="0" nodeType="afterEffect">
                                  <p:stCondLst>
                                    <p:cond delay="500"/>
                                  </p:stCondLst>
                                  <p:childTnLst>
                                    <p:set>
                                      <p:cBhvr>
                                        <p:cTn id="30" dur="1" fill="hold">
                                          <p:stCondLst>
                                            <p:cond delay="0"/>
                                          </p:stCondLst>
                                        </p:cTn>
                                        <p:tgtEl>
                                          <p:spTgt spid="5">
                                            <p:txEl>
                                              <p:pRg st="11" end="11"/>
                                            </p:txEl>
                                          </p:spTgt>
                                        </p:tgtEl>
                                        <p:attrNameLst>
                                          <p:attrName>style.visibility</p:attrName>
                                        </p:attrNameLst>
                                      </p:cBhvr>
                                      <p:to>
                                        <p:strVal val="visible"/>
                                      </p:to>
                                    </p:set>
                                    <p:animEffect transition="in" filter="wipe(up)">
                                      <p:cBhvr>
                                        <p:cTn id="31" dur="2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29</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Common</a:t>
            </a:r>
            <a:r>
              <a:rPr lang="es-ES" sz="2400" dirty="0">
                <a:solidFill>
                  <a:schemeClr val="lt1"/>
                </a:solidFill>
              </a:rPr>
              <a:t> </a:t>
            </a:r>
            <a:r>
              <a:rPr lang="es-ES" sz="2400" dirty="0" err="1">
                <a:solidFill>
                  <a:schemeClr val="lt1"/>
                </a:solidFill>
              </a:rPr>
              <a:t>challenges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3539430"/>
          </a:xfrm>
          <a:prstGeom prst="rect">
            <a:avLst/>
          </a:prstGeom>
        </p:spPr>
        <p:txBody>
          <a:bodyPr wrap="square">
            <a:spAutoFit/>
          </a:bodyPr>
          <a:lstStyle/>
          <a:p>
            <a:pPr algn="just"/>
            <a:r>
              <a:rPr lang="en-US" sz="1600" b="1" dirty="0">
                <a:solidFill>
                  <a:srgbClr val="18C320"/>
                </a:solidFill>
              </a:rPr>
              <a:t>Delivering goods without any damage</a:t>
            </a:r>
          </a:p>
          <a:p>
            <a:pPr algn="just"/>
            <a:endParaRPr lang="en-US" sz="1600" dirty="0">
              <a:solidFill>
                <a:schemeClr val="tx1"/>
              </a:solidFill>
            </a:endParaRPr>
          </a:p>
          <a:p>
            <a:pPr algn="just"/>
            <a:r>
              <a:rPr lang="en-US" sz="1600" dirty="0">
                <a:solidFill>
                  <a:schemeClr val="tx1"/>
                </a:solidFill>
              </a:rPr>
              <a:t>Delivering goods safely to the customers’ place remains a major challenge for CEP operators. Any damage to the product might not only impact the reputation of the courier service provider, but they might also have to pay for it.</a:t>
            </a:r>
          </a:p>
          <a:p>
            <a:pPr algn="just"/>
            <a:endParaRPr lang="en-US" sz="1600" dirty="0">
              <a:solidFill>
                <a:schemeClr val="tx1"/>
              </a:solidFill>
            </a:endParaRPr>
          </a:p>
          <a:p>
            <a:pPr algn="just"/>
            <a:r>
              <a:rPr lang="en-US" sz="1600" b="1" dirty="0">
                <a:solidFill>
                  <a:srgbClr val="18C320"/>
                </a:solidFill>
              </a:rPr>
              <a:t>High delivery cost</a:t>
            </a:r>
          </a:p>
          <a:p>
            <a:pPr algn="just"/>
            <a:endParaRPr lang="en-US" sz="1600" dirty="0">
              <a:solidFill>
                <a:schemeClr val="tx1"/>
              </a:solidFill>
            </a:endParaRPr>
          </a:p>
          <a:p>
            <a:pPr algn="just"/>
            <a:r>
              <a:rPr lang="en-US" sz="1600" dirty="0">
                <a:solidFill>
                  <a:schemeClr val="tx1"/>
                </a:solidFill>
              </a:rPr>
              <a:t>Managing courier operations, like order segregation, order allocation, selecting the right delivery vehicle, assigning drivers, planning delivery routes, and more manually might require an important team of operators. </a:t>
            </a:r>
          </a:p>
          <a:p>
            <a:pPr algn="just"/>
            <a:endParaRPr lang="en-US" sz="1600" dirty="0">
              <a:solidFill>
                <a:schemeClr val="tx1"/>
              </a:solidFill>
            </a:endParaRPr>
          </a:p>
          <a:p>
            <a:pPr algn="just"/>
            <a:r>
              <a:rPr lang="en-US" sz="1600" dirty="0">
                <a:solidFill>
                  <a:schemeClr val="tx1"/>
                </a:solidFill>
              </a:rPr>
              <a:t>Moreover, it also requires a proportional incompressible amount of time to coordinate these operations. This cost-control challenge led to “single parcel” specialist operators.</a:t>
            </a:r>
            <a:endParaRPr lang="es-ES" dirty="0"/>
          </a:p>
        </p:txBody>
      </p:sp>
    </p:spTree>
    <p:extLst>
      <p:ext uri="{BB962C8B-B14F-4D97-AF65-F5344CB8AC3E}">
        <p14:creationId xmlns:p14="http://schemas.microsoft.com/office/powerpoint/2010/main" val="1890993608"/>
      </p:ext>
    </p:extLst>
  </p:cSld>
  <p:clrMapOvr>
    <a:masterClrMapping/>
  </p:clrMapOvr>
  <mc:AlternateContent xmlns:mc="http://schemas.openxmlformats.org/markup-compatibility/2006" xmlns:p14="http://schemas.microsoft.com/office/powerpoint/2010/main">
    <mc:Choice Requires="p14">
      <p:transition spd="slow" p14:dur="2000" advClick="0" advTm="14000"/>
    </mc:Choice>
    <mc:Fallback xmlns="">
      <p:transition spd="slow" advClick="0" advTm="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2000"/>
                                        <p:tgtEl>
                                          <p:spTgt spid="5">
                                            <p:txEl>
                                              <p:pRg st="2" end="2"/>
                                            </p:txEl>
                                          </p:spTgt>
                                        </p:tgtEl>
                                      </p:cBhvr>
                                    </p:animEffect>
                                  </p:childTnLst>
                                </p:cTn>
                              </p:par>
                            </p:childTnLst>
                          </p:cTn>
                        </p:par>
                        <p:par>
                          <p:cTn id="12" fill="hold">
                            <p:stCondLst>
                              <p:cond delay="3000"/>
                            </p:stCondLst>
                            <p:childTnLst>
                              <p:par>
                                <p:cTn id="13" presetID="22" presetClass="entr" presetSubtype="8" fill="hold" grpId="0" nodeType="afterEffect">
                                  <p:stCondLst>
                                    <p:cond delay="100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wipe(left)">
                                      <p:cBhvr>
                                        <p:cTn id="15" dur="500"/>
                                        <p:tgtEl>
                                          <p:spTgt spid="5">
                                            <p:txEl>
                                              <p:pRg st="4" end="4"/>
                                            </p:txEl>
                                          </p:spTgt>
                                        </p:tgtEl>
                                      </p:cBhvr>
                                    </p:animEffect>
                                  </p:childTnLst>
                                </p:cTn>
                              </p:par>
                            </p:childTnLst>
                          </p:cTn>
                        </p:par>
                        <p:par>
                          <p:cTn id="16" fill="hold">
                            <p:stCondLst>
                              <p:cond delay="4500"/>
                            </p:stCondLst>
                            <p:childTnLst>
                              <p:par>
                                <p:cTn id="17" presetID="22" presetClass="entr" presetSubtype="1" fill="hold" grpId="0" nodeType="afterEffect">
                                  <p:stCondLst>
                                    <p:cond delay="50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wipe(up)">
                                      <p:cBhvr>
                                        <p:cTn id="19" dur="2000"/>
                                        <p:tgtEl>
                                          <p:spTgt spid="5">
                                            <p:txEl>
                                              <p:pRg st="6" end="6"/>
                                            </p:txEl>
                                          </p:spTgt>
                                        </p:tgtEl>
                                      </p:cBhvr>
                                    </p:animEffect>
                                  </p:childTnLst>
                                </p:cTn>
                              </p:par>
                            </p:childTnLst>
                          </p:cTn>
                        </p:par>
                        <p:par>
                          <p:cTn id="20" fill="hold">
                            <p:stCondLst>
                              <p:cond delay="7000"/>
                            </p:stCondLst>
                            <p:childTnLst>
                              <p:par>
                                <p:cTn id="21" presetID="22" presetClass="entr" presetSubtype="1" fill="hold" grpId="0" nodeType="afterEffect">
                                  <p:stCondLst>
                                    <p:cond delay="500"/>
                                  </p:stCondLst>
                                  <p:childTnLst>
                                    <p:set>
                                      <p:cBhvr>
                                        <p:cTn id="22" dur="1" fill="hold">
                                          <p:stCondLst>
                                            <p:cond delay="0"/>
                                          </p:stCondLst>
                                        </p:cTn>
                                        <p:tgtEl>
                                          <p:spTgt spid="5">
                                            <p:txEl>
                                              <p:pRg st="8" end="8"/>
                                            </p:txEl>
                                          </p:spTgt>
                                        </p:tgtEl>
                                        <p:attrNameLst>
                                          <p:attrName>style.visibility</p:attrName>
                                        </p:attrNameLst>
                                      </p:cBhvr>
                                      <p:to>
                                        <p:strVal val="visible"/>
                                      </p:to>
                                    </p:set>
                                    <p:animEffect transition="in" filter="wipe(up)">
                                      <p:cBhvr>
                                        <p:cTn id="23"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número de diapositiva"/>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pPr marL="0" lvl="0" indent="0" algn="r" rtl="0">
                <a:spcBef>
                  <a:spcPts val="0"/>
                </a:spcBef>
                <a:spcAft>
                  <a:spcPts val="0"/>
                </a:spcAft>
                <a:buNone/>
              </a:pPr>
              <a:t>3</a:t>
            </a:fld>
            <a:endParaRPr lang="en-GB"/>
          </a:p>
        </p:txBody>
      </p:sp>
      <p:sp>
        <p:nvSpPr>
          <p:cNvPr id="3" name="2 Rectángulo"/>
          <p:cNvSpPr/>
          <p:nvPr/>
        </p:nvSpPr>
        <p:spPr>
          <a:xfrm>
            <a:off x="313508" y="891234"/>
            <a:ext cx="8477795" cy="523220"/>
          </a:xfrm>
          <a:prstGeom prst="rect">
            <a:avLst/>
          </a:prstGeom>
          <a:solidFill>
            <a:srgbClr val="18C320"/>
          </a:solidFill>
        </p:spPr>
        <p:txBody>
          <a:bodyPr wrap="square">
            <a:spAutoFit/>
          </a:bodyPr>
          <a:lstStyle/>
          <a:p>
            <a:r>
              <a:rPr lang="en-GB" sz="2800" dirty="0">
                <a:solidFill>
                  <a:schemeClr val="bg1"/>
                </a:solidFill>
              </a:rPr>
              <a:t>Objectives of the capsule</a:t>
            </a:r>
            <a:endParaRPr lang="en-GB" dirty="0"/>
          </a:p>
        </p:txBody>
      </p:sp>
      <p:sp>
        <p:nvSpPr>
          <p:cNvPr id="4" name="3 Rectángulo"/>
          <p:cNvSpPr/>
          <p:nvPr/>
        </p:nvSpPr>
        <p:spPr>
          <a:xfrm>
            <a:off x="313509" y="1586972"/>
            <a:ext cx="8464731" cy="1477328"/>
          </a:xfrm>
          <a:prstGeom prst="rect">
            <a:avLst/>
          </a:prstGeom>
          <a:ln>
            <a:solidFill>
              <a:schemeClr val="tx1">
                <a:lumMod val="50000"/>
                <a:lumOff val="50000"/>
              </a:schemeClr>
            </a:solidFill>
            <a:prstDash val="dash"/>
          </a:ln>
        </p:spPr>
        <p:txBody>
          <a:bodyPr wrap="square">
            <a:spAutoFit/>
          </a:bodyPr>
          <a:lstStyle/>
          <a:p>
            <a:pPr algn="just"/>
            <a:r>
              <a:rPr lang="en-US" sz="1800" dirty="0">
                <a:solidFill>
                  <a:schemeClr val="tx1"/>
                </a:solidFill>
              </a:rPr>
              <a:t>Introduction to the specificities of express, courier and postal services (CEP), with their particularities in terms of logistics </a:t>
            </a:r>
            <a:r>
              <a:rPr lang="en-US" sz="1800" dirty="0" err="1">
                <a:solidFill>
                  <a:schemeClr val="tx1"/>
                </a:solidFill>
              </a:rPr>
              <a:t>organisation</a:t>
            </a:r>
            <a:r>
              <a:rPr lang="en-US" sz="1800" dirty="0">
                <a:solidFill>
                  <a:schemeClr val="tx1"/>
                </a:solidFill>
              </a:rPr>
              <a:t>. </a:t>
            </a:r>
          </a:p>
          <a:p>
            <a:pPr algn="just"/>
            <a:r>
              <a:rPr lang="en-US" sz="1800" dirty="0">
                <a:solidFill>
                  <a:schemeClr val="tx1"/>
                </a:solidFill>
              </a:rPr>
              <a:t>This capsule is linked with the content developed in capsule 1.3.1, and presents some aspects of urban logistics flows for the operators dedicated to this sector of activity.</a:t>
            </a:r>
            <a:endParaRPr lang="en-GB" sz="1600" dirty="0"/>
          </a:p>
        </p:txBody>
      </p:sp>
      <p:graphicFrame>
        <p:nvGraphicFramePr>
          <p:cNvPr id="6" name="5 Tabla"/>
          <p:cNvGraphicFramePr>
            <a:graphicFrameLocks noGrp="1"/>
          </p:cNvGraphicFramePr>
          <p:nvPr>
            <p:extLst>
              <p:ext uri="{D42A27DB-BD31-4B8C-83A1-F6EECF244321}">
                <p14:modId xmlns:p14="http://schemas.microsoft.com/office/powerpoint/2010/main" val="813313018"/>
              </p:ext>
            </p:extLst>
          </p:nvPr>
        </p:nvGraphicFramePr>
        <p:xfrm>
          <a:off x="326571" y="4053498"/>
          <a:ext cx="8464731" cy="906060"/>
        </p:xfrm>
        <a:graphic>
          <a:graphicData uri="http://schemas.openxmlformats.org/drawingml/2006/table">
            <a:tbl>
              <a:tblPr/>
              <a:tblGrid>
                <a:gridCol w="2457809">
                  <a:extLst>
                    <a:ext uri="{9D8B030D-6E8A-4147-A177-3AD203B41FA5}">
                      <a16:colId xmlns:a16="http://schemas.microsoft.com/office/drawing/2014/main" val="20000"/>
                    </a:ext>
                  </a:extLst>
                </a:gridCol>
                <a:gridCol w="3103102">
                  <a:extLst>
                    <a:ext uri="{9D8B030D-6E8A-4147-A177-3AD203B41FA5}">
                      <a16:colId xmlns:a16="http://schemas.microsoft.com/office/drawing/2014/main" val="20001"/>
                    </a:ext>
                  </a:extLst>
                </a:gridCol>
                <a:gridCol w="873044">
                  <a:extLst>
                    <a:ext uri="{9D8B030D-6E8A-4147-A177-3AD203B41FA5}">
                      <a16:colId xmlns:a16="http://schemas.microsoft.com/office/drawing/2014/main" val="20002"/>
                    </a:ext>
                  </a:extLst>
                </a:gridCol>
                <a:gridCol w="1015388">
                  <a:extLst>
                    <a:ext uri="{9D8B030D-6E8A-4147-A177-3AD203B41FA5}">
                      <a16:colId xmlns:a16="http://schemas.microsoft.com/office/drawing/2014/main" val="20003"/>
                    </a:ext>
                  </a:extLst>
                </a:gridCol>
                <a:gridCol w="1015388">
                  <a:extLst>
                    <a:ext uri="{9D8B030D-6E8A-4147-A177-3AD203B41FA5}">
                      <a16:colId xmlns:a16="http://schemas.microsoft.com/office/drawing/2014/main" val="20004"/>
                    </a:ext>
                  </a:extLst>
                </a:gridCol>
              </a:tblGrid>
              <a:tr h="254228">
                <a:tc rowSpan="3">
                  <a:txBody>
                    <a:bodyPr/>
                    <a:lstStyle/>
                    <a:p>
                      <a:pPr algn="just" rtl="0" fontAlgn="t">
                        <a:spcBef>
                          <a:spcPts val="0"/>
                        </a:spcBef>
                        <a:spcAft>
                          <a:spcPts val="0"/>
                        </a:spcAft>
                      </a:pPr>
                      <a:r>
                        <a:rPr lang="en-GB" sz="1800" b="0" i="0" u="none" strike="noStrike" noProof="0" dirty="0">
                          <a:solidFill>
                            <a:srgbClr val="FFFFFF"/>
                          </a:solidFill>
                          <a:latin typeface="Arial"/>
                        </a:rPr>
                        <a:t>Category</a:t>
                      </a:r>
                      <a:endParaRPr lang="en-GB" sz="1800" noProof="0" dirty="0"/>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18C320"/>
                    </a:solidFill>
                  </a:tcPr>
                </a:tc>
                <a:tc rowSpan="3">
                  <a:txBody>
                    <a:bodyPr/>
                    <a:lstStyle/>
                    <a:p>
                      <a:pPr algn="just" rtl="0" fontAlgn="t">
                        <a:spcBef>
                          <a:spcPts val="0"/>
                        </a:spcBef>
                        <a:spcAft>
                          <a:spcPts val="0"/>
                        </a:spcAft>
                      </a:pPr>
                      <a:r>
                        <a:rPr lang="en-GB" sz="1800" b="0" i="0" u="none" strike="noStrike" noProof="0" dirty="0">
                          <a:solidFill>
                            <a:schemeClr val="tx1"/>
                          </a:solidFill>
                          <a:latin typeface="Arial"/>
                        </a:rPr>
                        <a:t>E-learning</a:t>
                      </a:r>
                      <a:endParaRPr lang="en-GB" sz="1800" noProof="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gridSpan="3">
                  <a:txBody>
                    <a:bodyPr/>
                    <a:lstStyle/>
                    <a:p>
                      <a:pPr algn="ctr" rtl="0" fontAlgn="t">
                        <a:spcBef>
                          <a:spcPts val="0"/>
                        </a:spcBef>
                        <a:spcAft>
                          <a:spcPts val="0"/>
                        </a:spcAft>
                      </a:pPr>
                      <a:r>
                        <a:rPr lang="es-ES" sz="1800" b="0" i="0" u="none" strike="noStrike" dirty="0">
                          <a:solidFill>
                            <a:srgbClr val="FFFFFF"/>
                          </a:solidFill>
                          <a:latin typeface="Arial"/>
                        </a:rPr>
                        <a:t>EQF</a:t>
                      </a:r>
                      <a:endParaRPr lang="es-ES" sz="1800" dirty="0"/>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18C320"/>
                    </a:solidFill>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254228">
                <a:tc vMerge="1">
                  <a:txBody>
                    <a:bodyPr/>
                    <a:lstStyle/>
                    <a:p>
                      <a:endParaRPr lang="es-ES"/>
                    </a:p>
                  </a:txBody>
                  <a:tcPr/>
                </a:tc>
                <a:tc vMerge="1">
                  <a:txBody>
                    <a:bodyPr/>
                    <a:lstStyle/>
                    <a:p>
                      <a:endParaRPr lang="es-ES"/>
                    </a:p>
                  </a:txBody>
                  <a:tcPr/>
                </a:tc>
                <a:tc>
                  <a:txBody>
                    <a:bodyPr/>
                    <a:lstStyle/>
                    <a:p>
                      <a:pPr algn="ctr" rtl="0" fontAlgn="t">
                        <a:spcBef>
                          <a:spcPts val="0"/>
                        </a:spcBef>
                        <a:spcAft>
                          <a:spcPts val="0"/>
                        </a:spcAft>
                      </a:pPr>
                      <a:r>
                        <a:rPr lang="es-ES" sz="1400" b="0" i="0" u="none" strike="noStrike" dirty="0">
                          <a:solidFill>
                            <a:schemeClr val="tx1"/>
                          </a:solidFill>
                          <a:latin typeface="Arial"/>
                        </a:rPr>
                        <a:t>4</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5</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6</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1"/>
                  </a:ext>
                </a:extLst>
              </a:tr>
              <a:tr h="254228">
                <a:tc vMerge="1">
                  <a:txBody>
                    <a:bodyPr/>
                    <a:lstStyle/>
                    <a:p>
                      <a:endParaRPr lang="es-ES"/>
                    </a:p>
                  </a:txBody>
                  <a:tcPr/>
                </a:tc>
                <a:tc vMerge="1">
                  <a:txBody>
                    <a:bodyPr/>
                    <a:lstStyle/>
                    <a:p>
                      <a:endParaRPr lang="es-ES"/>
                    </a:p>
                  </a:txBody>
                  <a:tcPr/>
                </a:tc>
                <a:tc>
                  <a:txBody>
                    <a:bodyPr/>
                    <a:lstStyle/>
                    <a:p>
                      <a:pPr algn="ctr" rtl="0" fontAlgn="t">
                        <a:spcBef>
                          <a:spcPts val="0"/>
                        </a:spcBef>
                        <a:spcAft>
                          <a:spcPts val="0"/>
                        </a:spcAft>
                      </a:pPr>
                      <a:r>
                        <a:rPr lang="es-ES" sz="1400" b="0" i="0" u="none" strike="noStrike">
                          <a:solidFill>
                            <a:schemeClr val="tx1"/>
                          </a:solidFill>
                          <a:latin typeface="Arial"/>
                        </a:rPr>
                        <a:t>X</a:t>
                      </a:r>
                      <a:endParaRPr lang="es-ES" sz="140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X</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tc>
                  <a:txBody>
                    <a:bodyPr/>
                    <a:lstStyle/>
                    <a:p>
                      <a:pPr algn="ctr" rtl="0" fontAlgn="t">
                        <a:spcBef>
                          <a:spcPts val="0"/>
                        </a:spcBef>
                        <a:spcAft>
                          <a:spcPts val="0"/>
                        </a:spcAft>
                      </a:pPr>
                      <a:r>
                        <a:rPr lang="es-ES" sz="1400" b="0" i="0" u="none" strike="noStrike" dirty="0">
                          <a:solidFill>
                            <a:schemeClr val="tx1"/>
                          </a:solidFill>
                          <a:latin typeface="Arial"/>
                        </a:rPr>
                        <a:t>X</a:t>
                      </a:r>
                      <a:endParaRPr lang="es-ES" sz="1400" dirty="0">
                        <a:solidFill>
                          <a:schemeClr val="tx1"/>
                        </a:solidFill>
                      </a:endParaRPr>
                    </a:p>
                  </a:txBody>
                  <a:tcPr marL="54673" marR="54673" marT="34170" marB="34170">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025" name="Rectangle 1"/>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8" name="7 Tabla"/>
          <p:cNvGraphicFramePr>
            <a:graphicFrameLocks noGrp="1"/>
          </p:cNvGraphicFramePr>
          <p:nvPr>
            <p:extLst>
              <p:ext uri="{D42A27DB-BD31-4B8C-83A1-F6EECF244321}">
                <p14:modId xmlns:p14="http://schemas.microsoft.com/office/powerpoint/2010/main" val="1231276442"/>
              </p:ext>
            </p:extLst>
          </p:nvPr>
        </p:nvGraphicFramePr>
        <p:xfrm>
          <a:off x="326572" y="5281362"/>
          <a:ext cx="8490858" cy="342584"/>
        </p:xfrm>
        <a:graphic>
          <a:graphicData uri="http://schemas.openxmlformats.org/drawingml/2006/table">
            <a:tbl>
              <a:tblPr/>
              <a:tblGrid>
                <a:gridCol w="2472141">
                  <a:extLst>
                    <a:ext uri="{9D8B030D-6E8A-4147-A177-3AD203B41FA5}">
                      <a16:colId xmlns:a16="http://schemas.microsoft.com/office/drawing/2014/main" val="20000"/>
                    </a:ext>
                  </a:extLst>
                </a:gridCol>
                <a:gridCol w="6018717">
                  <a:extLst>
                    <a:ext uri="{9D8B030D-6E8A-4147-A177-3AD203B41FA5}">
                      <a16:colId xmlns:a16="http://schemas.microsoft.com/office/drawing/2014/main" val="20001"/>
                    </a:ext>
                  </a:extLst>
                </a:gridCol>
              </a:tblGrid>
              <a:tr h="264865">
                <a:tc>
                  <a:txBody>
                    <a:bodyPr/>
                    <a:lstStyle/>
                    <a:p>
                      <a:pPr algn="just" rtl="0" fontAlgn="t">
                        <a:spcBef>
                          <a:spcPts val="0"/>
                        </a:spcBef>
                        <a:spcAft>
                          <a:spcPts val="0"/>
                        </a:spcAft>
                      </a:pPr>
                      <a:r>
                        <a:rPr lang="en-GB" sz="1800" b="0" i="0" u="none" strike="noStrike" noProof="0" dirty="0">
                          <a:solidFill>
                            <a:srgbClr val="FFFFFF"/>
                          </a:solidFill>
                          <a:latin typeface="Arial"/>
                        </a:rPr>
                        <a:t>Exercises included</a:t>
                      </a:r>
                      <a:endParaRPr lang="en-GB" sz="1800" noProof="0" dirty="0"/>
                    </a:p>
                  </a:txBody>
                  <a:tcPr marL="54611" marR="54611" marT="34132" marB="34132">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rgbClr val="18C320"/>
                    </a:solidFill>
                  </a:tcPr>
                </a:tc>
                <a:tc>
                  <a:txBody>
                    <a:bodyPr/>
                    <a:lstStyle/>
                    <a:p>
                      <a:pPr algn="just" rtl="0" fontAlgn="t">
                        <a:spcBef>
                          <a:spcPts val="0"/>
                        </a:spcBef>
                        <a:spcAft>
                          <a:spcPts val="0"/>
                        </a:spcAft>
                      </a:pPr>
                      <a:r>
                        <a:rPr lang="es-ES" sz="1800" b="0" i="0" u="none" strike="noStrike" dirty="0">
                          <a:solidFill>
                            <a:schemeClr val="tx1"/>
                          </a:solidFill>
                          <a:latin typeface="Arial"/>
                        </a:rPr>
                        <a:t>YES</a:t>
                      </a:r>
                      <a:endParaRPr lang="es-ES" sz="1800" dirty="0">
                        <a:solidFill>
                          <a:schemeClr val="tx1"/>
                        </a:solidFill>
                      </a:endParaRPr>
                    </a:p>
                  </a:txBody>
                  <a:tcPr marL="54611" marR="54611" marT="34132" marB="34132">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26"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5" name="Tableau 4">
            <a:extLst>
              <a:ext uri="{FF2B5EF4-FFF2-40B4-BE49-F238E27FC236}">
                <a16:creationId xmlns:a16="http://schemas.microsoft.com/office/drawing/2014/main" id="{2F8B62A2-7030-F9D1-85AE-0510B130D7AB}"/>
              </a:ext>
            </a:extLst>
          </p:cNvPr>
          <p:cNvGraphicFramePr>
            <a:graphicFrameLocks noGrp="1"/>
          </p:cNvGraphicFramePr>
          <p:nvPr>
            <p:extLst>
              <p:ext uri="{D42A27DB-BD31-4B8C-83A1-F6EECF244321}">
                <p14:modId xmlns:p14="http://schemas.microsoft.com/office/powerpoint/2010/main" val="727439528"/>
              </p:ext>
            </p:extLst>
          </p:nvPr>
        </p:nvGraphicFramePr>
        <p:xfrm>
          <a:off x="326570" y="5945750"/>
          <a:ext cx="8464731" cy="617652"/>
        </p:xfrm>
        <a:graphic>
          <a:graphicData uri="http://schemas.openxmlformats.org/drawingml/2006/table">
            <a:tbl>
              <a:tblPr/>
              <a:tblGrid>
                <a:gridCol w="2494668">
                  <a:extLst>
                    <a:ext uri="{9D8B030D-6E8A-4147-A177-3AD203B41FA5}">
                      <a16:colId xmlns:a16="http://schemas.microsoft.com/office/drawing/2014/main" val="559541036"/>
                    </a:ext>
                  </a:extLst>
                </a:gridCol>
                <a:gridCol w="1990021">
                  <a:extLst>
                    <a:ext uri="{9D8B030D-6E8A-4147-A177-3AD203B41FA5}">
                      <a16:colId xmlns:a16="http://schemas.microsoft.com/office/drawing/2014/main" val="3381811699"/>
                    </a:ext>
                  </a:extLst>
                </a:gridCol>
                <a:gridCol w="1990021">
                  <a:extLst>
                    <a:ext uri="{9D8B030D-6E8A-4147-A177-3AD203B41FA5}">
                      <a16:colId xmlns:a16="http://schemas.microsoft.com/office/drawing/2014/main" val="1361378879"/>
                    </a:ext>
                  </a:extLst>
                </a:gridCol>
                <a:gridCol w="1990021">
                  <a:extLst>
                    <a:ext uri="{9D8B030D-6E8A-4147-A177-3AD203B41FA5}">
                      <a16:colId xmlns:a16="http://schemas.microsoft.com/office/drawing/2014/main" val="2450942369"/>
                    </a:ext>
                  </a:extLst>
                </a:gridCol>
              </a:tblGrid>
              <a:tr h="241540">
                <a:tc>
                  <a:txBody>
                    <a:bodyPr/>
                    <a:lstStyle/>
                    <a:p>
                      <a:pPr algn="just" rtl="0" fontAlgn="t">
                        <a:spcBef>
                          <a:spcPts val="0"/>
                        </a:spcBef>
                        <a:spcAft>
                          <a:spcPts val="0"/>
                        </a:spcAft>
                      </a:pPr>
                      <a:r>
                        <a:rPr lang="en-GB" sz="1800" b="0" i="0" u="none" strike="noStrike">
                          <a:solidFill>
                            <a:srgbClr val="FFFFFF"/>
                          </a:solidFill>
                          <a:effectLst/>
                          <a:latin typeface="Arial" panose="020B0604020202020204" pitchFamily="34" charset="0"/>
                        </a:rPr>
                        <a:t>Effort for the capsule</a:t>
                      </a:r>
                      <a:endParaRPr lang="en-GB">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solidFill>
                      <a:srgbClr val="18C320"/>
                    </a:solidFill>
                  </a:tcPr>
                </a:tc>
                <a:tc>
                  <a:txBody>
                    <a:bodyPr/>
                    <a:lstStyle/>
                    <a:p>
                      <a:pPr algn="ctr" rtl="0" fontAlgn="t">
                        <a:spcBef>
                          <a:spcPts val="0"/>
                        </a:spcBef>
                        <a:spcAft>
                          <a:spcPts val="0"/>
                        </a:spcAft>
                      </a:pPr>
                      <a:r>
                        <a:rPr lang="en-GB" sz="1800" b="0" i="0" u="none" strike="noStrike" dirty="0">
                          <a:solidFill>
                            <a:srgbClr val="000000"/>
                          </a:solidFill>
                          <a:effectLst/>
                          <a:latin typeface="Arial" panose="020B0604020202020204" pitchFamily="34" charset="0"/>
                        </a:rPr>
                        <a:t>Content </a:t>
                      </a:r>
                      <a:endParaRPr lang="en-GB" dirty="0">
                        <a:effectLst/>
                      </a:endParaRPr>
                    </a:p>
                    <a:p>
                      <a:pPr algn="ctr" rtl="0" fontAlgn="t">
                        <a:spcBef>
                          <a:spcPts val="0"/>
                        </a:spcBef>
                        <a:spcAft>
                          <a:spcPts val="0"/>
                        </a:spcAft>
                      </a:pPr>
                      <a:r>
                        <a:rPr lang="en-GB" sz="1800" b="0" i="0" u="none" strike="noStrike" dirty="0">
                          <a:solidFill>
                            <a:srgbClr val="7F7F7F"/>
                          </a:solidFill>
                          <a:effectLst/>
                          <a:latin typeface="Arial" panose="020B0604020202020204" pitchFamily="34" charset="0"/>
                        </a:rPr>
                        <a:t>25 </a:t>
                      </a:r>
                      <a:r>
                        <a:rPr lang="en-GB" sz="1800" b="0" i="0" u="none" strike="noStrike" dirty="0">
                          <a:solidFill>
                            <a:srgbClr val="000000"/>
                          </a:solidFill>
                          <a:effectLst/>
                          <a:latin typeface="Arial" panose="020B0604020202020204" pitchFamily="34" charset="0"/>
                        </a:rPr>
                        <a:t>Min. </a:t>
                      </a:r>
                      <a:endParaRPr lang="en-GB" dirty="0">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tcPr>
                </a:tc>
                <a:tc>
                  <a:txBody>
                    <a:bodyPr/>
                    <a:lstStyle/>
                    <a:p>
                      <a:pPr algn="ctr" rtl="0" fontAlgn="t">
                        <a:spcBef>
                          <a:spcPts val="0"/>
                        </a:spcBef>
                        <a:spcAft>
                          <a:spcPts val="0"/>
                        </a:spcAft>
                      </a:pPr>
                      <a:r>
                        <a:rPr lang="en-GB" sz="1800" b="0" i="0" u="none" strike="noStrike" dirty="0">
                          <a:solidFill>
                            <a:srgbClr val="000000"/>
                          </a:solidFill>
                          <a:effectLst/>
                          <a:latin typeface="Arial" panose="020B0604020202020204" pitchFamily="34" charset="0"/>
                        </a:rPr>
                        <a:t>Exercises </a:t>
                      </a:r>
                      <a:endParaRPr lang="en-GB" dirty="0">
                        <a:effectLst/>
                      </a:endParaRPr>
                    </a:p>
                    <a:p>
                      <a:pPr algn="ctr" rtl="0" fontAlgn="t">
                        <a:spcBef>
                          <a:spcPts val="0"/>
                        </a:spcBef>
                        <a:spcAft>
                          <a:spcPts val="0"/>
                        </a:spcAft>
                      </a:pPr>
                      <a:r>
                        <a:rPr lang="en-GB" sz="1800" b="0" i="0" u="none" strike="noStrike" dirty="0">
                          <a:solidFill>
                            <a:srgbClr val="7F7F7F"/>
                          </a:solidFill>
                          <a:effectLst/>
                          <a:latin typeface="Arial" panose="020B0604020202020204" pitchFamily="34" charset="0"/>
                        </a:rPr>
                        <a:t>15 </a:t>
                      </a:r>
                      <a:r>
                        <a:rPr lang="en-GB" sz="1800" b="0" i="0" u="none" strike="noStrike" dirty="0">
                          <a:solidFill>
                            <a:srgbClr val="000000"/>
                          </a:solidFill>
                          <a:effectLst/>
                          <a:latin typeface="Arial" panose="020B0604020202020204" pitchFamily="34" charset="0"/>
                        </a:rPr>
                        <a:t>Min. </a:t>
                      </a:r>
                      <a:endParaRPr lang="en-GB" dirty="0">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tcPr>
                </a:tc>
                <a:tc>
                  <a:txBody>
                    <a:bodyPr/>
                    <a:lstStyle/>
                    <a:p>
                      <a:pPr algn="ctr" rtl="0" fontAlgn="t">
                        <a:spcBef>
                          <a:spcPts val="0"/>
                        </a:spcBef>
                        <a:spcAft>
                          <a:spcPts val="0"/>
                        </a:spcAft>
                      </a:pPr>
                      <a:r>
                        <a:rPr lang="en-GB" sz="1800" b="0" i="0" u="none" strike="noStrike" dirty="0">
                          <a:solidFill>
                            <a:srgbClr val="000000"/>
                          </a:solidFill>
                          <a:effectLst/>
                          <a:latin typeface="Arial" panose="020B0604020202020204" pitchFamily="34" charset="0"/>
                        </a:rPr>
                        <a:t>Extra material</a:t>
                      </a:r>
                      <a:endParaRPr lang="en-GB" dirty="0">
                        <a:effectLst/>
                      </a:endParaRPr>
                    </a:p>
                    <a:p>
                      <a:pPr algn="ctr" rtl="0" fontAlgn="t">
                        <a:spcBef>
                          <a:spcPts val="0"/>
                        </a:spcBef>
                        <a:spcAft>
                          <a:spcPts val="0"/>
                        </a:spcAft>
                      </a:pPr>
                      <a:r>
                        <a:rPr lang="en-GB" sz="1800" b="0" i="0" u="none" strike="noStrike" dirty="0">
                          <a:solidFill>
                            <a:srgbClr val="7F7F7F"/>
                          </a:solidFill>
                          <a:effectLst/>
                          <a:latin typeface="Arial" panose="020B0604020202020204" pitchFamily="34" charset="0"/>
                        </a:rPr>
                        <a:t>0 </a:t>
                      </a:r>
                      <a:r>
                        <a:rPr lang="en-GB" sz="1800" b="0" i="0" u="none" strike="noStrike" dirty="0">
                          <a:solidFill>
                            <a:srgbClr val="000000"/>
                          </a:solidFill>
                          <a:effectLst/>
                          <a:latin typeface="Arial" panose="020B0604020202020204" pitchFamily="34" charset="0"/>
                        </a:rPr>
                        <a:t>Min. </a:t>
                      </a:r>
                      <a:endParaRPr lang="en-GB" dirty="0">
                        <a:effectLst/>
                      </a:endParaRPr>
                    </a:p>
                  </a:txBody>
                  <a:tcPr marL="51758" marR="51758" marT="34506" marB="34506">
                    <a:lnL w="11499" cap="flat" cmpd="sng" algn="ctr">
                      <a:solidFill>
                        <a:srgbClr val="7F7F7F"/>
                      </a:solidFill>
                      <a:prstDash val="solid"/>
                      <a:round/>
                      <a:headEnd type="none" w="med" len="med"/>
                      <a:tailEnd type="none" w="med" len="med"/>
                    </a:lnL>
                    <a:lnR w="11499" cap="flat" cmpd="sng" algn="ctr">
                      <a:solidFill>
                        <a:srgbClr val="7F7F7F"/>
                      </a:solidFill>
                      <a:prstDash val="solid"/>
                      <a:round/>
                      <a:headEnd type="none" w="med" len="med"/>
                      <a:tailEnd type="none" w="med" len="med"/>
                    </a:lnR>
                    <a:lnT w="11499" cap="flat" cmpd="sng" algn="ctr">
                      <a:solidFill>
                        <a:srgbClr val="7F7F7F"/>
                      </a:solidFill>
                      <a:prstDash val="solid"/>
                      <a:round/>
                      <a:headEnd type="none" w="med" len="med"/>
                      <a:tailEnd type="none" w="med" len="med"/>
                    </a:lnT>
                    <a:lnB w="11499"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90352657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30</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Innovations</a:t>
            </a:r>
            <a:r>
              <a:rPr lang="es-ES" sz="2400" dirty="0">
                <a:solidFill>
                  <a:schemeClr val="lt1"/>
                </a:solidFill>
              </a:rPr>
              <a:t> and </a:t>
            </a:r>
            <a:r>
              <a:rPr lang="es-ES" sz="2400" dirty="0" err="1">
                <a:solidFill>
                  <a:schemeClr val="lt1"/>
                </a:solidFill>
              </a:rPr>
              <a:t>solutions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031873"/>
          </a:xfrm>
          <a:prstGeom prst="rect">
            <a:avLst/>
          </a:prstGeom>
        </p:spPr>
        <p:txBody>
          <a:bodyPr wrap="square">
            <a:spAutoFit/>
          </a:bodyPr>
          <a:lstStyle/>
          <a:p>
            <a:pPr algn="just"/>
            <a:r>
              <a:rPr lang="en-US" sz="1600" dirty="0">
                <a:solidFill>
                  <a:schemeClr val="tx1"/>
                </a:solidFill>
              </a:rPr>
              <a:t>CEP operators are major logistic innovators. </a:t>
            </a:r>
          </a:p>
          <a:p>
            <a:pPr algn="just"/>
            <a:endParaRPr lang="en-US" sz="1600" dirty="0">
              <a:solidFill>
                <a:schemeClr val="tx1"/>
              </a:solidFill>
            </a:endParaRPr>
          </a:p>
          <a:p>
            <a:pPr algn="just"/>
            <a:r>
              <a:rPr lang="en-US" sz="1600" dirty="0">
                <a:solidFill>
                  <a:schemeClr val="tx1"/>
                </a:solidFill>
              </a:rPr>
              <a:t>They need to look for new ideas to better reach final customers within the city, at an increasing rate and limited cost. </a:t>
            </a:r>
          </a:p>
          <a:p>
            <a:pPr algn="just"/>
            <a:endParaRPr lang="en-US" sz="1600" dirty="0">
              <a:solidFill>
                <a:schemeClr val="tx1"/>
              </a:solidFill>
            </a:endParaRPr>
          </a:p>
          <a:p>
            <a:pPr algn="just"/>
            <a:r>
              <a:rPr lang="en-US" sz="1600" dirty="0">
                <a:solidFill>
                  <a:schemeClr val="tx1"/>
                </a:solidFill>
              </a:rPr>
              <a:t>They need to be:</a:t>
            </a:r>
          </a:p>
          <a:p>
            <a:pPr algn="just"/>
            <a:endParaRPr lang="en-US" sz="1600" dirty="0">
              <a:solidFill>
                <a:schemeClr val="tx1"/>
              </a:solidFill>
            </a:endParaRPr>
          </a:p>
          <a:p>
            <a:pPr marL="895350" indent="-285750" algn="just">
              <a:lnSpc>
                <a:spcPct val="150000"/>
              </a:lnSpc>
              <a:buFont typeface="Wingdings" panose="05000000000000000000" pitchFamily="2" charset="2"/>
              <a:buChar char="Ø"/>
            </a:pPr>
            <a:r>
              <a:rPr lang="en-US" sz="1600" dirty="0">
                <a:solidFill>
                  <a:schemeClr val="tx1"/>
                </a:solidFill>
              </a:rPr>
              <a:t>Time efficient</a:t>
            </a:r>
          </a:p>
          <a:p>
            <a:pPr marL="895350" indent="-285750" algn="just">
              <a:lnSpc>
                <a:spcPct val="150000"/>
              </a:lnSpc>
              <a:buFont typeface="Wingdings" panose="05000000000000000000" pitchFamily="2" charset="2"/>
              <a:buChar char="Ø"/>
            </a:pPr>
            <a:r>
              <a:rPr lang="en-US" sz="1600" dirty="0">
                <a:solidFill>
                  <a:schemeClr val="tx1"/>
                </a:solidFill>
              </a:rPr>
              <a:t>Cost effective</a:t>
            </a:r>
          </a:p>
          <a:p>
            <a:pPr marL="895350" indent="-285750" algn="just">
              <a:lnSpc>
                <a:spcPct val="150000"/>
              </a:lnSpc>
              <a:buFont typeface="Wingdings" panose="05000000000000000000" pitchFamily="2" charset="2"/>
              <a:buChar char="Ø"/>
            </a:pPr>
            <a:r>
              <a:rPr lang="en-US" sz="1600" dirty="0">
                <a:solidFill>
                  <a:schemeClr val="tx1"/>
                </a:solidFill>
              </a:rPr>
              <a:t>Environmentally friendly</a:t>
            </a:r>
          </a:p>
          <a:p>
            <a:pPr marL="895350" indent="-285750" algn="just">
              <a:lnSpc>
                <a:spcPct val="150000"/>
              </a:lnSpc>
              <a:buFont typeface="Wingdings" panose="05000000000000000000" pitchFamily="2" charset="2"/>
              <a:buChar char="Ø"/>
            </a:pPr>
            <a:r>
              <a:rPr lang="en-US" sz="1600" dirty="0">
                <a:solidFill>
                  <a:schemeClr val="tx1"/>
                </a:solidFill>
              </a:rPr>
              <a:t>Transparent to their partners</a:t>
            </a:r>
          </a:p>
          <a:p>
            <a:pPr algn="just"/>
            <a:endParaRPr lang="en-US" sz="1600" dirty="0">
              <a:solidFill>
                <a:schemeClr val="tx1"/>
              </a:solidFill>
            </a:endParaRPr>
          </a:p>
          <a:p>
            <a:pPr algn="just"/>
            <a:r>
              <a:rPr lang="en-US" sz="1600" dirty="0">
                <a:solidFill>
                  <a:schemeClr val="tx1"/>
                </a:solidFill>
              </a:rPr>
              <a:t>They’re the ones looking for solutions such as click &amp; collect in pick-up lockers, may it be exclusive or in public place, etc.</a:t>
            </a:r>
          </a:p>
        </p:txBody>
      </p:sp>
      <p:cxnSp>
        <p:nvCxnSpPr>
          <p:cNvPr id="3" name="Connecteur droit 2">
            <a:extLst>
              <a:ext uri="{FF2B5EF4-FFF2-40B4-BE49-F238E27FC236}">
                <a16:creationId xmlns:a16="http://schemas.microsoft.com/office/drawing/2014/main" id="{E1D8DD1F-BB0D-4CA5-9B72-D02C8C0429E5}"/>
              </a:ext>
            </a:extLst>
          </p:cNvPr>
          <p:cNvCxnSpPr/>
          <p:nvPr/>
        </p:nvCxnSpPr>
        <p:spPr>
          <a:xfrm>
            <a:off x="2695575" y="2209800"/>
            <a:ext cx="1657350" cy="0"/>
          </a:xfrm>
          <a:prstGeom prst="line">
            <a:avLst/>
          </a:prstGeom>
          <a:ln w="19050"/>
        </p:spPr>
        <p:style>
          <a:lnRef idx="1">
            <a:schemeClr val="accent6"/>
          </a:lnRef>
          <a:fillRef idx="0">
            <a:schemeClr val="accent6"/>
          </a:fillRef>
          <a:effectRef idx="0">
            <a:schemeClr val="accent6"/>
          </a:effectRef>
          <a:fontRef idx="minor">
            <a:schemeClr val="tx1"/>
          </a:fontRef>
        </p:style>
      </p:cxnSp>
      <p:pic>
        <p:nvPicPr>
          <p:cNvPr id="2" name="Image 1">
            <a:extLst>
              <a:ext uri="{FF2B5EF4-FFF2-40B4-BE49-F238E27FC236}">
                <a16:creationId xmlns:a16="http://schemas.microsoft.com/office/drawing/2014/main" id="{AD3AA4D6-0F59-BF81-EAF8-311B5302E1FA}"/>
              </a:ext>
            </a:extLst>
          </p:cNvPr>
          <p:cNvPicPr>
            <a:picLocks noChangeAspect="1"/>
          </p:cNvPicPr>
          <p:nvPr/>
        </p:nvPicPr>
        <p:blipFill>
          <a:blip r:embed="rId3"/>
          <a:stretch>
            <a:fillRect/>
          </a:stretch>
        </p:blipFill>
        <p:spPr>
          <a:xfrm>
            <a:off x="8126455" y="153299"/>
            <a:ext cx="669074" cy="669074"/>
          </a:xfrm>
          <a:prstGeom prst="rect">
            <a:avLst/>
          </a:prstGeom>
        </p:spPr>
      </p:pic>
    </p:spTree>
    <p:extLst>
      <p:ext uri="{BB962C8B-B14F-4D97-AF65-F5344CB8AC3E}">
        <p14:creationId xmlns:p14="http://schemas.microsoft.com/office/powerpoint/2010/main" val="2121842289"/>
      </p:ext>
    </p:extLst>
  </p:cSld>
  <p:clrMapOvr>
    <a:masterClrMapping/>
  </p:clrMapOvr>
  <mc:AlternateContent xmlns:mc="http://schemas.openxmlformats.org/markup-compatibility/2006" xmlns:p14="http://schemas.microsoft.com/office/powerpoint/2010/main">
    <mc:Choice Requires="p14">
      <p:transition spd="slow" p14:dur="2000" advClick="0" advTm="14000"/>
    </mc:Choice>
    <mc:Fallback xmlns="">
      <p:transition spd="slow" advClick="0" advTm="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par>
                          <p:cTn id="8" fill="hold">
                            <p:stCondLst>
                              <p:cond delay="500"/>
                            </p:stCondLst>
                            <p:childTnLst>
                              <p:par>
                                <p:cTn id="9" presetID="22" presetClass="entr" presetSubtype="8" fill="hold" grpId="0" nodeType="afterEffect">
                                  <p:stCondLst>
                                    <p:cond delay="50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2000"/>
                            </p:stCondLst>
                            <p:childTnLst>
                              <p:par>
                                <p:cTn id="17" presetID="22" presetClass="entr" presetSubtype="1" fill="hold" grpId="0" nodeType="afterEffect">
                                  <p:stCondLst>
                                    <p:cond delay="50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up)">
                                      <p:cBhvr>
                                        <p:cTn id="19" dur="2000"/>
                                        <p:tgtEl>
                                          <p:spTgt spid="5">
                                            <p:txEl>
                                              <p:pRg st="2" end="2"/>
                                            </p:txEl>
                                          </p:spTgt>
                                        </p:tgtEl>
                                      </p:cBhvr>
                                    </p:animEffect>
                                  </p:childTnLst>
                                </p:cTn>
                              </p:par>
                            </p:childTnLst>
                          </p:cTn>
                        </p:par>
                        <p:par>
                          <p:cTn id="20" fill="hold">
                            <p:stCondLst>
                              <p:cond delay="4500"/>
                            </p:stCondLst>
                            <p:childTnLst>
                              <p:par>
                                <p:cTn id="21" presetID="22" presetClass="entr" presetSubtype="8" fill="hold" grpId="0" nodeType="afterEffect">
                                  <p:stCondLst>
                                    <p:cond delay="50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wipe(left)">
                                      <p:cBhvr>
                                        <p:cTn id="23" dur="500"/>
                                        <p:tgtEl>
                                          <p:spTgt spid="5">
                                            <p:txEl>
                                              <p:pRg st="4" end="4"/>
                                            </p:txEl>
                                          </p:spTgt>
                                        </p:tgtEl>
                                      </p:cBhvr>
                                    </p:animEffect>
                                  </p:childTnLst>
                                </p:cTn>
                              </p:par>
                            </p:childTnLst>
                          </p:cTn>
                        </p:par>
                        <p:par>
                          <p:cTn id="24" fill="hold">
                            <p:stCondLst>
                              <p:cond delay="5500"/>
                            </p:stCondLst>
                            <p:childTnLst>
                              <p:par>
                                <p:cTn id="25" presetID="22" presetClass="entr" presetSubtype="8" fill="hold" grpId="0" nodeType="after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wipe(left)">
                                      <p:cBhvr>
                                        <p:cTn id="27" dur="500"/>
                                        <p:tgtEl>
                                          <p:spTgt spid="5">
                                            <p:txEl>
                                              <p:pRg st="6" end="6"/>
                                            </p:txEl>
                                          </p:spTgt>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Effect transition="in" filter="wipe(left)">
                                      <p:cBhvr>
                                        <p:cTn id="31" dur="500"/>
                                        <p:tgtEl>
                                          <p:spTgt spid="5">
                                            <p:txEl>
                                              <p:pRg st="7" end="7"/>
                                            </p:txEl>
                                          </p:spTgt>
                                        </p:tgtEl>
                                      </p:cBhvr>
                                    </p:animEffect>
                                  </p:childTnLst>
                                </p:cTn>
                              </p:par>
                            </p:childTnLst>
                          </p:cTn>
                        </p:par>
                        <p:par>
                          <p:cTn id="32" fill="hold">
                            <p:stCondLst>
                              <p:cond delay="6500"/>
                            </p:stCondLst>
                            <p:childTnLst>
                              <p:par>
                                <p:cTn id="33" presetID="22" presetClass="entr" presetSubtype="8" fill="hold" grpId="0" nodeType="after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wipe(left)">
                                      <p:cBhvr>
                                        <p:cTn id="35" dur="500"/>
                                        <p:tgtEl>
                                          <p:spTgt spid="5">
                                            <p:txEl>
                                              <p:pRg st="8" end="8"/>
                                            </p:txEl>
                                          </p:spTgt>
                                        </p:tgtEl>
                                      </p:cBhvr>
                                    </p:animEffect>
                                  </p:childTnLst>
                                </p:cTn>
                              </p:par>
                            </p:childTnLst>
                          </p:cTn>
                        </p:par>
                        <p:par>
                          <p:cTn id="36" fill="hold">
                            <p:stCondLst>
                              <p:cond delay="7000"/>
                            </p:stCondLst>
                            <p:childTnLst>
                              <p:par>
                                <p:cTn id="37" presetID="22" presetClass="entr" presetSubtype="8" fill="hold" grpId="0" nodeType="after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animEffect transition="in" filter="wipe(left)">
                                      <p:cBhvr>
                                        <p:cTn id="39" dur="500"/>
                                        <p:tgtEl>
                                          <p:spTgt spid="5">
                                            <p:txEl>
                                              <p:pRg st="9" end="9"/>
                                            </p:txEl>
                                          </p:spTgt>
                                        </p:tgtEl>
                                      </p:cBhvr>
                                    </p:animEffect>
                                  </p:childTnLst>
                                </p:cTn>
                              </p:par>
                            </p:childTnLst>
                          </p:cTn>
                        </p:par>
                        <p:par>
                          <p:cTn id="40" fill="hold">
                            <p:stCondLst>
                              <p:cond delay="7500"/>
                            </p:stCondLst>
                            <p:childTnLst>
                              <p:par>
                                <p:cTn id="41" presetID="22" presetClass="entr" presetSubtype="1" fill="hold" grpId="0" nodeType="afterEffect">
                                  <p:stCondLst>
                                    <p:cond delay="500"/>
                                  </p:stCondLst>
                                  <p:childTnLst>
                                    <p:set>
                                      <p:cBhvr>
                                        <p:cTn id="42" dur="1" fill="hold">
                                          <p:stCondLst>
                                            <p:cond delay="0"/>
                                          </p:stCondLst>
                                        </p:cTn>
                                        <p:tgtEl>
                                          <p:spTgt spid="5">
                                            <p:txEl>
                                              <p:pRg st="11" end="11"/>
                                            </p:txEl>
                                          </p:spTgt>
                                        </p:tgtEl>
                                        <p:attrNameLst>
                                          <p:attrName>style.visibility</p:attrName>
                                        </p:attrNameLst>
                                      </p:cBhvr>
                                      <p:to>
                                        <p:strVal val="visible"/>
                                      </p:to>
                                    </p:set>
                                    <p:animEffect transition="in" filter="wipe(up)">
                                      <p:cBhvr>
                                        <p:cTn id="43" dur="2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5"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31</a:t>
            </a:fld>
            <a:endParaRPr/>
          </a:p>
        </p:txBody>
      </p:sp>
      <p:sp>
        <p:nvSpPr>
          <p:cNvPr id="72" name="Google Shape;72;g10b78f225a7_0_23"/>
          <p:cNvSpPr txBox="1"/>
          <p:nvPr/>
        </p:nvSpPr>
        <p:spPr>
          <a:xfrm>
            <a:off x="285531" y="1074532"/>
            <a:ext cx="8510100" cy="3753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Innovations</a:t>
            </a:r>
            <a:r>
              <a:rPr lang="es-ES" sz="2400" dirty="0">
                <a:solidFill>
                  <a:schemeClr val="lt1"/>
                </a:solidFill>
              </a:rPr>
              <a:t> and </a:t>
            </a:r>
            <a:r>
              <a:rPr lang="es-ES" sz="2400" dirty="0" err="1">
                <a:solidFill>
                  <a:schemeClr val="lt1"/>
                </a:solidFill>
              </a:rPr>
              <a:t>solutions</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19069" y="1929637"/>
            <a:ext cx="8367731" cy="4201663"/>
          </a:xfrm>
          <a:prstGeom prst="rect">
            <a:avLst/>
          </a:prstGeom>
        </p:spPr>
        <p:txBody>
          <a:bodyPr wrap="square">
            <a:spAutoFit/>
          </a:bodyPr>
          <a:lstStyle/>
          <a:p>
            <a:pPr algn="just"/>
            <a:r>
              <a:rPr lang="en-US" sz="1600" dirty="0">
                <a:solidFill>
                  <a:schemeClr val="tx1"/>
                </a:solidFill>
              </a:rPr>
              <a:t>CEP operators are the most impacted with </a:t>
            </a:r>
            <a:r>
              <a:rPr lang="en-US" sz="1600" b="1" dirty="0">
                <a:solidFill>
                  <a:srgbClr val="18C320"/>
                </a:solidFill>
              </a:rPr>
              <a:t>parcel returns</a:t>
            </a:r>
            <a:r>
              <a:rPr lang="en-US" sz="1600" dirty="0">
                <a:solidFill>
                  <a:schemeClr val="tx1"/>
                </a:solidFill>
              </a:rPr>
              <a:t>, hence need to be closely related to their customers in order to manage those goods without affecting their operational space and pace.</a:t>
            </a:r>
          </a:p>
          <a:p>
            <a:pPr algn="just"/>
            <a:endParaRPr lang="en-US" sz="1600" dirty="0">
              <a:solidFill>
                <a:schemeClr val="tx1"/>
              </a:solidFill>
            </a:endParaRPr>
          </a:p>
          <a:p>
            <a:pPr algn="just"/>
            <a:r>
              <a:rPr lang="en-US" sz="1600" dirty="0">
                <a:solidFill>
                  <a:schemeClr val="tx1"/>
                </a:solidFill>
              </a:rPr>
              <a:t>The need for interconnected software is very high.</a:t>
            </a:r>
          </a:p>
          <a:p>
            <a:pPr algn="just"/>
            <a:endParaRPr lang="en-US" sz="1600" dirty="0">
              <a:solidFill>
                <a:schemeClr val="tx1"/>
              </a:solidFill>
            </a:endParaRPr>
          </a:p>
          <a:p>
            <a:pPr algn="just"/>
            <a:r>
              <a:rPr lang="en-US" sz="1600" dirty="0">
                <a:solidFill>
                  <a:schemeClr val="tx1"/>
                </a:solidFill>
              </a:rPr>
              <a:t>Extra operations on the goods allow them to provide extra-services and tariffs, such as:</a:t>
            </a:r>
          </a:p>
          <a:p>
            <a:pPr marL="895350" indent="-285750" algn="just">
              <a:lnSpc>
                <a:spcPct val="200000"/>
              </a:lnSpc>
              <a:buFont typeface="Wingdings" panose="05000000000000000000" pitchFamily="2" charset="2"/>
              <a:buChar char="Ø"/>
            </a:pPr>
            <a:r>
              <a:rPr lang="en-US" sz="1600" dirty="0">
                <a:solidFill>
                  <a:schemeClr val="tx1"/>
                </a:solidFill>
              </a:rPr>
              <a:t>Relabeling</a:t>
            </a:r>
          </a:p>
          <a:p>
            <a:pPr marL="895350" indent="-285750" algn="just">
              <a:lnSpc>
                <a:spcPct val="200000"/>
              </a:lnSpc>
              <a:buFont typeface="Wingdings" panose="05000000000000000000" pitchFamily="2" charset="2"/>
              <a:buChar char="Ø"/>
            </a:pPr>
            <a:r>
              <a:rPr lang="en-US" sz="1600" dirty="0">
                <a:solidFill>
                  <a:schemeClr val="tx1"/>
                </a:solidFill>
              </a:rPr>
              <a:t>Reconditioning</a:t>
            </a:r>
          </a:p>
          <a:p>
            <a:pPr marL="895350" indent="-285750" algn="just">
              <a:lnSpc>
                <a:spcPct val="200000"/>
              </a:lnSpc>
              <a:buFont typeface="Wingdings" panose="05000000000000000000" pitchFamily="2" charset="2"/>
              <a:buChar char="Ø"/>
            </a:pPr>
            <a:r>
              <a:rPr lang="en-US" sz="1600" dirty="0">
                <a:solidFill>
                  <a:schemeClr val="tx1"/>
                </a:solidFill>
              </a:rPr>
              <a:t>Dismantling</a:t>
            </a:r>
          </a:p>
          <a:p>
            <a:pPr marL="895350" indent="-285750" algn="just">
              <a:lnSpc>
                <a:spcPct val="200000"/>
              </a:lnSpc>
              <a:buFont typeface="Wingdings" panose="05000000000000000000" pitchFamily="2" charset="2"/>
              <a:buChar char="Ø"/>
            </a:pPr>
            <a:r>
              <a:rPr lang="en-US" sz="1600" dirty="0">
                <a:solidFill>
                  <a:schemeClr val="tx1"/>
                </a:solidFill>
              </a:rPr>
              <a:t>Sorting to destruction or recycling</a:t>
            </a:r>
          </a:p>
          <a:p>
            <a:pPr marL="895350" indent="-285750" algn="just">
              <a:lnSpc>
                <a:spcPct val="200000"/>
              </a:lnSpc>
              <a:buFont typeface="Wingdings" panose="05000000000000000000" pitchFamily="2" charset="2"/>
              <a:buChar char="Ø"/>
            </a:pPr>
            <a:r>
              <a:rPr lang="en-US" sz="1600" dirty="0">
                <a:solidFill>
                  <a:schemeClr val="tx1"/>
                </a:solidFill>
              </a:rPr>
              <a:t>Etc.</a:t>
            </a:r>
            <a:endParaRPr lang="es-ES" dirty="0"/>
          </a:p>
        </p:txBody>
      </p:sp>
    </p:spTree>
    <p:extLst>
      <p:ext uri="{BB962C8B-B14F-4D97-AF65-F5344CB8AC3E}">
        <p14:creationId xmlns:p14="http://schemas.microsoft.com/office/powerpoint/2010/main" val="2448112302"/>
      </p:ext>
    </p:extLst>
  </p:cSld>
  <p:clrMapOvr>
    <a:masterClrMapping/>
  </p:clrMapOvr>
  <mc:AlternateContent xmlns:mc="http://schemas.openxmlformats.org/markup-compatibility/2006" xmlns:p14="http://schemas.microsoft.com/office/powerpoint/2010/main">
    <mc:Choice Requires="p14">
      <p:transition spd="slow" p14:dur="2000" advClick="0" advTm="13000"/>
    </mc:Choice>
    <mc:Fallback xmlns="">
      <p:transition spd="slow" advClick="0" advTm="1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2000"/>
                                        <p:tgtEl>
                                          <p:spTgt spid="5">
                                            <p:txEl>
                                              <p:pRg st="0" end="0"/>
                                            </p:txEl>
                                          </p:spTgt>
                                        </p:tgtEl>
                                      </p:cBhvr>
                                    </p:animEffect>
                                  </p:childTnLst>
                                </p:cTn>
                              </p:par>
                            </p:childTnLst>
                          </p:cTn>
                        </p:par>
                        <p:par>
                          <p:cTn id="8" fill="hold">
                            <p:stCondLst>
                              <p:cond delay="2500"/>
                            </p:stCondLst>
                            <p:childTnLst>
                              <p:par>
                                <p:cTn id="9" presetID="22" presetClass="entr" presetSubtype="1" fill="hold" grpId="0"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1000"/>
                                        <p:tgtEl>
                                          <p:spTgt spid="5">
                                            <p:txEl>
                                              <p:pRg st="2" end="2"/>
                                            </p:txEl>
                                          </p:spTgt>
                                        </p:tgtEl>
                                      </p:cBhvr>
                                    </p:animEffect>
                                  </p:childTnLst>
                                </p:cTn>
                              </p:par>
                            </p:childTnLst>
                          </p:cTn>
                        </p:par>
                        <p:par>
                          <p:cTn id="12" fill="hold">
                            <p:stCondLst>
                              <p:cond delay="4000"/>
                            </p:stCondLst>
                            <p:childTnLst>
                              <p:par>
                                <p:cTn id="13" presetID="22" presetClass="entr" presetSubtype="1" fill="hold" grpId="0" nodeType="afterEffect">
                                  <p:stCondLst>
                                    <p:cond delay="50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wipe(up)">
                                      <p:cBhvr>
                                        <p:cTn id="15" dur="1000"/>
                                        <p:tgtEl>
                                          <p:spTgt spid="5">
                                            <p:txEl>
                                              <p:pRg st="4" end="4"/>
                                            </p:txEl>
                                          </p:spTgt>
                                        </p:tgtEl>
                                      </p:cBhvr>
                                    </p:animEffect>
                                  </p:childTnLst>
                                </p:cTn>
                              </p:par>
                            </p:childTnLst>
                          </p:cTn>
                        </p:par>
                        <p:par>
                          <p:cTn id="16" fill="hold">
                            <p:stCondLst>
                              <p:cond delay="5500"/>
                            </p:stCondLst>
                            <p:childTnLst>
                              <p:par>
                                <p:cTn id="17" presetID="22" presetClass="entr" presetSubtype="8" fill="hold" grpId="0" nodeType="after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wipe(left)">
                                      <p:cBhvr>
                                        <p:cTn id="19" dur="500"/>
                                        <p:tgtEl>
                                          <p:spTgt spid="5">
                                            <p:txEl>
                                              <p:pRg st="5" end="5"/>
                                            </p:txEl>
                                          </p:spTgt>
                                        </p:tgtEl>
                                      </p:cBhvr>
                                    </p:animEffect>
                                  </p:childTnLst>
                                </p:cTn>
                              </p:par>
                            </p:childTnLst>
                          </p:cTn>
                        </p:par>
                        <p:par>
                          <p:cTn id="20" fill="hold">
                            <p:stCondLst>
                              <p:cond delay="6000"/>
                            </p:stCondLst>
                            <p:childTnLst>
                              <p:par>
                                <p:cTn id="21" presetID="22" presetClass="entr" presetSubtype="8" fill="hold" grpId="0" nodeType="after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animEffect transition="in" filter="wipe(left)">
                                      <p:cBhvr>
                                        <p:cTn id="23" dur="500"/>
                                        <p:tgtEl>
                                          <p:spTgt spid="5">
                                            <p:txEl>
                                              <p:pRg st="6" end="6"/>
                                            </p:txEl>
                                          </p:spTgt>
                                        </p:tgtEl>
                                      </p:cBhvr>
                                    </p:animEffect>
                                  </p:childTnLst>
                                </p:cTn>
                              </p:par>
                            </p:childTnLst>
                          </p:cTn>
                        </p:par>
                        <p:par>
                          <p:cTn id="24" fill="hold">
                            <p:stCondLst>
                              <p:cond delay="6500"/>
                            </p:stCondLst>
                            <p:childTnLst>
                              <p:par>
                                <p:cTn id="25" presetID="22" presetClass="entr" presetSubtype="8" fill="hold" grpId="0" nodeType="after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wipe(left)">
                                      <p:cBhvr>
                                        <p:cTn id="27" dur="500"/>
                                        <p:tgtEl>
                                          <p:spTgt spid="5">
                                            <p:txEl>
                                              <p:pRg st="7" end="7"/>
                                            </p:txEl>
                                          </p:spTgt>
                                        </p:tgtEl>
                                      </p:cBhvr>
                                    </p:animEffect>
                                  </p:childTnLst>
                                </p:cTn>
                              </p:par>
                            </p:childTnLst>
                          </p:cTn>
                        </p:par>
                        <p:par>
                          <p:cTn id="28" fill="hold">
                            <p:stCondLst>
                              <p:cond delay="7000"/>
                            </p:stCondLst>
                            <p:childTnLst>
                              <p:par>
                                <p:cTn id="29" presetID="22" presetClass="entr" presetSubtype="8" fill="hold" grpId="0" nodeType="after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wipe(left)">
                                      <p:cBhvr>
                                        <p:cTn id="31" dur="500"/>
                                        <p:tgtEl>
                                          <p:spTgt spid="5">
                                            <p:txEl>
                                              <p:pRg st="8" end="8"/>
                                            </p:txEl>
                                          </p:spTgt>
                                        </p:tgtEl>
                                      </p:cBhvr>
                                    </p:animEffect>
                                  </p:childTnLst>
                                </p:cTn>
                              </p:par>
                            </p:childTnLst>
                          </p:cTn>
                        </p:par>
                        <p:par>
                          <p:cTn id="32" fill="hold">
                            <p:stCondLst>
                              <p:cond delay="7500"/>
                            </p:stCondLst>
                            <p:childTnLst>
                              <p:par>
                                <p:cTn id="33" presetID="22" presetClass="entr" presetSubtype="8" fill="hold" grpId="0" nodeType="after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animEffect transition="in" filter="wipe(left)">
                                      <p:cBhvr>
                                        <p:cTn id="35"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32</a:t>
            </a:fld>
            <a:endParaRPr/>
          </a:p>
        </p:txBody>
      </p:sp>
      <p:sp>
        <p:nvSpPr>
          <p:cNvPr id="72" name="Google Shape;72;g10b78f225a7_0_23"/>
          <p:cNvSpPr txBox="1"/>
          <p:nvPr/>
        </p:nvSpPr>
        <p:spPr>
          <a:xfrm>
            <a:off x="285531" y="1074531"/>
            <a:ext cx="8510100" cy="5445331"/>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t" anchorCtr="0">
            <a:normAutofit/>
          </a:bodyPr>
          <a:lstStyle/>
          <a:p>
            <a:pPr marL="742950" marR="0" lvl="0" indent="-742950" algn="l" rtl="0">
              <a:lnSpc>
                <a:spcPct val="90000"/>
              </a:lnSpc>
              <a:spcBef>
                <a:spcPts val="0"/>
              </a:spcBef>
              <a:spcAft>
                <a:spcPts val="0"/>
              </a:spcAft>
              <a:buNone/>
            </a:pPr>
            <a:endParaRPr lang="es-ES" sz="2400" dirty="0">
              <a:solidFill>
                <a:schemeClr val="lt1"/>
              </a:solidFill>
            </a:endParaRPr>
          </a:p>
          <a:p>
            <a:pPr marL="742950" marR="0" lvl="0" indent="-742950" algn="l" rtl="0">
              <a:lnSpc>
                <a:spcPct val="90000"/>
              </a:lnSpc>
              <a:spcBef>
                <a:spcPts val="0"/>
              </a:spcBef>
              <a:spcAft>
                <a:spcPts val="0"/>
              </a:spcAft>
              <a:buNone/>
            </a:pPr>
            <a:r>
              <a:rPr lang="es-ES" sz="2400" dirty="0" err="1">
                <a:solidFill>
                  <a:schemeClr val="lt1"/>
                </a:solidFill>
              </a:rPr>
              <a:t>Capsule’s</a:t>
            </a:r>
            <a:r>
              <a:rPr lang="es-ES" sz="2400" dirty="0">
                <a:solidFill>
                  <a:schemeClr val="lt1"/>
                </a:solidFill>
              </a:rPr>
              <a:t> </a:t>
            </a:r>
            <a:r>
              <a:rPr lang="es-ES" sz="2400" dirty="0" err="1">
                <a:solidFill>
                  <a:schemeClr val="lt1"/>
                </a:solidFill>
              </a:rPr>
              <a:t>validation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5" name="4 Rectángulo"/>
          <p:cNvSpPr/>
          <p:nvPr/>
        </p:nvSpPr>
        <p:spPr>
          <a:xfrm>
            <a:off x="348369" y="3589447"/>
            <a:ext cx="8367731" cy="1384995"/>
          </a:xfrm>
          <a:prstGeom prst="rect">
            <a:avLst/>
          </a:prstGeom>
        </p:spPr>
        <p:txBody>
          <a:bodyPr wrap="square">
            <a:spAutoFit/>
          </a:bodyPr>
          <a:lstStyle/>
          <a:p>
            <a:pPr algn="just"/>
            <a:r>
              <a:rPr lang="en-US" sz="2100" dirty="0">
                <a:solidFill>
                  <a:schemeClr val="bg2">
                    <a:lumMod val="20000"/>
                    <a:lumOff val="80000"/>
                  </a:schemeClr>
                </a:solidFill>
              </a:rPr>
              <a:t>The following quiz represents 5 questions you will have to answer to confirm your understanding of the present capsule.</a:t>
            </a:r>
          </a:p>
          <a:p>
            <a:pPr algn="just"/>
            <a:endParaRPr lang="en-US" sz="2100" dirty="0">
              <a:solidFill>
                <a:schemeClr val="bg2">
                  <a:lumMod val="20000"/>
                  <a:lumOff val="80000"/>
                </a:schemeClr>
              </a:solidFill>
            </a:endParaRPr>
          </a:p>
          <a:p>
            <a:pPr algn="just"/>
            <a:r>
              <a:rPr lang="en-US" sz="2100" dirty="0">
                <a:solidFill>
                  <a:schemeClr val="bg2">
                    <a:lumMod val="20000"/>
                    <a:lumOff val="80000"/>
                  </a:schemeClr>
                </a:solidFill>
              </a:rPr>
              <a:t>Each correct answer is worth 1 point. No point for errors.</a:t>
            </a:r>
          </a:p>
        </p:txBody>
      </p:sp>
      <p:sp>
        <p:nvSpPr>
          <p:cNvPr id="2" name="Flèche : droite 1">
            <a:hlinkClick r:id="" action="ppaction://hlinkshowjump?jump=nextslide"/>
            <a:extLst>
              <a:ext uri="{FF2B5EF4-FFF2-40B4-BE49-F238E27FC236}">
                <a16:creationId xmlns:a16="http://schemas.microsoft.com/office/drawing/2014/main" id="{BFA8469D-A928-4D36-9D32-87B82E91FF73}"/>
              </a:ext>
            </a:extLst>
          </p:cNvPr>
          <p:cNvSpPr/>
          <p:nvPr/>
        </p:nvSpPr>
        <p:spPr>
          <a:xfrm>
            <a:off x="7474187" y="5832263"/>
            <a:ext cx="903249" cy="4906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0973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33</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646331"/>
          </a:xfrm>
          <a:prstGeom prst="rect">
            <a:avLst/>
          </a:prstGeom>
          <a:noFill/>
        </p:spPr>
        <p:txBody>
          <a:bodyPr wrap="square" rtlCol="0">
            <a:spAutoFit/>
          </a:bodyPr>
          <a:lstStyle/>
          <a:p>
            <a:r>
              <a:rPr lang="fr-FR" sz="1800" b="1" dirty="0"/>
              <a:t>Question n°1 :</a:t>
            </a:r>
          </a:p>
          <a:p>
            <a:r>
              <a:rPr lang="en-US" sz="1800" dirty="0">
                <a:solidFill>
                  <a:schemeClr val="tx1"/>
                </a:solidFill>
              </a:rPr>
              <a:t>What makes CEP operations difficult to anticipate ?</a:t>
            </a:r>
          </a:p>
        </p:txBody>
      </p:sp>
      <p:sp>
        <p:nvSpPr>
          <p:cNvPr id="9" name="Rectangle 8">
            <a:hlinkClick r:id="" action="ppaction://macro?name=SlideLayout5.Correct"/>
            <a:extLst>
              <a:ext uri="{FF2B5EF4-FFF2-40B4-BE49-F238E27FC236}">
                <a16:creationId xmlns:a16="http://schemas.microsoft.com/office/drawing/2014/main" id="{5B7332FF-407F-4BCC-B855-5032789EFB54}"/>
              </a:ext>
            </a:extLst>
          </p:cNvPr>
          <p:cNvSpPr/>
          <p:nvPr/>
        </p:nvSpPr>
        <p:spPr>
          <a:xfrm>
            <a:off x="1828800" y="3021980"/>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B2C </a:t>
            </a:r>
            <a:r>
              <a:rPr lang="fr-FR" sz="1600" dirty="0" err="1">
                <a:solidFill>
                  <a:schemeClr val="bg2"/>
                </a:solidFill>
                <a:sym typeface="Wingdings" panose="05000000000000000000" pitchFamily="2" charset="2"/>
              </a:rPr>
              <a:t>operations</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mainly</a:t>
            </a:r>
            <a:r>
              <a:rPr lang="fr-FR" sz="1600" dirty="0">
                <a:solidFill>
                  <a:schemeClr val="bg2"/>
                </a:solidFill>
                <a:sym typeface="Wingdings" panose="05000000000000000000" pitchFamily="2" charset="2"/>
              </a:rPr>
              <a:t> e-commerce clients</a:t>
            </a:r>
            <a:endParaRPr lang="fr-FR" sz="1600" dirty="0">
              <a:solidFill>
                <a:schemeClr val="bg2"/>
              </a:solidFill>
            </a:endParaRPr>
          </a:p>
        </p:txBody>
      </p:sp>
      <p:sp>
        <p:nvSpPr>
          <p:cNvPr id="12" name="Rectangle 11">
            <a:hlinkClick r:id="" action="ppaction://macro?name=SlideLayout5.Wrong"/>
            <a:extLst>
              <a:ext uri="{FF2B5EF4-FFF2-40B4-BE49-F238E27FC236}">
                <a16:creationId xmlns:a16="http://schemas.microsoft.com/office/drawing/2014/main" id="{DBFC5508-0A47-434C-9BFB-EDC9270D8801}"/>
              </a:ext>
            </a:extLst>
          </p:cNvPr>
          <p:cNvSpPr/>
          <p:nvPr/>
        </p:nvSpPr>
        <p:spPr>
          <a:xfrm>
            <a:off x="1828799" y="3833439"/>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Variety</a:t>
            </a:r>
            <a:r>
              <a:rPr lang="fr-FR" sz="1600" dirty="0">
                <a:solidFill>
                  <a:schemeClr val="bg2"/>
                </a:solidFill>
                <a:sym typeface="Wingdings" panose="05000000000000000000" pitchFamily="2" charset="2"/>
              </a:rPr>
              <a:t> of </a:t>
            </a:r>
            <a:r>
              <a:rPr lang="fr-FR" sz="1600" dirty="0" err="1">
                <a:solidFill>
                  <a:schemeClr val="bg2"/>
                </a:solidFill>
                <a:sym typeface="Wingdings" panose="05000000000000000000" pitchFamily="2" charset="2"/>
              </a:rPr>
              <a:t>goods</a:t>
            </a:r>
            <a:r>
              <a:rPr lang="fr-FR" sz="1600" dirty="0">
                <a:solidFill>
                  <a:schemeClr val="bg2"/>
                </a:solidFill>
                <a:sym typeface="Wingdings" panose="05000000000000000000" pitchFamily="2" charset="2"/>
              </a:rPr>
              <a:t> to </a:t>
            </a:r>
            <a:r>
              <a:rPr lang="fr-FR" sz="1600" dirty="0" err="1">
                <a:solidFill>
                  <a:schemeClr val="bg2"/>
                </a:solidFill>
                <a:sym typeface="Wingdings" panose="05000000000000000000" pitchFamily="2" charset="2"/>
              </a:rPr>
              <a:t>handle</a:t>
            </a:r>
            <a:endParaRPr lang="fr-FR" sz="1600" dirty="0">
              <a:solidFill>
                <a:schemeClr val="bg2"/>
              </a:solidFill>
            </a:endParaRPr>
          </a:p>
        </p:txBody>
      </p:sp>
      <p:sp>
        <p:nvSpPr>
          <p:cNvPr id="13" name="Rectangle 12">
            <a:hlinkClick r:id="" action="ppaction://macro?name=SlideLayout5.Wrong"/>
            <a:extLst>
              <a:ext uri="{FF2B5EF4-FFF2-40B4-BE49-F238E27FC236}">
                <a16:creationId xmlns:a16="http://schemas.microsoft.com/office/drawing/2014/main" id="{706BB33F-7F7E-44D1-A077-39D2C4C118CF}"/>
              </a:ext>
            </a:extLst>
          </p:cNvPr>
          <p:cNvSpPr/>
          <p:nvPr/>
        </p:nvSpPr>
        <p:spPr>
          <a:xfrm>
            <a:off x="1828799" y="4644898"/>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Type of </a:t>
            </a:r>
            <a:r>
              <a:rPr lang="fr-FR" sz="1600" dirty="0" err="1">
                <a:solidFill>
                  <a:schemeClr val="bg2"/>
                </a:solidFill>
                <a:sym typeface="Wingdings" panose="05000000000000000000" pitchFamily="2" charset="2"/>
              </a:rPr>
              <a:t>vehicles</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available</a:t>
            </a:r>
            <a:r>
              <a:rPr lang="fr-FR" sz="1600" dirty="0">
                <a:solidFill>
                  <a:schemeClr val="bg2"/>
                </a:solidFill>
                <a:sym typeface="Wingdings" panose="05000000000000000000" pitchFamily="2" charset="2"/>
              </a:rPr>
              <a:t> for </a:t>
            </a:r>
            <a:r>
              <a:rPr lang="fr-FR" sz="1600" dirty="0" err="1">
                <a:solidFill>
                  <a:schemeClr val="bg2"/>
                </a:solidFill>
                <a:sym typeface="Wingdings" panose="05000000000000000000" pitchFamily="2" charset="2"/>
              </a:rPr>
              <a:t>delivery</a:t>
            </a:r>
            <a:r>
              <a:rPr lang="fr-FR" sz="1600" dirty="0">
                <a:solidFill>
                  <a:schemeClr val="bg2"/>
                </a:solidFill>
                <a:sym typeface="Wingdings" panose="05000000000000000000" pitchFamily="2" charset="2"/>
              </a:rPr>
              <a:t> rounds</a:t>
            </a:r>
            <a:endParaRPr lang="fr-FR" sz="1600" dirty="0">
              <a:solidFill>
                <a:schemeClr val="bg2"/>
              </a:solidFill>
            </a:endParaRPr>
          </a:p>
        </p:txBody>
      </p:sp>
      <p:sp>
        <p:nvSpPr>
          <p:cNvPr id="14" name="Rectangle 13">
            <a:hlinkClick r:id="" action="ppaction://macro?name=SlideLayout5.Wrong"/>
            <a:extLst>
              <a:ext uri="{FF2B5EF4-FFF2-40B4-BE49-F238E27FC236}">
                <a16:creationId xmlns:a16="http://schemas.microsoft.com/office/drawing/2014/main" id="{A70020B5-E13A-4BDD-B145-70F3CAA3D344}"/>
              </a:ext>
            </a:extLst>
          </p:cNvPr>
          <p:cNvSpPr/>
          <p:nvPr/>
        </p:nvSpPr>
        <p:spPr>
          <a:xfrm>
            <a:off x="1828798" y="5456357"/>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B2B volume of </a:t>
            </a:r>
            <a:r>
              <a:rPr lang="fr-FR" sz="1600" dirty="0" err="1">
                <a:solidFill>
                  <a:schemeClr val="bg2"/>
                </a:solidFill>
                <a:sym typeface="Wingdings" panose="05000000000000000000" pitchFamily="2" charset="2"/>
              </a:rPr>
              <a:t>operations</a:t>
            </a:r>
            <a:endParaRPr lang="fr-FR" sz="1600" dirty="0">
              <a:solidFill>
                <a:schemeClr val="bg2"/>
              </a:solidFill>
            </a:endParaRPr>
          </a:p>
        </p:txBody>
      </p:sp>
    </p:spTree>
    <p:extLst>
      <p:ext uri="{BB962C8B-B14F-4D97-AF65-F5344CB8AC3E}">
        <p14:creationId xmlns:p14="http://schemas.microsoft.com/office/powerpoint/2010/main" val="28197883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34</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923330"/>
          </a:xfrm>
          <a:prstGeom prst="rect">
            <a:avLst/>
          </a:prstGeom>
          <a:noFill/>
        </p:spPr>
        <p:txBody>
          <a:bodyPr wrap="square" rtlCol="0">
            <a:spAutoFit/>
          </a:bodyPr>
          <a:lstStyle/>
          <a:p>
            <a:r>
              <a:rPr lang="fr-FR" sz="1800" b="1" dirty="0"/>
              <a:t>Question n°2 :</a:t>
            </a:r>
          </a:p>
          <a:p>
            <a:pPr algn="just"/>
            <a:r>
              <a:rPr lang="en-US" sz="1800" dirty="0">
                <a:solidFill>
                  <a:schemeClr val="tx1"/>
                </a:solidFill>
              </a:rPr>
              <a:t>What is the most essential aspect that CEP operators need to invest on in order to remain competitive and profitable?</a:t>
            </a:r>
          </a:p>
        </p:txBody>
      </p:sp>
      <p:sp>
        <p:nvSpPr>
          <p:cNvPr id="9" name="Rectangle 8">
            <a:hlinkClick r:id="" action="ppaction://macro?name=SlideLayout5.Wrong"/>
            <a:extLst>
              <a:ext uri="{FF2B5EF4-FFF2-40B4-BE49-F238E27FC236}">
                <a16:creationId xmlns:a16="http://schemas.microsoft.com/office/drawing/2014/main" id="{5B7332FF-407F-4BCC-B855-5032789EFB54}"/>
              </a:ext>
            </a:extLst>
          </p:cNvPr>
          <p:cNvSpPr/>
          <p:nvPr/>
        </p:nvSpPr>
        <p:spPr>
          <a:xfrm>
            <a:off x="1828800" y="3145581"/>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New technologies, </a:t>
            </a:r>
            <a:r>
              <a:rPr lang="fr-FR" sz="1600" dirty="0" err="1">
                <a:solidFill>
                  <a:schemeClr val="bg2"/>
                </a:solidFill>
                <a:sym typeface="Wingdings" panose="05000000000000000000" pitchFamily="2" charset="2"/>
              </a:rPr>
              <a:t>especially</a:t>
            </a:r>
            <a:r>
              <a:rPr lang="fr-FR" sz="1600" dirty="0">
                <a:solidFill>
                  <a:schemeClr val="bg2"/>
                </a:solidFill>
                <a:sym typeface="Wingdings" panose="05000000000000000000" pitchFamily="2" charset="2"/>
              </a:rPr>
              <a:t> transport modes</a:t>
            </a:r>
            <a:endParaRPr lang="fr-FR" sz="1600" dirty="0">
              <a:solidFill>
                <a:schemeClr val="bg2"/>
              </a:solidFill>
            </a:endParaRPr>
          </a:p>
        </p:txBody>
      </p:sp>
      <p:sp>
        <p:nvSpPr>
          <p:cNvPr id="12" name="Rectangle 11">
            <a:hlinkClick r:id="" action="ppaction://macro?name=SlideLayout5.Wrong"/>
            <a:extLst>
              <a:ext uri="{FF2B5EF4-FFF2-40B4-BE49-F238E27FC236}">
                <a16:creationId xmlns:a16="http://schemas.microsoft.com/office/drawing/2014/main" id="{DBFC5508-0A47-434C-9BFB-EDC9270D8801}"/>
              </a:ext>
            </a:extLst>
          </p:cNvPr>
          <p:cNvSpPr/>
          <p:nvPr/>
        </p:nvSpPr>
        <p:spPr>
          <a:xfrm>
            <a:off x="1828799" y="3957040"/>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Geographic </a:t>
            </a:r>
            <a:r>
              <a:rPr lang="fr-FR" sz="1600" dirty="0" err="1">
                <a:solidFill>
                  <a:schemeClr val="bg2"/>
                </a:solidFill>
                <a:sym typeface="Wingdings" panose="05000000000000000000" pitchFamily="2" charset="2"/>
              </a:rPr>
              <a:t>positioning</a:t>
            </a:r>
            <a:endParaRPr lang="fr-FR" sz="1600" dirty="0">
              <a:solidFill>
                <a:schemeClr val="bg2"/>
              </a:solidFill>
            </a:endParaRPr>
          </a:p>
        </p:txBody>
      </p:sp>
      <p:sp>
        <p:nvSpPr>
          <p:cNvPr id="13" name="Rectangle 12">
            <a:hlinkClick r:id="" action="ppaction://macro?name=SlideLayout5.Wrong"/>
            <a:extLst>
              <a:ext uri="{FF2B5EF4-FFF2-40B4-BE49-F238E27FC236}">
                <a16:creationId xmlns:a16="http://schemas.microsoft.com/office/drawing/2014/main" id="{706BB33F-7F7E-44D1-A077-39D2C4C118CF}"/>
              </a:ext>
            </a:extLst>
          </p:cNvPr>
          <p:cNvSpPr/>
          <p:nvPr/>
        </p:nvSpPr>
        <p:spPr>
          <a:xfrm>
            <a:off x="1828799" y="4768499"/>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Dealing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with</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customers</a:t>
            </a:r>
            <a:r>
              <a:rPr lang="fr-FR" sz="1600" dirty="0">
                <a:solidFill>
                  <a:schemeClr val="bg2"/>
                </a:solidFill>
                <a:sym typeface="Wingdings" panose="05000000000000000000" pitchFamily="2" charset="2"/>
              </a:rPr>
              <a:t>’ complaints</a:t>
            </a:r>
            <a:endParaRPr lang="fr-FR" sz="1600" dirty="0">
              <a:solidFill>
                <a:schemeClr val="bg2"/>
              </a:solidFill>
            </a:endParaRPr>
          </a:p>
        </p:txBody>
      </p:sp>
      <p:sp>
        <p:nvSpPr>
          <p:cNvPr id="14" name="Rectangle 13">
            <a:hlinkClick r:id="" action="ppaction://macro?name=SlideLayout5.Correct"/>
            <a:extLst>
              <a:ext uri="{FF2B5EF4-FFF2-40B4-BE49-F238E27FC236}">
                <a16:creationId xmlns:a16="http://schemas.microsoft.com/office/drawing/2014/main" id="{A70020B5-E13A-4BDD-B145-70F3CAA3D344}"/>
              </a:ext>
            </a:extLst>
          </p:cNvPr>
          <p:cNvSpPr/>
          <p:nvPr/>
        </p:nvSpPr>
        <p:spPr>
          <a:xfrm>
            <a:off x="1828798" y="5579958"/>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Traceability</a:t>
            </a:r>
            <a:r>
              <a:rPr lang="fr-FR" sz="1600" dirty="0">
                <a:solidFill>
                  <a:schemeClr val="bg2"/>
                </a:solidFill>
                <a:sym typeface="Wingdings" panose="05000000000000000000" pitchFamily="2" charset="2"/>
              </a:rPr>
              <a:t> of </a:t>
            </a:r>
            <a:r>
              <a:rPr lang="fr-FR" sz="1600" dirty="0" err="1">
                <a:solidFill>
                  <a:schemeClr val="bg2"/>
                </a:solidFill>
                <a:sym typeface="Wingdings" panose="05000000000000000000" pitchFamily="2" charset="2"/>
              </a:rPr>
              <a:t>goods</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throughout</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their</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operations</a:t>
            </a:r>
            <a:endParaRPr lang="fr-FR" sz="1600" dirty="0">
              <a:solidFill>
                <a:schemeClr val="bg2"/>
              </a:solidFill>
            </a:endParaRPr>
          </a:p>
        </p:txBody>
      </p:sp>
    </p:spTree>
    <p:extLst>
      <p:ext uri="{BB962C8B-B14F-4D97-AF65-F5344CB8AC3E}">
        <p14:creationId xmlns:p14="http://schemas.microsoft.com/office/powerpoint/2010/main" val="889624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35</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923330"/>
          </a:xfrm>
          <a:prstGeom prst="rect">
            <a:avLst/>
          </a:prstGeom>
          <a:noFill/>
        </p:spPr>
        <p:txBody>
          <a:bodyPr wrap="square" rtlCol="0">
            <a:spAutoFit/>
          </a:bodyPr>
          <a:lstStyle/>
          <a:p>
            <a:r>
              <a:rPr lang="fr-FR" sz="1800" b="1" dirty="0"/>
              <a:t>Question n°3 :</a:t>
            </a:r>
          </a:p>
          <a:p>
            <a:r>
              <a:rPr lang="en-US" sz="1800" dirty="0">
                <a:solidFill>
                  <a:schemeClr val="tx1"/>
                </a:solidFill>
              </a:rPr>
              <a:t>How do CEP operators better manage their operations when working on Parcel services?</a:t>
            </a:r>
          </a:p>
        </p:txBody>
      </p:sp>
      <p:sp>
        <p:nvSpPr>
          <p:cNvPr id="9" name="Rectangle 8">
            <a:hlinkClick r:id="" action="ppaction://macro?name=SlideLayout5.Wrong"/>
            <a:extLst>
              <a:ext uri="{FF2B5EF4-FFF2-40B4-BE49-F238E27FC236}">
                <a16:creationId xmlns:a16="http://schemas.microsoft.com/office/drawing/2014/main" id="{5B7332FF-407F-4BCC-B855-5032789EFB54}"/>
              </a:ext>
            </a:extLst>
          </p:cNvPr>
          <p:cNvSpPr/>
          <p:nvPr/>
        </p:nvSpPr>
        <p:spPr>
          <a:xfrm>
            <a:off x="1828802" y="3145581"/>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Providing</a:t>
            </a:r>
            <a:r>
              <a:rPr lang="fr-FR" sz="1600" dirty="0">
                <a:solidFill>
                  <a:schemeClr val="bg2"/>
                </a:solidFill>
                <a:sym typeface="Wingdings" panose="05000000000000000000" pitchFamily="2" charset="2"/>
              </a:rPr>
              <a:t> containers to </a:t>
            </a:r>
            <a:r>
              <a:rPr lang="fr-FR" sz="1600" dirty="0" err="1">
                <a:solidFill>
                  <a:schemeClr val="bg2"/>
                </a:solidFill>
                <a:sym typeface="Wingdings" panose="05000000000000000000" pitchFamily="2" charset="2"/>
              </a:rPr>
              <a:t>their</a:t>
            </a:r>
            <a:r>
              <a:rPr lang="fr-FR" sz="1600" dirty="0">
                <a:solidFill>
                  <a:schemeClr val="bg2"/>
                </a:solidFill>
                <a:sym typeface="Wingdings" panose="05000000000000000000" pitchFamily="2" charset="2"/>
              </a:rPr>
              <a:t> clients </a:t>
            </a:r>
            <a:r>
              <a:rPr lang="fr-FR" sz="1600" dirty="0" err="1">
                <a:solidFill>
                  <a:schemeClr val="bg2"/>
                </a:solidFill>
                <a:sym typeface="Wingdings" panose="05000000000000000000" pitchFamily="2" charset="2"/>
              </a:rPr>
              <a:t>before</a:t>
            </a:r>
            <a:r>
              <a:rPr lang="fr-FR" sz="1600" dirty="0">
                <a:solidFill>
                  <a:schemeClr val="bg2"/>
                </a:solidFill>
                <a:sym typeface="Wingdings" panose="05000000000000000000" pitchFamily="2" charset="2"/>
              </a:rPr>
              <a:t> operating</a:t>
            </a:r>
            <a:endParaRPr lang="fr-FR" sz="1600" dirty="0">
              <a:solidFill>
                <a:schemeClr val="bg2"/>
              </a:solidFill>
            </a:endParaRPr>
          </a:p>
        </p:txBody>
      </p:sp>
      <p:sp>
        <p:nvSpPr>
          <p:cNvPr id="12" name="Rectangle 11">
            <a:hlinkClick r:id="" action="ppaction://macro?name=SlideLayout5.Wrong"/>
            <a:extLst>
              <a:ext uri="{FF2B5EF4-FFF2-40B4-BE49-F238E27FC236}">
                <a16:creationId xmlns:a16="http://schemas.microsoft.com/office/drawing/2014/main" id="{DBFC5508-0A47-434C-9BFB-EDC9270D8801}"/>
              </a:ext>
            </a:extLst>
          </p:cNvPr>
          <p:cNvSpPr/>
          <p:nvPr/>
        </p:nvSpPr>
        <p:spPr>
          <a:xfrm>
            <a:off x="1828801" y="3957040"/>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Managing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loading</a:t>
            </a:r>
            <a:r>
              <a:rPr lang="fr-FR" sz="1600" dirty="0">
                <a:solidFill>
                  <a:schemeClr val="bg2"/>
                </a:solidFill>
                <a:sym typeface="Wingdings" panose="05000000000000000000" pitchFamily="2" charset="2"/>
              </a:rPr>
              <a:t> and </a:t>
            </a:r>
            <a:r>
              <a:rPr lang="fr-FR" sz="1600" dirty="0" err="1">
                <a:solidFill>
                  <a:schemeClr val="bg2"/>
                </a:solidFill>
                <a:sym typeface="Wingdings" panose="05000000000000000000" pitchFamily="2" charset="2"/>
              </a:rPr>
              <a:t>unloading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operations</a:t>
            </a:r>
            <a:endParaRPr lang="fr-FR" sz="1600" dirty="0">
              <a:solidFill>
                <a:schemeClr val="bg2"/>
              </a:solidFill>
            </a:endParaRPr>
          </a:p>
        </p:txBody>
      </p:sp>
      <p:sp>
        <p:nvSpPr>
          <p:cNvPr id="13" name="Rectangle 12">
            <a:hlinkClick r:id="" action="ppaction://macro?name=SlideLayout5.Correct"/>
            <a:extLst>
              <a:ext uri="{FF2B5EF4-FFF2-40B4-BE49-F238E27FC236}">
                <a16:creationId xmlns:a16="http://schemas.microsoft.com/office/drawing/2014/main" id="{706BB33F-7F7E-44D1-A077-39D2C4C118CF}"/>
              </a:ext>
            </a:extLst>
          </p:cNvPr>
          <p:cNvSpPr/>
          <p:nvPr/>
        </p:nvSpPr>
        <p:spPr>
          <a:xfrm>
            <a:off x="1828801" y="4768499"/>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Imposing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their</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conditioning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criteria</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prior</a:t>
            </a:r>
            <a:r>
              <a:rPr lang="fr-FR" sz="1600" dirty="0">
                <a:solidFill>
                  <a:schemeClr val="bg2"/>
                </a:solidFill>
                <a:sym typeface="Wingdings" panose="05000000000000000000" pitchFamily="2" charset="2"/>
              </a:rPr>
              <a:t> to </a:t>
            </a:r>
            <a:r>
              <a:rPr lang="fr-FR" sz="1600" dirty="0" err="1">
                <a:solidFill>
                  <a:schemeClr val="bg2"/>
                </a:solidFill>
                <a:sym typeface="Wingdings" panose="05000000000000000000" pitchFamily="2" charset="2"/>
              </a:rPr>
              <a:t>operations</a:t>
            </a:r>
            <a:endParaRPr lang="fr-FR" sz="1600" dirty="0">
              <a:solidFill>
                <a:schemeClr val="bg2"/>
              </a:solidFill>
            </a:endParaRPr>
          </a:p>
        </p:txBody>
      </p:sp>
      <p:sp>
        <p:nvSpPr>
          <p:cNvPr id="14" name="Rectangle 13">
            <a:hlinkClick r:id="" action="ppaction://macro?name=SlideLayout5.Wrong"/>
            <a:extLst>
              <a:ext uri="{FF2B5EF4-FFF2-40B4-BE49-F238E27FC236}">
                <a16:creationId xmlns:a16="http://schemas.microsoft.com/office/drawing/2014/main" id="{A70020B5-E13A-4BDD-B145-70F3CAA3D344}"/>
              </a:ext>
            </a:extLst>
          </p:cNvPr>
          <p:cNvSpPr/>
          <p:nvPr/>
        </p:nvSpPr>
        <p:spPr>
          <a:xfrm>
            <a:off x="1828800" y="5579958"/>
            <a:ext cx="521811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Investing</a:t>
            </a:r>
            <a:r>
              <a:rPr lang="fr-FR" sz="1600" dirty="0">
                <a:solidFill>
                  <a:schemeClr val="bg2"/>
                </a:solidFill>
                <a:sym typeface="Wingdings" panose="05000000000000000000" pitchFamily="2" charset="2"/>
              </a:rPr>
              <a:t> on </a:t>
            </a:r>
            <a:r>
              <a:rPr lang="fr-FR" sz="1600" dirty="0" err="1">
                <a:solidFill>
                  <a:schemeClr val="bg2"/>
                </a:solidFill>
                <a:sym typeface="Wingdings" panose="05000000000000000000" pitchFamily="2" charset="2"/>
              </a:rPr>
              <a:t>equipment</a:t>
            </a:r>
            <a:r>
              <a:rPr lang="fr-FR" sz="1600" dirty="0">
                <a:solidFill>
                  <a:schemeClr val="bg2"/>
                </a:solidFill>
                <a:sym typeface="Wingdings" panose="05000000000000000000" pitchFamily="2" charset="2"/>
              </a:rPr>
              <a:t> to </a:t>
            </a:r>
            <a:r>
              <a:rPr lang="fr-FR" sz="1600" dirty="0" err="1">
                <a:solidFill>
                  <a:schemeClr val="bg2"/>
                </a:solidFill>
                <a:sym typeface="Wingdings" panose="05000000000000000000" pitchFamily="2" charset="2"/>
              </a:rPr>
              <a:t>fasten</a:t>
            </a:r>
            <a:r>
              <a:rPr lang="fr-FR" sz="1600" dirty="0">
                <a:solidFill>
                  <a:schemeClr val="bg2"/>
                </a:solidFill>
                <a:sym typeface="Wingdings" panose="05000000000000000000" pitchFamily="2" charset="2"/>
              </a:rPr>
              <a:t> the </a:t>
            </a:r>
            <a:r>
              <a:rPr lang="fr-FR" sz="1600" dirty="0" err="1">
                <a:solidFill>
                  <a:schemeClr val="bg2"/>
                </a:solidFill>
                <a:sym typeface="Wingdings" panose="05000000000000000000" pitchFamily="2" charset="2"/>
              </a:rPr>
              <a:t>work</a:t>
            </a:r>
            <a:r>
              <a:rPr lang="fr-FR" sz="1600" dirty="0">
                <a:solidFill>
                  <a:schemeClr val="bg2"/>
                </a:solidFill>
                <a:sym typeface="Wingdings" panose="05000000000000000000" pitchFamily="2" charset="2"/>
              </a:rPr>
              <a:t> pace</a:t>
            </a:r>
            <a:endParaRPr lang="fr-FR" sz="1600" dirty="0">
              <a:solidFill>
                <a:schemeClr val="bg2"/>
              </a:solidFill>
            </a:endParaRPr>
          </a:p>
        </p:txBody>
      </p:sp>
    </p:spTree>
    <p:extLst>
      <p:ext uri="{BB962C8B-B14F-4D97-AF65-F5344CB8AC3E}">
        <p14:creationId xmlns:p14="http://schemas.microsoft.com/office/powerpoint/2010/main" val="26056589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36</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646331"/>
          </a:xfrm>
          <a:prstGeom prst="rect">
            <a:avLst/>
          </a:prstGeom>
          <a:noFill/>
        </p:spPr>
        <p:txBody>
          <a:bodyPr wrap="square" rtlCol="0">
            <a:spAutoFit/>
          </a:bodyPr>
          <a:lstStyle/>
          <a:p>
            <a:r>
              <a:rPr lang="fr-FR" sz="1800" b="1" dirty="0"/>
              <a:t>Question n°4 :</a:t>
            </a:r>
          </a:p>
          <a:p>
            <a:pPr algn="just"/>
            <a:r>
              <a:rPr lang="en-US" sz="1800" dirty="0">
                <a:solidFill>
                  <a:schemeClr val="tx1"/>
                </a:solidFill>
              </a:rPr>
              <a:t>Indicate below what are the main challenges for CEP operators:</a:t>
            </a:r>
            <a:endParaRPr lang="es-ES" sz="1800" dirty="0"/>
          </a:p>
        </p:txBody>
      </p:sp>
      <p:sp>
        <p:nvSpPr>
          <p:cNvPr id="9" name="Rectangle 8">
            <a:hlinkClick r:id="" action="ppaction://macro?name=SlideLayout5.CorrectPartiel"/>
            <a:extLst>
              <a:ext uri="{FF2B5EF4-FFF2-40B4-BE49-F238E27FC236}">
                <a16:creationId xmlns:a16="http://schemas.microsoft.com/office/drawing/2014/main" id="{5B7332FF-407F-4BCC-B855-5032789EFB54}"/>
              </a:ext>
            </a:extLst>
          </p:cNvPr>
          <p:cNvSpPr/>
          <p:nvPr/>
        </p:nvSpPr>
        <p:spPr>
          <a:xfrm>
            <a:off x="914400" y="3021980"/>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Visibility</a:t>
            </a:r>
            <a:r>
              <a:rPr lang="fr-FR" sz="1600" dirty="0">
                <a:solidFill>
                  <a:schemeClr val="bg2"/>
                </a:solidFill>
                <a:sym typeface="Wingdings" panose="05000000000000000000" pitchFamily="2" charset="2"/>
              </a:rPr>
              <a:t> on </a:t>
            </a:r>
            <a:r>
              <a:rPr lang="fr-FR" sz="1600" dirty="0" err="1">
                <a:solidFill>
                  <a:schemeClr val="bg2"/>
                </a:solidFill>
                <a:sym typeface="Wingdings" panose="05000000000000000000" pitchFamily="2" charset="2"/>
              </a:rPr>
              <a:t>operations</a:t>
            </a:r>
            <a:endParaRPr lang="fr-FR" sz="1600" dirty="0">
              <a:solidFill>
                <a:schemeClr val="bg2"/>
              </a:solidFill>
            </a:endParaRPr>
          </a:p>
        </p:txBody>
      </p:sp>
      <p:sp>
        <p:nvSpPr>
          <p:cNvPr id="12" name="Rectangle 11">
            <a:hlinkClick r:id="" action="ppaction://macro?name=SlideLayout5.WrongPartiel"/>
            <a:extLst>
              <a:ext uri="{FF2B5EF4-FFF2-40B4-BE49-F238E27FC236}">
                <a16:creationId xmlns:a16="http://schemas.microsoft.com/office/drawing/2014/main" id="{DBFC5508-0A47-434C-9BFB-EDC9270D8801}"/>
              </a:ext>
            </a:extLst>
          </p:cNvPr>
          <p:cNvSpPr/>
          <p:nvPr/>
        </p:nvSpPr>
        <p:spPr>
          <a:xfrm>
            <a:off x="914399" y="3833439"/>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Dealing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with</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traffic</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regulations</a:t>
            </a:r>
            <a:endParaRPr lang="fr-FR" sz="1600" dirty="0">
              <a:solidFill>
                <a:schemeClr val="bg2"/>
              </a:solidFill>
            </a:endParaRPr>
          </a:p>
        </p:txBody>
      </p:sp>
      <p:sp>
        <p:nvSpPr>
          <p:cNvPr id="13" name="Rectangle 12">
            <a:hlinkClick r:id="" action="ppaction://macro?name=SlideLayout5.WrongPartiel"/>
            <a:extLst>
              <a:ext uri="{FF2B5EF4-FFF2-40B4-BE49-F238E27FC236}">
                <a16:creationId xmlns:a16="http://schemas.microsoft.com/office/drawing/2014/main" id="{706BB33F-7F7E-44D1-A077-39D2C4C118CF}"/>
              </a:ext>
            </a:extLst>
          </p:cNvPr>
          <p:cNvSpPr/>
          <p:nvPr/>
        </p:nvSpPr>
        <p:spPr>
          <a:xfrm>
            <a:off x="914399" y="4644898"/>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Low-budget </a:t>
            </a:r>
            <a:r>
              <a:rPr lang="fr-FR" sz="1600" dirty="0" err="1">
                <a:solidFill>
                  <a:schemeClr val="bg2"/>
                </a:solidFill>
                <a:sym typeface="Wingdings" panose="05000000000000000000" pitchFamily="2" charset="2"/>
              </a:rPr>
              <a:t>customers</a:t>
            </a:r>
            <a:r>
              <a:rPr lang="fr-FR" sz="1600" dirty="0">
                <a:solidFill>
                  <a:schemeClr val="bg2"/>
                </a:solidFill>
                <a:sym typeface="Wingdings" panose="05000000000000000000" pitchFamily="2" charset="2"/>
              </a:rPr>
              <a:t> to deal </a:t>
            </a:r>
            <a:r>
              <a:rPr lang="fr-FR" sz="1600" dirty="0" err="1">
                <a:solidFill>
                  <a:schemeClr val="bg2"/>
                </a:solidFill>
                <a:sym typeface="Wingdings" panose="05000000000000000000" pitchFamily="2" charset="2"/>
              </a:rPr>
              <a:t>with</a:t>
            </a:r>
            <a:endParaRPr lang="fr-FR" sz="1600" dirty="0">
              <a:solidFill>
                <a:schemeClr val="bg2"/>
              </a:solidFill>
            </a:endParaRPr>
          </a:p>
        </p:txBody>
      </p:sp>
      <p:sp>
        <p:nvSpPr>
          <p:cNvPr id="14" name="Rectangle 13">
            <a:hlinkClick r:id="" action="ppaction://macro?name=SlideLayout5.CorrectPartiel"/>
            <a:extLst>
              <a:ext uri="{FF2B5EF4-FFF2-40B4-BE49-F238E27FC236}">
                <a16:creationId xmlns:a16="http://schemas.microsoft.com/office/drawing/2014/main" id="{A70020B5-E13A-4BDD-B145-70F3CAA3D344}"/>
              </a:ext>
            </a:extLst>
          </p:cNvPr>
          <p:cNvSpPr/>
          <p:nvPr/>
        </p:nvSpPr>
        <p:spPr>
          <a:xfrm>
            <a:off x="914399" y="5456357"/>
            <a:ext cx="3323064"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Human </a:t>
            </a:r>
            <a:r>
              <a:rPr lang="fr-FR" sz="1600" dirty="0" err="1">
                <a:solidFill>
                  <a:schemeClr val="bg2"/>
                </a:solidFill>
                <a:sym typeface="Wingdings" panose="05000000000000000000" pitchFamily="2" charset="2"/>
              </a:rPr>
              <a:t>resources</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dependency</a:t>
            </a:r>
            <a:endParaRPr lang="fr-FR" sz="1600" dirty="0">
              <a:solidFill>
                <a:schemeClr val="bg2"/>
              </a:solidFill>
            </a:endParaRPr>
          </a:p>
        </p:txBody>
      </p:sp>
      <p:sp>
        <p:nvSpPr>
          <p:cNvPr id="11" name="Rectangle 10">
            <a:hlinkClick r:id="" action="ppaction://macro?name=SlideLayout5.CorrectPartiel"/>
            <a:extLst>
              <a:ext uri="{FF2B5EF4-FFF2-40B4-BE49-F238E27FC236}">
                <a16:creationId xmlns:a16="http://schemas.microsoft.com/office/drawing/2014/main" id="{AEC52717-F32E-4ACD-8F1F-26B1059C05DC}"/>
              </a:ext>
            </a:extLst>
          </p:cNvPr>
          <p:cNvSpPr/>
          <p:nvPr/>
        </p:nvSpPr>
        <p:spPr>
          <a:xfrm>
            <a:off x="4906537" y="3021952"/>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Securing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operational</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costs</a:t>
            </a:r>
            <a:endParaRPr lang="fr-FR" sz="1600" dirty="0">
              <a:solidFill>
                <a:schemeClr val="bg2"/>
              </a:solidFill>
            </a:endParaRPr>
          </a:p>
        </p:txBody>
      </p:sp>
      <p:sp>
        <p:nvSpPr>
          <p:cNvPr id="15" name="Rectangle 14">
            <a:hlinkClick r:id="" action="ppaction://macro?name=SlideLayout5.CorrectPartiel"/>
            <a:extLst>
              <a:ext uri="{FF2B5EF4-FFF2-40B4-BE49-F238E27FC236}">
                <a16:creationId xmlns:a16="http://schemas.microsoft.com/office/drawing/2014/main" id="{07FB7033-F35C-43FE-B6D2-230CBE8B4138}"/>
              </a:ext>
            </a:extLst>
          </p:cNvPr>
          <p:cNvSpPr/>
          <p:nvPr/>
        </p:nvSpPr>
        <p:spPr>
          <a:xfrm>
            <a:off x="4906536" y="3833411"/>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Goods</a:t>
            </a:r>
            <a:r>
              <a:rPr lang="fr-FR" sz="1600" dirty="0">
                <a:solidFill>
                  <a:schemeClr val="bg2"/>
                </a:solidFill>
                <a:sym typeface="Wingdings" panose="05000000000000000000" pitchFamily="2" charset="2"/>
              </a:rPr>
              <a:t>’ damage </a:t>
            </a:r>
            <a:r>
              <a:rPr lang="fr-FR" sz="1600" dirty="0" err="1">
                <a:solidFill>
                  <a:schemeClr val="bg2"/>
                </a:solidFill>
                <a:sym typeface="Wingdings" panose="05000000000000000000" pitchFamily="2" charset="2"/>
              </a:rPr>
              <a:t>prevention</a:t>
            </a:r>
            <a:endParaRPr lang="fr-FR" sz="1600" dirty="0">
              <a:solidFill>
                <a:schemeClr val="bg2"/>
              </a:solidFill>
            </a:endParaRPr>
          </a:p>
        </p:txBody>
      </p:sp>
      <p:sp>
        <p:nvSpPr>
          <p:cNvPr id="16" name="Rectangle 15">
            <a:hlinkClick r:id="" action="ppaction://macro?name=SlideLayout5.WrongPartiel"/>
            <a:extLst>
              <a:ext uri="{FF2B5EF4-FFF2-40B4-BE49-F238E27FC236}">
                <a16:creationId xmlns:a16="http://schemas.microsoft.com/office/drawing/2014/main" id="{A2BAB91D-76A5-41B1-BB7E-774D90D2A9B3}"/>
              </a:ext>
            </a:extLst>
          </p:cNvPr>
          <p:cNvSpPr/>
          <p:nvPr/>
        </p:nvSpPr>
        <p:spPr>
          <a:xfrm>
            <a:off x="4906536" y="4644870"/>
            <a:ext cx="3323063"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New technologies </a:t>
            </a:r>
            <a:r>
              <a:rPr lang="fr-FR" sz="1600" dirty="0" err="1">
                <a:solidFill>
                  <a:schemeClr val="bg2"/>
                </a:solidFill>
                <a:sym typeface="Wingdings" panose="05000000000000000000" pitchFamily="2" charset="2"/>
              </a:rPr>
              <a:t>investments</a:t>
            </a:r>
            <a:endParaRPr lang="fr-FR" sz="1600" dirty="0">
              <a:solidFill>
                <a:schemeClr val="bg2"/>
              </a:solidFill>
            </a:endParaRPr>
          </a:p>
        </p:txBody>
      </p:sp>
      <p:sp>
        <p:nvSpPr>
          <p:cNvPr id="17" name="Rectangle 16">
            <a:hlinkClick r:id="" action="ppaction://macro?name=SlideLayout5.CorrectPartiel"/>
            <a:extLst>
              <a:ext uri="{FF2B5EF4-FFF2-40B4-BE49-F238E27FC236}">
                <a16:creationId xmlns:a16="http://schemas.microsoft.com/office/drawing/2014/main" id="{A97FC9B2-F2CC-4E64-AD88-F4C3A694FEA8}"/>
              </a:ext>
            </a:extLst>
          </p:cNvPr>
          <p:cNvSpPr/>
          <p:nvPr/>
        </p:nvSpPr>
        <p:spPr>
          <a:xfrm>
            <a:off x="4906536" y="5456329"/>
            <a:ext cx="3323064" cy="40702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Traceability</a:t>
            </a:r>
            <a:r>
              <a:rPr lang="fr-FR" sz="1600" dirty="0">
                <a:solidFill>
                  <a:schemeClr val="bg2"/>
                </a:solidFill>
                <a:sym typeface="Wingdings" panose="05000000000000000000" pitchFamily="2" charset="2"/>
              </a:rPr>
              <a:t> of all </a:t>
            </a:r>
            <a:r>
              <a:rPr lang="fr-FR" sz="1600" dirty="0" err="1">
                <a:solidFill>
                  <a:schemeClr val="bg2"/>
                </a:solidFill>
                <a:sym typeface="Wingdings" panose="05000000000000000000" pitchFamily="2" charset="2"/>
              </a:rPr>
              <a:t>operations</a:t>
            </a:r>
            <a:endParaRPr lang="fr-FR" sz="1600" dirty="0">
              <a:solidFill>
                <a:schemeClr val="bg2"/>
              </a:solidFill>
            </a:endParaRPr>
          </a:p>
        </p:txBody>
      </p:sp>
    </p:spTree>
    <p:extLst>
      <p:ext uri="{BB962C8B-B14F-4D97-AF65-F5344CB8AC3E}">
        <p14:creationId xmlns:p14="http://schemas.microsoft.com/office/powerpoint/2010/main" val="36563246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10b78f225a7_0_23"/>
          <p:cNvSpPr txBox="1">
            <a:spLocks noGrp="1"/>
          </p:cNvSpPr>
          <p:nvPr>
            <p:ph type="sldNum" idx="12"/>
          </p:nvPr>
        </p:nvSpPr>
        <p:spPr>
          <a:xfrm>
            <a:off x="7046913" y="6519863"/>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37</a:t>
            </a:fld>
            <a:endParaRPr/>
          </a:p>
        </p:txBody>
      </p:sp>
      <p:sp>
        <p:nvSpPr>
          <p:cNvPr id="72" name="Google Shape;72;g10b78f225a7_0_23"/>
          <p:cNvSpPr txBox="1"/>
          <p:nvPr/>
        </p:nvSpPr>
        <p:spPr>
          <a:xfrm>
            <a:off x="285531" y="1074532"/>
            <a:ext cx="8510100" cy="375300"/>
          </a:xfrm>
          <a:prstGeom prst="rect">
            <a:avLst/>
          </a:prstGeom>
          <a:solidFill>
            <a:srgbClr val="009FC6"/>
          </a:solidFill>
          <a:ln w="9525" cap="flat" cmpd="sng">
            <a:solidFill>
              <a:srgbClr val="009FC6"/>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es-ES" sz="2400" dirty="0" err="1">
                <a:solidFill>
                  <a:schemeClr val="lt1"/>
                </a:solidFill>
              </a:rPr>
              <a:t>Self-evaluation</a:t>
            </a:r>
            <a:r>
              <a:rPr lang="es-ES" sz="2400" dirty="0">
                <a:solidFill>
                  <a:schemeClr val="lt1"/>
                </a:solidFill>
              </a:rPr>
              <a:t> quiz</a:t>
            </a:r>
            <a:endParaRPr sz="2400" b="0" i="0" u="none" strike="noStrike" cap="none" dirty="0">
              <a:solidFill>
                <a:schemeClr val="lt1"/>
              </a:solidFill>
              <a:latin typeface="Arial"/>
              <a:ea typeface="Arial"/>
              <a:cs typeface="Arial"/>
              <a:sym typeface="Arial"/>
            </a:endParaRPr>
          </a:p>
        </p:txBody>
      </p:sp>
      <p:sp>
        <p:nvSpPr>
          <p:cNvPr id="3" name="ZoneTexte 2">
            <a:extLst>
              <a:ext uri="{FF2B5EF4-FFF2-40B4-BE49-F238E27FC236}">
                <a16:creationId xmlns:a16="http://schemas.microsoft.com/office/drawing/2014/main" id="{2445A239-802B-452E-8EFC-88B2C03E6CF7}"/>
              </a:ext>
            </a:extLst>
          </p:cNvPr>
          <p:cNvSpPr txBox="1"/>
          <p:nvPr/>
        </p:nvSpPr>
        <p:spPr>
          <a:xfrm>
            <a:off x="285531" y="1951463"/>
            <a:ext cx="8510100" cy="646331"/>
          </a:xfrm>
          <a:prstGeom prst="rect">
            <a:avLst/>
          </a:prstGeom>
          <a:noFill/>
        </p:spPr>
        <p:txBody>
          <a:bodyPr wrap="square" rtlCol="0">
            <a:spAutoFit/>
          </a:bodyPr>
          <a:lstStyle/>
          <a:p>
            <a:r>
              <a:rPr lang="fr-FR" sz="1800" b="1" dirty="0"/>
              <a:t>Question n°5 :</a:t>
            </a:r>
          </a:p>
          <a:p>
            <a:pPr algn="just"/>
            <a:r>
              <a:rPr lang="en-US" sz="1800" dirty="0">
                <a:solidFill>
                  <a:schemeClr val="tx1"/>
                </a:solidFill>
              </a:rPr>
              <a:t>What is the difference between Courier and Express services?</a:t>
            </a:r>
            <a:endParaRPr lang="es-ES" sz="1800" dirty="0"/>
          </a:p>
        </p:txBody>
      </p:sp>
      <p:sp>
        <p:nvSpPr>
          <p:cNvPr id="9" name="Rectangle 8">
            <a:hlinkClick r:id="" action="ppaction://macro?name=SlideLayout5.CorrectPartiel"/>
            <a:extLst>
              <a:ext uri="{FF2B5EF4-FFF2-40B4-BE49-F238E27FC236}">
                <a16:creationId xmlns:a16="http://schemas.microsoft.com/office/drawing/2014/main" id="{5B7332FF-407F-4BCC-B855-5032789EFB54}"/>
              </a:ext>
            </a:extLst>
          </p:cNvPr>
          <p:cNvSpPr/>
          <p:nvPr/>
        </p:nvSpPr>
        <p:spPr>
          <a:xfrm>
            <a:off x="1499840" y="3099425"/>
            <a:ext cx="6144324" cy="36510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Express services </a:t>
            </a:r>
            <a:r>
              <a:rPr lang="fr-FR" sz="1600" dirty="0" err="1">
                <a:solidFill>
                  <a:schemeClr val="bg2"/>
                </a:solidFill>
                <a:sym typeface="Wingdings" panose="05000000000000000000" pitchFamily="2" charset="2"/>
              </a:rPr>
              <a:t>focuses</a:t>
            </a:r>
            <a:r>
              <a:rPr lang="fr-FR" sz="1600" dirty="0">
                <a:solidFill>
                  <a:schemeClr val="bg2"/>
                </a:solidFill>
                <a:sym typeface="Wingdings" panose="05000000000000000000" pitchFamily="2" charset="2"/>
              </a:rPr>
              <a:t> on time-</a:t>
            </a:r>
            <a:r>
              <a:rPr lang="fr-FR" sz="1600" dirty="0" err="1">
                <a:solidFill>
                  <a:schemeClr val="bg2"/>
                </a:solidFill>
                <a:sym typeface="Wingdings" panose="05000000000000000000" pitchFamily="2" charset="2"/>
              </a:rPr>
              <a:t>bound</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delivery</a:t>
            </a:r>
            <a:r>
              <a:rPr lang="fr-FR" sz="1600" dirty="0">
                <a:solidFill>
                  <a:schemeClr val="bg2"/>
                </a:solidFill>
                <a:sym typeface="Wingdings" panose="05000000000000000000" pitchFamily="2" charset="2"/>
              </a:rPr>
              <a:t> conditions</a:t>
            </a:r>
            <a:endParaRPr lang="fr-FR" sz="1600" dirty="0">
              <a:solidFill>
                <a:schemeClr val="bg2"/>
              </a:solidFill>
            </a:endParaRPr>
          </a:p>
        </p:txBody>
      </p:sp>
      <p:sp>
        <p:nvSpPr>
          <p:cNvPr id="12" name="Rectangle 11">
            <a:hlinkClick r:id="" action="ppaction://macro?name=SlideLayout5.WrongPartiel"/>
            <a:extLst>
              <a:ext uri="{FF2B5EF4-FFF2-40B4-BE49-F238E27FC236}">
                <a16:creationId xmlns:a16="http://schemas.microsoft.com/office/drawing/2014/main" id="{DBFC5508-0A47-434C-9BFB-EDC9270D8801}"/>
              </a:ext>
            </a:extLst>
          </p:cNvPr>
          <p:cNvSpPr/>
          <p:nvPr/>
        </p:nvSpPr>
        <p:spPr>
          <a:xfrm>
            <a:off x="1499839" y="3910884"/>
            <a:ext cx="6144324" cy="36510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bg2"/>
                </a:solidFill>
                <a:sym typeface="Wingdings" panose="05000000000000000000" pitchFamily="2" charset="2"/>
              </a:rPr>
              <a:t>Courier have </a:t>
            </a:r>
            <a:r>
              <a:rPr lang="fr-FR" sz="1600" dirty="0" err="1">
                <a:solidFill>
                  <a:schemeClr val="bg2"/>
                </a:solidFill>
                <a:sym typeface="Wingdings" panose="05000000000000000000" pitchFamily="2" charset="2"/>
              </a:rPr>
              <a:t>established</a:t>
            </a:r>
            <a:r>
              <a:rPr lang="fr-FR" sz="1600" dirty="0">
                <a:solidFill>
                  <a:schemeClr val="bg2"/>
                </a:solidFill>
                <a:sym typeface="Wingdings" panose="05000000000000000000" pitchFamily="2" charset="2"/>
              </a:rPr>
              <a:t> limitations on the </a:t>
            </a:r>
            <a:r>
              <a:rPr lang="fr-FR" sz="1600" dirty="0" err="1">
                <a:solidFill>
                  <a:schemeClr val="bg2"/>
                </a:solidFill>
                <a:sym typeface="Wingdings" panose="05000000000000000000" pitchFamily="2" charset="2"/>
              </a:rPr>
              <a:t>products</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they</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handle</a:t>
            </a:r>
            <a:endParaRPr lang="fr-FR" sz="1600" dirty="0">
              <a:solidFill>
                <a:schemeClr val="bg2"/>
              </a:solidFill>
            </a:endParaRPr>
          </a:p>
        </p:txBody>
      </p:sp>
      <p:sp>
        <p:nvSpPr>
          <p:cNvPr id="13" name="Rectangle 12">
            <a:hlinkClick r:id="" action="ppaction://macro?name=SlideLayout5.WrongPartiel"/>
            <a:extLst>
              <a:ext uri="{FF2B5EF4-FFF2-40B4-BE49-F238E27FC236}">
                <a16:creationId xmlns:a16="http://schemas.microsoft.com/office/drawing/2014/main" id="{706BB33F-7F7E-44D1-A077-39D2C4C118CF}"/>
              </a:ext>
            </a:extLst>
          </p:cNvPr>
          <p:cNvSpPr/>
          <p:nvPr/>
        </p:nvSpPr>
        <p:spPr>
          <a:xfrm>
            <a:off x="1499839" y="4722343"/>
            <a:ext cx="6144324" cy="36510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They</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both</a:t>
            </a:r>
            <a:r>
              <a:rPr lang="fr-FR" sz="1600" dirty="0">
                <a:solidFill>
                  <a:schemeClr val="bg2"/>
                </a:solidFill>
                <a:sym typeface="Wingdings" panose="05000000000000000000" pitchFamily="2" charset="2"/>
              </a:rPr>
              <a:t> impose </a:t>
            </a:r>
            <a:r>
              <a:rPr lang="fr-FR" sz="1600" dirty="0" err="1">
                <a:solidFill>
                  <a:schemeClr val="bg2"/>
                </a:solidFill>
                <a:sym typeface="Wingdings" panose="05000000000000000000" pitchFamily="2" charset="2"/>
              </a:rPr>
              <a:t>their</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conditioning</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criteria</a:t>
            </a:r>
            <a:r>
              <a:rPr lang="fr-FR" sz="1600" dirty="0">
                <a:solidFill>
                  <a:schemeClr val="bg2"/>
                </a:solidFill>
                <a:sym typeface="Wingdings" panose="05000000000000000000" pitchFamily="2" charset="2"/>
              </a:rPr>
              <a:t> </a:t>
            </a:r>
            <a:r>
              <a:rPr lang="fr-FR" sz="1600" dirty="0" err="1">
                <a:solidFill>
                  <a:schemeClr val="bg2"/>
                </a:solidFill>
                <a:sym typeface="Wingdings" panose="05000000000000000000" pitchFamily="2" charset="2"/>
              </a:rPr>
              <a:t>prior</a:t>
            </a:r>
            <a:r>
              <a:rPr lang="fr-FR" sz="1600" dirty="0">
                <a:solidFill>
                  <a:schemeClr val="bg2"/>
                </a:solidFill>
                <a:sym typeface="Wingdings" panose="05000000000000000000" pitchFamily="2" charset="2"/>
              </a:rPr>
              <a:t> to </a:t>
            </a:r>
            <a:r>
              <a:rPr lang="fr-FR" sz="1600" dirty="0" err="1">
                <a:solidFill>
                  <a:schemeClr val="bg2"/>
                </a:solidFill>
                <a:sym typeface="Wingdings" panose="05000000000000000000" pitchFamily="2" charset="2"/>
              </a:rPr>
              <a:t>operations</a:t>
            </a:r>
            <a:endParaRPr lang="fr-FR" sz="1600" dirty="0">
              <a:solidFill>
                <a:schemeClr val="bg2"/>
              </a:solidFill>
            </a:endParaRPr>
          </a:p>
        </p:txBody>
      </p:sp>
      <p:sp>
        <p:nvSpPr>
          <p:cNvPr id="14" name="Rectangle 13">
            <a:hlinkClick r:id="" action="ppaction://macro?name=SlideLayout5.CorrectPartiel"/>
            <a:extLst>
              <a:ext uri="{FF2B5EF4-FFF2-40B4-BE49-F238E27FC236}">
                <a16:creationId xmlns:a16="http://schemas.microsoft.com/office/drawing/2014/main" id="{A70020B5-E13A-4BDD-B145-70F3CAA3D344}"/>
              </a:ext>
            </a:extLst>
          </p:cNvPr>
          <p:cNvSpPr/>
          <p:nvPr/>
        </p:nvSpPr>
        <p:spPr>
          <a:xfrm>
            <a:off x="1499838" y="5533802"/>
            <a:ext cx="6144324" cy="365100"/>
          </a:xfrm>
          <a:prstGeom prst="rect">
            <a:avLst/>
          </a:prstGeom>
          <a:solidFill>
            <a:srgbClr val="009FC6">
              <a:alpha val="20000"/>
            </a:srgb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err="1">
                <a:solidFill>
                  <a:schemeClr val="bg2"/>
                </a:solidFill>
                <a:sym typeface="Wingdings" panose="05000000000000000000" pitchFamily="2" charset="2"/>
              </a:rPr>
              <a:t>Both</a:t>
            </a:r>
            <a:r>
              <a:rPr lang="fr-FR" sz="1600" dirty="0">
                <a:solidFill>
                  <a:schemeClr val="bg2"/>
                </a:solidFill>
                <a:sym typeface="Wingdings" panose="05000000000000000000" pitchFamily="2" charset="2"/>
              </a:rPr>
              <a:t> services do </a:t>
            </a:r>
            <a:r>
              <a:rPr lang="fr-FR" sz="1600" dirty="0" err="1">
                <a:solidFill>
                  <a:schemeClr val="bg2"/>
                </a:solidFill>
                <a:sym typeface="Wingdings" panose="05000000000000000000" pitchFamily="2" charset="2"/>
              </a:rPr>
              <a:t>handle</a:t>
            </a:r>
            <a:r>
              <a:rPr lang="fr-FR" sz="1600" dirty="0">
                <a:solidFill>
                  <a:schemeClr val="bg2"/>
                </a:solidFill>
                <a:sym typeface="Wingdings" panose="05000000000000000000" pitchFamily="2" charset="2"/>
              </a:rPr>
              <a:t> all types of </a:t>
            </a:r>
            <a:r>
              <a:rPr lang="fr-FR" sz="1600" dirty="0" err="1">
                <a:solidFill>
                  <a:schemeClr val="bg2"/>
                </a:solidFill>
                <a:sym typeface="Wingdings" panose="05000000000000000000" pitchFamily="2" charset="2"/>
              </a:rPr>
              <a:t>products</a:t>
            </a:r>
            <a:endParaRPr lang="fr-FR" sz="1600" dirty="0">
              <a:solidFill>
                <a:schemeClr val="bg2"/>
              </a:solidFill>
            </a:endParaRPr>
          </a:p>
        </p:txBody>
      </p:sp>
    </p:spTree>
    <p:extLst>
      <p:ext uri="{BB962C8B-B14F-4D97-AF65-F5344CB8AC3E}">
        <p14:creationId xmlns:p14="http://schemas.microsoft.com/office/powerpoint/2010/main" val="8381320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lumière&#10;&#10;Description générée automatiquement">
            <a:hlinkClick r:id="" action="ppaction://macro?name=SlideLayout5.Retry"/>
            <a:extLst>
              <a:ext uri="{FF2B5EF4-FFF2-40B4-BE49-F238E27FC236}">
                <a16:creationId xmlns:a16="http://schemas.microsoft.com/office/drawing/2014/main" id="{4A7E7D2D-D6FD-4842-9858-20AD3C757AC9}"/>
              </a:ext>
            </a:extLst>
          </p:cNvPr>
          <p:cNvPicPr>
            <a:picLocks noChangeAspect="1"/>
          </p:cNvPicPr>
          <p:nvPr/>
        </p:nvPicPr>
        <p:blipFill rotWithShape="1">
          <a:blip r:embed="rId2"/>
          <a:srcRect t="21656"/>
          <a:stretch/>
        </p:blipFill>
        <p:spPr>
          <a:xfrm>
            <a:off x="6630854" y="1190636"/>
            <a:ext cx="1860157" cy="1943092"/>
          </a:xfrm>
          <a:prstGeom prst="rect">
            <a:avLst/>
          </a:prstGeom>
        </p:spPr>
      </p:pic>
      <p:sp>
        <p:nvSpPr>
          <p:cNvPr id="4" name="Rectangle : coins arrondis 3">
            <a:hlinkClick r:id="" action="ppaction://macro?name=SlideLayout5.LeaveCapsule"/>
            <a:extLst>
              <a:ext uri="{FF2B5EF4-FFF2-40B4-BE49-F238E27FC236}">
                <a16:creationId xmlns:a16="http://schemas.microsoft.com/office/drawing/2014/main" id="{F22E8053-AFA8-45A8-9A6E-5914B02DF925}"/>
              </a:ext>
            </a:extLst>
          </p:cNvPr>
          <p:cNvSpPr/>
          <p:nvPr/>
        </p:nvSpPr>
        <p:spPr>
          <a:xfrm>
            <a:off x="3027556" y="5724760"/>
            <a:ext cx="3088888" cy="441863"/>
          </a:xfrm>
          <a:prstGeom prst="roundRect">
            <a:avLst/>
          </a:prstGeom>
          <a:solidFill>
            <a:srgbClr val="009FC6"/>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err="1"/>
              <a:t>Validate</a:t>
            </a:r>
            <a:r>
              <a:rPr lang="fr-FR" sz="1600" b="1" dirty="0"/>
              <a:t> and </a:t>
            </a:r>
            <a:r>
              <a:rPr lang="fr-FR" sz="1600" b="1" dirty="0" err="1"/>
              <a:t>quit</a:t>
            </a:r>
            <a:r>
              <a:rPr lang="fr-FR" sz="1600" b="1" dirty="0"/>
              <a:t> capsule</a:t>
            </a:r>
          </a:p>
        </p:txBody>
      </p:sp>
      <p:sp>
        <p:nvSpPr>
          <p:cNvPr id="5" name="Bulle narrative : ronde 4">
            <a:hlinkClick r:id="" action="ppaction://macro?name=SlideLayout5.Retry"/>
            <a:extLst>
              <a:ext uri="{FF2B5EF4-FFF2-40B4-BE49-F238E27FC236}">
                <a16:creationId xmlns:a16="http://schemas.microsoft.com/office/drawing/2014/main" id="{8F26B6F6-7397-4392-AAF8-AA8DC3D634F0}"/>
              </a:ext>
            </a:extLst>
          </p:cNvPr>
          <p:cNvSpPr/>
          <p:nvPr/>
        </p:nvSpPr>
        <p:spPr>
          <a:xfrm>
            <a:off x="7666037" y="580099"/>
            <a:ext cx="1148575" cy="610537"/>
          </a:xfrm>
          <a:prstGeom prst="wedgeEllipseCallout">
            <a:avLst>
              <a:gd name="adj1" fmla="val -36218"/>
              <a:gd name="adj2" fmla="val 7345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err="1"/>
              <a:t>Retry</a:t>
            </a:r>
            <a:r>
              <a:rPr lang="fr-FR" b="1" dirty="0"/>
              <a:t> ?</a:t>
            </a:r>
          </a:p>
        </p:txBody>
      </p:sp>
    </p:spTree>
    <p:extLst>
      <p:ext uri="{BB962C8B-B14F-4D97-AF65-F5344CB8AC3E}">
        <p14:creationId xmlns:p14="http://schemas.microsoft.com/office/powerpoint/2010/main" val="26735929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3"/>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4</a:t>
            </a:fld>
            <a:endParaRPr/>
          </a:p>
        </p:txBody>
      </p:sp>
      <p:sp>
        <p:nvSpPr>
          <p:cNvPr id="56" name="Google Shape;56;p3"/>
          <p:cNvSpPr txBox="1"/>
          <p:nvPr/>
        </p:nvSpPr>
        <p:spPr>
          <a:xfrm>
            <a:off x="311650" y="1048402"/>
            <a:ext cx="8510100" cy="486600"/>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a:bodyPr>
          <a:lstStyle/>
          <a:p>
            <a:pPr>
              <a:lnSpc>
                <a:spcPct val="90000"/>
              </a:lnSpc>
              <a:buClr>
                <a:schemeClr val="lt1"/>
              </a:buClr>
              <a:buSzPts val="3959"/>
            </a:pPr>
            <a:r>
              <a:rPr lang="en-GB" sz="2800" b="0" i="0" u="none" strike="noStrike" cap="none" dirty="0">
                <a:solidFill>
                  <a:schemeClr val="lt1"/>
                </a:solidFill>
                <a:latin typeface="Arial"/>
                <a:ea typeface="Arial"/>
                <a:cs typeface="Arial"/>
                <a:sym typeface="Arial"/>
              </a:rPr>
              <a:t>Content of the capsule</a:t>
            </a:r>
            <a:endParaRPr lang="en-GB" sz="2800" dirty="0"/>
          </a:p>
        </p:txBody>
      </p:sp>
      <p:sp>
        <p:nvSpPr>
          <p:cNvPr id="57" name="Google Shape;57;p3"/>
          <p:cNvSpPr/>
          <p:nvPr/>
        </p:nvSpPr>
        <p:spPr>
          <a:xfrm>
            <a:off x="1358538" y="2396683"/>
            <a:ext cx="7354388" cy="3000781"/>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50000"/>
              </a:lnSpc>
              <a:spcBef>
                <a:spcPts val="0"/>
              </a:spcBef>
              <a:spcAft>
                <a:spcPts val="0"/>
              </a:spcAft>
              <a:buClr>
                <a:srgbClr val="000000"/>
              </a:buClr>
              <a:buSzPts val="2200"/>
              <a:buAutoNum type="arabicPeriod"/>
            </a:pPr>
            <a:r>
              <a:rPr lang="en-US" sz="1800" b="0" i="0" u="none" strike="noStrike" cap="none" dirty="0">
                <a:solidFill>
                  <a:srgbClr val="000000"/>
                </a:solidFill>
                <a:latin typeface="Arial"/>
                <a:ea typeface="Arial"/>
                <a:cs typeface="Arial"/>
                <a:sym typeface="Arial"/>
              </a:rPr>
              <a:t>History of courier, express and postal services</a:t>
            </a:r>
          </a:p>
          <a:p>
            <a:pPr marL="342900" marR="0" lvl="0" indent="-342900" algn="just" rtl="0">
              <a:lnSpc>
                <a:spcPct val="150000"/>
              </a:lnSpc>
              <a:spcBef>
                <a:spcPts val="0"/>
              </a:spcBef>
              <a:spcAft>
                <a:spcPts val="0"/>
              </a:spcAft>
              <a:buClr>
                <a:srgbClr val="000000"/>
              </a:buClr>
              <a:buSzPts val="2200"/>
              <a:buAutoNum type="arabicPeriod"/>
            </a:pPr>
            <a:endParaRPr lang="en-US" sz="1800" b="0" i="0" u="none" strike="noStrike" cap="none" dirty="0">
              <a:solidFill>
                <a:srgbClr val="000000"/>
              </a:solidFill>
              <a:latin typeface="Arial"/>
              <a:ea typeface="Arial"/>
              <a:cs typeface="Arial"/>
              <a:sym typeface="Arial"/>
            </a:endParaRPr>
          </a:p>
          <a:p>
            <a:pPr marL="342900" marR="0" lvl="0" indent="-342900" algn="just" rtl="0">
              <a:lnSpc>
                <a:spcPct val="150000"/>
              </a:lnSpc>
              <a:spcBef>
                <a:spcPts val="0"/>
              </a:spcBef>
              <a:spcAft>
                <a:spcPts val="0"/>
              </a:spcAft>
              <a:buClr>
                <a:srgbClr val="000000"/>
              </a:buClr>
              <a:buSzPts val="2200"/>
              <a:buAutoNum type="arabicPeriod"/>
            </a:pPr>
            <a:r>
              <a:rPr lang="en-US" sz="1800" b="0" i="0" u="none" strike="noStrike" cap="none" dirty="0" err="1">
                <a:solidFill>
                  <a:srgbClr val="000000"/>
                </a:solidFill>
                <a:latin typeface="Arial"/>
                <a:ea typeface="Arial"/>
                <a:cs typeface="Arial"/>
                <a:sym typeface="Arial"/>
              </a:rPr>
              <a:t>Organisation</a:t>
            </a:r>
            <a:r>
              <a:rPr lang="en-US" sz="1800" b="0" i="0" u="none" strike="noStrike" cap="none" dirty="0">
                <a:solidFill>
                  <a:srgbClr val="000000"/>
                </a:solidFill>
                <a:latin typeface="Arial"/>
                <a:ea typeface="Arial"/>
                <a:cs typeface="Arial"/>
                <a:sym typeface="Arial"/>
              </a:rPr>
              <a:t> of urban logistics for express, courier and postal services</a:t>
            </a:r>
          </a:p>
          <a:p>
            <a:pPr marL="342900" marR="0" lvl="0" indent="-342900" algn="just" rtl="0">
              <a:lnSpc>
                <a:spcPct val="150000"/>
              </a:lnSpc>
              <a:spcBef>
                <a:spcPts val="0"/>
              </a:spcBef>
              <a:spcAft>
                <a:spcPts val="0"/>
              </a:spcAft>
              <a:buClr>
                <a:srgbClr val="000000"/>
              </a:buClr>
              <a:buSzPts val="2200"/>
              <a:buAutoNum type="arabicPeriod"/>
            </a:pPr>
            <a:endParaRPr lang="en-US" sz="1800" b="0" i="0" u="none" strike="noStrike" cap="none" dirty="0">
              <a:solidFill>
                <a:srgbClr val="000000"/>
              </a:solidFill>
              <a:latin typeface="Arial"/>
              <a:ea typeface="Arial"/>
              <a:cs typeface="Arial"/>
              <a:sym typeface="Arial"/>
            </a:endParaRPr>
          </a:p>
          <a:p>
            <a:pPr marL="342900" marR="0" lvl="0" indent="-342900" algn="just" rtl="0">
              <a:lnSpc>
                <a:spcPct val="150000"/>
              </a:lnSpc>
              <a:spcBef>
                <a:spcPts val="0"/>
              </a:spcBef>
              <a:spcAft>
                <a:spcPts val="0"/>
              </a:spcAft>
              <a:buClr>
                <a:srgbClr val="000000"/>
              </a:buClr>
              <a:buSzPts val="2200"/>
              <a:buAutoNum type="arabicPeriod"/>
            </a:pPr>
            <a:r>
              <a:rPr lang="en-US" sz="1800" b="0" i="0" u="none" strike="noStrike" cap="none" dirty="0">
                <a:solidFill>
                  <a:srgbClr val="000000"/>
                </a:solidFill>
                <a:latin typeface="Arial"/>
                <a:ea typeface="Arial"/>
                <a:cs typeface="Arial"/>
                <a:sym typeface="Arial"/>
              </a:rPr>
              <a:t>Constraints and innovations of urban logistics for express, courier and postal services</a:t>
            </a:r>
          </a:p>
        </p:txBody>
      </p:sp>
      <p:sp>
        <p:nvSpPr>
          <p:cNvPr id="58" name="Google Shape;58;p3"/>
          <p:cNvSpPr/>
          <p:nvPr/>
        </p:nvSpPr>
        <p:spPr>
          <a:xfrm>
            <a:off x="876753" y="2360711"/>
            <a:ext cx="338093" cy="1754089"/>
          </a:xfrm>
          <a:prstGeom prst="rect">
            <a:avLst/>
          </a:prstGeom>
          <a:solidFill>
            <a:srgbClr val="18C32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5" name="5 Rectángulo">
            <a:extLst>
              <a:ext uri="{FF2B5EF4-FFF2-40B4-BE49-F238E27FC236}">
                <a16:creationId xmlns:a16="http://schemas.microsoft.com/office/drawing/2014/main" id="{5B556B67-F637-44EB-BFB0-D523DD48AB82}"/>
              </a:ext>
            </a:extLst>
          </p:cNvPr>
          <p:cNvSpPr/>
          <p:nvPr/>
        </p:nvSpPr>
        <p:spPr>
          <a:xfrm>
            <a:off x="306006" y="1812071"/>
            <a:ext cx="8367731" cy="3046988"/>
          </a:xfrm>
          <a:prstGeom prst="rect">
            <a:avLst/>
          </a:prstGeom>
        </p:spPr>
        <p:txBody>
          <a:bodyPr wrap="square">
            <a:spAutoFit/>
          </a:bodyPr>
          <a:lstStyle/>
          <a:p>
            <a:pPr algn="just"/>
            <a:r>
              <a:rPr lang="en-GB" sz="1600" dirty="0">
                <a:solidFill>
                  <a:schemeClr val="tx1"/>
                </a:solidFill>
              </a:rPr>
              <a:t>This capsule is an e-learning content, with animated messages and contents. In order to take full advantage of its content, please switch to “presentation” mode in order to browse all key messages.</a:t>
            </a:r>
          </a:p>
          <a:p>
            <a:pPr algn="just"/>
            <a:r>
              <a:rPr lang="en-GB" sz="1600" dirty="0">
                <a:solidFill>
                  <a:schemeClr val="tx1"/>
                </a:solidFill>
              </a:rPr>
              <a:t> </a:t>
            </a:r>
          </a:p>
          <a:p>
            <a:pPr algn="just"/>
            <a:r>
              <a:rPr lang="en-GB" sz="1600" dirty="0">
                <a:solidFill>
                  <a:schemeClr val="tx1"/>
                </a:solidFill>
              </a:rPr>
              <a:t>When looking for a definition or additional content, click on the following icon:</a:t>
            </a:r>
          </a:p>
          <a:p>
            <a:pPr algn="just"/>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dirty="0">
                <a:solidFill>
                  <a:schemeClr val="tx1"/>
                </a:solidFill>
              </a:rPr>
              <a:t>It will open a small message box to provide additional information.</a:t>
            </a:r>
          </a:p>
          <a:p>
            <a:pPr algn="just"/>
            <a:endParaRPr lang="en-GB" sz="1600" dirty="0">
              <a:solidFill>
                <a:schemeClr val="tx1"/>
              </a:solidFill>
            </a:endParaRPr>
          </a:p>
          <a:p>
            <a:pPr algn="just"/>
            <a:r>
              <a:rPr lang="en-GB" sz="1600" dirty="0">
                <a:solidFill>
                  <a:schemeClr val="tx1"/>
                </a:solidFill>
              </a:rPr>
              <a:t>In case of doubt, you may refer to your teacher/professor or use the contact details of this MOOC designer team.</a:t>
            </a:r>
          </a:p>
        </p:txBody>
      </p:sp>
      <p:sp>
        <p:nvSpPr>
          <p:cNvPr id="65" name="Google Shape;65;p9"/>
          <p:cNvSpPr txBox="1"/>
          <p:nvPr/>
        </p:nvSpPr>
        <p:spPr>
          <a:xfrm>
            <a:off x="285531" y="1074532"/>
            <a:ext cx="8509997" cy="531244"/>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Autofit/>
          </a:bodyPr>
          <a:lstStyle/>
          <a:p>
            <a:pPr marL="742950" marR="0" lvl="0" indent="-742950" algn="l" rtl="0">
              <a:lnSpc>
                <a:spcPct val="90000"/>
              </a:lnSpc>
              <a:spcBef>
                <a:spcPts val="0"/>
              </a:spcBef>
              <a:spcAft>
                <a:spcPts val="0"/>
              </a:spcAft>
              <a:buNone/>
            </a:pPr>
            <a:r>
              <a:rPr lang="fr-FR" sz="2800" b="0" i="0" u="none" strike="noStrike" cap="none" dirty="0" err="1">
                <a:solidFill>
                  <a:schemeClr val="lt1"/>
                </a:solidFill>
                <a:latin typeface="Arial"/>
                <a:ea typeface="Arial"/>
                <a:cs typeface="Arial"/>
                <a:sym typeface="Arial"/>
              </a:rPr>
              <a:t>Elements</a:t>
            </a:r>
            <a:r>
              <a:rPr lang="fr-FR" sz="2800" b="0" i="0" u="none" strike="noStrike" cap="none" dirty="0">
                <a:solidFill>
                  <a:schemeClr val="lt1"/>
                </a:solidFill>
                <a:latin typeface="Arial"/>
                <a:ea typeface="Arial"/>
                <a:cs typeface="Arial"/>
                <a:sym typeface="Arial"/>
              </a:rPr>
              <a:t> of </a:t>
            </a:r>
            <a:r>
              <a:rPr lang="fr-FR" sz="2800" b="0" i="0" u="none" strike="noStrike" cap="none">
                <a:solidFill>
                  <a:schemeClr val="lt1"/>
                </a:solidFill>
                <a:latin typeface="Arial"/>
                <a:ea typeface="Arial"/>
                <a:cs typeface="Arial"/>
                <a:sym typeface="Arial"/>
              </a:rPr>
              <a:t>understanding </a:t>
            </a:r>
            <a:endParaRPr lang="en-GB" sz="2800" b="0" i="0" u="none" strike="noStrike" cap="none" dirty="0">
              <a:solidFill>
                <a:schemeClr val="lt1"/>
              </a:solidFill>
              <a:latin typeface="Arial"/>
              <a:ea typeface="Arial"/>
              <a:cs typeface="Arial"/>
              <a:sym typeface="Arial"/>
            </a:endParaRPr>
          </a:p>
        </p:txBody>
      </p:sp>
      <p:pic>
        <p:nvPicPr>
          <p:cNvPr id="2" name="Image 1">
            <a:extLst>
              <a:ext uri="{FF2B5EF4-FFF2-40B4-BE49-F238E27FC236}">
                <a16:creationId xmlns:a16="http://schemas.microsoft.com/office/drawing/2014/main" id="{AD3AA4D6-0F59-BF81-EAF8-311B5302E1FA}"/>
              </a:ext>
            </a:extLst>
          </p:cNvPr>
          <p:cNvPicPr>
            <a:picLocks noChangeAspect="1"/>
          </p:cNvPicPr>
          <p:nvPr/>
        </p:nvPicPr>
        <p:blipFill>
          <a:blip r:embed="rId3"/>
          <a:stretch>
            <a:fillRect/>
          </a:stretch>
        </p:blipFill>
        <p:spPr>
          <a:xfrm>
            <a:off x="4237463" y="3111909"/>
            <a:ext cx="669074" cy="669074"/>
          </a:xfrm>
          <a:prstGeom prst="rect">
            <a:avLst/>
          </a:prstGeom>
        </p:spPr>
      </p:pic>
    </p:spTree>
    <p:extLst>
      <p:ext uri="{BB962C8B-B14F-4D97-AF65-F5344CB8AC3E}">
        <p14:creationId xmlns:p14="http://schemas.microsoft.com/office/powerpoint/2010/main" val="82985502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2000"/>
                                        <p:tgtEl>
                                          <p:spTgt spid="5">
                                            <p:txEl>
                                              <p:pRg st="0" end="0"/>
                                            </p:txEl>
                                          </p:spTgt>
                                        </p:tgtEl>
                                      </p:cBhvr>
                                    </p:animEffect>
                                  </p:childTnLst>
                                </p:cTn>
                              </p:par>
                            </p:childTnLst>
                          </p:cTn>
                        </p:par>
                        <p:par>
                          <p:cTn id="8" fill="hold">
                            <p:stCondLst>
                              <p:cond delay="2500"/>
                            </p:stCondLst>
                            <p:childTnLst>
                              <p:par>
                                <p:cTn id="9" presetID="22" presetClass="entr" presetSubtype="1" fill="hold" grpId="0"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up)">
                                      <p:cBhvr>
                                        <p:cTn id="11" dur="1000"/>
                                        <p:tgtEl>
                                          <p:spTgt spid="5">
                                            <p:txEl>
                                              <p:pRg st="2" end="2"/>
                                            </p:txEl>
                                          </p:spTgt>
                                        </p:tgtEl>
                                      </p:cBhvr>
                                    </p:animEffect>
                                  </p:childTnLst>
                                </p:cTn>
                              </p:par>
                              <p:par>
                                <p:cTn id="12" presetID="22" presetClass="entr" presetSubtype="4" fill="hold" nodeType="withEffect">
                                  <p:stCondLst>
                                    <p:cond delay="50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1000"/>
                                        <p:tgtEl>
                                          <p:spTgt spid="2"/>
                                        </p:tgtEl>
                                      </p:cBhvr>
                                    </p:animEffect>
                                  </p:childTnLst>
                                </p:cTn>
                              </p:par>
                            </p:childTnLst>
                          </p:cTn>
                        </p:par>
                        <p:par>
                          <p:cTn id="15" fill="hold">
                            <p:stCondLst>
                              <p:cond delay="4000"/>
                            </p:stCondLst>
                            <p:childTnLst>
                              <p:par>
                                <p:cTn id="16" presetID="22" presetClass="entr" presetSubtype="1" fill="hold" grpId="0" nodeType="afterEffect">
                                  <p:stCondLst>
                                    <p:cond delay="500"/>
                                  </p:stCondLst>
                                  <p:childTnLst>
                                    <p:set>
                                      <p:cBhvr>
                                        <p:cTn id="17" dur="1" fill="hold">
                                          <p:stCondLst>
                                            <p:cond delay="0"/>
                                          </p:stCondLst>
                                        </p:cTn>
                                        <p:tgtEl>
                                          <p:spTgt spid="5">
                                            <p:txEl>
                                              <p:pRg st="6" end="6"/>
                                            </p:txEl>
                                          </p:spTgt>
                                        </p:tgtEl>
                                        <p:attrNameLst>
                                          <p:attrName>style.visibility</p:attrName>
                                        </p:attrNameLst>
                                      </p:cBhvr>
                                      <p:to>
                                        <p:strVal val="visible"/>
                                      </p:to>
                                    </p:set>
                                    <p:animEffect transition="in" filter="wipe(up)">
                                      <p:cBhvr>
                                        <p:cTn id="18" dur="1000"/>
                                        <p:tgtEl>
                                          <p:spTgt spid="5">
                                            <p:txEl>
                                              <p:pRg st="6" end="6"/>
                                            </p:txEl>
                                          </p:spTgt>
                                        </p:tgtEl>
                                      </p:cBhvr>
                                    </p:animEffect>
                                  </p:childTnLst>
                                </p:cTn>
                              </p:par>
                            </p:childTnLst>
                          </p:cTn>
                        </p:par>
                        <p:par>
                          <p:cTn id="19" fill="hold">
                            <p:stCondLst>
                              <p:cond delay="5500"/>
                            </p:stCondLst>
                            <p:childTnLst>
                              <p:par>
                                <p:cTn id="20" presetID="22" presetClass="entr" presetSubtype="1" fill="hold" grpId="0" nodeType="afterEffect">
                                  <p:stCondLst>
                                    <p:cond delay="500"/>
                                  </p:stCondLst>
                                  <p:childTnLst>
                                    <p:set>
                                      <p:cBhvr>
                                        <p:cTn id="21" dur="1" fill="hold">
                                          <p:stCondLst>
                                            <p:cond delay="0"/>
                                          </p:stCondLst>
                                        </p:cTn>
                                        <p:tgtEl>
                                          <p:spTgt spid="5">
                                            <p:txEl>
                                              <p:pRg st="8" end="8"/>
                                            </p:txEl>
                                          </p:spTgt>
                                        </p:tgtEl>
                                        <p:attrNameLst>
                                          <p:attrName>style.visibility</p:attrName>
                                        </p:attrNameLst>
                                      </p:cBhvr>
                                      <p:to>
                                        <p:strVal val="visible"/>
                                      </p:to>
                                    </p:set>
                                    <p:animEffect transition="in" filter="wipe(up)">
                                      <p:cBhvr>
                                        <p:cTn id="22"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6</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Definition</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285531" y="4888607"/>
            <a:ext cx="8367731" cy="1323439"/>
          </a:xfrm>
          <a:prstGeom prst="rect">
            <a:avLst/>
          </a:prstGeom>
        </p:spPr>
        <p:txBody>
          <a:bodyPr wrap="square">
            <a:spAutoFit/>
          </a:bodyPr>
          <a:lstStyle/>
          <a:p>
            <a:pPr algn="just"/>
            <a:r>
              <a:rPr lang="en-GB" sz="1600" dirty="0">
                <a:solidFill>
                  <a:schemeClr val="tx1"/>
                </a:solidFill>
              </a:rPr>
              <a:t>Courier, Express and Parcel (CEP) is the most known and visible logistic activity for common citizens.</a:t>
            </a:r>
          </a:p>
          <a:p>
            <a:pPr algn="just"/>
            <a:endParaRPr lang="en-GB" sz="1600" dirty="0">
              <a:solidFill>
                <a:schemeClr val="tx1"/>
              </a:solidFill>
            </a:endParaRPr>
          </a:p>
          <a:p>
            <a:pPr algn="just"/>
            <a:r>
              <a:rPr lang="en-GB" sz="1600" dirty="0">
                <a:solidFill>
                  <a:schemeClr val="tx1"/>
                </a:solidFill>
              </a:rPr>
              <a:t>It describes the transportation and delivery of mails and packages, generally for non-palletized shipments and a specific maximum weight.</a:t>
            </a:r>
          </a:p>
        </p:txBody>
      </p:sp>
      <p:sp>
        <p:nvSpPr>
          <p:cNvPr id="7" name="ZoneTexte 6">
            <a:extLst>
              <a:ext uri="{FF2B5EF4-FFF2-40B4-BE49-F238E27FC236}">
                <a16:creationId xmlns:a16="http://schemas.microsoft.com/office/drawing/2014/main" id="{EBA3C51E-894B-4C7D-986C-EB3C86942FA5}"/>
              </a:ext>
            </a:extLst>
          </p:cNvPr>
          <p:cNvSpPr txBox="1"/>
          <p:nvPr/>
        </p:nvSpPr>
        <p:spPr>
          <a:xfrm>
            <a:off x="2744564" y="1814603"/>
            <a:ext cx="3654873" cy="523220"/>
          </a:xfrm>
          <a:prstGeom prst="rect">
            <a:avLst/>
          </a:prstGeom>
          <a:noFill/>
        </p:spPr>
        <p:txBody>
          <a:bodyPr wrap="square" rtlCol="0">
            <a:spAutoFit/>
          </a:bodyPr>
          <a:lstStyle/>
          <a:p>
            <a:pPr algn="ctr"/>
            <a:r>
              <a:rPr lang="fr-FR" sz="2800" b="1" dirty="0"/>
              <a:t>E</a:t>
            </a:r>
            <a:r>
              <a:rPr lang="fr-FR" dirty="0"/>
              <a:t>xpress</a:t>
            </a:r>
          </a:p>
        </p:txBody>
      </p:sp>
      <p:sp>
        <p:nvSpPr>
          <p:cNvPr id="8" name="ZoneTexte 7">
            <a:extLst>
              <a:ext uri="{FF2B5EF4-FFF2-40B4-BE49-F238E27FC236}">
                <a16:creationId xmlns:a16="http://schemas.microsoft.com/office/drawing/2014/main" id="{1B523890-9043-4D91-B797-9094BC55DA01}"/>
              </a:ext>
            </a:extLst>
          </p:cNvPr>
          <p:cNvSpPr txBox="1"/>
          <p:nvPr/>
        </p:nvSpPr>
        <p:spPr>
          <a:xfrm>
            <a:off x="5489127" y="2264468"/>
            <a:ext cx="3654873" cy="523220"/>
          </a:xfrm>
          <a:prstGeom prst="rect">
            <a:avLst/>
          </a:prstGeom>
          <a:noFill/>
        </p:spPr>
        <p:txBody>
          <a:bodyPr wrap="square" rtlCol="0">
            <a:spAutoFit/>
          </a:bodyPr>
          <a:lstStyle/>
          <a:p>
            <a:pPr algn="ctr"/>
            <a:r>
              <a:rPr lang="fr-FR" sz="2800" b="1" dirty="0" err="1"/>
              <a:t>P</a:t>
            </a:r>
            <a:r>
              <a:rPr lang="fr-FR" dirty="0" err="1"/>
              <a:t>arcel</a:t>
            </a:r>
            <a:endParaRPr lang="fr-FR" dirty="0"/>
          </a:p>
        </p:txBody>
      </p:sp>
      <p:sp>
        <p:nvSpPr>
          <p:cNvPr id="2" name="ZoneTexte 1">
            <a:extLst>
              <a:ext uri="{FF2B5EF4-FFF2-40B4-BE49-F238E27FC236}">
                <a16:creationId xmlns:a16="http://schemas.microsoft.com/office/drawing/2014/main" id="{EA83E770-8FB4-46FB-B077-347BA921CC38}"/>
              </a:ext>
            </a:extLst>
          </p:cNvPr>
          <p:cNvSpPr txBox="1"/>
          <p:nvPr/>
        </p:nvSpPr>
        <p:spPr>
          <a:xfrm>
            <a:off x="0" y="2264468"/>
            <a:ext cx="3654873" cy="523220"/>
          </a:xfrm>
          <a:prstGeom prst="rect">
            <a:avLst/>
          </a:prstGeom>
          <a:noFill/>
        </p:spPr>
        <p:txBody>
          <a:bodyPr wrap="square" rtlCol="0">
            <a:spAutoFit/>
          </a:bodyPr>
          <a:lstStyle/>
          <a:p>
            <a:pPr algn="ctr"/>
            <a:r>
              <a:rPr lang="fr-FR" sz="2800" b="1" dirty="0"/>
              <a:t>C</a:t>
            </a:r>
            <a:r>
              <a:rPr lang="fr-FR" dirty="0"/>
              <a:t>ourier</a:t>
            </a:r>
          </a:p>
        </p:txBody>
      </p:sp>
      <p:pic>
        <p:nvPicPr>
          <p:cNvPr id="4" name="Image 3">
            <a:extLst>
              <a:ext uri="{FF2B5EF4-FFF2-40B4-BE49-F238E27FC236}">
                <a16:creationId xmlns:a16="http://schemas.microsoft.com/office/drawing/2014/main" id="{25FE5B09-94F2-4E42-8F76-1B60C3540C61}"/>
              </a:ext>
            </a:extLst>
          </p:cNvPr>
          <p:cNvPicPr>
            <a:picLocks noChangeAspect="1"/>
          </p:cNvPicPr>
          <p:nvPr/>
        </p:nvPicPr>
        <p:blipFill>
          <a:blip r:embed="rId3"/>
          <a:stretch>
            <a:fillRect/>
          </a:stretch>
        </p:blipFill>
        <p:spPr>
          <a:xfrm>
            <a:off x="3456737" y="2308757"/>
            <a:ext cx="2230527" cy="224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4000"/>
    </mc:Choice>
    <mc:Fallback xmlns="">
      <p:transition spd="slow" advClick="0" advTm="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500"/>
                                        <p:tgtEl>
                                          <p:spTgt spid="65"/>
                                        </p:tgtEl>
                                      </p:cBhvr>
                                    </p:animEffect>
                                  </p:childTnLst>
                                </p:cTn>
                              </p:par>
                            </p:childTnLst>
                          </p:cTn>
                        </p:par>
                        <p:par>
                          <p:cTn id="8" fill="hold">
                            <p:stCondLst>
                              <p:cond delay="500"/>
                            </p:stCondLst>
                            <p:childTnLst>
                              <p:par>
                                <p:cTn id="9" presetID="21" presetClass="entr" presetSubtype="1" fill="hold" nodeType="after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wheel(1)">
                                      <p:cBhvr>
                                        <p:cTn id="11" dur="2000"/>
                                        <p:tgtEl>
                                          <p:spTgt spid="4"/>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000"/>
                                        <p:tgtEl>
                                          <p:spTgt spid="2"/>
                                        </p:tgtEl>
                                      </p:cBhvr>
                                    </p:animEffect>
                                  </p:childTnLst>
                                </p:cTn>
                              </p:par>
                            </p:childTnLst>
                          </p:cTn>
                        </p:par>
                        <p:par>
                          <p:cTn id="16" fill="hold">
                            <p:stCondLst>
                              <p:cond delay="40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1000"/>
                                        <p:tgtEl>
                                          <p:spTgt spid="7"/>
                                        </p:tgtEl>
                                      </p:cBhvr>
                                    </p:animEffect>
                                  </p:childTnLst>
                                </p:cTn>
                              </p:par>
                            </p:childTnLst>
                          </p:cTn>
                        </p:par>
                        <p:par>
                          <p:cTn id="20" fill="hold">
                            <p:stCondLst>
                              <p:cond delay="5000"/>
                            </p:stCondLst>
                            <p:childTnLst>
                              <p:par>
                                <p:cTn id="21" presetID="22" presetClass="entr" presetSubtype="8"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1000"/>
                                        <p:tgtEl>
                                          <p:spTgt spid="8"/>
                                        </p:tgtEl>
                                      </p:cBhvr>
                                    </p:animEffect>
                                  </p:childTnLst>
                                </p:cTn>
                              </p:par>
                            </p:childTnLst>
                          </p:cTn>
                        </p:par>
                        <p:par>
                          <p:cTn id="24" fill="hold">
                            <p:stCondLst>
                              <p:cond delay="6000"/>
                            </p:stCondLst>
                            <p:childTnLst>
                              <p:par>
                                <p:cTn id="25" presetID="22" presetClass="entr" presetSubtype="8" fill="hold" grpId="0" nodeType="afterEffect">
                                  <p:stCondLst>
                                    <p:cond delay="50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wipe(left)">
                                      <p:cBhvr>
                                        <p:cTn id="27" dur="1000"/>
                                        <p:tgtEl>
                                          <p:spTgt spid="6">
                                            <p:txEl>
                                              <p:pRg st="0" end="0"/>
                                            </p:txEl>
                                          </p:spTgt>
                                        </p:tgtEl>
                                      </p:cBhvr>
                                    </p:animEffect>
                                  </p:childTnLst>
                                </p:cTn>
                              </p:par>
                            </p:childTnLst>
                          </p:cTn>
                        </p:par>
                        <p:par>
                          <p:cTn id="28" fill="hold">
                            <p:stCondLst>
                              <p:cond delay="7500"/>
                            </p:stCondLst>
                            <p:childTnLst>
                              <p:par>
                                <p:cTn id="29" presetID="22" presetClass="entr" presetSubtype="8" fill="hold" grpId="0" nodeType="afterEffect">
                                  <p:stCondLst>
                                    <p:cond delay="1000"/>
                                  </p:stCondLst>
                                  <p:childTnLst>
                                    <p:set>
                                      <p:cBhvr>
                                        <p:cTn id="30" dur="1" fill="hold">
                                          <p:stCondLst>
                                            <p:cond delay="0"/>
                                          </p:stCondLst>
                                        </p:cTn>
                                        <p:tgtEl>
                                          <p:spTgt spid="6">
                                            <p:txEl>
                                              <p:pRg st="2" end="2"/>
                                            </p:txEl>
                                          </p:spTgt>
                                        </p:tgtEl>
                                        <p:attrNameLst>
                                          <p:attrName>style.visibility</p:attrName>
                                        </p:attrNameLst>
                                      </p:cBhvr>
                                      <p:to>
                                        <p:strVal val="visible"/>
                                      </p:to>
                                    </p:set>
                                    <p:animEffect transition="in" filter="wipe(left)">
                                      <p:cBhvr>
                                        <p:cTn id="31"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 grpId="0" uiExpand="1" build="p"/>
      <p:bldP spid="7" grpId="0"/>
      <p:bldP spid="8"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E25ACEA-023E-4451-963A-0CFDDA97FA8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s-ES" smtClean="0"/>
              <a:pPr marL="0" lvl="0" indent="0" algn="r" rtl="0">
                <a:spcBef>
                  <a:spcPts val="0"/>
                </a:spcBef>
                <a:spcAft>
                  <a:spcPts val="0"/>
                </a:spcAft>
                <a:buNone/>
              </a:pPr>
              <a:t>7</a:t>
            </a:fld>
            <a:endParaRPr lang="es-ES"/>
          </a:p>
        </p:txBody>
      </p:sp>
      <p:sp>
        <p:nvSpPr>
          <p:cNvPr id="5" name="Google Shape;65;p9">
            <a:extLst>
              <a:ext uri="{FF2B5EF4-FFF2-40B4-BE49-F238E27FC236}">
                <a16:creationId xmlns:a16="http://schemas.microsoft.com/office/drawing/2014/main" id="{AC174F12-FE9B-4B8A-902D-9AB9344437A6}"/>
              </a:ext>
            </a:extLst>
          </p:cNvPr>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Definition</a:t>
            </a:r>
            <a:endParaRPr lang="en-GB" sz="2400" b="0" i="0" u="none" strike="noStrike" cap="none" dirty="0">
              <a:solidFill>
                <a:schemeClr val="lt1"/>
              </a:solidFill>
              <a:latin typeface="Arial"/>
              <a:ea typeface="Arial"/>
              <a:cs typeface="Arial"/>
              <a:sym typeface="Arial"/>
            </a:endParaRPr>
          </a:p>
        </p:txBody>
      </p:sp>
      <p:sp>
        <p:nvSpPr>
          <p:cNvPr id="6" name="5 Rectángulo">
            <a:extLst>
              <a:ext uri="{FF2B5EF4-FFF2-40B4-BE49-F238E27FC236}">
                <a16:creationId xmlns:a16="http://schemas.microsoft.com/office/drawing/2014/main" id="{0749F304-9B38-494D-BA39-F3C00F6F8E45}"/>
              </a:ext>
            </a:extLst>
          </p:cNvPr>
          <p:cNvSpPr/>
          <p:nvPr/>
        </p:nvSpPr>
        <p:spPr>
          <a:xfrm>
            <a:off x="285531" y="1890883"/>
            <a:ext cx="8367731" cy="1323439"/>
          </a:xfrm>
          <a:prstGeom prst="rect">
            <a:avLst/>
          </a:prstGeom>
        </p:spPr>
        <p:txBody>
          <a:bodyPr wrap="square">
            <a:spAutoFit/>
          </a:bodyPr>
          <a:lstStyle/>
          <a:p>
            <a:pPr algn="just"/>
            <a:r>
              <a:rPr lang="en-US" sz="1600" dirty="0">
                <a:solidFill>
                  <a:schemeClr val="tx1"/>
                </a:solidFill>
              </a:rPr>
              <a:t>CEP activity are a natural extent of national postal services to cope with the changing customer responsiveness and important rise of e-Commerce activities.</a:t>
            </a:r>
          </a:p>
          <a:p>
            <a:pPr algn="just"/>
            <a:endParaRPr lang="en-US" sz="1600" dirty="0">
              <a:solidFill>
                <a:schemeClr val="tx1"/>
              </a:solidFill>
            </a:endParaRPr>
          </a:p>
          <a:p>
            <a:pPr algn="just"/>
            <a:r>
              <a:rPr lang="en-US" sz="1600" dirty="0">
                <a:solidFill>
                  <a:schemeClr val="tx1"/>
                </a:solidFill>
              </a:rPr>
              <a:t>“Express” is actually a specific modality of such services where the time-bound condition is a key part of an operator’s service.</a:t>
            </a:r>
          </a:p>
        </p:txBody>
      </p:sp>
      <p:pic>
        <p:nvPicPr>
          <p:cNvPr id="3074" name="Picture 2" descr="Express delivery">
            <a:extLst>
              <a:ext uri="{FF2B5EF4-FFF2-40B4-BE49-F238E27FC236}">
                <a16:creationId xmlns:a16="http://schemas.microsoft.com/office/drawing/2014/main" id="{1D421CD9-9756-4639-8EF9-73DAD1C36D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704" b="9967"/>
          <a:stretch/>
        </p:blipFill>
        <p:spPr bwMode="auto">
          <a:xfrm>
            <a:off x="2088146" y="3214322"/>
            <a:ext cx="4762500" cy="3444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60522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childTnLst>
                          </p:cTn>
                        </p:par>
                        <p:par>
                          <p:cTn id="8" fill="hold">
                            <p:stCondLst>
                              <p:cond delay="1500"/>
                            </p:stCondLst>
                            <p:childTnLst>
                              <p:par>
                                <p:cTn id="9" presetID="22" presetClass="entr" presetSubtype="8" fill="hold" grpId="0" nodeType="afterEffect">
                                  <p:stCondLst>
                                    <p:cond delay="50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left)">
                                      <p:cBhvr>
                                        <p:cTn id="11" dur="1000"/>
                                        <p:tgtEl>
                                          <p:spTgt spid="6">
                                            <p:txEl>
                                              <p:pRg st="2" end="2"/>
                                            </p:txEl>
                                          </p:spTgt>
                                        </p:tgtEl>
                                      </p:cBhvr>
                                    </p:animEffect>
                                  </p:childTnLst>
                                </p:cTn>
                              </p:par>
                            </p:childTnLst>
                          </p:cTn>
                        </p:par>
                        <p:par>
                          <p:cTn id="12" fill="hold">
                            <p:stCondLst>
                              <p:cond delay="3000"/>
                            </p:stCondLst>
                            <p:childTnLst>
                              <p:par>
                                <p:cTn id="13" presetID="22" presetClass="entr" presetSubtype="1" fill="hold" nodeType="afterEffect">
                                  <p:stCondLst>
                                    <p:cond delay="0"/>
                                  </p:stCondLst>
                                  <p:childTnLst>
                                    <p:set>
                                      <p:cBhvr>
                                        <p:cTn id="14" dur="1" fill="hold">
                                          <p:stCondLst>
                                            <p:cond delay="0"/>
                                          </p:stCondLst>
                                        </p:cTn>
                                        <p:tgtEl>
                                          <p:spTgt spid="3074"/>
                                        </p:tgtEl>
                                        <p:attrNameLst>
                                          <p:attrName>style.visibility</p:attrName>
                                        </p:attrNameLst>
                                      </p:cBhvr>
                                      <p:to>
                                        <p:strVal val="visible"/>
                                      </p:to>
                                    </p:set>
                                    <p:animEffect transition="in" filter="wipe(up)">
                                      <p:cBhvr>
                                        <p:cTn id="15"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8</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Definition</a:t>
            </a:r>
            <a:endParaRPr lang="en-GB" sz="2400" b="0" i="0" u="none" strike="noStrike" cap="none" dirty="0">
              <a:solidFill>
                <a:schemeClr val="lt1"/>
              </a:solidFill>
              <a:latin typeface="Arial"/>
              <a:ea typeface="Arial"/>
              <a:cs typeface="Arial"/>
              <a:sym typeface="Arial"/>
            </a:endParaRPr>
          </a:p>
        </p:txBody>
      </p:sp>
      <p:sp>
        <p:nvSpPr>
          <p:cNvPr id="6" name="5 Rectángulo"/>
          <p:cNvSpPr/>
          <p:nvPr/>
        </p:nvSpPr>
        <p:spPr>
          <a:xfrm>
            <a:off x="306006" y="1812071"/>
            <a:ext cx="8367731" cy="4524315"/>
          </a:xfrm>
          <a:prstGeom prst="rect">
            <a:avLst/>
          </a:prstGeom>
        </p:spPr>
        <p:txBody>
          <a:bodyPr wrap="square">
            <a:spAutoFit/>
          </a:bodyPr>
          <a:lstStyle/>
          <a:p>
            <a:pPr algn="just"/>
            <a:r>
              <a:rPr lang="en-GB" sz="1600" b="1" dirty="0">
                <a:solidFill>
                  <a:srgbClr val="18C320"/>
                </a:solidFill>
              </a:rPr>
              <a:t>Courier:</a:t>
            </a:r>
          </a:p>
          <a:p>
            <a:pPr algn="just"/>
            <a:r>
              <a:rPr lang="en-US" sz="1600" dirty="0">
                <a:solidFill>
                  <a:schemeClr val="tx1"/>
                </a:solidFill>
              </a:rPr>
              <a:t>Courier services focus on delivering items (mails, boxes, etc.) </a:t>
            </a:r>
            <a:r>
              <a:rPr lang="en-US" sz="1600" b="1" dirty="0">
                <a:solidFill>
                  <a:srgbClr val="18C320"/>
                </a:solidFill>
              </a:rPr>
              <a:t>door-to-door</a:t>
            </a:r>
            <a:r>
              <a:rPr lang="en-US" sz="1600" dirty="0">
                <a:solidFill>
                  <a:schemeClr val="tx1"/>
                </a:solidFill>
              </a:rPr>
              <a:t> with a </a:t>
            </a:r>
            <a:r>
              <a:rPr lang="en-US" sz="1600" b="1" dirty="0">
                <a:solidFill>
                  <a:srgbClr val="18C320"/>
                </a:solidFill>
              </a:rPr>
              <a:t>wide range of options</a:t>
            </a:r>
            <a:r>
              <a:rPr lang="en-US" sz="1600" dirty="0">
                <a:solidFill>
                  <a:schemeClr val="accent6">
                    <a:lumMod val="75000"/>
                  </a:schemeClr>
                </a:solidFill>
              </a:rPr>
              <a:t> </a:t>
            </a:r>
            <a:r>
              <a:rPr lang="en-US" sz="1600" dirty="0">
                <a:solidFill>
                  <a:schemeClr val="tx1"/>
                </a:solidFill>
              </a:rPr>
              <a:t>and capabilities. Couriers may use self-owned, privately shared or public transportation to supply these services. </a:t>
            </a:r>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b="1" dirty="0">
                <a:solidFill>
                  <a:srgbClr val="18C320"/>
                </a:solidFill>
              </a:rPr>
              <a:t>Parcel :</a:t>
            </a:r>
          </a:p>
          <a:p>
            <a:pPr algn="just"/>
            <a:r>
              <a:rPr lang="en-US" sz="1600" dirty="0">
                <a:solidFill>
                  <a:schemeClr val="tx1"/>
                </a:solidFill>
              </a:rPr>
              <a:t>Parcel shipping refers to shipping </a:t>
            </a:r>
            <a:r>
              <a:rPr lang="en-US" sz="1600" b="1" dirty="0">
                <a:solidFill>
                  <a:srgbClr val="18C320"/>
                </a:solidFill>
              </a:rPr>
              <a:t>lighter, smaller boxed items</a:t>
            </a:r>
            <a:r>
              <a:rPr lang="en-US" sz="1600" dirty="0">
                <a:solidFill>
                  <a:schemeClr val="tx1"/>
                </a:solidFill>
              </a:rPr>
              <a:t>. Typically, parcel means packages that weigh 50 kilos or less and can be moved without assistance. They tend to standardize their practices and equipment to provide a service within an acceptable range of prices and conditions.</a:t>
            </a:r>
            <a:endParaRPr lang="en-GB" sz="1600" dirty="0">
              <a:solidFill>
                <a:schemeClr val="tx1"/>
              </a:solidFill>
            </a:endParaRPr>
          </a:p>
          <a:p>
            <a:pPr algn="just"/>
            <a:endParaRPr lang="en-GB" sz="1600" dirty="0">
              <a:solidFill>
                <a:schemeClr val="tx1"/>
              </a:solidFill>
            </a:endParaRPr>
          </a:p>
          <a:p>
            <a:pPr algn="just"/>
            <a:endParaRPr lang="en-GB" sz="1600" dirty="0">
              <a:solidFill>
                <a:schemeClr val="tx1"/>
              </a:solidFill>
            </a:endParaRPr>
          </a:p>
          <a:p>
            <a:pPr algn="just"/>
            <a:r>
              <a:rPr lang="en-GB" sz="1600" b="1" dirty="0">
                <a:solidFill>
                  <a:srgbClr val="18C320"/>
                </a:solidFill>
              </a:rPr>
              <a:t>Express :</a:t>
            </a:r>
          </a:p>
          <a:p>
            <a:pPr algn="just"/>
            <a:r>
              <a:rPr lang="en-US" sz="1600" dirty="0">
                <a:solidFill>
                  <a:schemeClr val="tx1"/>
                </a:solidFill>
              </a:rPr>
              <a:t>Express delivery is the </a:t>
            </a:r>
            <a:r>
              <a:rPr lang="en-US" sz="1600" b="1" dirty="0">
                <a:solidFill>
                  <a:srgbClr val="18C320"/>
                </a:solidFill>
              </a:rPr>
              <a:t>fastest form of shipping</a:t>
            </a:r>
            <a:r>
              <a:rPr lang="en-US" sz="1600" dirty="0">
                <a:solidFill>
                  <a:schemeClr val="tx1"/>
                </a:solidFill>
              </a:rPr>
              <a:t>. The customer pays an extra shipping cost for this type of delivery, as the shipment will get transported to him anywhere between 24 to 72 hours, depending on operator’s conditions.</a:t>
            </a:r>
            <a:endParaRPr lang="en-GB" sz="1600" dirty="0">
              <a:solidFill>
                <a:schemeClr val="tx1"/>
              </a:solidFill>
            </a:endParaRPr>
          </a:p>
          <a:p>
            <a:pPr algn="just"/>
            <a:endParaRPr lang="en-GB" sz="1600" dirty="0">
              <a:solidFill>
                <a:schemeClr val="tx1"/>
              </a:solidFill>
            </a:endParaRPr>
          </a:p>
        </p:txBody>
      </p:sp>
      <p:pic>
        <p:nvPicPr>
          <p:cNvPr id="2" name="Image 1">
            <a:extLst>
              <a:ext uri="{FF2B5EF4-FFF2-40B4-BE49-F238E27FC236}">
                <a16:creationId xmlns:a16="http://schemas.microsoft.com/office/drawing/2014/main" id="{AD3AA4D6-0F59-BF81-EAF8-311B5302E1FA}"/>
              </a:ext>
            </a:extLst>
          </p:cNvPr>
          <p:cNvPicPr>
            <a:picLocks noChangeAspect="1"/>
          </p:cNvPicPr>
          <p:nvPr/>
        </p:nvPicPr>
        <p:blipFill>
          <a:blip r:embed="rId3"/>
          <a:stretch>
            <a:fillRect/>
          </a:stretch>
        </p:blipFill>
        <p:spPr>
          <a:xfrm>
            <a:off x="8126454" y="153298"/>
            <a:ext cx="669074" cy="669074"/>
          </a:xfrm>
          <a:prstGeom prst="rect">
            <a:avLst/>
          </a:prstGeom>
        </p:spPr>
      </p:pic>
    </p:spTree>
    <p:extLst>
      <p:ext uri="{BB962C8B-B14F-4D97-AF65-F5344CB8AC3E}">
        <p14:creationId xmlns:p14="http://schemas.microsoft.com/office/powerpoint/2010/main" val="4082666548"/>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10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1000"/>
                                        <p:tgtEl>
                                          <p:spTgt spid="6">
                                            <p:txEl>
                                              <p:pRg st="0" end="0"/>
                                            </p:txEl>
                                          </p:spTgt>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wipe(left)">
                                      <p:cBhvr>
                                        <p:cTn id="11" dur="2000"/>
                                        <p:tgtEl>
                                          <p:spTgt spid="6">
                                            <p:txEl>
                                              <p:pRg st="1" end="1"/>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animEffect transition="in" filter="wipe(up)">
                                      <p:cBhvr>
                                        <p:cTn id="15" dur="1000"/>
                                        <p:tgtEl>
                                          <p:spTgt spid="6">
                                            <p:txEl>
                                              <p:pRg st="4" end="4"/>
                                            </p:txEl>
                                          </p:spTgt>
                                        </p:tgtEl>
                                      </p:cBhvr>
                                    </p:animEffect>
                                  </p:childTnLst>
                                </p:cTn>
                              </p:par>
                            </p:childTnLst>
                          </p:cTn>
                        </p:par>
                        <p:par>
                          <p:cTn id="16" fill="hold">
                            <p:stCondLst>
                              <p:cond delay="5000"/>
                            </p:stCondLst>
                            <p:childTnLst>
                              <p:par>
                                <p:cTn id="17" presetID="22" presetClass="entr" presetSubtype="8" fill="hold" grpId="0" nodeType="after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wipe(left)">
                                      <p:cBhvr>
                                        <p:cTn id="19" dur="2000"/>
                                        <p:tgtEl>
                                          <p:spTgt spid="6">
                                            <p:txEl>
                                              <p:pRg st="5" end="5"/>
                                            </p:txEl>
                                          </p:spTgt>
                                        </p:tgtEl>
                                      </p:cBhvr>
                                    </p:animEffect>
                                  </p:childTnLst>
                                </p:cTn>
                              </p:par>
                            </p:childTnLst>
                          </p:cTn>
                        </p:par>
                        <p:par>
                          <p:cTn id="20" fill="hold">
                            <p:stCondLst>
                              <p:cond delay="7000"/>
                            </p:stCondLst>
                            <p:childTnLst>
                              <p:par>
                                <p:cTn id="21" presetID="22" presetClass="entr" presetSubtype="1" fill="hold" grpId="0" nodeType="afterEffect">
                                  <p:stCondLst>
                                    <p:cond delay="1000"/>
                                  </p:stCondLst>
                                  <p:childTnLst>
                                    <p:set>
                                      <p:cBhvr>
                                        <p:cTn id="22" dur="1" fill="hold">
                                          <p:stCondLst>
                                            <p:cond delay="0"/>
                                          </p:stCondLst>
                                        </p:cTn>
                                        <p:tgtEl>
                                          <p:spTgt spid="6">
                                            <p:txEl>
                                              <p:pRg st="8" end="8"/>
                                            </p:txEl>
                                          </p:spTgt>
                                        </p:tgtEl>
                                        <p:attrNameLst>
                                          <p:attrName>style.visibility</p:attrName>
                                        </p:attrNameLst>
                                      </p:cBhvr>
                                      <p:to>
                                        <p:strVal val="visible"/>
                                      </p:to>
                                    </p:set>
                                    <p:animEffect transition="in" filter="wipe(up)">
                                      <p:cBhvr>
                                        <p:cTn id="23" dur="1000"/>
                                        <p:tgtEl>
                                          <p:spTgt spid="6">
                                            <p:txEl>
                                              <p:pRg st="8" end="8"/>
                                            </p:txEl>
                                          </p:spTgt>
                                        </p:tgtEl>
                                      </p:cBhvr>
                                    </p:animEffect>
                                  </p:childTnLst>
                                </p:cTn>
                              </p:par>
                            </p:childTnLst>
                          </p:cTn>
                        </p:par>
                        <p:par>
                          <p:cTn id="24" fill="hold">
                            <p:stCondLst>
                              <p:cond delay="9000"/>
                            </p:stCondLst>
                            <p:childTnLst>
                              <p:par>
                                <p:cTn id="25" presetID="22" presetClass="entr" presetSubtype="8" fill="hold" grpId="0" nodeType="after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animEffect transition="in" filter="wipe(left)">
                                      <p:cBhvr>
                                        <p:cTn id="27" dur="20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grpSp>
        <p:nvGrpSpPr>
          <p:cNvPr id="14" name="Groupe 13">
            <a:extLst>
              <a:ext uri="{FF2B5EF4-FFF2-40B4-BE49-F238E27FC236}">
                <a16:creationId xmlns:a16="http://schemas.microsoft.com/office/drawing/2014/main" id="{CF588583-C3F7-43F8-BCE1-9B2CA2159097}"/>
              </a:ext>
            </a:extLst>
          </p:cNvPr>
          <p:cNvGrpSpPr/>
          <p:nvPr/>
        </p:nvGrpSpPr>
        <p:grpSpPr>
          <a:xfrm>
            <a:off x="1432874" y="1478813"/>
            <a:ext cx="6278252" cy="5223645"/>
            <a:chOff x="1432874" y="1478813"/>
            <a:chExt cx="6278252" cy="5223645"/>
          </a:xfrm>
        </p:grpSpPr>
        <p:sp>
          <p:nvSpPr>
            <p:cNvPr id="13" name="Rectangle 12">
              <a:extLst>
                <a:ext uri="{FF2B5EF4-FFF2-40B4-BE49-F238E27FC236}">
                  <a16:creationId xmlns:a16="http://schemas.microsoft.com/office/drawing/2014/main" id="{BC3BA538-AE54-40D9-8049-7A34A539564B}"/>
                </a:ext>
              </a:extLst>
            </p:cNvPr>
            <p:cNvSpPr/>
            <p:nvPr/>
          </p:nvSpPr>
          <p:spPr>
            <a:xfrm>
              <a:off x="1432874" y="1478813"/>
              <a:ext cx="6278252" cy="52236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09D812EE-7E5E-41B1-B8BD-359F37EF6534}"/>
                </a:ext>
              </a:extLst>
            </p:cNvPr>
            <p:cNvPicPr>
              <a:picLocks noChangeAspect="1"/>
            </p:cNvPicPr>
            <p:nvPr/>
          </p:nvPicPr>
          <p:blipFill>
            <a:blip r:embed="rId3"/>
            <a:stretch>
              <a:fillRect/>
            </a:stretch>
          </p:blipFill>
          <p:spPr>
            <a:xfrm>
              <a:off x="2190750" y="1738051"/>
              <a:ext cx="4762500" cy="4752975"/>
            </a:xfrm>
            <a:prstGeom prst="rect">
              <a:avLst/>
            </a:prstGeom>
          </p:spPr>
        </p:pic>
      </p:grpSp>
      <p:sp>
        <p:nvSpPr>
          <p:cNvPr id="64" name="Google Shape;64;p9"/>
          <p:cNvSpPr txBox="1">
            <a:spLocks noGrp="1"/>
          </p:cNvSpPr>
          <p:nvPr>
            <p:ph type="sldNum" idx="12"/>
          </p:nvPr>
        </p:nvSpPr>
        <p:spPr>
          <a:xfrm>
            <a:off x="7046913" y="6519863"/>
            <a:ext cx="21336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s-ES"/>
              <a:pPr marL="0" lvl="0" indent="0" algn="r" rtl="0">
                <a:lnSpc>
                  <a:spcPct val="100000"/>
                </a:lnSpc>
                <a:spcBef>
                  <a:spcPts val="0"/>
                </a:spcBef>
                <a:spcAft>
                  <a:spcPts val="0"/>
                </a:spcAft>
                <a:buSzPts val="1000"/>
                <a:buNone/>
              </a:pPr>
              <a:t>9</a:t>
            </a:fld>
            <a:endParaRPr/>
          </a:p>
        </p:txBody>
      </p:sp>
      <p:sp>
        <p:nvSpPr>
          <p:cNvPr id="65" name="Google Shape;65;p9"/>
          <p:cNvSpPr txBox="1"/>
          <p:nvPr/>
        </p:nvSpPr>
        <p:spPr>
          <a:xfrm>
            <a:off x="285531" y="1074532"/>
            <a:ext cx="8509997" cy="375445"/>
          </a:xfrm>
          <a:prstGeom prst="rect">
            <a:avLst/>
          </a:prstGeom>
          <a:solidFill>
            <a:srgbClr val="18C320"/>
          </a:solidFill>
          <a:ln w="9525" cap="flat" cmpd="sng">
            <a:solidFill>
              <a:srgbClr val="00B050"/>
            </a:solidFill>
            <a:prstDash val="solid"/>
            <a:round/>
            <a:headEnd type="none" w="sm" len="sm"/>
            <a:tailEnd type="none" w="sm" len="sm"/>
          </a:ln>
        </p:spPr>
        <p:txBody>
          <a:bodyPr spcFirstLastPara="1" wrap="square" lIns="91425" tIns="45700" rIns="91425" bIns="45700" anchor="b" anchorCtr="0">
            <a:normAutofit fontScale="92500" lnSpcReduction="10000"/>
          </a:bodyPr>
          <a:lstStyle/>
          <a:p>
            <a:pPr marL="742950" marR="0" lvl="0" indent="-742950" algn="l" rtl="0">
              <a:lnSpc>
                <a:spcPct val="90000"/>
              </a:lnSpc>
              <a:spcBef>
                <a:spcPts val="0"/>
              </a:spcBef>
              <a:spcAft>
                <a:spcPts val="0"/>
              </a:spcAft>
              <a:buNone/>
            </a:pPr>
            <a:r>
              <a:rPr lang="fr-FR" sz="2400" b="0" i="0" u="none" strike="noStrike" cap="none" dirty="0" err="1">
                <a:solidFill>
                  <a:schemeClr val="lt1"/>
                </a:solidFill>
                <a:latin typeface="Arial"/>
                <a:ea typeface="Arial"/>
                <a:cs typeface="Arial"/>
                <a:sym typeface="Arial"/>
              </a:rPr>
              <a:t>Definition</a:t>
            </a:r>
            <a:endParaRPr lang="en-GB" sz="2400" b="0" i="0" u="none" strike="noStrike" cap="none" dirty="0">
              <a:solidFill>
                <a:schemeClr val="lt1"/>
              </a:solidFill>
              <a:latin typeface="Arial"/>
              <a:ea typeface="Arial"/>
              <a:cs typeface="Arial"/>
              <a:sym typeface="Arial"/>
            </a:endParaRPr>
          </a:p>
        </p:txBody>
      </p:sp>
      <p:sp>
        <p:nvSpPr>
          <p:cNvPr id="4" name="ZoneTexte 3">
            <a:extLst>
              <a:ext uri="{FF2B5EF4-FFF2-40B4-BE49-F238E27FC236}">
                <a16:creationId xmlns:a16="http://schemas.microsoft.com/office/drawing/2014/main" id="{3E38443C-A4CD-4027-A214-430C5D78BE64}"/>
              </a:ext>
            </a:extLst>
          </p:cNvPr>
          <p:cNvSpPr txBox="1"/>
          <p:nvPr/>
        </p:nvSpPr>
        <p:spPr>
          <a:xfrm>
            <a:off x="285531" y="1838227"/>
            <a:ext cx="1392440" cy="400110"/>
          </a:xfrm>
          <a:prstGeom prst="rect">
            <a:avLst/>
          </a:prstGeom>
          <a:noFill/>
        </p:spPr>
        <p:txBody>
          <a:bodyPr wrap="square" rtlCol="0">
            <a:spAutoFit/>
          </a:bodyPr>
          <a:lstStyle/>
          <a:p>
            <a:r>
              <a:rPr lang="fr-FR" sz="2000" b="1" dirty="0">
                <a:solidFill>
                  <a:srgbClr val="18C320"/>
                </a:solidFill>
              </a:rPr>
              <a:t>Courier</a:t>
            </a:r>
          </a:p>
        </p:txBody>
      </p:sp>
      <p:sp>
        <p:nvSpPr>
          <p:cNvPr id="5" name="Rectangle 4">
            <a:extLst>
              <a:ext uri="{FF2B5EF4-FFF2-40B4-BE49-F238E27FC236}">
                <a16:creationId xmlns:a16="http://schemas.microsoft.com/office/drawing/2014/main" id="{56E9F1A9-57FF-46AB-9A57-31ACB6B49DBF}"/>
              </a:ext>
            </a:extLst>
          </p:cNvPr>
          <p:cNvSpPr/>
          <p:nvPr/>
        </p:nvSpPr>
        <p:spPr>
          <a:xfrm>
            <a:off x="1913641" y="1634593"/>
            <a:ext cx="5458120" cy="1690949"/>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C4A856FC-279E-4FD3-8CA9-0DA33CCFE620}"/>
              </a:ext>
            </a:extLst>
          </p:cNvPr>
          <p:cNvSpPr/>
          <p:nvPr/>
        </p:nvSpPr>
        <p:spPr>
          <a:xfrm>
            <a:off x="1981200" y="3429000"/>
            <a:ext cx="5458120" cy="1241459"/>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89A3EA28-2546-4954-86DF-7557D0898D9B}"/>
              </a:ext>
            </a:extLst>
          </p:cNvPr>
          <p:cNvSpPr/>
          <p:nvPr/>
        </p:nvSpPr>
        <p:spPr>
          <a:xfrm>
            <a:off x="1981200" y="4657674"/>
            <a:ext cx="5458120" cy="1833352"/>
          </a:xfrm>
          <a:prstGeom prst="rect">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CD0287A9-B4E2-4449-BF89-9435C52392AB}"/>
              </a:ext>
            </a:extLst>
          </p:cNvPr>
          <p:cNvSpPr txBox="1"/>
          <p:nvPr/>
        </p:nvSpPr>
        <p:spPr>
          <a:xfrm>
            <a:off x="285531" y="1838227"/>
            <a:ext cx="1392440" cy="400110"/>
          </a:xfrm>
          <a:prstGeom prst="rect">
            <a:avLst/>
          </a:prstGeom>
          <a:solidFill>
            <a:schemeClr val="bg1"/>
          </a:solidFill>
        </p:spPr>
        <p:txBody>
          <a:bodyPr wrap="square" rtlCol="0">
            <a:spAutoFit/>
          </a:bodyPr>
          <a:lstStyle/>
          <a:p>
            <a:r>
              <a:rPr lang="fr-FR" sz="2000" b="1" dirty="0" err="1">
                <a:solidFill>
                  <a:srgbClr val="18C320"/>
                </a:solidFill>
              </a:rPr>
              <a:t>Parcel</a:t>
            </a:r>
            <a:endParaRPr lang="fr-FR" sz="2000" b="1" dirty="0">
              <a:solidFill>
                <a:srgbClr val="18C320"/>
              </a:solidFill>
            </a:endParaRPr>
          </a:p>
        </p:txBody>
      </p:sp>
      <p:sp>
        <p:nvSpPr>
          <p:cNvPr id="17" name="ZoneTexte 16">
            <a:extLst>
              <a:ext uri="{FF2B5EF4-FFF2-40B4-BE49-F238E27FC236}">
                <a16:creationId xmlns:a16="http://schemas.microsoft.com/office/drawing/2014/main" id="{A50F49D5-12C3-4AF5-9EA2-C78ACC9D10D1}"/>
              </a:ext>
            </a:extLst>
          </p:cNvPr>
          <p:cNvSpPr txBox="1"/>
          <p:nvPr/>
        </p:nvSpPr>
        <p:spPr>
          <a:xfrm>
            <a:off x="285531" y="1838227"/>
            <a:ext cx="1392440" cy="400110"/>
          </a:xfrm>
          <a:prstGeom prst="rect">
            <a:avLst/>
          </a:prstGeom>
          <a:solidFill>
            <a:schemeClr val="bg1"/>
          </a:solidFill>
        </p:spPr>
        <p:txBody>
          <a:bodyPr wrap="square" rtlCol="0">
            <a:spAutoFit/>
          </a:bodyPr>
          <a:lstStyle/>
          <a:p>
            <a:r>
              <a:rPr lang="fr-FR" sz="2000" b="1" dirty="0">
                <a:solidFill>
                  <a:srgbClr val="18C320"/>
                </a:solidFill>
              </a:rPr>
              <a:t>Express</a:t>
            </a:r>
          </a:p>
        </p:txBody>
      </p:sp>
      <p:pic>
        <p:nvPicPr>
          <p:cNvPr id="16" name="Graphique 15" descr="Chronomètre 66% avec un remplissage uni">
            <a:extLst>
              <a:ext uri="{FF2B5EF4-FFF2-40B4-BE49-F238E27FC236}">
                <a16:creationId xmlns:a16="http://schemas.microsoft.com/office/drawing/2014/main" id="{2F43CC79-C038-47B4-948C-475C3E7920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06132" y="1552635"/>
            <a:ext cx="549660" cy="549660"/>
          </a:xfrm>
          <a:prstGeom prst="rect">
            <a:avLst/>
          </a:prstGeom>
        </p:spPr>
      </p:pic>
      <p:sp>
        <p:nvSpPr>
          <p:cNvPr id="7" name="Forme libre : forme 6">
            <a:extLst>
              <a:ext uri="{FF2B5EF4-FFF2-40B4-BE49-F238E27FC236}">
                <a16:creationId xmlns:a16="http://schemas.microsoft.com/office/drawing/2014/main" id="{ABC1E9A8-F002-448E-A777-BAC43014FC16}"/>
              </a:ext>
            </a:extLst>
          </p:cNvPr>
          <p:cNvSpPr/>
          <p:nvPr/>
        </p:nvSpPr>
        <p:spPr>
          <a:xfrm>
            <a:off x="1704680" y="1600297"/>
            <a:ext cx="6136850" cy="5109328"/>
          </a:xfrm>
          <a:custGeom>
            <a:avLst/>
            <a:gdLst>
              <a:gd name="connsiteX0" fmla="*/ 2026763 w 6136850"/>
              <a:gd name="connsiteY0" fmla="*/ 75414 h 5109328"/>
              <a:gd name="connsiteX1" fmla="*/ 2045617 w 6136850"/>
              <a:gd name="connsiteY1" fmla="*/ 1913641 h 5109328"/>
              <a:gd name="connsiteX2" fmla="*/ 0 w 6136850"/>
              <a:gd name="connsiteY2" fmla="*/ 1913641 h 5109328"/>
              <a:gd name="connsiteX3" fmla="*/ 0 w 6136850"/>
              <a:gd name="connsiteY3" fmla="*/ 5099901 h 5109328"/>
              <a:gd name="connsiteX4" fmla="*/ 6136850 w 6136850"/>
              <a:gd name="connsiteY4" fmla="*/ 5109328 h 5109328"/>
              <a:gd name="connsiteX5" fmla="*/ 6136850 w 6136850"/>
              <a:gd name="connsiteY5" fmla="*/ 18854 h 5109328"/>
              <a:gd name="connsiteX6" fmla="*/ 2017336 w 6136850"/>
              <a:gd name="connsiteY6" fmla="*/ 0 h 5109328"/>
              <a:gd name="connsiteX7" fmla="*/ 2026763 w 6136850"/>
              <a:gd name="connsiteY7" fmla="*/ 75414 h 51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6850" h="5109328">
                <a:moveTo>
                  <a:pt x="2026763" y="75414"/>
                </a:moveTo>
                <a:lnTo>
                  <a:pt x="2045617" y="1913641"/>
                </a:lnTo>
                <a:lnTo>
                  <a:pt x="0" y="1913641"/>
                </a:lnTo>
                <a:lnTo>
                  <a:pt x="0" y="5099901"/>
                </a:lnTo>
                <a:lnTo>
                  <a:pt x="6136850" y="5109328"/>
                </a:lnTo>
                <a:lnTo>
                  <a:pt x="6136850" y="18854"/>
                </a:lnTo>
                <a:lnTo>
                  <a:pt x="2017336" y="0"/>
                </a:lnTo>
                <a:lnTo>
                  <a:pt x="2026763" y="75414"/>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1468671C-4099-4CE9-AD19-2FDFD6EEA7E0}"/>
              </a:ext>
            </a:extLst>
          </p:cNvPr>
          <p:cNvPicPr>
            <a:picLocks noChangeAspect="1"/>
          </p:cNvPicPr>
          <p:nvPr/>
        </p:nvPicPr>
        <p:blipFill>
          <a:blip r:embed="rId3"/>
          <a:stretch>
            <a:fillRect/>
          </a:stretch>
        </p:blipFill>
        <p:spPr>
          <a:xfrm>
            <a:off x="2199721" y="1737251"/>
            <a:ext cx="4762500" cy="4752975"/>
          </a:xfrm>
          <a:prstGeom prst="rect">
            <a:avLst/>
          </a:prstGeom>
        </p:spPr>
      </p:pic>
      <p:pic>
        <p:nvPicPr>
          <p:cNvPr id="20" name="Graphique 19" descr="Chronomètre 66% avec un remplissage uni">
            <a:extLst>
              <a:ext uri="{FF2B5EF4-FFF2-40B4-BE49-F238E27FC236}">
                <a16:creationId xmlns:a16="http://schemas.microsoft.com/office/drawing/2014/main" id="{DC437964-460C-4A54-B04E-ABD4D44E169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29251" y="1552635"/>
            <a:ext cx="549660" cy="549660"/>
          </a:xfrm>
          <a:prstGeom prst="rect">
            <a:avLst/>
          </a:prstGeom>
        </p:spPr>
      </p:pic>
      <p:pic>
        <p:nvPicPr>
          <p:cNvPr id="21" name="Graphique 20" descr="Chronomètre 66% avec un remplissage uni">
            <a:extLst>
              <a:ext uri="{FF2B5EF4-FFF2-40B4-BE49-F238E27FC236}">
                <a16:creationId xmlns:a16="http://schemas.microsoft.com/office/drawing/2014/main" id="{F695B44C-28FA-4DFF-92D2-7968AF35A7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48577" y="1552635"/>
            <a:ext cx="549660" cy="549660"/>
          </a:xfrm>
          <a:prstGeom prst="rect">
            <a:avLst/>
          </a:prstGeom>
        </p:spPr>
      </p:pic>
      <p:pic>
        <p:nvPicPr>
          <p:cNvPr id="22" name="Graphique 21" descr="Chronomètre 66% avec un remplissage uni">
            <a:extLst>
              <a:ext uri="{FF2B5EF4-FFF2-40B4-BE49-F238E27FC236}">
                <a16:creationId xmlns:a16="http://schemas.microsoft.com/office/drawing/2014/main" id="{6AB43B8B-11DC-4EB0-BD15-3C24F2BDFE8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367871" y="3339876"/>
            <a:ext cx="549660" cy="549660"/>
          </a:xfrm>
          <a:prstGeom prst="rect">
            <a:avLst/>
          </a:prstGeom>
        </p:spPr>
      </p:pic>
      <p:pic>
        <p:nvPicPr>
          <p:cNvPr id="23" name="Graphique 22" descr="Chronomètre 66% avec un remplissage uni">
            <a:extLst>
              <a:ext uri="{FF2B5EF4-FFF2-40B4-BE49-F238E27FC236}">
                <a16:creationId xmlns:a16="http://schemas.microsoft.com/office/drawing/2014/main" id="{8019932A-197B-4027-864B-0B9E037C0C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403590" y="3341982"/>
            <a:ext cx="549660" cy="549660"/>
          </a:xfrm>
          <a:prstGeom prst="rect">
            <a:avLst/>
          </a:prstGeom>
        </p:spPr>
      </p:pic>
      <p:pic>
        <p:nvPicPr>
          <p:cNvPr id="24" name="Graphique 23" descr="Chronomètre 66% avec un remplissage uni">
            <a:extLst>
              <a:ext uri="{FF2B5EF4-FFF2-40B4-BE49-F238E27FC236}">
                <a16:creationId xmlns:a16="http://schemas.microsoft.com/office/drawing/2014/main" id="{702F3FC8-0603-4EF5-AF62-4488D5324FE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88581" y="4823006"/>
            <a:ext cx="549660" cy="549660"/>
          </a:xfrm>
          <a:prstGeom prst="rect">
            <a:avLst/>
          </a:prstGeom>
        </p:spPr>
      </p:pic>
      <p:pic>
        <p:nvPicPr>
          <p:cNvPr id="25" name="Graphique 24" descr="Chronomètre 66% avec un remplissage uni">
            <a:extLst>
              <a:ext uri="{FF2B5EF4-FFF2-40B4-BE49-F238E27FC236}">
                <a16:creationId xmlns:a16="http://schemas.microsoft.com/office/drawing/2014/main" id="{E9705DE7-5FEA-4B73-9888-BB061050FD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65300" y="4823006"/>
            <a:ext cx="549660" cy="549660"/>
          </a:xfrm>
          <a:prstGeom prst="rect">
            <a:avLst/>
          </a:prstGeom>
        </p:spPr>
      </p:pic>
      <p:pic>
        <p:nvPicPr>
          <p:cNvPr id="26" name="Graphique 25" descr="Chronomètre 66% avec un remplissage uni">
            <a:extLst>
              <a:ext uri="{FF2B5EF4-FFF2-40B4-BE49-F238E27FC236}">
                <a16:creationId xmlns:a16="http://schemas.microsoft.com/office/drawing/2014/main" id="{3D052244-FF4D-43A8-96FB-CFF8C0BF54E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73747" y="4823006"/>
            <a:ext cx="549660" cy="549660"/>
          </a:xfrm>
          <a:prstGeom prst="rect">
            <a:avLst/>
          </a:prstGeom>
        </p:spPr>
      </p:pic>
    </p:spTree>
    <p:extLst>
      <p:ext uri="{BB962C8B-B14F-4D97-AF65-F5344CB8AC3E}">
        <p14:creationId xmlns:p14="http://schemas.microsoft.com/office/powerpoint/2010/main" val="3046839226"/>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xit" presetSubtype="8" fill="hold" grpId="0" nodeType="afterEffect">
                                  <p:stCondLst>
                                    <p:cond delay="0"/>
                                  </p:stCondLst>
                                  <p:childTnLst>
                                    <p:animEffect transition="out" filter="wipe(left)">
                                      <p:cBhvr>
                                        <p:cTn id="10" dur="2000"/>
                                        <p:tgtEl>
                                          <p:spTgt spid="5"/>
                                        </p:tgtEl>
                                      </p:cBhvr>
                                    </p:animEffect>
                                    <p:set>
                                      <p:cBhvr>
                                        <p:cTn id="11" dur="1" fill="hold">
                                          <p:stCondLst>
                                            <p:cond delay="1999"/>
                                          </p:stCondLst>
                                        </p:cTn>
                                        <p:tgtEl>
                                          <p:spTgt spid="5"/>
                                        </p:tgtEl>
                                        <p:attrNameLst>
                                          <p:attrName>style.visibility</p:attrName>
                                        </p:attrNameLst>
                                      </p:cBhvr>
                                      <p:to>
                                        <p:strVal val="hidden"/>
                                      </p:to>
                                    </p:set>
                                  </p:childTnLst>
                                </p:cTn>
                              </p:par>
                            </p:childTnLst>
                          </p:cTn>
                        </p:par>
                        <p:par>
                          <p:cTn id="12" fill="hold">
                            <p:stCondLst>
                              <p:cond delay="2500"/>
                            </p:stCondLst>
                            <p:childTnLst>
                              <p:par>
                                <p:cTn id="13" presetID="22" presetClass="exit" presetSubtype="8" fill="hold" grpId="0" nodeType="afterEffect">
                                  <p:stCondLst>
                                    <p:cond delay="0"/>
                                  </p:stCondLst>
                                  <p:childTnLst>
                                    <p:animEffect transition="out" filter="wipe(left)">
                                      <p:cBhvr>
                                        <p:cTn id="14" dur="2000"/>
                                        <p:tgtEl>
                                          <p:spTgt spid="9"/>
                                        </p:tgtEl>
                                      </p:cBhvr>
                                    </p:animEffect>
                                    <p:set>
                                      <p:cBhvr>
                                        <p:cTn id="15" dur="1" fill="hold">
                                          <p:stCondLst>
                                            <p:cond delay="1999"/>
                                          </p:stCondLst>
                                        </p:cTn>
                                        <p:tgtEl>
                                          <p:spTgt spid="9"/>
                                        </p:tgtEl>
                                        <p:attrNameLst>
                                          <p:attrName>style.visibility</p:attrName>
                                        </p:attrNameLst>
                                      </p:cBhvr>
                                      <p:to>
                                        <p:strVal val="hidden"/>
                                      </p:to>
                                    </p:set>
                                  </p:childTnLst>
                                </p:cTn>
                              </p:par>
                            </p:childTnLst>
                          </p:cTn>
                        </p:par>
                        <p:par>
                          <p:cTn id="16" fill="hold">
                            <p:stCondLst>
                              <p:cond delay="4500"/>
                            </p:stCondLst>
                            <p:childTnLst>
                              <p:par>
                                <p:cTn id="17" presetID="22" presetClass="exit" presetSubtype="8" fill="hold" grpId="0" nodeType="afterEffect">
                                  <p:stCondLst>
                                    <p:cond delay="0"/>
                                  </p:stCondLst>
                                  <p:childTnLst>
                                    <p:animEffect transition="out" filter="wipe(left)">
                                      <p:cBhvr>
                                        <p:cTn id="18" dur="2000"/>
                                        <p:tgtEl>
                                          <p:spTgt spid="10"/>
                                        </p:tgtEl>
                                      </p:cBhvr>
                                    </p:animEffect>
                                    <p:set>
                                      <p:cBhvr>
                                        <p:cTn id="19" dur="1" fill="hold">
                                          <p:stCondLst>
                                            <p:cond delay="1999"/>
                                          </p:stCondLst>
                                        </p:cTn>
                                        <p:tgtEl>
                                          <p:spTgt spid="10"/>
                                        </p:tgtEl>
                                        <p:attrNameLst>
                                          <p:attrName>style.visibility</p:attrName>
                                        </p:attrNameLst>
                                      </p:cBhvr>
                                      <p:to>
                                        <p:strVal val="hidden"/>
                                      </p:to>
                                    </p:set>
                                  </p:childTnLst>
                                </p:cTn>
                              </p:par>
                            </p:childTnLst>
                          </p:cTn>
                        </p:par>
                        <p:par>
                          <p:cTn id="20" fill="hold">
                            <p:stCondLst>
                              <p:cond delay="6500"/>
                            </p:stCondLst>
                            <p:childTnLst>
                              <p:par>
                                <p:cTn id="21" presetID="22" presetClass="entr" presetSubtype="8" fill="hold" grpId="0" nodeType="afterEffect">
                                  <p:stCondLst>
                                    <p:cond delay="150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childTnLst>
                          </p:cTn>
                        </p:par>
                        <p:par>
                          <p:cTn id="24" fill="hold">
                            <p:stCondLst>
                              <p:cond delay="8500"/>
                            </p:stCondLst>
                            <p:childTnLst>
                              <p:par>
                                <p:cTn id="25" presetID="10" presetClass="entr" presetSubtype="0"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childTnLst>
                                </p:cTn>
                              </p:par>
                            </p:childTnLst>
                          </p:cTn>
                        </p:par>
                        <p:par>
                          <p:cTn id="28" fill="hold">
                            <p:stCondLst>
                              <p:cond delay="9500"/>
                            </p:stCondLst>
                            <p:childTnLst>
                              <p:par>
                                <p:cTn id="29" presetID="22" presetClass="entr" presetSubtype="8" fill="hold" grpId="0" nodeType="afterEffect">
                                  <p:stCondLst>
                                    <p:cond delay="150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par>
                          <p:cTn id="32" fill="hold">
                            <p:stCondLst>
                              <p:cond delay="11500"/>
                            </p:stCondLst>
                            <p:childTnLst>
                              <p:par>
                                <p:cTn id="33" presetID="10" presetClass="entr" presetSubtype="0"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childTnLst>
                                </p:cTn>
                              </p:par>
                            </p:childTnLst>
                          </p:cTn>
                        </p:par>
                        <p:par>
                          <p:cTn id="36" fill="hold">
                            <p:stCondLst>
                              <p:cond delay="12500"/>
                            </p:stCondLst>
                            <p:childTnLst>
                              <p:par>
                                <p:cTn id="37" presetID="42" presetClass="entr" presetSubtype="0"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anim calcmode="lin" valueType="num">
                                      <p:cBhvr>
                                        <p:cTn id="40" dur="500" fill="hold"/>
                                        <p:tgtEl>
                                          <p:spTgt spid="16"/>
                                        </p:tgtEl>
                                        <p:attrNameLst>
                                          <p:attrName>ppt_x</p:attrName>
                                        </p:attrNameLst>
                                      </p:cBhvr>
                                      <p:tavLst>
                                        <p:tav tm="0">
                                          <p:val>
                                            <p:strVal val="#ppt_x"/>
                                          </p:val>
                                        </p:tav>
                                        <p:tav tm="100000">
                                          <p:val>
                                            <p:strVal val="#ppt_x"/>
                                          </p:val>
                                        </p:tav>
                                      </p:tavLst>
                                    </p:anim>
                                    <p:anim calcmode="lin" valueType="num">
                                      <p:cBhvr>
                                        <p:cTn id="41" dur="500" fill="hold"/>
                                        <p:tgtEl>
                                          <p:spTgt spid="16"/>
                                        </p:tgtEl>
                                        <p:attrNameLst>
                                          <p:attrName>ppt_y</p:attrName>
                                        </p:attrNameLst>
                                      </p:cBhvr>
                                      <p:tavLst>
                                        <p:tav tm="0">
                                          <p:val>
                                            <p:strVal val="#ppt_y+.1"/>
                                          </p:val>
                                        </p:tav>
                                        <p:tav tm="100000">
                                          <p:val>
                                            <p:strVal val="#ppt_y"/>
                                          </p:val>
                                        </p:tav>
                                      </p:tavLst>
                                    </p:anim>
                                  </p:childTnLst>
                                </p:cTn>
                              </p:par>
                            </p:childTnLst>
                          </p:cTn>
                        </p:par>
                        <p:par>
                          <p:cTn id="42" fill="hold">
                            <p:stCondLst>
                              <p:cond delay="13000"/>
                            </p:stCondLst>
                            <p:childTnLst>
                              <p:par>
                                <p:cTn id="43" presetID="42" presetClass="entr" presetSubtype="0" fill="hold"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500"/>
                                        <p:tgtEl>
                                          <p:spTgt spid="20"/>
                                        </p:tgtEl>
                                      </p:cBhvr>
                                    </p:animEffect>
                                    <p:anim calcmode="lin" valueType="num">
                                      <p:cBhvr>
                                        <p:cTn id="46" dur="500" fill="hold"/>
                                        <p:tgtEl>
                                          <p:spTgt spid="20"/>
                                        </p:tgtEl>
                                        <p:attrNameLst>
                                          <p:attrName>ppt_x</p:attrName>
                                        </p:attrNameLst>
                                      </p:cBhvr>
                                      <p:tavLst>
                                        <p:tav tm="0">
                                          <p:val>
                                            <p:strVal val="#ppt_x"/>
                                          </p:val>
                                        </p:tav>
                                        <p:tav tm="100000">
                                          <p:val>
                                            <p:strVal val="#ppt_x"/>
                                          </p:val>
                                        </p:tav>
                                      </p:tavLst>
                                    </p:anim>
                                    <p:anim calcmode="lin" valueType="num">
                                      <p:cBhvr>
                                        <p:cTn id="47" dur="500" fill="hold"/>
                                        <p:tgtEl>
                                          <p:spTgt spid="20"/>
                                        </p:tgtEl>
                                        <p:attrNameLst>
                                          <p:attrName>ppt_y</p:attrName>
                                        </p:attrNameLst>
                                      </p:cBhvr>
                                      <p:tavLst>
                                        <p:tav tm="0">
                                          <p:val>
                                            <p:strVal val="#ppt_y+.1"/>
                                          </p:val>
                                        </p:tav>
                                        <p:tav tm="100000">
                                          <p:val>
                                            <p:strVal val="#ppt_y"/>
                                          </p:val>
                                        </p:tav>
                                      </p:tavLst>
                                    </p:anim>
                                  </p:childTnLst>
                                </p:cTn>
                              </p:par>
                            </p:childTnLst>
                          </p:cTn>
                        </p:par>
                        <p:par>
                          <p:cTn id="48" fill="hold">
                            <p:stCondLst>
                              <p:cond delay="13500"/>
                            </p:stCondLst>
                            <p:childTnLst>
                              <p:par>
                                <p:cTn id="49" presetID="42" presetClass="entr" presetSubtype="0" fill="hold" nodeType="after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anim calcmode="lin" valueType="num">
                                      <p:cBhvr>
                                        <p:cTn id="52" dur="500" fill="hold"/>
                                        <p:tgtEl>
                                          <p:spTgt spid="21"/>
                                        </p:tgtEl>
                                        <p:attrNameLst>
                                          <p:attrName>ppt_x</p:attrName>
                                        </p:attrNameLst>
                                      </p:cBhvr>
                                      <p:tavLst>
                                        <p:tav tm="0">
                                          <p:val>
                                            <p:strVal val="#ppt_x"/>
                                          </p:val>
                                        </p:tav>
                                        <p:tav tm="100000">
                                          <p:val>
                                            <p:strVal val="#ppt_x"/>
                                          </p:val>
                                        </p:tav>
                                      </p:tavLst>
                                    </p:anim>
                                    <p:anim calcmode="lin" valueType="num">
                                      <p:cBhvr>
                                        <p:cTn id="53" dur="500" fill="hold"/>
                                        <p:tgtEl>
                                          <p:spTgt spid="21"/>
                                        </p:tgtEl>
                                        <p:attrNameLst>
                                          <p:attrName>ppt_y</p:attrName>
                                        </p:attrNameLst>
                                      </p:cBhvr>
                                      <p:tavLst>
                                        <p:tav tm="0">
                                          <p:val>
                                            <p:strVal val="#ppt_y+.1"/>
                                          </p:val>
                                        </p:tav>
                                        <p:tav tm="100000">
                                          <p:val>
                                            <p:strVal val="#ppt_y"/>
                                          </p:val>
                                        </p:tav>
                                      </p:tavLst>
                                    </p:anim>
                                  </p:childTnLst>
                                </p:cTn>
                              </p:par>
                            </p:childTnLst>
                          </p:cTn>
                        </p:par>
                        <p:par>
                          <p:cTn id="54" fill="hold">
                            <p:stCondLst>
                              <p:cond delay="14000"/>
                            </p:stCondLst>
                            <p:childTnLst>
                              <p:par>
                                <p:cTn id="55" presetID="42" presetClass="entr" presetSubtype="0" fill="hold"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anim calcmode="lin" valueType="num">
                                      <p:cBhvr>
                                        <p:cTn id="58" dur="500" fill="hold"/>
                                        <p:tgtEl>
                                          <p:spTgt spid="22"/>
                                        </p:tgtEl>
                                        <p:attrNameLst>
                                          <p:attrName>ppt_x</p:attrName>
                                        </p:attrNameLst>
                                      </p:cBhvr>
                                      <p:tavLst>
                                        <p:tav tm="0">
                                          <p:val>
                                            <p:strVal val="#ppt_x"/>
                                          </p:val>
                                        </p:tav>
                                        <p:tav tm="100000">
                                          <p:val>
                                            <p:strVal val="#ppt_x"/>
                                          </p:val>
                                        </p:tav>
                                      </p:tavLst>
                                    </p:anim>
                                    <p:anim calcmode="lin" valueType="num">
                                      <p:cBhvr>
                                        <p:cTn id="59" dur="500" fill="hold"/>
                                        <p:tgtEl>
                                          <p:spTgt spid="22"/>
                                        </p:tgtEl>
                                        <p:attrNameLst>
                                          <p:attrName>ppt_y</p:attrName>
                                        </p:attrNameLst>
                                      </p:cBhvr>
                                      <p:tavLst>
                                        <p:tav tm="0">
                                          <p:val>
                                            <p:strVal val="#ppt_y+.1"/>
                                          </p:val>
                                        </p:tav>
                                        <p:tav tm="100000">
                                          <p:val>
                                            <p:strVal val="#ppt_y"/>
                                          </p:val>
                                        </p:tav>
                                      </p:tavLst>
                                    </p:anim>
                                  </p:childTnLst>
                                </p:cTn>
                              </p:par>
                            </p:childTnLst>
                          </p:cTn>
                        </p:par>
                        <p:par>
                          <p:cTn id="60" fill="hold">
                            <p:stCondLst>
                              <p:cond delay="14500"/>
                            </p:stCondLst>
                            <p:childTnLst>
                              <p:par>
                                <p:cTn id="61" presetID="42" presetClass="entr" presetSubtype="0" fill="hold" nodeType="after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fade">
                                      <p:cBhvr>
                                        <p:cTn id="63" dur="500"/>
                                        <p:tgtEl>
                                          <p:spTgt spid="23"/>
                                        </p:tgtEl>
                                      </p:cBhvr>
                                    </p:animEffect>
                                    <p:anim calcmode="lin" valueType="num">
                                      <p:cBhvr>
                                        <p:cTn id="64" dur="500" fill="hold"/>
                                        <p:tgtEl>
                                          <p:spTgt spid="23"/>
                                        </p:tgtEl>
                                        <p:attrNameLst>
                                          <p:attrName>ppt_x</p:attrName>
                                        </p:attrNameLst>
                                      </p:cBhvr>
                                      <p:tavLst>
                                        <p:tav tm="0">
                                          <p:val>
                                            <p:strVal val="#ppt_x"/>
                                          </p:val>
                                        </p:tav>
                                        <p:tav tm="100000">
                                          <p:val>
                                            <p:strVal val="#ppt_x"/>
                                          </p:val>
                                        </p:tav>
                                      </p:tavLst>
                                    </p:anim>
                                    <p:anim calcmode="lin" valueType="num">
                                      <p:cBhvr>
                                        <p:cTn id="65" dur="500" fill="hold"/>
                                        <p:tgtEl>
                                          <p:spTgt spid="23"/>
                                        </p:tgtEl>
                                        <p:attrNameLst>
                                          <p:attrName>ppt_y</p:attrName>
                                        </p:attrNameLst>
                                      </p:cBhvr>
                                      <p:tavLst>
                                        <p:tav tm="0">
                                          <p:val>
                                            <p:strVal val="#ppt_y+.1"/>
                                          </p:val>
                                        </p:tav>
                                        <p:tav tm="100000">
                                          <p:val>
                                            <p:strVal val="#ppt_y"/>
                                          </p:val>
                                        </p:tav>
                                      </p:tavLst>
                                    </p:anim>
                                  </p:childTnLst>
                                </p:cTn>
                              </p:par>
                            </p:childTnLst>
                          </p:cTn>
                        </p:par>
                        <p:par>
                          <p:cTn id="66" fill="hold">
                            <p:stCondLst>
                              <p:cond delay="15000"/>
                            </p:stCondLst>
                            <p:childTnLst>
                              <p:par>
                                <p:cTn id="67" presetID="42" presetClass="entr" presetSubtype="0" fill="hold" nodeType="afterEffect">
                                  <p:stCondLst>
                                    <p:cond delay="0"/>
                                  </p:stCondLst>
                                  <p:childTnLst>
                                    <p:set>
                                      <p:cBhvr>
                                        <p:cTn id="68" dur="1" fill="hold">
                                          <p:stCondLst>
                                            <p:cond delay="0"/>
                                          </p:stCondLst>
                                        </p:cTn>
                                        <p:tgtEl>
                                          <p:spTgt spid="24"/>
                                        </p:tgtEl>
                                        <p:attrNameLst>
                                          <p:attrName>style.visibility</p:attrName>
                                        </p:attrNameLst>
                                      </p:cBhvr>
                                      <p:to>
                                        <p:strVal val="visible"/>
                                      </p:to>
                                    </p:set>
                                    <p:animEffect transition="in" filter="fade">
                                      <p:cBhvr>
                                        <p:cTn id="69" dur="500"/>
                                        <p:tgtEl>
                                          <p:spTgt spid="24"/>
                                        </p:tgtEl>
                                      </p:cBhvr>
                                    </p:animEffect>
                                    <p:anim calcmode="lin" valueType="num">
                                      <p:cBhvr>
                                        <p:cTn id="70" dur="500" fill="hold"/>
                                        <p:tgtEl>
                                          <p:spTgt spid="24"/>
                                        </p:tgtEl>
                                        <p:attrNameLst>
                                          <p:attrName>ppt_x</p:attrName>
                                        </p:attrNameLst>
                                      </p:cBhvr>
                                      <p:tavLst>
                                        <p:tav tm="0">
                                          <p:val>
                                            <p:strVal val="#ppt_x"/>
                                          </p:val>
                                        </p:tav>
                                        <p:tav tm="100000">
                                          <p:val>
                                            <p:strVal val="#ppt_x"/>
                                          </p:val>
                                        </p:tav>
                                      </p:tavLst>
                                    </p:anim>
                                    <p:anim calcmode="lin" valueType="num">
                                      <p:cBhvr>
                                        <p:cTn id="71" dur="500" fill="hold"/>
                                        <p:tgtEl>
                                          <p:spTgt spid="24"/>
                                        </p:tgtEl>
                                        <p:attrNameLst>
                                          <p:attrName>ppt_y</p:attrName>
                                        </p:attrNameLst>
                                      </p:cBhvr>
                                      <p:tavLst>
                                        <p:tav tm="0">
                                          <p:val>
                                            <p:strVal val="#ppt_y+.1"/>
                                          </p:val>
                                        </p:tav>
                                        <p:tav tm="100000">
                                          <p:val>
                                            <p:strVal val="#ppt_y"/>
                                          </p:val>
                                        </p:tav>
                                      </p:tavLst>
                                    </p:anim>
                                  </p:childTnLst>
                                </p:cTn>
                              </p:par>
                            </p:childTnLst>
                          </p:cTn>
                        </p:par>
                        <p:par>
                          <p:cTn id="72" fill="hold">
                            <p:stCondLst>
                              <p:cond delay="15500"/>
                            </p:stCondLst>
                            <p:childTnLst>
                              <p:par>
                                <p:cTn id="73" presetID="42" presetClass="entr" presetSubtype="0" fill="hold" nodeType="after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fade">
                                      <p:cBhvr>
                                        <p:cTn id="75" dur="500"/>
                                        <p:tgtEl>
                                          <p:spTgt spid="25"/>
                                        </p:tgtEl>
                                      </p:cBhvr>
                                    </p:animEffect>
                                    <p:anim calcmode="lin" valueType="num">
                                      <p:cBhvr>
                                        <p:cTn id="76" dur="500" fill="hold"/>
                                        <p:tgtEl>
                                          <p:spTgt spid="25"/>
                                        </p:tgtEl>
                                        <p:attrNameLst>
                                          <p:attrName>ppt_x</p:attrName>
                                        </p:attrNameLst>
                                      </p:cBhvr>
                                      <p:tavLst>
                                        <p:tav tm="0">
                                          <p:val>
                                            <p:strVal val="#ppt_x"/>
                                          </p:val>
                                        </p:tav>
                                        <p:tav tm="100000">
                                          <p:val>
                                            <p:strVal val="#ppt_x"/>
                                          </p:val>
                                        </p:tav>
                                      </p:tavLst>
                                    </p:anim>
                                    <p:anim calcmode="lin" valueType="num">
                                      <p:cBhvr>
                                        <p:cTn id="77" dur="500" fill="hold"/>
                                        <p:tgtEl>
                                          <p:spTgt spid="25"/>
                                        </p:tgtEl>
                                        <p:attrNameLst>
                                          <p:attrName>ppt_y</p:attrName>
                                        </p:attrNameLst>
                                      </p:cBhvr>
                                      <p:tavLst>
                                        <p:tav tm="0">
                                          <p:val>
                                            <p:strVal val="#ppt_y+.1"/>
                                          </p:val>
                                        </p:tav>
                                        <p:tav tm="100000">
                                          <p:val>
                                            <p:strVal val="#ppt_y"/>
                                          </p:val>
                                        </p:tav>
                                      </p:tavLst>
                                    </p:anim>
                                  </p:childTnLst>
                                </p:cTn>
                              </p:par>
                            </p:childTnLst>
                          </p:cTn>
                        </p:par>
                        <p:par>
                          <p:cTn id="78" fill="hold">
                            <p:stCondLst>
                              <p:cond delay="16000"/>
                            </p:stCondLst>
                            <p:childTnLst>
                              <p:par>
                                <p:cTn id="79" presetID="42" presetClass="entr" presetSubtype="0" fill="hold" nodeType="after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fade">
                                      <p:cBhvr>
                                        <p:cTn id="81" dur="500"/>
                                        <p:tgtEl>
                                          <p:spTgt spid="26"/>
                                        </p:tgtEl>
                                      </p:cBhvr>
                                    </p:animEffect>
                                    <p:anim calcmode="lin" valueType="num">
                                      <p:cBhvr>
                                        <p:cTn id="82" dur="500" fill="hold"/>
                                        <p:tgtEl>
                                          <p:spTgt spid="26"/>
                                        </p:tgtEl>
                                        <p:attrNameLst>
                                          <p:attrName>ppt_x</p:attrName>
                                        </p:attrNameLst>
                                      </p:cBhvr>
                                      <p:tavLst>
                                        <p:tav tm="0">
                                          <p:val>
                                            <p:strVal val="#ppt_x"/>
                                          </p:val>
                                        </p:tav>
                                        <p:tav tm="100000">
                                          <p:val>
                                            <p:strVal val="#ppt_x"/>
                                          </p:val>
                                        </p:tav>
                                      </p:tavLst>
                                    </p:anim>
                                    <p:anim calcmode="lin" valueType="num">
                                      <p:cBhvr>
                                        <p:cTn id="83" dur="5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animBg="1"/>
      <p:bldP spid="10" grpId="0" animBg="1"/>
      <p:bldP spid="11" grpId="0" animBg="1"/>
      <p:bldP spid="17" grpId="0" animBg="1"/>
      <p:bldP spid="7" grpId="0" animBg="1"/>
    </p:bldLst>
  </p:timing>
</p:sld>
</file>

<file path=ppt/theme/theme1.xml><?xml version="1.0" encoding="utf-8"?>
<a:theme xmlns:a="http://schemas.openxmlformats.org/drawingml/2006/main" name="Aspect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specto">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0197875624704398186ABE1DD5882E" ma:contentTypeVersion="13" ma:contentTypeDescription="Crée un document." ma:contentTypeScope="" ma:versionID="e2144ffaf4c08fbae7615def3f5ef356">
  <xsd:schema xmlns:xsd="http://www.w3.org/2001/XMLSchema" xmlns:xs="http://www.w3.org/2001/XMLSchema" xmlns:p="http://schemas.microsoft.com/office/2006/metadata/properties" xmlns:ns3="d8d9fbac-060b-4593-a4b5-f418030a9c36" xmlns:ns4="c574e118-9fd0-4054-8e1c-f7ffcad4c323" targetNamespace="http://schemas.microsoft.com/office/2006/metadata/properties" ma:root="true" ma:fieldsID="286bda12ed8cb689e8452fd8640b3e42" ns3:_="" ns4:_="">
    <xsd:import namespace="d8d9fbac-060b-4593-a4b5-f418030a9c36"/>
    <xsd:import namespace="c574e118-9fd0-4054-8e1c-f7ffcad4c32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d9fbac-060b-4593-a4b5-f418030a9c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574e118-9fd0-4054-8e1c-f7ffcad4c323"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EA1B460-96A1-4EC8-A6D0-BFF3D7E5FB15}">
  <ds:schemaRefs>
    <ds:schemaRef ds:uri="http://purl.org/dc/term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purl.org/dc/dcmitype/"/>
    <ds:schemaRef ds:uri="d8d9fbac-060b-4593-a4b5-f418030a9c36"/>
    <ds:schemaRef ds:uri="c574e118-9fd0-4054-8e1c-f7ffcad4c323"/>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B46D4B7D-DB2D-4530-A9FC-8096A82741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d9fbac-060b-4593-a4b5-f418030a9c36"/>
    <ds:schemaRef ds:uri="c574e118-9fd0-4054-8e1c-f7ffcad4c3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558EA01-65A0-4D32-9763-FC0B3C8457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1245</TotalTime>
  <Words>2805</Words>
  <Application>Microsoft Office PowerPoint</Application>
  <PresentationFormat>Affichage à l'écran (4:3)</PresentationFormat>
  <Paragraphs>428</Paragraphs>
  <Slides>38</Slides>
  <Notes>34</Notes>
  <HiddenSlides>0</HiddenSlides>
  <MMClips>0</MMClips>
  <ScaleCrop>false</ScaleCrop>
  <HeadingPairs>
    <vt:vector size="6" baseType="variant">
      <vt:variant>
        <vt:lpstr>Polices utilisées</vt:lpstr>
      </vt:variant>
      <vt:variant>
        <vt:i4>5</vt:i4>
      </vt:variant>
      <vt:variant>
        <vt:lpstr>Thème</vt:lpstr>
      </vt:variant>
      <vt:variant>
        <vt:i4>2</vt:i4>
      </vt:variant>
      <vt:variant>
        <vt:lpstr>Titres des diapositives</vt:lpstr>
      </vt:variant>
      <vt:variant>
        <vt:i4>38</vt:i4>
      </vt:variant>
    </vt:vector>
  </HeadingPairs>
  <TitlesOfParts>
    <vt:vector size="45" baseType="lpstr">
      <vt:lpstr>Arial</vt:lpstr>
      <vt:lpstr>Calibri</vt:lpstr>
      <vt:lpstr>Cambria</vt:lpstr>
      <vt:lpstr>Noto Sans Symbols</vt:lpstr>
      <vt:lpstr>Wingdings</vt:lpstr>
      <vt:lpstr>Aspecto</vt:lpstr>
      <vt:lpstr>1_Aspecto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i.virgel</dc:creator>
  <cp:lastModifiedBy>Frédéric BARENNES</cp:lastModifiedBy>
  <cp:revision>36</cp:revision>
  <dcterms:created xsi:type="dcterms:W3CDTF">2016-11-18T09:55:38Z</dcterms:created>
  <dcterms:modified xsi:type="dcterms:W3CDTF">2023-03-06T11:12:17Z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0x010100B50197875624704398186ABE1DD5882E</vt:lpwstr>
  </property>
</Properties>
</file>