
<file path=[Content_Types].xml><?xml version="1.0" encoding="utf-8"?>
<Types xmlns="http://schemas.openxmlformats.org/package/2006/content-types">
  <Default Extension="bin" ContentType="application/vnd.ms-office.activeX"/>
  <Default Extension="jfif" ContentType="image/jpeg"/>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vbaProject.bin" ContentType="application/vnd.ms-office.vbaPro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51" r:id="rId5"/>
  </p:sldMasterIdLst>
  <p:notesMasterIdLst>
    <p:notesMasterId r:id="rId44"/>
  </p:notesMasterIdLst>
  <p:sldIdLst>
    <p:sldId id="256" r:id="rId6"/>
    <p:sldId id="257" r:id="rId7"/>
    <p:sldId id="264" r:id="rId8"/>
    <p:sldId id="259" r:id="rId9"/>
    <p:sldId id="265" r:id="rId10"/>
    <p:sldId id="260" r:id="rId11"/>
    <p:sldId id="279" r:id="rId12"/>
    <p:sldId id="270" r:id="rId13"/>
    <p:sldId id="280" r:id="rId14"/>
    <p:sldId id="272" r:id="rId15"/>
    <p:sldId id="281" r:id="rId16"/>
    <p:sldId id="266" r:id="rId17"/>
    <p:sldId id="267" r:id="rId18"/>
    <p:sldId id="282" r:id="rId19"/>
    <p:sldId id="290" r:id="rId20"/>
    <p:sldId id="291" r:id="rId21"/>
    <p:sldId id="273" r:id="rId22"/>
    <p:sldId id="283" r:id="rId23"/>
    <p:sldId id="284" r:id="rId24"/>
    <p:sldId id="275" r:id="rId25"/>
    <p:sldId id="276" r:id="rId26"/>
    <p:sldId id="277" r:id="rId27"/>
    <p:sldId id="286" r:id="rId28"/>
    <p:sldId id="274" r:id="rId29"/>
    <p:sldId id="289" r:id="rId30"/>
    <p:sldId id="292" r:id="rId31"/>
    <p:sldId id="261" r:id="rId32"/>
    <p:sldId id="268" r:id="rId33"/>
    <p:sldId id="269" r:id="rId34"/>
    <p:sldId id="278" r:id="rId35"/>
    <p:sldId id="287" r:id="rId36"/>
    <p:sldId id="318" r:id="rId37"/>
    <p:sldId id="316" r:id="rId38"/>
    <p:sldId id="322" r:id="rId39"/>
    <p:sldId id="323" r:id="rId40"/>
    <p:sldId id="324" r:id="rId41"/>
    <p:sldId id="325" r:id="rId42"/>
    <p:sldId id="317"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bzyEzC8tiMHWx6deNdtHXJhxg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189DC3"/>
    <a:srgbClr val="009FC6"/>
    <a:srgbClr val="4A7EBB"/>
    <a:srgbClr val="042135"/>
    <a:srgbClr val="1B2A99"/>
    <a:srgbClr val="006EA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57" autoAdjust="0"/>
  </p:normalViewPr>
  <p:slideViewPr>
    <p:cSldViewPr snapToGrid="0">
      <p:cViewPr varScale="1">
        <p:scale>
          <a:sx n="57" d="100"/>
          <a:sy n="57" d="100"/>
        </p:scale>
        <p:origin x="304" y="44"/>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06/relationships/vbaProject" Target="vbaProject.bin"/><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978C9E23-D4B0-11CE-BF2D-00AA003F40D0}" ax:persistence="persistStorage" r:id="rId1"/>
</file>

<file path=ppt/activeX/activeX3.xml><?xml version="1.0" encoding="utf-8"?>
<ax:ocx xmlns:ax="http://schemas.microsoft.com/office/2006/activeX" xmlns:r="http://schemas.openxmlformats.org/officeDocument/2006/relationships" ax:classid="{978C9E23-D4B0-11CE-BF2D-00AA003F40D0}" ax:persistence="persistStorage" r:id="rId1"/>
</file>

<file path=ppt/activeX/activeX4.xml><?xml version="1.0" encoding="utf-8"?>
<ax:ocx xmlns:ax="http://schemas.microsoft.com/office/2006/activeX" xmlns:r="http://schemas.openxmlformats.org/officeDocument/2006/relationships" ax:classid="{978C9E23-D4B0-11CE-BF2D-00AA003F40D0}" ax:persistence="persistStorage" r:id="rId1"/>
</file>

<file path=ppt/activeX/activeX5.xml><?xml version="1.0" encoding="utf-8"?>
<ax:ocx xmlns:ax="http://schemas.microsoft.com/office/2006/activeX" xmlns:r="http://schemas.openxmlformats.org/officeDocument/2006/relationships" ax:classid="{978C9E23-D4B0-11CE-BF2D-00AA003F40D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e DE MIGUEL" userId="e67b94aa-5959-48d9-bb25-d90d712f7054" providerId="ADAL" clId="{5C0BBEE9-CA96-4D54-880C-BD541D5E4539}"/>
    <pc:docChg chg="custSel modSld modMainMaster">
      <pc:chgData name="Emilie DE MIGUEL" userId="e67b94aa-5959-48d9-bb25-d90d712f7054" providerId="ADAL" clId="{5C0BBEE9-CA96-4D54-880C-BD541D5E4539}" dt="2022-09-26T10:47:54.832" v="18" actId="478"/>
      <pc:docMkLst>
        <pc:docMk/>
      </pc:docMkLst>
      <pc:sldChg chg="modAnim">
        <pc:chgData name="Emilie DE MIGUEL" userId="e67b94aa-5959-48d9-bb25-d90d712f7054" providerId="ADAL" clId="{5C0BBEE9-CA96-4D54-880C-BD541D5E4539}" dt="2022-09-26T10:05:38.858" v="8"/>
        <pc:sldMkLst>
          <pc:docMk/>
          <pc:sldMk cId="829855021" sldId="265"/>
        </pc:sldMkLst>
      </pc:sldChg>
      <pc:sldMasterChg chg="modSldLayout">
        <pc:chgData name="Emilie DE MIGUEL" userId="e67b94aa-5959-48d9-bb25-d90d712f7054" providerId="ADAL" clId="{5C0BBEE9-CA96-4D54-880C-BD541D5E4539}" dt="2022-09-26T10:47:47.555" v="16" actId="1076"/>
        <pc:sldMasterMkLst>
          <pc:docMk/>
          <pc:sldMasterMk cId="0" sldId="2147483648"/>
        </pc:sldMasterMkLst>
        <pc:sldLayoutChg chg="addSp delSp modSp mod">
          <pc:chgData name="Emilie DE MIGUEL" userId="e67b94aa-5959-48d9-bb25-d90d712f7054" providerId="ADAL" clId="{5C0BBEE9-CA96-4D54-880C-BD541D5E4539}" dt="2022-09-26T10:47:47.555" v="16" actId="1076"/>
          <pc:sldLayoutMkLst>
            <pc:docMk/>
            <pc:sldMasterMk cId="0" sldId="2147483648"/>
            <pc:sldLayoutMk cId="0" sldId="2147483649"/>
          </pc:sldLayoutMkLst>
          <pc:spChg chg="add mod">
            <ac:chgData name="Emilie DE MIGUEL" userId="e67b94aa-5959-48d9-bb25-d90d712f7054" providerId="ADAL" clId="{5C0BBEE9-CA96-4D54-880C-BD541D5E4539}" dt="2022-09-26T10:47:47.555" v="16" actId="1076"/>
            <ac:spMkLst>
              <pc:docMk/>
              <pc:sldMasterMk cId="0" sldId="2147483648"/>
              <pc:sldLayoutMk cId="0" sldId="2147483649"/>
              <ac:spMk id="2" creationId="{B9588A68-9870-341E-451C-C0E0D32A58F7}"/>
            </ac:spMkLst>
          </pc:spChg>
          <pc:spChg chg="del">
            <ac:chgData name="Emilie DE MIGUEL" userId="e67b94aa-5959-48d9-bb25-d90d712f7054" providerId="ADAL" clId="{5C0BBEE9-CA96-4D54-880C-BD541D5E4539}" dt="2022-09-26T10:47:39.831" v="14" actId="478"/>
            <ac:spMkLst>
              <pc:docMk/>
              <pc:sldMasterMk cId="0" sldId="2147483648"/>
              <pc:sldLayoutMk cId="0" sldId="2147483649"/>
              <ac:spMk id="17" creationId="{00000000-0000-0000-0000-000000000000}"/>
            </ac:spMkLst>
          </pc:spChg>
        </pc:sldLayoutChg>
      </pc:sldMasterChg>
      <pc:sldMasterChg chg="modSldLayout">
        <pc:chgData name="Emilie DE MIGUEL" userId="e67b94aa-5959-48d9-bb25-d90d712f7054" providerId="ADAL" clId="{5C0BBEE9-CA96-4D54-880C-BD541D5E4539}" dt="2022-09-26T10:47:54.832" v="18" actId="478"/>
        <pc:sldMasterMkLst>
          <pc:docMk/>
          <pc:sldMasterMk cId="1469083875" sldId="2147483651"/>
        </pc:sldMasterMkLst>
        <pc:sldLayoutChg chg="addSp delSp modSp mod">
          <pc:chgData name="Emilie DE MIGUEL" userId="e67b94aa-5959-48d9-bb25-d90d712f7054" providerId="ADAL" clId="{5C0BBEE9-CA96-4D54-880C-BD541D5E4539}" dt="2022-09-26T10:47:54.832" v="18" actId="478"/>
          <pc:sldLayoutMkLst>
            <pc:docMk/>
            <pc:sldMasterMk cId="1469083875" sldId="2147483651"/>
            <pc:sldLayoutMk cId="808394378" sldId="2147483652"/>
          </pc:sldLayoutMkLst>
          <pc:spChg chg="add mod">
            <ac:chgData name="Emilie DE MIGUEL" userId="e67b94aa-5959-48d9-bb25-d90d712f7054" providerId="ADAL" clId="{5C0BBEE9-CA96-4D54-880C-BD541D5E4539}" dt="2022-09-26T10:47:51.354" v="17"/>
            <ac:spMkLst>
              <pc:docMk/>
              <pc:sldMasterMk cId="1469083875" sldId="2147483651"/>
              <pc:sldLayoutMk cId="808394378" sldId="2147483652"/>
              <ac:spMk id="2" creationId="{CD60E07C-86F5-8D39-89EA-9267A5964390}"/>
            </ac:spMkLst>
          </pc:spChg>
          <pc:spChg chg="del">
            <ac:chgData name="Emilie DE MIGUEL" userId="e67b94aa-5959-48d9-bb25-d90d712f7054" providerId="ADAL" clId="{5C0BBEE9-CA96-4D54-880C-BD541D5E4539}" dt="2022-09-26T10:47:54.832" v="18" actId="478"/>
            <ac:spMkLst>
              <pc:docMk/>
              <pc:sldMasterMk cId="1469083875" sldId="2147483651"/>
              <pc:sldLayoutMk cId="808394378" sldId="2147483652"/>
              <ac:spMk id="17" creationId="{00000000-0000-0000-0000-000000000000}"/>
            </ac:spMkLst>
          </pc:spChg>
          <pc:graphicFrameChg chg="mod">
            <ac:chgData name="Emilie DE MIGUEL" userId="e67b94aa-5959-48d9-bb25-d90d712f7054" providerId="ADAL" clId="{5C0BBEE9-CA96-4D54-880C-BD541D5E4539}" dt="2022-09-26T10:47:26.039" v="9"/>
            <ac:graphicFrameMkLst>
              <pc:docMk/>
              <pc:sldMasterMk cId="1469083875" sldId="2147483651"/>
              <pc:sldLayoutMk cId="808394378" sldId="2147483652"/>
              <ac:graphicFrameMk id="8" creationId="{A4D7A0EB-EE23-4D54-8C09-573590B1D21A}"/>
            </ac:graphicFrameMkLst>
          </pc:graphicFrameChg>
          <pc:graphicFrameChg chg="mod">
            <ac:chgData name="Emilie DE MIGUEL" userId="e67b94aa-5959-48d9-bb25-d90d712f7054" providerId="ADAL" clId="{5C0BBEE9-CA96-4D54-880C-BD541D5E4539}" dt="2022-09-26T10:47:26.043" v="10"/>
            <ac:graphicFrameMkLst>
              <pc:docMk/>
              <pc:sldMasterMk cId="1469083875" sldId="2147483651"/>
              <pc:sldLayoutMk cId="808394378" sldId="2147483652"/>
              <ac:graphicFrameMk id="9" creationId="{8F12F6EB-89C4-41ED-ABDC-DE0BBAEEAB3B}"/>
            </ac:graphicFrameMkLst>
          </pc:graphicFrameChg>
          <pc:graphicFrameChg chg="mod">
            <ac:chgData name="Emilie DE MIGUEL" userId="e67b94aa-5959-48d9-bb25-d90d712f7054" providerId="ADAL" clId="{5C0BBEE9-CA96-4D54-880C-BD541D5E4539}" dt="2022-09-26T10:47:26.050" v="11"/>
            <ac:graphicFrameMkLst>
              <pc:docMk/>
              <pc:sldMasterMk cId="1469083875" sldId="2147483651"/>
              <pc:sldLayoutMk cId="808394378" sldId="2147483652"/>
              <ac:graphicFrameMk id="10" creationId="{5451DAE2-86B5-4B9D-9088-A53A585F0046}"/>
            </ac:graphicFrameMkLst>
          </pc:graphicFrameChg>
          <pc:graphicFrameChg chg="mod">
            <ac:chgData name="Emilie DE MIGUEL" userId="e67b94aa-5959-48d9-bb25-d90d712f7054" providerId="ADAL" clId="{5C0BBEE9-CA96-4D54-880C-BD541D5E4539}" dt="2022-09-26T10:47:26.056" v="12"/>
            <ac:graphicFrameMkLst>
              <pc:docMk/>
              <pc:sldMasterMk cId="1469083875" sldId="2147483651"/>
              <pc:sldLayoutMk cId="808394378" sldId="2147483652"/>
              <ac:graphicFrameMk id="11" creationId="{9F8CDB60-89D3-4D4C-A0DA-F7A32BDEF1DB}"/>
            </ac:graphicFrameMkLst>
          </pc:graphicFrameChg>
          <pc:graphicFrameChg chg="mod">
            <ac:chgData name="Emilie DE MIGUEL" userId="e67b94aa-5959-48d9-bb25-d90d712f7054" providerId="ADAL" clId="{5C0BBEE9-CA96-4D54-880C-BD541D5E4539}" dt="2022-09-26T10:47:26.060" v="13"/>
            <ac:graphicFrameMkLst>
              <pc:docMk/>
              <pc:sldMasterMk cId="1469083875" sldId="2147483651"/>
              <pc:sldLayoutMk cId="808394378" sldId="2147483652"/>
              <ac:graphicFrameMk id="12" creationId="{B1EB4702-10A5-4C7B-86C4-2B9A2D519715}"/>
            </ac:graphicFrameMkLst>
          </pc:graphicFrame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dirty="0"/>
              <a:t>B2B </a:t>
            </a:r>
            <a:r>
              <a:rPr lang="fr-FR" dirty="0" err="1"/>
              <a:t>delivery</a:t>
            </a:r>
            <a:r>
              <a:rPr lang="fr-FR" dirty="0"/>
              <a:t> </a:t>
            </a:r>
            <a:r>
              <a:rPr lang="fr-FR" dirty="0" err="1"/>
              <a:t>share</a:t>
            </a:r>
            <a:r>
              <a:rPr lang="fr-FR" dirty="0"/>
              <a:t>: </a:t>
            </a:r>
            <a:r>
              <a:rPr lang="en-GB" sz="1200" dirty="0" err="1">
                <a:solidFill>
                  <a:schemeClr val="tx1"/>
                </a:solidFill>
              </a:rPr>
              <a:t>cf</a:t>
            </a:r>
            <a:r>
              <a:rPr lang="en-GB" sz="1200" dirty="0">
                <a:solidFill>
                  <a:schemeClr val="tx1"/>
                </a:solidFill>
              </a:rPr>
              <a:t> Capsule 1.3.3 Retail products</a:t>
            </a: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37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dirty="0"/>
              <a:t>B2B </a:t>
            </a:r>
            <a:r>
              <a:rPr lang="fr-FR" dirty="0" err="1"/>
              <a:t>delivery</a:t>
            </a:r>
            <a:r>
              <a:rPr lang="fr-FR" dirty="0"/>
              <a:t> </a:t>
            </a:r>
            <a:r>
              <a:rPr lang="fr-FR" dirty="0" err="1"/>
              <a:t>share</a:t>
            </a:r>
            <a:r>
              <a:rPr lang="fr-FR" dirty="0"/>
              <a:t>: </a:t>
            </a:r>
            <a:r>
              <a:rPr lang="en-GB" sz="1200" dirty="0" err="1">
                <a:solidFill>
                  <a:schemeClr val="tx1"/>
                </a:solidFill>
              </a:rPr>
              <a:t>cf</a:t>
            </a:r>
            <a:r>
              <a:rPr lang="en-GB" sz="1200" dirty="0">
                <a:solidFill>
                  <a:schemeClr val="tx1"/>
                </a:solidFill>
              </a:rPr>
              <a:t> Capsule 1.3.3 Retail products</a:t>
            </a: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39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952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017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078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solidFill>
                  <a:schemeClr val="tx1"/>
                </a:solidFill>
              </a:rPr>
              <a:t>It usually looks like a “star network” with trucks </a:t>
            </a:r>
            <a:r>
              <a:rPr lang="en-US" sz="1200" dirty="0" err="1">
                <a:solidFill>
                  <a:schemeClr val="tx1"/>
                </a:solidFill>
              </a:rPr>
              <a:t>organised</a:t>
            </a:r>
            <a:r>
              <a:rPr lang="en-US" sz="1200" dirty="0">
                <a:solidFill>
                  <a:schemeClr val="tx1"/>
                </a:solidFill>
              </a:rPr>
              <a:t> with collection tours among clients to pick up the products (parcels and courier) then according to the delivery place identified will reach a “hub”, where another truck will either transfer the goods to another more adapted hub, or load the goods for a delivery round.</a:t>
            </a: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18</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0833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solidFill>
                  <a:schemeClr val="tx1"/>
                </a:solidFill>
              </a:rPr>
              <a:t>It usually looks like a “star network” with trucks </a:t>
            </a:r>
            <a:r>
              <a:rPr lang="en-US" sz="1200" dirty="0" err="1">
                <a:solidFill>
                  <a:schemeClr val="tx1"/>
                </a:solidFill>
              </a:rPr>
              <a:t>organised</a:t>
            </a:r>
            <a:r>
              <a:rPr lang="en-US" sz="1200" dirty="0">
                <a:solidFill>
                  <a:schemeClr val="tx1"/>
                </a:solidFill>
              </a:rPr>
              <a:t> with collection tours among clients to pick up the products (parcels and courier) then according to the delivery place identified will reach a “hub”, where another truck will either transfer the goods to another more adapted hub, or load the goods for a delivery round.</a:t>
            </a: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19</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7410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87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en-GB" sz="1200" dirty="0">
                <a:solidFill>
                  <a:schemeClr val="tx1"/>
                </a:solidFill>
              </a:rPr>
              <a:t>Compared to traditional warehouses, there are no or very few storage equipment, very limited handling machines and lots or manual operations. Hence the flow of goods as well as the pace of operations needs to be well in place and accompanied with specific control mechanisms to secure the traceability of all products transiting through the platform.</a:t>
            </a: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646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en-GB" sz="1200" dirty="0">
                <a:solidFill>
                  <a:schemeClr val="tx1"/>
                </a:solidFill>
              </a:rPr>
              <a:t>CEP operations are generally limited in terms of equipment, and require to organise their operations over other skills and organisational aspects. The staff have dedicated missions to fulfil in order to be as efficient as possible since they can’t automatise most activities.</a:t>
            </a:r>
          </a:p>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92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390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34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262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8167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311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438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dirty="0" err="1"/>
              <a:t>Environment</a:t>
            </a:r>
            <a:r>
              <a:rPr lang="fr-FR" dirty="0"/>
              <a:t> </a:t>
            </a:r>
            <a:r>
              <a:rPr lang="fr-FR" dirty="0" err="1"/>
              <a:t>friendly</a:t>
            </a:r>
            <a:r>
              <a:rPr lang="fr-FR" dirty="0"/>
              <a:t> </a:t>
            </a:r>
            <a:r>
              <a:rPr lang="fr-FR" dirty="0" err="1"/>
              <a:t>essentially</a:t>
            </a:r>
            <a:r>
              <a:rPr lang="fr-FR" dirty="0"/>
              <a:t> </a:t>
            </a:r>
            <a:r>
              <a:rPr lang="fr-FR" dirty="0" err="1"/>
              <a:t>means</a:t>
            </a:r>
            <a:r>
              <a:rPr lang="fr-FR" dirty="0"/>
              <a:t> to </a:t>
            </a:r>
            <a:r>
              <a:rPr lang="fr-FR" dirty="0" err="1"/>
              <a:t>respond</a:t>
            </a:r>
            <a:r>
              <a:rPr lang="fr-FR" dirty="0"/>
              <a:t> to </a:t>
            </a:r>
            <a:r>
              <a:rPr lang="fr-FR" dirty="0" err="1"/>
              <a:t>rapidly</a:t>
            </a:r>
            <a:r>
              <a:rPr lang="fr-FR" dirty="0"/>
              <a:t> </a:t>
            </a:r>
            <a:r>
              <a:rPr lang="fr-FR" dirty="0" err="1"/>
              <a:t>evolving</a:t>
            </a:r>
            <a:r>
              <a:rPr lang="fr-FR" dirty="0"/>
              <a:t> </a:t>
            </a:r>
            <a:r>
              <a:rPr lang="fr-FR" dirty="0" err="1"/>
              <a:t>regulations</a:t>
            </a:r>
            <a:r>
              <a:rPr lang="fr-FR" dirty="0"/>
              <a:t>.</a:t>
            </a:r>
          </a:p>
          <a:p>
            <a:pPr marL="0" lvl="0" indent="0" algn="l" rtl="0">
              <a:spcBef>
                <a:spcPts val="360"/>
              </a:spcBef>
              <a:spcAft>
                <a:spcPts val="0"/>
              </a:spcAft>
              <a:buNone/>
            </a:pPr>
            <a:r>
              <a:rPr lang="fr-FR" dirty="0"/>
              <a:t>Click &amp; collect: </a:t>
            </a:r>
            <a:r>
              <a:rPr lang="fr-FR" dirty="0" err="1"/>
              <a:t>allows</a:t>
            </a:r>
            <a:r>
              <a:rPr lang="fr-FR" dirty="0"/>
              <a:t> to focus </a:t>
            </a:r>
            <a:r>
              <a:rPr lang="fr-FR" dirty="0" err="1"/>
              <a:t>their</a:t>
            </a:r>
            <a:r>
              <a:rPr lang="fr-FR" dirty="0"/>
              <a:t> </a:t>
            </a:r>
            <a:r>
              <a:rPr lang="fr-FR" dirty="0" err="1"/>
              <a:t>delivery</a:t>
            </a:r>
            <a:r>
              <a:rPr lang="fr-FR" dirty="0"/>
              <a:t> rounds on B2B </a:t>
            </a:r>
            <a:r>
              <a:rPr lang="fr-FR" dirty="0" err="1"/>
              <a:t>customers</a:t>
            </a:r>
            <a:r>
              <a:rPr lang="fr-FR" dirty="0"/>
              <a:t>, </a:t>
            </a:r>
            <a:r>
              <a:rPr lang="fr-FR" dirty="0" err="1"/>
              <a:t>easier</a:t>
            </a:r>
            <a:r>
              <a:rPr lang="fr-FR" dirty="0"/>
              <a:t> to </a:t>
            </a:r>
            <a:r>
              <a:rPr lang="fr-FR" dirty="0" err="1"/>
              <a:t>reach</a:t>
            </a:r>
            <a:r>
              <a:rPr lang="fr-FR" dirty="0"/>
              <a:t> </a:t>
            </a:r>
            <a:r>
              <a:rPr lang="fr-FR" dirty="0" err="1"/>
              <a:t>with</a:t>
            </a:r>
            <a:r>
              <a:rPr lang="fr-FR" dirty="0"/>
              <a:t> bulk </a:t>
            </a:r>
            <a:r>
              <a:rPr lang="fr-FR" dirty="0" err="1"/>
              <a:t>deliveries</a:t>
            </a:r>
            <a:r>
              <a:rPr lang="fr-FR" dirty="0"/>
              <a:t>.</a:t>
            </a:r>
          </a:p>
          <a:p>
            <a:pPr marL="0" lvl="0" indent="0" algn="l" rtl="0">
              <a:spcBef>
                <a:spcPts val="360"/>
              </a:spcBef>
              <a:spcAft>
                <a:spcPts val="0"/>
              </a:spcAft>
              <a:buNone/>
            </a:pPr>
            <a:r>
              <a:rPr lang="fr-FR" dirty="0"/>
              <a:t>Pick-up </a:t>
            </a:r>
            <a:r>
              <a:rPr lang="fr-FR" dirty="0" err="1"/>
              <a:t>lockers</a:t>
            </a:r>
            <a:r>
              <a:rPr lang="fr-FR" dirty="0"/>
              <a:t>: </a:t>
            </a:r>
            <a:r>
              <a:rPr lang="fr-FR" dirty="0" err="1"/>
              <a:t>same</a:t>
            </a:r>
            <a:r>
              <a:rPr lang="fr-FR" dirty="0"/>
              <a:t> </a:t>
            </a:r>
            <a:r>
              <a:rPr lang="fr-FR" dirty="0" err="1"/>
              <a:t>benefits</a:t>
            </a:r>
            <a:r>
              <a:rPr lang="fr-FR" dirty="0"/>
              <a:t>, </a:t>
            </a:r>
            <a:r>
              <a:rPr lang="fr-FR" dirty="0" err="1"/>
              <a:t>except</a:t>
            </a:r>
            <a:r>
              <a:rPr lang="fr-FR" dirty="0"/>
              <a:t> for the interaction </a:t>
            </a:r>
            <a:r>
              <a:rPr lang="fr-FR" dirty="0" err="1"/>
              <a:t>with</a:t>
            </a:r>
            <a:r>
              <a:rPr lang="fr-FR" dirty="0"/>
              <a:t> a </a:t>
            </a:r>
            <a:r>
              <a:rPr lang="fr-FR" dirty="0" err="1"/>
              <a:t>person</a:t>
            </a:r>
            <a:r>
              <a:rPr lang="fr-FR" dirty="0"/>
              <a:t> to manage the </a:t>
            </a:r>
            <a:r>
              <a:rPr lang="fr-FR" dirty="0" err="1"/>
              <a:t>reception</a:t>
            </a:r>
            <a:r>
              <a:rPr lang="fr-FR" dirty="0"/>
              <a:t> of the </a:t>
            </a:r>
            <a:r>
              <a:rPr lang="fr-FR" dirty="0" err="1"/>
              <a:t>goods</a:t>
            </a:r>
            <a:r>
              <a:rPr lang="fr-FR" dirty="0"/>
              <a:t>.</a:t>
            </a: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887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409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94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6657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298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757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804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8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4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11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318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04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035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control" Target="../activeX/activeX3.xml"/><Relationship Id="rId7" Type="http://schemas.openxmlformats.org/officeDocument/2006/relationships/image" Target="../media/image2.jpeg"/><Relationship Id="rId12" Type="http://schemas.openxmlformats.org/officeDocument/2006/relationships/image" Target="../media/image7.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slideMaster" Target="../slideMasters/slideMaster2.xml"/><Relationship Id="rId11" Type="http://schemas.openxmlformats.org/officeDocument/2006/relationships/image" Target="../media/image6.wmf"/><Relationship Id="rId5" Type="http://schemas.openxmlformats.org/officeDocument/2006/relationships/control" Target="../activeX/activeX5.xml"/><Relationship Id="rId10" Type="http://schemas.openxmlformats.org/officeDocument/2006/relationships/image" Target="../media/image5.wmf"/><Relationship Id="rId4" Type="http://schemas.openxmlformats.org/officeDocument/2006/relationships/control" Target="../activeX/activeX4.xml"/><Relationship Id="rId9" Type="http://schemas.openxmlformats.org/officeDocument/2006/relationships/image" Target="../media/image4.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2" name="Google Shape;17;p7">
            <a:extLst>
              <a:ext uri="{FF2B5EF4-FFF2-40B4-BE49-F238E27FC236}">
                <a16:creationId xmlns:a16="http://schemas.microsoft.com/office/drawing/2014/main" id="{B9588A68-9870-341E-451C-C0E0D32A58F7}"/>
              </a:ext>
            </a:extLst>
          </p:cNvPr>
          <p:cNvSpPr txBox="1"/>
          <p:nvPr userDrawn="1"/>
        </p:nvSpPr>
        <p:spPr>
          <a:xfrm>
            <a:off x="2263339" y="6381511"/>
            <a:ext cx="4150895" cy="452760"/>
          </a:xfrm>
          <a:prstGeom prst="rect">
            <a:avLst/>
          </a:prstGeom>
          <a:noFill/>
          <a:ln>
            <a:noFill/>
          </a:ln>
        </p:spPr>
        <p:txBody>
          <a:bodyPr spcFirstLastPara="1" wrap="square" lIns="34275" tIns="34275" rIns="342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666666"/>
              </a:buClr>
              <a:buSzPts val="750"/>
              <a:buFont typeface="Calibri"/>
              <a:buNone/>
            </a:pPr>
            <a:r>
              <a:rPr lang="en-US" sz="750" b="0" i="0" u="none" strike="noStrike" cap="none" dirty="0">
                <a:solidFill>
                  <a:srgbClr val="666666"/>
                </a:solidFill>
                <a:latin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n-US" sz="750" b="0" i="0" u="none" strike="noStrike" cap="none" dirty="0">
              <a:solidFill>
                <a:srgbClr val="66666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reserve="1">
  <p:cSld name="En blanco">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7">
            <a:alphaModFix/>
          </a:blip>
          <a:srcRect/>
          <a:stretch/>
        </p:blipFill>
        <p:spPr>
          <a:xfrm>
            <a:off x="252663" y="6357783"/>
            <a:ext cx="2010676" cy="500217"/>
          </a:xfrm>
          <a:prstGeom prst="rect">
            <a:avLst/>
          </a:prstGeom>
          <a:noFill/>
          <a:ln>
            <a:noFill/>
          </a:ln>
        </p:spPr>
      </p:pic>
      <p:sp>
        <p:nvSpPr>
          <p:cNvPr id="5" name="ZoneTexte 4">
            <a:extLst>
              <a:ext uri="{FF2B5EF4-FFF2-40B4-BE49-F238E27FC236}">
                <a16:creationId xmlns:a16="http://schemas.microsoft.com/office/drawing/2014/main" id="{72F2C157-AE78-47CE-9478-862EE56D917A}"/>
              </a:ext>
            </a:extLst>
          </p:cNvPr>
          <p:cNvSpPr txBox="1"/>
          <p:nvPr userDrawn="1"/>
        </p:nvSpPr>
        <p:spPr>
          <a:xfrm>
            <a:off x="2193530" y="3560895"/>
            <a:ext cx="1397286" cy="338554"/>
          </a:xfrm>
          <a:prstGeom prst="rect">
            <a:avLst/>
          </a:prstGeom>
          <a:noFill/>
        </p:spPr>
        <p:txBody>
          <a:bodyPr wrap="square" rtlCol="0">
            <a:spAutoFit/>
          </a:bodyPr>
          <a:lstStyle/>
          <a:p>
            <a:r>
              <a:rPr lang="fr-FR" sz="1600" b="1" dirty="0" err="1"/>
              <a:t>Your</a:t>
            </a:r>
            <a:r>
              <a:rPr lang="fr-FR" sz="1600" b="1" dirty="0"/>
              <a:t> score :</a:t>
            </a:r>
          </a:p>
        </p:txBody>
      </p:sp>
      <p:sp>
        <p:nvSpPr>
          <p:cNvPr id="6" name="ZoneTexte 5">
            <a:extLst>
              <a:ext uri="{FF2B5EF4-FFF2-40B4-BE49-F238E27FC236}">
                <a16:creationId xmlns:a16="http://schemas.microsoft.com/office/drawing/2014/main" id="{39362716-D4D8-48B7-BC24-EB74817572F9}"/>
              </a:ext>
            </a:extLst>
          </p:cNvPr>
          <p:cNvSpPr txBox="1"/>
          <p:nvPr userDrawn="1"/>
        </p:nvSpPr>
        <p:spPr>
          <a:xfrm>
            <a:off x="5229550" y="3560895"/>
            <a:ext cx="1397286" cy="338554"/>
          </a:xfrm>
          <a:prstGeom prst="rect">
            <a:avLst/>
          </a:prstGeom>
          <a:noFill/>
        </p:spPr>
        <p:txBody>
          <a:bodyPr wrap="square" rtlCol="0">
            <a:spAutoFit/>
          </a:bodyPr>
          <a:lstStyle/>
          <a:p>
            <a:r>
              <a:rPr lang="fr-FR" sz="1600" b="1" dirty="0"/>
              <a:t>points</a:t>
            </a:r>
          </a:p>
        </p:txBody>
      </p:sp>
      <p:sp>
        <p:nvSpPr>
          <p:cNvPr id="7" name="Rectangle 6">
            <a:extLst>
              <a:ext uri="{FF2B5EF4-FFF2-40B4-BE49-F238E27FC236}">
                <a16:creationId xmlns:a16="http://schemas.microsoft.com/office/drawing/2014/main" id="{B608B3BA-AD23-4478-BA54-540CB1F25713}"/>
              </a:ext>
            </a:extLst>
          </p:cNvPr>
          <p:cNvSpPr/>
          <p:nvPr userDrawn="1"/>
        </p:nvSpPr>
        <p:spPr>
          <a:xfrm>
            <a:off x="1099334" y="2301411"/>
            <a:ext cx="6899391" cy="534256"/>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Number</a:t>
            </a:r>
            <a:r>
              <a:rPr lang="fr-FR" sz="2000" b="1" dirty="0"/>
              <a:t> of correct </a:t>
            </a:r>
            <a:r>
              <a:rPr lang="fr-FR" sz="2000" b="1" dirty="0" err="1"/>
              <a:t>answers</a:t>
            </a:r>
            <a:r>
              <a:rPr lang="fr-FR" sz="2000" b="1" dirty="0"/>
              <a:t>:</a:t>
            </a:r>
          </a:p>
        </p:txBody>
      </p:sp>
      <p:sp>
        <p:nvSpPr>
          <p:cNvPr id="2" name="Google Shape;17;p7">
            <a:extLst>
              <a:ext uri="{FF2B5EF4-FFF2-40B4-BE49-F238E27FC236}">
                <a16:creationId xmlns:a16="http://schemas.microsoft.com/office/drawing/2014/main" id="{CD60E07C-86F5-8D39-89EA-9267A5964390}"/>
              </a:ext>
            </a:extLst>
          </p:cNvPr>
          <p:cNvSpPr txBox="1"/>
          <p:nvPr userDrawn="1"/>
        </p:nvSpPr>
        <p:spPr>
          <a:xfrm>
            <a:off x="2263339" y="6381511"/>
            <a:ext cx="4150895" cy="452760"/>
          </a:xfrm>
          <a:prstGeom prst="rect">
            <a:avLst/>
          </a:prstGeom>
          <a:noFill/>
          <a:ln>
            <a:noFill/>
          </a:ln>
        </p:spPr>
        <p:txBody>
          <a:bodyPr spcFirstLastPara="1" wrap="square" lIns="34275" tIns="34275" rIns="342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666666"/>
              </a:buClr>
              <a:buSzPts val="750"/>
              <a:buFont typeface="Calibri"/>
              <a:buNone/>
            </a:pPr>
            <a:r>
              <a:rPr lang="en-US" sz="750" b="0" i="0" u="none" strike="noStrike" cap="none" dirty="0">
                <a:solidFill>
                  <a:srgbClr val="666666"/>
                </a:solidFill>
                <a:latin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n-US" sz="750" b="0" i="0" u="none" strike="noStrike" cap="none" dirty="0">
              <a:solidFill>
                <a:srgbClr val="666666"/>
              </a:solidFill>
              <a:latin typeface="Arial"/>
              <a:ea typeface="Arial"/>
              <a:cs typeface="Arial"/>
              <a:sym typeface="Arial"/>
            </a:endParaRPr>
          </a:p>
        </p:txBody>
      </p:sp>
    </p:spTree>
    <p:controls>
      <mc:AlternateContent xmlns:mc="http://schemas.openxmlformats.org/markup-compatibility/2006">
        <mc:Choice xmlns:v="urn:schemas-microsoft-com:vml" Requires="v">
          <p:control name="Points" r:id="rId1" imgW="743040" imgH="336600"/>
        </mc:Choice>
        <mc:Fallback>
          <p:control name="Points" r:id="rId1" imgW="743040" imgH="336600">
            <p:pic>
              <p:nvPicPr>
                <p:cNvPr id="8" name="Points">
                  <a:extLst>
                    <a:ext uri="{FF2B5EF4-FFF2-40B4-BE49-F238E27FC236}">
                      <a16:creationId xmlns:a16="http://schemas.microsoft.com/office/drawing/2014/main" id="{A4D7A0EB-EE23-4D54-8C09-573590B1D21A}"/>
                    </a:ext>
                  </a:extLst>
                </p:cNvPr>
                <p:cNvPicPr>
                  <a:picLocks/>
                </p:cNvPicPr>
                <p:nvPr/>
              </p:nvPicPr>
              <p:blipFill>
                <a:blip r:embed="rId8"/>
                <a:stretch>
                  <a:fillRect/>
                </a:stretch>
              </p:blipFill>
              <p:spPr>
                <a:xfrm>
                  <a:off x="4202127" y="3560895"/>
                  <a:ext cx="739743" cy="338555"/>
                </a:xfrm>
                <a:prstGeom prst="rect">
                  <a:avLst/>
                </a:prstGeom>
              </p:spPr>
            </p:pic>
          </p:control>
        </mc:Fallback>
      </mc:AlternateContent>
      <mc:AlternateContent xmlns:mc="http://schemas.openxmlformats.org/markup-compatibility/2006">
        <mc:Choice xmlns:v="urn:schemas-microsoft-com:vml" Requires="v">
          <p:control name="Commentaire" r:id="rId2" imgW="6851520" imgH="533520"/>
        </mc:Choice>
        <mc:Fallback>
          <p:control name="Commentaire" r:id="rId2" imgW="6851520" imgH="533520">
            <p:pic>
              <p:nvPicPr>
                <p:cNvPr id="9" name="Commentaire">
                  <a:extLst>
                    <a:ext uri="{FF2B5EF4-FFF2-40B4-BE49-F238E27FC236}">
                      <a16:creationId xmlns:a16="http://schemas.microsoft.com/office/drawing/2014/main" id="{8F12F6EB-89C4-41ED-ABDC-DE0BBAEEAB3B}"/>
                    </a:ext>
                  </a:extLst>
                </p:cNvPr>
                <p:cNvPicPr>
                  <a:picLocks/>
                </p:cNvPicPr>
                <p:nvPr/>
              </p:nvPicPr>
              <p:blipFill>
                <a:blip r:embed="rId9"/>
                <a:stretch>
                  <a:fillRect/>
                </a:stretch>
              </p:blipFill>
              <p:spPr>
                <a:xfrm>
                  <a:off x="1099334" y="4289462"/>
                  <a:ext cx="6853451" cy="534256"/>
                </a:xfrm>
                <a:prstGeom prst="rect">
                  <a:avLst/>
                </a:prstGeom>
              </p:spPr>
            </p:pic>
          </p:control>
        </mc:Fallback>
      </mc:AlternateContent>
      <mc:AlternateContent xmlns:mc="http://schemas.openxmlformats.org/markup-compatibility/2006">
        <mc:Choice xmlns:v="urn:schemas-microsoft-com:vml" Requires="v">
          <p:control name="CacheTotal" r:id="rId3" imgW="1593720" imgH="374760"/>
        </mc:Choice>
        <mc:Fallback>
          <p:control name="CacheTotal" r:id="rId3" imgW="1593720" imgH="374760">
            <p:pic>
              <p:nvPicPr>
                <p:cNvPr id="10" name="CacheTotal">
                  <a:extLst>
                    <a:ext uri="{FF2B5EF4-FFF2-40B4-BE49-F238E27FC236}">
                      <a16:creationId xmlns:a16="http://schemas.microsoft.com/office/drawing/2014/main" id="{5451DAE2-86B5-4B9D-9088-A53A585F0046}"/>
                    </a:ext>
                  </a:extLst>
                </p:cNvPr>
                <p:cNvPicPr>
                  <a:picLocks/>
                </p:cNvPicPr>
                <p:nvPr/>
              </p:nvPicPr>
              <p:blipFill>
                <a:blip r:embed="rId10"/>
                <a:stretch>
                  <a:fillRect/>
                </a:stretch>
              </p:blipFill>
              <p:spPr>
                <a:xfrm>
                  <a:off x="5424541" y="0"/>
                  <a:ext cx="1595438" cy="374650"/>
                </a:xfrm>
                <a:prstGeom prst="rect">
                  <a:avLst/>
                </a:prstGeom>
              </p:spPr>
            </p:pic>
          </p:control>
        </mc:Fallback>
      </mc:AlternateContent>
      <mc:AlternateContent xmlns:mc="http://schemas.openxmlformats.org/markup-compatibility/2006">
        <mc:Choice xmlns:v="urn:schemas-microsoft-com:vml" Requires="v">
          <p:control name="Collecte" r:id="rId4" imgW="1593720" imgH="374760"/>
        </mc:Choice>
        <mc:Fallback>
          <p:control name="Collecte" r:id="rId4" imgW="1593720" imgH="374760">
            <p:pic>
              <p:nvPicPr>
                <p:cNvPr id="11" name="Collecte">
                  <a:extLst>
                    <a:ext uri="{FF2B5EF4-FFF2-40B4-BE49-F238E27FC236}">
                      <a16:creationId xmlns:a16="http://schemas.microsoft.com/office/drawing/2014/main" id="{9F8CDB60-89D3-4D4C-A0DA-F7A32BDEF1DB}"/>
                    </a:ext>
                  </a:extLst>
                </p:cNvPr>
                <p:cNvPicPr>
                  <a:picLocks/>
                </p:cNvPicPr>
                <p:nvPr/>
              </p:nvPicPr>
              <p:blipFill>
                <a:blip r:embed="rId11"/>
                <a:stretch>
                  <a:fillRect/>
                </a:stretch>
              </p:blipFill>
              <p:spPr>
                <a:xfrm>
                  <a:off x="3829103" y="0"/>
                  <a:ext cx="1595438" cy="374650"/>
                </a:xfrm>
                <a:prstGeom prst="rect">
                  <a:avLst/>
                </a:prstGeom>
              </p:spPr>
            </p:pic>
          </p:control>
        </mc:Fallback>
      </mc:AlternateContent>
      <mc:AlternateContent xmlns:mc="http://schemas.openxmlformats.org/markup-compatibility/2006">
        <mc:Choice xmlns:v="urn:schemas-microsoft-com:vml" Requires="v">
          <p:control name="SuiviTest" r:id="rId5" imgW="1593720" imgH="374760"/>
        </mc:Choice>
        <mc:Fallback>
          <p:control name="SuiviTest" r:id="rId5" imgW="1593720" imgH="374760">
            <p:pic>
              <p:nvPicPr>
                <p:cNvPr id="12" name="SuiviTest">
                  <a:extLst>
                    <a:ext uri="{FF2B5EF4-FFF2-40B4-BE49-F238E27FC236}">
                      <a16:creationId xmlns:a16="http://schemas.microsoft.com/office/drawing/2014/main" id="{B1EB4702-10A5-4C7B-86C4-2B9A2D519715}"/>
                    </a:ext>
                  </a:extLst>
                </p:cNvPr>
                <p:cNvPicPr>
                  <a:picLocks/>
                </p:cNvPicPr>
                <p:nvPr/>
              </p:nvPicPr>
              <p:blipFill>
                <a:blip r:embed="rId12"/>
                <a:stretch>
                  <a:fillRect/>
                </a:stretch>
              </p:blipFill>
              <p:spPr>
                <a:xfrm>
                  <a:off x="7019979" y="0"/>
                  <a:ext cx="1595438" cy="374650"/>
                </a:xfrm>
                <a:prstGeom prst="rect">
                  <a:avLst/>
                </a:prstGeom>
              </p:spPr>
            </p:pic>
          </p:control>
        </mc:Fallback>
      </mc:AlternateContent>
    </p:controls>
    <p:extLst>
      <p:ext uri="{BB962C8B-B14F-4D97-AF65-F5344CB8AC3E}">
        <p14:creationId xmlns:p14="http://schemas.microsoft.com/office/powerpoint/2010/main" val="80839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reserve="1">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extLst>
      <p:ext uri="{BB962C8B-B14F-4D97-AF65-F5344CB8AC3E}">
        <p14:creationId xmlns:p14="http://schemas.microsoft.com/office/powerpoint/2010/main" val="859071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extLst>
      <p:ext uri="{BB962C8B-B14F-4D97-AF65-F5344CB8AC3E}">
        <p14:creationId xmlns:p14="http://schemas.microsoft.com/office/powerpoint/2010/main" val="1469083875"/>
      </p:ext>
    </p:extLst>
  </p:cSld>
  <p:clrMap bg1="lt1" tx1="dk1" bg2="dk2" tx2="lt2" accent1="accent1" accent2="accent2" accent3="accent3" accent4="accent4" accent5="accent5" accent6="accent6" hlink="hlink" folHlink="folHlink"/>
  <p:sldLayoutIdLst>
    <p:sldLayoutId id="2147483652"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jfif"/><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1.3.2	</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461624"/>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chemeClr val="dk1"/>
                </a:solidFill>
                <a:latin typeface="Arial"/>
                <a:ea typeface="Arial"/>
                <a:cs typeface="Arial"/>
                <a:sym typeface="Arial"/>
              </a:rPr>
              <a:t>Express, courier and postal services</a:t>
            </a: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CHAPTER 1: The environment of Last Mile Distribution logistics</a:t>
            </a: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000" b="1" i="0" u="none" strike="noStrike" cap="none" dirty="0">
                <a:solidFill>
                  <a:schemeClr val="dk1"/>
                </a:solidFill>
                <a:latin typeface="Arial"/>
                <a:ea typeface="Arial"/>
                <a:cs typeface="Arial"/>
                <a:sym typeface="Arial"/>
              </a:rPr>
              <a:t>UNIT 3: </a:t>
            </a:r>
            <a:r>
              <a:rPr lang="en-US" sz="2000" b="1" i="0" u="none" strike="noStrike" cap="none" dirty="0">
                <a:solidFill>
                  <a:schemeClr val="dk1"/>
                </a:solidFill>
                <a:latin typeface="Arial"/>
                <a:ea typeface="Arial"/>
                <a:cs typeface="Arial"/>
                <a:sym typeface="Arial"/>
              </a:rPr>
              <a:t>Variety of product flows in the LMD ecosystem</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10</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Definition</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4278094"/>
          </a:xfrm>
          <a:prstGeom prst="rect">
            <a:avLst/>
          </a:prstGeom>
        </p:spPr>
        <p:txBody>
          <a:bodyPr wrap="square">
            <a:spAutoFit/>
          </a:bodyPr>
          <a:lstStyle/>
          <a:p>
            <a:pPr algn="just"/>
            <a:r>
              <a:rPr lang="en-US" sz="1600" b="1" dirty="0">
                <a:solidFill>
                  <a:schemeClr val="tx1"/>
                </a:solidFill>
              </a:rPr>
              <a:t>Main differences of service conditions </a:t>
            </a:r>
          </a:p>
          <a:p>
            <a:pPr algn="just"/>
            <a:endParaRPr lang="en-US" sz="1600" b="1" dirty="0">
              <a:solidFill>
                <a:schemeClr val="tx1"/>
              </a:solidFill>
            </a:endParaRPr>
          </a:p>
          <a:p>
            <a:pPr algn="just"/>
            <a:r>
              <a:rPr lang="en-US" sz="1600" dirty="0">
                <a:solidFill>
                  <a:schemeClr val="tx1"/>
                </a:solidFill>
              </a:rPr>
              <a:t>	</a:t>
            </a:r>
            <a:r>
              <a:rPr lang="en-US" sz="1600" b="1" dirty="0">
                <a:solidFill>
                  <a:srgbClr val="18C320"/>
                </a:solidFill>
              </a:rPr>
              <a:t>Courier</a:t>
            </a:r>
          </a:p>
          <a:p>
            <a:pPr algn="just"/>
            <a:endParaRPr lang="en-US" sz="1600" dirty="0">
              <a:solidFill>
                <a:schemeClr val="tx1"/>
              </a:solidFill>
            </a:endParaRPr>
          </a:p>
          <a:p>
            <a:pPr algn="just"/>
            <a:r>
              <a:rPr lang="en-US" sz="1600" dirty="0">
                <a:solidFill>
                  <a:schemeClr val="tx1"/>
                </a:solidFill>
              </a:rPr>
              <a:t>CEP operators primarily draw direct, individual pickup and delivery (door-to-door). </a:t>
            </a:r>
          </a:p>
          <a:p>
            <a:pPr algn="just"/>
            <a:endParaRPr lang="en-US" sz="1600" dirty="0">
              <a:solidFill>
                <a:schemeClr val="tx1"/>
              </a:solidFill>
            </a:endParaRPr>
          </a:p>
          <a:p>
            <a:pPr algn="just"/>
            <a:r>
              <a:rPr lang="en-US" sz="1600" dirty="0">
                <a:solidFill>
                  <a:schemeClr val="tx1"/>
                </a:solidFill>
              </a:rPr>
              <a:t>The majority of shipments handled by courier services are delivered over short distances, but regional and international services are possible. </a:t>
            </a:r>
          </a:p>
          <a:p>
            <a:pPr algn="just"/>
            <a:endParaRPr lang="en-US" sz="1600" dirty="0">
              <a:solidFill>
                <a:schemeClr val="tx1"/>
              </a:solidFill>
            </a:endParaRPr>
          </a:p>
          <a:p>
            <a:pPr algn="just"/>
            <a:r>
              <a:rPr lang="en-US" sz="1600" dirty="0">
                <a:solidFill>
                  <a:schemeClr val="tx1"/>
                </a:solidFill>
              </a:rPr>
              <a:t>Valuable and cash transports are offered by special security couriers.</a:t>
            </a:r>
          </a:p>
          <a:p>
            <a:pPr algn="just"/>
            <a:endParaRPr lang="en-US" sz="1600" b="1" dirty="0">
              <a:solidFill>
                <a:schemeClr val="tx1"/>
              </a:solidFill>
            </a:endParaRPr>
          </a:p>
          <a:p>
            <a:pPr algn="just"/>
            <a:r>
              <a:rPr lang="en-US" sz="1600" b="1" dirty="0">
                <a:solidFill>
                  <a:schemeClr val="tx1"/>
                </a:solidFill>
              </a:rPr>
              <a:t>	</a:t>
            </a:r>
            <a:r>
              <a:rPr lang="en-US" sz="1600" b="1" dirty="0">
                <a:solidFill>
                  <a:srgbClr val="18C320"/>
                </a:solidFill>
              </a:rPr>
              <a:t>Parcel</a:t>
            </a:r>
          </a:p>
          <a:p>
            <a:pPr algn="just"/>
            <a:endParaRPr lang="en-US" sz="1600" dirty="0">
              <a:solidFill>
                <a:schemeClr val="tx1"/>
              </a:solidFill>
            </a:endParaRPr>
          </a:p>
          <a:p>
            <a:pPr algn="just"/>
            <a:r>
              <a:rPr lang="en-US" sz="1600" dirty="0">
                <a:solidFill>
                  <a:schemeClr val="tx1"/>
                </a:solidFill>
              </a:rPr>
              <a:t>Precise restrictions on the weight and volume of shipments allows standard operations hence better cost control of the service. </a:t>
            </a:r>
          </a:p>
          <a:p>
            <a:pPr algn="just"/>
            <a:endParaRPr lang="en-US" sz="1600" dirty="0">
              <a:solidFill>
                <a:schemeClr val="tx1"/>
              </a:solidFill>
            </a:endParaRPr>
          </a:p>
          <a:p>
            <a:pPr algn="just"/>
            <a:r>
              <a:rPr lang="en-US" sz="1600" dirty="0">
                <a:solidFill>
                  <a:schemeClr val="tx1"/>
                </a:solidFill>
              </a:rPr>
              <a:t>The transit time of the shipment is longer than express services and not guaranteed.</a:t>
            </a:r>
          </a:p>
        </p:txBody>
      </p:sp>
    </p:spTree>
    <p:extLst>
      <p:ext uri="{BB962C8B-B14F-4D97-AF65-F5344CB8AC3E}">
        <p14:creationId xmlns:p14="http://schemas.microsoft.com/office/powerpoint/2010/main" val="412449551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left)">
                                      <p:cBhvr>
                                        <p:cTn id="15" dur="2000"/>
                                        <p:tgtEl>
                                          <p:spTgt spid="6">
                                            <p:txEl>
                                              <p:pRg st="4" end="4"/>
                                            </p:txEl>
                                          </p:spTgt>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left)">
                                      <p:cBhvr>
                                        <p:cTn id="19" dur="2000"/>
                                        <p:tgtEl>
                                          <p:spTgt spid="6">
                                            <p:txEl>
                                              <p:pRg st="6" end="6"/>
                                            </p:txEl>
                                          </p:spTgt>
                                        </p:tgtEl>
                                      </p:cBhvr>
                                    </p:animEffect>
                                  </p:childTnLst>
                                </p:cTn>
                              </p:par>
                            </p:childTnLst>
                          </p:cTn>
                        </p:par>
                        <p:par>
                          <p:cTn id="20" fill="hold">
                            <p:stCondLst>
                              <p:cond delay="7000"/>
                            </p:stCondLst>
                            <p:childTnLst>
                              <p:par>
                                <p:cTn id="21" presetID="22" presetClass="entr" presetSubtype="8" fill="hold" grpId="0" nodeType="afterEffect">
                                  <p:stCondLst>
                                    <p:cond delay="50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wipe(left)">
                                      <p:cBhvr>
                                        <p:cTn id="23" dur="2000"/>
                                        <p:tgtEl>
                                          <p:spTgt spid="6">
                                            <p:txEl>
                                              <p:pRg st="8" end="8"/>
                                            </p:txEl>
                                          </p:spTgt>
                                        </p:tgtEl>
                                      </p:cBhvr>
                                    </p:animEffect>
                                  </p:childTnLst>
                                </p:cTn>
                              </p:par>
                            </p:childTnLst>
                          </p:cTn>
                        </p:par>
                        <p:par>
                          <p:cTn id="24" fill="hold">
                            <p:stCondLst>
                              <p:cond delay="9500"/>
                            </p:stCondLst>
                            <p:childTnLst>
                              <p:par>
                                <p:cTn id="25" presetID="22" presetClass="entr" presetSubtype="8" fill="hold" grpId="0" nodeType="afterEffect">
                                  <p:stCondLst>
                                    <p:cond delay="50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wipe(left)">
                                      <p:cBhvr>
                                        <p:cTn id="27" dur="500"/>
                                        <p:tgtEl>
                                          <p:spTgt spid="6">
                                            <p:txEl>
                                              <p:pRg st="10" end="10"/>
                                            </p:txEl>
                                          </p:spTgt>
                                        </p:tgtEl>
                                      </p:cBhvr>
                                    </p:animEffect>
                                  </p:childTnLst>
                                </p:cTn>
                              </p:par>
                            </p:childTnLst>
                          </p:cTn>
                        </p:par>
                        <p:par>
                          <p:cTn id="28" fill="hold">
                            <p:stCondLst>
                              <p:cond delay="10500"/>
                            </p:stCondLst>
                            <p:childTnLst>
                              <p:par>
                                <p:cTn id="29" presetID="22" presetClass="entr" presetSubtype="8" fill="hold" grpId="0" nodeType="afterEffect">
                                  <p:stCondLst>
                                    <p:cond delay="500"/>
                                  </p:stCondLst>
                                  <p:childTnLst>
                                    <p:set>
                                      <p:cBhvr>
                                        <p:cTn id="30" dur="1" fill="hold">
                                          <p:stCondLst>
                                            <p:cond delay="0"/>
                                          </p:stCondLst>
                                        </p:cTn>
                                        <p:tgtEl>
                                          <p:spTgt spid="6">
                                            <p:txEl>
                                              <p:pRg st="12" end="12"/>
                                            </p:txEl>
                                          </p:spTgt>
                                        </p:tgtEl>
                                        <p:attrNameLst>
                                          <p:attrName>style.visibility</p:attrName>
                                        </p:attrNameLst>
                                      </p:cBhvr>
                                      <p:to>
                                        <p:strVal val="visible"/>
                                      </p:to>
                                    </p:set>
                                    <p:animEffect transition="in" filter="wipe(left)">
                                      <p:cBhvr>
                                        <p:cTn id="31" dur="2000"/>
                                        <p:tgtEl>
                                          <p:spTgt spid="6">
                                            <p:txEl>
                                              <p:pRg st="12" end="12"/>
                                            </p:txEl>
                                          </p:spTgt>
                                        </p:tgtEl>
                                      </p:cBhvr>
                                    </p:animEffect>
                                  </p:childTnLst>
                                </p:cTn>
                              </p:par>
                            </p:childTnLst>
                          </p:cTn>
                        </p:par>
                        <p:par>
                          <p:cTn id="32" fill="hold">
                            <p:stCondLst>
                              <p:cond delay="13000"/>
                            </p:stCondLst>
                            <p:childTnLst>
                              <p:par>
                                <p:cTn id="33" presetID="22" presetClass="entr" presetSubtype="8" fill="hold" grpId="0" nodeType="afterEffect">
                                  <p:stCondLst>
                                    <p:cond delay="500"/>
                                  </p:stCondLst>
                                  <p:childTnLst>
                                    <p:set>
                                      <p:cBhvr>
                                        <p:cTn id="34" dur="1" fill="hold">
                                          <p:stCondLst>
                                            <p:cond delay="0"/>
                                          </p:stCondLst>
                                        </p:cTn>
                                        <p:tgtEl>
                                          <p:spTgt spid="6">
                                            <p:txEl>
                                              <p:pRg st="14" end="14"/>
                                            </p:txEl>
                                          </p:spTgt>
                                        </p:tgtEl>
                                        <p:attrNameLst>
                                          <p:attrName>style.visibility</p:attrName>
                                        </p:attrNameLst>
                                      </p:cBhvr>
                                      <p:to>
                                        <p:strVal val="visible"/>
                                      </p:to>
                                    </p:set>
                                    <p:animEffect transition="in" filter="wipe(left)">
                                      <p:cBhvr>
                                        <p:cTn id="35" dur="20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a:extLst>
              <a:ext uri="{FF2B5EF4-FFF2-40B4-BE49-F238E27FC236}">
                <a16:creationId xmlns:a16="http://schemas.microsoft.com/office/drawing/2014/main" id="{16DE3F99-C2D9-4BF2-8FC5-16504F3EDFBB}"/>
              </a:ext>
            </a:extLst>
          </p:cNvPr>
          <p:cNvSpPr/>
          <p:nvPr/>
        </p:nvSpPr>
        <p:spPr>
          <a:xfrm>
            <a:off x="306006" y="1812071"/>
            <a:ext cx="8367731" cy="3293209"/>
          </a:xfrm>
          <a:prstGeom prst="rect">
            <a:avLst/>
          </a:prstGeom>
        </p:spPr>
        <p:txBody>
          <a:bodyPr wrap="square">
            <a:spAutoFit/>
          </a:bodyPr>
          <a:lstStyle/>
          <a:p>
            <a:pPr algn="just"/>
            <a:r>
              <a:rPr lang="en-US" sz="1600" b="1" dirty="0">
                <a:solidFill>
                  <a:schemeClr val="tx1"/>
                </a:solidFill>
              </a:rPr>
              <a:t>Main differences of service conditions </a:t>
            </a:r>
          </a:p>
          <a:p>
            <a:pPr algn="just"/>
            <a:endParaRPr lang="en-US" sz="1600" b="1" dirty="0">
              <a:solidFill>
                <a:schemeClr val="tx1"/>
              </a:solidFill>
            </a:endParaRPr>
          </a:p>
          <a:p>
            <a:pPr algn="just"/>
            <a:r>
              <a:rPr lang="en-US" sz="1600" dirty="0">
                <a:solidFill>
                  <a:schemeClr val="tx1"/>
                </a:solidFill>
              </a:rPr>
              <a:t>	</a:t>
            </a:r>
            <a:r>
              <a:rPr lang="en-US" sz="1600" b="1" dirty="0">
                <a:solidFill>
                  <a:srgbClr val="18C320"/>
                </a:solidFill>
              </a:rPr>
              <a:t>Express</a:t>
            </a:r>
          </a:p>
          <a:p>
            <a:pPr algn="just"/>
            <a:endParaRPr lang="en-US" sz="1600" dirty="0">
              <a:solidFill>
                <a:schemeClr val="tx1"/>
              </a:solidFill>
            </a:endParaRPr>
          </a:p>
          <a:p>
            <a:pPr algn="just"/>
            <a:r>
              <a:rPr lang="en-US" sz="1600" dirty="0">
                <a:solidFill>
                  <a:schemeClr val="tx1"/>
                </a:solidFill>
              </a:rPr>
              <a:t>Very fast and guaranteed transit time for shipping. </a:t>
            </a:r>
          </a:p>
          <a:p>
            <a:pPr algn="just"/>
            <a:endParaRPr lang="en-US" sz="1600" dirty="0">
              <a:solidFill>
                <a:schemeClr val="tx1"/>
              </a:solidFill>
            </a:endParaRPr>
          </a:p>
          <a:p>
            <a:pPr algn="just"/>
            <a:r>
              <a:rPr lang="en-US" sz="1600" dirty="0">
                <a:solidFill>
                  <a:schemeClr val="tx1"/>
                </a:solidFill>
              </a:rPr>
              <a:t>No guarantee of delivering directly as with the courier, but via handling centers. </a:t>
            </a:r>
          </a:p>
          <a:p>
            <a:pPr algn="just"/>
            <a:endParaRPr lang="en-US" sz="1600" dirty="0">
              <a:solidFill>
                <a:schemeClr val="tx1"/>
              </a:solidFill>
            </a:endParaRPr>
          </a:p>
          <a:p>
            <a:pPr algn="just"/>
            <a:r>
              <a:rPr lang="en-US" sz="1600" dirty="0">
                <a:solidFill>
                  <a:schemeClr val="tx1"/>
                </a:solidFill>
              </a:rPr>
              <a:t>	</a:t>
            </a:r>
            <a:r>
              <a:rPr lang="en-US" sz="1600" i="1" dirty="0">
                <a:solidFill>
                  <a:srgbClr val="18C320"/>
                </a:solidFill>
              </a:rPr>
              <a:t>Night express</a:t>
            </a:r>
          </a:p>
          <a:p>
            <a:pPr algn="just"/>
            <a:endParaRPr lang="en-US" sz="1600" dirty="0">
              <a:solidFill>
                <a:schemeClr val="tx1"/>
              </a:solidFill>
            </a:endParaRPr>
          </a:p>
          <a:p>
            <a:pPr algn="just"/>
            <a:r>
              <a:rPr lang="en-US" sz="1600" dirty="0">
                <a:solidFill>
                  <a:schemeClr val="tx1"/>
                </a:solidFill>
              </a:rPr>
              <a:t>Option available to deliver to the recipient before the start of work the next morning. </a:t>
            </a:r>
          </a:p>
          <a:p>
            <a:pPr algn="just"/>
            <a:endParaRPr lang="en-US" sz="1600" dirty="0">
              <a:solidFill>
                <a:schemeClr val="tx1"/>
              </a:solidFill>
            </a:endParaRPr>
          </a:p>
          <a:p>
            <a:pPr algn="just"/>
            <a:r>
              <a:rPr lang="en-US" sz="1600" dirty="0">
                <a:solidFill>
                  <a:schemeClr val="tx1"/>
                </a:solidFill>
              </a:rPr>
              <a:t>An overnight delivery is delivered overnight on the next working day.</a:t>
            </a:r>
          </a:p>
        </p:txBody>
      </p:sp>
      <p:sp>
        <p:nvSpPr>
          <p:cNvPr id="2" name="Espace réservé du numéro de diapositive 1">
            <a:extLst>
              <a:ext uri="{FF2B5EF4-FFF2-40B4-BE49-F238E27FC236}">
                <a16:creationId xmlns:a16="http://schemas.microsoft.com/office/drawing/2014/main" id="{6B67C4FA-5E00-4BCF-BF7D-2396388090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11</a:t>
            </a:fld>
            <a:endParaRPr lang="es-ES"/>
          </a:p>
        </p:txBody>
      </p:sp>
      <p:sp>
        <p:nvSpPr>
          <p:cNvPr id="5" name="Google Shape;65;p9">
            <a:extLst>
              <a:ext uri="{FF2B5EF4-FFF2-40B4-BE49-F238E27FC236}">
                <a16:creationId xmlns:a16="http://schemas.microsoft.com/office/drawing/2014/main" id="{1444DE69-6ECF-4796-9B87-4C3F52020948}"/>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Definition</a:t>
            </a:r>
            <a:endParaRPr lang="en-GB" sz="2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36811563"/>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left)">
                                      <p:cBhvr>
                                        <p:cTn id="15" dur="2000"/>
                                        <p:tgtEl>
                                          <p:spTgt spid="6">
                                            <p:txEl>
                                              <p:pRg st="4" end="4"/>
                                            </p:txEl>
                                          </p:spTgt>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left)">
                                      <p:cBhvr>
                                        <p:cTn id="19" dur="2000"/>
                                        <p:tgtEl>
                                          <p:spTgt spid="6">
                                            <p:txEl>
                                              <p:pRg st="6" end="6"/>
                                            </p:txEl>
                                          </p:spTgt>
                                        </p:tgtEl>
                                      </p:cBhvr>
                                    </p:animEffect>
                                  </p:childTnLst>
                                </p:cTn>
                              </p:par>
                            </p:childTnLst>
                          </p:cTn>
                        </p:par>
                        <p:par>
                          <p:cTn id="20" fill="hold">
                            <p:stCondLst>
                              <p:cond delay="7000"/>
                            </p:stCondLst>
                            <p:childTnLst>
                              <p:par>
                                <p:cTn id="21" presetID="22" presetClass="entr" presetSubtype="8" fill="hold" grpId="0" nodeType="afterEffect">
                                  <p:stCondLst>
                                    <p:cond delay="50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wipe(left)">
                                      <p:cBhvr>
                                        <p:cTn id="23" dur="500"/>
                                        <p:tgtEl>
                                          <p:spTgt spid="6">
                                            <p:txEl>
                                              <p:pRg st="8" end="8"/>
                                            </p:txEl>
                                          </p:spTgt>
                                        </p:tgtEl>
                                      </p:cBhvr>
                                    </p:animEffect>
                                  </p:childTnLst>
                                </p:cTn>
                              </p:par>
                            </p:childTnLst>
                          </p:cTn>
                        </p:par>
                        <p:par>
                          <p:cTn id="24" fill="hold">
                            <p:stCondLst>
                              <p:cond delay="8000"/>
                            </p:stCondLst>
                            <p:childTnLst>
                              <p:par>
                                <p:cTn id="25" presetID="22" presetClass="entr" presetSubtype="8" fill="hold" grpId="0" nodeType="afterEffect">
                                  <p:stCondLst>
                                    <p:cond delay="50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wipe(left)">
                                      <p:cBhvr>
                                        <p:cTn id="27" dur="2000"/>
                                        <p:tgtEl>
                                          <p:spTgt spid="6">
                                            <p:txEl>
                                              <p:pRg st="10" end="10"/>
                                            </p:txEl>
                                          </p:spTgt>
                                        </p:tgtEl>
                                      </p:cBhvr>
                                    </p:animEffect>
                                  </p:childTnLst>
                                </p:cTn>
                              </p:par>
                            </p:childTnLst>
                          </p:cTn>
                        </p:par>
                        <p:par>
                          <p:cTn id="28" fill="hold">
                            <p:stCondLst>
                              <p:cond delay="10500"/>
                            </p:stCondLst>
                            <p:childTnLst>
                              <p:par>
                                <p:cTn id="29" presetID="22" presetClass="entr" presetSubtype="8" fill="hold" grpId="0" nodeType="afterEffect">
                                  <p:stCondLst>
                                    <p:cond delay="500"/>
                                  </p:stCondLst>
                                  <p:childTnLst>
                                    <p:set>
                                      <p:cBhvr>
                                        <p:cTn id="30" dur="1" fill="hold">
                                          <p:stCondLst>
                                            <p:cond delay="0"/>
                                          </p:stCondLst>
                                        </p:cTn>
                                        <p:tgtEl>
                                          <p:spTgt spid="6">
                                            <p:txEl>
                                              <p:pRg st="12" end="12"/>
                                            </p:txEl>
                                          </p:spTgt>
                                        </p:tgtEl>
                                        <p:attrNameLst>
                                          <p:attrName>style.visibility</p:attrName>
                                        </p:attrNameLst>
                                      </p:cBhvr>
                                      <p:to>
                                        <p:strVal val="visible"/>
                                      </p:to>
                                    </p:set>
                                    <p:animEffect transition="in" filter="wipe(left)">
                                      <p:cBhvr>
                                        <p:cTn id="31" dur="2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12</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a:solidFill>
                  <a:schemeClr val="lt1"/>
                </a:solidFill>
                <a:latin typeface="Arial"/>
                <a:ea typeface="Arial"/>
                <a:cs typeface="Arial"/>
                <a:sym typeface="Arial"/>
              </a:rPr>
              <a:t>A bit of </a:t>
            </a:r>
            <a:r>
              <a:rPr lang="fr-FR" sz="2400" b="0" i="0" u="none" strike="noStrike" cap="none" dirty="0" err="1">
                <a:solidFill>
                  <a:schemeClr val="lt1"/>
                </a:solidFill>
                <a:latin typeface="Arial"/>
                <a:ea typeface="Arial"/>
                <a:cs typeface="Arial"/>
                <a:sym typeface="Arial"/>
              </a:rPr>
              <a:t>history</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4524315"/>
          </a:xfrm>
          <a:prstGeom prst="rect">
            <a:avLst/>
          </a:prstGeom>
        </p:spPr>
        <p:txBody>
          <a:bodyPr wrap="square">
            <a:spAutoFit/>
          </a:bodyPr>
          <a:lstStyle/>
          <a:p>
            <a:pPr algn="just"/>
            <a:r>
              <a:rPr lang="en-US" sz="1600" dirty="0">
                <a:solidFill>
                  <a:schemeClr val="tx1"/>
                </a:solidFill>
              </a:rPr>
              <a:t>Courier services have more or less always existed but evolved rapidly in the past decades.</a:t>
            </a:r>
          </a:p>
          <a:p>
            <a:pPr algn="just"/>
            <a:endParaRPr lang="en-US" sz="1600" dirty="0">
              <a:solidFill>
                <a:schemeClr val="tx1"/>
              </a:solidFill>
            </a:endParaRPr>
          </a:p>
          <a:p>
            <a:pPr algn="just"/>
            <a:endParaRPr lang="en-US" sz="1600" dirty="0">
              <a:solidFill>
                <a:schemeClr val="tx1"/>
              </a:solidFill>
            </a:endParaRPr>
          </a:p>
          <a:p>
            <a:pPr algn="just"/>
            <a:r>
              <a:rPr lang="en-US" sz="1600" dirty="0">
                <a:solidFill>
                  <a:schemeClr val="tx1"/>
                </a:solidFill>
              </a:rPr>
              <a:t>In ancient history, messages were </a:t>
            </a:r>
            <a:r>
              <a:rPr lang="en-US" sz="1600" b="1" dirty="0">
                <a:solidFill>
                  <a:srgbClr val="18C320"/>
                </a:solidFill>
              </a:rPr>
              <a:t>hand-delivered</a:t>
            </a:r>
            <a:r>
              <a:rPr lang="en-US" sz="1600" dirty="0">
                <a:solidFill>
                  <a:schemeClr val="tx1"/>
                </a:solidFill>
              </a:rPr>
              <a:t> using a variety of methods, including runners, homing pigeons and horseback riders. </a:t>
            </a:r>
          </a:p>
          <a:p>
            <a:pPr algn="just"/>
            <a:endParaRPr lang="en-US" sz="1600" dirty="0">
              <a:solidFill>
                <a:schemeClr val="tx1"/>
              </a:solidFill>
            </a:endParaRPr>
          </a:p>
          <a:p>
            <a:pPr algn="just"/>
            <a:endParaRPr lang="en-US" sz="1600" dirty="0">
              <a:solidFill>
                <a:schemeClr val="tx1"/>
              </a:solidFill>
            </a:endParaRPr>
          </a:p>
          <a:p>
            <a:pPr algn="just"/>
            <a:r>
              <a:rPr lang="en-US" sz="1600" dirty="0">
                <a:solidFill>
                  <a:schemeClr val="tx1"/>
                </a:solidFill>
              </a:rPr>
              <a:t>During the 17</a:t>
            </a:r>
            <a:r>
              <a:rPr lang="en-US" sz="1600" baseline="30000" dirty="0">
                <a:solidFill>
                  <a:schemeClr val="tx1"/>
                </a:solidFill>
              </a:rPr>
              <a:t>th</a:t>
            </a:r>
            <a:r>
              <a:rPr lang="en-US" sz="1600" dirty="0">
                <a:solidFill>
                  <a:schemeClr val="tx1"/>
                </a:solidFill>
              </a:rPr>
              <a:t> century, the </a:t>
            </a:r>
            <a:r>
              <a:rPr lang="en-US" sz="1600" b="1" dirty="0">
                <a:solidFill>
                  <a:srgbClr val="18C320"/>
                </a:solidFill>
              </a:rPr>
              <a:t>volume of communication </a:t>
            </a:r>
            <a:r>
              <a:rPr lang="en-US" sz="1600" dirty="0">
                <a:solidFill>
                  <a:schemeClr val="tx1"/>
                </a:solidFill>
              </a:rPr>
              <a:t>grew to match the expansion of empires with new transportation modes to </a:t>
            </a:r>
            <a:r>
              <a:rPr lang="en-US" sz="1600" b="1" dirty="0">
                <a:solidFill>
                  <a:srgbClr val="18C320"/>
                </a:solidFill>
              </a:rPr>
              <a:t>accelerate the transfer of information</a:t>
            </a:r>
            <a:r>
              <a:rPr lang="en-US" sz="1600" dirty="0">
                <a:solidFill>
                  <a:schemeClr val="tx1"/>
                </a:solidFill>
              </a:rPr>
              <a:t>.</a:t>
            </a:r>
          </a:p>
          <a:p>
            <a:pPr algn="just"/>
            <a:endParaRPr lang="en-US" sz="1600" dirty="0">
              <a:solidFill>
                <a:schemeClr val="tx1"/>
              </a:solidFill>
            </a:endParaRPr>
          </a:p>
          <a:p>
            <a:pPr algn="just"/>
            <a:endParaRPr lang="en-US" sz="1600" dirty="0">
              <a:solidFill>
                <a:schemeClr val="tx1"/>
              </a:solidFill>
            </a:endParaRPr>
          </a:p>
          <a:p>
            <a:pPr algn="just"/>
            <a:r>
              <a:rPr lang="en-US" sz="1600" dirty="0">
                <a:solidFill>
                  <a:schemeClr val="tx1"/>
                </a:solidFill>
              </a:rPr>
              <a:t>Modern industry led to the introduction of </a:t>
            </a:r>
            <a:r>
              <a:rPr lang="en-US" sz="1600" b="1" dirty="0">
                <a:solidFill>
                  <a:srgbClr val="18C320"/>
                </a:solidFill>
              </a:rPr>
              <a:t>mechanized courier </a:t>
            </a:r>
            <a:r>
              <a:rPr lang="en-US" sz="1600" dirty="0">
                <a:solidFill>
                  <a:schemeClr val="tx1"/>
                </a:solidFill>
              </a:rPr>
              <a:t>services and allowed the development of modalities to carry more weight, such as parcels.</a:t>
            </a:r>
          </a:p>
          <a:p>
            <a:pPr algn="just"/>
            <a:endParaRPr lang="en-US" sz="1600" dirty="0">
              <a:solidFill>
                <a:schemeClr val="tx1"/>
              </a:solidFill>
            </a:endParaRPr>
          </a:p>
          <a:p>
            <a:pPr algn="just"/>
            <a:endParaRPr lang="en-GB" sz="1600" dirty="0">
              <a:solidFill>
                <a:schemeClr val="tx1"/>
              </a:solidFill>
            </a:endParaRPr>
          </a:p>
          <a:p>
            <a:pPr algn="just"/>
            <a:r>
              <a:rPr lang="en-GB" sz="1600" dirty="0">
                <a:solidFill>
                  <a:schemeClr val="tx1"/>
                </a:solidFill>
              </a:rPr>
              <a:t>All nations started developing their </a:t>
            </a:r>
            <a:r>
              <a:rPr lang="en-GB" sz="1600" b="1" dirty="0">
                <a:solidFill>
                  <a:srgbClr val="18C320"/>
                </a:solidFill>
              </a:rPr>
              <a:t>national postal services </a:t>
            </a:r>
            <a:r>
              <a:rPr lang="en-GB" sz="1600" dirty="0">
                <a:solidFill>
                  <a:schemeClr val="tx1"/>
                </a:solidFill>
              </a:rPr>
              <a:t>between the 18</a:t>
            </a:r>
            <a:r>
              <a:rPr lang="en-GB" sz="1600" baseline="30000" dirty="0">
                <a:solidFill>
                  <a:schemeClr val="tx1"/>
                </a:solidFill>
              </a:rPr>
              <a:t>th</a:t>
            </a:r>
            <a:r>
              <a:rPr lang="en-GB" sz="1600" dirty="0">
                <a:solidFill>
                  <a:schemeClr val="tx1"/>
                </a:solidFill>
              </a:rPr>
              <a:t> and 19</a:t>
            </a:r>
            <a:r>
              <a:rPr lang="en-GB" sz="1600" baseline="30000" dirty="0">
                <a:solidFill>
                  <a:schemeClr val="tx1"/>
                </a:solidFill>
              </a:rPr>
              <a:t>th</a:t>
            </a:r>
            <a:r>
              <a:rPr lang="en-GB" sz="1600" dirty="0">
                <a:solidFill>
                  <a:schemeClr val="tx1"/>
                </a:solidFill>
              </a:rPr>
              <a:t> century, while private sector specialized actors rose by the beginning of 20</a:t>
            </a:r>
            <a:r>
              <a:rPr lang="en-GB" sz="1600" baseline="30000" dirty="0">
                <a:solidFill>
                  <a:schemeClr val="tx1"/>
                </a:solidFill>
              </a:rPr>
              <a:t>th</a:t>
            </a:r>
            <a:r>
              <a:rPr lang="en-GB" sz="1600" dirty="0">
                <a:solidFill>
                  <a:schemeClr val="tx1"/>
                </a:solidFill>
              </a:rPr>
              <a:t> century. </a:t>
            </a:r>
          </a:p>
          <a:p>
            <a:pPr algn="just"/>
            <a:r>
              <a:rPr lang="en-GB" sz="1600" dirty="0">
                <a:solidFill>
                  <a:schemeClr val="tx1"/>
                </a:solidFill>
              </a:rPr>
              <a:t>	i.e.: UPS, TNT, DHL</a:t>
            </a:r>
          </a:p>
        </p:txBody>
      </p:sp>
      <p:pic>
        <p:nvPicPr>
          <p:cNvPr id="3" name="Image 2" descr="Une image contenant texte&#10;&#10;Description générée automatiquement">
            <a:extLst>
              <a:ext uri="{FF2B5EF4-FFF2-40B4-BE49-F238E27FC236}">
                <a16:creationId xmlns:a16="http://schemas.microsoft.com/office/drawing/2014/main" id="{4A9BFF0E-E7D5-4F4C-AC16-9F8207FF54FD}"/>
              </a:ext>
            </a:extLst>
          </p:cNvPr>
          <p:cNvPicPr>
            <a:picLocks noChangeAspect="1"/>
          </p:cNvPicPr>
          <p:nvPr/>
        </p:nvPicPr>
        <p:blipFill>
          <a:blip r:embed="rId3"/>
          <a:stretch>
            <a:fillRect/>
          </a:stretch>
        </p:blipFill>
        <p:spPr>
          <a:xfrm>
            <a:off x="9007900" y="2557462"/>
            <a:ext cx="2628900" cy="1743075"/>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352A2EEE-8011-433B-990D-AACFA9AE50A8}"/>
              </a:ext>
            </a:extLst>
          </p:cNvPr>
          <p:cNvPicPr>
            <a:picLocks noChangeAspect="1"/>
          </p:cNvPicPr>
          <p:nvPr/>
        </p:nvPicPr>
        <p:blipFill>
          <a:blip r:embed="rId4"/>
          <a:stretch>
            <a:fillRect/>
          </a:stretch>
        </p:blipFill>
        <p:spPr>
          <a:xfrm flipH="1">
            <a:off x="-1634744" y="4998463"/>
            <a:ext cx="1634744" cy="1054674"/>
          </a:xfrm>
          <a:prstGeom prst="rect">
            <a:avLst/>
          </a:prstGeom>
        </p:spPr>
      </p:pic>
    </p:spTree>
    <p:extLst>
      <p:ext uri="{BB962C8B-B14F-4D97-AF65-F5344CB8AC3E}">
        <p14:creationId xmlns:p14="http://schemas.microsoft.com/office/powerpoint/2010/main" val="737040108"/>
      </p:ext>
    </p:extLst>
  </p:cSld>
  <p:clrMapOvr>
    <a:masterClrMapping/>
  </p:clrMapOvr>
  <mc:AlternateContent xmlns:mc="http://schemas.openxmlformats.org/markup-compatibility/2006" xmlns:p14="http://schemas.microsoft.com/office/powerpoint/2010/main">
    <mc:Choice Requires="p14">
      <p:transition spd="slow" p14:dur="2000" advClick="0" advTm="24000"/>
    </mc:Choice>
    <mc:Fallback xmlns="">
      <p:transition spd="slow"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2000"/>
                                        <p:tgtEl>
                                          <p:spTgt spid="6">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2000"/>
                                        <p:tgtEl>
                                          <p:spTgt spid="6">
                                            <p:txEl>
                                              <p:pRg st="3" end="3"/>
                                            </p:txEl>
                                          </p:spTgt>
                                        </p:tgtEl>
                                      </p:cBhvr>
                                    </p:animEffect>
                                  </p:childTnLst>
                                </p:cTn>
                              </p:par>
                            </p:childTnLst>
                          </p:cTn>
                        </p:par>
                        <p:par>
                          <p:cTn id="16" fill="hold">
                            <p:stCondLst>
                              <p:cond delay="5500"/>
                            </p:stCondLst>
                            <p:childTnLst>
                              <p:par>
                                <p:cTn id="17" presetID="35" presetClass="path" presetSubtype="0" accel="50000" decel="50000" fill="hold" nodeType="afterEffect">
                                  <p:stCondLst>
                                    <p:cond delay="0"/>
                                  </p:stCondLst>
                                  <p:childTnLst>
                                    <p:animMotion origin="layout" path="M 5.55556E-7 0 L -1.26493 0 " pathEditMode="relative" rAng="0" ptsTypes="AA">
                                      <p:cBhvr>
                                        <p:cTn id="18" dur="2000" fill="hold"/>
                                        <p:tgtEl>
                                          <p:spTgt spid="3"/>
                                        </p:tgtEl>
                                        <p:attrNameLst>
                                          <p:attrName>ppt_x</p:attrName>
                                          <p:attrName>ppt_y</p:attrName>
                                        </p:attrNameLst>
                                      </p:cBhvr>
                                      <p:rCtr x="-63247" y="0"/>
                                    </p:animMotion>
                                  </p:childTnLst>
                                </p:cTn>
                              </p:par>
                            </p:childTnLst>
                          </p:cTn>
                        </p:par>
                        <p:par>
                          <p:cTn id="19" fill="hold">
                            <p:stCondLst>
                              <p:cond delay="7500"/>
                            </p:stCondLst>
                            <p:childTnLst>
                              <p:par>
                                <p:cTn id="20" presetID="22" presetClass="entr" presetSubtype="8" fill="hold" grpId="0" nodeType="afterEffect">
                                  <p:stCondLst>
                                    <p:cond delay="50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2000"/>
                                        <p:tgtEl>
                                          <p:spTgt spid="6">
                                            <p:txEl>
                                              <p:pRg st="6" end="6"/>
                                            </p:txEl>
                                          </p:spTgt>
                                        </p:tgtEl>
                                      </p:cBhvr>
                                    </p:animEffect>
                                  </p:childTnLst>
                                </p:cTn>
                              </p:par>
                            </p:childTnLst>
                          </p:cTn>
                        </p:par>
                        <p:par>
                          <p:cTn id="23" fill="hold">
                            <p:stCondLst>
                              <p:cond delay="10000"/>
                            </p:stCondLst>
                            <p:childTnLst>
                              <p:par>
                                <p:cTn id="24" presetID="22" presetClass="entr" presetSubtype="8" fill="hold" grpId="0" nodeType="afterEffect">
                                  <p:stCondLst>
                                    <p:cond delay="500"/>
                                  </p:stCondLst>
                                  <p:childTnLst>
                                    <p:set>
                                      <p:cBhvr>
                                        <p:cTn id="25" dur="1" fill="hold">
                                          <p:stCondLst>
                                            <p:cond delay="0"/>
                                          </p:stCondLst>
                                        </p:cTn>
                                        <p:tgtEl>
                                          <p:spTgt spid="6">
                                            <p:txEl>
                                              <p:pRg st="9" end="9"/>
                                            </p:txEl>
                                          </p:spTgt>
                                        </p:tgtEl>
                                        <p:attrNameLst>
                                          <p:attrName>style.visibility</p:attrName>
                                        </p:attrNameLst>
                                      </p:cBhvr>
                                      <p:to>
                                        <p:strVal val="visible"/>
                                      </p:to>
                                    </p:set>
                                    <p:animEffect transition="in" filter="wipe(left)">
                                      <p:cBhvr>
                                        <p:cTn id="26" dur="2000"/>
                                        <p:tgtEl>
                                          <p:spTgt spid="6">
                                            <p:txEl>
                                              <p:pRg st="9" end="9"/>
                                            </p:txEl>
                                          </p:spTgt>
                                        </p:tgtEl>
                                      </p:cBhvr>
                                    </p:animEffect>
                                  </p:childTnLst>
                                </p:cTn>
                              </p:par>
                            </p:childTnLst>
                          </p:cTn>
                        </p:par>
                        <p:par>
                          <p:cTn id="27" fill="hold">
                            <p:stCondLst>
                              <p:cond delay="12500"/>
                            </p:stCondLst>
                            <p:childTnLst>
                              <p:par>
                                <p:cTn id="28" presetID="63" presetClass="path" presetSubtype="0" accel="50000" decel="50000" fill="hold" nodeType="afterEffect">
                                  <p:stCondLst>
                                    <p:cond delay="0"/>
                                  </p:stCondLst>
                                  <p:childTnLst>
                                    <p:animMotion origin="layout" path="M -2.77778E-7 2.96296E-6 L 1.1842 -0.00162 " pathEditMode="relative" rAng="0" ptsTypes="AA">
                                      <p:cBhvr>
                                        <p:cTn id="29" dur="2000" fill="hold"/>
                                        <p:tgtEl>
                                          <p:spTgt spid="5"/>
                                        </p:tgtEl>
                                        <p:attrNameLst>
                                          <p:attrName>ppt_x</p:attrName>
                                          <p:attrName>ppt_y</p:attrName>
                                        </p:attrNameLst>
                                      </p:cBhvr>
                                      <p:rCtr x="59201" y="-93"/>
                                    </p:animMotion>
                                  </p:childTnLst>
                                </p:cTn>
                              </p:par>
                            </p:childTnLst>
                          </p:cTn>
                        </p:par>
                        <p:par>
                          <p:cTn id="30" fill="hold">
                            <p:stCondLst>
                              <p:cond delay="14500"/>
                            </p:stCondLst>
                            <p:childTnLst>
                              <p:par>
                                <p:cTn id="31" presetID="22" presetClass="entr" presetSubtype="8" fill="hold" grpId="0" nodeType="afterEffect">
                                  <p:stCondLst>
                                    <p:cond delay="500"/>
                                  </p:stCondLst>
                                  <p:childTnLst>
                                    <p:set>
                                      <p:cBhvr>
                                        <p:cTn id="32" dur="1" fill="hold">
                                          <p:stCondLst>
                                            <p:cond delay="0"/>
                                          </p:stCondLst>
                                        </p:cTn>
                                        <p:tgtEl>
                                          <p:spTgt spid="6">
                                            <p:txEl>
                                              <p:pRg st="12" end="12"/>
                                            </p:txEl>
                                          </p:spTgt>
                                        </p:tgtEl>
                                        <p:attrNameLst>
                                          <p:attrName>style.visibility</p:attrName>
                                        </p:attrNameLst>
                                      </p:cBhvr>
                                      <p:to>
                                        <p:strVal val="visible"/>
                                      </p:to>
                                    </p:set>
                                    <p:animEffect transition="in" filter="wipe(left)">
                                      <p:cBhvr>
                                        <p:cTn id="33" dur="2000"/>
                                        <p:tgtEl>
                                          <p:spTgt spid="6">
                                            <p:txEl>
                                              <p:pRg st="12" end="12"/>
                                            </p:txEl>
                                          </p:spTgt>
                                        </p:tgtEl>
                                      </p:cBhvr>
                                    </p:animEffect>
                                  </p:childTnLst>
                                </p:cTn>
                              </p:par>
                            </p:childTnLst>
                          </p:cTn>
                        </p:par>
                        <p:par>
                          <p:cTn id="34" fill="hold">
                            <p:stCondLst>
                              <p:cond delay="17000"/>
                            </p:stCondLst>
                            <p:childTnLst>
                              <p:par>
                                <p:cTn id="35" presetID="22" presetClass="entr" presetSubtype="8" fill="hold" grpId="0" nodeType="afterEffect">
                                  <p:stCondLst>
                                    <p:cond delay="500"/>
                                  </p:stCondLst>
                                  <p:childTnLst>
                                    <p:set>
                                      <p:cBhvr>
                                        <p:cTn id="36" dur="1" fill="hold">
                                          <p:stCondLst>
                                            <p:cond delay="0"/>
                                          </p:stCondLst>
                                        </p:cTn>
                                        <p:tgtEl>
                                          <p:spTgt spid="6">
                                            <p:txEl>
                                              <p:pRg st="13" end="13"/>
                                            </p:txEl>
                                          </p:spTgt>
                                        </p:tgtEl>
                                        <p:attrNameLst>
                                          <p:attrName>style.visibility</p:attrName>
                                        </p:attrNameLst>
                                      </p:cBhvr>
                                      <p:to>
                                        <p:strVal val="visible"/>
                                      </p:to>
                                    </p:set>
                                    <p:animEffect transition="in" filter="wipe(left)">
                                      <p:cBhvr>
                                        <p:cTn id="37" dur="20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13</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Recent</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evolutions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4278094"/>
          </a:xfrm>
          <a:prstGeom prst="rect">
            <a:avLst/>
          </a:prstGeom>
        </p:spPr>
        <p:txBody>
          <a:bodyPr wrap="square">
            <a:spAutoFit/>
          </a:bodyPr>
          <a:lstStyle/>
          <a:p>
            <a:pPr algn="just"/>
            <a:r>
              <a:rPr lang="en-GB" sz="1600" dirty="0">
                <a:solidFill>
                  <a:schemeClr val="tx1"/>
                </a:solidFill>
              </a:rPr>
              <a:t>In relation with the national postal service, all cities have their dedicated postal services and infrastructure, while the private sector is building its own operational network to reach their customers.</a:t>
            </a: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en-GB" sz="1600" dirty="0">
                <a:solidFill>
                  <a:schemeClr val="tx1"/>
                </a:solidFill>
              </a:rPr>
              <a:t>For most CEP operators, B2B share remains higher than B2C operations: </a:t>
            </a:r>
          </a:p>
          <a:p>
            <a:pPr algn="just"/>
            <a:endParaRPr lang="en-GB" sz="1600" dirty="0">
              <a:solidFill>
                <a:schemeClr val="tx1"/>
              </a:solidFill>
            </a:endParaRPr>
          </a:p>
          <a:p>
            <a:pPr marL="715963" lvl="2" indent="-285750" algn="just">
              <a:buFont typeface="Wingdings" panose="05000000000000000000" pitchFamily="2" charset="2"/>
              <a:buChar char="Ø"/>
            </a:pPr>
            <a:r>
              <a:rPr lang="en-GB" sz="1600" dirty="0">
                <a:solidFill>
                  <a:schemeClr val="tx1"/>
                </a:solidFill>
              </a:rPr>
              <a:t>Delivery to small shops &amp; markets, offices and institutions.</a:t>
            </a:r>
          </a:p>
        </p:txBody>
      </p:sp>
      <p:grpSp>
        <p:nvGrpSpPr>
          <p:cNvPr id="5" name="Groupe 4">
            <a:extLst>
              <a:ext uri="{FF2B5EF4-FFF2-40B4-BE49-F238E27FC236}">
                <a16:creationId xmlns:a16="http://schemas.microsoft.com/office/drawing/2014/main" id="{868E11CD-409C-4030-B9F2-9FFD70B354A1}"/>
              </a:ext>
            </a:extLst>
          </p:cNvPr>
          <p:cNvGrpSpPr/>
          <p:nvPr/>
        </p:nvGrpSpPr>
        <p:grpSpPr>
          <a:xfrm>
            <a:off x="2153942" y="2666957"/>
            <a:ext cx="4671858" cy="2343298"/>
            <a:chOff x="1409855" y="2671762"/>
            <a:chExt cx="4671858" cy="2343298"/>
          </a:xfrm>
        </p:grpSpPr>
        <p:pic>
          <p:nvPicPr>
            <p:cNvPr id="3" name="Image 2">
              <a:extLst>
                <a:ext uri="{FF2B5EF4-FFF2-40B4-BE49-F238E27FC236}">
                  <a16:creationId xmlns:a16="http://schemas.microsoft.com/office/drawing/2014/main" id="{30B7C72C-4388-4966-A18B-F7020DE2600D}"/>
                </a:ext>
              </a:extLst>
            </p:cNvPr>
            <p:cNvPicPr>
              <a:picLocks noChangeAspect="1"/>
            </p:cNvPicPr>
            <p:nvPr/>
          </p:nvPicPr>
          <p:blipFill>
            <a:blip r:embed="rId3"/>
            <a:stretch>
              <a:fillRect/>
            </a:stretch>
          </p:blipFill>
          <p:spPr>
            <a:xfrm>
              <a:off x="1409855" y="2671762"/>
              <a:ext cx="4671858" cy="2343298"/>
            </a:xfrm>
            <a:prstGeom prst="rect">
              <a:avLst/>
            </a:prstGeom>
          </p:spPr>
        </p:pic>
        <p:sp>
          <p:nvSpPr>
            <p:cNvPr id="4" name="ZoneTexte 3">
              <a:extLst>
                <a:ext uri="{FF2B5EF4-FFF2-40B4-BE49-F238E27FC236}">
                  <a16:creationId xmlns:a16="http://schemas.microsoft.com/office/drawing/2014/main" id="{57F78D93-8354-4C3A-856A-61FDCB895F88}"/>
                </a:ext>
              </a:extLst>
            </p:cNvPr>
            <p:cNvSpPr txBox="1"/>
            <p:nvPr/>
          </p:nvSpPr>
          <p:spPr>
            <a:xfrm>
              <a:off x="2196445" y="2950589"/>
              <a:ext cx="2714919" cy="369332"/>
            </a:xfrm>
            <a:prstGeom prst="rect">
              <a:avLst/>
            </a:prstGeom>
            <a:solidFill>
              <a:srgbClr val="1B2A99">
                <a:alpha val="37000"/>
              </a:srgbClr>
            </a:solidFill>
          </p:spPr>
          <p:txBody>
            <a:bodyPr wrap="square" rtlCol="0">
              <a:spAutoFit/>
            </a:bodyPr>
            <a:lstStyle/>
            <a:p>
              <a:pPr algn="ctr"/>
              <a:r>
                <a:rPr lang="fr-FR" sz="1800" b="1" dirty="0">
                  <a:solidFill>
                    <a:schemeClr val="bg1"/>
                  </a:solidFill>
                </a:rPr>
                <a:t>POST OFFICE</a:t>
              </a:r>
            </a:p>
          </p:txBody>
        </p:sp>
      </p:grpSp>
      <p:pic>
        <p:nvPicPr>
          <p:cNvPr id="8" name="Image 7">
            <a:extLst>
              <a:ext uri="{FF2B5EF4-FFF2-40B4-BE49-F238E27FC236}">
                <a16:creationId xmlns:a16="http://schemas.microsoft.com/office/drawing/2014/main" id="{AD3AA4D6-0F59-BF81-EAF8-311B5302E1FA}"/>
              </a:ext>
            </a:extLst>
          </p:cNvPr>
          <p:cNvPicPr>
            <a:picLocks noChangeAspect="1"/>
          </p:cNvPicPr>
          <p:nvPr/>
        </p:nvPicPr>
        <p:blipFill>
          <a:blip r:embed="rId4"/>
          <a:stretch>
            <a:fillRect/>
          </a:stretch>
        </p:blipFill>
        <p:spPr>
          <a:xfrm>
            <a:off x="8126455" y="153300"/>
            <a:ext cx="669074" cy="669074"/>
          </a:xfrm>
          <a:prstGeom prst="rect">
            <a:avLst/>
          </a:prstGeom>
        </p:spPr>
      </p:pic>
    </p:spTree>
    <p:extLst>
      <p:ext uri="{BB962C8B-B14F-4D97-AF65-F5344CB8AC3E}">
        <p14:creationId xmlns:p14="http://schemas.microsoft.com/office/powerpoint/2010/main" val="191755817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2000"/>
                                        <p:tgtEl>
                                          <p:spTgt spid="6">
                                            <p:txEl>
                                              <p:pRg st="0" end="0"/>
                                            </p:txEl>
                                          </p:spTgt>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8" fill="hold" grpId="0" nodeType="afterEffect">
                                  <p:stCondLst>
                                    <p:cond delay="500"/>
                                  </p:stCondLst>
                                  <p:childTnLst>
                                    <p:set>
                                      <p:cBhvr>
                                        <p:cTn id="20" dur="1" fill="hold">
                                          <p:stCondLst>
                                            <p:cond delay="0"/>
                                          </p:stCondLst>
                                        </p:cTn>
                                        <p:tgtEl>
                                          <p:spTgt spid="6">
                                            <p:txEl>
                                              <p:pRg st="12" end="12"/>
                                            </p:txEl>
                                          </p:spTgt>
                                        </p:tgtEl>
                                        <p:attrNameLst>
                                          <p:attrName>style.visibility</p:attrName>
                                        </p:attrNameLst>
                                      </p:cBhvr>
                                      <p:to>
                                        <p:strVal val="visible"/>
                                      </p:to>
                                    </p:set>
                                    <p:animEffect transition="in" filter="wipe(left)">
                                      <p:cBhvr>
                                        <p:cTn id="21" dur="1000"/>
                                        <p:tgtEl>
                                          <p:spTgt spid="6">
                                            <p:txEl>
                                              <p:pRg st="12" end="12"/>
                                            </p:txEl>
                                          </p:spTgt>
                                        </p:tgtEl>
                                      </p:cBhvr>
                                    </p:animEffect>
                                  </p:childTnLst>
                                </p:cTn>
                              </p:par>
                            </p:childTnLst>
                          </p:cTn>
                        </p:par>
                        <p:par>
                          <p:cTn id="22" fill="hold">
                            <p:stCondLst>
                              <p:cond delay="5000"/>
                            </p:stCondLst>
                            <p:childTnLst>
                              <p:par>
                                <p:cTn id="23" presetID="22" presetClass="entr" presetSubtype="8" fill="hold" grpId="0" nodeType="afterEffect">
                                  <p:stCondLst>
                                    <p:cond delay="0"/>
                                  </p:stCondLst>
                                  <p:childTnLst>
                                    <p:set>
                                      <p:cBhvr>
                                        <p:cTn id="24" dur="1" fill="hold">
                                          <p:stCondLst>
                                            <p:cond delay="0"/>
                                          </p:stCondLst>
                                        </p:cTn>
                                        <p:tgtEl>
                                          <p:spTgt spid="6">
                                            <p:txEl>
                                              <p:pRg st="14" end="14"/>
                                            </p:txEl>
                                          </p:spTgt>
                                        </p:tgtEl>
                                        <p:attrNameLst>
                                          <p:attrName>style.visibility</p:attrName>
                                        </p:attrNameLst>
                                      </p:cBhvr>
                                      <p:to>
                                        <p:strVal val="visible"/>
                                      </p:to>
                                    </p:set>
                                    <p:animEffect transition="in" filter="wipe(left)">
                                      <p:cBhvr>
                                        <p:cTn id="25" dur="10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grpSp>
        <p:nvGrpSpPr>
          <p:cNvPr id="22" name="Groupe 21">
            <a:extLst>
              <a:ext uri="{FF2B5EF4-FFF2-40B4-BE49-F238E27FC236}">
                <a16:creationId xmlns:a16="http://schemas.microsoft.com/office/drawing/2014/main" id="{498E5BEE-35F6-48BF-B6DD-AE4943C1DF8F}"/>
              </a:ext>
            </a:extLst>
          </p:cNvPr>
          <p:cNvGrpSpPr/>
          <p:nvPr/>
        </p:nvGrpSpPr>
        <p:grpSpPr>
          <a:xfrm>
            <a:off x="6292197" y="3497604"/>
            <a:ext cx="1905000" cy="1909908"/>
            <a:chOff x="6292197" y="3497604"/>
            <a:chExt cx="1905000" cy="1909908"/>
          </a:xfrm>
        </p:grpSpPr>
        <p:pic>
          <p:nvPicPr>
            <p:cNvPr id="9" name="Image 8" descr="Une image contenant plusieurs&#10;&#10;Description générée automatiquement">
              <a:extLst>
                <a:ext uri="{FF2B5EF4-FFF2-40B4-BE49-F238E27FC236}">
                  <a16:creationId xmlns:a16="http://schemas.microsoft.com/office/drawing/2014/main" id="{651291DB-F2A2-41A1-834C-27FAEBB764E7}"/>
                </a:ext>
              </a:extLst>
            </p:cNvPr>
            <p:cNvPicPr>
              <a:picLocks noChangeAspect="1"/>
            </p:cNvPicPr>
            <p:nvPr/>
          </p:nvPicPr>
          <p:blipFill>
            <a:blip r:embed="rId3"/>
            <a:stretch>
              <a:fillRect/>
            </a:stretch>
          </p:blipFill>
          <p:spPr>
            <a:xfrm>
              <a:off x="6403962" y="3497604"/>
              <a:ext cx="1738032" cy="1738032"/>
            </a:xfrm>
            <a:prstGeom prst="rect">
              <a:avLst/>
            </a:prstGeom>
          </p:spPr>
        </p:pic>
        <p:sp>
          <p:nvSpPr>
            <p:cNvPr id="18" name="ZoneTexte 17">
              <a:extLst>
                <a:ext uri="{FF2B5EF4-FFF2-40B4-BE49-F238E27FC236}">
                  <a16:creationId xmlns:a16="http://schemas.microsoft.com/office/drawing/2014/main" id="{0F9702A2-966F-4FD8-9663-96BCE38CED04}"/>
                </a:ext>
              </a:extLst>
            </p:cNvPr>
            <p:cNvSpPr txBox="1"/>
            <p:nvPr/>
          </p:nvSpPr>
          <p:spPr>
            <a:xfrm>
              <a:off x="6292197" y="5099735"/>
              <a:ext cx="1905000" cy="307777"/>
            </a:xfrm>
            <a:prstGeom prst="rect">
              <a:avLst/>
            </a:prstGeom>
            <a:noFill/>
          </p:spPr>
          <p:txBody>
            <a:bodyPr wrap="square" rtlCol="0">
              <a:spAutoFit/>
            </a:bodyPr>
            <a:lstStyle/>
            <a:p>
              <a:pPr algn="ctr"/>
              <a:r>
                <a:rPr lang="fr-FR" dirty="0">
                  <a:solidFill>
                    <a:srgbClr val="042135"/>
                  </a:solidFill>
                </a:rPr>
                <a:t>B2B </a:t>
              </a:r>
              <a:r>
                <a:rPr lang="fr-FR" dirty="0" err="1">
                  <a:solidFill>
                    <a:srgbClr val="042135"/>
                  </a:solidFill>
                </a:rPr>
                <a:t>customers</a:t>
              </a:r>
              <a:endParaRPr lang="fr-FR" dirty="0">
                <a:solidFill>
                  <a:srgbClr val="042135"/>
                </a:solidFill>
              </a:endParaRPr>
            </a:p>
          </p:txBody>
        </p:sp>
      </p:gr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14</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Recent</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evolutions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1323439"/>
          </a:xfrm>
          <a:prstGeom prst="rect">
            <a:avLst/>
          </a:prstGeom>
        </p:spPr>
        <p:txBody>
          <a:bodyPr wrap="square">
            <a:spAutoFit/>
          </a:bodyPr>
          <a:lstStyle/>
          <a:p>
            <a:pPr algn="just"/>
            <a:r>
              <a:rPr lang="en-GB" sz="1600" dirty="0">
                <a:solidFill>
                  <a:schemeClr val="tx1"/>
                </a:solidFill>
              </a:rPr>
              <a:t>Focusing on B2C operations due to e-Commerce business rising operations has provided significant </a:t>
            </a:r>
            <a:r>
              <a:rPr lang="en-GB" sz="1600" dirty="0">
                <a:solidFill>
                  <a:srgbClr val="18C320"/>
                </a:solidFill>
              </a:rPr>
              <a:t>opportunities</a:t>
            </a:r>
            <a:r>
              <a:rPr lang="en-GB" sz="1600" dirty="0">
                <a:solidFill>
                  <a:schemeClr val="tx1"/>
                </a:solidFill>
              </a:rPr>
              <a:t> but also major </a:t>
            </a:r>
            <a:r>
              <a:rPr lang="en-GB" sz="1600" dirty="0">
                <a:solidFill>
                  <a:srgbClr val="189DC3"/>
                </a:solidFill>
              </a:rPr>
              <a:t>challenges</a:t>
            </a:r>
            <a:r>
              <a:rPr lang="en-GB" sz="1600" dirty="0">
                <a:solidFill>
                  <a:schemeClr val="tx1"/>
                </a:solidFill>
              </a:rPr>
              <a:t>.</a:t>
            </a:r>
          </a:p>
          <a:p>
            <a:pPr algn="just"/>
            <a:endParaRPr lang="en-GB" sz="1600" dirty="0">
              <a:solidFill>
                <a:schemeClr val="tx1"/>
              </a:solidFill>
            </a:endParaRPr>
          </a:p>
          <a:p>
            <a:pPr algn="just"/>
            <a:r>
              <a:rPr lang="en-GB" sz="1600" dirty="0">
                <a:solidFill>
                  <a:schemeClr val="tx1"/>
                </a:solidFill>
              </a:rPr>
              <a:t>The expansion of e-Commerce services has generated an </a:t>
            </a:r>
            <a:r>
              <a:rPr lang="en-GB" sz="1600" dirty="0">
                <a:solidFill>
                  <a:srgbClr val="189DC3"/>
                </a:solidFill>
              </a:rPr>
              <a:t>increase in flows</a:t>
            </a:r>
            <a:r>
              <a:rPr lang="en-GB" sz="1600" dirty="0">
                <a:solidFill>
                  <a:schemeClr val="tx1"/>
                </a:solidFill>
              </a:rPr>
              <a:t>, especially near major cities, as well as a </a:t>
            </a:r>
            <a:r>
              <a:rPr lang="en-GB" sz="1600" dirty="0">
                <a:solidFill>
                  <a:srgbClr val="18C320"/>
                </a:solidFill>
              </a:rPr>
              <a:t>diversity of modes </a:t>
            </a:r>
            <a:r>
              <a:rPr lang="en-GB" sz="1600" dirty="0">
                <a:solidFill>
                  <a:schemeClr val="tx1"/>
                </a:solidFill>
              </a:rPr>
              <a:t>that need to cohabitate.</a:t>
            </a:r>
          </a:p>
        </p:txBody>
      </p:sp>
      <p:sp>
        <p:nvSpPr>
          <p:cNvPr id="14" name="Flèche : droite 13">
            <a:extLst>
              <a:ext uri="{FF2B5EF4-FFF2-40B4-BE49-F238E27FC236}">
                <a16:creationId xmlns:a16="http://schemas.microsoft.com/office/drawing/2014/main" id="{68411DE3-7FF9-4547-ADB0-3513547E0F33}"/>
              </a:ext>
            </a:extLst>
          </p:cNvPr>
          <p:cNvSpPr/>
          <p:nvPr/>
        </p:nvSpPr>
        <p:spPr>
          <a:xfrm>
            <a:off x="2658359" y="4592997"/>
            <a:ext cx="3717322" cy="123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a:extLst>
              <a:ext uri="{FF2B5EF4-FFF2-40B4-BE49-F238E27FC236}">
                <a16:creationId xmlns:a16="http://schemas.microsoft.com/office/drawing/2014/main" id="{D073B92B-AF22-4BE8-B1CD-E4528B8D8AB9}"/>
              </a:ext>
            </a:extLst>
          </p:cNvPr>
          <p:cNvGrpSpPr/>
          <p:nvPr/>
        </p:nvGrpSpPr>
        <p:grpSpPr>
          <a:xfrm>
            <a:off x="588810" y="3640497"/>
            <a:ext cx="1905000" cy="1905000"/>
            <a:chOff x="588810" y="3640497"/>
            <a:chExt cx="1905000" cy="1905000"/>
          </a:xfrm>
        </p:grpSpPr>
        <p:pic>
          <p:nvPicPr>
            <p:cNvPr id="11" name="Image 10">
              <a:extLst>
                <a:ext uri="{FF2B5EF4-FFF2-40B4-BE49-F238E27FC236}">
                  <a16:creationId xmlns:a16="http://schemas.microsoft.com/office/drawing/2014/main" id="{2C67CCBC-A4C4-4CD2-B0A0-F47E1E627F5B}"/>
                </a:ext>
              </a:extLst>
            </p:cNvPr>
            <p:cNvPicPr>
              <a:picLocks noChangeAspect="1"/>
            </p:cNvPicPr>
            <p:nvPr/>
          </p:nvPicPr>
          <p:blipFill>
            <a:blip r:embed="rId4"/>
            <a:stretch>
              <a:fillRect/>
            </a:stretch>
          </p:blipFill>
          <p:spPr>
            <a:xfrm>
              <a:off x="588810" y="3640497"/>
              <a:ext cx="1905000" cy="1905000"/>
            </a:xfrm>
            <a:prstGeom prst="rect">
              <a:avLst/>
            </a:prstGeom>
          </p:spPr>
        </p:pic>
        <p:sp>
          <p:nvSpPr>
            <p:cNvPr id="15" name="ZoneTexte 14">
              <a:extLst>
                <a:ext uri="{FF2B5EF4-FFF2-40B4-BE49-F238E27FC236}">
                  <a16:creationId xmlns:a16="http://schemas.microsoft.com/office/drawing/2014/main" id="{1C949F53-229B-404B-8D6A-CEC83DCDFCD7}"/>
                </a:ext>
              </a:extLst>
            </p:cNvPr>
            <p:cNvSpPr txBox="1"/>
            <p:nvPr/>
          </p:nvSpPr>
          <p:spPr>
            <a:xfrm>
              <a:off x="588810" y="5099735"/>
              <a:ext cx="1905000" cy="307777"/>
            </a:xfrm>
            <a:prstGeom prst="rect">
              <a:avLst/>
            </a:prstGeom>
            <a:noFill/>
          </p:spPr>
          <p:txBody>
            <a:bodyPr wrap="square" rtlCol="0">
              <a:spAutoFit/>
            </a:bodyPr>
            <a:lstStyle/>
            <a:p>
              <a:pPr algn="ctr"/>
              <a:r>
                <a:rPr lang="fr-FR" dirty="0">
                  <a:solidFill>
                    <a:srgbClr val="042135"/>
                  </a:solidFill>
                </a:rPr>
                <a:t>CEP </a:t>
              </a:r>
              <a:r>
                <a:rPr lang="fr-FR" dirty="0" err="1">
                  <a:solidFill>
                    <a:srgbClr val="042135"/>
                  </a:solidFill>
                </a:rPr>
                <a:t>operator</a:t>
              </a:r>
              <a:endParaRPr lang="fr-FR" dirty="0">
                <a:solidFill>
                  <a:srgbClr val="042135"/>
                </a:solidFill>
              </a:endParaRPr>
            </a:p>
          </p:txBody>
        </p:sp>
      </p:grpSp>
      <p:grpSp>
        <p:nvGrpSpPr>
          <p:cNvPr id="20" name="Groupe 19">
            <a:extLst>
              <a:ext uri="{FF2B5EF4-FFF2-40B4-BE49-F238E27FC236}">
                <a16:creationId xmlns:a16="http://schemas.microsoft.com/office/drawing/2014/main" id="{9D761619-2BDA-4AC3-92A9-C0C8616620FA}"/>
              </a:ext>
            </a:extLst>
          </p:cNvPr>
          <p:cNvGrpSpPr/>
          <p:nvPr/>
        </p:nvGrpSpPr>
        <p:grpSpPr>
          <a:xfrm>
            <a:off x="6403962" y="3464599"/>
            <a:ext cx="2447534" cy="1919142"/>
            <a:chOff x="6413388" y="3492987"/>
            <a:chExt cx="2447534" cy="1919142"/>
          </a:xfrm>
        </p:grpSpPr>
        <p:grpSp>
          <p:nvGrpSpPr>
            <p:cNvPr id="17" name="Groupe 16">
              <a:extLst>
                <a:ext uri="{FF2B5EF4-FFF2-40B4-BE49-F238E27FC236}">
                  <a16:creationId xmlns:a16="http://schemas.microsoft.com/office/drawing/2014/main" id="{5160039B-AB72-4F5A-8AE6-EE7F5D664307}"/>
                </a:ext>
              </a:extLst>
            </p:cNvPr>
            <p:cNvGrpSpPr/>
            <p:nvPr/>
          </p:nvGrpSpPr>
          <p:grpSpPr>
            <a:xfrm>
              <a:off x="6413388" y="3492987"/>
              <a:ext cx="2447534" cy="1919142"/>
              <a:chOff x="6375681" y="3492987"/>
              <a:chExt cx="2447534" cy="1919142"/>
            </a:xfrm>
          </p:grpSpPr>
          <p:sp>
            <p:nvSpPr>
              <p:cNvPr id="16" name="Rectangle 15">
                <a:extLst>
                  <a:ext uri="{FF2B5EF4-FFF2-40B4-BE49-F238E27FC236}">
                    <a16:creationId xmlns:a16="http://schemas.microsoft.com/office/drawing/2014/main" id="{87A9B072-83EC-4A7B-9753-E8E604F11E6F}"/>
                  </a:ext>
                </a:extLst>
              </p:cNvPr>
              <p:cNvSpPr/>
              <p:nvPr/>
            </p:nvSpPr>
            <p:spPr>
              <a:xfrm>
                <a:off x="6375681" y="3497604"/>
                <a:ext cx="2179509" cy="1914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texte&#10;&#10;Description générée automatiquement">
                <a:extLst>
                  <a:ext uri="{FF2B5EF4-FFF2-40B4-BE49-F238E27FC236}">
                    <a16:creationId xmlns:a16="http://schemas.microsoft.com/office/drawing/2014/main" id="{D5CF2A85-3763-424B-9A1D-742CC2D4EBF1}"/>
                  </a:ext>
                </a:extLst>
              </p:cNvPr>
              <p:cNvPicPr>
                <a:picLocks noChangeAspect="1"/>
              </p:cNvPicPr>
              <p:nvPr/>
            </p:nvPicPr>
            <p:blipFill rotWithShape="1">
              <a:blip r:embed="rId5"/>
              <a:srcRect b="16317"/>
              <a:stretch/>
            </p:blipFill>
            <p:spPr>
              <a:xfrm>
                <a:off x="6432440" y="3492987"/>
                <a:ext cx="2390775" cy="1602131"/>
              </a:xfrm>
              <a:prstGeom prst="rect">
                <a:avLst/>
              </a:prstGeom>
            </p:spPr>
          </p:pic>
        </p:grpSp>
        <p:sp>
          <p:nvSpPr>
            <p:cNvPr id="21" name="ZoneTexte 20">
              <a:extLst>
                <a:ext uri="{FF2B5EF4-FFF2-40B4-BE49-F238E27FC236}">
                  <a16:creationId xmlns:a16="http://schemas.microsoft.com/office/drawing/2014/main" id="{0DF03658-9A2C-44EF-834E-D1EF4C63F303}"/>
                </a:ext>
              </a:extLst>
            </p:cNvPr>
            <p:cNvSpPr txBox="1"/>
            <p:nvPr/>
          </p:nvSpPr>
          <p:spPr>
            <a:xfrm>
              <a:off x="6550642" y="5095118"/>
              <a:ext cx="1905000" cy="307777"/>
            </a:xfrm>
            <a:prstGeom prst="rect">
              <a:avLst/>
            </a:prstGeom>
            <a:noFill/>
          </p:spPr>
          <p:txBody>
            <a:bodyPr wrap="square" rtlCol="0">
              <a:spAutoFit/>
            </a:bodyPr>
            <a:lstStyle/>
            <a:p>
              <a:pPr algn="ctr"/>
              <a:r>
                <a:rPr lang="fr-FR" dirty="0">
                  <a:solidFill>
                    <a:srgbClr val="042135"/>
                  </a:solidFill>
                </a:rPr>
                <a:t>B2C </a:t>
              </a:r>
              <a:r>
                <a:rPr lang="fr-FR" dirty="0" err="1">
                  <a:solidFill>
                    <a:srgbClr val="042135"/>
                  </a:solidFill>
                </a:rPr>
                <a:t>customers</a:t>
              </a:r>
              <a:endParaRPr lang="fr-FR" dirty="0">
                <a:solidFill>
                  <a:srgbClr val="042135"/>
                </a:solidFill>
              </a:endParaRPr>
            </a:p>
          </p:txBody>
        </p:sp>
      </p:grpSp>
      <p:sp>
        <p:nvSpPr>
          <p:cNvPr id="19" name="Étoile : 5 branches 18">
            <a:extLst>
              <a:ext uri="{FF2B5EF4-FFF2-40B4-BE49-F238E27FC236}">
                <a16:creationId xmlns:a16="http://schemas.microsoft.com/office/drawing/2014/main" id="{70B1C694-F2F9-431C-85A9-0D3D353388C6}"/>
              </a:ext>
            </a:extLst>
          </p:cNvPr>
          <p:cNvSpPr/>
          <p:nvPr/>
        </p:nvSpPr>
        <p:spPr>
          <a:xfrm>
            <a:off x="7169281" y="4185694"/>
            <a:ext cx="70503" cy="57550"/>
          </a:xfrm>
          <a:prstGeom prst="star5">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3" name="Étoile : 5 branches 22">
            <a:extLst>
              <a:ext uri="{FF2B5EF4-FFF2-40B4-BE49-F238E27FC236}">
                <a16:creationId xmlns:a16="http://schemas.microsoft.com/office/drawing/2014/main" id="{DE35E91E-9FDF-48CF-B53D-D2C56826593F}"/>
              </a:ext>
            </a:extLst>
          </p:cNvPr>
          <p:cNvSpPr/>
          <p:nvPr/>
        </p:nvSpPr>
        <p:spPr>
          <a:xfrm>
            <a:off x="7397095" y="4484620"/>
            <a:ext cx="70503" cy="57550"/>
          </a:xfrm>
          <a:prstGeom prst="star5">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4" name="Étoile : 5 branches 23">
            <a:extLst>
              <a:ext uri="{FF2B5EF4-FFF2-40B4-BE49-F238E27FC236}">
                <a16:creationId xmlns:a16="http://schemas.microsoft.com/office/drawing/2014/main" id="{40EDF005-73A2-419F-BAC2-2A0480C0AEC9}"/>
              </a:ext>
            </a:extLst>
          </p:cNvPr>
          <p:cNvSpPr/>
          <p:nvPr/>
        </p:nvSpPr>
        <p:spPr>
          <a:xfrm>
            <a:off x="6976410" y="4749332"/>
            <a:ext cx="70503" cy="57550"/>
          </a:xfrm>
          <a:prstGeom prst="star5">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5" name="Étoile : 5 branches 24">
            <a:extLst>
              <a:ext uri="{FF2B5EF4-FFF2-40B4-BE49-F238E27FC236}">
                <a16:creationId xmlns:a16="http://schemas.microsoft.com/office/drawing/2014/main" id="{6615F135-6682-4AB1-A41B-C328F6196081}"/>
              </a:ext>
            </a:extLst>
          </p:cNvPr>
          <p:cNvSpPr/>
          <p:nvPr/>
        </p:nvSpPr>
        <p:spPr>
          <a:xfrm>
            <a:off x="8592897" y="4749332"/>
            <a:ext cx="70503" cy="57550"/>
          </a:xfrm>
          <a:prstGeom prst="star5">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6" name="Étoile : 5 branches 25">
            <a:extLst>
              <a:ext uri="{FF2B5EF4-FFF2-40B4-BE49-F238E27FC236}">
                <a16:creationId xmlns:a16="http://schemas.microsoft.com/office/drawing/2014/main" id="{7E9EC9DA-DB9A-4E57-AB40-D972250BC306}"/>
              </a:ext>
            </a:extLst>
          </p:cNvPr>
          <p:cNvSpPr/>
          <p:nvPr/>
        </p:nvSpPr>
        <p:spPr>
          <a:xfrm>
            <a:off x="8332194" y="4611631"/>
            <a:ext cx="70503" cy="57550"/>
          </a:xfrm>
          <a:prstGeom prst="star5">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7" name="Étoile : 5 branches 26">
            <a:extLst>
              <a:ext uri="{FF2B5EF4-FFF2-40B4-BE49-F238E27FC236}">
                <a16:creationId xmlns:a16="http://schemas.microsoft.com/office/drawing/2014/main" id="{CFF7F1CE-CCFB-468E-95F1-A08A53BACD85}"/>
              </a:ext>
            </a:extLst>
          </p:cNvPr>
          <p:cNvSpPr/>
          <p:nvPr/>
        </p:nvSpPr>
        <p:spPr>
          <a:xfrm>
            <a:off x="7868436" y="4749332"/>
            <a:ext cx="70503" cy="57550"/>
          </a:xfrm>
          <a:prstGeom prst="star5">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8" name="Étoile : 5 branches 27">
            <a:extLst>
              <a:ext uri="{FF2B5EF4-FFF2-40B4-BE49-F238E27FC236}">
                <a16:creationId xmlns:a16="http://schemas.microsoft.com/office/drawing/2014/main" id="{E3ACA48A-7015-425A-B897-B2CB1362D673}"/>
              </a:ext>
            </a:extLst>
          </p:cNvPr>
          <p:cNvSpPr/>
          <p:nvPr/>
        </p:nvSpPr>
        <p:spPr>
          <a:xfrm>
            <a:off x="7665534" y="4366620"/>
            <a:ext cx="70503" cy="57550"/>
          </a:xfrm>
          <a:prstGeom prst="star5">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9" name="Étoile : 5 branches 28">
            <a:extLst>
              <a:ext uri="{FF2B5EF4-FFF2-40B4-BE49-F238E27FC236}">
                <a16:creationId xmlns:a16="http://schemas.microsoft.com/office/drawing/2014/main" id="{EF555FAD-09D7-485E-9802-6615B6307733}"/>
              </a:ext>
            </a:extLst>
          </p:cNvPr>
          <p:cNvSpPr/>
          <p:nvPr/>
        </p:nvSpPr>
        <p:spPr>
          <a:xfrm>
            <a:off x="7629261" y="3944033"/>
            <a:ext cx="70503" cy="57550"/>
          </a:xfrm>
          <a:prstGeom prst="star5">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DDF50AF9-6436-4F66-B274-A563A76423C4}"/>
              </a:ext>
            </a:extLst>
          </p:cNvPr>
          <p:cNvSpPr txBox="1"/>
          <p:nvPr/>
        </p:nvSpPr>
        <p:spPr>
          <a:xfrm>
            <a:off x="3487918" y="4272589"/>
            <a:ext cx="2013834" cy="307777"/>
          </a:xfrm>
          <a:prstGeom prst="rect">
            <a:avLst/>
          </a:prstGeom>
          <a:noFill/>
        </p:spPr>
        <p:txBody>
          <a:bodyPr wrap="square" rtlCol="0">
            <a:spAutoFit/>
          </a:bodyPr>
          <a:lstStyle/>
          <a:p>
            <a:pPr algn="ctr"/>
            <a:r>
              <a:rPr lang="fr-FR" dirty="0">
                <a:solidFill>
                  <a:srgbClr val="18C320"/>
                </a:solidFill>
              </a:rPr>
              <a:t>B2B </a:t>
            </a:r>
            <a:r>
              <a:rPr lang="fr-FR" dirty="0" err="1">
                <a:solidFill>
                  <a:srgbClr val="18C320"/>
                </a:solidFill>
              </a:rPr>
              <a:t>operations</a:t>
            </a:r>
            <a:endParaRPr lang="fr-FR" dirty="0">
              <a:solidFill>
                <a:srgbClr val="18C320"/>
              </a:solidFill>
            </a:endParaRPr>
          </a:p>
        </p:txBody>
      </p:sp>
      <p:sp>
        <p:nvSpPr>
          <p:cNvPr id="34" name="ZoneTexte 33">
            <a:extLst>
              <a:ext uri="{FF2B5EF4-FFF2-40B4-BE49-F238E27FC236}">
                <a16:creationId xmlns:a16="http://schemas.microsoft.com/office/drawing/2014/main" id="{15DD9940-DCCF-4208-A2EA-B8CC21528BAB}"/>
              </a:ext>
            </a:extLst>
          </p:cNvPr>
          <p:cNvSpPr txBox="1"/>
          <p:nvPr/>
        </p:nvSpPr>
        <p:spPr>
          <a:xfrm>
            <a:off x="3482954" y="4757176"/>
            <a:ext cx="2013834" cy="307777"/>
          </a:xfrm>
          <a:prstGeom prst="rect">
            <a:avLst/>
          </a:prstGeom>
          <a:noFill/>
        </p:spPr>
        <p:txBody>
          <a:bodyPr wrap="square" rtlCol="0">
            <a:spAutoFit/>
          </a:bodyPr>
          <a:lstStyle/>
          <a:p>
            <a:pPr algn="ctr"/>
            <a:r>
              <a:rPr lang="fr-FR" dirty="0">
                <a:solidFill>
                  <a:srgbClr val="18C320"/>
                </a:solidFill>
              </a:rPr>
              <a:t>B2C </a:t>
            </a:r>
            <a:r>
              <a:rPr lang="fr-FR" dirty="0" err="1">
                <a:solidFill>
                  <a:srgbClr val="18C320"/>
                </a:solidFill>
              </a:rPr>
              <a:t>operations</a:t>
            </a:r>
            <a:endParaRPr lang="fr-FR" dirty="0">
              <a:solidFill>
                <a:srgbClr val="18C320"/>
              </a:solidFill>
            </a:endParaRPr>
          </a:p>
        </p:txBody>
      </p:sp>
      <p:sp>
        <p:nvSpPr>
          <p:cNvPr id="35" name="Flèche : droite 34">
            <a:extLst>
              <a:ext uri="{FF2B5EF4-FFF2-40B4-BE49-F238E27FC236}">
                <a16:creationId xmlns:a16="http://schemas.microsoft.com/office/drawing/2014/main" id="{310492AE-672E-4ABB-87AF-D976FEE1B4B8}"/>
              </a:ext>
            </a:extLst>
          </p:cNvPr>
          <p:cNvSpPr/>
          <p:nvPr/>
        </p:nvSpPr>
        <p:spPr>
          <a:xfrm>
            <a:off x="2658809" y="4592997"/>
            <a:ext cx="3717322" cy="12351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0B513CD4-E66F-4D02-A90B-052DB0876BDC}"/>
              </a:ext>
            </a:extLst>
          </p:cNvPr>
          <p:cNvSpPr/>
          <p:nvPr/>
        </p:nvSpPr>
        <p:spPr>
          <a:xfrm>
            <a:off x="3582185" y="4272589"/>
            <a:ext cx="1738032" cy="269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5 Rectángulo">
            <a:extLst>
              <a:ext uri="{FF2B5EF4-FFF2-40B4-BE49-F238E27FC236}">
                <a16:creationId xmlns:a16="http://schemas.microsoft.com/office/drawing/2014/main" id="{707E1932-1B9C-4C64-9B43-9A82B4D58D84}"/>
              </a:ext>
            </a:extLst>
          </p:cNvPr>
          <p:cNvSpPr/>
          <p:nvPr/>
        </p:nvSpPr>
        <p:spPr>
          <a:xfrm>
            <a:off x="323094" y="5657816"/>
            <a:ext cx="8367731" cy="584775"/>
          </a:xfrm>
          <a:prstGeom prst="rect">
            <a:avLst/>
          </a:prstGeom>
        </p:spPr>
        <p:txBody>
          <a:bodyPr wrap="square">
            <a:spAutoFit/>
          </a:bodyPr>
          <a:lstStyle/>
          <a:p>
            <a:pPr algn="just"/>
            <a:r>
              <a:rPr lang="en-GB" sz="1600" dirty="0">
                <a:solidFill>
                  <a:schemeClr val="tx1"/>
                </a:solidFill>
              </a:rPr>
              <a:t>The number of locations to deliver have significantly increased, while their accessibility within the city has also become more complex.</a:t>
            </a:r>
          </a:p>
        </p:txBody>
      </p:sp>
    </p:spTree>
    <p:extLst>
      <p:ext uri="{BB962C8B-B14F-4D97-AF65-F5344CB8AC3E}">
        <p14:creationId xmlns:p14="http://schemas.microsoft.com/office/powerpoint/2010/main" val="18167878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2000"/>
                                        <p:tgtEl>
                                          <p:spTgt spid="6">
                                            <p:txEl>
                                              <p:pRg st="2" end="2"/>
                                            </p:txEl>
                                          </p:spTgt>
                                        </p:tgtEl>
                                      </p:cBhvr>
                                    </p:animEffect>
                                  </p:childTnLst>
                                </p:cTn>
                              </p:par>
                            </p:childTnLst>
                          </p:cTn>
                        </p:par>
                        <p:par>
                          <p:cTn id="12" fill="hold">
                            <p:stCondLst>
                              <p:cond delay="5000"/>
                            </p:stCondLst>
                            <p:childTnLst>
                              <p:par>
                                <p:cTn id="13" presetID="22" presetClass="entr" presetSubtype="4"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1000"/>
                                        <p:tgtEl>
                                          <p:spTgt spid="30"/>
                                        </p:tgtEl>
                                      </p:cBhvr>
                                    </p:animEffect>
                                  </p:childTnLst>
                                </p:cTn>
                              </p:par>
                            </p:childTnLst>
                          </p:cTn>
                        </p:par>
                        <p:par>
                          <p:cTn id="16" fill="hold">
                            <p:stCondLst>
                              <p:cond delay="6000"/>
                            </p:stCondLst>
                            <p:childTnLst>
                              <p:par>
                                <p:cTn id="17" presetID="22" presetClass="entr" presetSubtype="8"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1000"/>
                                        <p:tgtEl>
                                          <p:spTgt spid="31"/>
                                        </p:tgtEl>
                                      </p:cBhvr>
                                    </p:animEffect>
                                  </p:childTnLst>
                                </p:cTn>
                              </p:par>
                            </p:childTnLst>
                          </p:cTn>
                        </p:par>
                        <p:par>
                          <p:cTn id="23" fill="hold">
                            <p:stCondLst>
                              <p:cond delay="7500"/>
                            </p:stCondLst>
                            <p:childTnLst>
                              <p:par>
                                <p:cTn id="24" presetID="22"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1000"/>
                                        <p:tgtEl>
                                          <p:spTgt spid="22"/>
                                        </p:tgtEl>
                                      </p:cBhvr>
                                    </p:animEffect>
                                  </p:childTnLst>
                                </p:cTn>
                              </p:par>
                            </p:childTnLst>
                          </p:cTn>
                        </p:par>
                        <p:par>
                          <p:cTn id="27" fill="hold">
                            <p:stCondLst>
                              <p:cond delay="8500"/>
                            </p:stCondLst>
                            <p:childTnLst>
                              <p:par>
                                <p:cTn id="28" presetID="1" presetClass="entr" presetSubtype="0" fill="hold" grpId="0" nodeType="afterEffect">
                                  <p:stCondLst>
                                    <p:cond delay="100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9500"/>
                            </p:stCondLst>
                            <p:childTnLst>
                              <p:par>
                                <p:cTn id="31" presetID="22" presetClass="entr" presetSubtype="8"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1000"/>
                                        <p:tgtEl>
                                          <p:spTgt spid="3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1000"/>
                                        <p:tgtEl>
                                          <p:spTgt spid="34"/>
                                        </p:tgtEl>
                                      </p:cBhvr>
                                    </p:animEffect>
                                  </p:childTnLst>
                                </p:cTn>
                              </p:par>
                            </p:childTnLst>
                          </p:cTn>
                        </p:par>
                        <p:par>
                          <p:cTn id="37" fill="hold">
                            <p:stCondLst>
                              <p:cond delay="10500"/>
                            </p:stCondLst>
                            <p:childTnLst>
                              <p:par>
                                <p:cTn id="38" presetID="22" presetClass="entr" presetSubtype="4"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1000"/>
                                        <p:tgtEl>
                                          <p:spTgt spid="20"/>
                                        </p:tgtEl>
                                      </p:cBhvr>
                                    </p:animEffect>
                                  </p:childTnLst>
                                </p:cTn>
                              </p:par>
                            </p:childTnLst>
                          </p:cTn>
                        </p:par>
                        <p:par>
                          <p:cTn id="41" fill="hold">
                            <p:stCondLst>
                              <p:cond delay="115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120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125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130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13500"/>
                            </p:stCondLst>
                            <p:childTnLst>
                              <p:par>
                                <p:cTn id="58" presetID="10"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par>
                          <p:cTn id="61" fill="hold">
                            <p:stCondLst>
                              <p:cond delay="14000"/>
                            </p:stCondLst>
                            <p:childTnLst>
                              <p:par>
                                <p:cTn id="62" presetID="10"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14500"/>
                            </p:stCondLst>
                            <p:childTnLst>
                              <p:par>
                                <p:cTn id="66" presetID="10"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par>
                          <p:cTn id="69" fill="hold">
                            <p:stCondLst>
                              <p:cond delay="150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par>
                          <p:cTn id="73" fill="hold">
                            <p:stCondLst>
                              <p:cond delay="15500"/>
                            </p:stCondLst>
                            <p:childTnLst>
                              <p:par>
                                <p:cTn id="74" presetID="22" presetClass="entr" presetSubtype="8" fill="hold" grpId="0" nodeType="afterEffect">
                                  <p:stCondLst>
                                    <p:cond delay="50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left)">
                                      <p:cBhvr>
                                        <p:cTn id="76" dur="20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animBg="1"/>
      <p:bldP spid="19" grpId="0" animBg="1"/>
      <p:bldP spid="23" grpId="0" animBg="1"/>
      <p:bldP spid="24" grpId="0" animBg="1"/>
      <p:bldP spid="25" grpId="0" animBg="1"/>
      <p:bldP spid="26" grpId="0" animBg="1"/>
      <p:bldP spid="27" grpId="0" animBg="1"/>
      <p:bldP spid="28" grpId="0" animBg="1"/>
      <p:bldP spid="29" grpId="0" animBg="1"/>
      <p:bldP spid="31" grpId="0"/>
      <p:bldP spid="34" grpId="0"/>
      <p:bldP spid="35" grpId="0" animBg="1"/>
      <p:bldP spid="32" grpId="0" animBg="1"/>
      <p:bldP spid="3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15</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738664"/>
          </a:xfrm>
          <a:prstGeom prst="rect">
            <a:avLst/>
          </a:prstGeom>
        </p:spPr>
        <p:txBody>
          <a:bodyPr wrap="square">
            <a:spAutoFit/>
          </a:bodyPr>
          <a:lstStyle/>
          <a:p>
            <a:pPr algn="just"/>
            <a:r>
              <a:rPr lang="en-US" sz="2100" dirty="0">
                <a:solidFill>
                  <a:schemeClr val="tx1"/>
                </a:solidFill>
              </a:rPr>
              <a:t>“CEP” stands for:</a:t>
            </a:r>
          </a:p>
          <a:p>
            <a:pPr algn="just"/>
            <a:endParaRPr lang="en-US" sz="2100" dirty="0">
              <a:solidFill>
                <a:schemeClr val="tx1"/>
              </a:solidFill>
            </a:endParaRPr>
          </a:p>
        </p:txBody>
      </p:sp>
      <p:sp>
        <p:nvSpPr>
          <p:cNvPr id="2" name="ZoneTexte 1">
            <a:extLst>
              <a:ext uri="{FF2B5EF4-FFF2-40B4-BE49-F238E27FC236}">
                <a16:creationId xmlns:a16="http://schemas.microsoft.com/office/drawing/2014/main" id="{69F9BF4B-5902-4C03-A3D7-455094F92AFD}"/>
              </a:ext>
            </a:extLst>
          </p:cNvPr>
          <p:cNvSpPr txBox="1"/>
          <p:nvPr/>
        </p:nvSpPr>
        <p:spPr>
          <a:xfrm>
            <a:off x="2019300" y="2867782"/>
            <a:ext cx="4933950" cy="369332"/>
          </a:xfrm>
          <a:prstGeom prst="rect">
            <a:avLst/>
          </a:prstGeom>
          <a:noFill/>
        </p:spPr>
        <p:txBody>
          <a:bodyPr wrap="square" rtlCol="0">
            <a:spAutoFit/>
          </a:bodyPr>
          <a:lstStyle/>
          <a:p>
            <a:r>
              <a:rPr lang="fr-FR" sz="1800" dirty="0">
                <a:sym typeface="Wingdings" panose="05000000000000000000" pitchFamily="2" charset="2"/>
              </a:rPr>
              <a:t> Control Express </a:t>
            </a:r>
            <a:r>
              <a:rPr lang="fr-FR" sz="1800" dirty="0" err="1">
                <a:sym typeface="Wingdings" panose="05000000000000000000" pitchFamily="2" charset="2"/>
              </a:rPr>
              <a:t>Parcels</a:t>
            </a:r>
            <a:endParaRPr lang="fr-FR" sz="1800" dirty="0"/>
          </a:p>
        </p:txBody>
      </p:sp>
      <p:sp>
        <p:nvSpPr>
          <p:cNvPr id="6" name="ZoneTexte 5">
            <a:extLst>
              <a:ext uri="{FF2B5EF4-FFF2-40B4-BE49-F238E27FC236}">
                <a16:creationId xmlns:a16="http://schemas.microsoft.com/office/drawing/2014/main" id="{52B64AB6-FCFC-4DA5-8FA6-52AAE6ABAAEF}"/>
              </a:ext>
            </a:extLst>
          </p:cNvPr>
          <p:cNvSpPr txBox="1"/>
          <p:nvPr/>
        </p:nvSpPr>
        <p:spPr>
          <a:xfrm>
            <a:off x="2019300" y="3559578"/>
            <a:ext cx="4933950" cy="369332"/>
          </a:xfrm>
          <a:prstGeom prst="rect">
            <a:avLst/>
          </a:prstGeom>
          <a:noFill/>
        </p:spPr>
        <p:txBody>
          <a:bodyPr wrap="square" rtlCol="0">
            <a:spAutoFit/>
          </a:bodyPr>
          <a:lstStyle/>
          <a:p>
            <a:r>
              <a:rPr lang="fr-FR" sz="1800" dirty="0">
                <a:sym typeface="Wingdings" panose="05000000000000000000" pitchFamily="2" charset="2"/>
              </a:rPr>
              <a:t> Courier Express Package</a:t>
            </a:r>
            <a:endParaRPr lang="fr-FR" sz="1800" dirty="0"/>
          </a:p>
        </p:txBody>
      </p:sp>
      <p:sp>
        <p:nvSpPr>
          <p:cNvPr id="7" name="ZoneTexte 6">
            <a:extLst>
              <a:ext uri="{FF2B5EF4-FFF2-40B4-BE49-F238E27FC236}">
                <a16:creationId xmlns:a16="http://schemas.microsoft.com/office/drawing/2014/main" id="{C4B15DA3-2DE8-4D0E-956E-7BAE356191A1}"/>
              </a:ext>
            </a:extLst>
          </p:cNvPr>
          <p:cNvSpPr txBox="1"/>
          <p:nvPr/>
        </p:nvSpPr>
        <p:spPr>
          <a:xfrm>
            <a:off x="2019300" y="4251374"/>
            <a:ext cx="4933950" cy="369332"/>
          </a:xfrm>
          <a:prstGeom prst="rect">
            <a:avLst/>
          </a:prstGeom>
          <a:noFill/>
        </p:spPr>
        <p:txBody>
          <a:bodyPr wrap="square" rtlCol="0">
            <a:spAutoFit/>
          </a:bodyPr>
          <a:lstStyle/>
          <a:p>
            <a:r>
              <a:rPr lang="fr-FR" sz="1800" dirty="0">
                <a:sym typeface="Wingdings" panose="05000000000000000000" pitchFamily="2" charset="2"/>
              </a:rPr>
              <a:t> Courier Express </a:t>
            </a:r>
            <a:r>
              <a:rPr lang="fr-FR" sz="1800" dirty="0" err="1">
                <a:sym typeface="Wingdings" panose="05000000000000000000" pitchFamily="2" charset="2"/>
              </a:rPr>
              <a:t>Parcel</a:t>
            </a:r>
            <a:endParaRPr lang="fr-FR" sz="1800" dirty="0"/>
          </a:p>
        </p:txBody>
      </p:sp>
      <p:sp>
        <p:nvSpPr>
          <p:cNvPr id="8" name="ZoneTexte 7">
            <a:extLst>
              <a:ext uri="{FF2B5EF4-FFF2-40B4-BE49-F238E27FC236}">
                <a16:creationId xmlns:a16="http://schemas.microsoft.com/office/drawing/2014/main" id="{A66689D4-C93B-4EC4-BC4A-305877A1D021}"/>
              </a:ext>
            </a:extLst>
          </p:cNvPr>
          <p:cNvSpPr txBox="1"/>
          <p:nvPr/>
        </p:nvSpPr>
        <p:spPr>
          <a:xfrm>
            <a:off x="2019300" y="4943170"/>
            <a:ext cx="4933950" cy="369332"/>
          </a:xfrm>
          <a:prstGeom prst="rect">
            <a:avLst/>
          </a:prstGeom>
          <a:noFill/>
        </p:spPr>
        <p:txBody>
          <a:bodyPr wrap="square" rtlCol="0">
            <a:spAutoFit/>
          </a:bodyPr>
          <a:lstStyle/>
          <a:p>
            <a:r>
              <a:rPr lang="fr-FR" sz="1800" dirty="0">
                <a:sym typeface="Wingdings" panose="05000000000000000000" pitchFamily="2" charset="2"/>
              </a:rPr>
              <a:t> Courier Express Product</a:t>
            </a:r>
            <a:endParaRPr lang="fr-FR" sz="1800" dirty="0"/>
          </a:p>
        </p:txBody>
      </p:sp>
      <p:pic>
        <p:nvPicPr>
          <p:cNvPr id="4" name="Image 3">
            <a:extLst>
              <a:ext uri="{FF2B5EF4-FFF2-40B4-BE49-F238E27FC236}">
                <a16:creationId xmlns:a16="http://schemas.microsoft.com/office/drawing/2014/main" id="{9B35A372-EC8E-4028-84B9-82173A18A2DA}"/>
              </a:ext>
            </a:extLst>
          </p:cNvPr>
          <p:cNvPicPr>
            <a:picLocks noChangeAspect="1"/>
          </p:cNvPicPr>
          <p:nvPr/>
        </p:nvPicPr>
        <p:blipFill rotWithShape="1">
          <a:blip r:embed="rId3"/>
          <a:srcRect t="15542" r="47614" b="22961"/>
          <a:stretch/>
        </p:blipFill>
        <p:spPr>
          <a:xfrm>
            <a:off x="2028825" y="4268937"/>
            <a:ext cx="374201" cy="342272"/>
          </a:xfrm>
          <a:prstGeom prst="rect">
            <a:avLst/>
          </a:prstGeom>
        </p:spPr>
      </p:pic>
    </p:spTree>
    <p:extLst>
      <p:ext uri="{BB962C8B-B14F-4D97-AF65-F5344CB8AC3E}">
        <p14:creationId xmlns:p14="http://schemas.microsoft.com/office/powerpoint/2010/main" val="3106303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16</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738664"/>
          </a:xfrm>
          <a:prstGeom prst="rect">
            <a:avLst/>
          </a:prstGeom>
        </p:spPr>
        <p:txBody>
          <a:bodyPr wrap="square">
            <a:spAutoFit/>
          </a:bodyPr>
          <a:lstStyle/>
          <a:p>
            <a:pPr algn="just"/>
            <a:r>
              <a:rPr lang="en-US" sz="2100" dirty="0">
                <a:solidFill>
                  <a:schemeClr val="tx1"/>
                </a:solidFill>
              </a:rPr>
              <a:t>A “Courier” operation means that the company will deal with:</a:t>
            </a:r>
          </a:p>
          <a:p>
            <a:pPr algn="just"/>
            <a:endParaRPr lang="en-US" sz="2100" dirty="0">
              <a:solidFill>
                <a:schemeClr val="tx1"/>
              </a:solidFill>
            </a:endParaRPr>
          </a:p>
        </p:txBody>
      </p:sp>
      <p:sp>
        <p:nvSpPr>
          <p:cNvPr id="2" name="ZoneTexte 1">
            <a:extLst>
              <a:ext uri="{FF2B5EF4-FFF2-40B4-BE49-F238E27FC236}">
                <a16:creationId xmlns:a16="http://schemas.microsoft.com/office/drawing/2014/main" id="{69F9BF4B-5902-4C03-A3D7-455094F92AFD}"/>
              </a:ext>
            </a:extLst>
          </p:cNvPr>
          <p:cNvSpPr txBox="1"/>
          <p:nvPr/>
        </p:nvSpPr>
        <p:spPr>
          <a:xfrm>
            <a:off x="2019299" y="2844348"/>
            <a:ext cx="5791200" cy="369332"/>
          </a:xfrm>
          <a:prstGeom prst="rect">
            <a:avLst/>
          </a:prstGeom>
          <a:noFill/>
        </p:spPr>
        <p:txBody>
          <a:bodyPr wrap="square" rtlCol="0">
            <a:spAutoFit/>
          </a:bodyPr>
          <a:lstStyle/>
          <a:p>
            <a:r>
              <a:rPr lang="fr-FR" sz="1800" dirty="0">
                <a:sym typeface="Wingdings" panose="05000000000000000000" pitchFamily="2" charset="2"/>
              </a:rPr>
              <a:t> mails and </a:t>
            </a:r>
            <a:r>
              <a:rPr lang="fr-FR" sz="1800" dirty="0" err="1">
                <a:sym typeface="Wingdings" panose="05000000000000000000" pitchFamily="2" charset="2"/>
              </a:rPr>
              <a:t>small</a:t>
            </a:r>
            <a:r>
              <a:rPr lang="fr-FR" sz="1800" dirty="0">
                <a:sym typeface="Wingdings" panose="05000000000000000000" pitchFamily="2" charset="2"/>
              </a:rPr>
              <a:t> packages</a:t>
            </a:r>
            <a:endParaRPr lang="fr-FR" sz="1800" dirty="0"/>
          </a:p>
        </p:txBody>
      </p:sp>
      <p:sp>
        <p:nvSpPr>
          <p:cNvPr id="6" name="ZoneTexte 5">
            <a:extLst>
              <a:ext uri="{FF2B5EF4-FFF2-40B4-BE49-F238E27FC236}">
                <a16:creationId xmlns:a16="http://schemas.microsoft.com/office/drawing/2014/main" id="{52B64AB6-FCFC-4DA5-8FA6-52AAE6ABAAEF}"/>
              </a:ext>
            </a:extLst>
          </p:cNvPr>
          <p:cNvSpPr txBox="1"/>
          <p:nvPr/>
        </p:nvSpPr>
        <p:spPr>
          <a:xfrm>
            <a:off x="2019299" y="3559578"/>
            <a:ext cx="6600825" cy="369332"/>
          </a:xfrm>
          <a:prstGeom prst="rect">
            <a:avLst/>
          </a:prstGeom>
          <a:noFill/>
        </p:spPr>
        <p:txBody>
          <a:bodyPr wrap="square" rtlCol="0">
            <a:spAutoFit/>
          </a:bodyPr>
          <a:lstStyle/>
          <a:p>
            <a:r>
              <a:rPr lang="fr-FR" sz="1800" dirty="0">
                <a:sym typeface="Wingdings" panose="05000000000000000000" pitchFamily="2" charset="2"/>
              </a:rPr>
              <a:t> all sorts of </a:t>
            </a:r>
            <a:r>
              <a:rPr lang="fr-FR" sz="1800" dirty="0" err="1">
                <a:sym typeface="Wingdings" panose="05000000000000000000" pitchFamily="2" charset="2"/>
              </a:rPr>
              <a:t>products</a:t>
            </a:r>
            <a:r>
              <a:rPr lang="fr-FR" sz="1800" dirty="0">
                <a:sym typeface="Wingdings" panose="05000000000000000000" pitchFamily="2" charset="2"/>
              </a:rPr>
              <a:t> </a:t>
            </a:r>
            <a:r>
              <a:rPr lang="fr-FR" sz="1800" dirty="0" err="1">
                <a:sym typeface="Wingdings" panose="05000000000000000000" pitchFamily="2" charset="2"/>
              </a:rPr>
              <a:t>that</a:t>
            </a:r>
            <a:r>
              <a:rPr lang="fr-FR" sz="1800" dirty="0">
                <a:sym typeface="Wingdings" panose="05000000000000000000" pitchFamily="2" charset="2"/>
              </a:rPr>
              <a:t> </a:t>
            </a:r>
            <a:r>
              <a:rPr lang="fr-FR" sz="1800" dirty="0" err="1">
                <a:sym typeface="Wingdings" panose="05000000000000000000" pitchFamily="2" charset="2"/>
              </a:rPr>
              <a:t>need</a:t>
            </a:r>
            <a:r>
              <a:rPr lang="fr-FR" sz="1800" dirty="0">
                <a:sym typeface="Wingdings" panose="05000000000000000000" pitchFamily="2" charset="2"/>
              </a:rPr>
              <a:t> to </a:t>
            </a:r>
            <a:r>
              <a:rPr lang="fr-FR" sz="1800" dirty="0" err="1">
                <a:sym typeface="Wingdings" panose="05000000000000000000" pitchFamily="2" charset="2"/>
              </a:rPr>
              <a:t>be</a:t>
            </a:r>
            <a:r>
              <a:rPr lang="fr-FR" sz="1800" dirty="0">
                <a:sym typeface="Wingdings" panose="05000000000000000000" pitchFamily="2" charset="2"/>
              </a:rPr>
              <a:t> </a:t>
            </a:r>
            <a:r>
              <a:rPr lang="fr-FR" sz="1800" dirty="0" err="1">
                <a:sym typeface="Wingdings" panose="05000000000000000000" pitchFamily="2" charset="2"/>
              </a:rPr>
              <a:t>delivered</a:t>
            </a:r>
            <a:r>
              <a:rPr lang="fr-FR" sz="1800" dirty="0">
                <a:sym typeface="Wingdings" panose="05000000000000000000" pitchFamily="2" charset="2"/>
              </a:rPr>
              <a:t> </a:t>
            </a:r>
            <a:r>
              <a:rPr lang="fr-FR" sz="1800" dirty="0" err="1">
                <a:sym typeface="Wingdings" panose="05000000000000000000" pitchFamily="2" charset="2"/>
              </a:rPr>
              <a:t>door</a:t>
            </a:r>
            <a:r>
              <a:rPr lang="fr-FR" sz="1800" dirty="0">
                <a:sym typeface="Wingdings" panose="05000000000000000000" pitchFamily="2" charset="2"/>
              </a:rPr>
              <a:t>-to-</a:t>
            </a:r>
            <a:r>
              <a:rPr lang="fr-FR" sz="1800" dirty="0" err="1">
                <a:sym typeface="Wingdings" panose="05000000000000000000" pitchFamily="2" charset="2"/>
              </a:rPr>
              <a:t>door</a:t>
            </a:r>
            <a:endParaRPr lang="fr-FR" sz="1800" dirty="0"/>
          </a:p>
        </p:txBody>
      </p:sp>
      <p:sp>
        <p:nvSpPr>
          <p:cNvPr id="7" name="ZoneTexte 6">
            <a:extLst>
              <a:ext uri="{FF2B5EF4-FFF2-40B4-BE49-F238E27FC236}">
                <a16:creationId xmlns:a16="http://schemas.microsoft.com/office/drawing/2014/main" id="{C4B15DA3-2DE8-4D0E-956E-7BAE356191A1}"/>
              </a:ext>
            </a:extLst>
          </p:cNvPr>
          <p:cNvSpPr txBox="1"/>
          <p:nvPr/>
        </p:nvSpPr>
        <p:spPr>
          <a:xfrm>
            <a:off x="2019300" y="4251374"/>
            <a:ext cx="6600824" cy="646331"/>
          </a:xfrm>
          <a:prstGeom prst="rect">
            <a:avLst/>
          </a:prstGeom>
          <a:noFill/>
        </p:spPr>
        <p:txBody>
          <a:bodyPr wrap="square" rtlCol="0">
            <a:spAutoFit/>
          </a:bodyPr>
          <a:lstStyle/>
          <a:p>
            <a:r>
              <a:rPr lang="fr-FR" sz="1800" dirty="0">
                <a:sym typeface="Wingdings" panose="05000000000000000000" pitchFamily="2" charset="2"/>
              </a:rPr>
              <a:t> mails and documents </a:t>
            </a:r>
            <a:r>
              <a:rPr lang="fr-FR" sz="1800" dirty="0" err="1">
                <a:sym typeface="Wingdings" panose="05000000000000000000" pitchFamily="2" charset="2"/>
              </a:rPr>
              <a:t>within</a:t>
            </a:r>
            <a:r>
              <a:rPr lang="fr-FR" sz="1800" dirty="0">
                <a:sym typeface="Wingdings" panose="05000000000000000000" pitchFamily="2" charset="2"/>
              </a:rPr>
              <a:t> an enveloppe for </a:t>
            </a:r>
            <a:r>
              <a:rPr lang="fr-FR" sz="1800" dirty="0" err="1">
                <a:sym typeface="Wingdings" panose="05000000000000000000" pitchFamily="2" charset="2"/>
              </a:rPr>
              <a:t>professional</a:t>
            </a:r>
            <a:r>
              <a:rPr lang="fr-FR" sz="1800" dirty="0">
                <a:sym typeface="Wingdings" panose="05000000000000000000" pitchFamily="2" charset="2"/>
              </a:rPr>
              <a:t> clients </a:t>
            </a:r>
            <a:endParaRPr lang="fr-FR" sz="1800" dirty="0"/>
          </a:p>
        </p:txBody>
      </p:sp>
      <p:sp>
        <p:nvSpPr>
          <p:cNvPr id="8" name="ZoneTexte 7">
            <a:extLst>
              <a:ext uri="{FF2B5EF4-FFF2-40B4-BE49-F238E27FC236}">
                <a16:creationId xmlns:a16="http://schemas.microsoft.com/office/drawing/2014/main" id="{A66689D4-C93B-4EC4-BC4A-305877A1D021}"/>
              </a:ext>
            </a:extLst>
          </p:cNvPr>
          <p:cNvSpPr txBox="1"/>
          <p:nvPr/>
        </p:nvSpPr>
        <p:spPr>
          <a:xfrm>
            <a:off x="2019299" y="5220169"/>
            <a:ext cx="6600824" cy="646331"/>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goods</a:t>
            </a:r>
            <a:r>
              <a:rPr lang="fr-FR" sz="1800" dirty="0">
                <a:sym typeface="Wingdings" panose="05000000000000000000" pitchFamily="2" charset="2"/>
              </a:rPr>
              <a:t> </a:t>
            </a:r>
            <a:r>
              <a:rPr lang="fr-FR" sz="1800" dirty="0" err="1">
                <a:sym typeface="Wingdings" panose="05000000000000000000" pitchFamily="2" charset="2"/>
              </a:rPr>
              <a:t>that</a:t>
            </a:r>
            <a:r>
              <a:rPr lang="fr-FR" sz="1800" dirty="0">
                <a:sym typeface="Wingdings" panose="05000000000000000000" pitchFamily="2" charset="2"/>
              </a:rPr>
              <a:t> are </a:t>
            </a:r>
            <a:r>
              <a:rPr lang="fr-FR" sz="1800" dirty="0" err="1">
                <a:sym typeface="Wingdings" panose="05000000000000000000" pitchFamily="2" charset="2"/>
              </a:rPr>
              <a:t>conditioned</a:t>
            </a:r>
            <a:r>
              <a:rPr lang="fr-FR" sz="1800" dirty="0">
                <a:sym typeface="Wingdings" panose="05000000000000000000" pitchFamily="2" charset="2"/>
              </a:rPr>
              <a:t> </a:t>
            </a:r>
            <a:r>
              <a:rPr lang="fr-FR" sz="1800" dirty="0" err="1">
                <a:sym typeface="Wingdings" panose="05000000000000000000" pitchFamily="2" charset="2"/>
              </a:rPr>
              <a:t>according</a:t>
            </a:r>
            <a:r>
              <a:rPr lang="fr-FR" sz="1800" dirty="0">
                <a:sym typeface="Wingdings" panose="05000000000000000000" pitchFamily="2" charset="2"/>
              </a:rPr>
              <a:t> to </a:t>
            </a:r>
            <a:r>
              <a:rPr lang="fr-FR" sz="1800" dirty="0" err="1">
                <a:sym typeface="Wingdings" panose="05000000000000000000" pitchFamily="2" charset="2"/>
              </a:rPr>
              <a:t>specific</a:t>
            </a:r>
            <a:r>
              <a:rPr lang="fr-FR" sz="1800" dirty="0">
                <a:sym typeface="Wingdings" panose="05000000000000000000" pitchFamily="2" charset="2"/>
              </a:rPr>
              <a:t> dimensions and </a:t>
            </a:r>
            <a:r>
              <a:rPr lang="fr-FR" sz="1800" dirty="0" err="1">
                <a:sym typeface="Wingdings" panose="05000000000000000000" pitchFamily="2" charset="2"/>
              </a:rPr>
              <a:t>weight</a:t>
            </a:r>
            <a:endParaRPr lang="fr-FR" sz="1800" dirty="0"/>
          </a:p>
        </p:txBody>
      </p:sp>
      <p:pic>
        <p:nvPicPr>
          <p:cNvPr id="4" name="Image 3">
            <a:extLst>
              <a:ext uri="{FF2B5EF4-FFF2-40B4-BE49-F238E27FC236}">
                <a16:creationId xmlns:a16="http://schemas.microsoft.com/office/drawing/2014/main" id="{9B35A372-EC8E-4028-84B9-82173A18A2DA}"/>
              </a:ext>
            </a:extLst>
          </p:cNvPr>
          <p:cNvPicPr>
            <a:picLocks noChangeAspect="1"/>
          </p:cNvPicPr>
          <p:nvPr/>
        </p:nvPicPr>
        <p:blipFill rotWithShape="1">
          <a:blip r:embed="rId3"/>
          <a:srcRect t="15542" r="47614" b="22961"/>
          <a:stretch/>
        </p:blipFill>
        <p:spPr>
          <a:xfrm>
            <a:off x="2019299" y="3540528"/>
            <a:ext cx="374201" cy="342272"/>
          </a:xfrm>
          <a:prstGeom prst="rect">
            <a:avLst/>
          </a:prstGeom>
        </p:spPr>
      </p:pic>
    </p:spTree>
    <p:extLst>
      <p:ext uri="{BB962C8B-B14F-4D97-AF65-F5344CB8AC3E}">
        <p14:creationId xmlns:p14="http://schemas.microsoft.com/office/powerpoint/2010/main" val="2922333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17</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3293209"/>
          </a:xfrm>
          <a:prstGeom prst="rect">
            <a:avLst/>
          </a:prstGeom>
        </p:spPr>
        <p:txBody>
          <a:bodyPr wrap="square">
            <a:spAutoFit/>
          </a:bodyPr>
          <a:lstStyle/>
          <a:p>
            <a:pPr algn="just"/>
            <a:r>
              <a:rPr lang="en-GB" sz="1600" b="1" dirty="0">
                <a:solidFill>
                  <a:srgbClr val="18C320"/>
                </a:solidFill>
              </a:rPr>
              <a:t>Organisation of the distribution network</a:t>
            </a:r>
          </a:p>
          <a:p>
            <a:pPr algn="just"/>
            <a:endParaRPr lang="en-GB" sz="1600" dirty="0">
              <a:solidFill>
                <a:schemeClr val="tx1"/>
              </a:solidFill>
            </a:endParaRPr>
          </a:p>
          <a:p>
            <a:pPr algn="just"/>
            <a:r>
              <a:rPr lang="en-GB" sz="1600" dirty="0">
                <a:solidFill>
                  <a:schemeClr val="tx1"/>
                </a:solidFill>
              </a:rPr>
              <a:t>Compared to traditional delivery services, especially B2B, under contractual relationship between parties and usually a recurring frequency or routine for deliveries, CEP operations are led by the </a:t>
            </a:r>
            <a:r>
              <a:rPr lang="en-GB" sz="1600" b="1" dirty="0">
                <a:solidFill>
                  <a:srgbClr val="18C320"/>
                </a:solidFill>
              </a:rPr>
              <a:t>customer service response</a:t>
            </a:r>
            <a:r>
              <a:rPr lang="en-GB" sz="1600" dirty="0">
                <a:solidFill>
                  <a:schemeClr val="tx1"/>
                </a:solidFill>
              </a:rPr>
              <a:t>.</a:t>
            </a:r>
          </a:p>
          <a:p>
            <a:pPr algn="just"/>
            <a:endParaRPr lang="en-GB" sz="1600" dirty="0">
              <a:solidFill>
                <a:schemeClr val="tx1"/>
              </a:solidFill>
            </a:endParaRPr>
          </a:p>
          <a:p>
            <a:pPr algn="just"/>
            <a:r>
              <a:rPr lang="en-GB" sz="1600" dirty="0">
                <a:solidFill>
                  <a:schemeClr val="tx1"/>
                </a:solidFill>
              </a:rPr>
              <a:t>It means that the </a:t>
            </a:r>
            <a:r>
              <a:rPr lang="en-GB" sz="1600" b="1" dirty="0">
                <a:solidFill>
                  <a:srgbClr val="18C320"/>
                </a:solidFill>
              </a:rPr>
              <a:t>delivery parameters </a:t>
            </a:r>
            <a:r>
              <a:rPr lang="en-GB" sz="1600" dirty="0">
                <a:solidFill>
                  <a:schemeClr val="tx1"/>
                </a:solidFill>
              </a:rPr>
              <a:t>are key to performance evaluation.</a:t>
            </a:r>
          </a:p>
          <a:p>
            <a:pPr algn="just"/>
            <a:endParaRPr lang="en-GB" sz="1600" dirty="0">
              <a:solidFill>
                <a:schemeClr val="tx1"/>
              </a:solidFill>
            </a:endParaRPr>
          </a:p>
          <a:p>
            <a:pPr algn="just"/>
            <a:r>
              <a:rPr lang="en-GB" sz="1600" dirty="0">
                <a:solidFill>
                  <a:schemeClr val="tx1"/>
                </a:solidFill>
              </a:rPr>
              <a:t>Mastery of </a:t>
            </a:r>
            <a:r>
              <a:rPr lang="en-GB" sz="1600" b="1" dirty="0">
                <a:solidFill>
                  <a:srgbClr val="18C320"/>
                </a:solidFill>
              </a:rPr>
              <a:t>information flows </a:t>
            </a:r>
            <a:r>
              <a:rPr lang="en-GB" sz="1600" dirty="0">
                <a:solidFill>
                  <a:schemeClr val="tx1"/>
                </a:solidFill>
              </a:rPr>
              <a:t>is essential to monitor precisely where packages are and the timing expected to deliver customers.</a:t>
            </a:r>
          </a:p>
          <a:p>
            <a:pPr algn="just"/>
            <a:endParaRPr lang="en-GB" sz="1600" dirty="0">
              <a:solidFill>
                <a:schemeClr val="tx1"/>
              </a:solidFill>
            </a:endParaRPr>
          </a:p>
          <a:p>
            <a:pPr algn="just"/>
            <a:r>
              <a:rPr lang="en-GB" sz="1600" dirty="0">
                <a:solidFill>
                  <a:schemeClr val="tx1"/>
                </a:solidFill>
              </a:rPr>
              <a:t>On top of that, daily </a:t>
            </a:r>
            <a:r>
              <a:rPr lang="en-GB" sz="1600" b="1" dirty="0">
                <a:solidFill>
                  <a:srgbClr val="18C320"/>
                </a:solidFill>
              </a:rPr>
              <a:t>volume of activity </a:t>
            </a:r>
            <a:r>
              <a:rPr lang="en-GB" sz="1600" dirty="0">
                <a:solidFill>
                  <a:schemeClr val="tx1"/>
                </a:solidFill>
              </a:rPr>
              <a:t>is rarely known in this sector, as it is impossible to project the number of mails and packages that will be shipped on the following day.</a:t>
            </a:r>
          </a:p>
        </p:txBody>
      </p:sp>
      <p:cxnSp>
        <p:nvCxnSpPr>
          <p:cNvPr id="8" name="Connecteur droit 7">
            <a:extLst>
              <a:ext uri="{FF2B5EF4-FFF2-40B4-BE49-F238E27FC236}">
                <a16:creationId xmlns:a16="http://schemas.microsoft.com/office/drawing/2014/main" id="{5FCE05E1-0A30-4532-B05F-41C6360C9F30}"/>
              </a:ext>
            </a:extLst>
          </p:cNvPr>
          <p:cNvCxnSpPr>
            <a:cxnSpLocks/>
          </p:cNvCxnSpPr>
          <p:nvPr/>
        </p:nvCxnSpPr>
        <p:spPr>
          <a:xfrm>
            <a:off x="4138366" y="4769963"/>
            <a:ext cx="244154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2" name="Flèche : droite 11">
            <a:extLst>
              <a:ext uri="{FF2B5EF4-FFF2-40B4-BE49-F238E27FC236}">
                <a16:creationId xmlns:a16="http://schemas.microsoft.com/office/drawing/2014/main" id="{ABF2558D-829C-4924-8C21-CE1DBD10CADF}"/>
              </a:ext>
            </a:extLst>
          </p:cNvPr>
          <p:cNvSpPr/>
          <p:nvPr/>
        </p:nvSpPr>
        <p:spPr>
          <a:xfrm>
            <a:off x="2026762" y="5710473"/>
            <a:ext cx="273378" cy="145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droite 22">
            <a:extLst>
              <a:ext uri="{FF2B5EF4-FFF2-40B4-BE49-F238E27FC236}">
                <a16:creationId xmlns:a16="http://schemas.microsoft.com/office/drawing/2014/main" id="{DFE89BA3-C358-4FAA-836B-2D384C1A55D5}"/>
              </a:ext>
            </a:extLst>
          </p:cNvPr>
          <p:cNvSpPr/>
          <p:nvPr/>
        </p:nvSpPr>
        <p:spPr>
          <a:xfrm>
            <a:off x="6574641" y="5710473"/>
            <a:ext cx="273378" cy="145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a:extLst>
              <a:ext uri="{FF2B5EF4-FFF2-40B4-BE49-F238E27FC236}">
                <a16:creationId xmlns:a16="http://schemas.microsoft.com/office/drawing/2014/main" id="{95523A34-9DAA-401C-BE35-2A8A04CC0D90}"/>
              </a:ext>
            </a:extLst>
          </p:cNvPr>
          <p:cNvGrpSpPr/>
          <p:nvPr/>
        </p:nvGrpSpPr>
        <p:grpSpPr>
          <a:xfrm>
            <a:off x="554178" y="5300038"/>
            <a:ext cx="1197205" cy="1142043"/>
            <a:chOff x="554178" y="5300038"/>
            <a:chExt cx="1197205" cy="1142043"/>
          </a:xfrm>
        </p:grpSpPr>
        <p:pic>
          <p:nvPicPr>
            <p:cNvPr id="11" name="Graphique 10" descr="Centre d’appels contour">
              <a:extLst>
                <a:ext uri="{FF2B5EF4-FFF2-40B4-BE49-F238E27FC236}">
                  <a16:creationId xmlns:a16="http://schemas.microsoft.com/office/drawing/2014/main" id="{F646EAAA-6505-478B-A92B-8F28ECD02D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151" y="5300038"/>
              <a:ext cx="914400" cy="914400"/>
            </a:xfrm>
            <a:prstGeom prst="rect">
              <a:avLst/>
            </a:prstGeom>
          </p:spPr>
        </p:pic>
        <p:sp>
          <p:nvSpPr>
            <p:cNvPr id="21" name="ZoneTexte 20">
              <a:extLst>
                <a:ext uri="{FF2B5EF4-FFF2-40B4-BE49-F238E27FC236}">
                  <a16:creationId xmlns:a16="http://schemas.microsoft.com/office/drawing/2014/main" id="{ACAA9FD3-F033-4584-A860-AABC32C388BD}"/>
                </a:ext>
              </a:extLst>
            </p:cNvPr>
            <p:cNvSpPr txBox="1"/>
            <p:nvPr/>
          </p:nvSpPr>
          <p:spPr>
            <a:xfrm>
              <a:off x="554178" y="6165082"/>
              <a:ext cx="1197205" cy="276999"/>
            </a:xfrm>
            <a:prstGeom prst="rect">
              <a:avLst/>
            </a:prstGeom>
            <a:noFill/>
          </p:spPr>
          <p:txBody>
            <a:bodyPr wrap="square" rtlCol="0">
              <a:spAutoFit/>
            </a:bodyPr>
            <a:lstStyle/>
            <a:p>
              <a:pPr algn="ctr"/>
              <a:r>
                <a:rPr lang="fr-FR" sz="1200" dirty="0"/>
                <a:t>Customer call</a:t>
              </a:r>
            </a:p>
          </p:txBody>
        </p:sp>
      </p:grpSp>
      <p:grpSp>
        <p:nvGrpSpPr>
          <p:cNvPr id="33" name="Groupe 32">
            <a:extLst>
              <a:ext uri="{FF2B5EF4-FFF2-40B4-BE49-F238E27FC236}">
                <a16:creationId xmlns:a16="http://schemas.microsoft.com/office/drawing/2014/main" id="{482937D1-0647-475A-839A-A377FE0C1D4F}"/>
              </a:ext>
            </a:extLst>
          </p:cNvPr>
          <p:cNvGrpSpPr/>
          <p:nvPr/>
        </p:nvGrpSpPr>
        <p:grpSpPr>
          <a:xfrm>
            <a:off x="2354072" y="5409517"/>
            <a:ext cx="1197205" cy="1126734"/>
            <a:chOff x="2354072" y="5409517"/>
            <a:chExt cx="1197205" cy="1126734"/>
          </a:xfrm>
        </p:grpSpPr>
        <p:sp>
          <p:nvSpPr>
            <p:cNvPr id="25" name="ZoneTexte 24">
              <a:extLst>
                <a:ext uri="{FF2B5EF4-FFF2-40B4-BE49-F238E27FC236}">
                  <a16:creationId xmlns:a16="http://schemas.microsoft.com/office/drawing/2014/main" id="{CC6D9D30-4217-44DE-A8F9-C5D77E019E5E}"/>
                </a:ext>
              </a:extLst>
            </p:cNvPr>
            <p:cNvSpPr txBox="1"/>
            <p:nvPr/>
          </p:nvSpPr>
          <p:spPr>
            <a:xfrm>
              <a:off x="2354072" y="6074586"/>
              <a:ext cx="1197205" cy="461665"/>
            </a:xfrm>
            <a:prstGeom prst="rect">
              <a:avLst/>
            </a:prstGeom>
            <a:noFill/>
          </p:spPr>
          <p:txBody>
            <a:bodyPr wrap="square" rtlCol="0">
              <a:spAutoFit/>
            </a:bodyPr>
            <a:lstStyle/>
            <a:p>
              <a:pPr algn="ctr"/>
              <a:r>
                <a:rPr lang="fr-FR" sz="1200" dirty="0" err="1"/>
                <a:t>Operation’s</a:t>
              </a:r>
              <a:r>
                <a:rPr lang="fr-FR" sz="1200" dirty="0"/>
                <a:t> planning</a:t>
              </a:r>
            </a:p>
          </p:txBody>
        </p:sp>
        <p:pic>
          <p:nvPicPr>
            <p:cNvPr id="24" name="Graphique 23" descr="Calendrier mensuel avec un remplissage uni">
              <a:extLst>
                <a:ext uri="{FF2B5EF4-FFF2-40B4-BE49-F238E27FC236}">
                  <a16:creationId xmlns:a16="http://schemas.microsoft.com/office/drawing/2014/main" id="{F1CE48B2-3B28-4E95-98AD-6D7DCF8715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76643" y="5409517"/>
              <a:ext cx="768285" cy="768285"/>
            </a:xfrm>
            <a:prstGeom prst="rect">
              <a:avLst/>
            </a:prstGeom>
          </p:spPr>
        </p:pic>
      </p:grpSp>
      <p:grpSp>
        <p:nvGrpSpPr>
          <p:cNvPr id="36" name="Groupe 35">
            <a:extLst>
              <a:ext uri="{FF2B5EF4-FFF2-40B4-BE49-F238E27FC236}">
                <a16:creationId xmlns:a16="http://schemas.microsoft.com/office/drawing/2014/main" id="{8FB0315F-BA33-4C20-B143-750589651AD2}"/>
              </a:ext>
            </a:extLst>
          </p:cNvPr>
          <p:cNvGrpSpPr/>
          <p:nvPr/>
        </p:nvGrpSpPr>
        <p:grpSpPr>
          <a:xfrm>
            <a:off x="3687417" y="5412573"/>
            <a:ext cx="1197205" cy="1123678"/>
            <a:chOff x="3687417" y="5412573"/>
            <a:chExt cx="1197205" cy="1123678"/>
          </a:xfrm>
        </p:grpSpPr>
        <p:sp>
          <p:nvSpPr>
            <p:cNvPr id="28" name="ZoneTexte 27">
              <a:extLst>
                <a:ext uri="{FF2B5EF4-FFF2-40B4-BE49-F238E27FC236}">
                  <a16:creationId xmlns:a16="http://schemas.microsoft.com/office/drawing/2014/main" id="{4790D727-2528-441B-8230-4B9A61F505F3}"/>
                </a:ext>
              </a:extLst>
            </p:cNvPr>
            <p:cNvSpPr txBox="1"/>
            <p:nvPr/>
          </p:nvSpPr>
          <p:spPr>
            <a:xfrm>
              <a:off x="3687417" y="6074586"/>
              <a:ext cx="1197205" cy="461665"/>
            </a:xfrm>
            <a:prstGeom prst="rect">
              <a:avLst/>
            </a:prstGeom>
            <a:noFill/>
          </p:spPr>
          <p:txBody>
            <a:bodyPr wrap="square" rtlCol="0">
              <a:spAutoFit/>
            </a:bodyPr>
            <a:lstStyle/>
            <a:p>
              <a:pPr algn="ctr"/>
              <a:r>
                <a:rPr lang="fr-FR" sz="1200" dirty="0" err="1"/>
                <a:t>Routing</a:t>
              </a:r>
              <a:r>
                <a:rPr lang="fr-FR" sz="1200" dirty="0"/>
                <a:t> package</a:t>
              </a:r>
            </a:p>
          </p:txBody>
        </p:sp>
        <p:grpSp>
          <p:nvGrpSpPr>
            <p:cNvPr id="29" name="Groupe 28">
              <a:extLst>
                <a:ext uri="{FF2B5EF4-FFF2-40B4-BE49-F238E27FC236}">
                  <a16:creationId xmlns:a16="http://schemas.microsoft.com/office/drawing/2014/main" id="{636F091A-D966-4644-9EBB-F70FEBC934EB}"/>
                </a:ext>
              </a:extLst>
            </p:cNvPr>
            <p:cNvGrpSpPr/>
            <p:nvPr/>
          </p:nvGrpSpPr>
          <p:grpSpPr>
            <a:xfrm>
              <a:off x="3813986" y="5412573"/>
              <a:ext cx="862322" cy="662013"/>
              <a:chOff x="3813986" y="5412573"/>
              <a:chExt cx="862322" cy="662013"/>
            </a:xfrm>
          </p:grpSpPr>
          <p:pic>
            <p:nvPicPr>
              <p:cNvPr id="27" name="Graphique 26" descr="Flèche : courbe dans le sens des aiguilles d’une montre avec un remplissage uni">
                <a:extLst>
                  <a:ext uri="{FF2B5EF4-FFF2-40B4-BE49-F238E27FC236}">
                    <a16:creationId xmlns:a16="http://schemas.microsoft.com/office/drawing/2014/main" id="{E70A5DCF-C2D7-4A4A-9E36-EFC4996BD4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866367">
                <a:off x="3813986" y="5617386"/>
                <a:ext cx="457200" cy="457200"/>
              </a:xfrm>
              <a:prstGeom prst="rect">
                <a:avLst/>
              </a:prstGeom>
            </p:spPr>
          </p:pic>
          <p:pic>
            <p:nvPicPr>
              <p:cNvPr id="31" name="Graphique 30" descr="Flèche : courbe dans le sens des aiguilles d’une montre avec un remplissage uni">
                <a:extLst>
                  <a:ext uri="{FF2B5EF4-FFF2-40B4-BE49-F238E27FC236}">
                    <a16:creationId xmlns:a16="http://schemas.microsoft.com/office/drawing/2014/main" id="{865CE3DA-34FE-44A7-B06C-D3FF53EE71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55493" flipH="1">
                <a:off x="4208557" y="5412573"/>
                <a:ext cx="457200" cy="457200"/>
              </a:xfrm>
              <a:prstGeom prst="rect">
                <a:avLst/>
              </a:prstGeom>
            </p:spPr>
          </p:pic>
          <p:pic>
            <p:nvPicPr>
              <p:cNvPr id="32" name="Graphique 31" descr="Flèche : courbe dans le sens des aiguilles d’une montre avec un remplissage uni">
                <a:extLst>
                  <a:ext uri="{FF2B5EF4-FFF2-40B4-BE49-F238E27FC236}">
                    <a16:creationId xmlns:a16="http://schemas.microsoft.com/office/drawing/2014/main" id="{1B6A2AFF-B64F-46DF-9141-584D898344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944507" flipH="1" flipV="1">
                <a:off x="4219108" y="5611226"/>
                <a:ext cx="457200" cy="457200"/>
              </a:xfrm>
              <a:prstGeom prst="rect">
                <a:avLst/>
              </a:prstGeom>
            </p:spPr>
          </p:pic>
        </p:grpSp>
      </p:grpSp>
      <p:grpSp>
        <p:nvGrpSpPr>
          <p:cNvPr id="37" name="Groupe 36">
            <a:extLst>
              <a:ext uri="{FF2B5EF4-FFF2-40B4-BE49-F238E27FC236}">
                <a16:creationId xmlns:a16="http://schemas.microsoft.com/office/drawing/2014/main" id="{6558417A-05FD-4F66-9B8D-565AF2669EE7}"/>
              </a:ext>
            </a:extLst>
          </p:cNvPr>
          <p:cNvGrpSpPr/>
          <p:nvPr/>
        </p:nvGrpSpPr>
        <p:grpSpPr>
          <a:xfrm>
            <a:off x="5141346" y="5332692"/>
            <a:ext cx="1197205" cy="1201723"/>
            <a:chOff x="5141346" y="5332692"/>
            <a:chExt cx="1197205" cy="1201723"/>
          </a:xfrm>
        </p:grpSpPr>
        <p:pic>
          <p:nvPicPr>
            <p:cNvPr id="16" name="Graphique 15" descr="Livraison avec un remplissage uni">
              <a:extLst>
                <a:ext uri="{FF2B5EF4-FFF2-40B4-BE49-F238E27FC236}">
                  <a16:creationId xmlns:a16="http://schemas.microsoft.com/office/drawing/2014/main" id="{A92646BC-EDBD-459C-B24E-144AAB96CF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43877" y="5332692"/>
              <a:ext cx="914400" cy="914400"/>
            </a:xfrm>
            <a:prstGeom prst="rect">
              <a:avLst/>
            </a:prstGeom>
          </p:spPr>
        </p:pic>
        <p:sp>
          <p:nvSpPr>
            <p:cNvPr id="34" name="ZoneTexte 33">
              <a:extLst>
                <a:ext uri="{FF2B5EF4-FFF2-40B4-BE49-F238E27FC236}">
                  <a16:creationId xmlns:a16="http://schemas.microsoft.com/office/drawing/2014/main" id="{E0D57A52-CC26-4564-BCF6-C296D329FB49}"/>
                </a:ext>
              </a:extLst>
            </p:cNvPr>
            <p:cNvSpPr txBox="1"/>
            <p:nvPr/>
          </p:nvSpPr>
          <p:spPr>
            <a:xfrm>
              <a:off x="5141346" y="6072750"/>
              <a:ext cx="1197205" cy="461665"/>
            </a:xfrm>
            <a:prstGeom prst="rect">
              <a:avLst/>
            </a:prstGeom>
            <a:noFill/>
          </p:spPr>
          <p:txBody>
            <a:bodyPr wrap="square" rtlCol="0">
              <a:spAutoFit/>
            </a:bodyPr>
            <a:lstStyle/>
            <a:p>
              <a:pPr algn="ctr"/>
              <a:r>
                <a:rPr lang="fr-FR" sz="1200" dirty="0"/>
                <a:t>Last mile transportation</a:t>
              </a:r>
            </a:p>
          </p:txBody>
        </p:sp>
      </p:grpSp>
      <p:grpSp>
        <p:nvGrpSpPr>
          <p:cNvPr id="38" name="Groupe 37">
            <a:extLst>
              <a:ext uri="{FF2B5EF4-FFF2-40B4-BE49-F238E27FC236}">
                <a16:creationId xmlns:a16="http://schemas.microsoft.com/office/drawing/2014/main" id="{EBF3E5ED-E9E6-4F68-8308-9207A6E64CA5}"/>
              </a:ext>
            </a:extLst>
          </p:cNvPr>
          <p:cNvGrpSpPr/>
          <p:nvPr/>
        </p:nvGrpSpPr>
        <p:grpSpPr>
          <a:xfrm>
            <a:off x="7203444" y="5326268"/>
            <a:ext cx="1197205" cy="1208880"/>
            <a:chOff x="7203444" y="5326268"/>
            <a:chExt cx="1197205" cy="1208880"/>
          </a:xfrm>
        </p:grpSpPr>
        <p:pic>
          <p:nvPicPr>
            <p:cNvPr id="18" name="Graphique 17" descr="Boîte aux lettres avec un remplissage uni">
              <a:extLst>
                <a:ext uri="{FF2B5EF4-FFF2-40B4-BE49-F238E27FC236}">
                  <a16:creationId xmlns:a16="http://schemas.microsoft.com/office/drawing/2014/main" id="{7FF24B59-F6A6-4A61-8B7B-8BAD8DE089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59568" y="5326268"/>
              <a:ext cx="914400" cy="914400"/>
            </a:xfrm>
            <a:prstGeom prst="rect">
              <a:avLst/>
            </a:prstGeom>
          </p:spPr>
        </p:pic>
        <p:sp>
          <p:nvSpPr>
            <p:cNvPr id="35" name="ZoneTexte 34">
              <a:extLst>
                <a:ext uri="{FF2B5EF4-FFF2-40B4-BE49-F238E27FC236}">
                  <a16:creationId xmlns:a16="http://schemas.microsoft.com/office/drawing/2014/main" id="{8A05179E-6074-4AEB-8F39-9CB60E97693D}"/>
                </a:ext>
              </a:extLst>
            </p:cNvPr>
            <p:cNvSpPr txBox="1"/>
            <p:nvPr/>
          </p:nvSpPr>
          <p:spPr>
            <a:xfrm>
              <a:off x="7203444" y="6073483"/>
              <a:ext cx="1197205" cy="461665"/>
            </a:xfrm>
            <a:prstGeom prst="rect">
              <a:avLst/>
            </a:prstGeom>
            <a:noFill/>
          </p:spPr>
          <p:txBody>
            <a:bodyPr wrap="square" rtlCol="0">
              <a:spAutoFit/>
            </a:bodyPr>
            <a:lstStyle/>
            <a:p>
              <a:pPr algn="ctr"/>
              <a:r>
                <a:rPr lang="fr-FR" sz="1200" dirty="0"/>
                <a:t>Customer </a:t>
              </a:r>
              <a:r>
                <a:rPr lang="fr-FR" sz="1200" dirty="0" err="1"/>
                <a:t>delivery</a:t>
              </a:r>
              <a:endParaRPr lang="fr-FR" sz="1200" dirty="0"/>
            </a:p>
          </p:txBody>
        </p:sp>
      </p:grpSp>
    </p:spTree>
    <p:extLst>
      <p:ext uri="{BB962C8B-B14F-4D97-AF65-F5344CB8AC3E}">
        <p14:creationId xmlns:p14="http://schemas.microsoft.com/office/powerpoint/2010/main" val="371552243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1000"/>
                                        <p:tgtEl>
                                          <p:spTgt spid="6">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2000"/>
                                        <p:tgtEl>
                                          <p:spTgt spid="6">
                                            <p:txEl>
                                              <p:pRg st="2" end="2"/>
                                            </p:txEl>
                                          </p:spTgt>
                                        </p:tgtEl>
                                      </p:cBhvr>
                                    </p:animEffect>
                                  </p:childTnLst>
                                </p:cTn>
                              </p:par>
                            </p:childTnLst>
                          </p:cTn>
                        </p:par>
                        <p:par>
                          <p:cTn id="16" fill="hold">
                            <p:stCondLst>
                              <p:cond delay="4500"/>
                            </p:stCondLst>
                            <p:childTnLst>
                              <p:par>
                                <p:cTn id="17" presetID="22" presetClass="entr" presetSubtype="1" fill="hold" grpId="0" nodeType="afterEffect">
                                  <p:stCondLst>
                                    <p:cond delay="150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up)">
                                      <p:cBhvr>
                                        <p:cTn id="19" dur="2000"/>
                                        <p:tgtEl>
                                          <p:spTgt spid="6">
                                            <p:txEl>
                                              <p:pRg st="4" end="4"/>
                                            </p:txEl>
                                          </p:spTgt>
                                        </p:tgtEl>
                                      </p:cBhvr>
                                    </p:animEffect>
                                  </p:childTnLst>
                                </p:cTn>
                              </p:par>
                            </p:childTnLst>
                          </p:cTn>
                        </p:par>
                        <p:par>
                          <p:cTn id="20" fill="hold">
                            <p:stCondLst>
                              <p:cond delay="8000"/>
                            </p:stCondLst>
                            <p:childTnLst>
                              <p:par>
                                <p:cTn id="21" presetID="22" presetClass="entr" presetSubtype="1" fill="hold" grpId="0" nodeType="afterEffect">
                                  <p:stCondLst>
                                    <p:cond delay="50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wipe(up)">
                                      <p:cBhvr>
                                        <p:cTn id="23" dur="2000"/>
                                        <p:tgtEl>
                                          <p:spTgt spid="6">
                                            <p:txEl>
                                              <p:pRg st="6" end="6"/>
                                            </p:txEl>
                                          </p:spTgt>
                                        </p:tgtEl>
                                      </p:cBhvr>
                                    </p:animEffect>
                                  </p:childTnLst>
                                </p:cTn>
                              </p:par>
                            </p:childTnLst>
                          </p:cTn>
                        </p:par>
                        <p:par>
                          <p:cTn id="24" fill="hold">
                            <p:stCondLst>
                              <p:cond delay="10500"/>
                            </p:stCondLst>
                            <p:childTnLst>
                              <p:par>
                                <p:cTn id="25" presetID="22" presetClass="entr" presetSubtype="1" fill="hold" grpId="0" nodeType="afterEffect">
                                  <p:stCondLst>
                                    <p:cond delay="100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up)">
                                      <p:cBhvr>
                                        <p:cTn id="27" dur="2000"/>
                                        <p:tgtEl>
                                          <p:spTgt spid="6">
                                            <p:txEl>
                                              <p:pRg st="8" end="8"/>
                                            </p:txEl>
                                          </p:spTgt>
                                        </p:tgtEl>
                                      </p:cBhvr>
                                    </p:animEffect>
                                  </p:childTnLst>
                                </p:cTn>
                              </p:par>
                            </p:childTnLst>
                          </p:cTn>
                        </p:par>
                        <p:par>
                          <p:cTn id="28" fill="hold">
                            <p:stCondLst>
                              <p:cond delay="13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14000"/>
                            </p:stCondLst>
                            <p:childTnLst>
                              <p:par>
                                <p:cTn id="33" presetID="10" presetClass="entr" presetSubtype="0" fill="hold" nodeType="afterEffect">
                                  <p:stCondLst>
                                    <p:cond delay="10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15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160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childTnLst>
                                </p:cTn>
                              </p:par>
                            </p:childTnLst>
                          </p:cTn>
                        </p:par>
                        <p:par>
                          <p:cTn id="44" fill="hold">
                            <p:stCondLst>
                              <p:cond delay="17000"/>
                            </p:stCondLst>
                            <p:childTnLst>
                              <p:par>
                                <p:cTn id="45" presetID="10" presetClass="entr" presetSubtype="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childTnLst>
                                </p:cTn>
                              </p:par>
                            </p:childTnLst>
                          </p:cTn>
                        </p:par>
                        <p:par>
                          <p:cTn id="48" fill="hold">
                            <p:stCondLst>
                              <p:cond delay="18000"/>
                            </p:stCondLst>
                            <p:childTnLst>
                              <p:par>
                                <p:cTn id="49" presetID="10"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childTnLst>
                                </p:cTn>
                              </p:par>
                            </p:childTnLst>
                          </p:cTn>
                        </p:par>
                        <p:par>
                          <p:cTn id="52" fill="hold">
                            <p:stCondLst>
                              <p:cond delay="190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19500"/>
                            </p:stCondLst>
                            <p:childTnLst>
                              <p:par>
                                <p:cTn id="57" presetID="10"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 grpId="0" uiExpand="1" build="p"/>
      <p:bldP spid="1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5;p9">
            <a:extLst>
              <a:ext uri="{FF2B5EF4-FFF2-40B4-BE49-F238E27FC236}">
                <a16:creationId xmlns:a16="http://schemas.microsoft.com/office/drawing/2014/main" id="{29530010-35BE-42F7-8660-1FCB7462AC99}"/>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a:extLst>
              <a:ext uri="{FF2B5EF4-FFF2-40B4-BE49-F238E27FC236}">
                <a16:creationId xmlns:a16="http://schemas.microsoft.com/office/drawing/2014/main" id="{057BCF8F-ED3D-4BEF-928C-16BD62130E60}"/>
              </a:ext>
            </a:extLst>
          </p:cNvPr>
          <p:cNvSpPr/>
          <p:nvPr/>
        </p:nvSpPr>
        <p:spPr>
          <a:xfrm>
            <a:off x="306006" y="1812071"/>
            <a:ext cx="8367731" cy="3785652"/>
          </a:xfrm>
          <a:prstGeom prst="rect">
            <a:avLst/>
          </a:prstGeom>
        </p:spPr>
        <p:txBody>
          <a:bodyPr wrap="square">
            <a:spAutoFit/>
          </a:bodyPr>
          <a:lstStyle/>
          <a:p>
            <a:pPr algn="just"/>
            <a:r>
              <a:rPr lang="en-GB" sz="1600" b="1" dirty="0">
                <a:solidFill>
                  <a:srgbClr val="18C320"/>
                </a:solidFill>
              </a:rPr>
              <a:t>Organisation of the distribution network</a:t>
            </a:r>
          </a:p>
          <a:p>
            <a:pPr algn="just"/>
            <a:endParaRPr lang="en-GB" sz="1600" dirty="0">
              <a:solidFill>
                <a:schemeClr val="tx1"/>
              </a:solidFill>
            </a:endParaRPr>
          </a:p>
          <a:p>
            <a:pPr algn="just"/>
            <a:r>
              <a:rPr lang="en-US" sz="1600" dirty="0">
                <a:solidFill>
                  <a:schemeClr val="tx1"/>
                </a:solidFill>
              </a:rPr>
              <a:t>In order to be capable delivering items, whatever their dimensions and weight, within a few days (within hours if express), the networking of infrastructures and transportation capacity is essential for CEP operators.</a:t>
            </a: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p:txBody>
      </p:sp>
      <p:sp>
        <p:nvSpPr>
          <p:cNvPr id="2" name="Espace réservé du numéro de diapositive 1">
            <a:extLst>
              <a:ext uri="{FF2B5EF4-FFF2-40B4-BE49-F238E27FC236}">
                <a16:creationId xmlns:a16="http://schemas.microsoft.com/office/drawing/2014/main" id="{11F51C59-56F1-4E04-8A27-C5F0E4C025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18</a:t>
            </a:fld>
            <a:endParaRPr lang="es-ES"/>
          </a:p>
        </p:txBody>
      </p:sp>
      <p:sp>
        <p:nvSpPr>
          <p:cNvPr id="11" name="Ellipse 10">
            <a:extLst>
              <a:ext uri="{FF2B5EF4-FFF2-40B4-BE49-F238E27FC236}">
                <a16:creationId xmlns:a16="http://schemas.microsoft.com/office/drawing/2014/main" id="{59559457-1E99-46A5-8CC9-3842953B80F3}"/>
              </a:ext>
            </a:extLst>
          </p:cNvPr>
          <p:cNvSpPr/>
          <p:nvPr/>
        </p:nvSpPr>
        <p:spPr>
          <a:xfrm>
            <a:off x="1525997" y="5118930"/>
            <a:ext cx="189570" cy="20072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7D2314B4-918F-43DE-9219-BFA76CA3C85D}"/>
              </a:ext>
            </a:extLst>
          </p:cNvPr>
          <p:cNvSpPr/>
          <p:nvPr/>
        </p:nvSpPr>
        <p:spPr>
          <a:xfrm>
            <a:off x="8074631" y="3739594"/>
            <a:ext cx="189570" cy="20072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B6C2F92F-2646-43ED-9C1E-F95816BCFC72}"/>
              </a:ext>
            </a:extLst>
          </p:cNvPr>
          <p:cNvPicPr>
            <a:picLocks noChangeAspect="1"/>
          </p:cNvPicPr>
          <p:nvPr/>
        </p:nvPicPr>
        <p:blipFill>
          <a:blip r:embed="rId3"/>
          <a:stretch>
            <a:fillRect/>
          </a:stretch>
        </p:blipFill>
        <p:spPr>
          <a:xfrm>
            <a:off x="2685240" y="3869473"/>
            <a:ext cx="817380" cy="817380"/>
          </a:xfrm>
          <a:prstGeom prst="rect">
            <a:avLst/>
          </a:prstGeom>
        </p:spPr>
      </p:pic>
      <p:pic>
        <p:nvPicPr>
          <p:cNvPr id="16" name="Image 15">
            <a:extLst>
              <a:ext uri="{FF2B5EF4-FFF2-40B4-BE49-F238E27FC236}">
                <a16:creationId xmlns:a16="http://schemas.microsoft.com/office/drawing/2014/main" id="{176BCC4B-1F01-45F8-B5A8-230FE0B04243}"/>
              </a:ext>
            </a:extLst>
          </p:cNvPr>
          <p:cNvPicPr>
            <a:picLocks noChangeAspect="1"/>
          </p:cNvPicPr>
          <p:nvPr/>
        </p:nvPicPr>
        <p:blipFill>
          <a:blip r:embed="rId3"/>
          <a:stretch>
            <a:fillRect/>
          </a:stretch>
        </p:blipFill>
        <p:spPr>
          <a:xfrm>
            <a:off x="6229533" y="4280482"/>
            <a:ext cx="817380" cy="817380"/>
          </a:xfrm>
          <a:prstGeom prst="rect">
            <a:avLst/>
          </a:prstGeom>
        </p:spPr>
      </p:pic>
      <p:cxnSp>
        <p:nvCxnSpPr>
          <p:cNvPr id="21" name="Connecteur droit avec flèche 20">
            <a:extLst>
              <a:ext uri="{FF2B5EF4-FFF2-40B4-BE49-F238E27FC236}">
                <a16:creationId xmlns:a16="http://schemas.microsoft.com/office/drawing/2014/main" id="{6EFD5513-63B3-4A08-B85C-F4556F9634F8}"/>
              </a:ext>
            </a:extLst>
          </p:cNvPr>
          <p:cNvCxnSpPr/>
          <p:nvPr/>
        </p:nvCxnSpPr>
        <p:spPr>
          <a:xfrm>
            <a:off x="3646449" y="4280482"/>
            <a:ext cx="2464419" cy="406371"/>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F44B075-F85D-46B1-87B8-32EE0C186205}"/>
              </a:ext>
            </a:extLst>
          </p:cNvPr>
          <p:cNvCxnSpPr/>
          <p:nvPr/>
        </p:nvCxnSpPr>
        <p:spPr>
          <a:xfrm flipV="1">
            <a:off x="7125630" y="3929165"/>
            <a:ext cx="926699" cy="66513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0D82C100-D7B2-4103-B74C-E40913808D3C}"/>
              </a:ext>
            </a:extLst>
          </p:cNvPr>
          <p:cNvCxnSpPr/>
          <p:nvPr/>
        </p:nvCxnSpPr>
        <p:spPr>
          <a:xfrm flipV="1">
            <a:off x="1749020" y="4447567"/>
            <a:ext cx="926699" cy="66513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732EDF1F-128D-4810-882E-A5F0465559A2}"/>
              </a:ext>
            </a:extLst>
          </p:cNvPr>
          <p:cNvCxnSpPr>
            <a:cxnSpLocks/>
          </p:cNvCxnSpPr>
          <p:nvPr/>
        </p:nvCxnSpPr>
        <p:spPr>
          <a:xfrm flipV="1">
            <a:off x="7127542" y="4560850"/>
            <a:ext cx="986171" cy="1524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7AF53535-F277-4827-B25A-6B4F073B673E}"/>
              </a:ext>
            </a:extLst>
          </p:cNvPr>
          <p:cNvCxnSpPr>
            <a:cxnSpLocks/>
          </p:cNvCxnSpPr>
          <p:nvPr/>
        </p:nvCxnSpPr>
        <p:spPr>
          <a:xfrm>
            <a:off x="7007830" y="4869012"/>
            <a:ext cx="774299" cy="57294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66DA79B7-342F-4836-B9FE-16D376E031A3}"/>
              </a:ext>
            </a:extLst>
          </p:cNvPr>
          <p:cNvCxnSpPr>
            <a:cxnSpLocks/>
          </p:cNvCxnSpPr>
          <p:nvPr/>
        </p:nvCxnSpPr>
        <p:spPr>
          <a:xfrm>
            <a:off x="6652129" y="4894142"/>
            <a:ext cx="116949" cy="85102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38D3AD21-ADEB-4763-8996-3A8648AA05A2}"/>
              </a:ext>
            </a:extLst>
          </p:cNvPr>
          <p:cNvCxnSpPr>
            <a:cxnSpLocks/>
          </p:cNvCxnSpPr>
          <p:nvPr/>
        </p:nvCxnSpPr>
        <p:spPr>
          <a:xfrm>
            <a:off x="6809679" y="4890731"/>
            <a:ext cx="835683" cy="143955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E73BF5E9-26CE-4EB6-B22E-06C0BC33E7ED}"/>
              </a:ext>
            </a:extLst>
          </p:cNvPr>
          <p:cNvCxnSpPr>
            <a:cxnSpLocks/>
          </p:cNvCxnSpPr>
          <p:nvPr/>
        </p:nvCxnSpPr>
        <p:spPr>
          <a:xfrm flipV="1">
            <a:off x="6896499" y="3588829"/>
            <a:ext cx="621654" cy="87723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935E7897-70C5-493B-B725-3AB3CF01D253}"/>
              </a:ext>
            </a:extLst>
          </p:cNvPr>
          <p:cNvCxnSpPr>
            <a:cxnSpLocks/>
          </p:cNvCxnSpPr>
          <p:nvPr/>
        </p:nvCxnSpPr>
        <p:spPr>
          <a:xfrm flipV="1">
            <a:off x="842319" y="4356861"/>
            <a:ext cx="1699092" cy="1120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053AD780-1342-42BF-BD7C-782721E8E244}"/>
              </a:ext>
            </a:extLst>
          </p:cNvPr>
          <p:cNvCxnSpPr>
            <a:cxnSpLocks/>
          </p:cNvCxnSpPr>
          <p:nvPr/>
        </p:nvCxnSpPr>
        <p:spPr>
          <a:xfrm>
            <a:off x="1069645" y="3768349"/>
            <a:ext cx="1554211" cy="43314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C7654A33-A0D2-4FA4-B6F4-2A40FBD01BB2}"/>
              </a:ext>
            </a:extLst>
          </p:cNvPr>
          <p:cNvCxnSpPr>
            <a:cxnSpLocks/>
          </p:cNvCxnSpPr>
          <p:nvPr/>
        </p:nvCxnSpPr>
        <p:spPr>
          <a:xfrm>
            <a:off x="2562933" y="3594505"/>
            <a:ext cx="183231" cy="49096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9479B9BB-814A-47CD-A008-84EAA9EEED8C}"/>
              </a:ext>
            </a:extLst>
          </p:cNvPr>
          <p:cNvCxnSpPr>
            <a:cxnSpLocks/>
          </p:cNvCxnSpPr>
          <p:nvPr/>
        </p:nvCxnSpPr>
        <p:spPr>
          <a:xfrm flipV="1">
            <a:off x="2746164" y="4471814"/>
            <a:ext cx="130879" cy="72394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0C54AE8C-FFA7-40E2-8337-3E6E5C2FF323}"/>
              </a:ext>
            </a:extLst>
          </p:cNvPr>
          <p:cNvCxnSpPr>
            <a:cxnSpLocks/>
          </p:cNvCxnSpPr>
          <p:nvPr/>
        </p:nvCxnSpPr>
        <p:spPr>
          <a:xfrm flipH="1" flipV="1">
            <a:off x="3102998" y="4445361"/>
            <a:ext cx="249958" cy="129980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2BEC42CA-0CD6-48DF-8BD9-63F1CB1624DE}"/>
              </a:ext>
            </a:extLst>
          </p:cNvPr>
          <p:cNvCxnSpPr>
            <a:cxnSpLocks/>
          </p:cNvCxnSpPr>
          <p:nvPr/>
        </p:nvCxnSpPr>
        <p:spPr>
          <a:xfrm flipH="1" flipV="1">
            <a:off x="6241453" y="3383256"/>
            <a:ext cx="396770" cy="102963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7B6EDA59-C135-4A35-ADBF-F8F5969BECE5}"/>
              </a:ext>
            </a:extLst>
          </p:cNvPr>
          <p:cNvCxnSpPr>
            <a:cxnSpLocks/>
          </p:cNvCxnSpPr>
          <p:nvPr/>
        </p:nvCxnSpPr>
        <p:spPr>
          <a:xfrm flipH="1">
            <a:off x="3093930" y="3165001"/>
            <a:ext cx="600072" cy="86244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3" name="Ellipse 52">
            <a:extLst>
              <a:ext uri="{FF2B5EF4-FFF2-40B4-BE49-F238E27FC236}">
                <a16:creationId xmlns:a16="http://schemas.microsoft.com/office/drawing/2014/main" id="{216DBE46-B480-4145-A924-7734C9B2D7A3}"/>
              </a:ext>
            </a:extLst>
          </p:cNvPr>
          <p:cNvSpPr/>
          <p:nvPr/>
        </p:nvSpPr>
        <p:spPr>
          <a:xfrm>
            <a:off x="315092" y="5738841"/>
            <a:ext cx="3078874" cy="628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Lots of packages to collect</a:t>
            </a:r>
          </a:p>
        </p:txBody>
      </p:sp>
      <p:sp>
        <p:nvSpPr>
          <p:cNvPr id="54" name="Ellipse 53">
            <a:extLst>
              <a:ext uri="{FF2B5EF4-FFF2-40B4-BE49-F238E27FC236}">
                <a16:creationId xmlns:a16="http://schemas.microsoft.com/office/drawing/2014/main" id="{CD7E5CE9-FF35-4A6F-8C7E-5F97AEF86B2B}"/>
              </a:ext>
            </a:extLst>
          </p:cNvPr>
          <p:cNvSpPr/>
          <p:nvPr/>
        </p:nvSpPr>
        <p:spPr>
          <a:xfrm>
            <a:off x="4221525" y="3604107"/>
            <a:ext cx="1807746" cy="747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Inter-region</a:t>
            </a:r>
            <a:r>
              <a:rPr lang="fr-FR" dirty="0"/>
              <a:t> dispatch</a:t>
            </a:r>
          </a:p>
        </p:txBody>
      </p:sp>
      <p:sp>
        <p:nvSpPr>
          <p:cNvPr id="55" name="Ellipse 54">
            <a:extLst>
              <a:ext uri="{FF2B5EF4-FFF2-40B4-BE49-F238E27FC236}">
                <a16:creationId xmlns:a16="http://schemas.microsoft.com/office/drawing/2014/main" id="{3B9FF7EE-4652-4FD5-A1BE-AB2C8002CF97}"/>
              </a:ext>
            </a:extLst>
          </p:cNvPr>
          <p:cNvSpPr/>
          <p:nvPr/>
        </p:nvSpPr>
        <p:spPr>
          <a:xfrm>
            <a:off x="5419774" y="5855704"/>
            <a:ext cx="1807746" cy="747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Delivery rounds</a:t>
            </a:r>
          </a:p>
        </p:txBody>
      </p:sp>
      <p:cxnSp>
        <p:nvCxnSpPr>
          <p:cNvPr id="56" name="Connecteur droit avec flèche 55">
            <a:extLst>
              <a:ext uri="{FF2B5EF4-FFF2-40B4-BE49-F238E27FC236}">
                <a16:creationId xmlns:a16="http://schemas.microsoft.com/office/drawing/2014/main" id="{871ECECA-E9A8-4960-8B3E-6B1004E2E722}"/>
              </a:ext>
            </a:extLst>
          </p:cNvPr>
          <p:cNvCxnSpPr/>
          <p:nvPr/>
        </p:nvCxnSpPr>
        <p:spPr>
          <a:xfrm flipV="1">
            <a:off x="7121914" y="3930530"/>
            <a:ext cx="926699" cy="665138"/>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61272FAC-1F73-4902-A0A1-8A0B3756BE01}"/>
              </a:ext>
            </a:extLst>
          </p:cNvPr>
          <p:cNvCxnSpPr/>
          <p:nvPr/>
        </p:nvCxnSpPr>
        <p:spPr>
          <a:xfrm flipV="1">
            <a:off x="1750068" y="4447344"/>
            <a:ext cx="926699" cy="665138"/>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9" name="Ellipse 58">
            <a:extLst>
              <a:ext uri="{FF2B5EF4-FFF2-40B4-BE49-F238E27FC236}">
                <a16:creationId xmlns:a16="http://schemas.microsoft.com/office/drawing/2014/main" id="{4C4E6F73-57B0-40D5-9435-92BEFBA5DCC7}"/>
              </a:ext>
            </a:extLst>
          </p:cNvPr>
          <p:cNvSpPr/>
          <p:nvPr/>
        </p:nvSpPr>
        <p:spPr>
          <a:xfrm>
            <a:off x="3581337" y="4085473"/>
            <a:ext cx="381912" cy="4063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8" name="Connecteur droit avec flèche 57">
            <a:extLst>
              <a:ext uri="{FF2B5EF4-FFF2-40B4-BE49-F238E27FC236}">
                <a16:creationId xmlns:a16="http://schemas.microsoft.com/office/drawing/2014/main" id="{7385AC70-494F-476A-A360-463E3A1B252E}"/>
              </a:ext>
            </a:extLst>
          </p:cNvPr>
          <p:cNvCxnSpPr/>
          <p:nvPr/>
        </p:nvCxnSpPr>
        <p:spPr>
          <a:xfrm>
            <a:off x="3642734" y="4281848"/>
            <a:ext cx="2464419" cy="406371"/>
          </a:xfrm>
          <a:prstGeom prst="straightConnector1">
            <a:avLst/>
          </a:prstGeom>
          <a:ln w="508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8" name="Graphique 7" descr="Boîte contour">
            <a:extLst>
              <a:ext uri="{FF2B5EF4-FFF2-40B4-BE49-F238E27FC236}">
                <a16:creationId xmlns:a16="http://schemas.microsoft.com/office/drawing/2014/main" id="{2F6DE651-9AE7-4EF3-BAF9-82E45E101A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8283" y="3295185"/>
            <a:ext cx="267629" cy="267629"/>
          </a:xfrm>
          <a:prstGeom prst="rect">
            <a:avLst/>
          </a:prstGeom>
        </p:spPr>
      </p:pic>
    </p:spTree>
    <p:extLst>
      <p:ext uri="{BB962C8B-B14F-4D97-AF65-F5344CB8AC3E}">
        <p14:creationId xmlns:p14="http://schemas.microsoft.com/office/powerpoint/2010/main" val="371965178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3000"/>
                                        <p:tgtEl>
                                          <p:spTgt spid="6">
                                            <p:txEl>
                                              <p:pRg st="2" end="2"/>
                                            </p:txEl>
                                          </p:spTgt>
                                        </p:tgtEl>
                                      </p:cBhvr>
                                    </p:animEffect>
                                  </p:childTnLst>
                                </p:cTn>
                              </p:par>
                            </p:childTnLst>
                          </p:cTn>
                        </p:par>
                        <p:par>
                          <p:cTn id="12" fill="hold">
                            <p:stCondLst>
                              <p:cond delay="4500"/>
                            </p:stCondLst>
                            <p:childTnLst>
                              <p:par>
                                <p:cTn id="13" presetID="10" presetClass="entr" presetSubtype="0"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childTnLst>
                                </p:cTn>
                              </p:par>
                              <p:par>
                                <p:cTn id="20" presetID="22" presetClass="entr" presetSubtype="8" fill="hold" nodeType="withEffect">
                                  <p:stCondLst>
                                    <p:cond delay="50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par>
                                <p:cTn id="23" presetID="22" presetClass="entr" presetSubtype="8" fill="hold" nodeType="withEffect">
                                  <p:stCondLst>
                                    <p:cond delay="5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par>
                                <p:cTn id="26" presetID="22" presetClass="entr" presetSubtype="8" fill="hold" nodeType="withEffect">
                                  <p:stCondLst>
                                    <p:cond delay="5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1" fill="hold" nodeType="withEffect">
                                  <p:stCondLst>
                                    <p:cond delay="50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par>
                                <p:cTn id="32" presetID="22" presetClass="entr" presetSubtype="1" fill="hold" nodeType="withEffect">
                                  <p:stCondLst>
                                    <p:cond delay="500"/>
                                  </p:stCondLst>
                                  <p:childTnLst>
                                    <p:set>
                                      <p:cBhvr>
                                        <p:cTn id="33" dur="1" fill="hold">
                                          <p:stCondLst>
                                            <p:cond delay="0"/>
                                          </p:stCondLst>
                                        </p:cTn>
                                        <p:tgtEl>
                                          <p:spTgt spid="49"/>
                                        </p:tgtEl>
                                        <p:attrNameLst>
                                          <p:attrName>style.visibility</p:attrName>
                                        </p:attrNameLst>
                                      </p:cBhvr>
                                      <p:to>
                                        <p:strVal val="visible"/>
                                      </p:to>
                                    </p:set>
                                    <p:animEffect transition="in" filter="wipe(up)">
                                      <p:cBhvr>
                                        <p:cTn id="34" dur="500"/>
                                        <p:tgtEl>
                                          <p:spTgt spid="49"/>
                                        </p:tgtEl>
                                      </p:cBhvr>
                                    </p:animEffect>
                                  </p:childTnLst>
                                </p:cTn>
                              </p:par>
                              <p:par>
                                <p:cTn id="35" presetID="22" presetClass="entr" presetSubtype="4" fill="hold" nodeType="withEffect">
                                  <p:stCondLst>
                                    <p:cond delay="50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par>
                                <p:cTn id="38" presetID="22" presetClass="entr" presetSubtype="4" fill="hold" nodeType="withEffect">
                                  <p:stCondLst>
                                    <p:cond delay="500"/>
                                  </p:stCondLst>
                                  <p:childTnLst>
                                    <p:set>
                                      <p:cBhvr>
                                        <p:cTn id="39" dur="1" fill="hold">
                                          <p:stCondLst>
                                            <p:cond delay="0"/>
                                          </p:stCondLst>
                                        </p:cTn>
                                        <p:tgtEl>
                                          <p:spTgt spid="44"/>
                                        </p:tgtEl>
                                        <p:attrNameLst>
                                          <p:attrName>style.visibility</p:attrName>
                                        </p:attrNameLst>
                                      </p:cBhvr>
                                      <p:to>
                                        <p:strVal val="visible"/>
                                      </p:to>
                                    </p:set>
                                    <p:animEffect transition="in" filter="wipe(down)">
                                      <p:cBhvr>
                                        <p:cTn id="40" dur="500"/>
                                        <p:tgtEl>
                                          <p:spTgt spid="44"/>
                                        </p:tgtEl>
                                      </p:cBhvr>
                                    </p:animEffect>
                                  </p:childTnLst>
                                </p:cTn>
                              </p:par>
                            </p:childTnLst>
                          </p:cTn>
                        </p:par>
                        <p:par>
                          <p:cTn id="41" fill="hold">
                            <p:stCondLst>
                              <p:cond delay="7000"/>
                            </p:stCondLst>
                            <p:childTnLst>
                              <p:par>
                                <p:cTn id="42" presetID="10" presetClass="entr" presetSubtype="0" fill="hold" nodeType="afterEffect">
                                  <p:stCondLst>
                                    <p:cond delay="5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8000"/>
                            </p:stCondLst>
                            <p:childTnLst>
                              <p:par>
                                <p:cTn id="46" presetID="10" presetClass="entr" presetSubtype="0"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childTnLst>
                                </p:cTn>
                              </p:par>
                              <p:par>
                                <p:cTn id="49" presetID="16" presetClass="entr" presetSubtype="37"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outVertical)">
                                      <p:cBhvr>
                                        <p:cTn id="51" dur="1000"/>
                                        <p:tgtEl>
                                          <p:spTgt spid="21"/>
                                        </p:tgtEl>
                                      </p:cBhvr>
                                    </p:animEffect>
                                  </p:childTnLst>
                                </p:cTn>
                              </p:par>
                            </p:childTnLst>
                          </p:cTn>
                        </p:par>
                        <p:par>
                          <p:cTn id="52" fill="hold">
                            <p:stCondLst>
                              <p:cond delay="9000"/>
                            </p:stCondLst>
                            <p:childTnLst>
                              <p:par>
                                <p:cTn id="53" presetID="10" presetClass="entr" presetSubtype="0" fill="hold" grpId="0" nodeType="afterEffect">
                                  <p:stCondLst>
                                    <p:cond delay="50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childTnLst>
                                </p:cTn>
                              </p:par>
                              <p:par>
                                <p:cTn id="56" presetID="22" presetClass="entr" presetSubtype="1"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500"/>
                                        <p:tgtEl>
                                          <p:spTgt spid="29"/>
                                        </p:tgtEl>
                                      </p:cBhvr>
                                    </p:animEffect>
                                  </p:childTnLst>
                                </p:cTn>
                              </p:par>
                              <p:par>
                                <p:cTn id="59" presetID="22" presetClass="entr" presetSubtype="1"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up)">
                                      <p:cBhvr>
                                        <p:cTn id="61" dur="500"/>
                                        <p:tgtEl>
                                          <p:spTgt spid="31"/>
                                        </p:tgtEl>
                                      </p:cBhvr>
                                    </p:animEffect>
                                  </p:childTnLst>
                                </p:cTn>
                              </p:par>
                              <p:par>
                                <p:cTn id="62" presetID="22" presetClass="entr" presetSubtype="1"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par>
                                <p:cTn id="65" presetID="22" presetClass="entr" presetSubtype="4"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down)">
                                      <p:cBhvr>
                                        <p:cTn id="67" dur="500"/>
                                        <p:tgtEl>
                                          <p:spTgt spid="47"/>
                                        </p:tgtEl>
                                      </p:cBhvr>
                                    </p:animEffect>
                                  </p:childTnLst>
                                </p:cTn>
                              </p:par>
                              <p:par>
                                <p:cTn id="68" presetID="22" presetClass="entr" presetSubtype="4"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down)">
                                      <p:cBhvr>
                                        <p:cTn id="70" dur="500"/>
                                        <p:tgtEl>
                                          <p:spTgt spid="33"/>
                                        </p:tgtEl>
                                      </p:cBhvr>
                                    </p:animEffect>
                                  </p:childTnLst>
                                </p:cTn>
                              </p:par>
                              <p:par>
                                <p:cTn id="71" presetID="22" presetClass="entr" presetSubtype="8"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par>
                                <p:cTn id="74" presetID="22" presetClass="entr" presetSubtype="8"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10500"/>
                            </p:stCondLst>
                            <p:childTnLst>
                              <p:par>
                                <p:cTn id="78" presetID="10" presetClass="entr" presetSubtype="0" fill="hold" grpId="0" nodeType="afterEffect">
                                  <p:stCondLst>
                                    <p:cond delay="50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childTnLst>
                          </p:cTn>
                        </p:par>
                        <p:par>
                          <p:cTn id="81" fill="hold">
                            <p:stCondLst>
                              <p:cond delay="11500"/>
                            </p:stCondLst>
                            <p:childTnLst>
                              <p:par>
                                <p:cTn id="82" presetID="22" presetClass="entr" presetSubtype="8" fill="hold"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left)">
                                      <p:cBhvr>
                                        <p:cTn id="84" dur="1000"/>
                                        <p:tgtEl>
                                          <p:spTgt spid="57"/>
                                        </p:tgtEl>
                                      </p:cBhvr>
                                    </p:animEffect>
                                  </p:childTnLst>
                                </p:cTn>
                              </p:par>
                            </p:childTnLst>
                          </p:cTn>
                        </p:par>
                        <p:par>
                          <p:cTn id="85" fill="hold">
                            <p:stCondLst>
                              <p:cond delay="12500"/>
                            </p:stCondLst>
                            <p:childTnLst>
                              <p:par>
                                <p:cTn id="86" presetID="1" presetClass="entr" presetSubtype="0"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childTnLst>
                                </p:cTn>
                              </p:par>
                              <p:par>
                                <p:cTn id="88" presetID="22" presetClass="entr" presetSubtype="8" fill="hold"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wipe(left)">
                                      <p:cBhvr>
                                        <p:cTn id="90" dur="1000"/>
                                        <p:tgtEl>
                                          <p:spTgt spid="58"/>
                                        </p:tgtEl>
                                      </p:cBhvr>
                                    </p:animEffect>
                                  </p:childTnLst>
                                </p:cTn>
                              </p:par>
                            </p:childTnLst>
                          </p:cTn>
                        </p:par>
                        <p:par>
                          <p:cTn id="91" fill="hold">
                            <p:stCondLst>
                              <p:cond delay="13500"/>
                            </p:stCondLst>
                            <p:childTnLst>
                              <p:par>
                                <p:cTn id="92" presetID="22" presetClass="entr" presetSubtype="8"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wipe(left)">
                                      <p:cBhvr>
                                        <p:cTn id="94" dur="1000"/>
                                        <p:tgtEl>
                                          <p:spTgt spid="56"/>
                                        </p:tgtEl>
                                      </p:cBhvr>
                                    </p:animEffect>
                                  </p:childTnLst>
                                </p:cTn>
                              </p:par>
                            </p:childTnLst>
                          </p:cTn>
                        </p:par>
                        <p:par>
                          <p:cTn id="95" fill="hold">
                            <p:stCondLst>
                              <p:cond delay="14500"/>
                            </p:stCondLst>
                            <p:childTnLst>
                              <p:par>
                                <p:cTn id="96" presetID="10" presetClass="entr" presetSubtype="0"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500"/>
                                        <p:tgtEl>
                                          <p:spTgt spid="12"/>
                                        </p:tgtEl>
                                      </p:cBhvr>
                                    </p:animEffect>
                                  </p:childTnLst>
                                </p:cTn>
                              </p:par>
                            </p:childTnLst>
                          </p:cTn>
                        </p:par>
                        <p:par>
                          <p:cTn id="99" fill="hold">
                            <p:stCondLst>
                              <p:cond delay="15000"/>
                            </p:stCondLst>
                            <p:childTnLst>
                              <p:par>
                                <p:cTn id="100" presetID="0" presetClass="path" presetSubtype="0" accel="50000" decel="50000" fill="hold" nodeType="afterEffect">
                                  <p:stCondLst>
                                    <p:cond delay="500"/>
                                  </p:stCondLst>
                                  <p:childTnLst>
                                    <p:animMotion origin="layout" path="M 0.23368 0.23102 L 0.38767 0.08519 L 0.75208 0.16343 L 0.83594 0.15579 L 0.96024 0.03171 " pathEditMode="relative" ptsTypes="AAAAA">
                                      <p:cBhvr>
                                        <p:cTn id="101" dur="5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P spid="12" grpId="0" animBg="1"/>
      <p:bldP spid="53" grpId="0" animBg="1"/>
      <p:bldP spid="54" grpId="0" animBg="1"/>
      <p:bldP spid="55" grpId="0"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5;p9">
            <a:extLst>
              <a:ext uri="{FF2B5EF4-FFF2-40B4-BE49-F238E27FC236}">
                <a16:creationId xmlns:a16="http://schemas.microsoft.com/office/drawing/2014/main" id="{29530010-35BE-42F7-8660-1FCB7462AC99}"/>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a:extLst>
              <a:ext uri="{FF2B5EF4-FFF2-40B4-BE49-F238E27FC236}">
                <a16:creationId xmlns:a16="http://schemas.microsoft.com/office/drawing/2014/main" id="{057BCF8F-ED3D-4BEF-928C-16BD62130E60}"/>
              </a:ext>
            </a:extLst>
          </p:cNvPr>
          <p:cNvSpPr/>
          <p:nvPr/>
        </p:nvSpPr>
        <p:spPr>
          <a:xfrm>
            <a:off x="306006" y="1812071"/>
            <a:ext cx="8367731" cy="4524315"/>
          </a:xfrm>
          <a:prstGeom prst="rect">
            <a:avLst/>
          </a:prstGeom>
        </p:spPr>
        <p:txBody>
          <a:bodyPr wrap="square">
            <a:spAutoFit/>
          </a:bodyPr>
          <a:lstStyle/>
          <a:p>
            <a:pPr algn="just"/>
            <a:r>
              <a:rPr lang="en-GB" sz="1600" b="1" dirty="0">
                <a:solidFill>
                  <a:srgbClr val="18C320"/>
                </a:solidFill>
              </a:rPr>
              <a:t>Organisation of the delivery rounds</a:t>
            </a:r>
          </a:p>
          <a:p>
            <a:pPr algn="just"/>
            <a:endParaRPr lang="en-US" sz="1600" dirty="0">
              <a:solidFill>
                <a:schemeClr val="tx1"/>
              </a:solidFill>
            </a:endParaRPr>
          </a:p>
          <a:p>
            <a:pPr algn="just"/>
            <a:r>
              <a:rPr lang="en-US" sz="1600" dirty="0">
                <a:solidFill>
                  <a:schemeClr val="tx1"/>
                </a:solidFill>
              </a:rPr>
              <a:t>An additional complexity upon delivering items and recovering others to be dispatched back into the CEP network.</a:t>
            </a:r>
          </a:p>
          <a:p>
            <a:pPr algn="just"/>
            <a:endParaRPr lang="en-US" sz="1600" dirty="0">
              <a:solidFill>
                <a:schemeClr val="tx1"/>
              </a:solidFill>
            </a:endParaRPr>
          </a:p>
          <a:p>
            <a:pPr algn="just"/>
            <a:r>
              <a:rPr lang="en-US" sz="1600" dirty="0">
                <a:solidFill>
                  <a:schemeClr val="tx1"/>
                </a:solidFill>
              </a:rPr>
              <a:t>There is never only one customer to deliver. </a:t>
            </a:r>
          </a:p>
          <a:p>
            <a:pPr algn="just"/>
            <a:endParaRPr lang="en-US" sz="1600" dirty="0">
              <a:solidFill>
                <a:schemeClr val="tx1"/>
              </a:solidFill>
            </a:endParaRPr>
          </a:p>
          <a:p>
            <a:pPr algn="just"/>
            <a:r>
              <a:rPr lang="en-US" sz="1600" dirty="0">
                <a:solidFill>
                  <a:schemeClr val="tx1"/>
                </a:solidFill>
              </a:rPr>
              <a:t>Hence a full distribution plan to put in place on daily basis as the flows of products are known only for B2B customers, and not 100% guaranteed as volumes and quantities may vary.</a:t>
            </a: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a:p>
            <a:pPr algn="just"/>
            <a:endParaRPr lang="en-US" sz="1600" dirty="0">
              <a:solidFill>
                <a:schemeClr val="tx1"/>
              </a:solidFill>
            </a:endParaRPr>
          </a:p>
        </p:txBody>
      </p:sp>
      <p:sp>
        <p:nvSpPr>
          <p:cNvPr id="2" name="Espace réservé du numéro de diapositive 1">
            <a:extLst>
              <a:ext uri="{FF2B5EF4-FFF2-40B4-BE49-F238E27FC236}">
                <a16:creationId xmlns:a16="http://schemas.microsoft.com/office/drawing/2014/main" id="{11F51C59-56F1-4E04-8A27-C5F0E4C025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19</a:t>
            </a:fld>
            <a:endParaRPr lang="es-ES"/>
          </a:p>
        </p:txBody>
      </p:sp>
      <p:sp>
        <p:nvSpPr>
          <p:cNvPr id="12" name="Ellipse 11">
            <a:extLst>
              <a:ext uri="{FF2B5EF4-FFF2-40B4-BE49-F238E27FC236}">
                <a16:creationId xmlns:a16="http://schemas.microsoft.com/office/drawing/2014/main" id="{7D2314B4-918F-43DE-9219-BFA76CA3C85D}"/>
              </a:ext>
            </a:extLst>
          </p:cNvPr>
          <p:cNvSpPr/>
          <p:nvPr/>
        </p:nvSpPr>
        <p:spPr>
          <a:xfrm>
            <a:off x="5999112" y="4481219"/>
            <a:ext cx="189570" cy="200722"/>
          </a:xfrm>
          <a:prstGeom prst="ellipse">
            <a:avLst/>
          </a:prstGeom>
          <a:solidFill>
            <a:srgbClr val="18C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176BCC4B-1F01-45F8-B5A8-230FE0B04243}"/>
              </a:ext>
            </a:extLst>
          </p:cNvPr>
          <p:cNvPicPr>
            <a:picLocks noChangeAspect="1"/>
          </p:cNvPicPr>
          <p:nvPr/>
        </p:nvPicPr>
        <p:blipFill>
          <a:blip r:embed="rId3"/>
          <a:stretch>
            <a:fillRect/>
          </a:stretch>
        </p:blipFill>
        <p:spPr>
          <a:xfrm>
            <a:off x="3767574" y="4791365"/>
            <a:ext cx="1545021" cy="1545021"/>
          </a:xfrm>
          <a:prstGeom prst="rect">
            <a:avLst/>
          </a:prstGeom>
        </p:spPr>
      </p:pic>
      <p:cxnSp>
        <p:nvCxnSpPr>
          <p:cNvPr id="23" name="Connecteur droit avec flèche 22">
            <a:extLst>
              <a:ext uri="{FF2B5EF4-FFF2-40B4-BE49-F238E27FC236}">
                <a16:creationId xmlns:a16="http://schemas.microsoft.com/office/drawing/2014/main" id="{FF44B075-F85D-46B1-87B8-32EE0C186205}"/>
              </a:ext>
            </a:extLst>
          </p:cNvPr>
          <p:cNvCxnSpPr/>
          <p:nvPr/>
        </p:nvCxnSpPr>
        <p:spPr>
          <a:xfrm flipV="1">
            <a:off x="5020244" y="4668009"/>
            <a:ext cx="926699" cy="66513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38" name="Ellipse 37">
            <a:extLst>
              <a:ext uri="{FF2B5EF4-FFF2-40B4-BE49-F238E27FC236}">
                <a16:creationId xmlns:a16="http://schemas.microsoft.com/office/drawing/2014/main" id="{C09AD2E5-9AF2-4167-84DD-7E006182F70E}"/>
              </a:ext>
            </a:extLst>
          </p:cNvPr>
          <p:cNvSpPr/>
          <p:nvPr/>
        </p:nvSpPr>
        <p:spPr>
          <a:xfrm>
            <a:off x="7475815" y="4210349"/>
            <a:ext cx="189570" cy="200722"/>
          </a:xfrm>
          <a:prstGeom prst="ellipse">
            <a:avLst/>
          </a:prstGeom>
          <a:solidFill>
            <a:srgbClr val="18C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avec flèche 39">
            <a:extLst>
              <a:ext uri="{FF2B5EF4-FFF2-40B4-BE49-F238E27FC236}">
                <a16:creationId xmlns:a16="http://schemas.microsoft.com/office/drawing/2014/main" id="{F58C16AD-D869-4AA3-9799-A56A330B9159}"/>
              </a:ext>
            </a:extLst>
          </p:cNvPr>
          <p:cNvCxnSpPr>
            <a:cxnSpLocks/>
          </p:cNvCxnSpPr>
          <p:nvPr/>
        </p:nvCxnSpPr>
        <p:spPr>
          <a:xfrm flipV="1">
            <a:off x="6260499" y="4336469"/>
            <a:ext cx="1132989" cy="20072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43" name="Ellipse 42">
            <a:extLst>
              <a:ext uri="{FF2B5EF4-FFF2-40B4-BE49-F238E27FC236}">
                <a16:creationId xmlns:a16="http://schemas.microsoft.com/office/drawing/2014/main" id="{A1FEE885-9988-452F-AB65-09405EA4E55B}"/>
              </a:ext>
            </a:extLst>
          </p:cNvPr>
          <p:cNvSpPr/>
          <p:nvPr/>
        </p:nvSpPr>
        <p:spPr>
          <a:xfrm>
            <a:off x="8311907" y="4884704"/>
            <a:ext cx="189570" cy="200722"/>
          </a:xfrm>
          <a:prstGeom prst="ellipse">
            <a:avLst/>
          </a:prstGeom>
          <a:solidFill>
            <a:srgbClr val="18C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avec flèche 44">
            <a:extLst>
              <a:ext uri="{FF2B5EF4-FFF2-40B4-BE49-F238E27FC236}">
                <a16:creationId xmlns:a16="http://schemas.microsoft.com/office/drawing/2014/main" id="{4366EF9F-F49B-486A-9CC2-C07124C7A82A}"/>
              </a:ext>
            </a:extLst>
          </p:cNvPr>
          <p:cNvCxnSpPr>
            <a:cxnSpLocks/>
          </p:cNvCxnSpPr>
          <p:nvPr/>
        </p:nvCxnSpPr>
        <p:spPr>
          <a:xfrm>
            <a:off x="7735616" y="4420549"/>
            <a:ext cx="563655" cy="45489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46" name="Ellipse 45">
            <a:extLst>
              <a:ext uri="{FF2B5EF4-FFF2-40B4-BE49-F238E27FC236}">
                <a16:creationId xmlns:a16="http://schemas.microsoft.com/office/drawing/2014/main" id="{6552DD48-FE3C-48F8-A564-4756B2F17FCD}"/>
              </a:ext>
            </a:extLst>
          </p:cNvPr>
          <p:cNvSpPr/>
          <p:nvPr/>
        </p:nvSpPr>
        <p:spPr>
          <a:xfrm>
            <a:off x="7934596" y="5601803"/>
            <a:ext cx="189570" cy="200722"/>
          </a:xfrm>
          <a:prstGeom prst="ellipse">
            <a:avLst/>
          </a:prstGeom>
          <a:solidFill>
            <a:srgbClr val="18C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avec flèche 47">
            <a:extLst>
              <a:ext uri="{FF2B5EF4-FFF2-40B4-BE49-F238E27FC236}">
                <a16:creationId xmlns:a16="http://schemas.microsoft.com/office/drawing/2014/main" id="{9FD3890C-9FB1-4F09-8EA5-C0B7539778D6}"/>
              </a:ext>
            </a:extLst>
          </p:cNvPr>
          <p:cNvCxnSpPr>
            <a:cxnSpLocks/>
          </p:cNvCxnSpPr>
          <p:nvPr/>
        </p:nvCxnSpPr>
        <p:spPr>
          <a:xfrm flipH="1">
            <a:off x="8124166" y="5146470"/>
            <a:ext cx="210539" cy="42188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88ED3A17-86C2-40B5-89FF-F2644AD79E0E}"/>
              </a:ext>
            </a:extLst>
          </p:cNvPr>
          <p:cNvSpPr/>
          <p:nvPr/>
        </p:nvSpPr>
        <p:spPr>
          <a:xfrm>
            <a:off x="6916834" y="5040962"/>
            <a:ext cx="189570" cy="200722"/>
          </a:xfrm>
          <a:prstGeom prst="ellipse">
            <a:avLst/>
          </a:prstGeom>
          <a:solidFill>
            <a:srgbClr val="18C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avec flèche 51">
            <a:extLst>
              <a:ext uri="{FF2B5EF4-FFF2-40B4-BE49-F238E27FC236}">
                <a16:creationId xmlns:a16="http://schemas.microsoft.com/office/drawing/2014/main" id="{9F3DAF6B-674D-4F45-A090-0F92E04E6151}"/>
              </a:ext>
            </a:extLst>
          </p:cNvPr>
          <p:cNvCxnSpPr>
            <a:cxnSpLocks/>
          </p:cNvCxnSpPr>
          <p:nvPr/>
        </p:nvCxnSpPr>
        <p:spPr>
          <a:xfrm flipH="1" flipV="1">
            <a:off x="7126043" y="5210154"/>
            <a:ext cx="734983" cy="40215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60" name="Ellipse 59">
            <a:extLst>
              <a:ext uri="{FF2B5EF4-FFF2-40B4-BE49-F238E27FC236}">
                <a16:creationId xmlns:a16="http://schemas.microsoft.com/office/drawing/2014/main" id="{2AF9B9DE-1C8B-46B6-9CCB-98CA307EA92A}"/>
              </a:ext>
            </a:extLst>
          </p:cNvPr>
          <p:cNvSpPr/>
          <p:nvPr/>
        </p:nvSpPr>
        <p:spPr>
          <a:xfrm>
            <a:off x="5988602" y="5759493"/>
            <a:ext cx="189570" cy="200722"/>
          </a:xfrm>
          <a:prstGeom prst="ellipse">
            <a:avLst/>
          </a:prstGeom>
          <a:solidFill>
            <a:srgbClr val="18C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avec flèche 60">
            <a:extLst>
              <a:ext uri="{FF2B5EF4-FFF2-40B4-BE49-F238E27FC236}">
                <a16:creationId xmlns:a16="http://schemas.microsoft.com/office/drawing/2014/main" id="{7810A704-E5DC-4B6E-8DB9-1152A99DD4B8}"/>
              </a:ext>
            </a:extLst>
          </p:cNvPr>
          <p:cNvCxnSpPr>
            <a:cxnSpLocks/>
          </p:cNvCxnSpPr>
          <p:nvPr/>
        </p:nvCxnSpPr>
        <p:spPr>
          <a:xfrm flipH="1">
            <a:off x="6188682" y="5210154"/>
            <a:ext cx="638311" cy="55283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a:extLst>
              <a:ext uri="{FF2B5EF4-FFF2-40B4-BE49-F238E27FC236}">
                <a16:creationId xmlns:a16="http://schemas.microsoft.com/office/drawing/2014/main" id="{FBB4B7B4-BA79-4870-B4CF-9EF16BE2E3F2}"/>
              </a:ext>
            </a:extLst>
          </p:cNvPr>
          <p:cNvCxnSpPr>
            <a:cxnSpLocks/>
          </p:cNvCxnSpPr>
          <p:nvPr/>
        </p:nvCxnSpPr>
        <p:spPr>
          <a:xfrm flipH="1" flipV="1">
            <a:off x="5386165" y="5612313"/>
            <a:ext cx="560778" cy="17115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9082FE7B-FBDD-428C-BED4-102CAD99884F}"/>
              </a:ext>
            </a:extLst>
          </p:cNvPr>
          <p:cNvSpPr/>
          <p:nvPr/>
        </p:nvSpPr>
        <p:spPr>
          <a:xfrm>
            <a:off x="8312024" y="4885199"/>
            <a:ext cx="189570" cy="20072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45246D9F-1736-4509-B652-17E3DDD90B9C}"/>
              </a:ext>
            </a:extLst>
          </p:cNvPr>
          <p:cNvSpPr/>
          <p:nvPr/>
        </p:nvSpPr>
        <p:spPr>
          <a:xfrm>
            <a:off x="6916951" y="5041457"/>
            <a:ext cx="189570" cy="20072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E41C214E-8F80-40D6-A4EA-E00B1BFC1A55}"/>
              </a:ext>
            </a:extLst>
          </p:cNvPr>
          <p:cNvSpPr/>
          <p:nvPr/>
        </p:nvSpPr>
        <p:spPr>
          <a:xfrm>
            <a:off x="6507837" y="6197525"/>
            <a:ext cx="189570" cy="20072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droit avec flèche 65">
            <a:extLst>
              <a:ext uri="{FF2B5EF4-FFF2-40B4-BE49-F238E27FC236}">
                <a16:creationId xmlns:a16="http://schemas.microsoft.com/office/drawing/2014/main" id="{4ED9E9F4-82FB-430D-BDF3-A95D6F5713BF}"/>
              </a:ext>
            </a:extLst>
          </p:cNvPr>
          <p:cNvCxnSpPr>
            <a:cxnSpLocks/>
          </p:cNvCxnSpPr>
          <p:nvPr/>
        </p:nvCxnSpPr>
        <p:spPr>
          <a:xfrm flipH="1">
            <a:off x="6649282" y="5343304"/>
            <a:ext cx="281986" cy="847957"/>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27880813-D5E7-4B9E-B23F-4567CFA510C1}"/>
              </a:ext>
            </a:extLst>
          </p:cNvPr>
          <p:cNvCxnSpPr>
            <a:cxnSpLocks/>
          </p:cNvCxnSpPr>
          <p:nvPr/>
        </p:nvCxnSpPr>
        <p:spPr>
          <a:xfrm flipH="1" flipV="1">
            <a:off x="6167718" y="5960215"/>
            <a:ext cx="286789" cy="231046"/>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74C9CF98-4C52-46CF-8F08-8AC9F7DBCF1D}"/>
              </a:ext>
            </a:extLst>
          </p:cNvPr>
          <p:cNvSpPr txBox="1"/>
          <p:nvPr/>
        </p:nvSpPr>
        <p:spPr>
          <a:xfrm>
            <a:off x="713179" y="4933907"/>
            <a:ext cx="2531444" cy="307777"/>
          </a:xfrm>
          <a:prstGeom prst="rect">
            <a:avLst/>
          </a:prstGeom>
          <a:noFill/>
        </p:spPr>
        <p:txBody>
          <a:bodyPr wrap="square" rtlCol="0">
            <a:spAutoFit/>
          </a:bodyPr>
          <a:lstStyle/>
          <a:p>
            <a:pPr algn="ctr"/>
            <a:r>
              <a:rPr lang="fr-FR" b="1" dirty="0">
                <a:solidFill>
                  <a:srgbClr val="4A7EBB"/>
                </a:solidFill>
              </a:rPr>
              <a:t>Delivery round </a:t>
            </a:r>
            <a:r>
              <a:rPr lang="fr-FR" b="1" dirty="0" err="1">
                <a:solidFill>
                  <a:srgbClr val="4A7EBB"/>
                </a:solidFill>
              </a:rPr>
              <a:t>only</a:t>
            </a:r>
            <a:endParaRPr lang="fr-FR" b="1" dirty="0">
              <a:solidFill>
                <a:srgbClr val="4A7EBB"/>
              </a:solidFill>
            </a:endParaRPr>
          </a:p>
        </p:txBody>
      </p:sp>
      <p:sp>
        <p:nvSpPr>
          <p:cNvPr id="72" name="ZoneTexte 71">
            <a:extLst>
              <a:ext uri="{FF2B5EF4-FFF2-40B4-BE49-F238E27FC236}">
                <a16:creationId xmlns:a16="http://schemas.microsoft.com/office/drawing/2014/main" id="{96B239CB-5D9F-4BEA-9B61-7F72A4D8625E}"/>
              </a:ext>
            </a:extLst>
          </p:cNvPr>
          <p:cNvSpPr txBox="1"/>
          <p:nvPr/>
        </p:nvSpPr>
        <p:spPr>
          <a:xfrm>
            <a:off x="713179" y="5783468"/>
            <a:ext cx="2531444" cy="307777"/>
          </a:xfrm>
          <a:prstGeom prst="rect">
            <a:avLst/>
          </a:prstGeom>
          <a:noFill/>
        </p:spPr>
        <p:txBody>
          <a:bodyPr wrap="square" rtlCol="0">
            <a:spAutoFit/>
          </a:bodyPr>
          <a:lstStyle/>
          <a:p>
            <a:pPr algn="ctr"/>
            <a:r>
              <a:rPr lang="fr-FR" b="1" dirty="0" err="1">
                <a:solidFill>
                  <a:schemeClr val="accent6"/>
                </a:solidFill>
              </a:rPr>
              <a:t>Recovery</a:t>
            </a:r>
            <a:r>
              <a:rPr lang="fr-FR" b="1" dirty="0">
                <a:solidFill>
                  <a:schemeClr val="accent6"/>
                </a:solidFill>
              </a:rPr>
              <a:t> points </a:t>
            </a:r>
            <a:r>
              <a:rPr lang="fr-FR" b="1" dirty="0" err="1">
                <a:solidFill>
                  <a:schemeClr val="accent6"/>
                </a:solidFill>
              </a:rPr>
              <a:t>included</a:t>
            </a:r>
            <a:endParaRPr lang="fr-FR" b="1" dirty="0">
              <a:solidFill>
                <a:schemeClr val="accent6"/>
              </a:solidFill>
            </a:endParaRPr>
          </a:p>
        </p:txBody>
      </p:sp>
    </p:spTree>
    <p:extLst>
      <p:ext uri="{BB962C8B-B14F-4D97-AF65-F5344CB8AC3E}">
        <p14:creationId xmlns:p14="http://schemas.microsoft.com/office/powerpoint/2010/main" val="298694689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2000"/>
                                        <p:tgtEl>
                                          <p:spTgt spid="6">
                                            <p:txEl>
                                              <p:pRg st="2" end="2"/>
                                            </p:txEl>
                                          </p:spTgt>
                                        </p:tgtEl>
                                      </p:cBhvr>
                                    </p:animEffect>
                                  </p:childTnLst>
                                </p:cTn>
                              </p:par>
                            </p:childTnLst>
                          </p:cTn>
                        </p:par>
                        <p:par>
                          <p:cTn id="12" fill="hold">
                            <p:stCondLst>
                              <p:cond delay="4000"/>
                            </p:stCondLst>
                            <p:childTnLst>
                              <p:par>
                                <p:cTn id="13" presetID="22" presetClass="entr" presetSubtype="1"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up)">
                                      <p:cBhvr>
                                        <p:cTn id="15" dur="2000"/>
                                        <p:tgtEl>
                                          <p:spTgt spid="6">
                                            <p:txEl>
                                              <p:pRg st="4" end="4"/>
                                            </p:txEl>
                                          </p:spTgt>
                                        </p:tgtEl>
                                      </p:cBhvr>
                                    </p:animEffect>
                                  </p:childTnLst>
                                </p:cTn>
                              </p:par>
                            </p:childTnLst>
                          </p:cTn>
                        </p:par>
                        <p:par>
                          <p:cTn id="16" fill="hold">
                            <p:stCondLst>
                              <p:cond delay="6500"/>
                            </p:stCondLst>
                            <p:childTnLst>
                              <p:par>
                                <p:cTn id="17" presetID="22" presetClass="entr" presetSubtype="1" fill="hold" grpId="0" nodeType="afterEffect">
                                  <p:stCondLst>
                                    <p:cond delay="50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up)">
                                      <p:cBhvr>
                                        <p:cTn id="19" dur="2000"/>
                                        <p:tgtEl>
                                          <p:spTgt spid="6">
                                            <p:txEl>
                                              <p:pRg st="6" end="6"/>
                                            </p:txEl>
                                          </p:spTgt>
                                        </p:tgtEl>
                                      </p:cBhvr>
                                    </p:animEffect>
                                  </p:childTnLst>
                                </p:cTn>
                              </p:par>
                            </p:childTnLst>
                          </p:cTn>
                        </p:par>
                        <p:par>
                          <p:cTn id="20" fill="hold">
                            <p:stCondLst>
                              <p:cond delay="9000"/>
                            </p:stCondLst>
                            <p:childTnLst>
                              <p:par>
                                <p:cTn id="21" presetID="22" presetClass="entr" presetSubtype="8" fill="hold" grpId="0"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left)">
                                      <p:cBhvr>
                                        <p:cTn id="23" dur="1000"/>
                                        <p:tgtEl>
                                          <p:spTgt spid="71"/>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out)">
                                      <p:cBhvr>
                                        <p:cTn id="27" dur="1000"/>
                                        <p:tgtEl>
                                          <p:spTgt spid="16"/>
                                        </p:tgtEl>
                                      </p:cBhvr>
                                    </p:animEffect>
                                  </p:childTnLst>
                                </p:cTn>
                              </p:par>
                            </p:childTnLst>
                          </p:cTn>
                        </p:par>
                        <p:par>
                          <p:cTn id="28" fill="hold">
                            <p:stCondLst>
                              <p:cond delay="11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11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2000"/>
                            </p:stCondLst>
                            <p:childTnLst>
                              <p:par>
                                <p:cTn id="37" presetID="22" presetClass="entr" presetSubtype="8"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12500"/>
                            </p:stCondLst>
                            <p:childTnLst>
                              <p:par>
                                <p:cTn id="41" presetID="10"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13000"/>
                            </p:stCondLst>
                            <p:childTnLst>
                              <p:par>
                                <p:cTn id="45" presetID="22" presetClass="entr" presetSubtype="8"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par>
                          <p:cTn id="48" fill="hold">
                            <p:stCondLst>
                              <p:cond delay="135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14000"/>
                            </p:stCondLst>
                            <p:childTnLst>
                              <p:par>
                                <p:cTn id="53" presetID="22" presetClass="entr" presetSubtype="1"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up)">
                                      <p:cBhvr>
                                        <p:cTn id="55" dur="500"/>
                                        <p:tgtEl>
                                          <p:spTgt spid="48"/>
                                        </p:tgtEl>
                                      </p:cBhvr>
                                    </p:animEffect>
                                  </p:childTnLst>
                                </p:cTn>
                              </p:par>
                            </p:childTnLst>
                          </p:cTn>
                        </p:par>
                        <p:par>
                          <p:cTn id="56" fill="hold">
                            <p:stCondLst>
                              <p:cond delay="14500"/>
                            </p:stCondLst>
                            <p:childTnLst>
                              <p:par>
                                <p:cTn id="57" presetID="10"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par>
                          <p:cTn id="60" fill="hold">
                            <p:stCondLst>
                              <p:cond delay="15000"/>
                            </p:stCondLst>
                            <p:childTnLst>
                              <p:par>
                                <p:cTn id="61" presetID="22" presetClass="entr" presetSubtype="2"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childTnLst>
                          </p:cTn>
                        </p:par>
                        <p:par>
                          <p:cTn id="64" fill="hold">
                            <p:stCondLst>
                              <p:cond delay="155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par>
                          <p:cTn id="68" fill="hold">
                            <p:stCondLst>
                              <p:cond delay="16000"/>
                            </p:stCondLst>
                            <p:childTnLst>
                              <p:par>
                                <p:cTn id="69" presetID="22" presetClass="entr" presetSubtype="2"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right)">
                                      <p:cBhvr>
                                        <p:cTn id="71" dur="500"/>
                                        <p:tgtEl>
                                          <p:spTgt spid="61"/>
                                        </p:tgtEl>
                                      </p:cBhvr>
                                    </p:animEffect>
                                  </p:childTnLst>
                                </p:cTn>
                              </p:par>
                            </p:childTnLst>
                          </p:cTn>
                        </p:par>
                        <p:par>
                          <p:cTn id="72" fill="hold">
                            <p:stCondLst>
                              <p:cond delay="16500"/>
                            </p:stCondLst>
                            <p:childTnLst>
                              <p:par>
                                <p:cTn id="73" presetID="10" presetClass="entr" presetSubtype="0" fill="hold" grpId="0" nodeType="after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childTnLst>
                          </p:cTn>
                        </p:par>
                        <p:par>
                          <p:cTn id="76" fill="hold">
                            <p:stCondLst>
                              <p:cond delay="17000"/>
                            </p:stCondLst>
                            <p:childTnLst>
                              <p:par>
                                <p:cTn id="77" presetID="22" presetClass="entr" presetSubtype="2" fill="hold"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right)">
                                      <p:cBhvr>
                                        <p:cTn id="79" dur="500"/>
                                        <p:tgtEl>
                                          <p:spTgt spid="62"/>
                                        </p:tgtEl>
                                      </p:cBhvr>
                                    </p:animEffect>
                                  </p:childTnLst>
                                </p:cTn>
                              </p:par>
                            </p:childTnLst>
                          </p:cTn>
                        </p:par>
                        <p:par>
                          <p:cTn id="80" fill="hold">
                            <p:stCondLst>
                              <p:cond delay="17500"/>
                            </p:stCondLst>
                            <p:childTnLst>
                              <p:par>
                                <p:cTn id="81" presetID="22" presetClass="entr" presetSubtype="8" fill="hold" grpId="0" nodeType="afterEffect">
                                  <p:stCondLst>
                                    <p:cond delay="1000"/>
                                  </p:stCondLst>
                                  <p:childTnLst>
                                    <p:set>
                                      <p:cBhvr>
                                        <p:cTn id="82" dur="1" fill="hold">
                                          <p:stCondLst>
                                            <p:cond delay="0"/>
                                          </p:stCondLst>
                                        </p:cTn>
                                        <p:tgtEl>
                                          <p:spTgt spid="72"/>
                                        </p:tgtEl>
                                        <p:attrNameLst>
                                          <p:attrName>style.visibility</p:attrName>
                                        </p:attrNameLst>
                                      </p:cBhvr>
                                      <p:to>
                                        <p:strVal val="visible"/>
                                      </p:to>
                                    </p:set>
                                    <p:animEffect transition="in" filter="wipe(left)">
                                      <p:cBhvr>
                                        <p:cTn id="83" dur="1000"/>
                                        <p:tgtEl>
                                          <p:spTgt spid="72"/>
                                        </p:tgtEl>
                                      </p:cBhvr>
                                    </p:animEffect>
                                  </p:childTnLst>
                                </p:cTn>
                              </p:par>
                            </p:childTnLst>
                          </p:cTn>
                        </p:par>
                        <p:par>
                          <p:cTn id="84" fill="hold">
                            <p:stCondLst>
                              <p:cond delay="19500"/>
                            </p:stCondLst>
                            <p:childTnLst>
                              <p:par>
                                <p:cTn id="85" presetID="10"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500"/>
                                        <p:tgtEl>
                                          <p:spTgt spid="63"/>
                                        </p:tgtEl>
                                      </p:cBhvr>
                                    </p:animEffect>
                                  </p:childTnLst>
                                </p:cTn>
                              </p:par>
                            </p:childTnLst>
                          </p:cTn>
                        </p:par>
                        <p:par>
                          <p:cTn id="88" fill="hold">
                            <p:stCondLst>
                              <p:cond delay="20000"/>
                            </p:stCondLst>
                            <p:childTnLst>
                              <p:par>
                                <p:cTn id="89" presetID="10"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childTnLst>
                          </p:cTn>
                        </p:par>
                        <p:par>
                          <p:cTn id="92" fill="hold">
                            <p:stCondLst>
                              <p:cond delay="20500"/>
                            </p:stCondLst>
                            <p:childTnLst>
                              <p:par>
                                <p:cTn id="93" presetID="22" presetClass="entr" presetSubtype="1"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wipe(up)">
                                      <p:cBhvr>
                                        <p:cTn id="95" dur="500"/>
                                        <p:tgtEl>
                                          <p:spTgt spid="66"/>
                                        </p:tgtEl>
                                      </p:cBhvr>
                                    </p:animEffect>
                                  </p:childTnLst>
                                </p:cTn>
                              </p:par>
                            </p:childTnLst>
                          </p:cTn>
                        </p:par>
                        <p:par>
                          <p:cTn id="96" fill="hold">
                            <p:stCondLst>
                              <p:cond delay="21000"/>
                            </p:stCondLst>
                            <p:childTnLst>
                              <p:par>
                                <p:cTn id="97" presetID="10" presetClass="entr" presetSubtype="0" fill="hold" grpId="0" nodeType="after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500"/>
                                        <p:tgtEl>
                                          <p:spTgt spid="65"/>
                                        </p:tgtEl>
                                      </p:cBhvr>
                                    </p:animEffect>
                                  </p:childTnLst>
                                </p:cTn>
                              </p:par>
                            </p:childTnLst>
                          </p:cTn>
                        </p:par>
                        <p:par>
                          <p:cTn id="100" fill="hold">
                            <p:stCondLst>
                              <p:cond delay="21500"/>
                            </p:stCondLst>
                            <p:childTnLst>
                              <p:par>
                                <p:cTn id="101" presetID="22" presetClass="entr" presetSubtype="2" fill="hold"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wipe(right)">
                                      <p:cBhvr>
                                        <p:cTn id="10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2" grpId="0" animBg="1"/>
      <p:bldP spid="38" grpId="0" animBg="1"/>
      <p:bldP spid="43" grpId="0" animBg="1"/>
      <p:bldP spid="46" grpId="0" animBg="1"/>
      <p:bldP spid="51" grpId="0" animBg="1"/>
      <p:bldP spid="60" grpId="0" animBg="1"/>
      <p:bldP spid="63" grpId="0" animBg="1"/>
      <p:bldP spid="64" grpId="0" animBg="1"/>
      <p:bldP spid="65" grpId="0" animBg="1"/>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a:t>
            </a:r>
            <a:r>
              <a:rPr lang="en-GB" sz="2000" b="1" i="0" u="none" strike="noStrike" cap="none" dirty="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o be done </a:t>
            </a:r>
            <a:r>
              <a:rPr lang="en-GB" sz="2000" b="1" i="0" u="sng" strike="noStrike" cap="none" dirty="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prior</a:t>
            </a:r>
            <a:r>
              <a:rPr lang="en-GB" sz="2000" b="1" i="0" u="none" strike="noStrike" cap="none" dirty="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to this capsule: </a:t>
            </a:r>
            <a:endParaRPr lang="en-GB"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000" b="1" dirty="0">
                <a:solidFill>
                  <a:srgbClr val="18C320"/>
                </a:solidFill>
              </a:rPr>
              <a:t>Capsule linked with:</a:t>
            </a:r>
            <a:endParaRPr lang="en-GB"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83095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en-US" sz="1600" dirty="0">
                <a:solidFill>
                  <a:schemeClr val="dk1"/>
                </a:solidFill>
              </a:rPr>
              <a:t>This capsule builds on the knowledge acquired in capsule 1.3.1. It should therefore be done after capsule 1.3.1.</a:t>
            </a:r>
            <a:endParaRPr sz="200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lgn="just">
              <a:buSzPts val="3200"/>
            </a:pPr>
            <a:r>
              <a:rPr lang="en-US" sz="1600" dirty="0">
                <a:solidFill>
                  <a:schemeClr val="dk1"/>
                </a:solidFill>
              </a:rPr>
              <a:t>Link with the topics of capsules 1.2.1, 1.2.4, 1.4.1, 1.4.4, 2.1.1, 2.3.2, 2.5.3, 2.5.4, 2.5.5.</a:t>
            </a:r>
            <a:endParaRPr lang="es-ES" sz="1600" dirty="0">
              <a:solidFill>
                <a:schemeClr val="dk1"/>
              </a:solidFil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000" b="1" dirty="0">
                <a:solidFill>
                  <a:srgbClr val="18C320"/>
                </a:solidFill>
              </a:rPr>
              <a:t>Authors:</a:t>
            </a:r>
            <a:endParaRPr lang="en-GB"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066225"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US" sz="1600" dirty="0">
                <a:solidFill>
                  <a:schemeClr val="dk1"/>
                </a:solidFill>
              </a:rPr>
              <a:t>AFT, SUSMILE consortium partner</a:t>
            </a:r>
            <a:endParaRPr lang="es-ES" sz="1600" dirty="0">
              <a:solidFill>
                <a:schemeClr val="dk1"/>
              </a:solidFill>
            </a:endParaRP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20</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4478662"/>
          </a:xfrm>
          <a:prstGeom prst="rect">
            <a:avLst/>
          </a:prstGeom>
        </p:spPr>
        <p:txBody>
          <a:bodyPr wrap="square">
            <a:spAutoFit/>
          </a:bodyPr>
          <a:lstStyle/>
          <a:p>
            <a:pPr algn="just"/>
            <a:r>
              <a:rPr lang="en-GB" sz="1600" b="1" dirty="0">
                <a:solidFill>
                  <a:srgbClr val="18C320"/>
                </a:solidFill>
              </a:rPr>
              <a:t>Different types of CEP operators</a:t>
            </a:r>
          </a:p>
          <a:p>
            <a:pPr algn="just"/>
            <a:endParaRPr lang="en-GB" sz="1600" dirty="0">
              <a:solidFill>
                <a:schemeClr val="tx1"/>
              </a:solidFill>
            </a:endParaRPr>
          </a:p>
          <a:p>
            <a:pPr algn="just"/>
            <a:r>
              <a:rPr lang="en-GB" sz="1600" dirty="0">
                <a:solidFill>
                  <a:schemeClr val="tx1"/>
                </a:solidFill>
              </a:rPr>
              <a:t>Parcels can vary a lot in dimensions and weight, hence it’s very difficult to :</a:t>
            </a:r>
          </a:p>
          <a:p>
            <a:pPr algn="just"/>
            <a:endParaRPr lang="en-GB" sz="1600" dirty="0">
              <a:solidFill>
                <a:schemeClr val="tx1"/>
              </a:solidFill>
            </a:endParaRPr>
          </a:p>
          <a:p>
            <a:pPr marL="893763" indent="-285750" algn="just">
              <a:lnSpc>
                <a:spcPct val="150000"/>
              </a:lnSpc>
              <a:buFont typeface="Wingdings" panose="05000000000000000000" pitchFamily="2" charset="2"/>
              <a:buChar char="Ø"/>
            </a:pPr>
            <a:r>
              <a:rPr lang="en-GB" sz="1600" dirty="0">
                <a:solidFill>
                  <a:schemeClr val="tx1"/>
                </a:solidFill>
              </a:rPr>
              <a:t>Anticipate the volume of operations </a:t>
            </a:r>
          </a:p>
          <a:p>
            <a:pPr marL="893763" indent="-285750" algn="just">
              <a:lnSpc>
                <a:spcPct val="150000"/>
              </a:lnSpc>
              <a:buFont typeface="Wingdings" panose="05000000000000000000" pitchFamily="2" charset="2"/>
              <a:buChar char="Ø"/>
            </a:pPr>
            <a:r>
              <a:rPr lang="en-GB" sz="1600" dirty="0">
                <a:solidFill>
                  <a:schemeClr val="tx1"/>
                </a:solidFill>
              </a:rPr>
              <a:t>Delivery places to reach customers</a:t>
            </a:r>
          </a:p>
          <a:p>
            <a:pPr marL="893763" indent="-285750" algn="just">
              <a:lnSpc>
                <a:spcPct val="150000"/>
              </a:lnSpc>
              <a:buFont typeface="Wingdings" panose="05000000000000000000" pitchFamily="2" charset="2"/>
              <a:buChar char="Ø"/>
            </a:pPr>
            <a:r>
              <a:rPr lang="en-GB" sz="1600" dirty="0">
                <a:solidFill>
                  <a:schemeClr val="tx1"/>
                </a:solidFill>
              </a:rPr>
              <a:t>The organisation of work</a:t>
            </a:r>
          </a:p>
          <a:p>
            <a:pPr algn="just"/>
            <a:endParaRPr lang="en-GB" sz="1600" dirty="0">
              <a:solidFill>
                <a:schemeClr val="tx1"/>
              </a:solidFill>
            </a:endParaRPr>
          </a:p>
          <a:p>
            <a:pPr algn="just"/>
            <a:r>
              <a:rPr lang="en-GB" sz="1600" dirty="0">
                <a:solidFill>
                  <a:schemeClr val="tx1"/>
                </a:solidFill>
              </a:rPr>
              <a:t>Some operators have specialized in dealing with “single parcels” services, allowing them to impose their conditions to their customers in order to standardize and accelerate operations, hence reduce unit price for their delivery service:</a:t>
            </a:r>
          </a:p>
          <a:p>
            <a:pPr algn="just"/>
            <a:endParaRPr lang="en-GB" sz="1600" dirty="0">
              <a:solidFill>
                <a:schemeClr val="tx1"/>
              </a:solidFill>
            </a:endParaRPr>
          </a:p>
          <a:p>
            <a:pPr marL="893763" indent="-285750" algn="just">
              <a:lnSpc>
                <a:spcPct val="150000"/>
              </a:lnSpc>
              <a:buFont typeface="Wingdings" panose="05000000000000000000" pitchFamily="2" charset="2"/>
              <a:buChar char="Ø"/>
            </a:pPr>
            <a:r>
              <a:rPr lang="en-GB" sz="1600" dirty="0">
                <a:solidFill>
                  <a:schemeClr val="tx1"/>
                </a:solidFill>
              </a:rPr>
              <a:t>Maximum dimensions</a:t>
            </a:r>
          </a:p>
          <a:p>
            <a:pPr marL="893763" indent="-285750" algn="just">
              <a:lnSpc>
                <a:spcPct val="150000"/>
              </a:lnSpc>
              <a:buFont typeface="Wingdings" panose="05000000000000000000" pitchFamily="2" charset="2"/>
              <a:buChar char="Ø"/>
            </a:pPr>
            <a:r>
              <a:rPr lang="en-GB" sz="1600" dirty="0">
                <a:solidFill>
                  <a:schemeClr val="tx1"/>
                </a:solidFill>
              </a:rPr>
              <a:t>Maximum weight</a:t>
            </a:r>
          </a:p>
          <a:p>
            <a:pPr marL="893763" indent="-285750" algn="just">
              <a:lnSpc>
                <a:spcPct val="150000"/>
              </a:lnSpc>
              <a:buFont typeface="Wingdings" panose="05000000000000000000" pitchFamily="2" charset="2"/>
              <a:buChar char="Ø"/>
            </a:pPr>
            <a:r>
              <a:rPr lang="en-GB" sz="1600" dirty="0">
                <a:solidFill>
                  <a:schemeClr val="tx1"/>
                </a:solidFill>
              </a:rPr>
              <a:t>Cartons only (no cylinder or specific containers, difficult to stack)</a:t>
            </a:r>
          </a:p>
        </p:txBody>
      </p:sp>
    </p:spTree>
    <p:extLst>
      <p:ext uri="{BB962C8B-B14F-4D97-AF65-F5344CB8AC3E}">
        <p14:creationId xmlns:p14="http://schemas.microsoft.com/office/powerpoint/2010/main" val="3679126155"/>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1000"/>
                                        <p:tgtEl>
                                          <p:spTgt spid="6">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left)">
                                      <p:cBhvr>
                                        <p:cTn id="15" dur="500"/>
                                        <p:tgtEl>
                                          <p:spTgt spid="6">
                                            <p:txEl>
                                              <p:pRg st="4" end="4"/>
                                            </p:txEl>
                                          </p:spTgt>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left)">
                                      <p:cBhvr>
                                        <p:cTn id="19" dur="500"/>
                                        <p:tgtEl>
                                          <p:spTgt spid="6">
                                            <p:txEl>
                                              <p:pRg st="5" end="5"/>
                                            </p:txEl>
                                          </p:spTgt>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wipe(left)">
                                      <p:cBhvr>
                                        <p:cTn id="23" dur="500"/>
                                        <p:tgtEl>
                                          <p:spTgt spid="6">
                                            <p:txEl>
                                              <p:pRg st="6" end="6"/>
                                            </p:txEl>
                                          </p:spTgt>
                                        </p:tgtEl>
                                      </p:cBhvr>
                                    </p:animEffect>
                                  </p:childTnLst>
                                </p:cTn>
                              </p:par>
                            </p:childTnLst>
                          </p:cTn>
                        </p:par>
                        <p:par>
                          <p:cTn id="24" fill="hold">
                            <p:stCondLst>
                              <p:cond delay="5000"/>
                            </p:stCondLst>
                            <p:childTnLst>
                              <p:par>
                                <p:cTn id="25" presetID="22" presetClass="entr" presetSubtype="1" fill="hold" grpId="0" nodeType="afterEffect">
                                  <p:stCondLst>
                                    <p:cond delay="100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up)">
                                      <p:cBhvr>
                                        <p:cTn id="27" dur="3000"/>
                                        <p:tgtEl>
                                          <p:spTgt spid="6">
                                            <p:txEl>
                                              <p:pRg st="8" end="8"/>
                                            </p:txEl>
                                          </p:spTgt>
                                        </p:tgtEl>
                                      </p:cBhvr>
                                    </p:animEffect>
                                  </p:childTnLst>
                                </p:cTn>
                              </p:par>
                            </p:childTnLst>
                          </p:cTn>
                        </p:par>
                        <p:par>
                          <p:cTn id="28" fill="hold">
                            <p:stCondLst>
                              <p:cond delay="9000"/>
                            </p:stCondLst>
                            <p:childTnLst>
                              <p:par>
                                <p:cTn id="29" presetID="22" presetClass="entr" presetSubtype="8" fill="hold" grpId="0" nodeType="afterEffect">
                                  <p:stCondLst>
                                    <p:cond delay="50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wipe(left)">
                                      <p:cBhvr>
                                        <p:cTn id="31" dur="500"/>
                                        <p:tgtEl>
                                          <p:spTgt spid="6">
                                            <p:txEl>
                                              <p:pRg st="10" end="10"/>
                                            </p:txEl>
                                          </p:spTgt>
                                        </p:tgtEl>
                                      </p:cBhvr>
                                    </p:animEffect>
                                  </p:childTnLst>
                                </p:cTn>
                              </p:par>
                            </p:childTnLst>
                          </p:cTn>
                        </p:par>
                        <p:par>
                          <p:cTn id="32" fill="hold">
                            <p:stCondLst>
                              <p:cond delay="10000"/>
                            </p:stCondLst>
                            <p:childTnLst>
                              <p:par>
                                <p:cTn id="33" presetID="22" presetClass="entr" presetSubtype="8" fill="hold" grpId="0" nodeType="afterEffect">
                                  <p:stCondLst>
                                    <p:cond delay="50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wipe(left)">
                                      <p:cBhvr>
                                        <p:cTn id="35" dur="500"/>
                                        <p:tgtEl>
                                          <p:spTgt spid="6">
                                            <p:txEl>
                                              <p:pRg st="11" end="11"/>
                                            </p:txEl>
                                          </p:spTgt>
                                        </p:tgtEl>
                                      </p:cBhvr>
                                    </p:animEffect>
                                  </p:childTnLst>
                                </p:cTn>
                              </p:par>
                            </p:childTnLst>
                          </p:cTn>
                        </p:par>
                        <p:par>
                          <p:cTn id="36" fill="hold">
                            <p:stCondLst>
                              <p:cond delay="11000"/>
                            </p:stCondLst>
                            <p:childTnLst>
                              <p:par>
                                <p:cTn id="37" presetID="22" presetClass="entr" presetSubtype="8" fill="hold" grpId="0" nodeType="afterEffect">
                                  <p:stCondLst>
                                    <p:cond delay="500"/>
                                  </p:stCondLst>
                                  <p:childTnLst>
                                    <p:set>
                                      <p:cBhvr>
                                        <p:cTn id="38" dur="1" fill="hold">
                                          <p:stCondLst>
                                            <p:cond delay="0"/>
                                          </p:stCondLst>
                                        </p:cTn>
                                        <p:tgtEl>
                                          <p:spTgt spid="6">
                                            <p:txEl>
                                              <p:pRg st="12" end="12"/>
                                            </p:txEl>
                                          </p:spTgt>
                                        </p:tgtEl>
                                        <p:attrNameLst>
                                          <p:attrName>style.visibility</p:attrName>
                                        </p:attrNameLst>
                                      </p:cBhvr>
                                      <p:to>
                                        <p:strVal val="visible"/>
                                      </p:to>
                                    </p:set>
                                    <p:animEffect transition="in" filter="wipe(left)">
                                      <p:cBhvr>
                                        <p:cTn id="3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15" name="Image 14">
            <a:extLst>
              <a:ext uri="{FF2B5EF4-FFF2-40B4-BE49-F238E27FC236}">
                <a16:creationId xmlns:a16="http://schemas.microsoft.com/office/drawing/2014/main" id="{BFF2E8C6-E2B7-4783-A516-490DBDDD4795}"/>
              </a:ext>
            </a:extLst>
          </p:cNvPr>
          <p:cNvPicPr>
            <a:picLocks noChangeAspect="1"/>
          </p:cNvPicPr>
          <p:nvPr/>
        </p:nvPicPr>
        <p:blipFill rotWithShape="1">
          <a:blip r:embed="rId3"/>
          <a:srcRect l="53781" t="47160" r="35562" b="32873"/>
          <a:stretch/>
        </p:blipFill>
        <p:spPr>
          <a:xfrm flipH="1">
            <a:off x="-750425" y="5077271"/>
            <a:ext cx="578734" cy="541398"/>
          </a:xfrm>
          <a:prstGeom prst="rect">
            <a:avLst/>
          </a:prstGeom>
        </p:spPr>
      </p:pic>
      <p:pic>
        <p:nvPicPr>
          <p:cNvPr id="16" name="Image 15">
            <a:extLst>
              <a:ext uri="{FF2B5EF4-FFF2-40B4-BE49-F238E27FC236}">
                <a16:creationId xmlns:a16="http://schemas.microsoft.com/office/drawing/2014/main" id="{8E6CF8F2-4431-4E6E-9647-B3C6E807ABA3}"/>
              </a:ext>
            </a:extLst>
          </p:cNvPr>
          <p:cNvPicPr>
            <a:picLocks noChangeAspect="1"/>
          </p:cNvPicPr>
          <p:nvPr/>
        </p:nvPicPr>
        <p:blipFill rotWithShape="1">
          <a:blip r:embed="rId3"/>
          <a:srcRect l="53781" t="47160" r="35562" b="32873"/>
          <a:stretch/>
        </p:blipFill>
        <p:spPr>
          <a:xfrm flipH="1">
            <a:off x="-750425" y="4806572"/>
            <a:ext cx="578734" cy="541398"/>
          </a:xfrm>
          <a:prstGeom prst="rect">
            <a:avLst/>
          </a:prstGeom>
        </p:spPr>
      </p:pic>
      <p:pic>
        <p:nvPicPr>
          <p:cNvPr id="17" name="Image 16">
            <a:extLst>
              <a:ext uri="{FF2B5EF4-FFF2-40B4-BE49-F238E27FC236}">
                <a16:creationId xmlns:a16="http://schemas.microsoft.com/office/drawing/2014/main" id="{108579C0-79EB-40C1-96F0-3E315E7854E7}"/>
              </a:ext>
            </a:extLst>
          </p:cNvPr>
          <p:cNvPicPr>
            <a:picLocks noChangeAspect="1"/>
          </p:cNvPicPr>
          <p:nvPr/>
        </p:nvPicPr>
        <p:blipFill rotWithShape="1">
          <a:blip r:embed="rId3"/>
          <a:srcRect l="53781" t="47160" r="35562" b="32873"/>
          <a:stretch/>
        </p:blipFill>
        <p:spPr>
          <a:xfrm flipH="1">
            <a:off x="-750425" y="4490040"/>
            <a:ext cx="578734" cy="541398"/>
          </a:xfrm>
          <a:prstGeom prst="rect">
            <a:avLst/>
          </a:prstGeom>
        </p:spPr>
      </p:pic>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21</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2554545"/>
          </a:xfrm>
          <a:prstGeom prst="rect">
            <a:avLst/>
          </a:prstGeom>
        </p:spPr>
        <p:txBody>
          <a:bodyPr wrap="square">
            <a:spAutoFit/>
          </a:bodyPr>
          <a:lstStyle/>
          <a:p>
            <a:pPr algn="just"/>
            <a:r>
              <a:rPr lang="en-GB" sz="1600" b="1" dirty="0">
                <a:solidFill>
                  <a:srgbClr val="18C320"/>
                </a:solidFill>
              </a:rPr>
              <a:t>Specific infrastructures</a:t>
            </a:r>
          </a:p>
          <a:p>
            <a:pPr algn="just"/>
            <a:endParaRPr lang="en-GB" sz="1600" dirty="0">
              <a:solidFill>
                <a:schemeClr val="tx1"/>
              </a:solidFill>
            </a:endParaRPr>
          </a:p>
          <a:p>
            <a:pPr algn="just"/>
            <a:r>
              <a:rPr lang="en-GB" sz="1600" dirty="0">
                <a:solidFill>
                  <a:schemeClr val="tx1"/>
                </a:solidFill>
              </a:rPr>
              <a:t>CEP dedicated operators work with different infrastructures that classical logistics and transport stakeholders. </a:t>
            </a:r>
          </a:p>
          <a:p>
            <a:pPr algn="just"/>
            <a:endParaRPr lang="en-GB" sz="1600" dirty="0">
              <a:solidFill>
                <a:schemeClr val="tx1"/>
              </a:solidFill>
            </a:endParaRPr>
          </a:p>
          <a:p>
            <a:pPr algn="just"/>
            <a:r>
              <a:rPr lang="en-GB" sz="1600" dirty="0">
                <a:solidFill>
                  <a:schemeClr val="tx1"/>
                </a:solidFill>
              </a:rPr>
              <a:t>The need for sorting rapidly the goods and delivering them to distant places with a limited amount of time has led to adapting their hubs into a specific type of building:</a:t>
            </a:r>
          </a:p>
          <a:p>
            <a:pPr algn="just"/>
            <a:endParaRPr lang="en-GB" sz="1600" dirty="0">
              <a:solidFill>
                <a:schemeClr val="tx1"/>
              </a:solidFill>
            </a:endParaRPr>
          </a:p>
          <a:p>
            <a:pPr algn="ctr"/>
            <a:r>
              <a:rPr lang="en-GB" sz="1600" b="1" dirty="0">
                <a:solidFill>
                  <a:srgbClr val="18C320"/>
                </a:solidFill>
              </a:rPr>
              <a:t>logistic platform </a:t>
            </a:r>
            <a:r>
              <a:rPr lang="en-GB" sz="1600" dirty="0">
                <a:solidFill>
                  <a:schemeClr val="tx1"/>
                </a:solidFill>
              </a:rPr>
              <a:t>or </a:t>
            </a:r>
            <a:r>
              <a:rPr lang="en-GB" sz="1600" b="1" dirty="0">
                <a:solidFill>
                  <a:srgbClr val="18C320"/>
                </a:solidFill>
              </a:rPr>
              <a:t>distribution </a:t>
            </a:r>
            <a:r>
              <a:rPr lang="en-GB" sz="1600" b="1" dirty="0" err="1">
                <a:solidFill>
                  <a:srgbClr val="18C320"/>
                </a:solidFill>
              </a:rPr>
              <a:t>center</a:t>
            </a:r>
            <a:endParaRPr lang="en-GB" sz="1600" b="1" dirty="0">
              <a:solidFill>
                <a:srgbClr val="18C320"/>
              </a:solidFill>
            </a:endParaRPr>
          </a:p>
          <a:p>
            <a:pPr algn="just"/>
            <a:endParaRPr lang="en-GB" sz="1600" dirty="0">
              <a:solidFill>
                <a:schemeClr val="tx1"/>
              </a:solidFill>
            </a:endParaRPr>
          </a:p>
        </p:txBody>
      </p:sp>
      <p:pic>
        <p:nvPicPr>
          <p:cNvPr id="10" name="Image 9">
            <a:extLst>
              <a:ext uri="{FF2B5EF4-FFF2-40B4-BE49-F238E27FC236}">
                <a16:creationId xmlns:a16="http://schemas.microsoft.com/office/drawing/2014/main" id="{7752C8D2-9BE9-45DC-8051-990E52D410F7}"/>
              </a:ext>
            </a:extLst>
          </p:cNvPr>
          <p:cNvPicPr>
            <a:picLocks noChangeAspect="1"/>
          </p:cNvPicPr>
          <p:nvPr/>
        </p:nvPicPr>
        <p:blipFill rotWithShape="1">
          <a:blip r:embed="rId4"/>
          <a:srcRect r="66456" b="59381"/>
          <a:stretch/>
        </p:blipFill>
        <p:spPr>
          <a:xfrm>
            <a:off x="2814339" y="4464026"/>
            <a:ext cx="3239220" cy="1958426"/>
          </a:xfrm>
          <a:prstGeom prst="rect">
            <a:avLst/>
          </a:prstGeom>
        </p:spPr>
      </p:pic>
      <p:pic>
        <p:nvPicPr>
          <p:cNvPr id="5" name="Image 4">
            <a:extLst>
              <a:ext uri="{FF2B5EF4-FFF2-40B4-BE49-F238E27FC236}">
                <a16:creationId xmlns:a16="http://schemas.microsoft.com/office/drawing/2014/main" id="{42BB1D04-1440-4F5B-A738-811D641A4E29}"/>
              </a:ext>
            </a:extLst>
          </p:cNvPr>
          <p:cNvPicPr>
            <a:picLocks noChangeAspect="1"/>
          </p:cNvPicPr>
          <p:nvPr/>
        </p:nvPicPr>
        <p:blipFill rotWithShape="1">
          <a:blip r:embed="rId3"/>
          <a:srcRect l="53781" t="47160" r="35562" b="32873"/>
          <a:stretch/>
        </p:blipFill>
        <p:spPr>
          <a:xfrm>
            <a:off x="4699322" y="5618669"/>
            <a:ext cx="578734" cy="541398"/>
          </a:xfrm>
          <a:prstGeom prst="rect">
            <a:avLst/>
          </a:prstGeom>
        </p:spPr>
      </p:pic>
      <p:pic>
        <p:nvPicPr>
          <p:cNvPr id="13" name="Image 12">
            <a:extLst>
              <a:ext uri="{FF2B5EF4-FFF2-40B4-BE49-F238E27FC236}">
                <a16:creationId xmlns:a16="http://schemas.microsoft.com/office/drawing/2014/main" id="{3CB4AAB9-6E8B-4192-9B04-07AD9B250784}"/>
              </a:ext>
            </a:extLst>
          </p:cNvPr>
          <p:cNvPicPr>
            <a:picLocks noChangeAspect="1"/>
          </p:cNvPicPr>
          <p:nvPr/>
        </p:nvPicPr>
        <p:blipFill rotWithShape="1">
          <a:blip r:embed="rId3"/>
          <a:srcRect l="53781" t="47160" r="35562" b="32873"/>
          <a:stretch/>
        </p:blipFill>
        <p:spPr>
          <a:xfrm>
            <a:off x="4409954" y="5771893"/>
            <a:ext cx="578734" cy="541398"/>
          </a:xfrm>
          <a:prstGeom prst="rect">
            <a:avLst/>
          </a:prstGeom>
        </p:spPr>
      </p:pic>
      <p:pic>
        <p:nvPicPr>
          <p:cNvPr id="14" name="Image 13">
            <a:extLst>
              <a:ext uri="{FF2B5EF4-FFF2-40B4-BE49-F238E27FC236}">
                <a16:creationId xmlns:a16="http://schemas.microsoft.com/office/drawing/2014/main" id="{739094FD-590C-4BC2-9969-365D94C8EECC}"/>
              </a:ext>
            </a:extLst>
          </p:cNvPr>
          <p:cNvPicPr>
            <a:picLocks noChangeAspect="1"/>
          </p:cNvPicPr>
          <p:nvPr/>
        </p:nvPicPr>
        <p:blipFill rotWithShape="1">
          <a:blip r:embed="rId3"/>
          <a:srcRect l="53781" t="47160" r="35562" b="32873"/>
          <a:stretch/>
        </p:blipFill>
        <p:spPr>
          <a:xfrm>
            <a:off x="4249837" y="5852092"/>
            <a:ext cx="578734" cy="541398"/>
          </a:xfrm>
          <a:prstGeom prst="rect">
            <a:avLst/>
          </a:prstGeom>
        </p:spPr>
      </p:pic>
      <p:sp>
        <p:nvSpPr>
          <p:cNvPr id="11" name="Rectangle 10">
            <a:extLst>
              <a:ext uri="{FF2B5EF4-FFF2-40B4-BE49-F238E27FC236}">
                <a16:creationId xmlns:a16="http://schemas.microsoft.com/office/drawing/2014/main" id="{0445AD09-190B-49CB-B85C-7C98B4375CBE}"/>
              </a:ext>
            </a:extLst>
          </p:cNvPr>
          <p:cNvSpPr/>
          <p:nvPr/>
        </p:nvSpPr>
        <p:spPr>
          <a:xfrm>
            <a:off x="2861319" y="4204118"/>
            <a:ext cx="3421361" cy="221833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9296273"/>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1000"/>
                                        <p:tgtEl>
                                          <p:spTgt spid="6">
                                            <p:txEl>
                                              <p:pRg st="2" end="2"/>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up)">
                                      <p:cBhvr>
                                        <p:cTn id="15" dur="1000"/>
                                        <p:tgtEl>
                                          <p:spTgt spid="6">
                                            <p:txEl>
                                              <p:pRg st="4" end="4"/>
                                            </p:txEl>
                                          </p:spTgt>
                                        </p:tgtEl>
                                      </p:cBhvr>
                                    </p:animEffect>
                                  </p:childTnLst>
                                </p:cTn>
                              </p:par>
                            </p:childTnLst>
                          </p:cTn>
                        </p:par>
                        <p:par>
                          <p:cTn id="16" fill="hold">
                            <p:stCondLst>
                              <p:cond delay="3500"/>
                            </p:stCondLst>
                            <p:childTnLst>
                              <p:par>
                                <p:cTn id="17" presetID="22" presetClass="entr" presetSubtype="8" fill="hold" grpId="0" nodeType="afterEffect">
                                  <p:stCondLst>
                                    <p:cond delay="50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left)">
                                      <p:cBhvr>
                                        <p:cTn id="19" dur="500"/>
                                        <p:tgtEl>
                                          <p:spTgt spid="6">
                                            <p:txEl>
                                              <p:pRg st="6" end="6"/>
                                            </p:txEl>
                                          </p:spTgt>
                                        </p:tgtEl>
                                      </p:cBhvr>
                                    </p:animEffect>
                                  </p:childTnLst>
                                </p:cTn>
                              </p:par>
                            </p:childTnLst>
                          </p:cTn>
                        </p:par>
                        <p:par>
                          <p:cTn id="20" fill="hold">
                            <p:stCondLst>
                              <p:cond delay="4500"/>
                            </p:stCondLst>
                            <p:childTnLst>
                              <p:par>
                                <p:cTn id="21" presetID="14" presetClass="exit" presetSubtype="5" fill="hold" grpId="0" nodeType="afterEffect">
                                  <p:stCondLst>
                                    <p:cond delay="0"/>
                                  </p:stCondLst>
                                  <p:childTnLst>
                                    <p:animEffect transition="out" filter="randombar(vertic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63" presetClass="path" presetSubtype="0" accel="50000" decel="50000" fill="hold" nodeType="withEffect">
                                  <p:stCondLst>
                                    <p:cond delay="0"/>
                                  </p:stCondLst>
                                  <p:childTnLst>
                                    <p:animMotion origin="layout" path="M -2.77778E-6 3.7037E-7 L 0.4566 -0.00162 " pathEditMode="relative" rAng="0" ptsTypes="AA">
                                      <p:cBhvr>
                                        <p:cTn id="25" dur="2000" fill="hold"/>
                                        <p:tgtEl>
                                          <p:spTgt spid="15"/>
                                        </p:tgtEl>
                                        <p:attrNameLst>
                                          <p:attrName>ppt_x</p:attrName>
                                          <p:attrName>ppt_y</p:attrName>
                                        </p:attrNameLst>
                                      </p:cBhvr>
                                      <p:rCtr x="22830" y="-93"/>
                                    </p:animMotion>
                                  </p:childTnLst>
                                </p:cTn>
                              </p:par>
                              <p:par>
                                <p:cTn id="26" presetID="63" presetClass="path" presetSubtype="0" accel="50000" decel="50000" fill="hold" nodeType="withEffect">
                                  <p:stCondLst>
                                    <p:cond delay="500"/>
                                  </p:stCondLst>
                                  <p:childTnLst>
                                    <p:animMotion origin="layout" path="M -2.77778E-6 2.22222E-6 L 0.51511 2.22222E-6 " pathEditMode="relative" rAng="0" ptsTypes="AA">
                                      <p:cBhvr>
                                        <p:cTn id="27" dur="2000" fill="hold"/>
                                        <p:tgtEl>
                                          <p:spTgt spid="16"/>
                                        </p:tgtEl>
                                        <p:attrNameLst>
                                          <p:attrName>ppt_x</p:attrName>
                                          <p:attrName>ppt_y</p:attrName>
                                        </p:attrNameLst>
                                      </p:cBhvr>
                                      <p:rCtr x="25747" y="0"/>
                                    </p:animMotion>
                                  </p:childTnLst>
                                </p:cTn>
                              </p:par>
                              <p:par>
                                <p:cTn id="28" presetID="63" presetClass="path" presetSubtype="0" accel="50000" decel="50000" fill="hold" nodeType="withEffect">
                                  <p:stCondLst>
                                    <p:cond delay="1000"/>
                                  </p:stCondLst>
                                  <p:childTnLst>
                                    <p:animMotion origin="layout" path="M 0.00104 0.00695 L 0.55035 0.00695 " pathEditMode="relative" rAng="0" ptsTypes="AA">
                                      <p:cBhvr>
                                        <p:cTn id="29" dur="2000" fill="hold"/>
                                        <p:tgtEl>
                                          <p:spTgt spid="17"/>
                                        </p:tgtEl>
                                        <p:attrNameLst>
                                          <p:attrName>ppt_x</p:attrName>
                                          <p:attrName>ppt_y</p:attrName>
                                        </p:attrNameLst>
                                      </p:cBhvr>
                                      <p:rCtr x="27465" y="0"/>
                                    </p:animMotion>
                                  </p:childTnLst>
                                </p:cTn>
                              </p:par>
                            </p:childTnLst>
                          </p:cTn>
                        </p:par>
                        <p:par>
                          <p:cTn id="30" fill="hold">
                            <p:stCondLst>
                              <p:cond delay="7500"/>
                            </p:stCondLst>
                            <p:childTnLst>
                              <p:par>
                                <p:cTn id="31" presetID="63" presetClass="path" presetSubtype="0" accel="50000" decel="50000" fill="hold" nodeType="afterEffect">
                                  <p:stCondLst>
                                    <p:cond delay="0"/>
                                  </p:stCondLst>
                                  <p:childTnLst>
                                    <p:animMotion origin="layout" path="M 3.88889E-6 -4.81481E-6 L 0.49757 -0.00532 " pathEditMode="relative" rAng="0" ptsTypes="AA">
                                      <p:cBhvr>
                                        <p:cTn id="32" dur="2000" fill="hold"/>
                                        <p:tgtEl>
                                          <p:spTgt spid="5"/>
                                        </p:tgtEl>
                                        <p:attrNameLst>
                                          <p:attrName>ppt_x</p:attrName>
                                          <p:attrName>ppt_y</p:attrName>
                                        </p:attrNameLst>
                                      </p:cBhvr>
                                      <p:rCtr x="24878" y="-278"/>
                                    </p:animMotion>
                                  </p:childTnLst>
                                </p:cTn>
                              </p:par>
                              <p:par>
                                <p:cTn id="33" presetID="63" presetClass="path" presetSubtype="0" accel="50000" decel="50000" fill="hold" nodeType="withEffect">
                                  <p:stCondLst>
                                    <p:cond delay="500"/>
                                  </p:stCondLst>
                                  <p:childTnLst>
                                    <p:animMotion origin="layout" path="M 1.11111E-6 1.48148E-6 L 0.53299 -0.00162 " pathEditMode="relative" rAng="0" ptsTypes="AA">
                                      <p:cBhvr>
                                        <p:cTn id="34" dur="2000" fill="hold"/>
                                        <p:tgtEl>
                                          <p:spTgt spid="13"/>
                                        </p:tgtEl>
                                        <p:attrNameLst>
                                          <p:attrName>ppt_x</p:attrName>
                                          <p:attrName>ppt_y</p:attrName>
                                        </p:attrNameLst>
                                      </p:cBhvr>
                                      <p:rCtr x="26649" y="-93"/>
                                    </p:animMotion>
                                  </p:childTnLst>
                                </p:cTn>
                              </p:par>
                              <p:par>
                                <p:cTn id="35" presetID="63" presetClass="path" presetSubtype="0" accel="50000" decel="50000" fill="hold" nodeType="withEffect">
                                  <p:stCondLst>
                                    <p:cond delay="1000"/>
                                  </p:stCondLst>
                                  <p:childTnLst>
                                    <p:animMotion origin="layout" path="M -4.16667E-6 -2.59259E-6 L 0.53143 -0.0044 " pathEditMode="relative" rAng="0" ptsTypes="AA">
                                      <p:cBhvr>
                                        <p:cTn id="36" dur="2000" fill="hold"/>
                                        <p:tgtEl>
                                          <p:spTgt spid="14"/>
                                        </p:tgtEl>
                                        <p:attrNameLst>
                                          <p:attrName>ppt_x</p:attrName>
                                          <p:attrName>ppt_y</p:attrName>
                                        </p:attrNameLst>
                                      </p:cBhvr>
                                      <p:rCtr x="2656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22</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4154984"/>
          </a:xfrm>
          <a:prstGeom prst="rect">
            <a:avLst/>
          </a:prstGeom>
        </p:spPr>
        <p:txBody>
          <a:bodyPr wrap="square">
            <a:spAutoFit/>
          </a:bodyPr>
          <a:lstStyle/>
          <a:p>
            <a:pPr algn="just"/>
            <a:r>
              <a:rPr lang="en-GB" sz="1600" b="1" dirty="0">
                <a:solidFill>
                  <a:srgbClr val="18C320"/>
                </a:solidFill>
              </a:rPr>
              <a:t>Operators and equipment</a:t>
            </a:r>
          </a:p>
          <a:p>
            <a:pPr algn="just"/>
            <a:endParaRPr lang="en-GB" sz="1600" dirty="0">
              <a:solidFill>
                <a:schemeClr val="tx1"/>
              </a:solidFill>
            </a:endParaRPr>
          </a:p>
          <a:p>
            <a:pPr algn="just"/>
            <a:r>
              <a:rPr lang="en-GB" sz="1600" dirty="0">
                <a:solidFill>
                  <a:schemeClr val="tx1"/>
                </a:solidFill>
              </a:rPr>
              <a:t>Few technologies support CEP specific activities such as: </a:t>
            </a:r>
          </a:p>
          <a:p>
            <a:pPr marL="890588" indent="-285750" algn="just">
              <a:lnSpc>
                <a:spcPct val="250000"/>
              </a:lnSpc>
              <a:buFont typeface="Wingdings" panose="05000000000000000000" pitchFamily="2" charset="2"/>
              <a:buChar char="Ø"/>
            </a:pPr>
            <a:r>
              <a:rPr lang="en-GB" sz="1600" dirty="0">
                <a:solidFill>
                  <a:schemeClr val="tx1"/>
                </a:solidFill>
              </a:rPr>
              <a:t>Barcode readers, </a:t>
            </a:r>
          </a:p>
          <a:p>
            <a:pPr marL="890588" indent="-285750" algn="just">
              <a:lnSpc>
                <a:spcPct val="250000"/>
              </a:lnSpc>
              <a:buFont typeface="Wingdings" panose="05000000000000000000" pitchFamily="2" charset="2"/>
              <a:buChar char="Ø"/>
            </a:pPr>
            <a:r>
              <a:rPr lang="en-GB" sz="1600" dirty="0">
                <a:solidFill>
                  <a:schemeClr val="tx1"/>
                </a:solidFill>
              </a:rPr>
              <a:t>Radiofrequency terminals, </a:t>
            </a:r>
          </a:p>
          <a:p>
            <a:pPr marL="890588" indent="-285750" algn="just">
              <a:lnSpc>
                <a:spcPct val="250000"/>
              </a:lnSpc>
              <a:buFont typeface="Wingdings" panose="05000000000000000000" pitchFamily="2" charset="2"/>
              <a:buChar char="Ø"/>
            </a:pPr>
            <a:r>
              <a:rPr lang="en-GB" sz="1600" dirty="0">
                <a:solidFill>
                  <a:schemeClr val="tx1"/>
                </a:solidFill>
              </a:rPr>
              <a:t>Ring scanners</a:t>
            </a: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en-GB" sz="1600" dirty="0">
                <a:solidFill>
                  <a:schemeClr val="tx1"/>
                </a:solidFill>
              </a:rPr>
              <a:t>Eventually digital board information are displayed above loading / unloading bays, in order to inform operators about the arrivals or departures to come, the destination of goods and level of priority.</a:t>
            </a:r>
          </a:p>
        </p:txBody>
      </p:sp>
      <p:pic>
        <p:nvPicPr>
          <p:cNvPr id="1026" name="Picture 2" descr="Lecteur De Codes Barres Code À - Images vectorielles gratuites sur Pixabay">
            <a:extLst>
              <a:ext uri="{FF2B5EF4-FFF2-40B4-BE49-F238E27FC236}">
                <a16:creationId xmlns:a16="http://schemas.microsoft.com/office/drawing/2014/main" id="{16CEA038-5CC8-48AC-9845-8E1596C2C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894" y="2605233"/>
            <a:ext cx="929260" cy="69337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équipement électronique, téléphone mobile&#10;&#10;Description générée automatiquement">
            <a:extLst>
              <a:ext uri="{FF2B5EF4-FFF2-40B4-BE49-F238E27FC236}">
                <a16:creationId xmlns:a16="http://schemas.microsoft.com/office/drawing/2014/main" id="{DF85F7B0-78F6-4A4A-AF73-59B4110793D9}"/>
              </a:ext>
            </a:extLst>
          </p:cNvPr>
          <p:cNvPicPr>
            <a:picLocks noChangeAspect="1"/>
          </p:cNvPicPr>
          <p:nvPr/>
        </p:nvPicPr>
        <p:blipFill>
          <a:blip r:embed="rId4"/>
          <a:stretch>
            <a:fillRect/>
          </a:stretch>
        </p:blipFill>
        <p:spPr>
          <a:xfrm>
            <a:off x="6581451" y="2951918"/>
            <a:ext cx="930923" cy="1147524"/>
          </a:xfrm>
          <a:prstGeom prst="rect">
            <a:avLst/>
          </a:prstGeom>
        </p:spPr>
      </p:pic>
      <p:pic>
        <p:nvPicPr>
          <p:cNvPr id="5" name="Image 4" descr="Une image contenant téléphone mobile, téléphone, montre&#10;&#10;Description générée automatiquement">
            <a:extLst>
              <a:ext uri="{FF2B5EF4-FFF2-40B4-BE49-F238E27FC236}">
                <a16:creationId xmlns:a16="http://schemas.microsoft.com/office/drawing/2014/main" id="{8A249F17-94F2-420B-B270-77B5DA213A77}"/>
              </a:ext>
            </a:extLst>
          </p:cNvPr>
          <p:cNvPicPr>
            <a:picLocks noChangeAspect="1"/>
          </p:cNvPicPr>
          <p:nvPr/>
        </p:nvPicPr>
        <p:blipFill>
          <a:blip r:embed="rId5"/>
          <a:stretch>
            <a:fillRect/>
          </a:stretch>
        </p:blipFill>
        <p:spPr>
          <a:xfrm>
            <a:off x="7215610" y="3662447"/>
            <a:ext cx="1796205" cy="1195293"/>
          </a:xfrm>
          <a:prstGeom prst="rect">
            <a:avLst/>
          </a:prstGeom>
        </p:spPr>
      </p:pic>
    </p:spTree>
    <p:extLst>
      <p:ext uri="{BB962C8B-B14F-4D97-AF65-F5344CB8AC3E}">
        <p14:creationId xmlns:p14="http://schemas.microsoft.com/office/powerpoint/2010/main" val="421871449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1000"/>
                                        <p:tgtEl>
                                          <p:spTgt spid="6">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left)">
                                      <p:cBhvr>
                                        <p:cTn id="25" dur="500"/>
                                        <p:tgtEl>
                                          <p:spTgt spid="6">
                                            <p:txEl>
                                              <p:pRg st="4" end="4"/>
                                            </p:txEl>
                                          </p:spTgt>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left)">
                                      <p:cBhvr>
                                        <p:cTn id="35" dur="500"/>
                                        <p:tgtEl>
                                          <p:spTgt spid="6">
                                            <p:txEl>
                                              <p:pRg st="5" end="5"/>
                                            </p:txEl>
                                          </p:spTgt>
                                        </p:tgtEl>
                                      </p:cBhvr>
                                    </p:animEffect>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2" presetClass="entr" presetSubtype="1" fill="hold" grpId="0" nodeType="afterEffect">
                                  <p:stCondLst>
                                    <p:cond delay="100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wipe(up)">
                                      <p:cBhvr>
                                        <p:cTn id="45"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23</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3647665"/>
          </a:xfrm>
          <a:prstGeom prst="rect">
            <a:avLst/>
          </a:prstGeom>
        </p:spPr>
        <p:txBody>
          <a:bodyPr wrap="square">
            <a:spAutoFit/>
          </a:bodyPr>
          <a:lstStyle/>
          <a:p>
            <a:pPr algn="just"/>
            <a:r>
              <a:rPr lang="en-GB" sz="1600" b="1" dirty="0">
                <a:solidFill>
                  <a:srgbClr val="18C320"/>
                </a:solidFill>
              </a:rPr>
              <a:t>Operators and equipment</a:t>
            </a:r>
          </a:p>
          <a:p>
            <a:pPr algn="just"/>
            <a:endParaRPr lang="en-GB" sz="1600" dirty="0">
              <a:solidFill>
                <a:schemeClr val="tx1"/>
              </a:solidFill>
            </a:endParaRPr>
          </a:p>
          <a:p>
            <a:pPr algn="just"/>
            <a:r>
              <a:rPr lang="en-GB" sz="1600" b="1" dirty="0">
                <a:solidFill>
                  <a:schemeClr val="accent6"/>
                </a:solidFill>
              </a:rPr>
              <a:t>	</a:t>
            </a:r>
            <a:r>
              <a:rPr lang="en-GB" sz="1600" b="1" dirty="0">
                <a:solidFill>
                  <a:srgbClr val="18C320"/>
                </a:solidFill>
              </a:rPr>
              <a:t>Single parcel specialists:</a:t>
            </a:r>
          </a:p>
          <a:p>
            <a:pPr algn="just"/>
            <a:endParaRPr lang="en-GB" sz="1600" dirty="0">
              <a:solidFill>
                <a:schemeClr val="tx1"/>
              </a:solidFill>
            </a:endParaRPr>
          </a:p>
          <a:p>
            <a:pPr algn="just"/>
            <a:r>
              <a:rPr lang="en-GB" sz="1600" dirty="0">
                <a:solidFill>
                  <a:schemeClr val="tx1"/>
                </a:solidFill>
              </a:rPr>
              <a:t>They need to deal with pallets and cartons more efficiently, and are likely to invest on some equipment in their transit platforms, such as:</a:t>
            </a:r>
          </a:p>
          <a:p>
            <a:pPr marL="890588" indent="-285750" algn="just">
              <a:lnSpc>
                <a:spcPct val="300000"/>
              </a:lnSpc>
              <a:buFont typeface="Wingdings" panose="05000000000000000000" pitchFamily="2" charset="2"/>
              <a:buChar char="Ø"/>
            </a:pPr>
            <a:r>
              <a:rPr lang="en-GB" sz="1600" dirty="0">
                <a:solidFill>
                  <a:schemeClr val="tx1"/>
                </a:solidFill>
              </a:rPr>
              <a:t>Automated conveyors,</a:t>
            </a:r>
          </a:p>
          <a:p>
            <a:pPr marL="890588" indent="-285750" algn="just">
              <a:lnSpc>
                <a:spcPct val="300000"/>
              </a:lnSpc>
              <a:buFont typeface="Wingdings" panose="05000000000000000000" pitchFamily="2" charset="2"/>
              <a:buChar char="Ø"/>
            </a:pPr>
            <a:r>
              <a:rPr lang="en-GB" sz="1600" dirty="0">
                <a:solidFill>
                  <a:schemeClr val="tx1"/>
                </a:solidFill>
              </a:rPr>
              <a:t>Pick to light systems,</a:t>
            </a:r>
          </a:p>
          <a:p>
            <a:pPr marL="890588" indent="-285750" algn="just">
              <a:lnSpc>
                <a:spcPct val="300000"/>
              </a:lnSpc>
              <a:buFont typeface="Wingdings" panose="05000000000000000000" pitchFamily="2" charset="2"/>
              <a:buChar char="Ø"/>
            </a:pPr>
            <a:r>
              <a:rPr lang="en-GB" sz="1600" dirty="0">
                <a:solidFill>
                  <a:schemeClr val="tx1"/>
                </a:solidFill>
              </a:rPr>
              <a:t>RFID field detectors, etc.</a:t>
            </a:r>
          </a:p>
        </p:txBody>
      </p:sp>
      <p:pic>
        <p:nvPicPr>
          <p:cNvPr id="4" name="Image 3" descr="Une image contenant circuit, équipement électronique&#10;&#10;Description générée automatiquement">
            <a:extLst>
              <a:ext uri="{FF2B5EF4-FFF2-40B4-BE49-F238E27FC236}">
                <a16:creationId xmlns:a16="http://schemas.microsoft.com/office/drawing/2014/main" id="{8487B1AA-C58F-4024-9FE6-D6CD2759C085}"/>
              </a:ext>
            </a:extLst>
          </p:cNvPr>
          <p:cNvPicPr>
            <a:picLocks noChangeAspect="1"/>
          </p:cNvPicPr>
          <p:nvPr/>
        </p:nvPicPr>
        <p:blipFill>
          <a:blip r:embed="rId3"/>
          <a:stretch>
            <a:fillRect/>
          </a:stretch>
        </p:blipFill>
        <p:spPr>
          <a:xfrm>
            <a:off x="3929605" y="3278468"/>
            <a:ext cx="2743200" cy="1666875"/>
          </a:xfrm>
          <a:prstGeom prst="rect">
            <a:avLst/>
          </a:prstGeom>
        </p:spPr>
      </p:pic>
      <p:pic>
        <p:nvPicPr>
          <p:cNvPr id="2050" name="Picture 2">
            <a:extLst>
              <a:ext uri="{FF2B5EF4-FFF2-40B4-BE49-F238E27FC236}">
                <a16:creationId xmlns:a16="http://schemas.microsoft.com/office/drawing/2014/main" id="{7B3C9520-5D21-40FA-A2A7-F4937E2C3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805" y="3892989"/>
            <a:ext cx="2351590" cy="1566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Image 7" descr="Une image contenant texte, charrette&#10;&#10;Description générée automatiquement">
            <a:extLst>
              <a:ext uri="{FF2B5EF4-FFF2-40B4-BE49-F238E27FC236}">
                <a16:creationId xmlns:a16="http://schemas.microsoft.com/office/drawing/2014/main" id="{7D155ACC-B62D-4B38-9883-D83CD230B64F}"/>
              </a:ext>
            </a:extLst>
          </p:cNvPr>
          <p:cNvPicPr>
            <a:picLocks noChangeAspect="1"/>
          </p:cNvPicPr>
          <p:nvPr/>
        </p:nvPicPr>
        <p:blipFill>
          <a:blip r:embed="rId5"/>
          <a:stretch>
            <a:fillRect/>
          </a:stretch>
        </p:blipFill>
        <p:spPr>
          <a:xfrm>
            <a:off x="4304154" y="5094239"/>
            <a:ext cx="2083744" cy="1720987"/>
          </a:xfrm>
          <a:prstGeom prst="rect">
            <a:avLst/>
          </a:prstGeom>
          <a:ln>
            <a:noFill/>
          </a:ln>
          <a:effectLst>
            <a:softEdge rad="112500"/>
          </a:effectLst>
        </p:spPr>
      </p:pic>
    </p:spTree>
    <p:extLst>
      <p:ext uri="{BB962C8B-B14F-4D97-AF65-F5344CB8AC3E}">
        <p14:creationId xmlns:p14="http://schemas.microsoft.com/office/powerpoint/2010/main" val="335571765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1000"/>
                                        <p:tgtEl>
                                          <p:spTgt spid="6">
                                            <p:txEl>
                                              <p:pRg st="2" end="2"/>
                                            </p:txEl>
                                          </p:spTgt>
                                        </p:tgtEl>
                                      </p:cBhvr>
                                    </p:animEffect>
                                  </p:childTnLst>
                                </p:cTn>
                              </p:par>
                            </p:childTnLst>
                          </p:cTn>
                        </p:par>
                        <p:par>
                          <p:cTn id="12" fill="hold">
                            <p:stCondLst>
                              <p:cond delay="2500"/>
                            </p:stCondLst>
                            <p:childTnLst>
                              <p:par>
                                <p:cTn id="13" presetID="22" presetClass="entr" presetSubtype="1"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up)">
                                      <p:cBhvr>
                                        <p:cTn id="15" dur="1000"/>
                                        <p:tgtEl>
                                          <p:spTgt spid="6">
                                            <p:txEl>
                                              <p:pRg st="4" end="4"/>
                                            </p:txEl>
                                          </p:spTgt>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left)">
                                      <p:cBhvr>
                                        <p:cTn id="19" dur="500"/>
                                        <p:tgtEl>
                                          <p:spTgt spid="6">
                                            <p:txEl>
                                              <p:pRg st="5" end="5"/>
                                            </p:txEl>
                                          </p:spTgt>
                                        </p:tgtEl>
                                      </p:cBhvr>
                                    </p:animEffect>
                                  </p:childTnLst>
                                </p:cTn>
                              </p:par>
                            </p:childTnLst>
                          </p:cTn>
                        </p:par>
                        <p:par>
                          <p:cTn id="20" fill="hold">
                            <p:stCondLst>
                              <p:cond delay="4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wipe(left)">
                                      <p:cBhvr>
                                        <p:cTn id="29" dur="500"/>
                                        <p:tgtEl>
                                          <p:spTgt spid="6">
                                            <p:txEl>
                                              <p:pRg st="6" end="6"/>
                                            </p:txEl>
                                          </p:spTgt>
                                        </p:tgtEl>
                                      </p:cBhvr>
                                    </p:animEffect>
                                  </p:childTnLst>
                                </p:cTn>
                              </p:par>
                            </p:childTnLst>
                          </p:cTn>
                        </p:par>
                        <p:par>
                          <p:cTn id="30" fill="hold">
                            <p:stCondLst>
                              <p:cond delay="6000"/>
                            </p:stCondLst>
                            <p:childTnLst>
                              <p:par>
                                <p:cTn id="31" presetID="42" presetClass="entr" presetSubtype="0" fill="hold" nodeType="after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1000"/>
                                        <p:tgtEl>
                                          <p:spTgt spid="2050"/>
                                        </p:tgtEl>
                                      </p:cBhvr>
                                    </p:animEffect>
                                    <p:anim calcmode="lin" valueType="num">
                                      <p:cBhvr>
                                        <p:cTn id="34" dur="1000" fill="hold"/>
                                        <p:tgtEl>
                                          <p:spTgt spid="2050"/>
                                        </p:tgtEl>
                                        <p:attrNameLst>
                                          <p:attrName>ppt_x</p:attrName>
                                        </p:attrNameLst>
                                      </p:cBhvr>
                                      <p:tavLst>
                                        <p:tav tm="0">
                                          <p:val>
                                            <p:strVal val="#ppt_x"/>
                                          </p:val>
                                        </p:tav>
                                        <p:tav tm="100000">
                                          <p:val>
                                            <p:strVal val="#ppt_x"/>
                                          </p:val>
                                        </p:tav>
                                      </p:tavLst>
                                    </p:anim>
                                    <p:anim calcmode="lin" valueType="num">
                                      <p:cBhvr>
                                        <p:cTn id="35" dur="1000" fill="hold"/>
                                        <p:tgtEl>
                                          <p:spTgt spid="2050"/>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wipe(left)">
                                      <p:cBhvr>
                                        <p:cTn id="39" dur="500"/>
                                        <p:tgtEl>
                                          <p:spTgt spid="6">
                                            <p:txEl>
                                              <p:pRg st="7" end="7"/>
                                            </p:txEl>
                                          </p:spTgt>
                                        </p:tgtEl>
                                      </p:cBhvr>
                                    </p:animEffect>
                                  </p:childTnLst>
                                </p:cTn>
                              </p:par>
                            </p:childTnLst>
                          </p:cTn>
                        </p:par>
                        <p:par>
                          <p:cTn id="40" fill="hold">
                            <p:stCondLst>
                              <p:cond delay="750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 name="5 Rectángulo"/>
          <p:cNvSpPr/>
          <p:nvPr/>
        </p:nvSpPr>
        <p:spPr>
          <a:xfrm>
            <a:off x="306006" y="1812071"/>
            <a:ext cx="8367731" cy="4893647"/>
          </a:xfrm>
          <a:prstGeom prst="rect">
            <a:avLst/>
          </a:prstGeom>
        </p:spPr>
        <p:txBody>
          <a:bodyPr wrap="square">
            <a:spAutoFit/>
          </a:bodyPr>
          <a:lstStyle/>
          <a:p>
            <a:pPr algn="just"/>
            <a:r>
              <a:rPr lang="en-GB" sz="1600" b="1" dirty="0">
                <a:solidFill>
                  <a:srgbClr val="18C320"/>
                </a:solidFill>
              </a:rPr>
              <a:t>Transportation modes</a:t>
            </a:r>
          </a:p>
          <a:p>
            <a:pPr algn="just"/>
            <a:endParaRPr lang="en-GB" sz="1600" dirty="0">
              <a:solidFill>
                <a:schemeClr val="tx1"/>
              </a:solidFill>
            </a:endParaRPr>
          </a:p>
          <a:p>
            <a:pPr algn="just"/>
            <a:r>
              <a:rPr lang="en-GB" sz="1600" dirty="0">
                <a:solidFill>
                  <a:schemeClr val="tx1"/>
                </a:solidFill>
              </a:rPr>
              <a:t>CEP operations, especially for the last mile delivery, can be composed of several transportation means, such as trucks of course, but also light vehicles, cargocycles, etc.</a:t>
            </a: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en-GB" sz="1600" dirty="0">
                <a:solidFill>
                  <a:schemeClr val="tx1"/>
                </a:solidFill>
              </a:rPr>
              <a:t>With the development of durable solutions and innovations, other traditional transport modes and new technologies are also more and more considered:</a:t>
            </a:r>
          </a:p>
          <a:p>
            <a:pPr algn="just"/>
            <a:endParaRPr lang="en-GB" sz="1600" dirty="0">
              <a:solidFill>
                <a:schemeClr val="tx1"/>
              </a:solidFill>
            </a:endParaRPr>
          </a:p>
          <a:p>
            <a:pPr marL="895350" indent="-285750" algn="just">
              <a:lnSpc>
                <a:spcPct val="150000"/>
              </a:lnSpc>
              <a:buFont typeface="Wingdings" panose="05000000000000000000" pitchFamily="2" charset="2"/>
              <a:buChar char="Ø"/>
            </a:pPr>
            <a:r>
              <a:rPr lang="en-GB" sz="1600" dirty="0">
                <a:solidFill>
                  <a:schemeClr val="tx1"/>
                </a:solidFill>
              </a:rPr>
              <a:t>Fluvial</a:t>
            </a:r>
          </a:p>
          <a:p>
            <a:pPr marL="895350" indent="-285750" algn="just">
              <a:lnSpc>
                <a:spcPct val="150000"/>
              </a:lnSpc>
              <a:buFont typeface="Wingdings" panose="05000000000000000000" pitchFamily="2" charset="2"/>
              <a:buChar char="Ø"/>
            </a:pPr>
            <a:r>
              <a:rPr lang="en-GB" sz="1600" dirty="0">
                <a:solidFill>
                  <a:schemeClr val="tx1"/>
                </a:solidFill>
              </a:rPr>
              <a:t>Rail</a:t>
            </a:r>
          </a:p>
          <a:p>
            <a:pPr marL="895350" indent="-285750" algn="just">
              <a:lnSpc>
                <a:spcPct val="150000"/>
              </a:lnSpc>
              <a:buFont typeface="Wingdings" panose="05000000000000000000" pitchFamily="2" charset="2"/>
              <a:buChar char="Ø"/>
            </a:pPr>
            <a:r>
              <a:rPr lang="en-GB" sz="1600" dirty="0">
                <a:solidFill>
                  <a:schemeClr val="tx1"/>
                </a:solidFill>
              </a:rPr>
              <a:t>Drones</a:t>
            </a:r>
          </a:p>
          <a:p>
            <a:pPr algn="just"/>
            <a:endParaRPr lang="en-GB" sz="1600" dirty="0">
              <a:solidFill>
                <a:schemeClr val="tx1"/>
              </a:solidFill>
            </a:endParaRPr>
          </a:p>
        </p:txBody>
      </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24</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cxnSp>
        <p:nvCxnSpPr>
          <p:cNvPr id="3" name="Connecteur droit avec flèche 2">
            <a:extLst>
              <a:ext uri="{FF2B5EF4-FFF2-40B4-BE49-F238E27FC236}">
                <a16:creationId xmlns:a16="http://schemas.microsoft.com/office/drawing/2014/main" id="{BAE0FE8A-DE19-4B24-8255-AF5222ADBCB0}"/>
              </a:ext>
            </a:extLst>
          </p:cNvPr>
          <p:cNvCxnSpPr>
            <a:cxnSpLocks/>
          </p:cNvCxnSpPr>
          <p:nvPr/>
        </p:nvCxnSpPr>
        <p:spPr>
          <a:xfrm>
            <a:off x="3895725" y="2581154"/>
            <a:ext cx="1671698" cy="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pic>
        <p:nvPicPr>
          <p:cNvPr id="11" name="Image 10">
            <a:extLst>
              <a:ext uri="{FF2B5EF4-FFF2-40B4-BE49-F238E27FC236}">
                <a16:creationId xmlns:a16="http://schemas.microsoft.com/office/drawing/2014/main" id="{D2E95497-6936-441E-B719-DFC8E9EE3016}"/>
              </a:ext>
            </a:extLst>
          </p:cNvPr>
          <p:cNvPicPr>
            <a:picLocks noChangeAspect="1"/>
          </p:cNvPicPr>
          <p:nvPr/>
        </p:nvPicPr>
        <p:blipFill rotWithShape="1">
          <a:blip r:embed="rId3"/>
          <a:srcRect l="47737" t="20822" r="35218" b="50000"/>
          <a:stretch/>
        </p:blipFill>
        <p:spPr>
          <a:xfrm>
            <a:off x="1381125" y="3219451"/>
            <a:ext cx="1147823" cy="981074"/>
          </a:xfrm>
          <a:prstGeom prst="rect">
            <a:avLst/>
          </a:prstGeom>
        </p:spPr>
      </p:pic>
      <p:pic>
        <p:nvPicPr>
          <p:cNvPr id="15" name="Image 14">
            <a:extLst>
              <a:ext uri="{FF2B5EF4-FFF2-40B4-BE49-F238E27FC236}">
                <a16:creationId xmlns:a16="http://schemas.microsoft.com/office/drawing/2014/main" id="{0384CB8A-4FDF-4E7C-908D-4F46DC5BB76B}"/>
              </a:ext>
            </a:extLst>
          </p:cNvPr>
          <p:cNvPicPr>
            <a:picLocks noChangeAspect="1"/>
          </p:cNvPicPr>
          <p:nvPr/>
        </p:nvPicPr>
        <p:blipFill rotWithShape="1">
          <a:blip r:embed="rId3"/>
          <a:srcRect l="39706" t="46496" r="52726" b="37678"/>
          <a:stretch/>
        </p:blipFill>
        <p:spPr>
          <a:xfrm>
            <a:off x="4572000" y="5783468"/>
            <a:ext cx="728048" cy="760186"/>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47A5EDE9-B025-40A0-BFB6-9833B72BCCAD}"/>
              </a:ext>
            </a:extLst>
          </p:cNvPr>
          <p:cNvPicPr>
            <a:picLocks noChangeAspect="1"/>
          </p:cNvPicPr>
          <p:nvPr/>
        </p:nvPicPr>
        <p:blipFill rotWithShape="1">
          <a:blip r:embed="rId4"/>
          <a:srcRect l="7019" t="71035" r="82678" b="4886"/>
          <a:stretch/>
        </p:blipFill>
        <p:spPr>
          <a:xfrm>
            <a:off x="3044002" y="3215442"/>
            <a:ext cx="693798" cy="809624"/>
          </a:xfrm>
          <a:prstGeom prst="rect">
            <a:avLst/>
          </a:prstGeom>
        </p:spPr>
      </p:pic>
      <p:pic>
        <p:nvPicPr>
          <p:cNvPr id="21" name="Image 20">
            <a:extLst>
              <a:ext uri="{FF2B5EF4-FFF2-40B4-BE49-F238E27FC236}">
                <a16:creationId xmlns:a16="http://schemas.microsoft.com/office/drawing/2014/main" id="{5DF3113A-864D-46B8-8390-F4D5F0F79398}"/>
              </a:ext>
            </a:extLst>
          </p:cNvPr>
          <p:cNvPicPr>
            <a:picLocks noChangeAspect="1"/>
          </p:cNvPicPr>
          <p:nvPr/>
        </p:nvPicPr>
        <p:blipFill rotWithShape="1">
          <a:blip r:embed="rId5"/>
          <a:srcRect l="82083" t="68253" r="3607" b="10340"/>
          <a:stretch/>
        </p:blipFill>
        <p:spPr>
          <a:xfrm>
            <a:off x="4323649" y="3305300"/>
            <a:ext cx="963674" cy="719766"/>
          </a:xfrm>
          <a:prstGeom prst="rect">
            <a:avLst/>
          </a:prstGeom>
        </p:spPr>
      </p:pic>
      <p:pic>
        <p:nvPicPr>
          <p:cNvPr id="25" name="Image 24">
            <a:extLst>
              <a:ext uri="{FF2B5EF4-FFF2-40B4-BE49-F238E27FC236}">
                <a16:creationId xmlns:a16="http://schemas.microsoft.com/office/drawing/2014/main" id="{D7940ED1-5BAD-4763-9732-DC676230F0B6}"/>
              </a:ext>
            </a:extLst>
          </p:cNvPr>
          <p:cNvPicPr>
            <a:picLocks noChangeAspect="1"/>
          </p:cNvPicPr>
          <p:nvPr/>
        </p:nvPicPr>
        <p:blipFill rotWithShape="1">
          <a:blip r:embed="rId5"/>
          <a:srcRect l="80219" t="21553" r="11672" b="57040"/>
          <a:stretch/>
        </p:blipFill>
        <p:spPr>
          <a:xfrm>
            <a:off x="5807076" y="3332437"/>
            <a:ext cx="546099" cy="719766"/>
          </a:xfrm>
          <a:prstGeom prst="rect">
            <a:avLst/>
          </a:prstGeom>
        </p:spPr>
      </p:pic>
      <p:pic>
        <p:nvPicPr>
          <p:cNvPr id="26" name="Image 25">
            <a:extLst>
              <a:ext uri="{FF2B5EF4-FFF2-40B4-BE49-F238E27FC236}">
                <a16:creationId xmlns:a16="http://schemas.microsoft.com/office/drawing/2014/main" id="{071A127C-5CA7-4C50-8FFC-C815ED6DB1A7}"/>
              </a:ext>
            </a:extLst>
          </p:cNvPr>
          <p:cNvPicPr>
            <a:picLocks noChangeAspect="1"/>
          </p:cNvPicPr>
          <p:nvPr/>
        </p:nvPicPr>
        <p:blipFill rotWithShape="1">
          <a:blip r:embed="rId5"/>
          <a:srcRect l="80502" t="-807" r="11389" b="79400"/>
          <a:stretch/>
        </p:blipFill>
        <p:spPr>
          <a:xfrm>
            <a:off x="6707480" y="3305300"/>
            <a:ext cx="546099" cy="719766"/>
          </a:xfrm>
          <a:prstGeom prst="rect">
            <a:avLst/>
          </a:prstGeom>
        </p:spPr>
      </p:pic>
      <p:pic>
        <p:nvPicPr>
          <p:cNvPr id="27" name="Image 26">
            <a:extLst>
              <a:ext uri="{FF2B5EF4-FFF2-40B4-BE49-F238E27FC236}">
                <a16:creationId xmlns:a16="http://schemas.microsoft.com/office/drawing/2014/main" id="{74F6DB82-D0E9-4C60-A1DC-EDB71E28080C}"/>
              </a:ext>
            </a:extLst>
          </p:cNvPr>
          <p:cNvPicPr>
            <a:picLocks noChangeAspect="1"/>
          </p:cNvPicPr>
          <p:nvPr/>
        </p:nvPicPr>
        <p:blipFill rotWithShape="1">
          <a:blip r:embed="rId5"/>
          <a:srcRect l="12566" t="-144" r="64214" b="70513"/>
          <a:stretch/>
        </p:blipFill>
        <p:spPr>
          <a:xfrm>
            <a:off x="4903789" y="5083711"/>
            <a:ext cx="1449386" cy="923441"/>
          </a:xfrm>
          <a:prstGeom prst="rect">
            <a:avLst/>
          </a:prstGeom>
        </p:spPr>
      </p:pic>
      <p:grpSp>
        <p:nvGrpSpPr>
          <p:cNvPr id="30" name="Groupe 29">
            <a:extLst>
              <a:ext uri="{FF2B5EF4-FFF2-40B4-BE49-F238E27FC236}">
                <a16:creationId xmlns:a16="http://schemas.microsoft.com/office/drawing/2014/main" id="{391E4F74-EA1A-41AB-BDC8-D3D0EBA05552}"/>
              </a:ext>
            </a:extLst>
          </p:cNvPr>
          <p:cNvGrpSpPr/>
          <p:nvPr/>
        </p:nvGrpSpPr>
        <p:grpSpPr>
          <a:xfrm flipH="1">
            <a:off x="6218573" y="5138298"/>
            <a:ext cx="2348248" cy="1445654"/>
            <a:chOff x="6218573" y="5138298"/>
            <a:chExt cx="2348248" cy="1445654"/>
          </a:xfrm>
        </p:grpSpPr>
        <p:pic>
          <p:nvPicPr>
            <p:cNvPr id="33" name="Image 32">
              <a:extLst>
                <a:ext uri="{FF2B5EF4-FFF2-40B4-BE49-F238E27FC236}">
                  <a16:creationId xmlns:a16="http://schemas.microsoft.com/office/drawing/2014/main" id="{C6FA8774-8272-40F8-B0CD-8489F6E06B7B}"/>
                </a:ext>
              </a:extLst>
            </p:cNvPr>
            <p:cNvPicPr>
              <a:picLocks noChangeAspect="1"/>
            </p:cNvPicPr>
            <p:nvPr/>
          </p:nvPicPr>
          <p:blipFill rotWithShape="1">
            <a:blip r:embed="rId6"/>
            <a:srcRect l="18718" t="23558" r="65511" b="51658"/>
            <a:stretch/>
          </p:blipFill>
          <p:spPr>
            <a:xfrm>
              <a:off x="6218573" y="5138298"/>
              <a:ext cx="1062038" cy="833316"/>
            </a:xfrm>
            <a:prstGeom prst="rect">
              <a:avLst/>
            </a:prstGeom>
          </p:spPr>
        </p:pic>
        <p:pic>
          <p:nvPicPr>
            <p:cNvPr id="32" name="Image 31">
              <a:extLst>
                <a:ext uri="{FF2B5EF4-FFF2-40B4-BE49-F238E27FC236}">
                  <a16:creationId xmlns:a16="http://schemas.microsoft.com/office/drawing/2014/main" id="{4B3C9C31-5C0A-4507-8A8E-5DA44895E954}"/>
                </a:ext>
              </a:extLst>
            </p:cNvPr>
            <p:cNvPicPr>
              <a:picLocks noChangeAspect="1"/>
            </p:cNvPicPr>
            <p:nvPr/>
          </p:nvPicPr>
          <p:blipFill rotWithShape="1">
            <a:blip r:embed="rId6"/>
            <a:srcRect l="18718" t="23558" r="65511" b="51658"/>
            <a:stretch/>
          </p:blipFill>
          <p:spPr>
            <a:xfrm>
              <a:off x="6888956" y="5475810"/>
              <a:ext cx="1062038" cy="833316"/>
            </a:xfrm>
            <a:prstGeom prst="rect">
              <a:avLst/>
            </a:prstGeom>
          </p:spPr>
        </p:pic>
        <p:pic>
          <p:nvPicPr>
            <p:cNvPr id="29" name="Image 28">
              <a:extLst>
                <a:ext uri="{FF2B5EF4-FFF2-40B4-BE49-F238E27FC236}">
                  <a16:creationId xmlns:a16="http://schemas.microsoft.com/office/drawing/2014/main" id="{6D432242-60A1-4F6E-A90D-B839E0A88687}"/>
                </a:ext>
              </a:extLst>
            </p:cNvPr>
            <p:cNvPicPr>
              <a:picLocks noChangeAspect="1"/>
            </p:cNvPicPr>
            <p:nvPr/>
          </p:nvPicPr>
          <p:blipFill rotWithShape="1">
            <a:blip r:embed="rId6"/>
            <a:srcRect l="467" t="-1803" r="83762" b="77019"/>
            <a:stretch/>
          </p:blipFill>
          <p:spPr>
            <a:xfrm>
              <a:off x="7504783" y="5750636"/>
              <a:ext cx="1062038" cy="833316"/>
            </a:xfrm>
            <a:prstGeom prst="rect">
              <a:avLst/>
            </a:prstGeom>
          </p:spPr>
        </p:pic>
      </p:grpSp>
    </p:spTree>
    <p:extLst>
      <p:ext uri="{BB962C8B-B14F-4D97-AF65-F5344CB8AC3E}">
        <p14:creationId xmlns:p14="http://schemas.microsoft.com/office/powerpoint/2010/main" val="2204654478"/>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2000"/>
                                        <p:tgtEl>
                                          <p:spTgt spid="6">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6500"/>
                            </p:stCondLst>
                            <p:childTnLst>
                              <p:par>
                                <p:cTn id="37" presetID="22" presetClass="entr" presetSubtype="1" fill="hold" grpId="0" nodeType="afterEffect">
                                  <p:stCondLst>
                                    <p:cond delay="50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wipe(up)">
                                      <p:cBhvr>
                                        <p:cTn id="39" dur="2000"/>
                                        <p:tgtEl>
                                          <p:spTgt spid="6">
                                            <p:txEl>
                                              <p:pRg st="10" end="10"/>
                                            </p:txEl>
                                          </p:spTgt>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Effect transition="in" filter="wipe(left)">
                                      <p:cBhvr>
                                        <p:cTn id="43" dur="500"/>
                                        <p:tgtEl>
                                          <p:spTgt spid="6">
                                            <p:txEl>
                                              <p:pRg st="12" end="12"/>
                                            </p:txEl>
                                          </p:spTgt>
                                        </p:tgtEl>
                                      </p:cBhvr>
                                    </p:animEffect>
                                  </p:childTnLst>
                                </p:cTn>
                              </p:par>
                            </p:childTnLst>
                          </p:cTn>
                        </p:par>
                        <p:par>
                          <p:cTn id="44" fill="hold">
                            <p:stCondLst>
                              <p:cond delay="95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10000"/>
                            </p:stCondLst>
                            <p:childTnLst>
                              <p:par>
                                <p:cTn id="49" presetID="22" presetClass="entr" presetSubtype="8" fill="hold" grpId="0" nodeType="after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animEffect transition="in" filter="wipe(left)">
                                      <p:cBhvr>
                                        <p:cTn id="51" dur="500"/>
                                        <p:tgtEl>
                                          <p:spTgt spid="6">
                                            <p:txEl>
                                              <p:pRg st="13" end="13"/>
                                            </p:txEl>
                                          </p:spTgt>
                                        </p:tgtEl>
                                      </p:cBhvr>
                                    </p:animEffect>
                                  </p:childTnLst>
                                </p:cTn>
                              </p:par>
                            </p:childTnLst>
                          </p:cTn>
                        </p:par>
                        <p:par>
                          <p:cTn id="52" fill="hold">
                            <p:stCondLst>
                              <p:cond delay="10500"/>
                            </p:stCondLst>
                            <p:childTnLst>
                              <p:par>
                                <p:cTn id="53" presetID="10"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11000"/>
                            </p:stCondLst>
                            <p:childTnLst>
                              <p:par>
                                <p:cTn id="57" presetID="22" presetClass="entr" presetSubtype="8" fill="hold" grpId="0" nodeType="after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animEffect transition="in" filter="wipe(left)">
                                      <p:cBhvr>
                                        <p:cTn id="59" dur="500"/>
                                        <p:tgtEl>
                                          <p:spTgt spid="6">
                                            <p:txEl>
                                              <p:pRg st="14" end="14"/>
                                            </p:txEl>
                                          </p:spTgt>
                                        </p:tgtEl>
                                      </p:cBhvr>
                                    </p:animEffect>
                                  </p:childTnLst>
                                </p:cTn>
                              </p:par>
                            </p:childTnLst>
                          </p:cTn>
                        </p:par>
                        <p:par>
                          <p:cTn id="60" fill="hold">
                            <p:stCondLst>
                              <p:cond delay="11500"/>
                            </p:stCondLst>
                            <p:childTnLst>
                              <p:par>
                                <p:cTn id="61" presetID="10"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8" name="ZoneTexte 7">
            <a:extLst>
              <a:ext uri="{FF2B5EF4-FFF2-40B4-BE49-F238E27FC236}">
                <a16:creationId xmlns:a16="http://schemas.microsoft.com/office/drawing/2014/main" id="{CD5D774C-CE05-41BF-AAE8-916C18AFE868}"/>
              </a:ext>
            </a:extLst>
          </p:cNvPr>
          <p:cNvSpPr txBox="1"/>
          <p:nvPr/>
        </p:nvSpPr>
        <p:spPr>
          <a:xfrm>
            <a:off x="2028825" y="3878501"/>
            <a:ext cx="4933950" cy="369332"/>
          </a:xfrm>
          <a:prstGeom prst="rect">
            <a:avLst/>
          </a:prstGeom>
          <a:noFill/>
        </p:spPr>
        <p:txBody>
          <a:bodyPr wrap="square" rtlCol="0">
            <a:spAutoFit/>
          </a:bodyPr>
          <a:lstStyle/>
          <a:p>
            <a:r>
              <a:rPr lang="fr-FR" sz="1800" dirty="0">
                <a:sym typeface="Wingdings" panose="05000000000000000000" pitchFamily="2" charset="2"/>
              </a:rPr>
              <a:t> False</a:t>
            </a:r>
            <a:endParaRPr lang="fr-FR" sz="1800" dirty="0"/>
          </a:p>
        </p:txBody>
      </p:sp>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25</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415498"/>
          </a:xfrm>
          <a:prstGeom prst="rect">
            <a:avLst/>
          </a:prstGeom>
        </p:spPr>
        <p:txBody>
          <a:bodyPr wrap="square">
            <a:spAutoFit/>
          </a:bodyPr>
          <a:lstStyle/>
          <a:p>
            <a:pPr algn="just"/>
            <a:r>
              <a:rPr lang="en-US" sz="2100" dirty="0">
                <a:solidFill>
                  <a:schemeClr val="tx1"/>
                </a:solidFill>
              </a:rPr>
              <a:t>CEP operations do require important equipment setup to operate:</a:t>
            </a:r>
            <a:endParaRPr lang="es-ES" sz="2100" dirty="0"/>
          </a:p>
        </p:txBody>
      </p:sp>
      <p:sp>
        <p:nvSpPr>
          <p:cNvPr id="6" name="ZoneTexte 5">
            <a:extLst>
              <a:ext uri="{FF2B5EF4-FFF2-40B4-BE49-F238E27FC236}">
                <a16:creationId xmlns:a16="http://schemas.microsoft.com/office/drawing/2014/main" id="{B9CEBF01-C068-441C-A05E-6125B462CC56}"/>
              </a:ext>
            </a:extLst>
          </p:cNvPr>
          <p:cNvSpPr txBox="1"/>
          <p:nvPr/>
        </p:nvSpPr>
        <p:spPr>
          <a:xfrm>
            <a:off x="2019300" y="3167864"/>
            <a:ext cx="4933950" cy="369332"/>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True</a:t>
            </a:r>
            <a:endParaRPr lang="fr-FR" sz="1800" dirty="0"/>
          </a:p>
        </p:txBody>
      </p:sp>
      <p:pic>
        <p:nvPicPr>
          <p:cNvPr id="7" name="Image 6">
            <a:extLst>
              <a:ext uri="{FF2B5EF4-FFF2-40B4-BE49-F238E27FC236}">
                <a16:creationId xmlns:a16="http://schemas.microsoft.com/office/drawing/2014/main" id="{6A976247-1FC8-4405-9108-EECE640661E9}"/>
              </a:ext>
            </a:extLst>
          </p:cNvPr>
          <p:cNvPicPr>
            <a:picLocks noChangeAspect="1"/>
          </p:cNvPicPr>
          <p:nvPr/>
        </p:nvPicPr>
        <p:blipFill rotWithShape="1">
          <a:blip r:embed="rId3"/>
          <a:srcRect t="15542" r="47614" b="22961"/>
          <a:stretch/>
        </p:blipFill>
        <p:spPr>
          <a:xfrm>
            <a:off x="2028825" y="3859451"/>
            <a:ext cx="374201" cy="342272"/>
          </a:xfrm>
          <a:prstGeom prst="rect">
            <a:avLst/>
          </a:prstGeom>
        </p:spPr>
      </p:pic>
      <p:sp>
        <p:nvSpPr>
          <p:cNvPr id="2" name="ZoneTexte 1">
            <a:extLst>
              <a:ext uri="{FF2B5EF4-FFF2-40B4-BE49-F238E27FC236}">
                <a16:creationId xmlns:a16="http://schemas.microsoft.com/office/drawing/2014/main" id="{8F78C8DD-AA1B-45EB-A112-BF75569425BE}"/>
              </a:ext>
            </a:extLst>
          </p:cNvPr>
          <p:cNvSpPr txBox="1"/>
          <p:nvPr/>
        </p:nvSpPr>
        <p:spPr>
          <a:xfrm>
            <a:off x="319070" y="4991100"/>
            <a:ext cx="8367730" cy="584775"/>
          </a:xfrm>
          <a:prstGeom prst="rect">
            <a:avLst/>
          </a:prstGeom>
          <a:noFill/>
        </p:spPr>
        <p:txBody>
          <a:bodyPr wrap="square" rtlCol="0">
            <a:spAutoFit/>
          </a:bodyPr>
          <a:lstStyle/>
          <a:p>
            <a:pPr algn="just"/>
            <a:r>
              <a:rPr lang="fr-FR" sz="1600" dirty="0">
                <a:solidFill>
                  <a:srgbClr val="009FC6"/>
                </a:solidFill>
              </a:rPr>
              <a:t>Equipment </a:t>
            </a:r>
            <a:r>
              <a:rPr lang="fr-FR" sz="1600" dirty="0" err="1">
                <a:solidFill>
                  <a:srgbClr val="009FC6"/>
                </a:solidFill>
              </a:rPr>
              <a:t>required</a:t>
            </a:r>
            <a:r>
              <a:rPr lang="fr-FR" sz="1600" dirty="0">
                <a:solidFill>
                  <a:srgbClr val="009FC6"/>
                </a:solidFill>
              </a:rPr>
              <a:t> </a:t>
            </a:r>
            <a:r>
              <a:rPr lang="fr-FR" sz="1600" dirty="0" err="1">
                <a:solidFill>
                  <a:srgbClr val="009FC6"/>
                </a:solidFill>
              </a:rPr>
              <a:t>is</a:t>
            </a:r>
            <a:r>
              <a:rPr lang="fr-FR" sz="1600" dirty="0">
                <a:solidFill>
                  <a:srgbClr val="009FC6"/>
                </a:solidFill>
              </a:rPr>
              <a:t> </a:t>
            </a:r>
            <a:r>
              <a:rPr lang="fr-FR" sz="1600" dirty="0" err="1">
                <a:solidFill>
                  <a:srgbClr val="009FC6"/>
                </a:solidFill>
              </a:rPr>
              <a:t>quite</a:t>
            </a:r>
            <a:r>
              <a:rPr lang="fr-FR" sz="1600" dirty="0">
                <a:solidFill>
                  <a:srgbClr val="009FC6"/>
                </a:solidFill>
              </a:rPr>
              <a:t> basic and </a:t>
            </a:r>
            <a:r>
              <a:rPr lang="fr-FR" sz="1600" dirty="0" err="1">
                <a:solidFill>
                  <a:srgbClr val="009FC6"/>
                </a:solidFill>
              </a:rPr>
              <a:t>aims</a:t>
            </a:r>
            <a:r>
              <a:rPr lang="fr-FR" sz="1600" dirty="0">
                <a:solidFill>
                  <a:srgbClr val="009FC6"/>
                </a:solidFill>
              </a:rPr>
              <a:t> at </a:t>
            </a:r>
            <a:r>
              <a:rPr lang="fr-FR" sz="1600" dirty="0" err="1">
                <a:solidFill>
                  <a:srgbClr val="009FC6"/>
                </a:solidFill>
              </a:rPr>
              <a:t>facilitating</a:t>
            </a:r>
            <a:r>
              <a:rPr lang="fr-FR" sz="1600" dirty="0">
                <a:solidFill>
                  <a:srgbClr val="009FC6"/>
                </a:solidFill>
              </a:rPr>
              <a:t> </a:t>
            </a:r>
            <a:r>
              <a:rPr lang="fr-FR" sz="1600" dirty="0" err="1">
                <a:solidFill>
                  <a:srgbClr val="009FC6"/>
                </a:solidFill>
              </a:rPr>
              <a:t>operators</a:t>
            </a:r>
            <a:r>
              <a:rPr lang="fr-FR" sz="1600" dirty="0">
                <a:solidFill>
                  <a:srgbClr val="009FC6"/>
                </a:solidFill>
              </a:rPr>
              <a:t>’ </a:t>
            </a:r>
            <a:r>
              <a:rPr lang="fr-FR" sz="1600" dirty="0" err="1">
                <a:solidFill>
                  <a:srgbClr val="009FC6"/>
                </a:solidFill>
              </a:rPr>
              <a:t>operations</a:t>
            </a:r>
            <a:r>
              <a:rPr lang="fr-FR" sz="1600" dirty="0">
                <a:solidFill>
                  <a:srgbClr val="009FC6"/>
                </a:solidFill>
              </a:rPr>
              <a:t> in </a:t>
            </a:r>
            <a:r>
              <a:rPr lang="fr-FR" sz="1600" dirty="0" err="1">
                <a:solidFill>
                  <a:srgbClr val="009FC6"/>
                </a:solidFill>
              </a:rPr>
              <a:t>terms</a:t>
            </a:r>
            <a:r>
              <a:rPr lang="fr-FR" sz="1600" dirty="0">
                <a:solidFill>
                  <a:srgbClr val="009FC6"/>
                </a:solidFill>
              </a:rPr>
              <a:t> of </a:t>
            </a:r>
            <a:r>
              <a:rPr lang="fr-FR" sz="1600" dirty="0" err="1">
                <a:solidFill>
                  <a:srgbClr val="009FC6"/>
                </a:solidFill>
              </a:rPr>
              <a:t>ergonomy</a:t>
            </a:r>
            <a:r>
              <a:rPr lang="fr-FR" sz="1600" dirty="0">
                <a:solidFill>
                  <a:srgbClr val="009FC6"/>
                </a:solidFill>
              </a:rPr>
              <a:t> </a:t>
            </a:r>
            <a:r>
              <a:rPr lang="fr-FR" sz="1600" dirty="0" err="1">
                <a:solidFill>
                  <a:srgbClr val="009FC6"/>
                </a:solidFill>
              </a:rPr>
              <a:t>while</a:t>
            </a:r>
            <a:r>
              <a:rPr lang="fr-FR" sz="1600" dirty="0">
                <a:solidFill>
                  <a:srgbClr val="009FC6"/>
                </a:solidFill>
              </a:rPr>
              <a:t> </a:t>
            </a:r>
            <a:r>
              <a:rPr lang="fr-FR" sz="1600" dirty="0" err="1">
                <a:solidFill>
                  <a:srgbClr val="009FC6"/>
                </a:solidFill>
              </a:rPr>
              <a:t>securing</a:t>
            </a:r>
            <a:r>
              <a:rPr lang="fr-FR" sz="1600" dirty="0">
                <a:solidFill>
                  <a:srgbClr val="009FC6"/>
                </a:solidFill>
              </a:rPr>
              <a:t> </a:t>
            </a:r>
            <a:r>
              <a:rPr lang="fr-FR" sz="1600" dirty="0" err="1">
                <a:solidFill>
                  <a:srgbClr val="009FC6"/>
                </a:solidFill>
              </a:rPr>
              <a:t>traceability</a:t>
            </a:r>
            <a:r>
              <a:rPr lang="fr-FR" sz="1600" dirty="0">
                <a:solidFill>
                  <a:srgbClr val="009FC6"/>
                </a:solidFill>
              </a:rPr>
              <a:t> of items.</a:t>
            </a:r>
          </a:p>
        </p:txBody>
      </p:sp>
    </p:spTree>
    <p:extLst>
      <p:ext uri="{BB962C8B-B14F-4D97-AF65-F5344CB8AC3E}">
        <p14:creationId xmlns:p14="http://schemas.microsoft.com/office/powerpoint/2010/main" val="2109524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3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8" name="ZoneTexte 7">
            <a:extLst>
              <a:ext uri="{FF2B5EF4-FFF2-40B4-BE49-F238E27FC236}">
                <a16:creationId xmlns:a16="http://schemas.microsoft.com/office/drawing/2014/main" id="{CD5D774C-CE05-41BF-AAE8-916C18AFE868}"/>
              </a:ext>
            </a:extLst>
          </p:cNvPr>
          <p:cNvSpPr txBox="1"/>
          <p:nvPr/>
        </p:nvSpPr>
        <p:spPr>
          <a:xfrm>
            <a:off x="2028825" y="3878501"/>
            <a:ext cx="4933950" cy="369332"/>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Customers</a:t>
            </a:r>
            <a:r>
              <a:rPr lang="fr-FR" sz="1800" dirty="0">
                <a:sym typeface="Wingdings" panose="05000000000000000000" pitchFamily="2" charset="2"/>
              </a:rPr>
              <a:t>’ type of </a:t>
            </a:r>
            <a:r>
              <a:rPr lang="fr-FR" sz="1800" dirty="0" err="1">
                <a:sym typeface="Wingdings" panose="05000000000000000000" pitchFamily="2" charset="2"/>
              </a:rPr>
              <a:t>activity</a:t>
            </a:r>
            <a:endParaRPr lang="fr-FR" sz="1800" dirty="0"/>
          </a:p>
        </p:txBody>
      </p:sp>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26</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415498"/>
          </a:xfrm>
          <a:prstGeom prst="rect">
            <a:avLst/>
          </a:prstGeom>
        </p:spPr>
        <p:txBody>
          <a:bodyPr wrap="square">
            <a:spAutoFit/>
          </a:bodyPr>
          <a:lstStyle/>
          <a:p>
            <a:pPr algn="just"/>
            <a:r>
              <a:rPr lang="en-US" sz="2100" dirty="0">
                <a:solidFill>
                  <a:schemeClr val="tx1"/>
                </a:solidFill>
              </a:rPr>
              <a:t>CEP main operational constraints are defined by:</a:t>
            </a:r>
            <a:endParaRPr lang="es-ES" sz="2100" dirty="0"/>
          </a:p>
        </p:txBody>
      </p:sp>
      <p:sp>
        <p:nvSpPr>
          <p:cNvPr id="6" name="ZoneTexte 5">
            <a:extLst>
              <a:ext uri="{FF2B5EF4-FFF2-40B4-BE49-F238E27FC236}">
                <a16:creationId xmlns:a16="http://schemas.microsoft.com/office/drawing/2014/main" id="{B9CEBF01-C068-441C-A05E-6125B462CC56}"/>
              </a:ext>
            </a:extLst>
          </p:cNvPr>
          <p:cNvSpPr txBox="1"/>
          <p:nvPr/>
        </p:nvSpPr>
        <p:spPr>
          <a:xfrm>
            <a:off x="2019300" y="3167864"/>
            <a:ext cx="4933950" cy="369332"/>
          </a:xfrm>
          <a:prstGeom prst="rect">
            <a:avLst/>
          </a:prstGeom>
          <a:noFill/>
        </p:spPr>
        <p:txBody>
          <a:bodyPr wrap="square" rtlCol="0">
            <a:spAutoFit/>
          </a:bodyPr>
          <a:lstStyle/>
          <a:p>
            <a:r>
              <a:rPr lang="fr-FR" sz="1800" dirty="0">
                <a:sym typeface="Wingdings" panose="05000000000000000000" pitchFamily="2" charset="2"/>
              </a:rPr>
              <a:t> Delivery </a:t>
            </a:r>
            <a:r>
              <a:rPr lang="fr-FR" sz="1800" dirty="0" err="1">
                <a:sym typeface="Wingdings" panose="05000000000000000000" pitchFamily="2" charset="2"/>
              </a:rPr>
              <a:t>parameters</a:t>
            </a:r>
            <a:endParaRPr lang="fr-FR" sz="1800" dirty="0"/>
          </a:p>
        </p:txBody>
      </p:sp>
      <p:sp>
        <p:nvSpPr>
          <p:cNvPr id="9" name="ZoneTexte 8">
            <a:extLst>
              <a:ext uri="{FF2B5EF4-FFF2-40B4-BE49-F238E27FC236}">
                <a16:creationId xmlns:a16="http://schemas.microsoft.com/office/drawing/2014/main" id="{96067889-35AE-4A73-8C7F-84A9A3F265C7}"/>
              </a:ext>
            </a:extLst>
          </p:cNvPr>
          <p:cNvSpPr txBox="1"/>
          <p:nvPr/>
        </p:nvSpPr>
        <p:spPr>
          <a:xfrm>
            <a:off x="2028825" y="5299775"/>
            <a:ext cx="4933950" cy="369332"/>
          </a:xfrm>
          <a:prstGeom prst="rect">
            <a:avLst/>
          </a:prstGeom>
          <a:noFill/>
        </p:spPr>
        <p:txBody>
          <a:bodyPr wrap="square" rtlCol="0">
            <a:spAutoFit/>
          </a:bodyPr>
          <a:lstStyle/>
          <a:p>
            <a:r>
              <a:rPr lang="fr-FR" sz="1800" dirty="0">
                <a:sym typeface="Wingdings" panose="05000000000000000000" pitchFamily="2" charset="2"/>
              </a:rPr>
              <a:t> Volume of </a:t>
            </a:r>
            <a:r>
              <a:rPr lang="fr-FR" sz="1800" dirty="0" err="1">
                <a:sym typeface="Wingdings" panose="05000000000000000000" pitchFamily="2" charset="2"/>
              </a:rPr>
              <a:t>activity</a:t>
            </a:r>
            <a:endParaRPr lang="fr-FR" sz="1800" dirty="0"/>
          </a:p>
        </p:txBody>
      </p:sp>
      <p:sp>
        <p:nvSpPr>
          <p:cNvPr id="10" name="ZoneTexte 9">
            <a:extLst>
              <a:ext uri="{FF2B5EF4-FFF2-40B4-BE49-F238E27FC236}">
                <a16:creationId xmlns:a16="http://schemas.microsoft.com/office/drawing/2014/main" id="{5F803DFE-185E-4389-9388-13423EC81C24}"/>
              </a:ext>
            </a:extLst>
          </p:cNvPr>
          <p:cNvSpPr txBox="1"/>
          <p:nvPr/>
        </p:nvSpPr>
        <p:spPr>
          <a:xfrm>
            <a:off x="2019300" y="4589138"/>
            <a:ext cx="4933950" cy="369332"/>
          </a:xfrm>
          <a:prstGeom prst="rect">
            <a:avLst/>
          </a:prstGeom>
          <a:noFill/>
        </p:spPr>
        <p:txBody>
          <a:bodyPr wrap="square" rtlCol="0">
            <a:spAutoFit/>
          </a:bodyPr>
          <a:lstStyle/>
          <a:p>
            <a:r>
              <a:rPr lang="fr-FR" sz="1800" dirty="0">
                <a:sym typeface="Wingdings" panose="05000000000000000000" pitchFamily="2" charset="2"/>
              </a:rPr>
              <a:t> Customer service </a:t>
            </a:r>
            <a:r>
              <a:rPr lang="fr-FR" sz="1800" dirty="0" err="1">
                <a:sym typeface="Wingdings" panose="05000000000000000000" pitchFamily="2" charset="2"/>
              </a:rPr>
              <a:t>response</a:t>
            </a:r>
            <a:endParaRPr lang="fr-FR" sz="1800" dirty="0"/>
          </a:p>
        </p:txBody>
      </p:sp>
      <p:pic>
        <p:nvPicPr>
          <p:cNvPr id="7" name="Image 6">
            <a:extLst>
              <a:ext uri="{FF2B5EF4-FFF2-40B4-BE49-F238E27FC236}">
                <a16:creationId xmlns:a16="http://schemas.microsoft.com/office/drawing/2014/main" id="{6A976247-1FC8-4405-9108-EECE640661E9}"/>
              </a:ext>
            </a:extLst>
          </p:cNvPr>
          <p:cNvPicPr>
            <a:picLocks noChangeAspect="1"/>
          </p:cNvPicPr>
          <p:nvPr/>
        </p:nvPicPr>
        <p:blipFill rotWithShape="1">
          <a:blip r:embed="rId3"/>
          <a:srcRect t="15542" r="47614" b="22961"/>
          <a:stretch/>
        </p:blipFill>
        <p:spPr>
          <a:xfrm>
            <a:off x="2019300" y="3139289"/>
            <a:ext cx="374201" cy="342272"/>
          </a:xfrm>
          <a:prstGeom prst="rect">
            <a:avLst/>
          </a:prstGeom>
        </p:spPr>
      </p:pic>
      <p:pic>
        <p:nvPicPr>
          <p:cNvPr id="11" name="Image 10">
            <a:extLst>
              <a:ext uri="{FF2B5EF4-FFF2-40B4-BE49-F238E27FC236}">
                <a16:creationId xmlns:a16="http://schemas.microsoft.com/office/drawing/2014/main" id="{4371F61D-3630-4314-A2DF-049AB9708D9F}"/>
              </a:ext>
            </a:extLst>
          </p:cNvPr>
          <p:cNvPicPr>
            <a:picLocks noChangeAspect="1"/>
          </p:cNvPicPr>
          <p:nvPr/>
        </p:nvPicPr>
        <p:blipFill rotWithShape="1">
          <a:blip r:embed="rId3"/>
          <a:srcRect t="15542" r="47614" b="22961"/>
          <a:stretch/>
        </p:blipFill>
        <p:spPr>
          <a:xfrm>
            <a:off x="2019300" y="4570088"/>
            <a:ext cx="374201" cy="342272"/>
          </a:xfrm>
          <a:prstGeom prst="rect">
            <a:avLst/>
          </a:prstGeom>
        </p:spPr>
      </p:pic>
      <p:pic>
        <p:nvPicPr>
          <p:cNvPr id="12" name="Image 11">
            <a:extLst>
              <a:ext uri="{FF2B5EF4-FFF2-40B4-BE49-F238E27FC236}">
                <a16:creationId xmlns:a16="http://schemas.microsoft.com/office/drawing/2014/main" id="{4CE8D31B-A37B-4014-9CFA-A06649656A73}"/>
              </a:ext>
            </a:extLst>
          </p:cNvPr>
          <p:cNvPicPr>
            <a:picLocks noChangeAspect="1"/>
          </p:cNvPicPr>
          <p:nvPr/>
        </p:nvPicPr>
        <p:blipFill rotWithShape="1">
          <a:blip r:embed="rId3"/>
          <a:srcRect t="15542" r="47614" b="22961"/>
          <a:stretch/>
        </p:blipFill>
        <p:spPr>
          <a:xfrm>
            <a:off x="2028825" y="5278766"/>
            <a:ext cx="374201" cy="342272"/>
          </a:xfrm>
          <a:prstGeom prst="rect">
            <a:avLst/>
          </a:prstGeom>
        </p:spPr>
      </p:pic>
    </p:spTree>
    <p:extLst>
      <p:ext uri="{BB962C8B-B14F-4D97-AF65-F5344CB8AC3E}">
        <p14:creationId xmlns:p14="http://schemas.microsoft.com/office/powerpoint/2010/main" val="689463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27</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Common</a:t>
            </a:r>
            <a:r>
              <a:rPr lang="es-ES" sz="2400" dirty="0">
                <a:solidFill>
                  <a:schemeClr val="lt1"/>
                </a:solidFill>
              </a:rPr>
              <a:t> </a:t>
            </a:r>
            <a:r>
              <a:rPr lang="es-ES" sz="2400" dirty="0" err="1">
                <a:solidFill>
                  <a:schemeClr val="lt1"/>
                </a:solidFill>
              </a:rPr>
              <a:t>challenges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4278094"/>
          </a:xfrm>
          <a:prstGeom prst="rect">
            <a:avLst/>
          </a:prstGeom>
        </p:spPr>
        <p:txBody>
          <a:bodyPr wrap="square">
            <a:spAutoFit/>
          </a:bodyPr>
          <a:lstStyle/>
          <a:p>
            <a:pPr algn="just"/>
            <a:r>
              <a:rPr lang="en-US" sz="1600" b="1" dirty="0">
                <a:solidFill>
                  <a:srgbClr val="18C320"/>
                </a:solidFill>
              </a:rPr>
              <a:t>Difficulty to manage multiple customers</a:t>
            </a:r>
          </a:p>
          <a:p>
            <a:pPr algn="just"/>
            <a:endParaRPr lang="en-US" sz="1600" dirty="0">
              <a:solidFill>
                <a:schemeClr val="tx1"/>
              </a:solidFill>
            </a:endParaRPr>
          </a:p>
          <a:p>
            <a:pPr algn="just"/>
            <a:r>
              <a:rPr lang="en-US" sz="1600" dirty="0">
                <a:solidFill>
                  <a:schemeClr val="tx1"/>
                </a:solidFill>
              </a:rPr>
              <a:t>e-Commerce companies are the main customers for a courier service provider. </a:t>
            </a:r>
          </a:p>
          <a:p>
            <a:pPr algn="just"/>
            <a:endParaRPr lang="en-US" sz="1600" dirty="0">
              <a:solidFill>
                <a:schemeClr val="tx1"/>
              </a:solidFill>
            </a:endParaRPr>
          </a:p>
          <a:p>
            <a:pPr algn="just"/>
            <a:r>
              <a:rPr lang="en-US" sz="1600" dirty="0">
                <a:solidFill>
                  <a:schemeClr val="tx1"/>
                </a:solidFill>
              </a:rPr>
              <a:t>Since a courier company associates with multiple e-Commerce businesses, it is imperative to have an efficient management system to handle orders, keep records of all distribution steps, follow-up on inquiries, etc.</a:t>
            </a:r>
          </a:p>
          <a:p>
            <a:pPr algn="just"/>
            <a:endParaRPr lang="en-US" sz="1600" dirty="0">
              <a:solidFill>
                <a:schemeClr val="tx1"/>
              </a:solidFill>
            </a:endParaRPr>
          </a:p>
          <a:p>
            <a:pPr algn="just"/>
            <a:endParaRPr lang="en-US" sz="1600" dirty="0">
              <a:solidFill>
                <a:schemeClr val="tx1"/>
              </a:solidFill>
            </a:endParaRPr>
          </a:p>
          <a:p>
            <a:pPr algn="just"/>
            <a:r>
              <a:rPr lang="en-US" sz="1600" b="1" dirty="0">
                <a:solidFill>
                  <a:srgbClr val="18C320"/>
                </a:solidFill>
              </a:rPr>
              <a:t>Delayed deliveries</a:t>
            </a:r>
          </a:p>
          <a:p>
            <a:pPr algn="just"/>
            <a:endParaRPr lang="en-US" sz="1600" dirty="0">
              <a:solidFill>
                <a:schemeClr val="tx1"/>
              </a:solidFill>
            </a:endParaRPr>
          </a:p>
          <a:p>
            <a:pPr algn="just"/>
            <a:r>
              <a:rPr lang="en-US" sz="1600" dirty="0">
                <a:solidFill>
                  <a:schemeClr val="tx1"/>
                </a:solidFill>
              </a:rPr>
              <a:t>Delivering consignments on the right time windows is a real challenge that might cause a courier company to lose their clients or be sanctioned by an e-Commerce distributor. </a:t>
            </a:r>
          </a:p>
          <a:p>
            <a:pPr algn="just"/>
            <a:endParaRPr lang="en-US" sz="1600" dirty="0">
              <a:solidFill>
                <a:schemeClr val="tx1"/>
              </a:solidFill>
            </a:endParaRPr>
          </a:p>
          <a:p>
            <a:pPr algn="just"/>
            <a:r>
              <a:rPr lang="en-US" sz="1600" dirty="0">
                <a:solidFill>
                  <a:schemeClr val="tx1"/>
                </a:solidFill>
              </a:rPr>
              <a:t>It increases the overall shipping cost, leads to customer dissatisfaction and possibly high rates of returns (hence extra-activity and costs).</a:t>
            </a:r>
          </a:p>
          <a:p>
            <a:pPr algn="just"/>
            <a:endParaRPr lang="en-US" sz="1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1000"/>
                                        <p:tgtEl>
                                          <p:spTgt spid="5">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2000"/>
                                        <p:tgtEl>
                                          <p:spTgt spid="5">
                                            <p:txEl>
                                              <p:pRg st="4" end="4"/>
                                            </p:txEl>
                                          </p:spTgt>
                                        </p:tgtEl>
                                      </p:cBhvr>
                                    </p:animEffect>
                                  </p:childTnLst>
                                </p:cTn>
                              </p:par>
                            </p:childTnLst>
                          </p:cTn>
                        </p:par>
                        <p:par>
                          <p:cTn id="20" fill="hold">
                            <p:stCondLst>
                              <p:cond delay="5500"/>
                            </p:stCondLst>
                            <p:childTnLst>
                              <p:par>
                                <p:cTn id="21" presetID="22" presetClass="entr" presetSubtype="8" fill="hold" grpId="0" nodeType="afterEffect">
                                  <p:stCondLst>
                                    <p:cond delay="100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wipe(left)">
                                      <p:cBhvr>
                                        <p:cTn id="23" dur="500"/>
                                        <p:tgtEl>
                                          <p:spTgt spid="5">
                                            <p:txEl>
                                              <p:pRg st="7" end="7"/>
                                            </p:txEl>
                                          </p:spTgt>
                                        </p:tgtEl>
                                      </p:cBhvr>
                                    </p:animEffect>
                                  </p:childTnLst>
                                </p:cTn>
                              </p:par>
                            </p:childTnLst>
                          </p:cTn>
                        </p:par>
                        <p:par>
                          <p:cTn id="24" fill="hold">
                            <p:stCondLst>
                              <p:cond delay="7000"/>
                            </p:stCondLst>
                            <p:childTnLst>
                              <p:par>
                                <p:cTn id="25" presetID="22" presetClass="entr" presetSubtype="1" fill="hold" grpId="0" nodeType="afterEffect">
                                  <p:stCondLst>
                                    <p:cond delay="50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wipe(up)">
                                      <p:cBhvr>
                                        <p:cTn id="27" dur="2000"/>
                                        <p:tgtEl>
                                          <p:spTgt spid="5">
                                            <p:txEl>
                                              <p:pRg st="9" end="9"/>
                                            </p:txEl>
                                          </p:spTgt>
                                        </p:tgtEl>
                                      </p:cBhvr>
                                    </p:animEffect>
                                  </p:childTnLst>
                                </p:cTn>
                              </p:par>
                            </p:childTnLst>
                          </p:cTn>
                        </p:par>
                        <p:par>
                          <p:cTn id="28" fill="hold">
                            <p:stCondLst>
                              <p:cond delay="9500"/>
                            </p:stCondLst>
                            <p:childTnLst>
                              <p:par>
                                <p:cTn id="29" presetID="22" presetClass="entr" presetSubtype="1" fill="hold" grpId="0" nodeType="afterEffect">
                                  <p:stCondLst>
                                    <p:cond delay="500"/>
                                  </p:stCondLst>
                                  <p:childTnLst>
                                    <p:set>
                                      <p:cBhvr>
                                        <p:cTn id="30" dur="1" fill="hold">
                                          <p:stCondLst>
                                            <p:cond delay="0"/>
                                          </p:stCondLst>
                                        </p:cTn>
                                        <p:tgtEl>
                                          <p:spTgt spid="5">
                                            <p:txEl>
                                              <p:pRg st="11" end="11"/>
                                            </p:txEl>
                                          </p:spTgt>
                                        </p:tgtEl>
                                        <p:attrNameLst>
                                          <p:attrName>style.visibility</p:attrName>
                                        </p:attrNameLst>
                                      </p:cBhvr>
                                      <p:to>
                                        <p:strVal val="visible"/>
                                      </p:to>
                                    </p:set>
                                    <p:animEffect transition="in" filter="wipe(up)">
                                      <p:cBhvr>
                                        <p:cTn id="31"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28</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Common</a:t>
            </a:r>
            <a:r>
              <a:rPr lang="es-ES" sz="2400" dirty="0">
                <a:solidFill>
                  <a:schemeClr val="lt1"/>
                </a:solidFill>
              </a:rPr>
              <a:t> </a:t>
            </a:r>
            <a:r>
              <a:rPr lang="es-ES" sz="2400" dirty="0" err="1">
                <a:solidFill>
                  <a:schemeClr val="lt1"/>
                </a:solidFill>
              </a:rPr>
              <a:t>challenges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4524315"/>
          </a:xfrm>
          <a:prstGeom prst="rect">
            <a:avLst/>
          </a:prstGeom>
        </p:spPr>
        <p:txBody>
          <a:bodyPr wrap="square">
            <a:spAutoFit/>
          </a:bodyPr>
          <a:lstStyle/>
          <a:p>
            <a:pPr algn="just"/>
            <a:r>
              <a:rPr lang="en-US" sz="1600" b="1" dirty="0">
                <a:solidFill>
                  <a:srgbClr val="18C320"/>
                </a:solidFill>
              </a:rPr>
              <a:t>Poor visibility on delivery operations</a:t>
            </a:r>
          </a:p>
          <a:p>
            <a:pPr algn="just"/>
            <a:endParaRPr lang="en-US" sz="1600" dirty="0">
              <a:solidFill>
                <a:schemeClr val="tx1"/>
              </a:solidFill>
            </a:endParaRPr>
          </a:p>
          <a:p>
            <a:pPr algn="just"/>
            <a:r>
              <a:rPr lang="en-US" sz="1600" dirty="0">
                <a:solidFill>
                  <a:schemeClr val="tx1"/>
                </a:solidFill>
              </a:rPr>
              <a:t>Transparency and visibility on the courier delivery operations are key service conditions that distributors are requesting for their final customers to confirm that goods are being delivered without any delay. </a:t>
            </a:r>
          </a:p>
          <a:p>
            <a:pPr algn="just"/>
            <a:r>
              <a:rPr lang="en-US" sz="1600" dirty="0">
                <a:solidFill>
                  <a:schemeClr val="tx1"/>
                </a:solidFill>
              </a:rPr>
              <a:t>A company with no visibility on the courier operations might face difficulties in delivering orders on time and lose track of its products as well as customer complaints.</a:t>
            </a:r>
          </a:p>
          <a:p>
            <a:pPr algn="just"/>
            <a:endParaRPr lang="en-US" sz="1600" dirty="0">
              <a:solidFill>
                <a:schemeClr val="tx1"/>
              </a:solidFill>
            </a:endParaRPr>
          </a:p>
          <a:p>
            <a:pPr algn="just"/>
            <a:r>
              <a:rPr lang="en-US" sz="1600" b="1" dirty="0">
                <a:solidFill>
                  <a:srgbClr val="18C320"/>
                </a:solidFill>
              </a:rPr>
              <a:t>Dependency on human resources</a:t>
            </a:r>
          </a:p>
          <a:p>
            <a:pPr algn="just"/>
            <a:endParaRPr lang="en-US" sz="1600" dirty="0">
              <a:solidFill>
                <a:schemeClr val="tx1"/>
              </a:solidFill>
            </a:endParaRPr>
          </a:p>
          <a:p>
            <a:pPr algn="just"/>
            <a:r>
              <a:rPr lang="en-US" sz="1600" dirty="0">
                <a:solidFill>
                  <a:schemeClr val="tx1"/>
                </a:solidFill>
              </a:rPr>
              <a:t>Minimizing the reliance on human resources is one of the biggest challenges for CEP operators. Human resources’ cost impacts greatly on their profitability.</a:t>
            </a:r>
          </a:p>
          <a:p>
            <a:pPr algn="just"/>
            <a:endParaRPr lang="en-US" sz="1600" dirty="0">
              <a:solidFill>
                <a:schemeClr val="tx1"/>
              </a:solidFill>
            </a:endParaRPr>
          </a:p>
          <a:p>
            <a:pPr algn="just"/>
            <a:r>
              <a:rPr lang="en-US" sz="1600" b="1" dirty="0">
                <a:solidFill>
                  <a:srgbClr val="18C320"/>
                </a:solidFill>
              </a:rPr>
              <a:t>Keeping customers updated</a:t>
            </a:r>
          </a:p>
          <a:p>
            <a:pPr algn="just"/>
            <a:endParaRPr lang="en-US" sz="1600" dirty="0">
              <a:solidFill>
                <a:schemeClr val="tx1"/>
              </a:solidFill>
            </a:endParaRPr>
          </a:p>
          <a:p>
            <a:pPr algn="just"/>
            <a:r>
              <a:rPr lang="en-US" sz="1600" dirty="0">
                <a:solidFill>
                  <a:schemeClr val="tx1"/>
                </a:solidFill>
              </a:rPr>
              <a:t>Keeping both the e-Commerce company and the end-customer updated with the status of the courier is necessary to maintain transparency. It reduces the number of calls to the customer support </a:t>
            </a:r>
            <a:r>
              <a:rPr lang="en-US" sz="1600" dirty="0" err="1">
                <a:solidFill>
                  <a:schemeClr val="tx1"/>
                </a:solidFill>
              </a:rPr>
              <a:t>centre</a:t>
            </a:r>
            <a:r>
              <a:rPr lang="en-US" sz="1600" dirty="0">
                <a:solidFill>
                  <a:schemeClr val="tx1"/>
                </a:solidFill>
              </a:rPr>
              <a:t> but requires important investment on digital tools.</a:t>
            </a:r>
          </a:p>
        </p:txBody>
      </p:sp>
    </p:spTree>
    <p:extLst>
      <p:ext uri="{BB962C8B-B14F-4D97-AF65-F5344CB8AC3E}">
        <p14:creationId xmlns:p14="http://schemas.microsoft.com/office/powerpoint/2010/main" val="1991400098"/>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2000"/>
                                        <p:tgtEl>
                                          <p:spTgt spid="5">
                                            <p:txEl>
                                              <p:pRg st="2" end="2"/>
                                            </p:txEl>
                                          </p:spTgt>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up)">
                                      <p:cBhvr>
                                        <p:cTn id="15" dur="2000"/>
                                        <p:tgtEl>
                                          <p:spTgt spid="5">
                                            <p:txEl>
                                              <p:pRg st="3" end="3"/>
                                            </p:txEl>
                                          </p:spTgt>
                                        </p:tgtEl>
                                      </p:cBhvr>
                                    </p:animEffect>
                                  </p:childTnLst>
                                </p:cTn>
                              </p:par>
                            </p:childTnLst>
                          </p:cTn>
                        </p:par>
                        <p:par>
                          <p:cTn id="16" fill="hold">
                            <p:stCondLst>
                              <p:cond delay="5000"/>
                            </p:stCondLst>
                            <p:childTnLst>
                              <p:par>
                                <p:cTn id="17" presetID="22" presetClass="entr" presetSubtype="8" fill="hold" grpId="0" nodeType="afterEffect">
                                  <p:stCondLst>
                                    <p:cond delay="100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wipe(left)">
                                      <p:cBhvr>
                                        <p:cTn id="19" dur="500"/>
                                        <p:tgtEl>
                                          <p:spTgt spid="5">
                                            <p:txEl>
                                              <p:pRg st="5" end="5"/>
                                            </p:txEl>
                                          </p:spTgt>
                                        </p:tgtEl>
                                      </p:cBhvr>
                                    </p:animEffect>
                                  </p:childTnLst>
                                </p:cTn>
                              </p:par>
                            </p:childTnLst>
                          </p:cTn>
                        </p:par>
                        <p:par>
                          <p:cTn id="20" fill="hold">
                            <p:stCondLst>
                              <p:cond delay="6500"/>
                            </p:stCondLst>
                            <p:childTnLst>
                              <p:par>
                                <p:cTn id="21" presetID="22" presetClass="entr" presetSubtype="1" fill="hold" grpId="0" nodeType="afterEffect">
                                  <p:stCondLst>
                                    <p:cond delay="50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wipe(up)">
                                      <p:cBhvr>
                                        <p:cTn id="23" dur="2000"/>
                                        <p:tgtEl>
                                          <p:spTgt spid="5">
                                            <p:txEl>
                                              <p:pRg st="7" end="7"/>
                                            </p:txEl>
                                          </p:spTgt>
                                        </p:tgtEl>
                                      </p:cBhvr>
                                    </p:animEffect>
                                  </p:childTnLst>
                                </p:cTn>
                              </p:par>
                            </p:childTnLst>
                          </p:cTn>
                        </p:par>
                        <p:par>
                          <p:cTn id="24" fill="hold">
                            <p:stCondLst>
                              <p:cond delay="9000"/>
                            </p:stCondLst>
                            <p:childTnLst>
                              <p:par>
                                <p:cTn id="25" presetID="22" presetClass="entr" presetSubtype="8" fill="hold" grpId="0" nodeType="afterEffect">
                                  <p:stCondLst>
                                    <p:cond delay="100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wipe(left)">
                                      <p:cBhvr>
                                        <p:cTn id="27" dur="500"/>
                                        <p:tgtEl>
                                          <p:spTgt spid="5">
                                            <p:txEl>
                                              <p:pRg st="9" end="9"/>
                                            </p:txEl>
                                          </p:spTgt>
                                        </p:tgtEl>
                                      </p:cBhvr>
                                    </p:animEffect>
                                  </p:childTnLst>
                                </p:cTn>
                              </p:par>
                            </p:childTnLst>
                          </p:cTn>
                        </p:par>
                        <p:par>
                          <p:cTn id="28" fill="hold">
                            <p:stCondLst>
                              <p:cond delay="10500"/>
                            </p:stCondLst>
                            <p:childTnLst>
                              <p:par>
                                <p:cTn id="29" presetID="22" presetClass="entr" presetSubtype="1" fill="hold" grpId="0" nodeType="afterEffect">
                                  <p:stCondLst>
                                    <p:cond delay="500"/>
                                  </p:stCondLst>
                                  <p:childTnLst>
                                    <p:set>
                                      <p:cBhvr>
                                        <p:cTn id="30" dur="1" fill="hold">
                                          <p:stCondLst>
                                            <p:cond delay="0"/>
                                          </p:stCondLst>
                                        </p:cTn>
                                        <p:tgtEl>
                                          <p:spTgt spid="5">
                                            <p:txEl>
                                              <p:pRg st="11" end="11"/>
                                            </p:txEl>
                                          </p:spTgt>
                                        </p:tgtEl>
                                        <p:attrNameLst>
                                          <p:attrName>style.visibility</p:attrName>
                                        </p:attrNameLst>
                                      </p:cBhvr>
                                      <p:to>
                                        <p:strVal val="visible"/>
                                      </p:to>
                                    </p:set>
                                    <p:animEffect transition="in" filter="wipe(up)">
                                      <p:cBhvr>
                                        <p:cTn id="31"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29</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Common</a:t>
            </a:r>
            <a:r>
              <a:rPr lang="es-ES" sz="2400" dirty="0">
                <a:solidFill>
                  <a:schemeClr val="lt1"/>
                </a:solidFill>
              </a:rPr>
              <a:t> </a:t>
            </a:r>
            <a:r>
              <a:rPr lang="es-ES" sz="2400" dirty="0" err="1">
                <a:solidFill>
                  <a:schemeClr val="lt1"/>
                </a:solidFill>
              </a:rPr>
              <a:t>challenges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3539430"/>
          </a:xfrm>
          <a:prstGeom prst="rect">
            <a:avLst/>
          </a:prstGeom>
        </p:spPr>
        <p:txBody>
          <a:bodyPr wrap="square">
            <a:spAutoFit/>
          </a:bodyPr>
          <a:lstStyle/>
          <a:p>
            <a:pPr algn="just"/>
            <a:r>
              <a:rPr lang="en-US" sz="1600" b="1" dirty="0">
                <a:solidFill>
                  <a:srgbClr val="18C320"/>
                </a:solidFill>
              </a:rPr>
              <a:t>Delivering goods without any damage</a:t>
            </a:r>
          </a:p>
          <a:p>
            <a:pPr algn="just"/>
            <a:endParaRPr lang="en-US" sz="1600" dirty="0">
              <a:solidFill>
                <a:schemeClr val="tx1"/>
              </a:solidFill>
            </a:endParaRPr>
          </a:p>
          <a:p>
            <a:pPr algn="just"/>
            <a:r>
              <a:rPr lang="en-US" sz="1600" dirty="0">
                <a:solidFill>
                  <a:schemeClr val="tx1"/>
                </a:solidFill>
              </a:rPr>
              <a:t>Delivering goods safely to the customers’ place remains a major challenge for CEP operators. Any damage to the product might not only impact the reputation of the courier service provider, but they might also have to pay for it.</a:t>
            </a:r>
          </a:p>
          <a:p>
            <a:pPr algn="just"/>
            <a:endParaRPr lang="en-US" sz="1600" dirty="0">
              <a:solidFill>
                <a:schemeClr val="tx1"/>
              </a:solidFill>
            </a:endParaRPr>
          </a:p>
          <a:p>
            <a:pPr algn="just"/>
            <a:r>
              <a:rPr lang="en-US" sz="1600" b="1" dirty="0">
                <a:solidFill>
                  <a:srgbClr val="18C320"/>
                </a:solidFill>
              </a:rPr>
              <a:t>High delivery cost</a:t>
            </a:r>
          </a:p>
          <a:p>
            <a:pPr algn="just"/>
            <a:endParaRPr lang="en-US" sz="1600" dirty="0">
              <a:solidFill>
                <a:schemeClr val="tx1"/>
              </a:solidFill>
            </a:endParaRPr>
          </a:p>
          <a:p>
            <a:pPr algn="just"/>
            <a:r>
              <a:rPr lang="en-US" sz="1600" dirty="0">
                <a:solidFill>
                  <a:schemeClr val="tx1"/>
                </a:solidFill>
              </a:rPr>
              <a:t>Managing courier operations, like order segregation, order allocation, selecting the right delivery vehicle, assigning drivers, planning delivery routes, and more manually might require an important team of operators. </a:t>
            </a:r>
          </a:p>
          <a:p>
            <a:pPr algn="just"/>
            <a:endParaRPr lang="en-US" sz="1600" dirty="0">
              <a:solidFill>
                <a:schemeClr val="tx1"/>
              </a:solidFill>
            </a:endParaRPr>
          </a:p>
          <a:p>
            <a:pPr algn="just"/>
            <a:r>
              <a:rPr lang="en-US" sz="1600" dirty="0">
                <a:solidFill>
                  <a:schemeClr val="tx1"/>
                </a:solidFill>
              </a:rPr>
              <a:t>Moreover, it also requires a proportional incompressible amount of time to coordinate these operations. This cost-control challenge led to “single parcel” specialist operators.</a:t>
            </a:r>
            <a:endParaRPr lang="es-ES" dirty="0"/>
          </a:p>
        </p:txBody>
      </p:sp>
    </p:spTree>
    <p:extLst>
      <p:ext uri="{BB962C8B-B14F-4D97-AF65-F5344CB8AC3E}">
        <p14:creationId xmlns:p14="http://schemas.microsoft.com/office/powerpoint/2010/main" val="1890993608"/>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2000"/>
                                        <p:tgtEl>
                                          <p:spTgt spid="5">
                                            <p:txEl>
                                              <p:pRg st="2" end="2"/>
                                            </p:txEl>
                                          </p:spTgt>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left)">
                                      <p:cBhvr>
                                        <p:cTn id="15" dur="500"/>
                                        <p:tgtEl>
                                          <p:spTgt spid="5">
                                            <p:txEl>
                                              <p:pRg st="4" end="4"/>
                                            </p:txEl>
                                          </p:spTgt>
                                        </p:tgtEl>
                                      </p:cBhvr>
                                    </p:animEffect>
                                  </p:childTnLst>
                                </p:cTn>
                              </p:par>
                            </p:childTnLst>
                          </p:cTn>
                        </p:par>
                        <p:par>
                          <p:cTn id="16" fill="hold">
                            <p:stCondLst>
                              <p:cond delay="4500"/>
                            </p:stCondLst>
                            <p:childTnLst>
                              <p:par>
                                <p:cTn id="17" presetID="22" presetClass="entr" presetSubtype="1" fill="hold" grpId="0" nodeType="afterEffect">
                                  <p:stCondLst>
                                    <p:cond delay="50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up)">
                                      <p:cBhvr>
                                        <p:cTn id="19" dur="2000"/>
                                        <p:tgtEl>
                                          <p:spTgt spid="5">
                                            <p:txEl>
                                              <p:pRg st="6" end="6"/>
                                            </p:txEl>
                                          </p:spTgt>
                                        </p:tgtEl>
                                      </p:cBhvr>
                                    </p:animEffect>
                                  </p:childTnLst>
                                </p:cTn>
                              </p:par>
                            </p:childTnLst>
                          </p:cTn>
                        </p:par>
                        <p:par>
                          <p:cTn id="20" fill="hold">
                            <p:stCondLst>
                              <p:cond delay="7000"/>
                            </p:stCondLst>
                            <p:childTnLst>
                              <p:par>
                                <p:cTn id="21" presetID="22" presetClass="entr" presetSubtype="1" fill="hold" grpId="0" nodeType="afterEffect">
                                  <p:stCondLst>
                                    <p:cond delay="50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wipe(up)">
                                      <p:cBhvr>
                                        <p:cTn id="23"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a:t>
            </a:fld>
            <a:endParaRPr lang="en-GB"/>
          </a:p>
        </p:txBody>
      </p:sp>
      <p:sp>
        <p:nvSpPr>
          <p:cNvPr id="3" name="2 Rectángulo"/>
          <p:cNvSpPr/>
          <p:nvPr/>
        </p:nvSpPr>
        <p:spPr>
          <a:xfrm>
            <a:off x="313508" y="891234"/>
            <a:ext cx="8477795" cy="523220"/>
          </a:xfrm>
          <a:prstGeom prst="rect">
            <a:avLst/>
          </a:prstGeom>
          <a:solidFill>
            <a:srgbClr val="18C320"/>
          </a:solidFill>
        </p:spPr>
        <p:txBody>
          <a:bodyPr wrap="square">
            <a:spAutoFit/>
          </a:bodyPr>
          <a:lstStyle/>
          <a:p>
            <a:r>
              <a:rPr lang="en-GB" sz="2800" dirty="0">
                <a:solidFill>
                  <a:schemeClr val="bg1"/>
                </a:solidFill>
              </a:rPr>
              <a:t>Objectives of the capsule</a:t>
            </a:r>
            <a:endParaRPr lang="en-GB" dirty="0"/>
          </a:p>
        </p:txBody>
      </p:sp>
      <p:sp>
        <p:nvSpPr>
          <p:cNvPr id="4" name="3 Rectángulo"/>
          <p:cNvSpPr/>
          <p:nvPr/>
        </p:nvSpPr>
        <p:spPr>
          <a:xfrm>
            <a:off x="313509" y="1586972"/>
            <a:ext cx="8464731" cy="1477328"/>
          </a:xfrm>
          <a:prstGeom prst="rect">
            <a:avLst/>
          </a:prstGeom>
          <a:ln>
            <a:solidFill>
              <a:schemeClr val="tx1">
                <a:lumMod val="50000"/>
                <a:lumOff val="50000"/>
              </a:schemeClr>
            </a:solidFill>
            <a:prstDash val="dash"/>
          </a:ln>
        </p:spPr>
        <p:txBody>
          <a:bodyPr wrap="square">
            <a:spAutoFit/>
          </a:bodyPr>
          <a:lstStyle/>
          <a:p>
            <a:pPr algn="just"/>
            <a:r>
              <a:rPr lang="en-US" sz="1800" dirty="0">
                <a:solidFill>
                  <a:schemeClr val="tx1"/>
                </a:solidFill>
              </a:rPr>
              <a:t>Introduction to the specificities of express, courier and postal services (CEP), with their particularities in terms of logistics </a:t>
            </a:r>
            <a:r>
              <a:rPr lang="en-US" sz="1800" dirty="0" err="1">
                <a:solidFill>
                  <a:schemeClr val="tx1"/>
                </a:solidFill>
              </a:rPr>
              <a:t>organisation</a:t>
            </a:r>
            <a:r>
              <a:rPr lang="en-US" sz="1800" dirty="0">
                <a:solidFill>
                  <a:schemeClr val="tx1"/>
                </a:solidFill>
              </a:rPr>
              <a:t>. </a:t>
            </a:r>
          </a:p>
          <a:p>
            <a:pPr algn="just"/>
            <a:r>
              <a:rPr lang="en-US" sz="1800" dirty="0">
                <a:solidFill>
                  <a:schemeClr val="tx1"/>
                </a:solidFill>
              </a:rPr>
              <a:t>This capsule is linked with the content developed in capsule 1.3.1, and presents some aspects of urban logistics flows for the operators dedicated to this sector of activity.</a:t>
            </a:r>
            <a:endParaRPr lang="en-GB" sz="1600" dirty="0"/>
          </a:p>
        </p:txBody>
      </p:sp>
      <p:graphicFrame>
        <p:nvGraphicFramePr>
          <p:cNvPr id="6" name="5 Tabla"/>
          <p:cNvGraphicFramePr>
            <a:graphicFrameLocks noGrp="1"/>
          </p:cNvGraphicFramePr>
          <p:nvPr>
            <p:extLst>
              <p:ext uri="{D42A27DB-BD31-4B8C-83A1-F6EECF244321}">
                <p14:modId xmlns:p14="http://schemas.microsoft.com/office/powerpoint/2010/main" val="813313018"/>
              </p:ext>
            </p:extLst>
          </p:nvPr>
        </p:nvGraphicFramePr>
        <p:xfrm>
          <a:off x="326571" y="4053498"/>
          <a:ext cx="8464731" cy="906060"/>
        </p:xfrm>
        <a:graphic>
          <a:graphicData uri="http://schemas.openxmlformats.org/drawingml/2006/table">
            <a:tbl>
              <a:tblPr/>
              <a:tblGrid>
                <a:gridCol w="2457809">
                  <a:extLst>
                    <a:ext uri="{9D8B030D-6E8A-4147-A177-3AD203B41FA5}">
                      <a16:colId xmlns:a16="http://schemas.microsoft.com/office/drawing/2014/main" val="20000"/>
                    </a:ext>
                  </a:extLst>
                </a:gridCol>
                <a:gridCol w="3103102">
                  <a:extLst>
                    <a:ext uri="{9D8B030D-6E8A-4147-A177-3AD203B41FA5}">
                      <a16:colId xmlns:a16="http://schemas.microsoft.com/office/drawing/2014/main" val="20001"/>
                    </a:ext>
                  </a:extLst>
                </a:gridCol>
                <a:gridCol w="873044">
                  <a:extLst>
                    <a:ext uri="{9D8B030D-6E8A-4147-A177-3AD203B41FA5}">
                      <a16:colId xmlns:a16="http://schemas.microsoft.com/office/drawing/2014/main" val="20002"/>
                    </a:ext>
                  </a:extLst>
                </a:gridCol>
                <a:gridCol w="1015388">
                  <a:extLst>
                    <a:ext uri="{9D8B030D-6E8A-4147-A177-3AD203B41FA5}">
                      <a16:colId xmlns:a16="http://schemas.microsoft.com/office/drawing/2014/main" val="20003"/>
                    </a:ext>
                  </a:extLst>
                </a:gridCol>
                <a:gridCol w="1015388">
                  <a:extLst>
                    <a:ext uri="{9D8B030D-6E8A-4147-A177-3AD203B41FA5}">
                      <a16:colId xmlns:a16="http://schemas.microsoft.com/office/drawing/2014/main" val="20004"/>
                    </a:ext>
                  </a:extLst>
                </a:gridCol>
              </a:tblGrid>
              <a:tr h="254228">
                <a:tc rowSpan="3">
                  <a:txBody>
                    <a:bodyPr/>
                    <a:lstStyle/>
                    <a:p>
                      <a:pPr algn="just" rtl="0" fontAlgn="t">
                        <a:spcBef>
                          <a:spcPts val="0"/>
                        </a:spcBef>
                        <a:spcAft>
                          <a:spcPts val="0"/>
                        </a:spcAft>
                      </a:pPr>
                      <a:r>
                        <a:rPr lang="en-GB" sz="1800" b="0" i="0" u="none" strike="noStrike" noProof="0" dirty="0">
                          <a:solidFill>
                            <a:srgbClr val="FFFFFF"/>
                          </a:solidFill>
                          <a:latin typeface="Arial"/>
                        </a:rPr>
                        <a:t>Category</a:t>
                      </a:r>
                      <a:endParaRPr lang="en-GB" sz="1800" noProof="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rowSpan="3">
                  <a:txBody>
                    <a:bodyPr/>
                    <a:lstStyle/>
                    <a:p>
                      <a:pPr algn="just" rtl="0" fontAlgn="t">
                        <a:spcBef>
                          <a:spcPts val="0"/>
                        </a:spcBef>
                        <a:spcAft>
                          <a:spcPts val="0"/>
                        </a:spcAft>
                      </a:pPr>
                      <a:r>
                        <a:rPr lang="en-GB" sz="1800" b="0" i="0" u="none" strike="noStrike" noProof="0" dirty="0">
                          <a:solidFill>
                            <a:schemeClr val="tx1"/>
                          </a:solidFill>
                          <a:latin typeface="Arial"/>
                        </a:rPr>
                        <a:t>E-learning</a:t>
                      </a:r>
                      <a:endParaRPr lang="en-GB" sz="1800" noProof="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ctr" rtl="0" fontAlgn="t">
                        <a:spcBef>
                          <a:spcPts val="0"/>
                        </a:spcBef>
                        <a:spcAft>
                          <a:spcPts val="0"/>
                        </a:spcAft>
                      </a:pPr>
                      <a:r>
                        <a:rPr lang="es-ES" sz="1800" b="0" i="0" u="none" strike="noStrike" dirty="0">
                          <a:solidFill>
                            <a:srgbClr val="FFFFFF"/>
                          </a:solidFill>
                          <a:latin typeface="Arial"/>
                        </a:rPr>
                        <a:t>EQF</a:t>
                      </a:r>
                      <a:endParaRPr lang="es-ES" sz="180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dirty="0">
                          <a:solidFill>
                            <a:schemeClr val="tx1"/>
                          </a:solidFill>
                          <a:latin typeface="Arial"/>
                        </a:rPr>
                        <a:t>4</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5</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6</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a:solidFill>
                            <a:schemeClr val="tx1"/>
                          </a:solidFill>
                          <a:latin typeface="Arial"/>
                        </a:rPr>
                        <a:t>X</a:t>
                      </a:r>
                      <a:endParaRPr lang="es-ES" sz="140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231276442"/>
              </p:ext>
            </p:extLst>
          </p:nvPr>
        </p:nvGraphicFramePr>
        <p:xfrm>
          <a:off x="326572" y="5281362"/>
          <a:ext cx="8490858" cy="342584"/>
        </p:xfrm>
        <a:graphic>
          <a:graphicData uri="http://schemas.openxmlformats.org/drawingml/2006/table">
            <a:tbl>
              <a:tblPr/>
              <a:tblGrid>
                <a:gridCol w="2472141">
                  <a:extLst>
                    <a:ext uri="{9D8B030D-6E8A-4147-A177-3AD203B41FA5}">
                      <a16:colId xmlns:a16="http://schemas.microsoft.com/office/drawing/2014/main" val="20000"/>
                    </a:ext>
                  </a:extLst>
                </a:gridCol>
                <a:gridCol w="6018717">
                  <a:extLst>
                    <a:ext uri="{9D8B030D-6E8A-4147-A177-3AD203B41FA5}">
                      <a16:colId xmlns:a16="http://schemas.microsoft.com/office/drawing/2014/main" val="20001"/>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Arial"/>
                        </a:rPr>
                        <a:t>Exercises included</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just" rtl="0" fontAlgn="t">
                        <a:spcBef>
                          <a:spcPts val="0"/>
                        </a:spcBef>
                        <a:spcAft>
                          <a:spcPts val="0"/>
                        </a:spcAft>
                      </a:pPr>
                      <a:r>
                        <a:rPr lang="es-ES" sz="1800" b="0" i="0" u="none" strike="noStrike" dirty="0">
                          <a:solidFill>
                            <a:schemeClr val="tx1"/>
                          </a:solidFill>
                          <a:latin typeface="Arial"/>
                        </a:rPr>
                        <a:t>YES</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Tableau 4">
            <a:extLst>
              <a:ext uri="{FF2B5EF4-FFF2-40B4-BE49-F238E27FC236}">
                <a16:creationId xmlns:a16="http://schemas.microsoft.com/office/drawing/2014/main" id="{2F8B62A2-7030-F9D1-85AE-0510B130D7AB}"/>
              </a:ext>
            </a:extLst>
          </p:cNvPr>
          <p:cNvGraphicFramePr>
            <a:graphicFrameLocks noGrp="1"/>
          </p:cNvGraphicFramePr>
          <p:nvPr>
            <p:extLst>
              <p:ext uri="{D42A27DB-BD31-4B8C-83A1-F6EECF244321}">
                <p14:modId xmlns:p14="http://schemas.microsoft.com/office/powerpoint/2010/main" val="727439528"/>
              </p:ext>
            </p:extLst>
          </p:nvPr>
        </p:nvGraphicFramePr>
        <p:xfrm>
          <a:off x="326570" y="5945750"/>
          <a:ext cx="8464731" cy="617652"/>
        </p:xfrm>
        <a:graphic>
          <a:graphicData uri="http://schemas.openxmlformats.org/drawingml/2006/table">
            <a:tbl>
              <a:tblPr/>
              <a:tblGrid>
                <a:gridCol w="2494668">
                  <a:extLst>
                    <a:ext uri="{9D8B030D-6E8A-4147-A177-3AD203B41FA5}">
                      <a16:colId xmlns:a16="http://schemas.microsoft.com/office/drawing/2014/main" val="559541036"/>
                    </a:ext>
                  </a:extLst>
                </a:gridCol>
                <a:gridCol w="1990021">
                  <a:extLst>
                    <a:ext uri="{9D8B030D-6E8A-4147-A177-3AD203B41FA5}">
                      <a16:colId xmlns:a16="http://schemas.microsoft.com/office/drawing/2014/main" val="3381811699"/>
                    </a:ext>
                  </a:extLst>
                </a:gridCol>
                <a:gridCol w="1990021">
                  <a:extLst>
                    <a:ext uri="{9D8B030D-6E8A-4147-A177-3AD203B41FA5}">
                      <a16:colId xmlns:a16="http://schemas.microsoft.com/office/drawing/2014/main" val="1361378879"/>
                    </a:ext>
                  </a:extLst>
                </a:gridCol>
                <a:gridCol w="1990021">
                  <a:extLst>
                    <a:ext uri="{9D8B030D-6E8A-4147-A177-3AD203B41FA5}">
                      <a16:colId xmlns:a16="http://schemas.microsoft.com/office/drawing/2014/main" val="2450942369"/>
                    </a:ext>
                  </a:extLst>
                </a:gridCol>
              </a:tblGrid>
              <a:tr h="241540">
                <a:tc>
                  <a:txBody>
                    <a:bodyPr/>
                    <a:lstStyle/>
                    <a:p>
                      <a:pPr algn="just" rtl="0" fontAlgn="t">
                        <a:spcBef>
                          <a:spcPts val="0"/>
                        </a:spcBef>
                        <a:spcAft>
                          <a:spcPts val="0"/>
                        </a:spcAft>
                      </a:pPr>
                      <a:r>
                        <a:rPr lang="en-GB" sz="1800" b="0" i="0" u="none" strike="noStrike">
                          <a:solidFill>
                            <a:srgbClr val="FFFFFF"/>
                          </a:solidFill>
                          <a:effectLst/>
                          <a:latin typeface="Arial" panose="020B0604020202020204" pitchFamily="34" charset="0"/>
                        </a:rPr>
                        <a:t>Effort for the capsule</a:t>
                      </a:r>
                      <a:endParaRPr lang="en-GB">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000000"/>
                          </a:solidFill>
                          <a:effectLst/>
                          <a:latin typeface="Arial" panose="020B0604020202020204" pitchFamily="34" charset="0"/>
                        </a:rPr>
                        <a:t>Content </a:t>
                      </a:r>
                      <a:endParaRPr lang="en-GB" dirty="0">
                        <a:effectLst/>
                      </a:endParaRPr>
                    </a:p>
                    <a:p>
                      <a:pPr algn="ctr" rtl="0" fontAlgn="t">
                        <a:spcBef>
                          <a:spcPts val="0"/>
                        </a:spcBef>
                        <a:spcAft>
                          <a:spcPts val="0"/>
                        </a:spcAft>
                      </a:pPr>
                      <a:r>
                        <a:rPr lang="en-GB" sz="1800" b="0" i="0" u="none" strike="noStrike" dirty="0">
                          <a:solidFill>
                            <a:srgbClr val="7F7F7F"/>
                          </a:solidFill>
                          <a:effectLst/>
                          <a:latin typeface="Arial" panose="020B0604020202020204" pitchFamily="34" charset="0"/>
                        </a:rPr>
                        <a:t>25 </a:t>
                      </a:r>
                      <a:r>
                        <a:rPr lang="en-GB" sz="1800" b="0" i="0" u="none" strike="noStrike" dirty="0">
                          <a:solidFill>
                            <a:srgbClr val="000000"/>
                          </a:solidFill>
                          <a:effectLst/>
                          <a:latin typeface="Arial" panose="020B0604020202020204" pitchFamily="34" charset="0"/>
                        </a:rPr>
                        <a:t>Min. </a:t>
                      </a:r>
                      <a:endParaRPr lang="en-GB" dirty="0">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rgbClr val="000000"/>
                          </a:solidFill>
                          <a:effectLst/>
                          <a:latin typeface="Arial" panose="020B0604020202020204" pitchFamily="34" charset="0"/>
                        </a:rPr>
                        <a:t>Exercises </a:t>
                      </a:r>
                      <a:endParaRPr lang="en-GB" dirty="0">
                        <a:effectLst/>
                      </a:endParaRPr>
                    </a:p>
                    <a:p>
                      <a:pPr algn="ctr" rtl="0" fontAlgn="t">
                        <a:spcBef>
                          <a:spcPts val="0"/>
                        </a:spcBef>
                        <a:spcAft>
                          <a:spcPts val="0"/>
                        </a:spcAft>
                      </a:pPr>
                      <a:r>
                        <a:rPr lang="en-GB" sz="1800" b="0" i="0" u="none" strike="noStrike" dirty="0">
                          <a:solidFill>
                            <a:srgbClr val="7F7F7F"/>
                          </a:solidFill>
                          <a:effectLst/>
                          <a:latin typeface="Arial" panose="020B0604020202020204" pitchFamily="34" charset="0"/>
                        </a:rPr>
                        <a:t>15 </a:t>
                      </a:r>
                      <a:r>
                        <a:rPr lang="en-GB" sz="1800" b="0" i="0" u="none" strike="noStrike" dirty="0">
                          <a:solidFill>
                            <a:srgbClr val="000000"/>
                          </a:solidFill>
                          <a:effectLst/>
                          <a:latin typeface="Arial" panose="020B0604020202020204" pitchFamily="34" charset="0"/>
                        </a:rPr>
                        <a:t>Min. </a:t>
                      </a:r>
                      <a:endParaRPr lang="en-GB" dirty="0">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rgbClr val="000000"/>
                          </a:solidFill>
                          <a:effectLst/>
                          <a:latin typeface="Arial" panose="020B0604020202020204" pitchFamily="34" charset="0"/>
                        </a:rPr>
                        <a:t>Extra material</a:t>
                      </a:r>
                      <a:endParaRPr lang="en-GB" dirty="0">
                        <a:effectLst/>
                      </a:endParaRPr>
                    </a:p>
                    <a:p>
                      <a:pPr algn="ctr" rtl="0" fontAlgn="t">
                        <a:spcBef>
                          <a:spcPts val="0"/>
                        </a:spcBef>
                        <a:spcAft>
                          <a:spcPts val="0"/>
                        </a:spcAft>
                      </a:pPr>
                      <a:r>
                        <a:rPr lang="en-GB" sz="1800" b="0" i="0" u="none" strike="noStrike" dirty="0">
                          <a:solidFill>
                            <a:srgbClr val="7F7F7F"/>
                          </a:solidFill>
                          <a:effectLst/>
                          <a:latin typeface="Arial" panose="020B0604020202020204" pitchFamily="34" charset="0"/>
                        </a:rPr>
                        <a:t>0 </a:t>
                      </a:r>
                      <a:r>
                        <a:rPr lang="en-GB" sz="1800" b="0" i="0" u="none" strike="noStrike" dirty="0">
                          <a:solidFill>
                            <a:srgbClr val="000000"/>
                          </a:solidFill>
                          <a:effectLst/>
                          <a:latin typeface="Arial" panose="020B0604020202020204" pitchFamily="34" charset="0"/>
                        </a:rPr>
                        <a:t>Min. </a:t>
                      </a:r>
                      <a:endParaRPr lang="en-GB" dirty="0">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0352657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30</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Innovations</a:t>
            </a:r>
            <a:r>
              <a:rPr lang="es-ES" sz="2400" dirty="0">
                <a:solidFill>
                  <a:schemeClr val="lt1"/>
                </a:solidFill>
              </a:rPr>
              <a:t> and </a:t>
            </a:r>
            <a:r>
              <a:rPr lang="es-ES" sz="2400" dirty="0" err="1">
                <a:solidFill>
                  <a:schemeClr val="lt1"/>
                </a:solidFill>
              </a:rPr>
              <a:t>solutions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4031873"/>
          </a:xfrm>
          <a:prstGeom prst="rect">
            <a:avLst/>
          </a:prstGeom>
        </p:spPr>
        <p:txBody>
          <a:bodyPr wrap="square">
            <a:spAutoFit/>
          </a:bodyPr>
          <a:lstStyle/>
          <a:p>
            <a:pPr algn="just"/>
            <a:r>
              <a:rPr lang="en-US" sz="1600" dirty="0">
                <a:solidFill>
                  <a:schemeClr val="tx1"/>
                </a:solidFill>
              </a:rPr>
              <a:t>CEP operators are major logistic innovators. </a:t>
            </a:r>
          </a:p>
          <a:p>
            <a:pPr algn="just"/>
            <a:endParaRPr lang="en-US" sz="1600" dirty="0">
              <a:solidFill>
                <a:schemeClr val="tx1"/>
              </a:solidFill>
            </a:endParaRPr>
          </a:p>
          <a:p>
            <a:pPr algn="just"/>
            <a:r>
              <a:rPr lang="en-US" sz="1600" dirty="0">
                <a:solidFill>
                  <a:schemeClr val="tx1"/>
                </a:solidFill>
              </a:rPr>
              <a:t>They need to look for new ideas to better reach final customers within the city, at an increasing rate and limited cost. </a:t>
            </a:r>
          </a:p>
          <a:p>
            <a:pPr algn="just"/>
            <a:endParaRPr lang="en-US" sz="1600" dirty="0">
              <a:solidFill>
                <a:schemeClr val="tx1"/>
              </a:solidFill>
            </a:endParaRPr>
          </a:p>
          <a:p>
            <a:pPr algn="just"/>
            <a:r>
              <a:rPr lang="en-US" sz="1600" dirty="0">
                <a:solidFill>
                  <a:schemeClr val="tx1"/>
                </a:solidFill>
              </a:rPr>
              <a:t>They need to be:</a:t>
            </a:r>
          </a:p>
          <a:p>
            <a:pPr algn="just"/>
            <a:endParaRPr lang="en-US" sz="1600" dirty="0">
              <a:solidFill>
                <a:schemeClr val="tx1"/>
              </a:solidFill>
            </a:endParaRPr>
          </a:p>
          <a:p>
            <a:pPr marL="895350" indent="-285750" algn="just">
              <a:lnSpc>
                <a:spcPct val="150000"/>
              </a:lnSpc>
              <a:buFont typeface="Wingdings" panose="05000000000000000000" pitchFamily="2" charset="2"/>
              <a:buChar char="Ø"/>
            </a:pPr>
            <a:r>
              <a:rPr lang="en-US" sz="1600" dirty="0">
                <a:solidFill>
                  <a:schemeClr val="tx1"/>
                </a:solidFill>
              </a:rPr>
              <a:t>Time efficient</a:t>
            </a:r>
          </a:p>
          <a:p>
            <a:pPr marL="895350" indent="-285750" algn="just">
              <a:lnSpc>
                <a:spcPct val="150000"/>
              </a:lnSpc>
              <a:buFont typeface="Wingdings" panose="05000000000000000000" pitchFamily="2" charset="2"/>
              <a:buChar char="Ø"/>
            </a:pPr>
            <a:r>
              <a:rPr lang="en-US" sz="1600" dirty="0">
                <a:solidFill>
                  <a:schemeClr val="tx1"/>
                </a:solidFill>
              </a:rPr>
              <a:t>Cost effective</a:t>
            </a:r>
          </a:p>
          <a:p>
            <a:pPr marL="895350" indent="-285750" algn="just">
              <a:lnSpc>
                <a:spcPct val="150000"/>
              </a:lnSpc>
              <a:buFont typeface="Wingdings" panose="05000000000000000000" pitchFamily="2" charset="2"/>
              <a:buChar char="Ø"/>
            </a:pPr>
            <a:r>
              <a:rPr lang="en-US" sz="1600" dirty="0">
                <a:solidFill>
                  <a:schemeClr val="tx1"/>
                </a:solidFill>
              </a:rPr>
              <a:t>Environmentally friendly</a:t>
            </a:r>
          </a:p>
          <a:p>
            <a:pPr marL="895350" indent="-285750" algn="just">
              <a:lnSpc>
                <a:spcPct val="150000"/>
              </a:lnSpc>
              <a:buFont typeface="Wingdings" panose="05000000000000000000" pitchFamily="2" charset="2"/>
              <a:buChar char="Ø"/>
            </a:pPr>
            <a:r>
              <a:rPr lang="en-US" sz="1600" dirty="0">
                <a:solidFill>
                  <a:schemeClr val="tx1"/>
                </a:solidFill>
              </a:rPr>
              <a:t>Transparent to their partners</a:t>
            </a:r>
          </a:p>
          <a:p>
            <a:pPr algn="just"/>
            <a:endParaRPr lang="en-US" sz="1600" dirty="0">
              <a:solidFill>
                <a:schemeClr val="tx1"/>
              </a:solidFill>
            </a:endParaRPr>
          </a:p>
          <a:p>
            <a:pPr algn="just"/>
            <a:r>
              <a:rPr lang="en-US" sz="1600" dirty="0">
                <a:solidFill>
                  <a:schemeClr val="tx1"/>
                </a:solidFill>
              </a:rPr>
              <a:t>They’re the ones looking for solutions such as click &amp; collect in pick-up lockers, may it be exclusive or in public place, etc.</a:t>
            </a:r>
          </a:p>
        </p:txBody>
      </p:sp>
      <p:cxnSp>
        <p:nvCxnSpPr>
          <p:cNvPr id="3" name="Connecteur droit 2">
            <a:extLst>
              <a:ext uri="{FF2B5EF4-FFF2-40B4-BE49-F238E27FC236}">
                <a16:creationId xmlns:a16="http://schemas.microsoft.com/office/drawing/2014/main" id="{E1D8DD1F-BB0D-4CA5-9B72-D02C8C0429E5}"/>
              </a:ext>
            </a:extLst>
          </p:cNvPr>
          <p:cNvCxnSpPr/>
          <p:nvPr/>
        </p:nvCxnSpPr>
        <p:spPr>
          <a:xfrm>
            <a:off x="2695575" y="2209800"/>
            <a:ext cx="1657350" cy="0"/>
          </a:xfrm>
          <a:prstGeom prst="line">
            <a:avLst/>
          </a:prstGeom>
          <a:ln w="19050"/>
        </p:spPr>
        <p:style>
          <a:lnRef idx="1">
            <a:schemeClr val="accent6"/>
          </a:lnRef>
          <a:fillRef idx="0">
            <a:schemeClr val="accent6"/>
          </a:fillRef>
          <a:effectRef idx="0">
            <a:schemeClr val="accent6"/>
          </a:effectRef>
          <a:fontRef idx="minor">
            <a:schemeClr val="tx1"/>
          </a:fontRef>
        </p:style>
      </p:cxnSp>
      <p:pic>
        <p:nvPicPr>
          <p:cNvPr id="2" name="Image 1">
            <a:extLst>
              <a:ext uri="{FF2B5EF4-FFF2-40B4-BE49-F238E27FC236}">
                <a16:creationId xmlns:a16="http://schemas.microsoft.com/office/drawing/2014/main" id="{AD3AA4D6-0F59-BF81-EAF8-311B5302E1FA}"/>
              </a:ext>
            </a:extLst>
          </p:cNvPr>
          <p:cNvPicPr>
            <a:picLocks noChangeAspect="1"/>
          </p:cNvPicPr>
          <p:nvPr/>
        </p:nvPicPr>
        <p:blipFill>
          <a:blip r:embed="rId3"/>
          <a:stretch>
            <a:fillRect/>
          </a:stretch>
        </p:blipFill>
        <p:spPr>
          <a:xfrm>
            <a:off x="8126455" y="153299"/>
            <a:ext cx="669074" cy="669074"/>
          </a:xfrm>
          <a:prstGeom prst="rect">
            <a:avLst/>
          </a:prstGeom>
        </p:spPr>
      </p:pic>
    </p:spTree>
    <p:extLst>
      <p:ext uri="{BB962C8B-B14F-4D97-AF65-F5344CB8AC3E}">
        <p14:creationId xmlns:p14="http://schemas.microsoft.com/office/powerpoint/2010/main" val="2121842289"/>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2000"/>
                            </p:stCondLst>
                            <p:childTnLst>
                              <p:par>
                                <p:cTn id="17" presetID="22" presetClass="entr" presetSubtype="1" fill="hold" grpId="0" nodeType="after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2000"/>
                                        <p:tgtEl>
                                          <p:spTgt spid="5">
                                            <p:txEl>
                                              <p:pRg st="2" end="2"/>
                                            </p:txEl>
                                          </p:spTgt>
                                        </p:tgtEl>
                                      </p:cBhvr>
                                    </p:animEffect>
                                  </p:childTnLst>
                                </p:cTn>
                              </p:par>
                            </p:childTnLst>
                          </p:cTn>
                        </p:par>
                        <p:par>
                          <p:cTn id="20" fill="hold">
                            <p:stCondLst>
                              <p:cond delay="4500"/>
                            </p:stCondLst>
                            <p:childTnLst>
                              <p:par>
                                <p:cTn id="21" presetID="22" presetClass="entr" presetSubtype="8" fill="hold" grpId="0" nodeType="after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par>
                          <p:cTn id="24" fill="hold">
                            <p:stCondLst>
                              <p:cond delay="5500"/>
                            </p:stCondLst>
                            <p:childTnLst>
                              <p:par>
                                <p:cTn id="25" presetID="22" presetClass="entr" presetSubtype="8"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wipe(left)">
                                      <p:cBhvr>
                                        <p:cTn id="31" dur="500"/>
                                        <p:tgtEl>
                                          <p:spTgt spid="5">
                                            <p:txEl>
                                              <p:pRg st="7" end="7"/>
                                            </p:txEl>
                                          </p:spTgt>
                                        </p:tgtEl>
                                      </p:cBhvr>
                                    </p:animEffect>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left)">
                                      <p:cBhvr>
                                        <p:cTn id="35" dur="500"/>
                                        <p:tgtEl>
                                          <p:spTgt spid="5">
                                            <p:txEl>
                                              <p:pRg st="8" end="8"/>
                                            </p:txEl>
                                          </p:spTgt>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wipe(left)">
                                      <p:cBhvr>
                                        <p:cTn id="39" dur="500"/>
                                        <p:tgtEl>
                                          <p:spTgt spid="5">
                                            <p:txEl>
                                              <p:pRg st="9" end="9"/>
                                            </p:txEl>
                                          </p:spTgt>
                                        </p:tgtEl>
                                      </p:cBhvr>
                                    </p:animEffect>
                                  </p:childTnLst>
                                </p:cTn>
                              </p:par>
                            </p:childTnLst>
                          </p:cTn>
                        </p:par>
                        <p:par>
                          <p:cTn id="40" fill="hold">
                            <p:stCondLst>
                              <p:cond delay="7500"/>
                            </p:stCondLst>
                            <p:childTnLst>
                              <p:par>
                                <p:cTn id="41" presetID="22" presetClass="entr" presetSubtype="1" fill="hold" grpId="0" nodeType="afterEffect">
                                  <p:stCondLst>
                                    <p:cond delay="50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wipe(up)">
                                      <p:cBhvr>
                                        <p:cTn id="43"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31</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Innovations</a:t>
            </a:r>
            <a:r>
              <a:rPr lang="es-ES" sz="2400" dirty="0">
                <a:solidFill>
                  <a:schemeClr val="lt1"/>
                </a:solidFill>
              </a:rPr>
              <a:t> and </a:t>
            </a:r>
            <a:r>
              <a:rPr lang="es-ES" sz="2400" dirty="0" err="1">
                <a:solidFill>
                  <a:schemeClr val="lt1"/>
                </a:solidFill>
              </a:rPr>
              <a:t>solutions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4201663"/>
          </a:xfrm>
          <a:prstGeom prst="rect">
            <a:avLst/>
          </a:prstGeom>
        </p:spPr>
        <p:txBody>
          <a:bodyPr wrap="square">
            <a:spAutoFit/>
          </a:bodyPr>
          <a:lstStyle/>
          <a:p>
            <a:pPr algn="just"/>
            <a:r>
              <a:rPr lang="en-US" sz="1600" dirty="0">
                <a:solidFill>
                  <a:schemeClr val="tx1"/>
                </a:solidFill>
              </a:rPr>
              <a:t>CEP operators are the most impacted with </a:t>
            </a:r>
            <a:r>
              <a:rPr lang="en-US" sz="1600" b="1" dirty="0">
                <a:solidFill>
                  <a:srgbClr val="18C320"/>
                </a:solidFill>
              </a:rPr>
              <a:t>parcel returns</a:t>
            </a:r>
            <a:r>
              <a:rPr lang="en-US" sz="1600" dirty="0">
                <a:solidFill>
                  <a:schemeClr val="tx1"/>
                </a:solidFill>
              </a:rPr>
              <a:t>, hence need to be closely related to their customers in order to manage those goods without affecting their operational space and pace.</a:t>
            </a:r>
          </a:p>
          <a:p>
            <a:pPr algn="just"/>
            <a:endParaRPr lang="en-US" sz="1600" dirty="0">
              <a:solidFill>
                <a:schemeClr val="tx1"/>
              </a:solidFill>
            </a:endParaRPr>
          </a:p>
          <a:p>
            <a:pPr algn="just"/>
            <a:r>
              <a:rPr lang="en-US" sz="1600" dirty="0">
                <a:solidFill>
                  <a:schemeClr val="tx1"/>
                </a:solidFill>
              </a:rPr>
              <a:t>The need for interconnected software is very high.</a:t>
            </a:r>
          </a:p>
          <a:p>
            <a:pPr algn="just"/>
            <a:endParaRPr lang="en-US" sz="1600" dirty="0">
              <a:solidFill>
                <a:schemeClr val="tx1"/>
              </a:solidFill>
            </a:endParaRPr>
          </a:p>
          <a:p>
            <a:pPr algn="just"/>
            <a:r>
              <a:rPr lang="en-US" sz="1600" dirty="0">
                <a:solidFill>
                  <a:schemeClr val="tx1"/>
                </a:solidFill>
              </a:rPr>
              <a:t>Extra operations on the goods allow them to provide extra-services and tariffs, such as:</a:t>
            </a:r>
          </a:p>
          <a:p>
            <a:pPr marL="895350" indent="-285750" algn="just">
              <a:lnSpc>
                <a:spcPct val="200000"/>
              </a:lnSpc>
              <a:buFont typeface="Wingdings" panose="05000000000000000000" pitchFamily="2" charset="2"/>
              <a:buChar char="Ø"/>
            </a:pPr>
            <a:r>
              <a:rPr lang="en-US" sz="1600" dirty="0">
                <a:solidFill>
                  <a:schemeClr val="tx1"/>
                </a:solidFill>
              </a:rPr>
              <a:t>Relabeling</a:t>
            </a:r>
          </a:p>
          <a:p>
            <a:pPr marL="895350" indent="-285750" algn="just">
              <a:lnSpc>
                <a:spcPct val="200000"/>
              </a:lnSpc>
              <a:buFont typeface="Wingdings" panose="05000000000000000000" pitchFamily="2" charset="2"/>
              <a:buChar char="Ø"/>
            </a:pPr>
            <a:r>
              <a:rPr lang="en-US" sz="1600" dirty="0">
                <a:solidFill>
                  <a:schemeClr val="tx1"/>
                </a:solidFill>
              </a:rPr>
              <a:t>Reconditioning</a:t>
            </a:r>
          </a:p>
          <a:p>
            <a:pPr marL="895350" indent="-285750" algn="just">
              <a:lnSpc>
                <a:spcPct val="200000"/>
              </a:lnSpc>
              <a:buFont typeface="Wingdings" panose="05000000000000000000" pitchFamily="2" charset="2"/>
              <a:buChar char="Ø"/>
            </a:pPr>
            <a:r>
              <a:rPr lang="en-US" sz="1600" dirty="0">
                <a:solidFill>
                  <a:schemeClr val="tx1"/>
                </a:solidFill>
              </a:rPr>
              <a:t>Dismantling</a:t>
            </a:r>
          </a:p>
          <a:p>
            <a:pPr marL="895350" indent="-285750" algn="just">
              <a:lnSpc>
                <a:spcPct val="200000"/>
              </a:lnSpc>
              <a:buFont typeface="Wingdings" panose="05000000000000000000" pitchFamily="2" charset="2"/>
              <a:buChar char="Ø"/>
            </a:pPr>
            <a:r>
              <a:rPr lang="en-US" sz="1600" dirty="0">
                <a:solidFill>
                  <a:schemeClr val="tx1"/>
                </a:solidFill>
              </a:rPr>
              <a:t>Sorting to destruction or recycling</a:t>
            </a:r>
          </a:p>
          <a:p>
            <a:pPr marL="895350" indent="-285750" algn="just">
              <a:lnSpc>
                <a:spcPct val="200000"/>
              </a:lnSpc>
              <a:buFont typeface="Wingdings" panose="05000000000000000000" pitchFamily="2" charset="2"/>
              <a:buChar char="Ø"/>
            </a:pPr>
            <a:r>
              <a:rPr lang="en-US" sz="1600" dirty="0">
                <a:solidFill>
                  <a:schemeClr val="tx1"/>
                </a:solidFill>
              </a:rPr>
              <a:t>Etc.</a:t>
            </a:r>
            <a:endParaRPr lang="es-ES" dirty="0"/>
          </a:p>
        </p:txBody>
      </p:sp>
    </p:spTree>
    <p:extLst>
      <p:ext uri="{BB962C8B-B14F-4D97-AF65-F5344CB8AC3E}">
        <p14:creationId xmlns:p14="http://schemas.microsoft.com/office/powerpoint/2010/main" val="2448112302"/>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childTnLst>
                          </p:cTn>
                        </p:par>
                        <p:par>
                          <p:cTn id="8" fill="hold">
                            <p:stCondLst>
                              <p:cond delay="2500"/>
                            </p:stCondLst>
                            <p:childTnLst>
                              <p:par>
                                <p:cTn id="9" presetID="22" presetClass="entr" presetSubtype="1" fill="hold" grpId="0"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1000"/>
                                        <p:tgtEl>
                                          <p:spTgt spid="5">
                                            <p:txEl>
                                              <p:pRg st="2" end="2"/>
                                            </p:txEl>
                                          </p:spTgt>
                                        </p:tgtEl>
                                      </p:cBhvr>
                                    </p:animEffect>
                                  </p:childTnLst>
                                </p:cTn>
                              </p:par>
                            </p:childTnLst>
                          </p:cTn>
                        </p:par>
                        <p:par>
                          <p:cTn id="12" fill="hold">
                            <p:stCondLst>
                              <p:cond delay="4000"/>
                            </p:stCondLst>
                            <p:childTnLst>
                              <p:par>
                                <p:cTn id="13" presetID="22" presetClass="entr" presetSubtype="1" fill="hold" grpId="0" nodeType="afterEffect">
                                  <p:stCondLst>
                                    <p:cond delay="50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up)">
                                      <p:cBhvr>
                                        <p:cTn id="15" dur="1000"/>
                                        <p:tgtEl>
                                          <p:spTgt spid="5">
                                            <p:txEl>
                                              <p:pRg st="4" end="4"/>
                                            </p:txEl>
                                          </p:spTgt>
                                        </p:tgtEl>
                                      </p:cBhvr>
                                    </p:animEffect>
                                  </p:childTnLst>
                                </p:cTn>
                              </p:par>
                            </p:childTnLst>
                          </p:cTn>
                        </p:par>
                        <p:par>
                          <p:cTn id="16" fill="hold">
                            <p:stCondLst>
                              <p:cond delay="5500"/>
                            </p:stCondLst>
                            <p:childTnLst>
                              <p:par>
                                <p:cTn id="17" presetID="22" presetClass="entr" presetSubtype="8" fill="hold" grpId="0" nodeType="after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wipe(left)">
                                      <p:cBhvr>
                                        <p:cTn id="19" dur="500"/>
                                        <p:tgtEl>
                                          <p:spTgt spid="5">
                                            <p:txEl>
                                              <p:pRg st="5" end="5"/>
                                            </p:txEl>
                                          </p:spTgt>
                                        </p:tgtEl>
                                      </p:cBhvr>
                                    </p:animEffect>
                                  </p:childTnLst>
                                </p:cTn>
                              </p:par>
                            </p:childTnLst>
                          </p:cTn>
                        </p:par>
                        <p:par>
                          <p:cTn id="20" fill="hold">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wipe(left)">
                                      <p:cBhvr>
                                        <p:cTn id="23" dur="500"/>
                                        <p:tgtEl>
                                          <p:spTgt spid="5">
                                            <p:txEl>
                                              <p:pRg st="6" end="6"/>
                                            </p:txEl>
                                          </p:spTgt>
                                        </p:tgtEl>
                                      </p:cBhvr>
                                    </p:animEffect>
                                  </p:childTnLst>
                                </p:cTn>
                              </p:par>
                            </p:childTnLst>
                          </p:cTn>
                        </p:par>
                        <p:par>
                          <p:cTn id="24" fill="hold">
                            <p:stCondLst>
                              <p:cond delay="6500"/>
                            </p:stCondLst>
                            <p:childTnLst>
                              <p:par>
                                <p:cTn id="25" presetID="22" presetClass="entr" presetSubtype="8" fill="hold" grpId="0"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500"/>
                                        <p:tgtEl>
                                          <p:spTgt spid="5">
                                            <p:txEl>
                                              <p:pRg st="7" end="7"/>
                                            </p:txEl>
                                          </p:spTgt>
                                        </p:tgtEl>
                                      </p:cBhvr>
                                    </p:animEffect>
                                  </p:childTnLst>
                                </p:cTn>
                              </p:par>
                            </p:childTnLst>
                          </p:cTn>
                        </p:par>
                        <p:par>
                          <p:cTn id="28" fill="hold">
                            <p:stCondLst>
                              <p:cond delay="7000"/>
                            </p:stCondLst>
                            <p:childTnLst>
                              <p:par>
                                <p:cTn id="29" presetID="22" presetClass="entr" presetSubtype="8" fill="hold" grpId="0" nodeType="after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left)">
                                      <p:cBhvr>
                                        <p:cTn id="31" dur="500"/>
                                        <p:tgtEl>
                                          <p:spTgt spid="5">
                                            <p:txEl>
                                              <p:pRg st="8" end="8"/>
                                            </p:txEl>
                                          </p:spTgt>
                                        </p:tgtEl>
                                      </p:cBhvr>
                                    </p:animEffect>
                                  </p:childTnLst>
                                </p:cTn>
                              </p:par>
                            </p:childTnLst>
                          </p:cTn>
                        </p:par>
                        <p:par>
                          <p:cTn id="32" fill="hold">
                            <p:stCondLst>
                              <p:cond delay="7500"/>
                            </p:stCondLst>
                            <p:childTnLst>
                              <p:par>
                                <p:cTn id="33" presetID="22" presetClass="entr" presetSubtype="8" fill="hold" grpId="0" nodeType="after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ipe(left)">
                                      <p:cBhvr>
                                        <p:cTn id="3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32</a:t>
            </a:fld>
            <a:endParaRPr/>
          </a:p>
        </p:txBody>
      </p:sp>
      <p:sp>
        <p:nvSpPr>
          <p:cNvPr id="72" name="Google Shape;72;g10b78f225a7_0_23"/>
          <p:cNvSpPr txBox="1"/>
          <p:nvPr/>
        </p:nvSpPr>
        <p:spPr>
          <a:xfrm>
            <a:off x="285531" y="1074531"/>
            <a:ext cx="8510100" cy="5445331"/>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t" anchorCtr="0">
            <a:normAutofit/>
          </a:bodyPr>
          <a:lstStyle/>
          <a:p>
            <a:pPr marL="742950" marR="0" lvl="0" indent="-742950" algn="l" rtl="0">
              <a:lnSpc>
                <a:spcPct val="90000"/>
              </a:lnSpc>
              <a:spcBef>
                <a:spcPts val="0"/>
              </a:spcBef>
              <a:spcAft>
                <a:spcPts val="0"/>
              </a:spcAft>
              <a:buNone/>
            </a:pPr>
            <a:endParaRPr lang="es-ES" sz="2400" dirty="0">
              <a:solidFill>
                <a:schemeClr val="lt1"/>
              </a:solidFill>
            </a:endParaRPr>
          </a:p>
          <a:p>
            <a:pPr marL="742950" marR="0" lvl="0" indent="-742950" algn="l" rtl="0">
              <a:lnSpc>
                <a:spcPct val="90000"/>
              </a:lnSpc>
              <a:spcBef>
                <a:spcPts val="0"/>
              </a:spcBef>
              <a:spcAft>
                <a:spcPts val="0"/>
              </a:spcAft>
              <a:buNone/>
            </a:pPr>
            <a:r>
              <a:rPr lang="es-ES" sz="2400" dirty="0" err="1">
                <a:solidFill>
                  <a:schemeClr val="lt1"/>
                </a:solidFill>
              </a:rPr>
              <a:t>Capsule’s</a:t>
            </a:r>
            <a:r>
              <a:rPr lang="es-ES" sz="2400" dirty="0">
                <a:solidFill>
                  <a:schemeClr val="lt1"/>
                </a:solidFill>
              </a:rPr>
              <a:t> </a:t>
            </a:r>
            <a:r>
              <a:rPr lang="es-ES" sz="2400" dirty="0" err="1">
                <a:solidFill>
                  <a:schemeClr val="lt1"/>
                </a:solidFill>
              </a:rPr>
              <a:t>validation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48369" y="3589447"/>
            <a:ext cx="8367731" cy="1384995"/>
          </a:xfrm>
          <a:prstGeom prst="rect">
            <a:avLst/>
          </a:prstGeom>
        </p:spPr>
        <p:txBody>
          <a:bodyPr wrap="square">
            <a:spAutoFit/>
          </a:bodyPr>
          <a:lstStyle/>
          <a:p>
            <a:pPr algn="just"/>
            <a:r>
              <a:rPr lang="en-US" sz="2100" dirty="0">
                <a:solidFill>
                  <a:schemeClr val="bg2">
                    <a:lumMod val="20000"/>
                    <a:lumOff val="80000"/>
                  </a:schemeClr>
                </a:solidFill>
              </a:rPr>
              <a:t>The following quiz represents 5 questions you will have to answer to confirm your understanding of the present capsule.</a:t>
            </a:r>
          </a:p>
          <a:p>
            <a:pPr algn="just"/>
            <a:endParaRPr lang="en-US" sz="2100" dirty="0">
              <a:solidFill>
                <a:schemeClr val="bg2">
                  <a:lumMod val="20000"/>
                  <a:lumOff val="80000"/>
                </a:schemeClr>
              </a:solidFill>
            </a:endParaRPr>
          </a:p>
          <a:p>
            <a:pPr algn="just"/>
            <a:r>
              <a:rPr lang="en-US" sz="2100" dirty="0">
                <a:solidFill>
                  <a:schemeClr val="bg2">
                    <a:lumMod val="20000"/>
                    <a:lumOff val="80000"/>
                  </a:schemeClr>
                </a:solidFill>
              </a:rPr>
              <a:t>Each correct answer is worth 1 point. No point for errors.</a:t>
            </a:r>
          </a:p>
        </p:txBody>
      </p:sp>
      <p:sp>
        <p:nvSpPr>
          <p:cNvPr id="2" name="Flèche : droite 1">
            <a:hlinkClick r:id="" action="ppaction://hlinkshowjump?jump=nextslide"/>
            <a:extLst>
              <a:ext uri="{FF2B5EF4-FFF2-40B4-BE49-F238E27FC236}">
                <a16:creationId xmlns:a16="http://schemas.microsoft.com/office/drawing/2014/main" id="{BFA8469D-A928-4D36-9D32-87B82E91FF73}"/>
              </a:ext>
            </a:extLst>
          </p:cNvPr>
          <p:cNvSpPr/>
          <p:nvPr/>
        </p:nvSpPr>
        <p:spPr>
          <a:xfrm>
            <a:off x="7474187" y="5832263"/>
            <a:ext cx="903249" cy="490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973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33</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646331"/>
          </a:xfrm>
          <a:prstGeom prst="rect">
            <a:avLst/>
          </a:prstGeom>
          <a:noFill/>
        </p:spPr>
        <p:txBody>
          <a:bodyPr wrap="square" rtlCol="0">
            <a:spAutoFit/>
          </a:bodyPr>
          <a:lstStyle/>
          <a:p>
            <a:r>
              <a:rPr lang="fr-FR" sz="1800" b="1" dirty="0"/>
              <a:t>Question n°1 :</a:t>
            </a:r>
          </a:p>
          <a:p>
            <a:r>
              <a:rPr lang="en-US" sz="1800" dirty="0">
                <a:solidFill>
                  <a:schemeClr val="tx1"/>
                </a:solidFill>
              </a:rPr>
              <a:t>What makes CEP operations difficult to anticipate ?</a:t>
            </a:r>
          </a:p>
        </p:txBody>
      </p:sp>
      <p:sp>
        <p:nvSpPr>
          <p:cNvPr id="9" name="Rectangle 8">
            <a:hlinkClick r:id="" action="ppaction://macro?name=SlideLayout5.Correct"/>
            <a:extLst>
              <a:ext uri="{FF2B5EF4-FFF2-40B4-BE49-F238E27FC236}">
                <a16:creationId xmlns:a16="http://schemas.microsoft.com/office/drawing/2014/main" id="{5B7332FF-407F-4BCC-B855-5032789EFB54}"/>
              </a:ext>
            </a:extLst>
          </p:cNvPr>
          <p:cNvSpPr/>
          <p:nvPr/>
        </p:nvSpPr>
        <p:spPr>
          <a:xfrm>
            <a:off x="1828800" y="3021980"/>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B2C </a:t>
            </a:r>
            <a:r>
              <a:rPr lang="fr-FR" sz="1600" dirty="0" err="1">
                <a:solidFill>
                  <a:schemeClr val="bg2"/>
                </a:solidFill>
                <a:sym typeface="Wingdings" panose="05000000000000000000" pitchFamily="2" charset="2"/>
              </a:rPr>
              <a:t>operations</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mainly</a:t>
            </a:r>
            <a:r>
              <a:rPr lang="fr-FR" sz="1600" dirty="0">
                <a:solidFill>
                  <a:schemeClr val="bg2"/>
                </a:solidFill>
                <a:sym typeface="Wingdings" panose="05000000000000000000" pitchFamily="2" charset="2"/>
              </a:rPr>
              <a:t> e-commerce clients</a:t>
            </a:r>
            <a:endParaRPr lang="fr-FR" sz="1600" dirty="0">
              <a:solidFill>
                <a:schemeClr val="bg2"/>
              </a:solidFill>
            </a:endParaRPr>
          </a:p>
        </p:txBody>
      </p:sp>
      <p:sp>
        <p:nvSpPr>
          <p:cNvPr id="12" name="Rectangle 11">
            <a:hlinkClick r:id="" action="ppaction://macro?name=SlideLayout5.Wrong"/>
            <a:extLst>
              <a:ext uri="{FF2B5EF4-FFF2-40B4-BE49-F238E27FC236}">
                <a16:creationId xmlns:a16="http://schemas.microsoft.com/office/drawing/2014/main" id="{DBFC5508-0A47-434C-9BFB-EDC9270D8801}"/>
              </a:ext>
            </a:extLst>
          </p:cNvPr>
          <p:cNvSpPr/>
          <p:nvPr/>
        </p:nvSpPr>
        <p:spPr>
          <a:xfrm>
            <a:off x="1828799" y="383343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Variety</a:t>
            </a:r>
            <a:r>
              <a:rPr lang="fr-FR" sz="1600" dirty="0">
                <a:solidFill>
                  <a:schemeClr val="bg2"/>
                </a:solidFill>
                <a:sym typeface="Wingdings" panose="05000000000000000000" pitchFamily="2" charset="2"/>
              </a:rPr>
              <a:t> of </a:t>
            </a:r>
            <a:r>
              <a:rPr lang="fr-FR" sz="1600" dirty="0" err="1">
                <a:solidFill>
                  <a:schemeClr val="bg2"/>
                </a:solidFill>
                <a:sym typeface="Wingdings" panose="05000000000000000000" pitchFamily="2" charset="2"/>
              </a:rPr>
              <a:t>goods</a:t>
            </a:r>
            <a:r>
              <a:rPr lang="fr-FR" sz="1600" dirty="0">
                <a:solidFill>
                  <a:schemeClr val="bg2"/>
                </a:solidFill>
                <a:sym typeface="Wingdings" panose="05000000000000000000" pitchFamily="2" charset="2"/>
              </a:rPr>
              <a:t> to </a:t>
            </a:r>
            <a:r>
              <a:rPr lang="fr-FR" sz="1600" dirty="0" err="1">
                <a:solidFill>
                  <a:schemeClr val="bg2"/>
                </a:solidFill>
                <a:sym typeface="Wingdings" panose="05000000000000000000" pitchFamily="2" charset="2"/>
              </a:rPr>
              <a:t>handle</a:t>
            </a:r>
            <a:endParaRPr lang="fr-FR" sz="1600" dirty="0">
              <a:solidFill>
                <a:schemeClr val="bg2"/>
              </a:solidFill>
            </a:endParaRPr>
          </a:p>
        </p:txBody>
      </p:sp>
      <p:sp>
        <p:nvSpPr>
          <p:cNvPr id="13" name="Rectangle 12">
            <a:hlinkClick r:id="" action="ppaction://macro?name=SlideLayout5.Wrong"/>
            <a:extLst>
              <a:ext uri="{FF2B5EF4-FFF2-40B4-BE49-F238E27FC236}">
                <a16:creationId xmlns:a16="http://schemas.microsoft.com/office/drawing/2014/main" id="{706BB33F-7F7E-44D1-A077-39D2C4C118CF}"/>
              </a:ext>
            </a:extLst>
          </p:cNvPr>
          <p:cNvSpPr/>
          <p:nvPr/>
        </p:nvSpPr>
        <p:spPr>
          <a:xfrm>
            <a:off x="1828799" y="464489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Type of </a:t>
            </a:r>
            <a:r>
              <a:rPr lang="fr-FR" sz="1600" dirty="0" err="1">
                <a:solidFill>
                  <a:schemeClr val="bg2"/>
                </a:solidFill>
                <a:sym typeface="Wingdings" panose="05000000000000000000" pitchFamily="2" charset="2"/>
              </a:rPr>
              <a:t>vehicles</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available</a:t>
            </a:r>
            <a:r>
              <a:rPr lang="fr-FR" sz="1600" dirty="0">
                <a:solidFill>
                  <a:schemeClr val="bg2"/>
                </a:solidFill>
                <a:sym typeface="Wingdings" panose="05000000000000000000" pitchFamily="2" charset="2"/>
              </a:rPr>
              <a:t> for </a:t>
            </a:r>
            <a:r>
              <a:rPr lang="fr-FR" sz="1600" dirty="0" err="1">
                <a:solidFill>
                  <a:schemeClr val="bg2"/>
                </a:solidFill>
                <a:sym typeface="Wingdings" panose="05000000000000000000" pitchFamily="2" charset="2"/>
              </a:rPr>
              <a:t>delivery</a:t>
            </a:r>
            <a:r>
              <a:rPr lang="fr-FR" sz="1600" dirty="0">
                <a:solidFill>
                  <a:schemeClr val="bg2"/>
                </a:solidFill>
                <a:sym typeface="Wingdings" panose="05000000000000000000" pitchFamily="2" charset="2"/>
              </a:rPr>
              <a:t> rounds</a:t>
            </a:r>
            <a:endParaRPr lang="fr-FR" sz="1600" dirty="0">
              <a:solidFill>
                <a:schemeClr val="bg2"/>
              </a:solidFill>
            </a:endParaRPr>
          </a:p>
        </p:txBody>
      </p:sp>
      <p:sp>
        <p:nvSpPr>
          <p:cNvPr id="14" name="Rectangle 13">
            <a:hlinkClick r:id="" action="ppaction://macro?name=SlideLayout5.Wrong"/>
            <a:extLst>
              <a:ext uri="{FF2B5EF4-FFF2-40B4-BE49-F238E27FC236}">
                <a16:creationId xmlns:a16="http://schemas.microsoft.com/office/drawing/2014/main" id="{A70020B5-E13A-4BDD-B145-70F3CAA3D344}"/>
              </a:ext>
            </a:extLst>
          </p:cNvPr>
          <p:cNvSpPr/>
          <p:nvPr/>
        </p:nvSpPr>
        <p:spPr>
          <a:xfrm>
            <a:off x="1828798" y="545635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B2B volume of </a:t>
            </a:r>
            <a:r>
              <a:rPr lang="fr-FR" sz="1600" dirty="0" err="1">
                <a:solidFill>
                  <a:schemeClr val="bg2"/>
                </a:solidFill>
                <a:sym typeface="Wingdings" panose="05000000000000000000" pitchFamily="2" charset="2"/>
              </a:rPr>
              <a:t>operations</a:t>
            </a:r>
            <a:endParaRPr lang="fr-FR" sz="1600" dirty="0">
              <a:solidFill>
                <a:schemeClr val="bg2"/>
              </a:solidFill>
            </a:endParaRPr>
          </a:p>
        </p:txBody>
      </p:sp>
    </p:spTree>
    <p:extLst>
      <p:ext uri="{BB962C8B-B14F-4D97-AF65-F5344CB8AC3E}">
        <p14:creationId xmlns:p14="http://schemas.microsoft.com/office/powerpoint/2010/main" val="2819788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34</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923330"/>
          </a:xfrm>
          <a:prstGeom prst="rect">
            <a:avLst/>
          </a:prstGeom>
          <a:noFill/>
        </p:spPr>
        <p:txBody>
          <a:bodyPr wrap="square" rtlCol="0">
            <a:spAutoFit/>
          </a:bodyPr>
          <a:lstStyle/>
          <a:p>
            <a:r>
              <a:rPr lang="fr-FR" sz="1800" b="1" dirty="0"/>
              <a:t>Question n°2 :</a:t>
            </a:r>
          </a:p>
          <a:p>
            <a:pPr algn="just"/>
            <a:r>
              <a:rPr lang="en-US" sz="1800" dirty="0">
                <a:solidFill>
                  <a:schemeClr val="tx1"/>
                </a:solidFill>
              </a:rPr>
              <a:t>What is the most essential aspect that CEP operators need to invest on in order to remain competitive and profitable?</a:t>
            </a:r>
          </a:p>
        </p:txBody>
      </p:sp>
      <p:sp>
        <p:nvSpPr>
          <p:cNvPr id="9" name="Rectangle 8">
            <a:hlinkClick r:id="" action="ppaction://macro?name=SlideLayout5.Wrong"/>
            <a:extLst>
              <a:ext uri="{FF2B5EF4-FFF2-40B4-BE49-F238E27FC236}">
                <a16:creationId xmlns:a16="http://schemas.microsoft.com/office/drawing/2014/main" id="{5B7332FF-407F-4BCC-B855-5032789EFB54}"/>
              </a:ext>
            </a:extLst>
          </p:cNvPr>
          <p:cNvSpPr/>
          <p:nvPr/>
        </p:nvSpPr>
        <p:spPr>
          <a:xfrm>
            <a:off x="1828800" y="3145581"/>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New technologies, </a:t>
            </a:r>
            <a:r>
              <a:rPr lang="fr-FR" sz="1600" dirty="0" err="1">
                <a:solidFill>
                  <a:schemeClr val="bg2"/>
                </a:solidFill>
                <a:sym typeface="Wingdings" panose="05000000000000000000" pitchFamily="2" charset="2"/>
              </a:rPr>
              <a:t>especially</a:t>
            </a:r>
            <a:r>
              <a:rPr lang="fr-FR" sz="1600" dirty="0">
                <a:solidFill>
                  <a:schemeClr val="bg2"/>
                </a:solidFill>
                <a:sym typeface="Wingdings" panose="05000000000000000000" pitchFamily="2" charset="2"/>
              </a:rPr>
              <a:t> transport modes</a:t>
            </a:r>
            <a:endParaRPr lang="fr-FR" sz="1600" dirty="0">
              <a:solidFill>
                <a:schemeClr val="bg2"/>
              </a:solidFill>
            </a:endParaRPr>
          </a:p>
        </p:txBody>
      </p:sp>
      <p:sp>
        <p:nvSpPr>
          <p:cNvPr id="12" name="Rectangle 11">
            <a:hlinkClick r:id="" action="ppaction://macro?name=SlideLayout5.Wrong"/>
            <a:extLst>
              <a:ext uri="{FF2B5EF4-FFF2-40B4-BE49-F238E27FC236}">
                <a16:creationId xmlns:a16="http://schemas.microsoft.com/office/drawing/2014/main" id="{DBFC5508-0A47-434C-9BFB-EDC9270D8801}"/>
              </a:ext>
            </a:extLst>
          </p:cNvPr>
          <p:cNvSpPr/>
          <p:nvPr/>
        </p:nvSpPr>
        <p:spPr>
          <a:xfrm>
            <a:off x="1828799" y="3957040"/>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Geographic </a:t>
            </a:r>
            <a:r>
              <a:rPr lang="fr-FR" sz="1600" dirty="0" err="1">
                <a:solidFill>
                  <a:schemeClr val="bg2"/>
                </a:solidFill>
                <a:sym typeface="Wingdings" panose="05000000000000000000" pitchFamily="2" charset="2"/>
              </a:rPr>
              <a:t>positioning</a:t>
            </a:r>
            <a:endParaRPr lang="fr-FR" sz="1600" dirty="0">
              <a:solidFill>
                <a:schemeClr val="bg2"/>
              </a:solidFill>
            </a:endParaRPr>
          </a:p>
        </p:txBody>
      </p:sp>
      <p:sp>
        <p:nvSpPr>
          <p:cNvPr id="13" name="Rectangle 12">
            <a:hlinkClick r:id="" action="ppaction://macro?name=SlideLayout5.Wrong"/>
            <a:extLst>
              <a:ext uri="{FF2B5EF4-FFF2-40B4-BE49-F238E27FC236}">
                <a16:creationId xmlns:a16="http://schemas.microsoft.com/office/drawing/2014/main" id="{706BB33F-7F7E-44D1-A077-39D2C4C118CF}"/>
              </a:ext>
            </a:extLst>
          </p:cNvPr>
          <p:cNvSpPr/>
          <p:nvPr/>
        </p:nvSpPr>
        <p:spPr>
          <a:xfrm>
            <a:off x="1828799" y="476849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Dealing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with</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customers</a:t>
            </a:r>
            <a:r>
              <a:rPr lang="fr-FR" sz="1600" dirty="0">
                <a:solidFill>
                  <a:schemeClr val="bg2"/>
                </a:solidFill>
                <a:sym typeface="Wingdings" panose="05000000000000000000" pitchFamily="2" charset="2"/>
              </a:rPr>
              <a:t>’ complaints</a:t>
            </a:r>
            <a:endParaRPr lang="fr-FR" sz="1600" dirty="0">
              <a:solidFill>
                <a:schemeClr val="bg2"/>
              </a:solidFill>
            </a:endParaRPr>
          </a:p>
        </p:txBody>
      </p:sp>
      <p:sp>
        <p:nvSpPr>
          <p:cNvPr id="14" name="Rectangle 13">
            <a:hlinkClick r:id="" action="ppaction://macro?name=SlideLayout5.Correct"/>
            <a:extLst>
              <a:ext uri="{FF2B5EF4-FFF2-40B4-BE49-F238E27FC236}">
                <a16:creationId xmlns:a16="http://schemas.microsoft.com/office/drawing/2014/main" id="{A70020B5-E13A-4BDD-B145-70F3CAA3D344}"/>
              </a:ext>
            </a:extLst>
          </p:cNvPr>
          <p:cNvSpPr/>
          <p:nvPr/>
        </p:nvSpPr>
        <p:spPr>
          <a:xfrm>
            <a:off x="1828798" y="557995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Traceability</a:t>
            </a:r>
            <a:r>
              <a:rPr lang="fr-FR" sz="1600" dirty="0">
                <a:solidFill>
                  <a:schemeClr val="bg2"/>
                </a:solidFill>
                <a:sym typeface="Wingdings" panose="05000000000000000000" pitchFamily="2" charset="2"/>
              </a:rPr>
              <a:t> of </a:t>
            </a:r>
            <a:r>
              <a:rPr lang="fr-FR" sz="1600" dirty="0" err="1">
                <a:solidFill>
                  <a:schemeClr val="bg2"/>
                </a:solidFill>
                <a:sym typeface="Wingdings" panose="05000000000000000000" pitchFamily="2" charset="2"/>
              </a:rPr>
              <a:t>goods</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throughout</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their</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operations</a:t>
            </a:r>
            <a:endParaRPr lang="fr-FR" sz="1600" dirty="0">
              <a:solidFill>
                <a:schemeClr val="bg2"/>
              </a:solidFill>
            </a:endParaRPr>
          </a:p>
        </p:txBody>
      </p:sp>
    </p:spTree>
    <p:extLst>
      <p:ext uri="{BB962C8B-B14F-4D97-AF65-F5344CB8AC3E}">
        <p14:creationId xmlns:p14="http://schemas.microsoft.com/office/powerpoint/2010/main" val="88962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35</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923330"/>
          </a:xfrm>
          <a:prstGeom prst="rect">
            <a:avLst/>
          </a:prstGeom>
          <a:noFill/>
        </p:spPr>
        <p:txBody>
          <a:bodyPr wrap="square" rtlCol="0">
            <a:spAutoFit/>
          </a:bodyPr>
          <a:lstStyle/>
          <a:p>
            <a:r>
              <a:rPr lang="fr-FR" sz="1800" b="1" dirty="0"/>
              <a:t>Question n°3 :</a:t>
            </a:r>
          </a:p>
          <a:p>
            <a:r>
              <a:rPr lang="en-US" sz="1800" dirty="0">
                <a:solidFill>
                  <a:schemeClr val="tx1"/>
                </a:solidFill>
              </a:rPr>
              <a:t>How do CEP operators better manage their operations when working on Parcel services?</a:t>
            </a:r>
          </a:p>
        </p:txBody>
      </p:sp>
      <p:sp>
        <p:nvSpPr>
          <p:cNvPr id="9" name="Rectangle 8">
            <a:hlinkClick r:id="" action="ppaction://macro?name=SlideLayout5.Wrong"/>
            <a:extLst>
              <a:ext uri="{FF2B5EF4-FFF2-40B4-BE49-F238E27FC236}">
                <a16:creationId xmlns:a16="http://schemas.microsoft.com/office/drawing/2014/main" id="{5B7332FF-407F-4BCC-B855-5032789EFB54}"/>
              </a:ext>
            </a:extLst>
          </p:cNvPr>
          <p:cNvSpPr/>
          <p:nvPr/>
        </p:nvSpPr>
        <p:spPr>
          <a:xfrm>
            <a:off x="1828802" y="3145581"/>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Providing</a:t>
            </a:r>
            <a:r>
              <a:rPr lang="fr-FR" sz="1600" dirty="0">
                <a:solidFill>
                  <a:schemeClr val="bg2"/>
                </a:solidFill>
                <a:sym typeface="Wingdings" panose="05000000000000000000" pitchFamily="2" charset="2"/>
              </a:rPr>
              <a:t> containers to </a:t>
            </a:r>
            <a:r>
              <a:rPr lang="fr-FR" sz="1600" dirty="0" err="1">
                <a:solidFill>
                  <a:schemeClr val="bg2"/>
                </a:solidFill>
                <a:sym typeface="Wingdings" panose="05000000000000000000" pitchFamily="2" charset="2"/>
              </a:rPr>
              <a:t>their</a:t>
            </a:r>
            <a:r>
              <a:rPr lang="fr-FR" sz="1600" dirty="0">
                <a:solidFill>
                  <a:schemeClr val="bg2"/>
                </a:solidFill>
                <a:sym typeface="Wingdings" panose="05000000000000000000" pitchFamily="2" charset="2"/>
              </a:rPr>
              <a:t> clients </a:t>
            </a:r>
            <a:r>
              <a:rPr lang="fr-FR" sz="1600" dirty="0" err="1">
                <a:solidFill>
                  <a:schemeClr val="bg2"/>
                </a:solidFill>
                <a:sym typeface="Wingdings" panose="05000000000000000000" pitchFamily="2" charset="2"/>
              </a:rPr>
              <a:t>before</a:t>
            </a:r>
            <a:r>
              <a:rPr lang="fr-FR" sz="1600" dirty="0">
                <a:solidFill>
                  <a:schemeClr val="bg2"/>
                </a:solidFill>
                <a:sym typeface="Wingdings" panose="05000000000000000000" pitchFamily="2" charset="2"/>
              </a:rPr>
              <a:t> operating</a:t>
            </a:r>
            <a:endParaRPr lang="fr-FR" sz="1600" dirty="0">
              <a:solidFill>
                <a:schemeClr val="bg2"/>
              </a:solidFill>
            </a:endParaRPr>
          </a:p>
        </p:txBody>
      </p:sp>
      <p:sp>
        <p:nvSpPr>
          <p:cNvPr id="12" name="Rectangle 11">
            <a:hlinkClick r:id="" action="ppaction://macro?name=SlideLayout5.Wrong"/>
            <a:extLst>
              <a:ext uri="{FF2B5EF4-FFF2-40B4-BE49-F238E27FC236}">
                <a16:creationId xmlns:a16="http://schemas.microsoft.com/office/drawing/2014/main" id="{DBFC5508-0A47-434C-9BFB-EDC9270D8801}"/>
              </a:ext>
            </a:extLst>
          </p:cNvPr>
          <p:cNvSpPr/>
          <p:nvPr/>
        </p:nvSpPr>
        <p:spPr>
          <a:xfrm>
            <a:off x="1828801" y="3957040"/>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Managing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loading</a:t>
            </a:r>
            <a:r>
              <a:rPr lang="fr-FR" sz="1600" dirty="0">
                <a:solidFill>
                  <a:schemeClr val="bg2"/>
                </a:solidFill>
                <a:sym typeface="Wingdings" panose="05000000000000000000" pitchFamily="2" charset="2"/>
              </a:rPr>
              <a:t> and </a:t>
            </a:r>
            <a:r>
              <a:rPr lang="fr-FR" sz="1600" dirty="0" err="1">
                <a:solidFill>
                  <a:schemeClr val="bg2"/>
                </a:solidFill>
                <a:sym typeface="Wingdings" panose="05000000000000000000" pitchFamily="2" charset="2"/>
              </a:rPr>
              <a:t>unloading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operations</a:t>
            </a:r>
            <a:endParaRPr lang="fr-FR" sz="1600" dirty="0">
              <a:solidFill>
                <a:schemeClr val="bg2"/>
              </a:solidFill>
            </a:endParaRPr>
          </a:p>
        </p:txBody>
      </p:sp>
      <p:sp>
        <p:nvSpPr>
          <p:cNvPr id="13" name="Rectangle 12">
            <a:hlinkClick r:id="" action="ppaction://macro?name=SlideLayout5.Correct"/>
            <a:extLst>
              <a:ext uri="{FF2B5EF4-FFF2-40B4-BE49-F238E27FC236}">
                <a16:creationId xmlns:a16="http://schemas.microsoft.com/office/drawing/2014/main" id="{706BB33F-7F7E-44D1-A077-39D2C4C118CF}"/>
              </a:ext>
            </a:extLst>
          </p:cNvPr>
          <p:cNvSpPr/>
          <p:nvPr/>
        </p:nvSpPr>
        <p:spPr>
          <a:xfrm>
            <a:off x="1828801" y="476849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Imposing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their</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conditioning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criteria</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prior</a:t>
            </a:r>
            <a:r>
              <a:rPr lang="fr-FR" sz="1600" dirty="0">
                <a:solidFill>
                  <a:schemeClr val="bg2"/>
                </a:solidFill>
                <a:sym typeface="Wingdings" panose="05000000000000000000" pitchFamily="2" charset="2"/>
              </a:rPr>
              <a:t> to </a:t>
            </a:r>
            <a:r>
              <a:rPr lang="fr-FR" sz="1600" dirty="0" err="1">
                <a:solidFill>
                  <a:schemeClr val="bg2"/>
                </a:solidFill>
                <a:sym typeface="Wingdings" panose="05000000000000000000" pitchFamily="2" charset="2"/>
              </a:rPr>
              <a:t>operations</a:t>
            </a:r>
            <a:endParaRPr lang="fr-FR" sz="1600" dirty="0">
              <a:solidFill>
                <a:schemeClr val="bg2"/>
              </a:solidFill>
            </a:endParaRPr>
          </a:p>
        </p:txBody>
      </p:sp>
      <p:sp>
        <p:nvSpPr>
          <p:cNvPr id="14" name="Rectangle 13">
            <a:hlinkClick r:id="" action="ppaction://macro?name=SlideLayout5.Wrong"/>
            <a:extLst>
              <a:ext uri="{FF2B5EF4-FFF2-40B4-BE49-F238E27FC236}">
                <a16:creationId xmlns:a16="http://schemas.microsoft.com/office/drawing/2014/main" id="{A70020B5-E13A-4BDD-B145-70F3CAA3D344}"/>
              </a:ext>
            </a:extLst>
          </p:cNvPr>
          <p:cNvSpPr/>
          <p:nvPr/>
        </p:nvSpPr>
        <p:spPr>
          <a:xfrm>
            <a:off x="1828800" y="557995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Investing</a:t>
            </a:r>
            <a:r>
              <a:rPr lang="fr-FR" sz="1600" dirty="0">
                <a:solidFill>
                  <a:schemeClr val="bg2"/>
                </a:solidFill>
                <a:sym typeface="Wingdings" panose="05000000000000000000" pitchFamily="2" charset="2"/>
              </a:rPr>
              <a:t> on </a:t>
            </a:r>
            <a:r>
              <a:rPr lang="fr-FR" sz="1600" dirty="0" err="1">
                <a:solidFill>
                  <a:schemeClr val="bg2"/>
                </a:solidFill>
                <a:sym typeface="Wingdings" panose="05000000000000000000" pitchFamily="2" charset="2"/>
              </a:rPr>
              <a:t>equipment</a:t>
            </a:r>
            <a:r>
              <a:rPr lang="fr-FR" sz="1600" dirty="0">
                <a:solidFill>
                  <a:schemeClr val="bg2"/>
                </a:solidFill>
                <a:sym typeface="Wingdings" panose="05000000000000000000" pitchFamily="2" charset="2"/>
              </a:rPr>
              <a:t> to </a:t>
            </a:r>
            <a:r>
              <a:rPr lang="fr-FR" sz="1600" dirty="0" err="1">
                <a:solidFill>
                  <a:schemeClr val="bg2"/>
                </a:solidFill>
                <a:sym typeface="Wingdings" panose="05000000000000000000" pitchFamily="2" charset="2"/>
              </a:rPr>
              <a:t>fasten</a:t>
            </a:r>
            <a:r>
              <a:rPr lang="fr-FR" sz="1600" dirty="0">
                <a:solidFill>
                  <a:schemeClr val="bg2"/>
                </a:solidFill>
                <a:sym typeface="Wingdings" panose="05000000000000000000" pitchFamily="2" charset="2"/>
              </a:rPr>
              <a:t> the </a:t>
            </a:r>
            <a:r>
              <a:rPr lang="fr-FR" sz="1600" dirty="0" err="1">
                <a:solidFill>
                  <a:schemeClr val="bg2"/>
                </a:solidFill>
                <a:sym typeface="Wingdings" panose="05000000000000000000" pitchFamily="2" charset="2"/>
              </a:rPr>
              <a:t>work</a:t>
            </a:r>
            <a:r>
              <a:rPr lang="fr-FR" sz="1600" dirty="0">
                <a:solidFill>
                  <a:schemeClr val="bg2"/>
                </a:solidFill>
                <a:sym typeface="Wingdings" panose="05000000000000000000" pitchFamily="2" charset="2"/>
              </a:rPr>
              <a:t> pace</a:t>
            </a:r>
            <a:endParaRPr lang="fr-FR" sz="1600" dirty="0">
              <a:solidFill>
                <a:schemeClr val="bg2"/>
              </a:solidFill>
            </a:endParaRPr>
          </a:p>
        </p:txBody>
      </p:sp>
    </p:spTree>
    <p:extLst>
      <p:ext uri="{BB962C8B-B14F-4D97-AF65-F5344CB8AC3E}">
        <p14:creationId xmlns:p14="http://schemas.microsoft.com/office/powerpoint/2010/main" val="2605658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36</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646331"/>
          </a:xfrm>
          <a:prstGeom prst="rect">
            <a:avLst/>
          </a:prstGeom>
          <a:noFill/>
        </p:spPr>
        <p:txBody>
          <a:bodyPr wrap="square" rtlCol="0">
            <a:spAutoFit/>
          </a:bodyPr>
          <a:lstStyle/>
          <a:p>
            <a:r>
              <a:rPr lang="fr-FR" sz="1800" b="1" dirty="0"/>
              <a:t>Question n°4 :</a:t>
            </a:r>
          </a:p>
          <a:p>
            <a:pPr algn="just"/>
            <a:r>
              <a:rPr lang="en-US" sz="1800" dirty="0">
                <a:solidFill>
                  <a:schemeClr val="tx1"/>
                </a:solidFill>
              </a:rPr>
              <a:t>Indicate below what are the main challenges for CEP operators:</a:t>
            </a:r>
            <a:endParaRPr lang="es-ES" sz="1800" dirty="0"/>
          </a:p>
        </p:txBody>
      </p:sp>
      <p:sp>
        <p:nvSpPr>
          <p:cNvPr id="9" name="Rectangle 8">
            <a:hlinkClick r:id="" action="ppaction://macro?name=SlideLayout5.CorrectPartiel"/>
            <a:extLst>
              <a:ext uri="{FF2B5EF4-FFF2-40B4-BE49-F238E27FC236}">
                <a16:creationId xmlns:a16="http://schemas.microsoft.com/office/drawing/2014/main" id="{5B7332FF-407F-4BCC-B855-5032789EFB54}"/>
              </a:ext>
            </a:extLst>
          </p:cNvPr>
          <p:cNvSpPr/>
          <p:nvPr/>
        </p:nvSpPr>
        <p:spPr>
          <a:xfrm>
            <a:off x="914400" y="3021980"/>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Visibility</a:t>
            </a:r>
            <a:r>
              <a:rPr lang="fr-FR" sz="1600" dirty="0">
                <a:solidFill>
                  <a:schemeClr val="bg2"/>
                </a:solidFill>
                <a:sym typeface="Wingdings" panose="05000000000000000000" pitchFamily="2" charset="2"/>
              </a:rPr>
              <a:t> on </a:t>
            </a:r>
            <a:r>
              <a:rPr lang="fr-FR" sz="1600" dirty="0" err="1">
                <a:solidFill>
                  <a:schemeClr val="bg2"/>
                </a:solidFill>
                <a:sym typeface="Wingdings" panose="05000000000000000000" pitchFamily="2" charset="2"/>
              </a:rPr>
              <a:t>operations</a:t>
            </a:r>
            <a:endParaRPr lang="fr-FR" sz="1600" dirty="0">
              <a:solidFill>
                <a:schemeClr val="bg2"/>
              </a:solidFill>
            </a:endParaRPr>
          </a:p>
        </p:txBody>
      </p:sp>
      <p:sp>
        <p:nvSpPr>
          <p:cNvPr id="12" name="Rectangle 11">
            <a:hlinkClick r:id="" action="ppaction://macro?name=SlideLayout5.WrongPartiel"/>
            <a:extLst>
              <a:ext uri="{FF2B5EF4-FFF2-40B4-BE49-F238E27FC236}">
                <a16:creationId xmlns:a16="http://schemas.microsoft.com/office/drawing/2014/main" id="{DBFC5508-0A47-434C-9BFB-EDC9270D8801}"/>
              </a:ext>
            </a:extLst>
          </p:cNvPr>
          <p:cNvSpPr/>
          <p:nvPr/>
        </p:nvSpPr>
        <p:spPr>
          <a:xfrm>
            <a:off x="914399" y="3833439"/>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Dealing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with</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traffic</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regulations</a:t>
            </a:r>
            <a:endParaRPr lang="fr-FR" sz="1600" dirty="0">
              <a:solidFill>
                <a:schemeClr val="bg2"/>
              </a:solidFill>
            </a:endParaRPr>
          </a:p>
        </p:txBody>
      </p:sp>
      <p:sp>
        <p:nvSpPr>
          <p:cNvPr id="13" name="Rectangle 12">
            <a:hlinkClick r:id="" action="ppaction://macro?name=SlideLayout5.WrongPartiel"/>
            <a:extLst>
              <a:ext uri="{FF2B5EF4-FFF2-40B4-BE49-F238E27FC236}">
                <a16:creationId xmlns:a16="http://schemas.microsoft.com/office/drawing/2014/main" id="{706BB33F-7F7E-44D1-A077-39D2C4C118CF}"/>
              </a:ext>
            </a:extLst>
          </p:cNvPr>
          <p:cNvSpPr/>
          <p:nvPr/>
        </p:nvSpPr>
        <p:spPr>
          <a:xfrm>
            <a:off x="914399" y="4644898"/>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Low-budget </a:t>
            </a:r>
            <a:r>
              <a:rPr lang="fr-FR" sz="1600" dirty="0" err="1">
                <a:solidFill>
                  <a:schemeClr val="bg2"/>
                </a:solidFill>
                <a:sym typeface="Wingdings" panose="05000000000000000000" pitchFamily="2" charset="2"/>
              </a:rPr>
              <a:t>customers</a:t>
            </a:r>
            <a:r>
              <a:rPr lang="fr-FR" sz="1600" dirty="0">
                <a:solidFill>
                  <a:schemeClr val="bg2"/>
                </a:solidFill>
                <a:sym typeface="Wingdings" panose="05000000000000000000" pitchFamily="2" charset="2"/>
              </a:rPr>
              <a:t> to deal </a:t>
            </a:r>
            <a:r>
              <a:rPr lang="fr-FR" sz="1600" dirty="0" err="1">
                <a:solidFill>
                  <a:schemeClr val="bg2"/>
                </a:solidFill>
                <a:sym typeface="Wingdings" panose="05000000000000000000" pitchFamily="2" charset="2"/>
              </a:rPr>
              <a:t>with</a:t>
            </a:r>
            <a:endParaRPr lang="fr-FR" sz="1600" dirty="0">
              <a:solidFill>
                <a:schemeClr val="bg2"/>
              </a:solidFill>
            </a:endParaRPr>
          </a:p>
        </p:txBody>
      </p:sp>
      <p:sp>
        <p:nvSpPr>
          <p:cNvPr id="14" name="Rectangle 13">
            <a:hlinkClick r:id="" action="ppaction://macro?name=SlideLayout5.CorrectPartiel"/>
            <a:extLst>
              <a:ext uri="{FF2B5EF4-FFF2-40B4-BE49-F238E27FC236}">
                <a16:creationId xmlns:a16="http://schemas.microsoft.com/office/drawing/2014/main" id="{A70020B5-E13A-4BDD-B145-70F3CAA3D344}"/>
              </a:ext>
            </a:extLst>
          </p:cNvPr>
          <p:cNvSpPr/>
          <p:nvPr/>
        </p:nvSpPr>
        <p:spPr>
          <a:xfrm>
            <a:off x="914399" y="5456357"/>
            <a:ext cx="3323064"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Human </a:t>
            </a:r>
            <a:r>
              <a:rPr lang="fr-FR" sz="1600" dirty="0" err="1">
                <a:solidFill>
                  <a:schemeClr val="bg2"/>
                </a:solidFill>
                <a:sym typeface="Wingdings" panose="05000000000000000000" pitchFamily="2" charset="2"/>
              </a:rPr>
              <a:t>resources</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dependency</a:t>
            </a:r>
            <a:endParaRPr lang="fr-FR" sz="1600" dirty="0">
              <a:solidFill>
                <a:schemeClr val="bg2"/>
              </a:solidFill>
            </a:endParaRPr>
          </a:p>
        </p:txBody>
      </p:sp>
      <p:sp>
        <p:nvSpPr>
          <p:cNvPr id="11" name="Rectangle 10">
            <a:hlinkClick r:id="" action="ppaction://macro?name=SlideLayout5.CorrectPartiel"/>
            <a:extLst>
              <a:ext uri="{FF2B5EF4-FFF2-40B4-BE49-F238E27FC236}">
                <a16:creationId xmlns:a16="http://schemas.microsoft.com/office/drawing/2014/main" id="{AEC52717-F32E-4ACD-8F1F-26B1059C05DC}"/>
              </a:ext>
            </a:extLst>
          </p:cNvPr>
          <p:cNvSpPr/>
          <p:nvPr/>
        </p:nvSpPr>
        <p:spPr>
          <a:xfrm>
            <a:off x="4906537" y="3021952"/>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Securing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operational</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costs</a:t>
            </a:r>
            <a:endParaRPr lang="fr-FR" sz="1600" dirty="0">
              <a:solidFill>
                <a:schemeClr val="bg2"/>
              </a:solidFill>
            </a:endParaRPr>
          </a:p>
        </p:txBody>
      </p:sp>
      <p:sp>
        <p:nvSpPr>
          <p:cNvPr id="15" name="Rectangle 14">
            <a:hlinkClick r:id="" action="ppaction://macro?name=SlideLayout5.CorrectPartiel"/>
            <a:extLst>
              <a:ext uri="{FF2B5EF4-FFF2-40B4-BE49-F238E27FC236}">
                <a16:creationId xmlns:a16="http://schemas.microsoft.com/office/drawing/2014/main" id="{07FB7033-F35C-43FE-B6D2-230CBE8B4138}"/>
              </a:ext>
            </a:extLst>
          </p:cNvPr>
          <p:cNvSpPr/>
          <p:nvPr/>
        </p:nvSpPr>
        <p:spPr>
          <a:xfrm>
            <a:off x="4906536" y="3833411"/>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Goods</a:t>
            </a:r>
            <a:r>
              <a:rPr lang="fr-FR" sz="1600" dirty="0">
                <a:solidFill>
                  <a:schemeClr val="bg2"/>
                </a:solidFill>
                <a:sym typeface="Wingdings" panose="05000000000000000000" pitchFamily="2" charset="2"/>
              </a:rPr>
              <a:t>’ damage </a:t>
            </a:r>
            <a:r>
              <a:rPr lang="fr-FR" sz="1600" dirty="0" err="1">
                <a:solidFill>
                  <a:schemeClr val="bg2"/>
                </a:solidFill>
                <a:sym typeface="Wingdings" panose="05000000000000000000" pitchFamily="2" charset="2"/>
              </a:rPr>
              <a:t>prevention</a:t>
            </a:r>
            <a:endParaRPr lang="fr-FR" sz="1600" dirty="0">
              <a:solidFill>
                <a:schemeClr val="bg2"/>
              </a:solidFill>
            </a:endParaRPr>
          </a:p>
        </p:txBody>
      </p:sp>
      <p:sp>
        <p:nvSpPr>
          <p:cNvPr id="16" name="Rectangle 15">
            <a:hlinkClick r:id="" action="ppaction://macro?name=SlideLayout5.WrongPartiel"/>
            <a:extLst>
              <a:ext uri="{FF2B5EF4-FFF2-40B4-BE49-F238E27FC236}">
                <a16:creationId xmlns:a16="http://schemas.microsoft.com/office/drawing/2014/main" id="{A2BAB91D-76A5-41B1-BB7E-774D90D2A9B3}"/>
              </a:ext>
            </a:extLst>
          </p:cNvPr>
          <p:cNvSpPr/>
          <p:nvPr/>
        </p:nvSpPr>
        <p:spPr>
          <a:xfrm>
            <a:off x="4906536" y="4644870"/>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New technologies </a:t>
            </a:r>
            <a:r>
              <a:rPr lang="fr-FR" sz="1600" dirty="0" err="1">
                <a:solidFill>
                  <a:schemeClr val="bg2"/>
                </a:solidFill>
                <a:sym typeface="Wingdings" panose="05000000000000000000" pitchFamily="2" charset="2"/>
              </a:rPr>
              <a:t>investments</a:t>
            </a:r>
            <a:endParaRPr lang="fr-FR" sz="1600" dirty="0">
              <a:solidFill>
                <a:schemeClr val="bg2"/>
              </a:solidFill>
            </a:endParaRPr>
          </a:p>
        </p:txBody>
      </p:sp>
      <p:sp>
        <p:nvSpPr>
          <p:cNvPr id="17" name="Rectangle 16">
            <a:hlinkClick r:id="" action="ppaction://macro?name=SlideLayout5.CorrectPartiel"/>
            <a:extLst>
              <a:ext uri="{FF2B5EF4-FFF2-40B4-BE49-F238E27FC236}">
                <a16:creationId xmlns:a16="http://schemas.microsoft.com/office/drawing/2014/main" id="{A97FC9B2-F2CC-4E64-AD88-F4C3A694FEA8}"/>
              </a:ext>
            </a:extLst>
          </p:cNvPr>
          <p:cNvSpPr/>
          <p:nvPr/>
        </p:nvSpPr>
        <p:spPr>
          <a:xfrm>
            <a:off x="4906536" y="5456329"/>
            <a:ext cx="3323064"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Traceability</a:t>
            </a:r>
            <a:r>
              <a:rPr lang="fr-FR" sz="1600" dirty="0">
                <a:solidFill>
                  <a:schemeClr val="bg2"/>
                </a:solidFill>
                <a:sym typeface="Wingdings" panose="05000000000000000000" pitchFamily="2" charset="2"/>
              </a:rPr>
              <a:t> of all </a:t>
            </a:r>
            <a:r>
              <a:rPr lang="fr-FR" sz="1600" dirty="0" err="1">
                <a:solidFill>
                  <a:schemeClr val="bg2"/>
                </a:solidFill>
                <a:sym typeface="Wingdings" panose="05000000000000000000" pitchFamily="2" charset="2"/>
              </a:rPr>
              <a:t>operations</a:t>
            </a:r>
            <a:endParaRPr lang="fr-FR" sz="1600" dirty="0">
              <a:solidFill>
                <a:schemeClr val="bg2"/>
              </a:solidFill>
            </a:endParaRPr>
          </a:p>
        </p:txBody>
      </p:sp>
    </p:spTree>
    <p:extLst>
      <p:ext uri="{BB962C8B-B14F-4D97-AF65-F5344CB8AC3E}">
        <p14:creationId xmlns:p14="http://schemas.microsoft.com/office/powerpoint/2010/main" val="3656324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37</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646331"/>
          </a:xfrm>
          <a:prstGeom prst="rect">
            <a:avLst/>
          </a:prstGeom>
          <a:noFill/>
        </p:spPr>
        <p:txBody>
          <a:bodyPr wrap="square" rtlCol="0">
            <a:spAutoFit/>
          </a:bodyPr>
          <a:lstStyle/>
          <a:p>
            <a:r>
              <a:rPr lang="fr-FR" sz="1800" b="1" dirty="0"/>
              <a:t>Question n°5 :</a:t>
            </a:r>
          </a:p>
          <a:p>
            <a:pPr algn="just"/>
            <a:r>
              <a:rPr lang="en-US" sz="1800" dirty="0">
                <a:solidFill>
                  <a:schemeClr val="tx1"/>
                </a:solidFill>
              </a:rPr>
              <a:t>What is the difference between Courier and Express services?</a:t>
            </a:r>
            <a:endParaRPr lang="es-ES" sz="1800" dirty="0"/>
          </a:p>
        </p:txBody>
      </p:sp>
      <p:sp>
        <p:nvSpPr>
          <p:cNvPr id="9" name="Rectangle 8">
            <a:hlinkClick r:id="" action="ppaction://macro?name=SlideLayout5.CorrectPartiel"/>
            <a:extLst>
              <a:ext uri="{FF2B5EF4-FFF2-40B4-BE49-F238E27FC236}">
                <a16:creationId xmlns:a16="http://schemas.microsoft.com/office/drawing/2014/main" id="{5B7332FF-407F-4BCC-B855-5032789EFB54}"/>
              </a:ext>
            </a:extLst>
          </p:cNvPr>
          <p:cNvSpPr/>
          <p:nvPr/>
        </p:nvSpPr>
        <p:spPr>
          <a:xfrm>
            <a:off x="1499840" y="3099425"/>
            <a:ext cx="6144324" cy="36510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Express services </a:t>
            </a:r>
            <a:r>
              <a:rPr lang="fr-FR" sz="1600" dirty="0" err="1">
                <a:solidFill>
                  <a:schemeClr val="bg2"/>
                </a:solidFill>
                <a:sym typeface="Wingdings" panose="05000000000000000000" pitchFamily="2" charset="2"/>
              </a:rPr>
              <a:t>focuses</a:t>
            </a:r>
            <a:r>
              <a:rPr lang="fr-FR" sz="1600" dirty="0">
                <a:solidFill>
                  <a:schemeClr val="bg2"/>
                </a:solidFill>
                <a:sym typeface="Wingdings" panose="05000000000000000000" pitchFamily="2" charset="2"/>
              </a:rPr>
              <a:t> on time-</a:t>
            </a:r>
            <a:r>
              <a:rPr lang="fr-FR" sz="1600" dirty="0" err="1">
                <a:solidFill>
                  <a:schemeClr val="bg2"/>
                </a:solidFill>
                <a:sym typeface="Wingdings" panose="05000000000000000000" pitchFamily="2" charset="2"/>
              </a:rPr>
              <a:t>bound</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delivery</a:t>
            </a:r>
            <a:r>
              <a:rPr lang="fr-FR" sz="1600" dirty="0">
                <a:solidFill>
                  <a:schemeClr val="bg2"/>
                </a:solidFill>
                <a:sym typeface="Wingdings" panose="05000000000000000000" pitchFamily="2" charset="2"/>
              </a:rPr>
              <a:t> conditions</a:t>
            </a:r>
            <a:endParaRPr lang="fr-FR" sz="1600" dirty="0">
              <a:solidFill>
                <a:schemeClr val="bg2"/>
              </a:solidFill>
            </a:endParaRPr>
          </a:p>
        </p:txBody>
      </p:sp>
      <p:sp>
        <p:nvSpPr>
          <p:cNvPr id="12" name="Rectangle 11">
            <a:hlinkClick r:id="" action="ppaction://macro?name=SlideLayout5.WrongPartiel"/>
            <a:extLst>
              <a:ext uri="{FF2B5EF4-FFF2-40B4-BE49-F238E27FC236}">
                <a16:creationId xmlns:a16="http://schemas.microsoft.com/office/drawing/2014/main" id="{DBFC5508-0A47-434C-9BFB-EDC9270D8801}"/>
              </a:ext>
            </a:extLst>
          </p:cNvPr>
          <p:cNvSpPr/>
          <p:nvPr/>
        </p:nvSpPr>
        <p:spPr>
          <a:xfrm>
            <a:off x="1499839" y="3910884"/>
            <a:ext cx="6144324" cy="36510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Courier have </a:t>
            </a:r>
            <a:r>
              <a:rPr lang="fr-FR" sz="1600" dirty="0" err="1">
                <a:solidFill>
                  <a:schemeClr val="bg2"/>
                </a:solidFill>
                <a:sym typeface="Wingdings" panose="05000000000000000000" pitchFamily="2" charset="2"/>
              </a:rPr>
              <a:t>established</a:t>
            </a:r>
            <a:r>
              <a:rPr lang="fr-FR" sz="1600" dirty="0">
                <a:solidFill>
                  <a:schemeClr val="bg2"/>
                </a:solidFill>
                <a:sym typeface="Wingdings" panose="05000000000000000000" pitchFamily="2" charset="2"/>
              </a:rPr>
              <a:t> limitations on the </a:t>
            </a:r>
            <a:r>
              <a:rPr lang="fr-FR" sz="1600" dirty="0" err="1">
                <a:solidFill>
                  <a:schemeClr val="bg2"/>
                </a:solidFill>
                <a:sym typeface="Wingdings" panose="05000000000000000000" pitchFamily="2" charset="2"/>
              </a:rPr>
              <a:t>products</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they</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handle</a:t>
            </a:r>
            <a:endParaRPr lang="fr-FR" sz="1600" dirty="0">
              <a:solidFill>
                <a:schemeClr val="bg2"/>
              </a:solidFill>
            </a:endParaRPr>
          </a:p>
        </p:txBody>
      </p:sp>
      <p:sp>
        <p:nvSpPr>
          <p:cNvPr id="13" name="Rectangle 12">
            <a:hlinkClick r:id="" action="ppaction://macro?name=SlideLayout5.WrongPartiel"/>
            <a:extLst>
              <a:ext uri="{FF2B5EF4-FFF2-40B4-BE49-F238E27FC236}">
                <a16:creationId xmlns:a16="http://schemas.microsoft.com/office/drawing/2014/main" id="{706BB33F-7F7E-44D1-A077-39D2C4C118CF}"/>
              </a:ext>
            </a:extLst>
          </p:cNvPr>
          <p:cNvSpPr/>
          <p:nvPr/>
        </p:nvSpPr>
        <p:spPr>
          <a:xfrm>
            <a:off x="1499839" y="4722343"/>
            <a:ext cx="6144324" cy="36510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They</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both</a:t>
            </a:r>
            <a:r>
              <a:rPr lang="fr-FR" sz="1600" dirty="0">
                <a:solidFill>
                  <a:schemeClr val="bg2"/>
                </a:solidFill>
                <a:sym typeface="Wingdings" panose="05000000000000000000" pitchFamily="2" charset="2"/>
              </a:rPr>
              <a:t> impose </a:t>
            </a:r>
            <a:r>
              <a:rPr lang="fr-FR" sz="1600" dirty="0" err="1">
                <a:solidFill>
                  <a:schemeClr val="bg2"/>
                </a:solidFill>
                <a:sym typeface="Wingdings" panose="05000000000000000000" pitchFamily="2" charset="2"/>
              </a:rPr>
              <a:t>their</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conditioning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criteria</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prior</a:t>
            </a:r>
            <a:r>
              <a:rPr lang="fr-FR" sz="1600" dirty="0">
                <a:solidFill>
                  <a:schemeClr val="bg2"/>
                </a:solidFill>
                <a:sym typeface="Wingdings" panose="05000000000000000000" pitchFamily="2" charset="2"/>
              </a:rPr>
              <a:t> to </a:t>
            </a:r>
            <a:r>
              <a:rPr lang="fr-FR" sz="1600" dirty="0" err="1">
                <a:solidFill>
                  <a:schemeClr val="bg2"/>
                </a:solidFill>
                <a:sym typeface="Wingdings" panose="05000000000000000000" pitchFamily="2" charset="2"/>
              </a:rPr>
              <a:t>operations</a:t>
            </a:r>
            <a:endParaRPr lang="fr-FR" sz="1600" dirty="0">
              <a:solidFill>
                <a:schemeClr val="bg2"/>
              </a:solidFill>
            </a:endParaRPr>
          </a:p>
        </p:txBody>
      </p:sp>
      <p:sp>
        <p:nvSpPr>
          <p:cNvPr id="14" name="Rectangle 13">
            <a:hlinkClick r:id="" action="ppaction://macro?name=SlideLayout5.CorrectPartiel"/>
            <a:extLst>
              <a:ext uri="{FF2B5EF4-FFF2-40B4-BE49-F238E27FC236}">
                <a16:creationId xmlns:a16="http://schemas.microsoft.com/office/drawing/2014/main" id="{A70020B5-E13A-4BDD-B145-70F3CAA3D344}"/>
              </a:ext>
            </a:extLst>
          </p:cNvPr>
          <p:cNvSpPr/>
          <p:nvPr/>
        </p:nvSpPr>
        <p:spPr>
          <a:xfrm>
            <a:off x="1499838" y="5533802"/>
            <a:ext cx="6144324" cy="36510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Both</a:t>
            </a:r>
            <a:r>
              <a:rPr lang="fr-FR" sz="1600" dirty="0">
                <a:solidFill>
                  <a:schemeClr val="bg2"/>
                </a:solidFill>
                <a:sym typeface="Wingdings" panose="05000000000000000000" pitchFamily="2" charset="2"/>
              </a:rPr>
              <a:t> services do </a:t>
            </a:r>
            <a:r>
              <a:rPr lang="fr-FR" sz="1600" dirty="0" err="1">
                <a:solidFill>
                  <a:schemeClr val="bg2"/>
                </a:solidFill>
                <a:sym typeface="Wingdings" panose="05000000000000000000" pitchFamily="2" charset="2"/>
              </a:rPr>
              <a:t>handle</a:t>
            </a:r>
            <a:r>
              <a:rPr lang="fr-FR" sz="1600" dirty="0">
                <a:solidFill>
                  <a:schemeClr val="bg2"/>
                </a:solidFill>
                <a:sym typeface="Wingdings" panose="05000000000000000000" pitchFamily="2" charset="2"/>
              </a:rPr>
              <a:t> all types of </a:t>
            </a:r>
            <a:r>
              <a:rPr lang="fr-FR" sz="1600" dirty="0" err="1">
                <a:solidFill>
                  <a:schemeClr val="bg2"/>
                </a:solidFill>
                <a:sym typeface="Wingdings" panose="05000000000000000000" pitchFamily="2" charset="2"/>
              </a:rPr>
              <a:t>products</a:t>
            </a:r>
            <a:endParaRPr lang="fr-FR" sz="1600" dirty="0">
              <a:solidFill>
                <a:schemeClr val="bg2"/>
              </a:solidFill>
            </a:endParaRPr>
          </a:p>
        </p:txBody>
      </p:sp>
    </p:spTree>
    <p:extLst>
      <p:ext uri="{BB962C8B-B14F-4D97-AF65-F5344CB8AC3E}">
        <p14:creationId xmlns:p14="http://schemas.microsoft.com/office/powerpoint/2010/main" val="838132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lumière&#10;&#10;Description générée automatiquement">
            <a:hlinkClick r:id="" action="ppaction://macro?name=SlideLayout5.Retry"/>
            <a:extLst>
              <a:ext uri="{FF2B5EF4-FFF2-40B4-BE49-F238E27FC236}">
                <a16:creationId xmlns:a16="http://schemas.microsoft.com/office/drawing/2014/main" id="{4A7E7D2D-D6FD-4842-9858-20AD3C757AC9}"/>
              </a:ext>
            </a:extLst>
          </p:cNvPr>
          <p:cNvPicPr>
            <a:picLocks noChangeAspect="1"/>
          </p:cNvPicPr>
          <p:nvPr/>
        </p:nvPicPr>
        <p:blipFill rotWithShape="1">
          <a:blip r:embed="rId2"/>
          <a:srcRect t="21656"/>
          <a:stretch/>
        </p:blipFill>
        <p:spPr>
          <a:xfrm>
            <a:off x="6630854" y="1190636"/>
            <a:ext cx="1860157" cy="1943092"/>
          </a:xfrm>
          <a:prstGeom prst="rect">
            <a:avLst/>
          </a:prstGeom>
        </p:spPr>
      </p:pic>
      <p:sp>
        <p:nvSpPr>
          <p:cNvPr id="4" name="Rectangle : coins arrondis 3">
            <a:hlinkClick r:id="" action="ppaction://macro?name=SlideLayout5.LeaveCapsule"/>
            <a:extLst>
              <a:ext uri="{FF2B5EF4-FFF2-40B4-BE49-F238E27FC236}">
                <a16:creationId xmlns:a16="http://schemas.microsoft.com/office/drawing/2014/main" id="{F22E8053-AFA8-45A8-9A6E-5914B02DF925}"/>
              </a:ext>
            </a:extLst>
          </p:cNvPr>
          <p:cNvSpPr/>
          <p:nvPr/>
        </p:nvSpPr>
        <p:spPr>
          <a:xfrm>
            <a:off x="3027556" y="5724760"/>
            <a:ext cx="3088888" cy="441863"/>
          </a:xfrm>
          <a:prstGeom prst="roundRect">
            <a:avLst/>
          </a:prstGeom>
          <a:solidFill>
            <a:srgbClr val="009FC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t>Validate</a:t>
            </a:r>
            <a:r>
              <a:rPr lang="fr-FR" sz="1600" b="1" dirty="0"/>
              <a:t> and </a:t>
            </a:r>
            <a:r>
              <a:rPr lang="fr-FR" sz="1600" b="1" dirty="0" err="1"/>
              <a:t>quit</a:t>
            </a:r>
            <a:r>
              <a:rPr lang="fr-FR" sz="1600" b="1" dirty="0"/>
              <a:t> capsule</a:t>
            </a:r>
          </a:p>
        </p:txBody>
      </p:sp>
      <p:sp>
        <p:nvSpPr>
          <p:cNvPr id="5" name="Bulle narrative : ronde 4">
            <a:hlinkClick r:id="" action="ppaction://macro?name=SlideLayout5.Retry"/>
            <a:extLst>
              <a:ext uri="{FF2B5EF4-FFF2-40B4-BE49-F238E27FC236}">
                <a16:creationId xmlns:a16="http://schemas.microsoft.com/office/drawing/2014/main" id="{8F26B6F6-7397-4392-AAF8-AA8DC3D634F0}"/>
              </a:ext>
            </a:extLst>
          </p:cNvPr>
          <p:cNvSpPr/>
          <p:nvPr/>
        </p:nvSpPr>
        <p:spPr>
          <a:xfrm>
            <a:off x="7666037" y="580099"/>
            <a:ext cx="1148575" cy="610537"/>
          </a:xfrm>
          <a:prstGeom prst="wedgeEllipseCallout">
            <a:avLst>
              <a:gd name="adj1" fmla="val -36218"/>
              <a:gd name="adj2" fmla="val 73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Retry</a:t>
            </a:r>
            <a:r>
              <a:rPr lang="fr-FR" b="1" dirty="0"/>
              <a:t> ?</a:t>
            </a:r>
          </a:p>
        </p:txBody>
      </p:sp>
    </p:spTree>
    <p:extLst>
      <p:ext uri="{BB962C8B-B14F-4D97-AF65-F5344CB8AC3E}">
        <p14:creationId xmlns:p14="http://schemas.microsoft.com/office/powerpoint/2010/main" val="267359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a:p>
        </p:txBody>
      </p:sp>
      <p:sp>
        <p:nvSpPr>
          <p:cNvPr id="56" name="Google Shape;56;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a:lnSpc>
                <a:spcPct val="90000"/>
              </a:lnSpc>
              <a:buClr>
                <a:schemeClr val="lt1"/>
              </a:buClr>
              <a:buSzPts val="3959"/>
            </a:pPr>
            <a:r>
              <a:rPr lang="en-GB" sz="2800" b="0" i="0" u="none" strike="noStrike" cap="none" dirty="0">
                <a:solidFill>
                  <a:schemeClr val="lt1"/>
                </a:solidFill>
                <a:latin typeface="Arial"/>
                <a:ea typeface="Arial"/>
                <a:cs typeface="Arial"/>
                <a:sym typeface="Arial"/>
              </a:rPr>
              <a:t>Content of the capsule</a:t>
            </a:r>
            <a:endParaRPr lang="en-GB" sz="2800" dirty="0"/>
          </a:p>
        </p:txBody>
      </p:sp>
      <p:sp>
        <p:nvSpPr>
          <p:cNvPr id="57" name="Google Shape;57;p3"/>
          <p:cNvSpPr/>
          <p:nvPr/>
        </p:nvSpPr>
        <p:spPr>
          <a:xfrm>
            <a:off x="1358538" y="2396683"/>
            <a:ext cx="7354388" cy="3000781"/>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200"/>
              <a:buAutoNum type="arabicPeriod"/>
            </a:pPr>
            <a:r>
              <a:rPr lang="en-US" sz="1800" b="0" i="0" u="none" strike="noStrike" cap="none" dirty="0">
                <a:solidFill>
                  <a:srgbClr val="000000"/>
                </a:solidFill>
                <a:latin typeface="Arial"/>
                <a:ea typeface="Arial"/>
                <a:cs typeface="Arial"/>
                <a:sym typeface="Arial"/>
              </a:rPr>
              <a:t>History of courier, express and postal services</a:t>
            </a:r>
          </a:p>
          <a:p>
            <a:pPr marL="342900" marR="0" lvl="0" indent="-342900" algn="just" rtl="0">
              <a:lnSpc>
                <a:spcPct val="150000"/>
              </a:lnSpc>
              <a:spcBef>
                <a:spcPts val="0"/>
              </a:spcBef>
              <a:spcAft>
                <a:spcPts val="0"/>
              </a:spcAft>
              <a:buClr>
                <a:srgbClr val="000000"/>
              </a:buClr>
              <a:buSzPts val="2200"/>
              <a:buAutoNum type="arabicPeriod"/>
            </a:pPr>
            <a:endParaRPr lang="en-US" sz="1800" b="0" i="0" u="none" strike="noStrike" cap="none" dirty="0">
              <a:solidFill>
                <a:srgbClr val="000000"/>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200"/>
              <a:buAutoNum type="arabicPeriod"/>
            </a:pPr>
            <a:r>
              <a:rPr lang="en-US" sz="1800" b="0" i="0" u="none" strike="noStrike" cap="none" dirty="0" err="1">
                <a:solidFill>
                  <a:srgbClr val="000000"/>
                </a:solidFill>
                <a:latin typeface="Arial"/>
                <a:ea typeface="Arial"/>
                <a:cs typeface="Arial"/>
                <a:sym typeface="Arial"/>
              </a:rPr>
              <a:t>Organisation</a:t>
            </a:r>
            <a:r>
              <a:rPr lang="en-US" sz="1800" b="0" i="0" u="none" strike="noStrike" cap="none" dirty="0">
                <a:solidFill>
                  <a:srgbClr val="000000"/>
                </a:solidFill>
                <a:latin typeface="Arial"/>
                <a:ea typeface="Arial"/>
                <a:cs typeface="Arial"/>
                <a:sym typeface="Arial"/>
              </a:rPr>
              <a:t> of urban logistics for express, courier and postal services</a:t>
            </a:r>
          </a:p>
          <a:p>
            <a:pPr marL="342900" marR="0" lvl="0" indent="-342900" algn="just" rtl="0">
              <a:lnSpc>
                <a:spcPct val="150000"/>
              </a:lnSpc>
              <a:spcBef>
                <a:spcPts val="0"/>
              </a:spcBef>
              <a:spcAft>
                <a:spcPts val="0"/>
              </a:spcAft>
              <a:buClr>
                <a:srgbClr val="000000"/>
              </a:buClr>
              <a:buSzPts val="2200"/>
              <a:buAutoNum type="arabicPeriod"/>
            </a:pPr>
            <a:endParaRPr lang="en-US" sz="1800" b="0" i="0" u="none" strike="noStrike" cap="none" dirty="0">
              <a:solidFill>
                <a:srgbClr val="000000"/>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200"/>
              <a:buAutoNum type="arabicPeriod"/>
            </a:pPr>
            <a:r>
              <a:rPr lang="en-US" sz="1800" b="0" i="0" u="none" strike="noStrike" cap="none" dirty="0">
                <a:solidFill>
                  <a:srgbClr val="000000"/>
                </a:solidFill>
                <a:latin typeface="Arial"/>
                <a:ea typeface="Arial"/>
                <a:cs typeface="Arial"/>
                <a:sym typeface="Arial"/>
              </a:rPr>
              <a:t>Constraints and innovations of urban logistics for express, courier and postal services</a:t>
            </a:r>
          </a:p>
        </p:txBody>
      </p:sp>
      <p:sp>
        <p:nvSpPr>
          <p:cNvPr id="58" name="Google Shape;58;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5" name="5 Rectángulo">
            <a:extLst>
              <a:ext uri="{FF2B5EF4-FFF2-40B4-BE49-F238E27FC236}">
                <a16:creationId xmlns:a16="http://schemas.microsoft.com/office/drawing/2014/main" id="{5B556B67-F637-44EB-BFB0-D523DD48AB82}"/>
              </a:ext>
            </a:extLst>
          </p:cNvPr>
          <p:cNvSpPr/>
          <p:nvPr/>
        </p:nvSpPr>
        <p:spPr>
          <a:xfrm>
            <a:off x="306006" y="1812071"/>
            <a:ext cx="8367731" cy="3046988"/>
          </a:xfrm>
          <a:prstGeom prst="rect">
            <a:avLst/>
          </a:prstGeom>
        </p:spPr>
        <p:txBody>
          <a:bodyPr wrap="square">
            <a:spAutoFit/>
          </a:bodyPr>
          <a:lstStyle/>
          <a:p>
            <a:pPr algn="just"/>
            <a:r>
              <a:rPr lang="en-GB" sz="1600" dirty="0">
                <a:solidFill>
                  <a:schemeClr val="tx1"/>
                </a:solidFill>
              </a:rPr>
              <a:t>This capsule is an e-learning content, with animated messages and contents. In order to take full advantage of its content, please switch to “presentation” mode in order to browse all key messages.</a:t>
            </a:r>
          </a:p>
          <a:p>
            <a:pPr algn="just"/>
            <a:r>
              <a:rPr lang="en-GB" sz="1600" dirty="0">
                <a:solidFill>
                  <a:schemeClr val="tx1"/>
                </a:solidFill>
              </a:rPr>
              <a:t> </a:t>
            </a:r>
          </a:p>
          <a:p>
            <a:pPr algn="just"/>
            <a:r>
              <a:rPr lang="en-GB" sz="1600" dirty="0">
                <a:solidFill>
                  <a:schemeClr val="tx1"/>
                </a:solidFill>
              </a:rPr>
              <a:t>When looking for a definition or additional content, click on the following icon:</a:t>
            </a: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en-GB" sz="1600" dirty="0">
                <a:solidFill>
                  <a:schemeClr val="tx1"/>
                </a:solidFill>
              </a:rPr>
              <a:t>It will open a small message box to provide additional information.</a:t>
            </a:r>
          </a:p>
          <a:p>
            <a:pPr algn="just"/>
            <a:endParaRPr lang="en-GB" sz="1600" dirty="0">
              <a:solidFill>
                <a:schemeClr val="tx1"/>
              </a:solidFill>
            </a:endParaRPr>
          </a:p>
          <a:p>
            <a:pPr algn="just"/>
            <a:r>
              <a:rPr lang="en-GB" sz="1600" dirty="0">
                <a:solidFill>
                  <a:schemeClr val="tx1"/>
                </a:solidFill>
              </a:rPr>
              <a:t>In case of doubt, you may refer to your teacher/professor or use the contact details of this MOOC designer team.</a:t>
            </a: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Elements</a:t>
            </a:r>
            <a:r>
              <a:rPr lang="fr-FR" sz="2800" b="0" i="0" u="none" strike="noStrike" cap="none" dirty="0">
                <a:solidFill>
                  <a:schemeClr val="lt1"/>
                </a:solidFill>
                <a:latin typeface="Arial"/>
                <a:ea typeface="Arial"/>
                <a:cs typeface="Arial"/>
                <a:sym typeface="Arial"/>
              </a:rPr>
              <a:t> of </a:t>
            </a:r>
            <a:r>
              <a:rPr lang="fr-FR" sz="2800" b="0" i="0" u="none" strike="noStrike" cap="none">
                <a:solidFill>
                  <a:schemeClr val="lt1"/>
                </a:solidFill>
                <a:latin typeface="Arial"/>
                <a:ea typeface="Arial"/>
                <a:cs typeface="Arial"/>
                <a:sym typeface="Arial"/>
              </a:rPr>
              <a:t>understanding </a:t>
            </a:r>
            <a:endParaRPr lang="en-GB" sz="2800" b="0" i="0" u="none" strike="noStrike" cap="none" dirty="0">
              <a:solidFill>
                <a:schemeClr val="lt1"/>
              </a:solidFill>
              <a:latin typeface="Arial"/>
              <a:ea typeface="Arial"/>
              <a:cs typeface="Arial"/>
              <a:sym typeface="Arial"/>
            </a:endParaRPr>
          </a:p>
        </p:txBody>
      </p:sp>
      <p:pic>
        <p:nvPicPr>
          <p:cNvPr id="2" name="Image 1">
            <a:extLst>
              <a:ext uri="{FF2B5EF4-FFF2-40B4-BE49-F238E27FC236}">
                <a16:creationId xmlns:a16="http://schemas.microsoft.com/office/drawing/2014/main" id="{AD3AA4D6-0F59-BF81-EAF8-311B5302E1FA}"/>
              </a:ext>
            </a:extLst>
          </p:cNvPr>
          <p:cNvPicPr>
            <a:picLocks noChangeAspect="1"/>
          </p:cNvPicPr>
          <p:nvPr/>
        </p:nvPicPr>
        <p:blipFill>
          <a:blip r:embed="rId3"/>
          <a:stretch>
            <a:fillRect/>
          </a:stretch>
        </p:blipFill>
        <p:spPr>
          <a:xfrm>
            <a:off x="4237463" y="3111909"/>
            <a:ext cx="669074" cy="669074"/>
          </a:xfrm>
          <a:prstGeom prst="rect">
            <a:avLst/>
          </a:prstGeom>
        </p:spPr>
      </p:pic>
    </p:spTree>
    <p:extLst>
      <p:ext uri="{BB962C8B-B14F-4D97-AF65-F5344CB8AC3E}">
        <p14:creationId xmlns:p14="http://schemas.microsoft.com/office/powerpoint/2010/main" val="82985502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childTnLst>
                          </p:cTn>
                        </p:par>
                        <p:par>
                          <p:cTn id="8" fill="hold">
                            <p:stCondLst>
                              <p:cond delay="2500"/>
                            </p:stCondLst>
                            <p:childTnLst>
                              <p:par>
                                <p:cTn id="9" presetID="22" presetClass="entr" presetSubtype="1" fill="hold" grpId="0"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1000"/>
                                        <p:tgtEl>
                                          <p:spTgt spid="5">
                                            <p:txEl>
                                              <p:pRg st="2" end="2"/>
                                            </p:txEl>
                                          </p:spTgt>
                                        </p:tgtEl>
                                      </p:cBhvr>
                                    </p:animEffect>
                                  </p:childTnLst>
                                </p:cTn>
                              </p:par>
                              <p:par>
                                <p:cTn id="12" presetID="22" presetClass="entr" presetSubtype="4" fill="hold" nodeType="with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1000"/>
                                        <p:tgtEl>
                                          <p:spTgt spid="2"/>
                                        </p:tgtEl>
                                      </p:cBhvr>
                                    </p:animEffect>
                                  </p:childTnLst>
                                </p:cTn>
                              </p:par>
                            </p:childTnLst>
                          </p:cTn>
                        </p:par>
                        <p:par>
                          <p:cTn id="15" fill="hold">
                            <p:stCondLst>
                              <p:cond delay="4000"/>
                            </p:stCondLst>
                            <p:childTnLst>
                              <p:par>
                                <p:cTn id="16" presetID="22" presetClass="entr" presetSubtype="1" fill="hold" grpId="0" nodeType="afterEffect">
                                  <p:stCondLst>
                                    <p:cond delay="50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wipe(up)">
                                      <p:cBhvr>
                                        <p:cTn id="18" dur="1000"/>
                                        <p:tgtEl>
                                          <p:spTgt spid="5">
                                            <p:txEl>
                                              <p:pRg st="6" end="6"/>
                                            </p:txEl>
                                          </p:spTgt>
                                        </p:tgtEl>
                                      </p:cBhvr>
                                    </p:animEffect>
                                  </p:childTnLst>
                                </p:cTn>
                              </p:par>
                            </p:childTnLst>
                          </p:cTn>
                        </p:par>
                        <p:par>
                          <p:cTn id="19" fill="hold">
                            <p:stCondLst>
                              <p:cond delay="5500"/>
                            </p:stCondLst>
                            <p:childTnLst>
                              <p:par>
                                <p:cTn id="20" presetID="22" presetClass="entr" presetSubtype="1" fill="hold" grpId="0" nodeType="afterEffect">
                                  <p:stCondLst>
                                    <p:cond delay="50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wipe(up)">
                                      <p:cBhvr>
                                        <p:cTn id="22"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6</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Definition</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285531" y="4888607"/>
            <a:ext cx="8367731" cy="1323439"/>
          </a:xfrm>
          <a:prstGeom prst="rect">
            <a:avLst/>
          </a:prstGeom>
        </p:spPr>
        <p:txBody>
          <a:bodyPr wrap="square">
            <a:spAutoFit/>
          </a:bodyPr>
          <a:lstStyle/>
          <a:p>
            <a:pPr algn="just"/>
            <a:r>
              <a:rPr lang="en-GB" sz="1600" dirty="0">
                <a:solidFill>
                  <a:schemeClr val="tx1"/>
                </a:solidFill>
              </a:rPr>
              <a:t>Courier, Express and Parcel (CEP) is the most known and visible logistic activity for common citizens.</a:t>
            </a:r>
          </a:p>
          <a:p>
            <a:pPr algn="just"/>
            <a:endParaRPr lang="en-GB" sz="1600" dirty="0">
              <a:solidFill>
                <a:schemeClr val="tx1"/>
              </a:solidFill>
            </a:endParaRPr>
          </a:p>
          <a:p>
            <a:pPr algn="just"/>
            <a:r>
              <a:rPr lang="en-GB" sz="1600" dirty="0">
                <a:solidFill>
                  <a:schemeClr val="tx1"/>
                </a:solidFill>
              </a:rPr>
              <a:t>It describes the transportation and delivery of mails and packages, generally for non-palletized shipments and a specific maximum weight.</a:t>
            </a:r>
          </a:p>
        </p:txBody>
      </p:sp>
      <p:sp>
        <p:nvSpPr>
          <p:cNvPr id="7" name="ZoneTexte 6">
            <a:extLst>
              <a:ext uri="{FF2B5EF4-FFF2-40B4-BE49-F238E27FC236}">
                <a16:creationId xmlns:a16="http://schemas.microsoft.com/office/drawing/2014/main" id="{EBA3C51E-894B-4C7D-986C-EB3C86942FA5}"/>
              </a:ext>
            </a:extLst>
          </p:cNvPr>
          <p:cNvSpPr txBox="1"/>
          <p:nvPr/>
        </p:nvSpPr>
        <p:spPr>
          <a:xfrm>
            <a:off x="2744564" y="1814603"/>
            <a:ext cx="3654873" cy="523220"/>
          </a:xfrm>
          <a:prstGeom prst="rect">
            <a:avLst/>
          </a:prstGeom>
          <a:noFill/>
        </p:spPr>
        <p:txBody>
          <a:bodyPr wrap="square" rtlCol="0">
            <a:spAutoFit/>
          </a:bodyPr>
          <a:lstStyle/>
          <a:p>
            <a:pPr algn="ctr"/>
            <a:r>
              <a:rPr lang="fr-FR" sz="2800" b="1" dirty="0"/>
              <a:t>E</a:t>
            </a:r>
            <a:r>
              <a:rPr lang="fr-FR" dirty="0"/>
              <a:t>xpress</a:t>
            </a:r>
          </a:p>
        </p:txBody>
      </p:sp>
      <p:sp>
        <p:nvSpPr>
          <p:cNvPr id="8" name="ZoneTexte 7">
            <a:extLst>
              <a:ext uri="{FF2B5EF4-FFF2-40B4-BE49-F238E27FC236}">
                <a16:creationId xmlns:a16="http://schemas.microsoft.com/office/drawing/2014/main" id="{1B523890-9043-4D91-B797-9094BC55DA01}"/>
              </a:ext>
            </a:extLst>
          </p:cNvPr>
          <p:cNvSpPr txBox="1"/>
          <p:nvPr/>
        </p:nvSpPr>
        <p:spPr>
          <a:xfrm>
            <a:off x="5489127" y="2264468"/>
            <a:ext cx="3654873" cy="523220"/>
          </a:xfrm>
          <a:prstGeom prst="rect">
            <a:avLst/>
          </a:prstGeom>
          <a:noFill/>
        </p:spPr>
        <p:txBody>
          <a:bodyPr wrap="square" rtlCol="0">
            <a:spAutoFit/>
          </a:bodyPr>
          <a:lstStyle/>
          <a:p>
            <a:pPr algn="ctr"/>
            <a:r>
              <a:rPr lang="fr-FR" sz="2800" b="1" dirty="0" err="1"/>
              <a:t>P</a:t>
            </a:r>
            <a:r>
              <a:rPr lang="fr-FR" dirty="0" err="1"/>
              <a:t>arcel</a:t>
            </a:r>
            <a:endParaRPr lang="fr-FR" dirty="0"/>
          </a:p>
        </p:txBody>
      </p:sp>
      <p:sp>
        <p:nvSpPr>
          <p:cNvPr id="2" name="ZoneTexte 1">
            <a:extLst>
              <a:ext uri="{FF2B5EF4-FFF2-40B4-BE49-F238E27FC236}">
                <a16:creationId xmlns:a16="http://schemas.microsoft.com/office/drawing/2014/main" id="{EA83E770-8FB4-46FB-B077-347BA921CC38}"/>
              </a:ext>
            </a:extLst>
          </p:cNvPr>
          <p:cNvSpPr txBox="1"/>
          <p:nvPr/>
        </p:nvSpPr>
        <p:spPr>
          <a:xfrm>
            <a:off x="0" y="2264468"/>
            <a:ext cx="3654873" cy="523220"/>
          </a:xfrm>
          <a:prstGeom prst="rect">
            <a:avLst/>
          </a:prstGeom>
          <a:noFill/>
        </p:spPr>
        <p:txBody>
          <a:bodyPr wrap="square" rtlCol="0">
            <a:spAutoFit/>
          </a:bodyPr>
          <a:lstStyle/>
          <a:p>
            <a:pPr algn="ctr"/>
            <a:r>
              <a:rPr lang="fr-FR" sz="2800" b="1" dirty="0"/>
              <a:t>C</a:t>
            </a:r>
            <a:r>
              <a:rPr lang="fr-FR" dirty="0"/>
              <a:t>ourier</a:t>
            </a:r>
          </a:p>
        </p:txBody>
      </p:sp>
      <p:pic>
        <p:nvPicPr>
          <p:cNvPr id="4" name="Image 3">
            <a:extLst>
              <a:ext uri="{FF2B5EF4-FFF2-40B4-BE49-F238E27FC236}">
                <a16:creationId xmlns:a16="http://schemas.microsoft.com/office/drawing/2014/main" id="{25FE5B09-94F2-4E42-8F76-1B60C3540C61}"/>
              </a:ext>
            </a:extLst>
          </p:cNvPr>
          <p:cNvPicPr>
            <a:picLocks noChangeAspect="1"/>
          </p:cNvPicPr>
          <p:nvPr/>
        </p:nvPicPr>
        <p:blipFill>
          <a:blip r:embed="rId3"/>
          <a:stretch>
            <a:fillRect/>
          </a:stretch>
        </p:blipFill>
        <p:spPr>
          <a:xfrm>
            <a:off x="3456737" y="2308757"/>
            <a:ext cx="2230527" cy="2240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1" presetClass="entr" presetSubtype="1"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p:stCondLst>
                              <p:cond delay="6000"/>
                            </p:stCondLst>
                            <p:childTnLst>
                              <p:par>
                                <p:cTn id="25" presetID="22" presetClass="entr" presetSubtype="8" fill="hold" grpId="0" nodeType="afterEffect">
                                  <p:stCondLst>
                                    <p:cond delay="50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1000"/>
                                        <p:tgtEl>
                                          <p:spTgt spid="6">
                                            <p:txEl>
                                              <p:pRg st="0" end="0"/>
                                            </p:txEl>
                                          </p:spTgt>
                                        </p:tgtEl>
                                      </p:cBhvr>
                                    </p:animEffect>
                                  </p:childTnLst>
                                </p:cTn>
                              </p:par>
                            </p:childTnLst>
                          </p:cTn>
                        </p:par>
                        <p:par>
                          <p:cTn id="28" fill="hold">
                            <p:stCondLst>
                              <p:cond delay="7500"/>
                            </p:stCondLst>
                            <p:childTnLst>
                              <p:par>
                                <p:cTn id="29" presetID="22" presetClass="entr" presetSubtype="8" fill="hold" grpId="0" nodeType="afterEffect">
                                  <p:stCondLst>
                                    <p:cond delay="100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left)">
                                      <p:cBhvr>
                                        <p:cTn id="3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 grpId="0" uiExpand="1" build="p"/>
      <p:bldP spid="7" grpId="0"/>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E25ACEA-023E-4451-963A-0CFDDA97FA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7</a:t>
            </a:fld>
            <a:endParaRPr lang="es-ES"/>
          </a:p>
        </p:txBody>
      </p:sp>
      <p:sp>
        <p:nvSpPr>
          <p:cNvPr id="5" name="Google Shape;65;p9">
            <a:extLst>
              <a:ext uri="{FF2B5EF4-FFF2-40B4-BE49-F238E27FC236}">
                <a16:creationId xmlns:a16="http://schemas.microsoft.com/office/drawing/2014/main" id="{AC174F12-FE9B-4B8A-902D-9AB9344437A6}"/>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Definition</a:t>
            </a:r>
            <a:endParaRPr lang="en-GB" sz="2400" b="0" i="0" u="none" strike="noStrike" cap="none" dirty="0">
              <a:solidFill>
                <a:schemeClr val="lt1"/>
              </a:solidFill>
              <a:latin typeface="Arial"/>
              <a:ea typeface="Arial"/>
              <a:cs typeface="Arial"/>
              <a:sym typeface="Arial"/>
            </a:endParaRPr>
          </a:p>
        </p:txBody>
      </p:sp>
      <p:sp>
        <p:nvSpPr>
          <p:cNvPr id="6" name="5 Rectángulo">
            <a:extLst>
              <a:ext uri="{FF2B5EF4-FFF2-40B4-BE49-F238E27FC236}">
                <a16:creationId xmlns:a16="http://schemas.microsoft.com/office/drawing/2014/main" id="{0749F304-9B38-494D-BA39-F3C00F6F8E45}"/>
              </a:ext>
            </a:extLst>
          </p:cNvPr>
          <p:cNvSpPr/>
          <p:nvPr/>
        </p:nvSpPr>
        <p:spPr>
          <a:xfrm>
            <a:off x="285531" y="1890883"/>
            <a:ext cx="8367731" cy="1323439"/>
          </a:xfrm>
          <a:prstGeom prst="rect">
            <a:avLst/>
          </a:prstGeom>
        </p:spPr>
        <p:txBody>
          <a:bodyPr wrap="square">
            <a:spAutoFit/>
          </a:bodyPr>
          <a:lstStyle/>
          <a:p>
            <a:pPr algn="just"/>
            <a:r>
              <a:rPr lang="en-US" sz="1600" dirty="0">
                <a:solidFill>
                  <a:schemeClr val="tx1"/>
                </a:solidFill>
              </a:rPr>
              <a:t>CEP activity are a natural extent of national postal services to cope with the changing customer responsiveness and important rise of e-Commerce activities.</a:t>
            </a:r>
          </a:p>
          <a:p>
            <a:pPr algn="just"/>
            <a:endParaRPr lang="en-US" sz="1600" dirty="0">
              <a:solidFill>
                <a:schemeClr val="tx1"/>
              </a:solidFill>
            </a:endParaRPr>
          </a:p>
          <a:p>
            <a:pPr algn="just"/>
            <a:r>
              <a:rPr lang="en-US" sz="1600" dirty="0">
                <a:solidFill>
                  <a:schemeClr val="tx1"/>
                </a:solidFill>
              </a:rPr>
              <a:t>“Express” is actually a specific modality of such services where the time-bound condition is a key part of an operator’s service.</a:t>
            </a:r>
          </a:p>
        </p:txBody>
      </p:sp>
      <p:pic>
        <p:nvPicPr>
          <p:cNvPr id="3074" name="Picture 2" descr="Express delivery">
            <a:extLst>
              <a:ext uri="{FF2B5EF4-FFF2-40B4-BE49-F238E27FC236}">
                <a16:creationId xmlns:a16="http://schemas.microsoft.com/office/drawing/2014/main" id="{1D421CD9-9756-4639-8EF9-73DAD1C36D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04" b="9967"/>
          <a:stretch/>
        </p:blipFill>
        <p:spPr bwMode="auto">
          <a:xfrm>
            <a:off x="2088146" y="3214322"/>
            <a:ext cx="4762500" cy="344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0522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1000"/>
                                        <p:tgtEl>
                                          <p:spTgt spid="6">
                                            <p:txEl>
                                              <p:pRg st="2" end="2"/>
                                            </p:txEl>
                                          </p:spTgt>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up)">
                                      <p:cBhvr>
                                        <p:cTn id="1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8</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Definition</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4524315"/>
          </a:xfrm>
          <a:prstGeom prst="rect">
            <a:avLst/>
          </a:prstGeom>
        </p:spPr>
        <p:txBody>
          <a:bodyPr wrap="square">
            <a:spAutoFit/>
          </a:bodyPr>
          <a:lstStyle/>
          <a:p>
            <a:pPr algn="just"/>
            <a:r>
              <a:rPr lang="en-GB" sz="1600" b="1" dirty="0">
                <a:solidFill>
                  <a:srgbClr val="18C320"/>
                </a:solidFill>
              </a:rPr>
              <a:t>Courier:</a:t>
            </a:r>
          </a:p>
          <a:p>
            <a:pPr algn="just"/>
            <a:r>
              <a:rPr lang="en-US" sz="1600" dirty="0">
                <a:solidFill>
                  <a:schemeClr val="tx1"/>
                </a:solidFill>
              </a:rPr>
              <a:t>Courier services focus on delivering items (mails, boxes, etc.) </a:t>
            </a:r>
            <a:r>
              <a:rPr lang="en-US" sz="1600" b="1" dirty="0">
                <a:solidFill>
                  <a:srgbClr val="18C320"/>
                </a:solidFill>
              </a:rPr>
              <a:t>door-to-door</a:t>
            </a:r>
            <a:r>
              <a:rPr lang="en-US" sz="1600" dirty="0">
                <a:solidFill>
                  <a:schemeClr val="tx1"/>
                </a:solidFill>
              </a:rPr>
              <a:t> with a </a:t>
            </a:r>
            <a:r>
              <a:rPr lang="en-US" sz="1600" b="1" dirty="0">
                <a:solidFill>
                  <a:srgbClr val="18C320"/>
                </a:solidFill>
              </a:rPr>
              <a:t>wide range of options</a:t>
            </a:r>
            <a:r>
              <a:rPr lang="en-US" sz="1600" dirty="0">
                <a:solidFill>
                  <a:schemeClr val="accent6">
                    <a:lumMod val="75000"/>
                  </a:schemeClr>
                </a:solidFill>
              </a:rPr>
              <a:t> </a:t>
            </a:r>
            <a:r>
              <a:rPr lang="en-US" sz="1600" dirty="0">
                <a:solidFill>
                  <a:schemeClr val="tx1"/>
                </a:solidFill>
              </a:rPr>
              <a:t>and capabilities. Couriers may use self-owned, privately shared or public transportation to supply these services. </a:t>
            </a:r>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en-GB" sz="1600" b="1" dirty="0">
                <a:solidFill>
                  <a:srgbClr val="18C320"/>
                </a:solidFill>
              </a:rPr>
              <a:t>Parcel :</a:t>
            </a:r>
          </a:p>
          <a:p>
            <a:pPr algn="just"/>
            <a:r>
              <a:rPr lang="en-US" sz="1600" dirty="0">
                <a:solidFill>
                  <a:schemeClr val="tx1"/>
                </a:solidFill>
              </a:rPr>
              <a:t>Parcel shipping refers to shipping </a:t>
            </a:r>
            <a:r>
              <a:rPr lang="en-US" sz="1600" b="1" dirty="0">
                <a:solidFill>
                  <a:srgbClr val="18C320"/>
                </a:solidFill>
              </a:rPr>
              <a:t>lighter, smaller boxed items</a:t>
            </a:r>
            <a:r>
              <a:rPr lang="en-US" sz="1600" dirty="0">
                <a:solidFill>
                  <a:schemeClr val="tx1"/>
                </a:solidFill>
              </a:rPr>
              <a:t>. Typically, parcel means packages that weigh 50 kilos or less and can be moved without assistance. They tend to standardize their practices and equipment to provide a service within an acceptable range of prices and conditions.</a:t>
            </a:r>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en-GB" sz="1600" b="1" dirty="0">
                <a:solidFill>
                  <a:srgbClr val="18C320"/>
                </a:solidFill>
              </a:rPr>
              <a:t>Express :</a:t>
            </a:r>
          </a:p>
          <a:p>
            <a:pPr algn="just"/>
            <a:r>
              <a:rPr lang="en-US" sz="1600" dirty="0">
                <a:solidFill>
                  <a:schemeClr val="tx1"/>
                </a:solidFill>
              </a:rPr>
              <a:t>Express delivery is the </a:t>
            </a:r>
            <a:r>
              <a:rPr lang="en-US" sz="1600" b="1" dirty="0">
                <a:solidFill>
                  <a:srgbClr val="18C320"/>
                </a:solidFill>
              </a:rPr>
              <a:t>fastest form of shipping</a:t>
            </a:r>
            <a:r>
              <a:rPr lang="en-US" sz="1600" dirty="0">
                <a:solidFill>
                  <a:schemeClr val="tx1"/>
                </a:solidFill>
              </a:rPr>
              <a:t>. The customer pays an extra shipping cost for this type of delivery, as the shipment will get transported to him anywhere between 24 to 72 hours, depending on operator’s conditions.</a:t>
            </a:r>
            <a:endParaRPr lang="en-GB" sz="1600" dirty="0">
              <a:solidFill>
                <a:schemeClr val="tx1"/>
              </a:solidFill>
            </a:endParaRPr>
          </a:p>
          <a:p>
            <a:pPr algn="just"/>
            <a:endParaRPr lang="en-GB" sz="1600" dirty="0">
              <a:solidFill>
                <a:schemeClr val="tx1"/>
              </a:solidFill>
            </a:endParaRPr>
          </a:p>
        </p:txBody>
      </p:sp>
      <p:pic>
        <p:nvPicPr>
          <p:cNvPr id="2" name="Image 1">
            <a:extLst>
              <a:ext uri="{FF2B5EF4-FFF2-40B4-BE49-F238E27FC236}">
                <a16:creationId xmlns:a16="http://schemas.microsoft.com/office/drawing/2014/main" id="{AD3AA4D6-0F59-BF81-EAF8-311B5302E1FA}"/>
              </a:ext>
            </a:extLst>
          </p:cNvPr>
          <p:cNvPicPr>
            <a:picLocks noChangeAspect="1"/>
          </p:cNvPicPr>
          <p:nvPr/>
        </p:nvPicPr>
        <p:blipFill>
          <a:blip r:embed="rId3"/>
          <a:stretch>
            <a:fillRect/>
          </a:stretch>
        </p:blipFill>
        <p:spPr>
          <a:xfrm>
            <a:off x="8126454" y="153298"/>
            <a:ext cx="669074" cy="669074"/>
          </a:xfrm>
          <a:prstGeom prst="rect">
            <a:avLst/>
          </a:prstGeom>
        </p:spPr>
      </p:pic>
    </p:spTree>
    <p:extLst>
      <p:ext uri="{BB962C8B-B14F-4D97-AF65-F5344CB8AC3E}">
        <p14:creationId xmlns:p14="http://schemas.microsoft.com/office/powerpoint/2010/main" val="40826665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2000"/>
                                        <p:tgtEl>
                                          <p:spTgt spid="6">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up)">
                                      <p:cBhvr>
                                        <p:cTn id="15" dur="1000"/>
                                        <p:tgtEl>
                                          <p:spTgt spid="6">
                                            <p:txEl>
                                              <p:pRg st="4" end="4"/>
                                            </p:txEl>
                                          </p:spTgt>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left)">
                                      <p:cBhvr>
                                        <p:cTn id="19" dur="2000"/>
                                        <p:tgtEl>
                                          <p:spTgt spid="6">
                                            <p:txEl>
                                              <p:pRg st="5" end="5"/>
                                            </p:txEl>
                                          </p:spTgt>
                                        </p:tgtEl>
                                      </p:cBhvr>
                                    </p:animEffect>
                                  </p:childTnLst>
                                </p:cTn>
                              </p:par>
                            </p:childTnLst>
                          </p:cTn>
                        </p:par>
                        <p:par>
                          <p:cTn id="20" fill="hold">
                            <p:stCondLst>
                              <p:cond delay="7000"/>
                            </p:stCondLst>
                            <p:childTnLst>
                              <p:par>
                                <p:cTn id="21" presetID="22" presetClass="entr" presetSubtype="1" fill="hold" grpId="0" nodeType="afterEffect">
                                  <p:stCondLst>
                                    <p:cond delay="100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wipe(up)">
                                      <p:cBhvr>
                                        <p:cTn id="23" dur="1000"/>
                                        <p:tgtEl>
                                          <p:spTgt spid="6">
                                            <p:txEl>
                                              <p:pRg st="8" end="8"/>
                                            </p:txEl>
                                          </p:spTgt>
                                        </p:tgtEl>
                                      </p:cBhvr>
                                    </p:animEffect>
                                  </p:childTnLst>
                                </p:cTn>
                              </p:par>
                            </p:childTnLst>
                          </p:cTn>
                        </p:par>
                        <p:par>
                          <p:cTn id="24" fill="hold">
                            <p:stCondLst>
                              <p:cond delay="9000"/>
                            </p:stCondLst>
                            <p:childTnLst>
                              <p:par>
                                <p:cTn id="25" presetID="22" presetClass="entr" presetSubtype="8" fill="hold" grpId="0"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wipe(left)">
                                      <p:cBhvr>
                                        <p:cTn id="27"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grpSp>
        <p:nvGrpSpPr>
          <p:cNvPr id="14" name="Groupe 13">
            <a:extLst>
              <a:ext uri="{FF2B5EF4-FFF2-40B4-BE49-F238E27FC236}">
                <a16:creationId xmlns:a16="http://schemas.microsoft.com/office/drawing/2014/main" id="{CF588583-C3F7-43F8-BCE1-9B2CA2159097}"/>
              </a:ext>
            </a:extLst>
          </p:cNvPr>
          <p:cNvGrpSpPr/>
          <p:nvPr/>
        </p:nvGrpSpPr>
        <p:grpSpPr>
          <a:xfrm>
            <a:off x="1432874" y="1478813"/>
            <a:ext cx="6278252" cy="5223645"/>
            <a:chOff x="1432874" y="1478813"/>
            <a:chExt cx="6278252" cy="5223645"/>
          </a:xfrm>
        </p:grpSpPr>
        <p:sp>
          <p:nvSpPr>
            <p:cNvPr id="13" name="Rectangle 12">
              <a:extLst>
                <a:ext uri="{FF2B5EF4-FFF2-40B4-BE49-F238E27FC236}">
                  <a16:creationId xmlns:a16="http://schemas.microsoft.com/office/drawing/2014/main" id="{BC3BA538-AE54-40D9-8049-7A34A539564B}"/>
                </a:ext>
              </a:extLst>
            </p:cNvPr>
            <p:cNvSpPr/>
            <p:nvPr/>
          </p:nvSpPr>
          <p:spPr>
            <a:xfrm>
              <a:off x="1432874" y="1478813"/>
              <a:ext cx="6278252" cy="5223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09D812EE-7E5E-41B1-B8BD-359F37EF6534}"/>
                </a:ext>
              </a:extLst>
            </p:cNvPr>
            <p:cNvPicPr>
              <a:picLocks noChangeAspect="1"/>
            </p:cNvPicPr>
            <p:nvPr/>
          </p:nvPicPr>
          <p:blipFill>
            <a:blip r:embed="rId3"/>
            <a:stretch>
              <a:fillRect/>
            </a:stretch>
          </p:blipFill>
          <p:spPr>
            <a:xfrm>
              <a:off x="2190750" y="1738051"/>
              <a:ext cx="4762500" cy="4752975"/>
            </a:xfrm>
            <a:prstGeom prst="rect">
              <a:avLst/>
            </a:prstGeom>
          </p:spPr>
        </p:pic>
      </p:gr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9</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Definition</a:t>
            </a:r>
            <a:endParaRPr lang="en-GB" sz="2400" b="0" i="0" u="none" strike="noStrike" cap="none" dirty="0">
              <a:solidFill>
                <a:schemeClr val="lt1"/>
              </a:solidFill>
              <a:latin typeface="Arial"/>
              <a:ea typeface="Arial"/>
              <a:cs typeface="Arial"/>
              <a:sym typeface="Arial"/>
            </a:endParaRPr>
          </a:p>
        </p:txBody>
      </p:sp>
      <p:sp>
        <p:nvSpPr>
          <p:cNvPr id="4" name="ZoneTexte 3">
            <a:extLst>
              <a:ext uri="{FF2B5EF4-FFF2-40B4-BE49-F238E27FC236}">
                <a16:creationId xmlns:a16="http://schemas.microsoft.com/office/drawing/2014/main" id="{3E38443C-A4CD-4027-A214-430C5D78BE64}"/>
              </a:ext>
            </a:extLst>
          </p:cNvPr>
          <p:cNvSpPr txBox="1"/>
          <p:nvPr/>
        </p:nvSpPr>
        <p:spPr>
          <a:xfrm>
            <a:off x="285531" y="1838227"/>
            <a:ext cx="1392440" cy="400110"/>
          </a:xfrm>
          <a:prstGeom prst="rect">
            <a:avLst/>
          </a:prstGeom>
          <a:noFill/>
        </p:spPr>
        <p:txBody>
          <a:bodyPr wrap="square" rtlCol="0">
            <a:spAutoFit/>
          </a:bodyPr>
          <a:lstStyle/>
          <a:p>
            <a:r>
              <a:rPr lang="fr-FR" sz="2000" b="1" dirty="0">
                <a:solidFill>
                  <a:srgbClr val="18C320"/>
                </a:solidFill>
              </a:rPr>
              <a:t>Courier</a:t>
            </a:r>
          </a:p>
        </p:txBody>
      </p:sp>
      <p:sp>
        <p:nvSpPr>
          <p:cNvPr id="5" name="Rectangle 4">
            <a:extLst>
              <a:ext uri="{FF2B5EF4-FFF2-40B4-BE49-F238E27FC236}">
                <a16:creationId xmlns:a16="http://schemas.microsoft.com/office/drawing/2014/main" id="{56E9F1A9-57FF-46AB-9A57-31ACB6B49DBF}"/>
              </a:ext>
            </a:extLst>
          </p:cNvPr>
          <p:cNvSpPr/>
          <p:nvPr/>
        </p:nvSpPr>
        <p:spPr>
          <a:xfrm>
            <a:off x="1913641" y="1634593"/>
            <a:ext cx="5458120" cy="1690949"/>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C4A856FC-279E-4FD3-8CA9-0DA33CCFE620}"/>
              </a:ext>
            </a:extLst>
          </p:cNvPr>
          <p:cNvSpPr/>
          <p:nvPr/>
        </p:nvSpPr>
        <p:spPr>
          <a:xfrm>
            <a:off x="1981200" y="3429000"/>
            <a:ext cx="5458120" cy="1241459"/>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9A3EA28-2546-4954-86DF-7557D0898D9B}"/>
              </a:ext>
            </a:extLst>
          </p:cNvPr>
          <p:cNvSpPr/>
          <p:nvPr/>
        </p:nvSpPr>
        <p:spPr>
          <a:xfrm>
            <a:off x="1981200" y="4657674"/>
            <a:ext cx="5458120" cy="1833352"/>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D0287A9-B4E2-4449-BF89-9435C52392AB}"/>
              </a:ext>
            </a:extLst>
          </p:cNvPr>
          <p:cNvSpPr txBox="1"/>
          <p:nvPr/>
        </p:nvSpPr>
        <p:spPr>
          <a:xfrm>
            <a:off x="285531" y="1838227"/>
            <a:ext cx="1392440" cy="400110"/>
          </a:xfrm>
          <a:prstGeom prst="rect">
            <a:avLst/>
          </a:prstGeom>
          <a:solidFill>
            <a:schemeClr val="bg1"/>
          </a:solidFill>
        </p:spPr>
        <p:txBody>
          <a:bodyPr wrap="square" rtlCol="0">
            <a:spAutoFit/>
          </a:bodyPr>
          <a:lstStyle/>
          <a:p>
            <a:r>
              <a:rPr lang="fr-FR" sz="2000" b="1" dirty="0" err="1">
                <a:solidFill>
                  <a:srgbClr val="18C320"/>
                </a:solidFill>
              </a:rPr>
              <a:t>Parcel</a:t>
            </a:r>
            <a:endParaRPr lang="fr-FR" sz="2000" b="1" dirty="0">
              <a:solidFill>
                <a:srgbClr val="18C320"/>
              </a:solidFill>
            </a:endParaRPr>
          </a:p>
        </p:txBody>
      </p:sp>
      <p:sp>
        <p:nvSpPr>
          <p:cNvPr id="17" name="ZoneTexte 16">
            <a:extLst>
              <a:ext uri="{FF2B5EF4-FFF2-40B4-BE49-F238E27FC236}">
                <a16:creationId xmlns:a16="http://schemas.microsoft.com/office/drawing/2014/main" id="{A50F49D5-12C3-4AF5-9EA2-C78ACC9D10D1}"/>
              </a:ext>
            </a:extLst>
          </p:cNvPr>
          <p:cNvSpPr txBox="1"/>
          <p:nvPr/>
        </p:nvSpPr>
        <p:spPr>
          <a:xfrm>
            <a:off x="285531" y="1838227"/>
            <a:ext cx="1392440" cy="400110"/>
          </a:xfrm>
          <a:prstGeom prst="rect">
            <a:avLst/>
          </a:prstGeom>
          <a:solidFill>
            <a:schemeClr val="bg1"/>
          </a:solidFill>
        </p:spPr>
        <p:txBody>
          <a:bodyPr wrap="square" rtlCol="0">
            <a:spAutoFit/>
          </a:bodyPr>
          <a:lstStyle/>
          <a:p>
            <a:r>
              <a:rPr lang="fr-FR" sz="2000" b="1" dirty="0">
                <a:solidFill>
                  <a:srgbClr val="18C320"/>
                </a:solidFill>
              </a:rPr>
              <a:t>Express</a:t>
            </a:r>
          </a:p>
        </p:txBody>
      </p:sp>
      <p:pic>
        <p:nvPicPr>
          <p:cNvPr id="16" name="Graphique 15" descr="Chronomètre 66% avec un remplissage uni">
            <a:extLst>
              <a:ext uri="{FF2B5EF4-FFF2-40B4-BE49-F238E27FC236}">
                <a16:creationId xmlns:a16="http://schemas.microsoft.com/office/drawing/2014/main" id="{2F43CC79-C038-47B4-948C-475C3E792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6132" y="1552635"/>
            <a:ext cx="549660" cy="549660"/>
          </a:xfrm>
          <a:prstGeom prst="rect">
            <a:avLst/>
          </a:prstGeom>
        </p:spPr>
      </p:pic>
      <p:sp>
        <p:nvSpPr>
          <p:cNvPr id="7" name="Forme libre : forme 6">
            <a:extLst>
              <a:ext uri="{FF2B5EF4-FFF2-40B4-BE49-F238E27FC236}">
                <a16:creationId xmlns:a16="http://schemas.microsoft.com/office/drawing/2014/main" id="{ABC1E9A8-F002-448E-A777-BAC43014FC16}"/>
              </a:ext>
            </a:extLst>
          </p:cNvPr>
          <p:cNvSpPr/>
          <p:nvPr/>
        </p:nvSpPr>
        <p:spPr>
          <a:xfrm>
            <a:off x="1704680" y="1600297"/>
            <a:ext cx="6136850" cy="5109328"/>
          </a:xfrm>
          <a:custGeom>
            <a:avLst/>
            <a:gdLst>
              <a:gd name="connsiteX0" fmla="*/ 2026763 w 6136850"/>
              <a:gd name="connsiteY0" fmla="*/ 75414 h 5109328"/>
              <a:gd name="connsiteX1" fmla="*/ 2045617 w 6136850"/>
              <a:gd name="connsiteY1" fmla="*/ 1913641 h 5109328"/>
              <a:gd name="connsiteX2" fmla="*/ 0 w 6136850"/>
              <a:gd name="connsiteY2" fmla="*/ 1913641 h 5109328"/>
              <a:gd name="connsiteX3" fmla="*/ 0 w 6136850"/>
              <a:gd name="connsiteY3" fmla="*/ 5099901 h 5109328"/>
              <a:gd name="connsiteX4" fmla="*/ 6136850 w 6136850"/>
              <a:gd name="connsiteY4" fmla="*/ 5109328 h 5109328"/>
              <a:gd name="connsiteX5" fmla="*/ 6136850 w 6136850"/>
              <a:gd name="connsiteY5" fmla="*/ 18854 h 5109328"/>
              <a:gd name="connsiteX6" fmla="*/ 2017336 w 6136850"/>
              <a:gd name="connsiteY6" fmla="*/ 0 h 5109328"/>
              <a:gd name="connsiteX7" fmla="*/ 2026763 w 6136850"/>
              <a:gd name="connsiteY7" fmla="*/ 75414 h 51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6850" h="5109328">
                <a:moveTo>
                  <a:pt x="2026763" y="75414"/>
                </a:moveTo>
                <a:lnTo>
                  <a:pt x="2045617" y="1913641"/>
                </a:lnTo>
                <a:lnTo>
                  <a:pt x="0" y="1913641"/>
                </a:lnTo>
                <a:lnTo>
                  <a:pt x="0" y="5099901"/>
                </a:lnTo>
                <a:lnTo>
                  <a:pt x="6136850" y="5109328"/>
                </a:lnTo>
                <a:lnTo>
                  <a:pt x="6136850" y="18854"/>
                </a:lnTo>
                <a:lnTo>
                  <a:pt x="2017336" y="0"/>
                </a:lnTo>
                <a:lnTo>
                  <a:pt x="2026763" y="7541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1468671C-4099-4CE9-AD19-2FDFD6EEA7E0}"/>
              </a:ext>
            </a:extLst>
          </p:cNvPr>
          <p:cNvPicPr>
            <a:picLocks noChangeAspect="1"/>
          </p:cNvPicPr>
          <p:nvPr/>
        </p:nvPicPr>
        <p:blipFill>
          <a:blip r:embed="rId3"/>
          <a:stretch>
            <a:fillRect/>
          </a:stretch>
        </p:blipFill>
        <p:spPr>
          <a:xfrm>
            <a:off x="2199721" y="1737251"/>
            <a:ext cx="4762500" cy="4752975"/>
          </a:xfrm>
          <a:prstGeom prst="rect">
            <a:avLst/>
          </a:prstGeom>
        </p:spPr>
      </p:pic>
      <p:pic>
        <p:nvPicPr>
          <p:cNvPr id="20" name="Graphique 19" descr="Chronomètre 66% avec un remplissage uni">
            <a:extLst>
              <a:ext uri="{FF2B5EF4-FFF2-40B4-BE49-F238E27FC236}">
                <a16:creationId xmlns:a16="http://schemas.microsoft.com/office/drawing/2014/main" id="{DC437964-460C-4A54-B04E-ABD4D44E16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9251" y="1552635"/>
            <a:ext cx="549660" cy="549660"/>
          </a:xfrm>
          <a:prstGeom prst="rect">
            <a:avLst/>
          </a:prstGeom>
        </p:spPr>
      </p:pic>
      <p:pic>
        <p:nvPicPr>
          <p:cNvPr id="21" name="Graphique 20" descr="Chronomètre 66% avec un remplissage uni">
            <a:extLst>
              <a:ext uri="{FF2B5EF4-FFF2-40B4-BE49-F238E27FC236}">
                <a16:creationId xmlns:a16="http://schemas.microsoft.com/office/drawing/2014/main" id="{F695B44C-28FA-4DFF-92D2-7968AF35A7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8577" y="1552635"/>
            <a:ext cx="549660" cy="549660"/>
          </a:xfrm>
          <a:prstGeom prst="rect">
            <a:avLst/>
          </a:prstGeom>
        </p:spPr>
      </p:pic>
      <p:pic>
        <p:nvPicPr>
          <p:cNvPr id="22" name="Graphique 21" descr="Chronomètre 66% avec un remplissage uni">
            <a:extLst>
              <a:ext uri="{FF2B5EF4-FFF2-40B4-BE49-F238E27FC236}">
                <a16:creationId xmlns:a16="http://schemas.microsoft.com/office/drawing/2014/main" id="{6AB43B8B-11DC-4EB0-BD15-3C24F2BDFE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67871" y="3339876"/>
            <a:ext cx="549660" cy="549660"/>
          </a:xfrm>
          <a:prstGeom prst="rect">
            <a:avLst/>
          </a:prstGeom>
        </p:spPr>
      </p:pic>
      <p:pic>
        <p:nvPicPr>
          <p:cNvPr id="23" name="Graphique 22" descr="Chronomètre 66% avec un remplissage uni">
            <a:extLst>
              <a:ext uri="{FF2B5EF4-FFF2-40B4-BE49-F238E27FC236}">
                <a16:creationId xmlns:a16="http://schemas.microsoft.com/office/drawing/2014/main" id="{8019932A-197B-4027-864B-0B9E037C0C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3590" y="3341982"/>
            <a:ext cx="549660" cy="549660"/>
          </a:xfrm>
          <a:prstGeom prst="rect">
            <a:avLst/>
          </a:prstGeom>
        </p:spPr>
      </p:pic>
      <p:pic>
        <p:nvPicPr>
          <p:cNvPr id="24" name="Graphique 23" descr="Chronomètre 66% avec un remplissage uni">
            <a:extLst>
              <a:ext uri="{FF2B5EF4-FFF2-40B4-BE49-F238E27FC236}">
                <a16:creationId xmlns:a16="http://schemas.microsoft.com/office/drawing/2014/main" id="{702F3FC8-0603-4EF5-AF62-4488D5324F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88581" y="4823006"/>
            <a:ext cx="549660" cy="549660"/>
          </a:xfrm>
          <a:prstGeom prst="rect">
            <a:avLst/>
          </a:prstGeom>
        </p:spPr>
      </p:pic>
      <p:pic>
        <p:nvPicPr>
          <p:cNvPr id="25" name="Graphique 24" descr="Chronomètre 66% avec un remplissage uni">
            <a:extLst>
              <a:ext uri="{FF2B5EF4-FFF2-40B4-BE49-F238E27FC236}">
                <a16:creationId xmlns:a16="http://schemas.microsoft.com/office/drawing/2014/main" id="{E9705DE7-5FEA-4B73-9888-BB061050FD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65300" y="4823006"/>
            <a:ext cx="549660" cy="549660"/>
          </a:xfrm>
          <a:prstGeom prst="rect">
            <a:avLst/>
          </a:prstGeom>
        </p:spPr>
      </p:pic>
      <p:pic>
        <p:nvPicPr>
          <p:cNvPr id="26" name="Graphique 25" descr="Chronomètre 66% avec un remplissage uni">
            <a:extLst>
              <a:ext uri="{FF2B5EF4-FFF2-40B4-BE49-F238E27FC236}">
                <a16:creationId xmlns:a16="http://schemas.microsoft.com/office/drawing/2014/main" id="{3D052244-FF4D-43A8-96FB-CFF8C0BF54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3747" y="4823006"/>
            <a:ext cx="549660" cy="549660"/>
          </a:xfrm>
          <a:prstGeom prst="rect">
            <a:avLst/>
          </a:prstGeom>
        </p:spPr>
      </p:pic>
    </p:spTree>
    <p:extLst>
      <p:ext uri="{BB962C8B-B14F-4D97-AF65-F5344CB8AC3E}">
        <p14:creationId xmlns:p14="http://schemas.microsoft.com/office/powerpoint/2010/main" val="3046839226"/>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xit" presetSubtype="8" fill="hold" grpId="0" nodeType="afterEffect">
                                  <p:stCondLst>
                                    <p:cond delay="0"/>
                                  </p:stCondLst>
                                  <p:childTnLst>
                                    <p:animEffect transition="out" filter="wipe(left)">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childTnLst>
                          </p:cTn>
                        </p:par>
                        <p:par>
                          <p:cTn id="12" fill="hold">
                            <p:stCondLst>
                              <p:cond delay="2500"/>
                            </p:stCondLst>
                            <p:childTnLst>
                              <p:par>
                                <p:cTn id="13" presetID="22" presetClass="exit" presetSubtype="8" fill="hold" grpId="0" nodeType="afterEffect">
                                  <p:stCondLst>
                                    <p:cond delay="0"/>
                                  </p:stCondLst>
                                  <p:childTnLst>
                                    <p:animEffect transition="out" filter="wipe(left)">
                                      <p:cBhvr>
                                        <p:cTn id="14" dur="2000"/>
                                        <p:tgtEl>
                                          <p:spTgt spid="9"/>
                                        </p:tgtEl>
                                      </p:cBhvr>
                                    </p:animEffect>
                                    <p:set>
                                      <p:cBhvr>
                                        <p:cTn id="15" dur="1" fill="hold">
                                          <p:stCondLst>
                                            <p:cond delay="1999"/>
                                          </p:stCondLst>
                                        </p:cTn>
                                        <p:tgtEl>
                                          <p:spTgt spid="9"/>
                                        </p:tgtEl>
                                        <p:attrNameLst>
                                          <p:attrName>style.visibility</p:attrName>
                                        </p:attrNameLst>
                                      </p:cBhvr>
                                      <p:to>
                                        <p:strVal val="hidden"/>
                                      </p:to>
                                    </p:set>
                                  </p:childTnLst>
                                </p:cTn>
                              </p:par>
                            </p:childTnLst>
                          </p:cTn>
                        </p:par>
                        <p:par>
                          <p:cTn id="16" fill="hold">
                            <p:stCondLst>
                              <p:cond delay="4500"/>
                            </p:stCondLst>
                            <p:childTnLst>
                              <p:par>
                                <p:cTn id="17" presetID="22" presetClass="exit" presetSubtype="8" fill="hold" grpId="0" nodeType="afterEffect">
                                  <p:stCondLst>
                                    <p:cond delay="0"/>
                                  </p:stCondLst>
                                  <p:childTnLst>
                                    <p:animEffect transition="out" filter="wipe(left)">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par>
                          <p:cTn id="20" fill="hold">
                            <p:stCondLst>
                              <p:cond delay="6500"/>
                            </p:stCondLst>
                            <p:childTnLst>
                              <p:par>
                                <p:cTn id="21" presetID="22" presetClass="entr" presetSubtype="8" fill="hold" grpId="0" nodeType="afterEffect">
                                  <p:stCondLst>
                                    <p:cond delay="15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9500"/>
                            </p:stCondLst>
                            <p:childTnLst>
                              <p:par>
                                <p:cTn id="29" presetID="22" presetClass="entr" presetSubtype="8" fill="hold" grpId="0" nodeType="afterEffect">
                                  <p:stCondLst>
                                    <p:cond delay="150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11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childTnLst>
                          </p:cTn>
                        </p:par>
                        <p:par>
                          <p:cTn id="36" fill="hold">
                            <p:stCondLst>
                              <p:cond delay="125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13000"/>
                            </p:stCondLst>
                            <p:childTnLst>
                              <p:par>
                                <p:cTn id="43" presetID="42"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strVal val="#ppt_x"/>
                                          </p:val>
                                        </p:tav>
                                        <p:tav tm="100000">
                                          <p:val>
                                            <p:strVal val="#ppt_x"/>
                                          </p:val>
                                        </p:tav>
                                      </p:tavLst>
                                    </p:anim>
                                    <p:anim calcmode="lin" valueType="num">
                                      <p:cBhvr>
                                        <p:cTn id="47" dur="5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13500"/>
                            </p:stCondLst>
                            <p:childTnLst>
                              <p:par>
                                <p:cTn id="49" presetID="42"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anim calcmode="lin" valueType="num">
                                      <p:cBhvr>
                                        <p:cTn id="52" dur="500" fill="hold"/>
                                        <p:tgtEl>
                                          <p:spTgt spid="21"/>
                                        </p:tgtEl>
                                        <p:attrNameLst>
                                          <p:attrName>ppt_x</p:attrName>
                                        </p:attrNameLst>
                                      </p:cBhvr>
                                      <p:tavLst>
                                        <p:tav tm="0">
                                          <p:val>
                                            <p:strVal val="#ppt_x"/>
                                          </p:val>
                                        </p:tav>
                                        <p:tav tm="100000">
                                          <p:val>
                                            <p:strVal val="#ppt_x"/>
                                          </p:val>
                                        </p:tav>
                                      </p:tavLst>
                                    </p:anim>
                                    <p:anim calcmode="lin" valueType="num">
                                      <p:cBhvr>
                                        <p:cTn id="53" dur="500" fill="hold"/>
                                        <p:tgtEl>
                                          <p:spTgt spid="21"/>
                                        </p:tgtEl>
                                        <p:attrNameLst>
                                          <p:attrName>ppt_y</p:attrName>
                                        </p:attrNameLst>
                                      </p:cBhvr>
                                      <p:tavLst>
                                        <p:tav tm="0">
                                          <p:val>
                                            <p:strVal val="#ppt_y+.1"/>
                                          </p:val>
                                        </p:tav>
                                        <p:tav tm="100000">
                                          <p:val>
                                            <p:strVal val="#ppt_y"/>
                                          </p:val>
                                        </p:tav>
                                      </p:tavLst>
                                    </p:anim>
                                  </p:childTnLst>
                                </p:cTn>
                              </p:par>
                            </p:childTnLst>
                          </p:cTn>
                        </p:par>
                        <p:par>
                          <p:cTn id="54" fill="hold">
                            <p:stCondLst>
                              <p:cond delay="14000"/>
                            </p:stCondLst>
                            <p:childTnLst>
                              <p:par>
                                <p:cTn id="55" presetID="42"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anim calcmode="lin" valueType="num">
                                      <p:cBhvr>
                                        <p:cTn id="58" dur="500" fill="hold"/>
                                        <p:tgtEl>
                                          <p:spTgt spid="22"/>
                                        </p:tgtEl>
                                        <p:attrNameLst>
                                          <p:attrName>ppt_x</p:attrName>
                                        </p:attrNameLst>
                                      </p:cBhvr>
                                      <p:tavLst>
                                        <p:tav tm="0">
                                          <p:val>
                                            <p:strVal val="#ppt_x"/>
                                          </p:val>
                                        </p:tav>
                                        <p:tav tm="100000">
                                          <p:val>
                                            <p:strVal val="#ppt_x"/>
                                          </p:val>
                                        </p:tav>
                                      </p:tavLst>
                                    </p:anim>
                                    <p:anim calcmode="lin" valueType="num">
                                      <p:cBhvr>
                                        <p:cTn id="59" dur="5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14500"/>
                            </p:stCondLst>
                            <p:childTnLst>
                              <p:par>
                                <p:cTn id="61" presetID="42"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strVal val="#ppt_x"/>
                                          </p:val>
                                        </p:tav>
                                        <p:tav tm="100000">
                                          <p:val>
                                            <p:strVal val="#ppt_x"/>
                                          </p:val>
                                        </p:tav>
                                      </p:tavLst>
                                    </p:anim>
                                    <p:anim calcmode="lin" valueType="num">
                                      <p:cBhvr>
                                        <p:cTn id="65" dur="5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15000"/>
                            </p:stCondLst>
                            <p:childTnLst>
                              <p:par>
                                <p:cTn id="67" presetID="42"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anim calcmode="lin" valueType="num">
                                      <p:cBhvr>
                                        <p:cTn id="70" dur="500" fill="hold"/>
                                        <p:tgtEl>
                                          <p:spTgt spid="24"/>
                                        </p:tgtEl>
                                        <p:attrNameLst>
                                          <p:attrName>ppt_x</p:attrName>
                                        </p:attrNameLst>
                                      </p:cBhvr>
                                      <p:tavLst>
                                        <p:tav tm="0">
                                          <p:val>
                                            <p:strVal val="#ppt_x"/>
                                          </p:val>
                                        </p:tav>
                                        <p:tav tm="100000">
                                          <p:val>
                                            <p:strVal val="#ppt_x"/>
                                          </p:val>
                                        </p:tav>
                                      </p:tavLst>
                                    </p:anim>
                                    <p:anim calcmode="lin" valueType="num">
                                      <p:cBhvr>
                                        <p:cTn id="71" dur="500" fill="hold"/>
                                        <p:tgtEl>
                                          <p:spTgt spid="24"/>
                                        </p:tgtEl>
                                        <p:attrNameLst>
                                          <p:attrName>ppt_y</p:attrName>
                                        </p:attrNameLst>
                                      </p:cBhvr>
                                      <p:tavLst>
                                        <p:tav tm="0">
                                          <p:val>
                                            <p:strVal val="#ppt_y+.1"/>
                                          </p:val>
                                        </p:tav>
                                        <p:tav tm="100000">
                                          <p:val>
                                            <p:strVal val="#ppt_y"/>
                                          </p:val>
                                        </p:tav>
                                      </p:tavLst>
                                    </p:anim>
                                  </p:childTnLst>
                                </p:cTn>
                              </p:par>
                            </p:childTnLst>
                          </p:cTn>
                        </p:par>
                        <p:par>
                          <p:cTn id="72" fill="hold">
                            <p:stCondLst>
                              <p:cond delay="15500"/>
                            </p:stCondLst>
                            <p:childTnLst>
                              <p:par>
                                <p:cTn id="73" presetID="42"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anim calcmode="lin" valueType="num">
                                      <p:cBhvr>
                                        <p:cTn id="76" dur="500" fill="hold"/>
                                        <p:tgtEl>
                                          <p:spTgt spid="25"/>
                                        </p:tgtEl>
                                        <p:attrNameLst>
                                          <p:attrName>ppt_x</p:attrName>
                                        </p:attrNameLst>
                                      </p:cBhvr>
                                      <p:tavLst>
                                        <p:tav tm="0">
                                          <p:val>
                                            <p:strVal val="#ppt_x"/>
                                          </p:val>
                                        </p:tav>
                                        <p:tav tm="100000">
                                          <p:val>
                                            <p:strVal val="#ppt_x"/>
                                          </p:val>
                                        </p:tav>
                                      </p:tavLst>
                                    </p:anim>
                                    <p:anim calcmode="lin" valueType="num">
                                      <p:cBhvr>
                                        <p:cTn id="77" dur="5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16000"/>
                            </p:stCondLst>
                            <p:childTnLst>
                              <p:par>
                                <p:cTn id="79" presetID="42" presetClass="entr" presetSubtype="0"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anim calcmode="lin" valueType="num">
                                      <p:cBhvr>
                                        <p:cTn id="82" dur="500" fill="hold"/>
                                        <p:tgtEl>
                                          <p:spTgt spid="26"/>
                                        </p:tgtEl>
                                        <p:attrNameLst>
                                          <p:attrName>ppt_x</p:attrName>
                                        </p:attrNameLst>
                                      </p:cBhvr>
                                      <p:tavLst>
                                        <p:tav tm="0">
                                          <p:val>
                                            <p:strVal val="#ppt_x"/>
                                          </p:val>
                                        </p:tav>
                                        <p:tav tm="100000">
                                          <p:val>
                                            <p:strVal val="#ppt_x"/>
                                          </p:val>
                                        </p:tav>
                                      </p:tavLst>
                                    </p:anim>
                                    <p:anim calcmode="lin" valueType="num">
                                      <p:cBhvr>
                                        <p:cTn id="8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0" grpId="0" animBg="1"/>
      <p:bldP spid="11" grpId="0" animBg="1"/>
      <p:bldP spid="17" grpId="0" animBg="1"/>
      <p:bldP spid="7" grpId="0" animBg="1"/>
    </p:bldLst>
  </p:timing>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0197875624704398186ABE1DD5882E" ma:contentTypeVersion="13" ma:contentTypeDescription="Crée un document." ma:contentTypeScope="" ma:versionID="e2144ffaf4c08fbae7615def3f5ef356">
  <xsd:schema xmlns:xsd="http://www.w3.org/2001/XMLSchema" xmlns:xs="http://www.w3.org/2001/XMLSchema" xmlns:p="http://schemas.microsoft.com/office/2006/metadata/properties" xmlns:ns3="d8d9fbac-060b-4593-a4b5-f418030a9c36" xmlns:ns4="c574e118-9fd0-4054-8e1c-f7ffcad4c323" targetNamespace="http://schemas.microsoft.com/office/2006/metadata/properties" ma:root="true" ma:fieldsID="286bda12ed8cb689e8452fd8640b3e42" ns3:_="" ns4:_="">
    <xsd:import namespace="d8d9fbac-060b-4593-a4b5-f418030a9c36"/>
    <xsd:import namespace="c574e118-9fd0-4054-8e1c-f7ffcad4c3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fbac-060b-4593-a4b5-f418030a9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74e118-9fd0-4054-8e1c-f7ffcad4c32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A1B460-96A1-4EC8-A6D0-BFF3D7E5FB15}">
  <ds:schemaRefs>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d8d9fbac-060b-4593-a4b5-f418030a9c36"/>
    <ds:schemaRef ds:uri="c574e118-9fd0-4054-8e1c-f7ffcad4c323"/>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B46D4B7D-DB2D-4530-A9FC-8096A8274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fbac-060b-4593-a4b5-f418030a9c36"/>
    <ds:schemaRef ds:uri="c574e118-9fd0-4054-8e1c-f7ffcad4c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58EA01-65A0-4D32-9763-FC0B3C8457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1245</TotalTime>
  <Words>2805</Words>
  <Application>Microsoft Office PowerPoint</Application>
  <PresentationFormat>Affichage à l'écran (4:3)</PresentationFormat>
  <Paragraphs>428</Paragraphs>
  <Slides>38</Slides>
  <Notes>34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38</vt:i4>
      </vt:variant>
    </vt:vector>
  </HeadingPairs>
  <TitlesOfParts>
    <vt:vector size="45" baseType="lpstr">
      <vt:lpstr>Arial</vt:lpstr>
      <vt:lpstr>Calibri</vt:lpstr>
      <vt:lpstr>Cambria</vt:lpstr>
      <vt:lpstr>Noto Sans Symbols</vt:lpstr>
      <vt:lpstr>Wingdings</vt:lpstr>
      <vt:lpstr>Aspecto</vt:lpstr>
      <vt:lpstr>1_Aspecto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Frédéric BARENNES</cp:lastModifiedBy>
  <cp:revision>36</cp:revision>
  <dcterms:created xsi:type="dcterms:W3CDTF">2016-11-18T09:55:38Z</dcterms:created>
  <dcterms:modified xsi:type="dcterms:W3CDTF">2023-03-06T11:12:17Z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0x010100B50197875624704398186ABE1DD5882E</vt:lpwstr>
  </property>
</Properties>
</file>