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cxMz+GlWPcp/QK0bsWTTtmxyN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46864-B791-479D-A127-13DBD9BC8099}" v="2" dt="2022-12-03T19:36:45.862"/>
  </p1510:revLst>
</p1510:revInfo>
</file>

<file path=ppt/tableStyles.xml><?xml version="1.0" encoding="utf-8"?>
<a:tblStyleLst xmlns:a="http://schemas.openxmlformats.org/drawingml/2006/main" def="{EB0F8E48-DB63-4FB5-90B8-1B8E26C78773}">
  <a:tblStyle styleId="{EB0F8E48-DB63-4FB5-90B8-1B8E26C787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23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93546864-B791-479D-A127-13DBD9BC8099}"/>
    <pc:docChg chg="custSel modSld modMainMaster">
      <pc:chgData name="Veronika Matějíčková" userId="3e929343c52de8ac" providerId="LiveId" clId="{93546864-B791-479D-A127-13DBD9BC8099}" dt="2022-12-03T19:45:04.859" v="832" actId="20577"/>
      <pc:docMkLst>
        <pc:docMk/>
      </pc:docMkLst>
      <pc:sldChg chg="modSp mod">
        <pc:chgData name="Veronika Matějíčková" userId="3e929343c52de8ac" providerId="LiveId" clId="{93546864-B791-479D-A127-13DBD9BC8099}" dt="2022-12-03T19:25:19.107" v="9"/>
        <pc:sldMkLst>
          <pc:docMk/>
          <pc:sldMk cId="0" sldId="256"/>
        </pc:sldMkLst>
        <pc:spChg chg="mod">
          <ac:chgData name="Veronika Matějíčková" userId="3e929343c52de8ac" providerId="LiveId" clId="{93546864-B791-479D-A127-13DBD9BC8099}" dt="2022-12-03T19:24:33.167" v="5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4:23.015" v="2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5:19.107" v="9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5:05.971" v="8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27:16.597" v="55" actId="20577"/>
        <pc:sldMkLst>
          <pc:docMk/>
          <pc:sldMk cId="0" sldId="257"/>
        </pc:sldMkLst>
        <pc:spChg chg="mod">
          <ac:chgData name="Veronika Matějíčková" userId="3e929343c52de8ac" providerId="LiveId" clId="{93546864-B791-479D-A127-13DBD9BC8099}" dt="2022-12-03T19:26:03.552" v="11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7:16.597" v="55" actId="20577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6:21.733" v="45" actId="20577"/>
          <ac:spMkLst>
            <pc:docMk/>
            <pc:sldMk cId="0" sldId="257"/>
            <ac:spMk id="36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7:01.919" v="53" actId="20577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28:26.284" v="171" actId="20577"/>
        <pc:sldMkLst>
          <pc:docMk/>
          <pc:sldMk cId="0" sldId="258"/>
        </pc:sldMkLst>
        <pc:spChg chg="mod">
          <ac:chgData name="Veronika Matějíčková" userId="3e929343c52de8ac" providerId="LiveId" clId="{93546864-B791-479D-A127-13DBD9BC8099}" dt="2022-12-03T19:26:55.924" v="46"/>
          <ac:spMkLst>
            <pc:docMk/>
            <pc:sldMk cId="0" sldId="258"/>
            <ac:spMk id="47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7:40.814" v="56"/>
          <ac:spMkLst>
            <pc:docMk/>
            <pc:sldMk cId="0" sldId="258"/>
            <ac:spMk id="48" creationId="{00000000-0000-0000-0000-000000000000}"/>
          </ac:spMkLst>
        </pc:spChg>
        <pc:graphicFrameChg chg="modGraphic">
          <ac:chgData name="Veronika Matějíčková" userId="3e929343c52de8ac" providerId="LiveId" clId="{93546864-B791-479D-A127-13DBD9BC8099}" dt="2022-12-03T19:28:26.284" v="171" actId="20577"/>
          <ac:graphicFrameMkLst>
            <pc:docMk/>
            <pc:sldMk cId="0" sldId="258"/>
            <ac:graphicFrameMk id="2" creationId="{72F9B940-CB67-2646-9385-3A088DA509E1}"/>
          </ac:graphicFrameMkLst>
        </pc:graphicFrameChg>
        <pc:graphicFrameChg chg="modGraphic">
          <ac:chgData name="Veronika Matějíčková" userId="3e929343c52de8ac" providerId="LiveId" clId="{93546864-B791-479D-A127-13DBD9BC8099}" dt="2022-12-03T19:27:54.088" v="74" actId="20577"/>
          <ac:graphicFrameMkLst>
            <pc:docMk/>
            <pc:sldMk cId="0" sldId="258"/>
            <ac:graphicFrameMk id="49" creationId="{00000000-0000-0000-0000-000000000000}"/>
          </ac:graphicFrameMkLst>
        </pc:graphicFrameChg>
        <pc:graphicFrameChg chg="modGraphic">
          <ac:chgData name="Veronika Matějíčková" userId="3e929343c52de8ac" providerId="LiveId" clId="{93546864-B791-479D-A127-13DBD9BC8099}" dt="2022-12-03T19:28:02.875" v="102" actId="20577"/>
          <ac:graphicFrameMkLst>
            <pc:docMk/>
            <pc:sldMk cId="0" sldId="258"/>
            <ac:graphicFrameMk id="51" creationId="{00000000-0000-0000-0000-000000000000}"/>
          </ac:graphicFrameMkLst>
        </pc:graphicFrameChg>
      </pc:sldChg>
      <pc:sldChg chg="modSp mod">
        <pc:chgData name="Veronika Matějíčková" userId="3e929343c52de8ac" providerId="LiveId" clId="{93546864-B791-479D-A127-13DBD9BC8099}" dt="2022-12-03T19:29:51.781" v="197" actId="20577"/>
        <pc:sldMkLst>
          <pc:docMk/>
          <pc:sldMk cId="0" sldId="259"/>
        </pc:sldMkLst>
        <pc:spChg chg="mod">
          <ac:chgData name="Veronika Matějíčková" userId="3e929343c52de8ac" providerId="LiveId" clId="{93546864-B791-479D-A127-13DBD9BC8099}" dt="2022-12-03T19:28:35.404" v="184" actId="20577"/>
          <ac:spMkLst>
            <pc:docMk/>
            <pc:sldMk cId="0" sldId="259"/>
            <ac:spMk id="60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29:51.781" v="197" actId="20577"/>
          <ac:spMkLst>
            <pc:docMk/>
            <pc:sldMk cId="0" sldId="259"/>
            <ac:spMk id="61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34:17.260" v="436" actId="20577"/>
        <pc:sldMkLst>
          <pc:docMk/>
          <pc:sldMk cId="0" sldId="260"/>
        </pc:sldMkLst>
        <pc:spChg chg="mod">
          <ac:chgData name="Veronika Matějíčková" userId="3e929343c52de8ac" providerId="LiveId" clId="{93546864-B791-479D-A127-13DBD9BC8099}" dt="2022-12-03T19:34:17.260" v="436" actId="20577"/>
          <ac:spMkLst>
            <pc:docMk/>
            <pc:sldMk cId="0" sldId="260"/>
            <ac:spMk id="68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30:26.025" v="272" actId="20577"/>
          <ac:spMkLst>
            <pc:docMk/>
            <pc:sldMk cId="0" sldId="260"/>
            <ac:spMk id="69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36:54.373" v="468" actId="113"/>
        <pc:sldMkLst>
          <pc:docMk/>
          <pc:sldMk cId="0" sldId="261"/>
        </pc:sldMkLst>
        <pc:spChg chg="mod">
          <ac:chgData name="Veronika Matějíčková" userId="3e929343c52de8ac" providerId="LiveId" clId="{93546864-B791-479D-A127-13DBD9BC8099}" dt="2022-12-03T19:36:01.470" v="465" actId="20577"/>
          <ac:spMkLst>
            <pc:docMk/>
            <pc:sldMk cId="0" sldId="261"/>
            <ac:spMk id="12" creationId="{6308573C-394E-E07F-AB5D-619AC671DA22}"/>
          </ac:spMkLst>
        </pc:spChg>
        <pc:spChg chg="mod">
          <ac:chgData name="Veronika Matějíčková" userId="3e929343c52de8ac" providerId="LiveId" clId="{93546864-B791-479D-A127-13DBD9BC8099}" dt="2022-12-03T19:36:54.373" v="468" actId="113"/>
          <ac:spMkLst>
            <pc:docMk/>
            <pc:sldMk cId="0" sldId="261"/>
            <ac:spMk id="76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38:28.414" v="488" actId="20577"/>
        <pc:sldMkLst>
          <pc:docMk/>
          <pc:sldMk cId="0" sldId="262"/>
        </pc:sldMkLst>
        <pc:spChg chg="mod">
          <ac:chgData name="Veronika Matějíčková" userId="3e929343c52de8ac" providerId="LiveId" clId="{93546864-B791-479D-A127-13DBD9BC8099}" dt="2022-12-03T19:38:28.414" v="488" actId="20577"/>
          <ac:spMkLst>
            <pc:docMk/>
            <pc:sldMk cId="0" sldId="262"/>
            <ac:spMk id="3" creationId="{3655494A-622C-B814-F826-CBE0CA41C529}"/>
          </ac:spMkLst>
        </pc:spChg>
        <pc:spChg chg="mod">
          <ac:chgData name="Veronika Matějíčková" userId="3e929343c52de8ac" providerId="LiveId" clId="{93546864-B791-479D-A127-13DBD9BC8099}" dt="2022-12-03T19:37:55.190" v="475" actId="113"/>
          <ac:spMkLst>
            <pc:docMk/>
            <pc:sldMk cId="0" sldId="262"/>
            <ac:spMk id="83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38:22.760" v="477"/>
          <ac:spMkLst>
            <pc:docMk/>
            <pc:sldMk cId="0" sldId="262"/>
            <ac:spMk id="84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39:36.203" v="545" actId="20577"/>
        <pc:sldMkLst>
          <pc:docMk/>
          <pc:sldMk cId="0" sldId="263"/>
        </pc:sldMkLst>
        <pc:spChg chg="mod">
          <ac:chgData name="Veronika Matějíčková" userId="3e929343c52de8ac" providerId="LiveId" clId="{93546864-B791-479D-A127-13DBD9BC8099}" dt="2022-12-03T19:39:36.203" v="545" actId="20577"/>
          <ac:spMkLst>
            <pc:docMk/>
            <pc:sldMk cId="0" sldId="263"/>
            <ac:spMk id="8" creationId="{D8EAE96A-53E4-4D59-CB10-5A0A9D959665}"/>
          </ac:spMkLst>
        </pc:spChg>
        <pc:spChg chg="mod">
          <ac:chgData name="Veronika Matějíčková" userId="3e929343c52de8ac" providerId="LiveId" clId="{93546864-B791-479D-A127-13DBD9BC8099}" dt="2022-12-03T19:39:07.238" v="497" actId="113"/>
          <ac:spMkLst>
            <pc:docMk/>
            <pc:sldMk cId="0" sldId="263"/>
            <ac:spMk id="92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39:29.256" v="542" actId="20577"/>
          <ac:spMkLst>
            <pc:docMk/>
            <pc:sldMk cId="0" sldId="263"/>
            <ac:spMk id="93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38:34.962" v="494" actId="20577"/>
          <ac:spMkLst>
            <pc:docMk/>
            <pc:sldMk cId="0" sldId="263"/>
            <ac:spMk id="95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40:23.996" v="563" actId="20577"/>
        <pc:sldMkLst>
          <pc:docMk/>
          <pc:sldMk cId="0" sldId="264"/>
        </pc:sldMkLst>
        <pc:spChg chg="mod">
          <ac:chgData name="Veronika Matějíčková" userId="3e929343c52de8ac" providerId="LiveId" clId="{93546864-B791-479D-A127-13DBD9BC8099}" dt="2022-12-03T19:40:12.230" v="548" actId="113"/>
          <ac:spMkLst>
            <pc:docMk/>
            <pc:sldMk cId="0" sldId="264"/>
            <ac:spMk id="101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0:23.996" v="563" actId="20577"/>
          <ac:spMkLst>
            <pc:docMk/>
            <pc:sldMk cId="0" sldId="264"/>
            <ac:spMk id="102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43:27.156" v="803" actId="20577"/>
        <pc:sldMkLst>
          <pc:docMk/>
          <pc:sldMk cId="0" sldId="265"/>
        </pc:sldMkLst>
        <pc:spChg chg="mod">
          <ac:chgData name="Veronika Matějíčková" userId="3e929343c52de8ac" providerId="LiveId" clId="{93546864-B791-479D-A127-13DBD9BC8099}" dt="2022-12-03T19:41:25.122" v="577" actId="20577"/>
          <ac:spMkLst>
            <pc:docMk/>
            <pc:sldMk cId="0" sldId="265"/>
            <ac:spMk id="110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1:33.884" v="579" actId="113"/>
          <ac:spMkLst>
            <pc:docMk/>
            <pc:sldMk cId="0" sldId="265"/>
            <ac:spMk id="111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3:14.762" v="788" actId="5793"/>
          <ac:spMkLst>
            <pc:docMk/>
            <pc:sldMk cId="0" sldId="265"/>
            <ac:spMk id="112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3:27.156" v="803" actId="20577"/>
          <ac:spMkLst>
            <pc:docMk/>
            <pc:sldMk cId="0" sldId="265"/>
            <ac:spMk id="113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44:32.638" v="818" actId="20577"/>
        <pc:sldMkLst>
          <pc:docMk/>
          <pc:sldMk cId="0" sldId="266"/>
        </pc:sldMkLst>
        <pc:spChg chg="mod">
          <ac:chgData name="Veronika Matějíčková" userId="3e929343c52de8ac" providerId="LiveId" clId="{93546864-B791-479D-A127-13DBD9BC8099}" dt="2022-12-03T19:44:00.861" v="806" actId="113"/>
          <ac:spMkLst>
            <pc:docMk/>
            <pc:sldMk cId="0" sldId="266"/>
            <ac:spMk id="120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4:26.149" v="807"/>
          <ac:spMkLst>
            <pc:docMk/>
            <pc:sldMk cId="0" sldId="266"/>
            <ac:spMk id="121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4:32.638" v="818" actId="20577"/>
          <ac:spMkLst>
            <pc:docMk/>
            <pc:sldMk cId="0" sldId="266"/>
            <ac:spMk id="122" creationId="{00000000-0000-0000-0000-000000000000}"/>
          </ac:spMkLst>
        </pc:spChg>
      </pc:sldChg>
      <pc:sldChg chg="modSp mod">
        <pc:chgData name="Veronika Matějíčková" userId="3e929343c52de8ac" providerId="LiveId" clId="{93546864-B791-479D-A127-13DBD9BC8099}" dt="2022-12-03T19:45:04.859" v="832" actId="20577"/>
        <pc:sldMkLst>
          <pc:docMk/>
          <pc:sldMk cId="0" sldId="267"/>
        </pc:sldMkLst>
        <pc:spChg chg="mod">
          <ac:chgData name="Veronika Matějíčková" userId="3e929343c52de8ac" providerId="LiveId" clId="{93546864-B791-479D-A127-13DBD9BC8099}" dt="2022-12-03T19:44:59.809" v="821" actId="113"/>
          <ac:spMkLst>
            <pc:docMk/>
            <pc:sldMk cId="0" sldId="267"/>
            <ac:spMk id="130" creationId="{00000000-0000-0000-0000-000000000000}"/>
          </ac:spMkLst>
        </pc:spChg>
        <pc:spChg chg="mod">
          <ac:chgData name="Veronika Matějíčková" userId="3e929343c52de8ac" providerId="LiveId" clId="{93546864-B791-479D-A127-13DBD9BC8099}" dt="2022-12-03T19:45:04.859" v="832" actId="20577"/>
          <ac:spMkLst>
            <pc:docMk/>
            <pc:sldMk cId="0" sldId="267"/>
            <ac:spMk id="131" creationId="{00000000-0000-0000-0000-000000000000}"/>
          </ac:spMkLst>
        </pc:spChg>
      </pc:sldChg>
      <pc:sldMasterChg chg="modSldLayout">
        <pc:chgData name="Veronika Matějíčková" userId="3e929343c52de8ac" providerId="LiveId" clId="{93546864-B791-479D-A127-13DBD9BC8099}" dt="2022-12-03T19:25:42.222" v="10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93546864-B791-479D-A127-13DBD9BC8099}" dt="2022-12-03T19:25:42.222" v="10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93546864-B791-479D-A127-13DBD9BC8099}" dt="2022-12-03T19:25:42.222" v="10"/>
            <ac:spMkLst>
              <pc:docMk/>
              <pc:sldMasterMk cId="0" sldId="2147483648"/>
              <pc:sldLayoutMk cId="0" sldId="2147483649"/>
              <ac:spMk id="2" creationId="{1726DB1A-AD9C-C81F-6114-FD79115422C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9935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7;p7">
            <a:extLst>
              <a:ext uri="{FF2B5EF4-FFF2-40B4-BE49-F238E27FC236}">
                <a16:creationId xmlns:a16="http://schemas.microsoft.com/office/drawing/2014/main" id="{1726DB1A-AD9C-C81F-6114-FD79115422CD}"/>
              </a:ext>
            </a:extLst>
          </p:cNvPr>
          <p:cNvSpPr txBox="1"/>
          <p:nvPr userDrawn="1"/>
        </p:nvSpPr>
        <p:spPr>
          <a:xfrm>
            <a:off x="2249905" y="6353327"/>
            <a:ext cx="4325556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orporation.net/en-us/certificat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globalreporting.org/standard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anshippers.eu/projects/past-projects/green-freight-europ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ovadis.com/supplier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unglobalcompact.org/what-is-gc/mission/principl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o.org/publication/PUB100258.html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iso-14001-environmental-management.html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hyperlink" Target="https://youtu.be/_hs54V3x1V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3.3.3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400"/>
            </a:pPr>
            <a:r>
              <a:rPr lang="es-E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dirty="0"/>
              <a:t>Označení</a:t>
            </a:r>
            <a:r>
              <a:rPr lang="it-IT" sz="2400" b="1" dirty="0"/>
              <a:t> a certifi</a:t>
            </a:r>
            <a:r>
              <a:rPr lang="cs-CZ" sz="2400" b="1" dirty="0" err="1"/>
              <a:t>kace</a:t>
            </a:r>
            <a:r>
              <a:rPr lang="it-IT" sz="2400" b="1" dirty="0"/>
              <a:t> </a:t>
            </a:r>
            <a:r>
              <a:rPr lang="cs-CZ" sz="2400" b="1" dirty="0"/>
              <a:t>pro</a:t>
            </a:r>
            <a:r>
              <a:rPr lang="it-IT" sz="2400" b="1" dirty="0"/>
              <a:t> CSR logisti</a:t>
            </a:r>
            <a:r>
              <a:rPr lang="cs-CZ" sz="2400" b="1" dirty="0"/>
              <a:t>ku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3: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3: </a:t>
            </a:r>
            <a:r>
              <a:rPr lang="cs-CZ" sz="2000" b="1" dirty="0"/>
              <a:t>Trendy ve společenské odpovědnosti podniků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319069" y="1799013"/>
            <a:ext cx="836773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Certifikace B Corp je 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označení, že podnik splňuje vysoké standardy ověřené výkonnosti, odpovědnosti a transparentnosti v různých oblastech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od zaměstnaneckých výhod a charitativních příspěvků až po postupy v dodavatelském řetězci a vstupní materiály. Jedná se o soukromou certifikaci ziskových společností v oblasti sociální a environmentální výkonnosti. </a:t>
            </a: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281061" y="3911993"/>
            <a:ext cx="273347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(website </a:t>
            </a:r>
            <a:r>
              <a:rPr lang="cs-CZ" sz="2000" dirty="0">
                <a:solidFill>
                  <a:schemeClr val="dk1"/>
                </a:solidFill>
              </a:rPr>
              <a:t>v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EN): B Lab. (2022).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Certification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https://www.bcorporation.net/en-us/certification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03" name="Google Shape;103;p1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 Corp Certification</a:t>
            </a:r>
            <a:endParaRPr/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02934" y="3550854"/>
            <a:ext cx="4109060" cy="2969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8903B69F-1860-9F5A-E0E6-DFE57C952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86" y="3738005"/>
            <a:ext cx="688958" cy="6889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g10b78f225a7_0_23" descr="GRI - Standard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3824" y="5155618"/>
            <a:ext cx="1479778" cy="1479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11</a:t>
            </a:fld>
            <a:endParaRPr/>
          </a:p>
        </p:txBody>
      </p:sp>
      <p:sp>
        <p:nvSpPr>
          <p:cNvPr id="110" name="Google Shape;110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Normy 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GRI – Globální 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</a:t>
            </a: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pro podávání zpráv o udržitelnosti</a:t>
            </a:r>
            <a:endParaRPr dirty="0"/>
          </a:p>
        </p:txBody>
      </p:sp>
      <p:sp>
        <p:nvSpPr>
          <p:cNvPr id="111" name="Google Shape;111;g10b78f225a7_0_23"/>
          <p:cNvSpPr/>
          <p:nvPr/>
        </p:nvSpPr>
        <p:spPr>
          <a:xfrm>
            <a:off x="319069" y="1929637"/>
            <a:ext cx="8367731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Normy Global Reporting Initiative (GRI) 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umožňují každé organizaci pochopit a vykazovat své dopady na ekonomiku, životní prostředí a lidi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srovnatelným a důvěryhodným způsobem a zvyšují transparentnost jejich příspěvku k udržitelnému rozvoji. </a:t>
            </a: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0b78f225a7_0_23"/>
          <p:cNvSpPr/>
          <p:nvPr/>
        </p:nvSpPr>
        <p:spPr>
          <a:xfrm>
            <a:off x="308183" y="3401861"/>
            <a:ext cx="4165846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Druhy  norem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Universal </a:t>
            </a:r>
            <a:r>
              <a:rPr lang="cs-CZ" sz="2000" dirty="0">
                <a:solidFill>
                  <a:schemeClr val="dk1"/>
                </a:solidFill>
              </a:rPr>
              <a:t>normy</a:t>
            </a:r>
            <a:endParaRPr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ématické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normy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Soci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ální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Econom</a:t>
            </a:r>
            <a:r>
              <a:rPr lang="cs-CZ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ické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Environment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ní</a:t>
            </a:r>
            <a:endParaRPr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cs-CZ" sz="2000" dirty="0">
                <a:solidFill>
                  <a:schemeClr val="dk1"/>
                </a:solidFill>
              </a:rPr>
              <a:t>Oborové normy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ropa a plyn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cs-CZ" sz="2000" dirty="0">
                <a:solidFill>
                  <a:schemeClr val="dk1"/>
                </a:solidFill>
              </a:rPr>
              <a:t>uhlí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cs-CZ" sz="2000" dirty="0">
                <a:solidFill>
                  <a:schemeClr val="dk1"/>
                </a:solidFill>
              </a:rPr>
              <a:t>zemědělství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rybářství…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13" name="Google Shape;113;g10b78f225a7_0_23"/>
          <p:cNvSpPr/>
          <p:nvPr/>
        </p:nvSpPr>
        <p:spPr>
          <a:xfrm>
            <a:off x="5272392" y="3501956"/>
            <a:ext cx="3283776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(website </a:t>
            </a:r>
            <a:r>
              <a:rPr lang="cs-CZ" sz="2000" dirty="0">
                <a:solidFill>
                  <a:schemeClr val="dk1"/>
                </a:solidFill>
              </a:rPr>
              <a:t>in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EN): GRI. (2022).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global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standards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sustainability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https://www.globalreporting.org/standards/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10752E50-3A8D-4565-66D3-DF299D116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4029" y="3429000"/>
            <a:ext cx="688958" cy="6889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12</a:t>
            </a:fld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319069" y="1799013"/>
            <a:ext cx="836773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Freight Europe (GFE) je přední program zaměřený na 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podporu společností při zlepšování environmentální výkonnosti nákladní dopravy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Evropě. </a:t>
            </a: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308182" y="2909349"/>
            <a:ext cx="4620657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Cílem GFE je vytvářet silné tržní pobídky k zapojení společností napříč dodavatelskými řetězci do udržitelného zadávání zakázek na dopravní služby s cílem stimulovat dlouhodobé zlepšování. Aby to GFE umožnil, poskytuje přístup ke společnému učení, osvědčeným postupům a srovnávacím analýzám, které dále podpoří zlepšování jejich emisní výkonnosti.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5729591" y="2920238"/>
            <a:ext cx="306075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(website in EN): European Shippers.  (2022). 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Freight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https://europeanshippers.eu/projects/past-projects/green-freight-europe/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pic>
        <p:nvPicPr>
          <p:cNvPr id="123" name="Google Shape;12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6155" y="5216263"/>
            <a:ext cx="1374732" cy="154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4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 Freight Europe</a:t>
            </a:r>
            <a:endParaRPr/>
          </a:p>
        </p:txBody>
      </p:sp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E713C484-44F6-8E81-DF2F-68CC5492D1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633" y="2814676"/>
            <a:ext cx="688958" cy="6889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13</a:t>
            </a:fld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319069" y="1799013"/>
            <a:ext cx="836773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EcoVadis je největším a nejdůvěryhodnějším 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poskytovatelem hodnocení udržitelnosti podniků na světě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Metodika hodnocení udržitelnosti EcoVadis je hodnocením toho, jak dobře společnost integrovala zásady udržitelnosti/CSR do svého podnikání a systému řízení. Přestože je použitelná pro jakoukoli společnost z jakéhokoli odvětví, hodnocení je přizpůsobeno konkrétním průmyslovým odvětvím a získává hodnocení v rámci odvětví, jako je například odvětví dopravy a logistiky.</a:t>
            </a:r>
          </a:p>
        </p:txBody>
      </p:sp>
      <p:sp>
        <p:nvSpPr>
          <p:cNvPr id="131" name="Google Shape;131;p15"/>
          <p:cNvSpPr/>
          <p:nvPr/>
        </p:nvSpPr>
        <p:spPr>
          <a:xfrm>
            <a:off x="1254868" y="4527134"/>
            <a:ext cx="2744376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(website in EN): Ecovadis. (2022).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Sustainability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https://ecovadis.com/suppliers/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32" name="Google Shape;132;p15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Ecovadis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5" descr="EcoVadis"/>
          <p:cNvPicPr preferRelativeResize="0"/>
          <p:nvPr/>
        </p:nvPicPr>
        <p:blipFill rotWithShape="1">
          <a:blip r:embed="rId4">
            <a:alphaModFix/>
          </a:blip>
          <a:srcRect t="27962" b="28686"/>
          <a:stretch/>
        </p:blipFill>
        <p:spPr>
          <a:xfrm>
            <a:off x="4566700" y="4527134"/>
            <a:ext cx="4082562" cy="923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C641BE77-C21B-DF22-CEA5-A747232C24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389" y="4403273"/>
            <a:ext cx="688958" cy="68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Tematicky předcházející kapsle 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: 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2.4.4 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83095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1.3.5, 1.4.6, 2.1.2, 2.1.3, 2.3.2, 2.4.1, 2.4.2, 2.4.3, 2.4.5., 2.5.1, 2.5.2, 2.5.4, 3.3.1, 3.3.3, 3.4.5</a:t>
            </a:r>
            <a:endParaRPr/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Aut</a:t>
            </a:r>
            <a:r>
              <a:rPr lang="cs-CZ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oři</a:t>
            </a:r>
            <a:r>
              <a:rPr lang="es-ES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066225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PROSPEKTIKER &amp; SUSMILE Consortium</a:t>
            </a:r>
            <a:endParaRPr lang="es-E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10b78f225a7_0_0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1" name="Google Shape;41;g10b78f225a7_0_0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3</a:t>
            </a:fld>
            <a:endParaRPr/>
          </a:p>
        </p:txBody>
      </p:sp>
      <p:sp>
        <p:nvSpPr>
          <p:cNvPr id="47" name="Google Shape;47;p1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8" name="Google Shape;48;p1"/>
          <p:cNvSpPr/>
          <p:nvPr/>
        </p:nvSpPr>
        <p:spPr>
          <a:xfrm>
            <a:off x="313509" y="1586972"/>
            <a:ext cx="8464731" cy="1446509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Cílem této kapsle je představit hlavní relevantní zdroje týkající se značek a certifikací CSR platných pro logistický sektor.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s-E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9" name="Google Shape;49;p1"/>
          <p:cNvGraphicFramePr/>
          <p:nvPr>
            <p:extLst>
              <p:ext uri="{D42A27DB-BD31-4B8C-83A1-F6EECF244321}">
                <p14:modId xmlns:p14="http://schemas.microsoft.com/office/powerpoint/2010/main" val="2959269718"/>
              </p:ext>
            </p:extLst>
          </p:nvPr>
        </p:nvGraphicFramePr>
        <p:xfrm>
          <a:off x="326571" y="4053498"/>
          <a:ext cx="8464750" cy="906090"/>
        </p:xfrm>
        <a:graphic>
          <a:graphicData uri="http://schemas.openxmlformats.org/drawingml/2006/table">
            <a:tbl>
              <a:tblPr>
                <a:noFill/>
                <a:tableStyleId>{EB0F8E48-DB63-4FB5-90B8-1B8E26C78773}</a:tableStyleId>
              </a:tblPr>
              <a:tblGrid>
                <a:gridCol w="24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5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r>
                        <a:rPr lang="es-ES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ategor</a:t>
                      </a:r>
                      <a:r>
                        <a:rPr lang="cs-CZ" sz="1800" b="0" i="0" u="none" strike="noStrike" cap="none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ie</a:t>
                      </a:r>
                      <a:endParaRPr sz="1800" u="none" strike="noStrike" cap="none" dirty="0"/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</a:t>
                      </a: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r>
                        <a:rPr lang="es-ES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ument, </a:t>
                      </a: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zdroj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EQF</a:t>
                      </a:r>
                      <a:endParaRPr sz="1800" u="none" strike="noStrike" cap="none"/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54675" marR="54675" marT="34175" marB="3417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Google Shape;50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" name="Google Shape;51;p1"/>
          <p:cNvGraphicFramePr/>
          <p:nvPr>
            <p:extLst>
              <p:ext uri="{D42A27DB-BD31-4B8C-83A1-F6EECF244321}">
                <p14:modId xmlns:p14="http://schemas.microsoft.com/office/powerpoint/2010/main" val="240518038"/>
              </p:ext>
            </p:extLst>
          </p:nvPr>
        </p:nvGraphicFramePr>
        <p:xfrm>
          <a:off x="326572" y="5281362"/>
          <a:ext cx="8490875" cy="342570"/>
        </p:xfrm>
        <a:graphic>
          <a:graphicData uri="http://schemas.openxmlformats.org/drawingml/2006/table">
            <a:tbl>
              <a:tblPr>
                <a:noFill/>
                <a:tableStyleId>{EB0F8E48-DB63-4FB5-90B8-1B8E26C78773}</a:tableStyleId>
              </a:tblPr>
              <a:tblGrid>
                <a:gridCol w="247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Arial"/>
                          <a:cs typeface="Arial"/>
                          <a:sym typeface="Arial"/>
                        </a:rPr>
                        <a:t>Cvičení</a:t>
                      </a:r>
                      <a:endParaRPr sz="1800" u="none" strike="noStrike" cap="none" dirty="0"/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Google Shape;52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F9B940-CB67-2646-9385-3A088DA50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11970"/>
              </p:ext>
            </p:extLst>
          </p:nvPr>
        </p:nvGraphicFramePr>
        <p:xfrm>
          <a:off x="327635" y="5909648"/>
          <a:ext cx="8477796" cy="616904"/>
        </p:xfrm>
        <a:graphic>
          <a:graphicData uri="http://schemas.openxmlformats.org/drawingml/2006/table">
            <a:tbl>
              <a:tblPr/>
              <a:tblGrid>
                <a:gridCol w="2429692">
                  <a:extLst>
                    <a:ext uri="{9D8B030D-6E8A-4147-A177-3AD203B41FA5}">
                      <a16:colId xmlns:a16="http://schemas.microsoft.com/office/drawing/2014/main" val="4097796781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3352578713"/>
                    </a:ext>
                  </a:extLst>
                </a:gridCol>
                <a:gridCol w="1841862">
                  <a:extLst>
                    <a:ext uri="{9D8B030D-6E8A-4147-A177-3AD203B41FA5}">
                      <a16:colId xmlns:a16="http://schemas.microsoft.com/office/drawing/2014/main" val="420646528"/>
                    </a:ext>
                  </a:extLst>
                </a:gridCol>
                <a:gridCol w="2181499">
                  <a:extLst>
                    <a:ext uri="{9D8B030D-6E8A-4147-A177-3AD203B41FA5}">
                      <a16:colId xmlns:a16="http://schemas.microsoft.com/office/drawing/2014/main" val="51836284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Časová náročnost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Obsah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latin typeface="+mn-lt"/>
                        </a:rPr>
                        <a:t>10 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Min.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Cvičení</a:t>
                      </a:r>
                      <a:endParaRPr lang="en-GB" sz="18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latin typeface="+mn-lt"/>
                        </a:rPr>
                        <a:t>- 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Min.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Extra </a:t>
                      </a:r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materi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á</a:t>
                      </a:r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latin typeface="+mn-lt"/>
                        </a:rPr>
                        <a:t>30 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Min.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9809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4</a:t>
            </a:fld>
            <a:endParaRPr/>
          </a:p>
        </p:txBody>
      </p:sp>
      <p:sp>
        <p:nvSpPr>
          <p:cNvPr id="60" name="Google Shape;60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1358538" y="2396683"/>
            <a:ext cx="735438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Stručná prezentace a odkazy na hlavní certifikace a značky CSR: obecný přístup </a:t>
            </a:r>
            <a:endParaRPr lang="cs-CZ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Stručná prezentace a odkazy na hlavní certifikace a značky CSR: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obor</a:t>
            </a: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ový přístup </a:t>
            </a:r>
            <a:endParaRPr dirty="0"/>
          </a:p>
        </p:txBody>
      </p:sp>
      <p:sp>
        <p:nvSpPr>
          <p:cNvPr id="62" name="Google Shape;62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  <p:sp>
        <p:nvSpPr>
          <p:cNvPr id="68" name="Google Shape;68;p6"/>
          <p:cNvSpPr/>
          <p:nvPr/>
        </p:nvSpPr>
        <p:spPr>
          <a:xfrm>
            <a:off x="311650" y="1765275"/>
            <a:ext cx="8367731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Tato kapsle obsahuje hlavní zdroje, které je třeba vzít v úvahu v souvislosti s certifikacemi a označeními společenské odpovědnosti firem, které by mohly být použity v odvětví logistiky. Zdroje zde uvedené se týkají certifikací, norem a označení: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cs-CZ" sz="1600" b="1" dirty="0">
                <a:solidFill>
                  <a:srgbClr val="18C320"/>
                </a:solidFill>
              </a:rPr>
              <a:t>Obecně</a:t>
            </a:r>
            <a:endParaRPr sz="1600" b="1" dirty="0">
              <a:solidFill>
                <a:srgbClr val="18C32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Global Compact</a:t>
            </a:r>
            <a:endParaRPr dirty="0"/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26000</a:t>
            </a:r>
            <a:endParaRPr dirty="0"/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14000 </a:t>
            </a:r>
            <a:endParaRPr dirty="0"/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s-E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Certification</a:t>
            </a:r>
            <a:endParaRPr dirty="0"/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cs-CZ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Normy 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▪"/>
            </a:pPr>
            <a:r>
              <a:rPr lang="cs-CZ" sz="1600" b="1" dirty="0">
                <a:solidFill>
                  <a:srgbClr val="18C320"/>
                </a:solidFill>
              </a:rPr>
              <a:t>Oborově </a:t>
            </a:r>
            <a:r>
              <a:rPr lang="cs-CZ" sz="1600" b="1" dirty="0">
                <a:solidFill>
                  <a:schemeClr val="tx1"/>
                </a:solidFill>
              </a:rPr>
              <a:t>–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logistice a přepravě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</a:t>
            </a:r>
            <a:r>
              <a:rPr lang="es-E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Freight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  <a:endParaRPr dirty="0"/>
          </a:p>
          <a:p>
            <a:pPr marL="557213" marR="0" lvl="0" indent="-2714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Ecovadis (</a:t>
            </a:r>
            <a:r>
              <a:rPr lang="cs-CZ" sz="1600" dirty="0">
                <a:solidFill>
                  <a:schemeClr val="dk1"/>
                </a:solidFill>
              </a:rPr>
              <a:t>včetně oborové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</a:t>
            </a:r>
            <a:r>
              <a:rPr lang="cs-CZ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kace</a:t>
            </a:r>
            <a:r>
              <a:rPr lang="es-E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6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 zdrojům a dokumentům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  <p:sp>
        <p:nvSpPr>
          <p:cNvPr id="75" name="Google Shape;75;p1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Global Compact</a:t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326575" y="1704724"/>
            <a:ext cx="8495175" cy="149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Největší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světová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iniciativa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oblasti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udržitelnosti</a:t>
            </a:r>
            <a:r>
              <a:rPr lang="en-GB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podniků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kterou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podporuje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OSN.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Jedná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 o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dobrovolnou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iniciativu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založenou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závazcích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generálních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ředitelů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implementovat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univerzální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principy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udržitelnosti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podnikat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kroky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cílů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OSN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dk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D1A94F-A6F5-85C9-C4B8-F65C4C575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162" y="3429000"/>
            <a:ext cx="3943350" cy="1162050"/>
          </a:xfrm>
          <a:prstGeom prst="rect">
            <a:avLst/>
          </a:prstGeom>
        </p:spPr>
      </p:pic>
      <p:sp>
        <p:nvSpPr>
          <p:cNvPr id="12" name="Google Shape;76;p10">
            <a:extLst>
              <a:ext uri="{FF2B5EF4-FFF2-40B4-BE49-F238E27FC236}">
                <a16:creationId xmlns:a16="http://schemas.microsoft.com/office/drawing/2014/main" id="{6308573C-394E-E07F-AB5D-619AC671DA22}"/>
              </a:ext>
            </a:extLst>
          </p:cNvPr>
          <p:cNvSpPr/>
          <p:nvPr/>
        </p:nvSpPr>
        <p:spPr>
          <a:xfrm>
            <a:off x="963038" y="3370121"/>
            <a:ext cx="3025302" cy="149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dirty="0">
                <a:solidFill>
                  <a:schemeClr val="dk1"/>
                </a:solidFill>
              </a:rPr>
              <a:t> (website in EN)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United Nations. (2022). </a:t>
            </a:r>
            <a:r>
              <a:rPr lang="en-GB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10 principles of UN 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Global Compact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https://www.unglobalcompact.org/what-is-gc/mission/principles</a:t>
            </a: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CB5AF763-EA7F-394C-5D2B-6876E3B4E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04" y="3302027"/>
            <a:ext cx="688958" cy="68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  <p:sp>
        <p:nvSpPr>
          <p:cNvPr id="75" name="Google Shape;75;p1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Global Compact</a:t>
            </a:r>
            <a:endParaRPr/>
          </a:p>
        </p:txBody>
      </p:sp>
      <p:sp>
        <p:nvSpPr>
          <p:cNvPr id="8" name="Google Shape;76;p10">
            <a:extLst>
              <a:ext uri="{FF2B5EF4-FFF2-40B4-BE49-F238E27FC236}">
                <a16:creationId xmlns:a16="http://schemas.microsoft.com/office/drawing/2014/main" id="{C10ED860-74D1-5DB8-2184-901498562818}"/>
              </a:ext>
            </a:extLst>
          </p:cNvPr>
          <p:cNvSpPr/>
          <p:nvPr/>
        </p:nvSpPr>
        <p:spPr>
          <a:xfrm>
            <a:off x="607742" y="3631381"/>
            <a:ext cx="7928516" cy="2888482"/>
          </a:xfrm>
          <a:prstGeom prst="rect">
            <a:avLst/>
          </a:prstGeom>
          <a:noFill/>
          <a:ln w="15875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dirty="0">
                <a:solidFill>
                  <a:schemeClr val="bg2"/>
                </a:solidFill>
              </a:rPr>
              <a:t>P</a:t>
            </a: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Businesses should support and respect the protection of internationally proclaimed human rights; and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P2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make sure that they are not complicit in human rights abuses.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300" dirty="0">
              <a:solidFill>
                <a:schemeClr val="bg2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dirty="0">
                <a:solidFill>
                  <a:schemeClr val="bg2"/>
                </a:solidFill>
              </a:rPr>
              <a:t>P</a:t>
            </a: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Businesses should uphold the freedom of association and the effective recognition of the right to collective bargaining;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P4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the elimination of all forms of forced and compulsory labour;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P5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the effective abolition of child labour; and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dirty="0">
                <a:solidFill>
                  <a:schemeClr val="bg2"/>
                </a:solidFill>
              </a:rPr>
              <a:t>P</a:t>
            </a: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the elimination of discrimination in respect of employment and occupation.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3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P7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Businesses should support a precautionary approach to environmental challenges;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P8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undertake initiatives to promote greater environmental responsibility; and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P9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encourage the development and diffusion of environmentally friendly technologies.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3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300" b="1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P10</a:t>
            </a:r>
            <a:r>
              <a:rPr lang="en-GB" sz="13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: Businesses should work against corruption in all its forms, including extortion and bribery.</a:t>
            </a:r>
            <a:endParaRPr lang="en-GB" sz="13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EB0D11-E6CD-477C-F51F-1DD9DAE6D0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244"/>
          <a:stretch/>
        </p:blipFill>
        <p:spPr>
          <a:xfrm>
            <a:off x="1631267" y="1737383"/>
            <a:ext cx="5667375" cy="16916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8D3C5FE-DA3D-33F8-4C73-B090DD9FB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72" t="25620" r="76779" b="29244"/>
          <a:stretch/>
        </p:blipFill>
        <p:spPr>
          <a:xfrm>
            <a:off x="127616" y="3633727"/>
            <a:ext cx="353951" cy="4866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A1D50D4-5E37-1DEC-059C-2E6F09BACF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616" t="25620" r="5589" b="29244"/>
          <a:stretch/>
        </p:blipFill>
        <p:spPr>
          <a:xfrm>
            <a:off x="63023" y="6106494"/>
            <a:ext cx="480334" cy="4866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D92E55E-1E41-E140-FFB3-F046A7614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88" t="25620" r="55115" b="29244"/>
          <a:stretch/>
        </p:blipFill>
        <p:spPr>
          <a:xfrm>
            <a:off x="141733" y="4495540"/>
            <a:ext cx="339834" cy="4866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591F541-101F-4B79-C2F1-AEF70D1D37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962" t="25620" r="31209" b="29244"/>
          <a:stretch/>
        </p:blipFill>
        <p:spPr>
          <a:xfrm>
            <a:off x="126477" y="5487981"/>
            <a:ext cx="353427" cy="4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5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  <p:sp>
        <p:nvSpPr>
          <p:cNvPr id="83" name="Google Shape;83;p11"/>
          <p:cNvSpPr/>
          <p:nvPr/>
        </p:nvSpPr>
        <p:spPr>
          <a:xfrm>
            <a:off x="319069" y="1799013"/>
            <a:ext cx="836773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26000:2010, "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Pokyny pro společenskou odpovědnost" je dobrovolný mezinárodní standard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který poskytuje pokyny pro CSR. Zabývá se sedmi základními tématy společenské odpovědnosti. </a:t>
            </a: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319069" y="2968421"/>
            <a:ext cx="369510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 ISO 26000 není normou systému řízení a nelze ji použít k certifikaci.</a:t>
            </a:r>
            <a:endParaRPr dirty="0"/>
          </a:p>
        </p:txBody>
      </p:sp>
      <p:pic>
        <p:nvPicPr>
          <p:cNvPr id="85" name="Google Shape;8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1016" y="2877758"/>
            <a:ext cx="4514801" cy="382465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1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ISO 26000</a:t>
            </a:r>
            <a:endParaRPr/>
          </a:p>
        </p:txBody>
      </p:sp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B5AB0A60-D77A-ACED-03C9-D5DDA2FD9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05" y="4445606"/>
            <a:ext cx="688958" cy="688958"/>
          </a:xfrm>
          <a:prstGeom prst="rect">
            <a:avLst/>
          </a:prstGeom>
        </p:spPr>
      </p:pic>
      <p:sp>
        <p:nvSpPr>
          <p:cNvPr id="3" name="Google Shape;84;p11">
            <a:extLst>
              <a:ext uri="{FF2B5EF4-FFF2-40B4-BE49-F238E27FC236}">
                <a16:creationId xmlns:a16="http://schemas.microsoft.com/office/drawing/2014/main" id="{3655494A-622C-B814-F826-CBE0CA41C529}"/>
              </a:ext>
            </a:extLst>
          </p:cNvPr>
          <p:cNvSpPr/>
          <p:nvPr/>
        </p:nvSpPr>
        <p:spPr>
          <a:xfrm>
            <a:off x="1070043" y="4584827"/>
            <a:ext cx="294413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s-E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website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EN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): ISO. (2022). </a:t>
            </a:r>
            <a:r>
              <a:rPr lang="en-GB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Responsibility – Discovering 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26000.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https://www.iso.org/publication/PUB100258.html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  <p:sp>
        <p:nvSpPr>
          <p:cNvPr id="92" name="Google Shape;92;p12"/>
          <p:cNvSpPr/>
          <p:nvPr/>
        </p:nvSpPr>
        <p:spPr>
          <a:xfrm>
            <a:off x="319069" y="1799013"/>
            <a:ext cx="836773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Skupina norem ISO 14000 je definována jako </a:t>
            </a:r>
            <a:r>
              <a:rPr lang="es-ES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řada mezinárodních norem, příruček a technických zpráv týkajících se environmentálního managementu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Konkrétně norma ISO 14001 stanovuje kritéria pro systém environmentálního managementu a lze ji certifikovat. Mapuje rámec, kterým se může společnost nebo organizace řídit při zavádění účinného systému environmentálního řízení.</a:t>
            </a: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1293779" y="3738005"/>
            <a:ext cx="4607994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Zdroj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(website in EN): ISO. (2022). 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14000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</a:t>
            </a:r>
            <a:r>
              <a:rPr lang="es-ES" sz="2000" i="1" dirty="0">
                <a:solidFill>
                  <a:schemeClr val="dk1"/>
                </a:solidFill>
              </a:rPr>
              <a:t>e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https://www.iso.org/iso-14001-environmental-management.html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chemeClr val="dk1"/>
                </a:solidFill>
              </a:rPr>
              <a:t>Informativní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video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1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https://youtu.be/_hs54V3x1VQ</a:t>
            </a:r>
            <a:r>
              <a:rPr lang="es-E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95487" y="3501022"/>
            <a:ext cx="2291313" cy="3125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2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ISO 14000 </a:t>
            </a:r>
            <a:endParaRPr dirty="0"/>
          </a:p>
        </p:txBody>
      </p:sp>
      <p:sp>
        <p:nvSpPr>
          <p:cNvPr id="7" name="Google Shape;76;p10">
            <a:extLst>
              <a:ext uri="{FF2B5EF4-FFF2-40B4-BE49-F238E27FC236}">
                <a16:creationId xmlns:a16="http://schemas.microsoft.com/office/drawing/2014/main" id="{2E4AEFC5-50FF-11DE-FBC6-CBC8F6966CD9}"/>
              </a:ext>
            </a:extLst>
          </p:cNvPr>
          <p:cNvSpPr/>
          <p:nvPr/>
        </p:nvSpPr>
        <p:spPr>
          <a:xfrm>
            <a:off x="2563753" y="4681660"/>
            <a:ext cx="1939181" cy="44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76;p10">
            <a:extLst>
              <a:ext uri="{FF2B5EF4-FFF2-40B4-BE49-F238E27FC236}">
                <a16:creationId xmlns:a16="http://schemas.microsoft.com/office/drawing/2014/main" id="{D8EAE96A-53E4-4D59-CB10-5A0A9D959665}"/>
              </a:ext>
            </a:extLst>
          </p:cNvPr>
          <p:cNvSpPr/>
          <p:nvPr/>
        </p:nvSpPr>
        <p:spPr>
          <a:xfrm>
            <a:off x="1293779" y="6296226"/>
            <a:ext cx="1939181" cy="44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(video </a:t>
            </a:r>
            <a:r>
              <a:rPr lang="cs-CZ" sz="2000" dirty="0">
                <a:solidFill>
                  <a:schemeClr val="dk1"/>
                </a:solidFill>
              </a:rPr>
              <a:t>v</a:t>
            </a:r>
            <a:r>
              <a:rPr lang="es-E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EN)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 descr="Icono&#10;&#10;Descripción generada automáticamente">
            <a:extLst>
              <a:ext uri="{FF2B5EF4-FFF2-40B4-BE49-F238E27FC236}">
                <a16:creationId xmlns:a16="http://schemas.microsoft.com/office/drawing/2014/main" id="{CC693F79-0796-7D68-605B-ABE60C1A6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86" y="3738005"/>
            <a:ext cx="688958" cy="688958"/>
          </a:xfrm>
          <a:prstGeom prst="rect">
            <a:avLst/>
          </a:prstGeom>
        </p:spPr>
      </p:pic>
      <p:pic>
        <p:nvPicPr>
          <p:cNvPr id="3" name="Irudia 3">
            <a:extLst>
              <a:ext uri="{FF2B5EF4-FFF2-40B4-BE49-F238E27FC236}">
                <a16:creationId xmlns:a16="http://schemas.microsoft.com/office/drawing/2014/main" id="{4E7FDB0D-689D-72F1-1C52-39B0C7AE2F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696" y="5469229"/>
            <a:ext cx="680737" cy="6807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1023</Words>
  <Application>Microsoft Office PowerPoint</Application>
  <PresentationFormat>Předvádění na obrazovce (4:3)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i.virgel</dc:creator>
  <cp:lastModifiedBy>Veronika Matějíčková</cp:lastModifiedBy>
  <cp:revision>18</cp:revision>
  <dcterms:created xsi:type="dcterms:W3CDTF">2016-11-18T09:55:38Z</dcterms:created>
  <dcterms:modified xsi:type="dcterms:W3CDTF">2022-12-03T19:45:09Z</dcterms:modified>
</cp:coreProperties>
</file>