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8" r:id="rId7"/>
    <p:sldId id="267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2E148-0942-46C8-ABEA-3B8CE8D2AD63}" v="1" dt="2022-12-03T18:55:10.402"/>
  </p1510:revLst>
</p1510:revInfo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123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Matějíčková" userId="3e929343c52de8ac" providerId="LiveId" clId="{E0B2E148-0942-46C8-ABEA-3B8CE8D2AD63}"/>
    <pc:docChg chg="undo custSel modSld modMainMaster">
      <pc:chgData name="Veronika Matějíčková" userId="3e929343c52de8ac" providerId="LiveId" clId="{E0B2E148-0942-46C8-ABEA-3B8CE8D2AD63}" dt="2022-12-03T19:23:18.725" v="580" actId="20577"/>
      <pc:docMkLst>
        <pc:docMk/>
      </pc:docMkLst>
      <pc:sldChg chg="modSp mod">
        <pc:chgData name="Veronika Matějíčková" userId="3e929343c52de8ac" providerId="LiveId" clId="{E0B2E148-0942-46C8-ABEA-3B8CE8D2AD63}" dt="2022-12-03T19:20:19.672" v="554" actId="20577"/>
        <pc:sldMkLst>
          <pc:docMk/>
          <pc:sldMk cId="0" sldId="256"/>
        </pc:sldMkLst>
        <pc:spChg chg="mod">
          <ac:chgData name="Veronika Matějíčková" userId="3e929343c52de8ac" providerId="LiveId" clId="{E0B2E148-0942-46C8-ABEA-3B8CE8D2AD63}" dt="2022-12-03T19:20:19.672" v="554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15:55.230" v="532" actId="113"/>
          <ac:spMkLst>
            <pc:docMk/>
            <pc:sldMk cId="0" sldId="256"/>
            <ac:spMk id="2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19:37.625" v="542"/>
          <ac:spMkLst>
            <pc:docMk/>
            <pc:sldMk cId="0" sldId="256"/>
            <ac:spMk id="27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20:12.921" v="551" actId="20577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9:22:13.702" v="560" actId="20577"/>
        <pc:sldMkLst>
          <pc:docMk/>
          <pc:sldMk cId="0" sldId="257"/>
        </pc:sldMkLst>
        <pc:spChg chg="mod">
          <ac:chgData name="Veronika Matějíčková" userId="3e929343c52de8ac" providerId="LiveId" clId="{E0B2E148-0942-46C8-ABEA-3B8CE8D2AD63}" dt="2022-12-03T19:21:17.018" v="556"/>
          <ac:spMkLst>
            <pc:docMk/>
            <pc:sldMk cId="0" sldId="257"/>
            <ac:spMk id="34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21:26.948" v="557"/>
          <ac:spMkLst>
            <pc:docMk/>
            <pc:sldMk cId="0" sldId="257"/>
            <ac:spMk id="35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22:13.702" v="560" actId="20577"/>
          <ac:spMkLst>
            <pc:docMk/>
            <pc:sldMk cId="0" sldId="257"/>
            <ac:spMk id="3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21:48.473" v="558"/>
          <ac:spMkLst>
            <pc:docMk/>
            <pc:sldMk cId="0" sldId="257"/>
            <ac:spMk id="37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18:55.976" v="541" actId="20577"/>
          <ac:spMkLst>
            <pc:docMk/>
            <pc:sldMk cId="0" sldId="257"/>
            <ac:spMk id="38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9:23:18.725" v="580" actId="20577"/>
        <pc:sldMkLst>
          <pc:docMk/>
          <pc:sldMk cId="0" sldId="259"/>
        </pc:sldMkLst>
        <pc:spChg chg="mod">
          <ac:chgData name="Veronika Matějíčková" userId="3e929343c52de8ac" providerId="LiveId" clId="{E0B2E148-0942-46C8-ABEA-3B8CE8D2AD63}" dt="2022-12-03T19:02:41.979" v="292" actId="20577"/>
          <ac:spMkLst>
            <pc:docMk/>
            <pc:sldMk cId="0" sldId="259"/>
            <ac:spMk id="5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23:18.725" v="580" actId="20577"/>
          <ac:spMkLst>
            <pc:docMk/>
            <pc:sldMk cId="0" sldId="259"/>
            <ac:spMk id="57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9:02:28.195" v="265"/>
        <pc:sldMkLst>
          <pc:docMk/>
          <pc:sldMk cId="0" sldId="260"/>
        </pc:sldMkLst>
        <pc:spChg chg="mod">
          <ac:chgData name="Veronika Matějíčková" userId="3e929343c52de8ac" providerId="LiveId" clId="{E0B2E148-0942-46C8-ABEA-3B8CE8D2AD63}" dt="2022-12-03T19:02:28.195" v="265"/>
          <ac:spMkLst>
            <pc:docMk/>
            <pc:sldMk cId="0" sldId="260"/>
            <ac:spMk id="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00:34.071" v="247"/>
          <ac:spMkLst>
            <pc:docMk/>
            <pc:sldMk cId="0" sldId="260"/>
            <ac:spMk id="65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8:53:46.713" v="39" actId="6549"/>
        <pc:sldMkLst>
          <pc:docMk/>
          <pc:sldMk cId="0" sldId="262"/>
        </pc:sldMkLst>
        <pc:spChg chg="mod">
          <ac:chgData name="Veronika Matějíčková" userId="3e929343c52de8ac" providerId="LiveId" clId="{E0B2E148-0942-46C8-ABEA-3B8CE8D2AD63}" dt="2022-12-03T18:52:34.997" v="15" actId="20577"/>
          <ac:spMkLst>
            <pc:docMk/>
            <pc:sldMk cId="0" sldId="262"/>
            <ac:spMk id="79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8:53:46.713" v="39" actId="6549"/>
          <ac:spMkLst>
            <pc:docMk/>
            <pc:sldMk cId="0" sldId="262"/>
            <ac:spMk id="80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9:14:30.242" v="530" actId="20577"/>
        <pc:sldMkLst>
          <pc:docMk/>
          <pc:sldMk cId="0" sldId="264"/>
        </pc:sldMkLst>
        <pc:spChg chg="mod">
          <ac:chgData name="Veronika Matějíčková" userId="3e929343c52de8ac" providerId="LiveId" clId="{E0B2E148-0942-46C8-ABEA-3B8CE8D2AD63}" dt="2022-12-03T19:14:30.242" v="530" actId="20577"/>
          <ac:spMkLst>
            <pc:docMk/>
            <pc:sldMk cId="0" sldId="264"/>
            <ac:spMk id="3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9:12:12.104" v="317"/>
          <ac:spMkLst>
            <pc:docMk/>
            <pc:sldMk cId="0" sldId="264"/>
            <ac:spMk id="4" creationId="{00000000-0000-0000-0000-000000000000}"/>
          </ac:spMkLst>
        </pc:spChg>
        <pc:graphicFrameChg chg="modGraphic">
          <ac:chgData name="Veronika Matějíčková" userId="3e929343c52de8ac" providerId="LiveId" clId="{E0B2E148-0942-46C8-ABEA-3B8CE8D2AD63}" dt="2022-12-03T19:12:56.586" v="342" actId="20577"/>
          <ac:graphicFrameMkLst>
            <pc:docMk/>
            <pc:sldMk cId="0" sldId="264"/>
            <ac:graphicFrameMk id="6" creationId="{00000000-0000-0000-0000-000000000000}"/>
          </ac:graphicFrameMkLst>
        </pc:graphicFrameChg>
        <pc:graphicFrameChg chg="modGraphic">
          <ac:chgData name="Veronika Matějíčková" userId="3e929343c52de8ac" providerId="LiveId" clId="{E0B2E148-0942-46C8-ABEA-3B8CE8D2AD63}" dt="2022-12-03T19:13:09.754" v="369" actId="20577"/>
          <ac:graphicFrameMkLst>
            <pc:docMk/>
            <pc:sldMk cId="0" sldId="264"/>
            <ac:graphicFrameMk id="8" creationId="{00000000-0000-0000-0000-000000000000}"/>
          </ac:graphicFrameMkLst>
        </pc:graphicFrameChg>
        <pc:graphicFrameChg chg="modGraphic">
          <ac:chgData name="Veronika Matějíčková" userId="3e929343c52de8ac" providerId="LiveId" clId="{E0B2E148-0942-46C8-ABEA-3B8CE8D2AD63}" dt="2022-12-03T19:13:54.941" v="494" actId="20577"/>
          <ac:graphicFrameMkLst>
            <pc:docMk/>
            <pc:sldMk cId="0" sldId="264"/>
            <ac:graphicFrameMk id="10" creationId="{00000000-0000-0000-0000-000000000000}"/>
          </ac:graphicFrameMkLst>
        </pc:graphicFrameChg>
      </pc:sldChg>
      <pc:sldChg chg="modSp mod">
        <pc:chgData name="Veronika Matějíčková" userId="3e929343c52de8ac" providerId="LiveId" clId="{E0B2E148-0942-46C8-ABEA-3B8CE8D2AD63}" dt="2022-12-03T18:56:49.021" v="116" actId="20577"/>
        <pc:sldMkLst>
          <pc:docMk/>
          <pc:sldMk cId="138982892" sldId="267"/>
        </pc:sldMkLst>
        <pc:spChg chg="mod">
          <ac:chgData name="Veronika Matějíčková" userId="3e929343c52de8ac" providerId="LiveId" clId="{E0B2E148-0942-46C8-ABEA-3B8CE8D2AD63}" dt="2022-12-03T18:56:49.021" v="116" actId="20577"/>
          <ac:spMkLst>
            <pc:docMk/>
            <pc:sldMk cId="138982892" sldId="267"/>
            <ac:spMk id="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8:54:13.157" v="76" actId="20577"/>
          <ac:spMkLst>
            <pc:docMk/>
            <pc:sldMk cId="138982892" sldId="267"/>
            <ac:spMk id="65" creationId="{00000000-0000-0000-0000-000000000000}"/>
          </ac:spMkLst>
        </pc:spChg>
      </pc:sldChg>
      <pc:sldChg chg="modSp mod">
        <pc:chgData name="Veronika Matějíčková" userId="3e929343c52de8ac" providerId="LiveId" clId="{E0B2E148-0942-46C8-ABEA-3B8CE8D2AD63}" dt="2022-12-03T19:00:19.850" v="246" actId="6549"/>
        <pc:sldMkLst>
          <pc:docMk/>
          <pc:sldMk cId="3433946914" sldId="268"/>
        </pc:sldMkLst>
        <pc:spChg chg="mod">
          <ac:chgData name="Veronika Matějíčková" userId="3e929343c52de8ac" providerId="LiveId" clId="{E0B2E148-0942-46C8-ABEA-3B8CE8D2AD63}" dt="2022-12-03T19:00:19.850" v="246" actId="6549"/>
          <ac:spMkLst>
            <pc:docMk/>
            <pc:sldMk cId="3433946914" sldId="268"/>
            <ac:spMk id="6" creationId="{00000000-0000-0000-0000-000000000000}"/>
          </ac:spMkLst>
        </pc:spChg>
        <pc:spChg chg="mod">
          <ac:chgData name="Veronika Matějíčková" userId="3e929343c52de8ac" providerId="LiveId" clId="{E0B2E148-0942-46C8-ABEA-3B8CE8D2AD63}" dt="2022-12-03T18:57:10.259" v="145" actId="20577"/>
          <ac:spMkLst>
            <pc:docMk/>
            <pc:sldMk cId="3433946914" sldId="268"/>
            <ac:spMk id="65" creationId="{00000000-0000-0000-0000-000000000000}"/>
          </ac:spMkLst>
        </pc:spChg>
      </pc:sldChg>
      <pc:sldMasterChg chg="modSldLayout">
        <pc:chgData name="Veronika Matějíčková" userId="3e929343c52de8ac" providerId="LiveId" clId="{E0B2E148-0942-46C8-ABEA-3B8CE8D2AD63}" dt="2022-12-03T19:20:55.005" v="555"/>
        <pc:sldMasterMkLst>
          <pc:docMk/>
          <pc:sldMasterMk cId="0" sldId="2147483648"/>
        </pc:sldMasterMkLst>
        <pc:sldLayoutChg chg="modSp mod">
          <pc:chgData name="Veronika Matějíčková" userId="3e929343c52de8ac" providerId="LiveId" clId="{E0B2E148-0942-46C8-ABEA-3B8CE8D2AD63}" dt="2022-12-03T19:20:55.005" v="555"/>
          <pc:sldLayoutMkLst>
            <pc:docMk/>
            <pc:sldMasterMk cId="0" sldId="2147483648"/>
            <pc:sldLayoutMk cId="0" sldId="2147483649"/>
          </pc:sldLayoutMkLst>
          <pc:spChg chg="mod">
            <ac:chgData name="Veronika Matějíčková" userId="3e929343c52de8ac" providerId="LiveId" clId="{E0B2E148-0942-46C8-ABEA-3B8CE8D2AD63}" dt="2022-12-03T19:20:55.005" v="555"/>
            <ac:spMkLst>
              <pc:docMk/>
              <pc:sldMasterMk cId="0" sldId="2147483648"/>
              <pc:sldLayoutMk cId="0" sldId="2147483649"/>
              <ac:spMk id="1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403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42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78774"/>
            <a:ext cx="4370703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3.3.2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830956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400" b="1" dirty="0"/>
              <a:t>Evolu</a:t>
            </a:r>
            <a:r>
              <a:rPr lang="cs-CZ" sz="2400" b="1" dirty="0" err="1"/>
              <a:t>ce</a:t>
            </a:r>
            <a:r>
              <a:rPr lang="cs-CZ" sz="2400" b="1" dirty="0"/>
              <a:t> strategie přepravců</a:t>
            </a:r>
            <a:r>
              <a:rPr lang="it-IT" sz="2400" b="1" dirty="0"/>
              <a:t> </a:t>
            </a:r>
            <a:r>
              <a:rPr lang="cs-CZ" sz="2400" b="1" dirty="0"/>
              <a:t>směrem k poskytovateli dopravních a logistických služeb</a:t>
            </a:r>
            <a:endParaRPr lang="cs-CZ" sz="32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cs-CZ" sz="2000" b="1" dirty="0">
                <a:solidFill>
                  <a:schemeClr val="bg1"/>
                </a:solidFill>
              </a:rPr>
              <a:t>Kapitola</a:t>
            </a:r>
            <a:r>
              <a:rPr lang="it-IT" sz="2000" b="1" dirty="0">
                <a:solidFill>
                  <a:schemeClr val="bg1"/>
                </a:solidFill>
              </a:rPr>
              <a:t> 3: </a:t>
            </a:r>
            <a:r>
              <a:rPr lang="it-IT" sz="2000" b="1" i="0" dirty="0">
                <a:solidFill>
                  <a:schemeClr val="bg1"/>
                </a:solidFill>
              </a:rPr>
              <a:t>Trend</a:t>
            </a:r>
            <a:r>
              <a:rPr lang="cs-CZ" sz="2000" b="1" i="0" dirty="0">
                <a:solidFill>
                  <a:schemeClr val="bg1"/>
                </a:solidFill>
              </a:rPr>
              <a:t>y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pro</a:t>
            </a:r>
            <a:r>
              <a:rPr lang="it-IT" sz="2000" b="1" i="0" dirty="0">
                <a:solidFill>
                  <a:schemeClr val="bg1"/>
                </a:solidFill>
              </a:rPr>
              <a:t> efe</a:t>
            </a:r>
            <a:r>
              <a:rPr lang="cs-CZ" sz="2000" b="1" i="0" dirty="0">
                <a:solidFill>
                  <a:schemeClr val="bg1"/>
                </a:solidFill>
              </a:rPr>
              <a:t>k</a:t>
            </a:r>
            <a:r>
              <a:rPr lang="it-IT" sz="2000" b="1" i="0" dirty="0">
                <a:solidFill>
                  <a:schemeClr val="bg1"/>
                </a:solidFill>
              </a:rPr>
              <a:t>tiv</a:t>
            </a:r>
            <a:r>
              <a:rPr lang="cs-CZ" sz="2000" b="1" i="0" dirty="0" err="1">
                <a:solidFill>
                  <a:schemeClr val="bg1"/>
                </a:solidFill>
              </a:rPr>
              <a:t>nější</a:t>
            </a:r>
            <a:r>
              <a:rPr lang="cs-CZ" sz="2000" b="1" i="0" dirty="0">
                <a:solidFill>
                  <a:schemeClr val="bg1"/>
                </a:solidFill>
              </a:rPr>
              <a:t> logistiku</a:t>
            </a:r>
            <a:r>
              <a:rPr lang="it-IT" sz="2000" b="1" i="0" dirty="0">
                <a:solidFill>
                  <a:schemeClr val="bg1"/>
                </a:solidFill>
              </a:rPr>
              <a:t> </a:t>
            </a:r>
            <a:r>
              <a:rPr lang="cs-CZ" sz="2000" b="1" i="0" dirty="0">
                <a:solidFill>
                  <a:schemeClr val="bg1"/>
                </a:solidFill>
              </a:rPr>
              <a:t>poslední míle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GB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3: </a:t>
            </a:r>
            <a:r>
              <a:rPr lang="cs-CZ" sz="2000" b="1" dirty="0"/>
              <a:t>Trendy ve společenské odpovědnosti podniků</a:t>
            </a:r>
            <a:endParaRPr 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lc="http://schemas.openxmlformats.org/drawingml/2006/lockedCanvas"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Tematicky předcházející kapsle </a:t>
            </a:r>
            <a:r>
              <a:rPr lang="en-GB" sz="2000" b="1" i="0" u="none" strike="noStrike" cap="none" dirty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124645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Následující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kapsle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poskytnou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dobrý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přípravný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přehled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o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obsahu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této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en-US" sz="1500" i="0" u="none" strike="noStrike" cap="none" dirty="0" err="1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konference</a:t>
            </a:r>
            <a:r>
              <a:rPr lang="en-US" sz="1500" i="0" u="none" strike="noStrike" cap="none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: 2.4.1, 2.4.2, 2.4.3, 2.4.4, 2.4.5.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US" sz="1500" dirty="0">
              <a:solidFill>
                <a:schemeClr val="dk1"/>
              </a:solidFill>
              <a:latin typeface="+mn-lt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lang="en-US" sz="15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83095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Tato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kapsle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je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klíčovou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součástí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budoucích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strategií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logistických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subjektů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,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silně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souvisí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s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obsahem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600" b="0" u="none" strike="noStrike" dirty="0" err="1">
                <a:solidFill>
                  <a:srgbClr val="000000"/>
                </a:solidFill>
                <a:effectLst/>
                <a:latin typeface="+mj-lt"/>
              </a:rPr>
              <a:t>kapslí</a:t>
            </a: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+mj-lt"/>
              </a:rPr>
              <a:t> 3.3.1 a 3.3.3.</a:t>
            </a:r>
            <a:endParaRPr lang="es-ES" sz="16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>
                <a:solidFill>
                  <a:srgbClr val="18C320"/>
                </a:solidFill>
              </a:rPr>
              <a:t>Au</a:t>
            </a:r>
            <a:r>
              <a:rPr lang="cs-CZ" sz="2000" b="1" dirty="0" err="1">
                <a:solidFill>
                  <a:srgbClr val="18C320"/>
                </a:solidFill>
              </a:rPr>
              <a:t>toři</a:t>
            </a:r>
            <a:r>
              <a:rPr lang="en-GB" sz="2000" b="1" dirty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1" y="4604400"/>
            <a:ext cx="4160400" cy="13233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partner</a:t>
            </a:r>
          </a:p>
          <a:p>
            <a:pPr>
              <a:buSzPts val="3200"/>
            </a:pPr>
            <a:endParaRPr lang="en-US" sz="1600" dirty="0">
              <a:solidFill>
                <a:schemeClr val="dk1"/>
              </a:solidFill>
            </a:endParaRPr>
          </a:p>
          <a:p>
            <a:pPr>
              <a:buSzPts val="3200"/>
            </a:pPr>
            <a:endParaRPr lang="en-US" sz="1600" dirty="0">
              <a:solidFill>
                <a:schemeClr val="dk1"/>
              </a:solidFill>
            </a:endParaRPr>
          </a:p>
          <a:p>
            <a:pPr>
              <a:buSzPts val="3200"/>
            </a:pPr>
            <a:endParaRPr lang="en-US" sz="1600" dirty="0">
              <a:solidFill>
                <a:schemeClr val="dk1"/>
              </a:solidFill>
            </a:endParaRPr>
          </a:p>
          <a:p>
            <a:pPr>
              <a:buSzPts val="3200"/>
            </a:pP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00445" y="97244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Present</a:t>
            </a:r>
            <a:r>
              <a:rPr lang="cs-CZ" sz="2800" dirty="0" err="1">
                <a:solidFill>
                  <a:schemeClr val="bg1"/>
                </a:solidFill>
              </a:rPr>
              <a:t>ace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cs-CZ" sz="2800" dirty="0">
                <a:solidFill>
                  <a:schemeClr val="bg1"/>
                </a:solidFill>
              </a:rPr>
              <a:t>distribučního</a:t>
            </a:r>
            <a:r>
              <a:rPr lang="en-US" sz="2800" dirty="0">
                <a:solidFill>
                  <a:schemeClr val="bg1"/>
                </a:solidFill>
              </a:rPr>
              <a:t> LMD model</a:t>
            </a:r>
            <a:r>
              <a:rPr lang="cs-CZ" sz="2800" dirty="0">
                <a:solidFill>
                  <a:schemeClr val="bg1"/>
                </a:solidFill>
              </a:rPr>
              <a:t>u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2467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Odborník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pracující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zadavatel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vyjednávání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logistických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dopravních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služeb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prezentovat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svůj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pohled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vývoj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očekávání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postupů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distributory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výrobce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Zejména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hovořit</a:t>
            </a:r>
            <a:r>
              <a:rPr lang="en-US" sz="2000" dirty="0">
                <a:solidFill>
                  <a:schemeClr val="tx1"/>
                </a:solidFill>
              </a:rPr>
              <a:t> o </a:t>
            </a:r>
            <a:r>
              <a:rPr lang="en-US" sz="2000" dirty="0" err="1">
                <a:solidFill>
                  <a:schemeClr val="tx1"/>
                </a:solidFill>
              </a:rPr>
              <a:t>opatřeních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kterými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snaží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přimět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partnery</a:t>
            </a:r>
            <a:r>
              <a:rPr lang="en-US" sz="2000" dirty="0">
                <a:solidFill>
                  <a:schemeClr val="tx1"/>
                </a:solidFill>
              </a:rPr>
              <a:t>, aby </a:t>
            </a:r>
            <a:r>
              <a:rPr lang="en-US" sz="2000" dirty="0" err="1">
                <a:solidFill>
                  <a:schemeClr val="tx1"/>
                </a:solidFill>
              </a:rPr>
              <a:t>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činnosti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více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zohledňovali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environmentální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faktory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Zejména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uvede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jaký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vliv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měly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různé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předpisy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zákony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průběhu</a:t>
            </a:r>
            <a:r>
              <a:rPr lang="en-US" sz="2000" dirty="0">
                <a:solidFill>
                  <a:schemeClr val="tx1"/>
                </a:solidFill>
              </a:rPr>
              <a:t> let od </a:t>
            </a:r>
            <a:r>
              <a:rPr lang="en-US" sz="2000" dirty="0" err="1">
                <a:solidFill>
                  <a:schemeClr val="tx1"/>
                </a:solidFill>
              </a:rPr>
              <a:t>roku</a:t>
            </a:r>
            <a:r>
              <a:rPr lang="en-US" sz="2000" dirty="0">
                <a:solidFill>
                  <a:schemeClr val="tx1"/>
                </a:solidFill>
              </a:rPr>
              <a:t> 2010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44893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ategor</a:t>
                      </a:r>
                      <a:r>
                        <a:rPr lang="cs-CZ" sz="1800" b="0" i="0" u="none" strike="noStrike" noProof="0" dirty="0" err="1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onference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beseda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26822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E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34859"/>
              </p:ext>
            </p:extLst>
          </p:nvPr>
        </p:nvGraphicFramePr>
        <p:xfrm>
          <a:off x="339634" y="6065134"/>
          <a:ext cx="8477795" cy="34258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Časová náročnost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h</a:t>
                      </a:r>
                      <a:r>
                        <a:rPr lang="cs-CZ" sz="18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odiny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v závislosti na </a:t>
                      </a:r>
                      <a:r>
                        <a:rPr lang="cs-CZ" sz="1800" b="0" i="0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odborníkkovi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125637" y="2014543"/>
            <a:ext cx="7606904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58775" indent="536575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Operace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logistiky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na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poslední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míli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před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rokem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2010</a:t>
            </a:r>
          </a:p>
          <a:p>
            <a:pPr marL="358775" indent="536575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Operace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logistiky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na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poslední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míli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od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roku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2010</a:t>
            </a:r>
          </a:p>
          <a:p>
            <a:pPr marL="358775" indent="536575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Seznam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akcí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koordinovaných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s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poskytovateli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logistických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služeb</a:t>
            </a:r>
            <a:endParaRPr lang="en-US" sz="2000" b="0" i="1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358775" indent="536575" algn="just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Přínosy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z </a:t>
            </a:r>
            <a:r>
              <a:rPr lang="en-US" sz="20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pohledu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cs-CZ" sz="2000" b="0" i="1" u="none" strike="noStrike">
                <a:solidFill>
                  <a:srgbClr val="000000"/>
                </a:solidFill>
                <a:effectLst/>
                <a:latin typeface="+mj-lt"/>
              </a:rPr>
              <a:t>přepravce</a:t>
            </a:r>
            <a:endParaRPr lang="en-US" sz="2000" b="0" i="1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-US" sz="2000" dirty="0">
              <a:latin typeface="+mj-lt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cs-CZ" sz="1800" b="1" u="sng" dirty="0">
                <a:latin typeface="+mj-lt"/>
              </a:rPr>
              <a:t>Poznámka</a:t>
            </a:r>
            <a:r>
              <a:rPr lang="en-US" sz="1800" b="1" i="0" u="sng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:</a:t>
            </a:r>
            <a:r>
              <a:rPr lang="en-US" sz="1800" b="1" i="0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endParaRPr lang="en-US" sz="1800" dirty="0">
              <a:latin typeface="+mj-lt"/>
            </a:endParaRP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1800" dirty="0">
                <a:latin typeface="+mj-lt"/>
              </a:rPr>
              <a:t>V </a:t>
            </a:r>
            <a:r>
              <a:rPr lang="en-US" sz="1800" dirty="0" err="1">
                <a:latin typeface="+mj-lt"/>
              </a:rPr>
              <a:t>roce</a:t>
            </a:r>
            <a:r>
              <a:rPr lang="en-US" sz="1800" dirty="0">
                <a:latin typeface="+mj-lt"/>
              </a:rPr>
              <a:t> 2010 </a:t>
            </a:r>
            <a:r>
              <a:rPr lang="cs-CZ" sz="1800" dirty="0">
                <a:latin typeface="+mj-lt"/>
              </a:rPr>
              <a:t>bylo </a:t>
            </a:r>
            <a:r>
              <a:rPr lang="en-US" sz="1800" dirty="0" err="1">
                <a:latin typeface="+mj-lt"/>
              </a:rPr>
              <a:t>stanovení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první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definice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Cílů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udržitelného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rozvoje</a:t>
            </a:r>
            <a:r>
              <a:rPr lang="en-US" sz="1800" dirty="0">
                <a:latin typeface="+mj-lt"/>
              </a:rPr>
              <a:t> (SDG), </a:t>
            </a:r>
            <a:r>
              <a:rPr lang="en-US" sz="1800" dirty="0" err="1">
                <a:latin typeface="+mj-lt"/>
              </a:rPr>
              <a:t>které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však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byly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oficiálně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schváleny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členy</a:t>
            </a:r>
            <a:r>
              <a:rPr lang="en-US" sz="1800" dirty="0">
                <a:latin typeface="+mj-lt"/>
              </a:rPr>
              <a:t> OSN </a:t>
            </a:r>
            <a:r>
              <a:rPr lang="en-US" sz="1800" dirty="0" err="1">
                <a:latin typeface="+mj-lt"/>
              </a:rPr>
              <a:t>až</a:t>
            </a:r>
            <a:r>
              <a:rPr lang="en-US" sz="1800" dirty="0">
                <a:latin typeface="+mj-lt"/>
              </a:rPr>
              <a:t> v </a:t>
            </a:r>
            <a:r>
              <a:rPr lang="en-US" sz="1800" dirty="0" err="1">
                <a:latin typeface="+mj-lt"/>
              </a:rPr>
              <a:t>roce</a:t>
            </a:r>
            <a:r>
              <a:rPr lang="en-US" sz="1800" dirty="0">
                <a:latin typeface="+mj-lt"/>
              </a:rPr>
              <a:t> 2015.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en-US" sz="1800" dirty="0" err="1">
                <a:latin typeface="+mj-lt"/>
              </a:rPr>
              <a:t>Ideální</a:t>
            </a:r>
            <a:r>
              <a:rPr lang="en-US" sz="1800" dirty="0">
                <a:latin typeface="+mj-lt"/>
              </a:rPr>
              <a:t> by </a:t>
            </a:r>
            <a:r>
              <a:rPr lang="en-US" sz="1800" dirty="0" err="1">
                <a:latin typeface="+mj-lt"/>
              </a:rPr>
              <a:t>bylo</a:t>
            </a:r>
            <a:r>
              <a:rPr lang="en-US" sz="1800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kdyby</a:t>
            </a:r>
            <a:r>
              <a:rPr lang="en-US" sz="1800" dirty="0">
                <a:latin typeface="+mj-lt"/>
              </a:rPr>
              <a:t> o </a:t>
            </a:r>
            <a:r>
              <a:rPr lang="en-US" sz="1800" dirty="0" err="1">
                <a:latin typeface="+mj-lt"/>
              </a:rPr>
              <a:t>této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historii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hovořil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odborník</a:t>
            </a:r>
            <a:r>
              <a:rPr lang="en-US" sz="1800" dirty="0">
                <a:latin typeface="+mj-lt"/>
              </a:rPr>
              <a:t>, ale pro </a:t>
            </a:r>
            <a:r>
              <a:rPr lang="en-US" sz="1800" dirty="0" err="1">
                <a:latin typeface="+mj-lt"/>
              </a:rPr>
              <a:t>tuto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kapsli</a:t>
            </a:r>
            <a:r>
              <a:rPr lang="en-US" sz="1800" dirty="0">
                <a:latin typeface="+mj-lt"/>
              </a:rPr>
              <a:t> to </a:t>
            </a:r>
            <a:r>
              <a:rPr lang="en-US" sz="1800" dirty="0" err="1">
                <a:latin typeface="+mj-lt"/>
              </a:rPr>
              <a:t>není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nezbytné</a:t>
            </a:r>
            <a:r>
              <a:rPr lang="en-US" sz="1800" dirty="0">
                <a:latin typeface="+mj-lt"/>
              </a:rPr>
              <a:t>. </a:t>
            </a:r>
            <a:r>
              <a:rPr lang="en-US" sz="1800" dirty="0" err="1">
                <a:latin typeface="+mj-lt"/>
              </a:rPr>
              <a:t>Měl</a:t>
            </a:r>
            <a:r>
              <a:rPr lang="en-US" sz="1800" dirty="0">
                <a:latin typeface="+mj-lt"/>
              </a:rPr>
              <a:t> by </a:t>
            </a:r>
            <a:r>
              <a:rPr lang="en-US" sz="1800" dirty="0" err="1">
                <a:latin typeface="+mj-lt"/>
              </a:rPr>
              <a:t>především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představit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vývoj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postupů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své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společnosti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vůči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dopravcům</a:t>
            </a:r>
            <a:r>
              <a:rPr lang="en-US" sz="1800" dirty="0">
                <a:latin typeface="+mj-lt"/>
              </a:rPr>
              <a:t> a </a:t>
            </a:r>
            <a:r>
              <a:rPr lang="en-US" sz="1800" dirty="0" err="1">
                <a:latin typeface="+mj-lt"/>
              </a:rPr>
              <a:t>logistikům</a:t>
            </a:r>
            <a:r>
              <a:rPr lang="en-US" sz="1800" dirty="0">
                <a:latin typeface="+mj-lt"/>
              </a:rPr>
              <a:t>.</a:t>
            </a:r>
            <a:endParaRPr lang="en-US" sz="180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p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říprava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tx1"/>
                </a:solidFill>
              </a:rPr>
              <a:t>Aby </a:t>
            </a:r>
            <a:r>
              <a:rPr lang="en-US" sz="1600" dirty="0" err="1">
                <a:solidFill>
                  <a:schemeClr val="tx1"/>
                </a:solidFill>
              </a:rPr>
              <a:t>bylo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konferenci</a:t>
            </a:r>
            <a:r>
              <a:rPr lang="en-US" sz="1600" dirty="0">
                <a:solidFill>
                  <a:schemeClr val="tx1"/>
                </a:solidFill>
              </a:rPr>
              <a:t> co </a:t>
            </a:r>
            <a:r>
              <a:rPr lang="en-US" sz="1600" dirty="0" err="1">
                <a:solidFill>
                  <a:schemeClr val="tx1"/>
                </a:solidFill>
              </a:rPr>
              <a:t>nejlépe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připravit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musí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odborník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expert, </a:t>
            </a:r>
            <a:r>
              <a:rPr lang="en-US" sz="1600" dirty="0" err="1">
                <a:solidFill>
                  <a:schemeClr val="tx1"/>
                </a:solidFill>
              </a:rPr>
              <a:t>který</a:t>
            </a:r>
            <a:r>
              <a:rPr lang="en-US" sz="1600" dirty="0">
                <a:solidFill>
                  <a:schemeClr val="tx1"/>
                </a:solidFill>
              </a:rPr>
              <a:t> by </a:t>
            </a:r>
            <a:r>
              <a:rPr lang="en-US" sz="1600" dirty="0" err="1">
                <a:solidFill>
                  <a:schemeClr val="tx1"/>
                </a:solidFill>
              </a:rPr>
              <a:t>byl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přizván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prezentaci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rozsahu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jejího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působení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odpovídat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níže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uvedenému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profilu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Průmyslová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společnost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která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subdodavatelsky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zajišťuje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logistiku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městských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centrech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  <a:endParaRPr lang="cs-CZ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endParaRPr lang="en-GB" sz="1600" dirty="0">
              <a:solidFill>
                <a:schemeClr val="tx1"/>
              </a:solidFill>
            </a:endParaRPr>
          </a:p>
          <a:p>
            <a:pPr marL="895350" indent="-285750" algn="just"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Pozice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zohledňující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provozní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aspekty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alespoň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z </a:t>
            </a:r>
            <a:r>
              <a:rPr lang="en-US" sz="1600" dirty="0" err="1">
                <a:solidFill>
                  <a:schemeClr val="tx1"/>
                </a:solidFill>
              </a:rPr>
              <a:t>níže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úkolů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jeho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roli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endParaRPr lang="en-GB" sz="1600" dirty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Příprava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výběrových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řízení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výběr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poskytovatelů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služeb</a:t>
            </a:r>
            <a:endParaRPr lang="en-GB" sz="1600" dirty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Pozice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související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strategií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služeb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zákazníkům</a:t>
            </a:r>
            <a:endParaRPr lang="en-GB" sz="1600" dirty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Pozice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vysokém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managementu</a:t>
            </a:r>
            <a:endParaRPr lang="en-GB" sz="1600" dirty="0">
              <a:solidFill>
                <a:schemeClr val="tx1"/>
              </a:solidFill>
            </a:endParaRPr>
          </a:p>
          <a:p>
            <a:pPr marL="1433513" lvl="5" indent="-285750" algn="just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tx1"/>
                </a:solidFill>
              </a:rPr>
              <a:t>Role </a:t>
            </a:r>
            <a:r>
              <a:rPr lang="en-GB" sz="1600" dirty="0" err="1">
                <a:solidFill>
                  <a:schemeClr val="tx1"/>
                </a:solidFill>
              </a:rPr>
              <a:t>společnosti</a:t>
            </a:r>
            <a:endParaRPr lang="en-GB" sz="1600" dirty="0">
              <a:solidFill>
                <a:schemeClr val="tx1"/>
              </a:solidFill>
            </a:endParaRPr>
          </a:p>
          <a:p>
            <a:pPr lvl="5" algn="just"/>
            <a:endParaRPr lang="en-GB" sz="1600" dirty="0">
              <a:solidFill>
                <a:schemeClr val="tx1"/>
              </a:solidFill>
            </a:endParaRPr>
          </a:p>
          <a:p>
            <a:pPr lvl="5" algn="just"/>
            <a:r>
              <a:rPr lang="en-US" sz="1600" dirty="0" err="1">
                <a:solidFill>
                  <a:schemeClr val="tx1"/>
                </a:solidFill>
              </a:rPr>
              <a:t>Upozorňujeme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tento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seznam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vyčerpávající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různých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úrovních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můžete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najít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odborníky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kteří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zcela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schopni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sdílet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zkušenosti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oblasti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sdílení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údajů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partnery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6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kce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p</a:t>
            </a:r>
            <a:r>
              <a:rPr lang="cs-CZ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říprava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2" y="1812071"/>
            <a:ext cx="857108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2000"/>
            </a:pP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profesoři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připraví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konferenci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některými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aspekty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kterými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budou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zabývat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během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diskuse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Pre</a:t>
            </a:r>
            <a:r>
              <a:rPr lang="cs-CZ" sz="1600" dirty="0">
                <a:solidFill>
                  <a:schemeClr val="tx1"/>
                </a:solidFill>
              </a:rPr>
              <a:t>z</a:t>
            </a:r>
            <a:r>
              <a:rPr lang="en-US" sz="1600" dirty="0" err="1">
                <a:solidFill>
                  <a:schemeClr val="tx1"/>
                </a:solidFill>
              </a:rPr>
              <a:t>enta</a:t>
            </a:r>
            <a:r>
              <a:rPr lang="cs-CZ" sz="1600" dirty="0" err="1">
                <a:solidFill>
                  <a:schemeClr val="tx1"/>
                </a:solidFill>
              </a:rPr>
              <a:t>ce</a:t>
            </a:r>
            <a:r>
              <a:rPr lang="cs-CZ" sz="1600" dirty="0">
                <a:solidFill>
                  <a:schemeClr val="tx1"/>
                </a:solidFill>
              </a:rPr>
              <a:t> společnosti</a:t>
            </a: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K</a:t>
            </a:r>
            <a:r>
              <a:rPr lang="cs-CZ" sz="1600" dirty="0" err="1">
                <a:solidFill>
                  <a:schemeClr val="tx1"/>
                </a:solidFill>
              </a:rPr>
              <a:t>líčové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produ</a:t>
            </a:r>
            <a:r>
              <a:rPr lang="cs-CZ" sz="1600" dirty="0" err="1">
                <a:solidFill>
                  <a:schemeClr val="tx1"/>
                </a:solidFill>
              </a:rPr>
              <a:t>kty</a:t>
            </a:r>
            <a:r>
              <a:rPr lang="cs-CZ" sz="1600" dirty="0">
                <a:solidFill>
                  <a:schemeClr val="tx1"/>
                </a:solidFill>
              </a:rPr>
              <a:t> a služby</a:t>
            </a: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Druh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logistických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dopravních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operací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zadávaných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subdodavatelům</a:t>
            </a:r>
            <a:r>
              <a:rPr lang="en-US" sz="1600" dirty="0">
                <a:solidFill>
                  <a:schemeClr val="tx1"/>
                </a:solidFill>
              </a:rPr>
              <a:t> pro </a:t>
            </a:r>
            <a:r>
              <a:rPr lang="en-US" sz="1600" dirty="0" err="1">
                <a:solidFill>
                  <a:schemeClr val="tx1"/>
                </a:solidFill>
              </a:rPr>
              <a:t>danou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činnost</a:t>
            </a:r>
            <a:endParaRPr lang="en-US" sz="1600" dirty="0">
              <a:solidFill>
                <a:schemeClr val="tx1"/>
              </a:solidFill>
            </a:endParaRP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Poměr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vlastních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operací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operací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zadávaných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externě</a:t>
            </a:r>
            <a:endParaRPr lang="cs-CZ" sz="1600" dirty="0">
              <a:solidFill>
                <a:schemeClr val="tx1"/>
              </a:solidFill>
            </a:endParaRP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Geografické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pokrytí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mezinárodní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činnost</a:t>
            </a:r>
            <a:r>
              <a:rPr lang="en-GB" sz="1600" dirty="0">
                <a:solidFill>
                  <a:schemeClr val="tx1"/>
                </a:solidFill>
              </a:rPr>
              <a:t> (</a:t>
            </a:r>
            <a:r>
              <a:rPr lang="en-GB" sz="1600" dirty="0" err="1">
                <a:solidFill>
                  <a:schemeClr val="tx1"/>
                </a:solidFill>
              </a:rPr>
              <a:t>pokud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existuje</a:t>
            </a:r>
            <a:r>
              <a:rPr lang="en-GB" sz="1600" dirty="0">
                <a:solidFill>
                  <a:schemeClr val="tx1"/>
                </a:solidFill>
              </a:rPr>
              <a:t>)</a:t>
            </a:r>
            <a:endParaRPr lang="cs-CZ" sz="1600" dirty="0">
              <a:solidFill>
                <a:schemeClr val="tx1"/>
              </a:solidFill>
            </a:endParaRPr>
          </a:p>
          <a:p>
            <a:pPr marL="1433513" lvl="3" indent="-285750" algn="just">
              <a:buSzPts val="2000"/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marL="895350" lvl="0" indent="-285750" algn="just">
              <a:buSzPts val="2000"/>
              <a:buFont typeface="Wingdings" panose="05000000000000000000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Představení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distribuční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strategie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společnosti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Výběr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kanálů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jsou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dispozici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koncovým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zákazníkům</a:t>
            </a:r>
            <a:endParaRPr lang="en-GB" sz="1600" dirty="0">
              <a:solidFill>
                <a:schemeClr val="tx1"/>
              </a:solidFill>
            </a:endParaRP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Vliv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partnerů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definování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strategie</a:t>
            </a:r>
            <a:endParaRPr lang="en-GB" sz="1600" dirty="0">
              <a:solidFill>
                <a:schemeClr val="tx1"/>
              </a:solidFill>
            </a:endParaRPr>
          </a:p>
          <a:p>
            <a:pPr marL="1433513" lvl="0" indent="-285750" algn="just">
              <a:buSzPts val="2000"/>
              <a:buFont typeface="Wingdings" panose="05000000000000000000" pitchFamily="2" charset="2"/>
              <a:buChar char="§"/>
            </a:pPr>
            <a:r>
              <a:rPr lang="en-GB" sz="1600" dirty="0" err="1">
                <a:solidFill>
                  <a:schemeClr val="tx1"/>
                </a:solidFill>
              </a:rPr>
              <a:t>Stanovení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priorit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současných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výkonnostních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kritérií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očekávaných</a:t>
            </a:r>
            <a:r>
              <a:rPr lang="en-GB" sz="1600" dirty="0">
                <a:solidFill>
                  <a:schemeClr val="tx1"/>
                </a:solidFill>
              </a:rPr>
              <a:t> od </a:t>
            </a:r>
            <a:r>
              <a:rPr lang="en-GB" sz="1600" dirty="0" err="1">
                <a:solidFill>
                  <a:schemeClr val="tx1"/>
                </a:solidFill>
              </a:rPr>
              <a:t>poskytovatelů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služeb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94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7</a:t>
            </a:fld>
            <a:endParaRPr/>
          </a:p>
        </p:txBody>
      </p:sp>
      <p:sp>
        <p:nvSpPr>
          <p:cNvPr id="65" name="Google Shape;65;p9"/>
          <p:cNvSpPr txBox="1"/>
          <p:nvPr/>
        </p:nvSpPr>
        <p:spPr>
          <a:xfrm>
            <a:off x="285531" y="1074532"/>
            <a:ext cx="8571086" cy="493011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GB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seznam potenciálních odborníků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531" y="1812071"/>
            <a:ext cx="857108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 err="1">
                <a:solidFill>
                  <a:schemeClr val="tx1"/>
                </a:solidFill>
              </a:rPr>
              <a:t>Níže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naleznete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seznam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podniků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ochotny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uvolnit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některého</a:t>
            </a:r>
            <a:r>
              <a:rPr lang="en-GB" sz="1600" dirty="0">
                <a:solidFill>
                  <a:schemeClr val="tx1"/>
                </a:solidFill>
              </a:rPr>
              <a:t> ze </a:t>
            </a:r>
            <a:r>
              <a:rPr lang="en-GB" sz="1600" dirty="0" err="1">
                <a:solidFill>
                  <a:schemeClr val="tx1"/>
                </a:solidFill>
              </a:rPr>
              <a:t>svých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odborníků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studentům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představili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znalosti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budoucí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provoz</a:t>
            </a:r>
            <a:r>
              <a:rPr lang="en-GB" sz="1600" dirty="0">
                <a:solidFill>
                  <a:schemeClr val="tx1"/>
                </a:solidFill>
              </a:rPr>
              <a:t>. Je </a:t>
            </a:r>
            <a:r>
              <a:rPr lang="en-GB" sz="1600" dirty="0" err="1">
                <a:solidFill>
                  <a:schemeClr val="tx1"/>
                </a:solidFill>
              </a:rPr>
              <a:t>důležité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propojit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pracovní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vzdělávací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prostředí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abychom</a:t>
            </a:r>
            <a:r>
              <a:rPr lang="en-GB" sz="1600" dirty="0">
                <a:solidFill>
                  <a:schemeClr val="tx1"/>
                </a:solidFill>
              </a:rPr>
              <a:t> co </a:t>
            </a:r>
            <a:r>
              <a:rPr lang="en-GB" sz="1600" dirty="0" err="1">
                <a:solidFill>
                  <a:schemeClr val="tx1"/>
                </a:solidFill>
              </a:rPr>
              <a:t>nejlépe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připravili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budoucí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odborníky</a:t>
            </a:r>
            <a:r>
              <a:rPr lang="en-GB" sz="16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Profily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podniků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se </a:t>
            </a:r>
            <a:r>
              <a:rPr lang="en-GB" sz="1600" dirty="0" err="1">
                <a:solidFill>
                  <a:schemeClr val="tx1"/>
                </a:solidFill>
              </a:rPr>
              <a:t>nejlépe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hodí</a:t>
            </a:r>
            <a:r>
              <a:rPr lang="en-GB" sz="1600" dirty="0">
                <a:solidFill>
                  <a:schemeClr val="tx1"/>
                </a:solidFill>
              </a:rPr>
              <a:t> pro </a:t>
            </a:r>
            <a:r>
              <a:rPr lang="en-GB" sz="1600" dirty="0" err="1">
                <a:solidFill>
                  <a:schemeClr val="tx1"/>
                </a:solidFill>
              </a:rPr>
              <a:t>tuto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úvodní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konferenci</a:t>
            </a:r>
            <a:r>
              <a:rPr lang="en-GB" sz="1600" dirty="0">
                <a:solidFill>
                  <a:schemeClr val="tx1"/>
                </a:solidFill>
              </a:rPr>
              <a:t> o </a:t>
            </a:r>
            <a:r>
              <a:rPr lang="en-GB" sz="1600" dirty="0" err="1">
                <a:solidFill>
                  <a:schemeClr val="tx1"/>
                </a:solidFill>
              </a:rPr>
              <a:t>vysvětlování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výhod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sdílení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mezi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partnery</a:t>
            </a:r>
            <a:r>
              <a:rPr lang="en-GB" sz="1600" dirty="0">
                <a:solidFill>
                  <a:schemeClr val="tx1"/>
                </a:solidFill>
              </a:rPr>
              <a:t>: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Průmyslové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skupiny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zadávají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dodávky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poslední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míli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třetím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čtvrtým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stranám</a:t>
            </a:r>
            <a:r>
              <a:rPr lang="en-GB" sz="1600" dirty="0">
                <a:solidFill>
                  <a:schemeClr val="tx1"/>
                </a:solidFill>
              </a:rPr>
              <a:t> (</a:t>
            </a:r>
            <a:r>
              <a:rPr lang="en-GB" sz="1600" dirty="0" err="1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.: </a:t>
            </a:r>
            <a:r>
              <a:rPr lang="en-GB" sz="1600" dirty="0" err="1">
                <a:solidFill>
                  <a:schemeClr val="tx1"/>
                </a:solidFill>
              </a:rPr>
              <a:t>oděvní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značky</a:t>
            </a:r>
            <a:r>
              <a:rPr lang="en-GB" sz="1600" dirty="0">
                <a:solidFill>
                  <a:schemeClr val="tx1"/>
                </a:solidFill>
              </a:rPr>
              <a:t>, McDonald's </a:t>
            </a:r>
            <a:r>
              <a:rPr lang="en-GB" sz="1600" dirty="0" err="1">
                <a:solidFill>
                  <a:schemeClr val="tx1"/>
                </a:solidFill>
              </a:rPr>
              <a:t>atd</a:t>
            </a:r>
            <a:r>
              <a:rPr lang="en-GB" sz="1600" dirty="0">
                <a:solidFill>
                  <a:schemeClr val="tx1"/>
                </a:solidFill>
              </a:rPr>
              <a:t>.).</a:t>
            </a: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chemeClr val="tx1"/>
                </a:solidFill>
              </a:rPr>
              <a:t>Distribuční skupiny s vlastním vozovým parkem a logistikou, potenciální subdodavatelé části svých operací, aby bylo možné porovnat postup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: Carrefour, Lidl)</a:t>
            </a:r>
            <a:r>
              <a:rPr lang="cs-CZ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  <a:p>
            <a:pPr marL="715963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chemeClr val="tx1"/>
                </a:solidFill>
              </a:rPr>
              <a:t>Odborníci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distribuci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oblasti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internetového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obchodu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kteří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část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logistiky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zadávají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jiným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provozovatelům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</a:t>
            </a:r>
            <a:r>
              <a:rPr lang="en-GB" sz="1600" dirty="0" err="1">
                <a:solidFill>
                  <a:schemeClr val="tx1"/>
                </a:solidFill>
              </a:rPr>
              <a:t>i</a:t>
            </a:r>
            <a:r>
              <a:rPr lang="cs-CZ" sz="1600" dirty="0">
                <a:solidFill>
                  <a:schemeClr val="tx1"/>
                </a:solidFill>
              </a:rPr>
              <a:t>např</a:t>
            </a:r>
            <a:r>
              <a:rPr lang="en-GB" sz="1600" dirty="0">
                <a:solidFill>
                  <a:schemeClr val="tx1"/>
                </a:solidFill>
              </a:rPr>
              <a:t>: Amazon, C-Discount etc.)</a:t>
            </a: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815138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dirty="0">
                <a:solidFill>
                  <a:schemeClr val="tx1"/>
                </a:solidFill>
              </a:rPr>
              <a:t>Pro t</a:t>
            </a:r>
            <a:r>
              <a:rPr lang="cs-CZ" sz="2000" dirty="0">
                <a:solidFill>
                  <a:schemeClr val="tx1"/>
                </a:solidFill>
              </a:rPr>
              <a:t>u</a:t>
            </a:r>
            <a:r>
              <a:rPr lang="en-GB" sz="2000" dirty="0">
                <a:solidFill>
                  <a:schemeClr val="tx1"/>
                </a:solidFill>
              </a:rPr>
              <a:t>to </a:t>
            </a:r>
            <a:r>
              <a:rPr lang="en-GB" sz="2000" dirty="0" err="1">
                <a:solidFill>
                  <a:schemeClr val="tx1"/>
                </a:solidFill>
              </a:rPr>
              <a:t>konkrétní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kapsli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nebylo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připraveno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žádné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cvičení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dirty="0" err="1">
                <a:solidFill>
                  <a:schemeClr val="tx1"/>
                </a:solidFill>
              </a:rPr>
              <a:t>Učitelé</a:t>
            </a:r>
            <a:r>
              <a:rPr lang="en-GB" sz="2000" dirty="0">
                <a:solidFill>
                  <a:schemeClr val="tx1"/>
                </a:solidFill>
              </a:rPr>
              <a:t> a </a:t>
            </a:r>
            <a:r>
              <a:rPr lang="en-GB" sz="2000" dirty="0" err="1">
                <a:solidFill>
                  <a:schemeClr val="tx1"/>
                </a:solidFill>
              </a:rPr>
              <a:t>profesoři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mohou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připravit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něco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konkrétního</a:t>
            </a:r>
            <a:r>
              <a:rPr lang="en-GB" sz="2000" dirty="0">
                <a:solidFill>
                  <a:schemeClr val="tx1"/>
                </a:solidFill>
              </a:rPr>
              <a:t> v </a:t>
            </a:r>
            <a:r>
              <a:rPr lang="en-GB" sz="2000" dirty="0" err="1">
                <a:solidFill>
                  <a:schemeClr val="tx1"/>
                </a:solidFill>
              </a:rPr>
              <a:t>závislosti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na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obsahu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poskytnutém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odborníkem</a:t>
            </a:r>
            <a:r>
              <a:rPr lang="en-GB" sz="2000" dirty="0">
                <a:solidFill>
                  <a:schemeClr val="tx1"/>
                </a:solidFill>
              </a:rPr>
              <a:t>/</a:t>
            </a:r>
            <a:r>
              <a:rPr lang="en-GB" sz="2000" dirty="0" err="1">
                <a:solidFill>
                  <a:schemeClr val="tx1"/>
                </a:solidFill>
              </a:rPr>
              <a:t>odbornicí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specifické</a:t>
            </a:r>
            <a:r>
              <a:rPr lang="en-GB" sz="2000" dirty="0">
                <a:solidFill>
                  <a:schemeClr val="tx1"/>
                </a:solidFill>
              </a:rPr>
              <a:t> pro </a:t>
            </a:r>
            <a:r>
              <a:rPr lang="en-GB" sz="2000" dirty="0" err="1">
                <a:solidFill>
                  <a:schemeClr val="tx1"/>
                </a:solidFill>
              </a:rPr>
              <a:t>danou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intervenci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dirty="0">
              <a:solidFill>
                <a:srgbClr val="7F7F7F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671</Words>
  <Application>Microsoft Office PowerPoint</Application>
  <PresentationFormat>Předvádění na obrazovce (4:3)</PresentationFormat>
  <Paragraphs>89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</vt:lpstr>
      <vt:lpstr>Noto Sans Symbols</vt:lpstr>
      <vt:lpstr>Wingdings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frederic.barennes@aft-dev.com</dc:creator>
  <cp:lastModifiedBy>Veronika Matějíčková</cp:lastModifiedBy>
  <cp:revision>19</cp:revision>
  <dcterms:created xsi:type="dcterms:W3CDTF">2016-11-18T09:55:38Z</dcterms:created>
  <dcterms:modified xsi:type="dcterms:W3CDTF">2022-12-03T19:23:22Z</dcterms:modified>
</cp:coreProperties>
</file>