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51" r:id="rId5"/>
  </p:sldMasterIdLst>
  <p:notesMasterIdLst>
    <p:notesMasterId r:id="rId45"/>
  </p:notesMasterIdLst>
  <p:sldIdLst>
    <p:sldId id="256" r:id="rId6"/>
    <p:sldId id="257" r:id="rId7"/>
    <p:sldId id="264" r:id="rId8"/>
    <p:sldId id="259" r:id="rId9"/>
    <p:sldId id="265" r:id="rId10"/>
    <p:sldId id="260" r:id="rId11"/>
    <p:sldId id="279" r:id="rId12"/>
    <p:sldId id="340" r:id="rId13"/>
    <p:sldId id="342" r:id="rId14"/>
    <p:sldId id="266" r:id="rId15"/>
    <p:sldId id="341" r:id="rId16"/>
    <p:sldId id="290" r:id="rId17"/>
    <p:sldId id="291" r:id="rId18"/>
    <p:sldId id="267" r:id="rId19"/>
    <p:sldId id="334" r:id="rId20"/>
    <p:sldId id="273" r:id="rId21"/>
    <p:sldId id="344" r:id="rId22"/>
    <p:sldId id="328" r:id="rId23"/>
    <p:sldId id="345" r:id="rId24"/>
    <p:sldId id="309" r:id="rId25"/>
    <p:sldId id="274" r:id="rId26"/>
    <p:sldId id="289" r:id="rId27"/>
    <p:sldId id="292" r:id="rId28"/>
    <p:sldId id="343" r:id="rId29"/>
    <p:sldId id="346" r:id="rId30"/>
    <p:sldId id="268" r:id="rId31"/>
    <p:sldId id="347" r:id="rId32"/>
    <p:sldId id="278" r:id="rId33"/>
    <p:sldId id="331" r:id="rId34"/>
    <p:sldId id="348" r:id="rId35"/>
    <p:sldId id="349" r:id="rId36"/>
    <p:sldId id="350" r:id="rId37"/>
    <p:sldId id="318" r:id="rId38"/>
    <p:sldId id="316" r:id="rId39"/>
    <p:sldId id="322" r:id="rId40"/>
    <p:sldId id="323" r:id="rId41"/>
    <p:sldId id="324" r:id="rId42"/>
    <p:sldId id="325" r:id="rId43"/>
    <p:sldId id="317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bzyEzC8tiMHWx6deNdtHXJhxg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6"/>
    <a:srgbClr val="18C320"/>
    <a:srgbClr val="C0504D"/>
    <a:srgbClr val="4F6228"/>
    <a:srgbClr val="009FC6"/>
    <a:srgbClr val="B97371"/>
    <a:srgbClr val="0561E1"/>
    <a:srgbClr val="453D51"/>
    <a:srgbClr val="9BBB59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0C5976-FB19-4867-A2B4-DEF7078B3A27}">
  <a:tblStyle styleId="{980C5976-FB19-4867-A2B4-DEF7078B3A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3525" autoAdjust="0"/>
  </p:normalViewPr>
  <p:slideViewPr>
    <p:cSldViewPr snapToGrid="0">
      <p:cViewPr varScale="1">
        <p:scale>
          <a:sx n="103" d="100"/>
          <a:sy n="103" d="100"/>
        </p:scale>
        <p:origin x="108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" name="Google Shape;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378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764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078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321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747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46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753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346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26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16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b78f225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g10b78f225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644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88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311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7807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2887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2650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431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135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906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94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657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5298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7577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8047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38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4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03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992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5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01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13" Type="http://schemas.openxmlformats.org/officeDocument/2006/relationships/image" Target="../media/image7.wmf"/><Relationship Id="rId3" Type="http://schemas.openxmlformats.org/officeDocument/2006/relationships/control" Target="../activeX/activeX3.xml"/><Relationship Id="rId7" Type="http://schemas.openxmlformats.org/officeDocument/2006/relationships/control" Target="../activeX/activeX7.xml"/><Relationship Id="rId12" Type="http://schemas.openxmlformats.org/officeDocument/2006/relationships/image" Target="../media/image6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image" Target="../media/image5.wmf"/><Relationship Id="rId5" Type="http://schemas.openxmlformats.org/officeDocument/2006/relationships/control" Target="../activeX/activeX5.xml"/><Relationship Id="rId15" Type="http://schemas.openxmlformats.org/officeDocument/2006/relationships/image" Target="../media/image9.wmf"/><Relationship Id="rId10" Type="http://schemas.openxmlformats.org/officeDocument/2006/relationships/image" Target="../media/image4.wmf"/><Relationship Id="rId4" Type="http://schemas.openxmlformats.org/officeDocument/2006/relationships/control" Target="../activeX/activeX4.xml"/><Relationship Id="rId9" Type="http://schemas.openxmlformats.org/officeDocument/2006/relationships/image" Target="../media/image3.wmf"/><Relationship Id="rId14" Type="http://schemas.openxmlformats.org/officeDocument/2006/relationships/image" Target="../media/image8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663" y="6357783"/>
            <a:ext cx="2010676" cy="50021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/>
        </p:nvSpPr>
        <p:spPr>
          <a:xfrm>
            <a:off x="2263339" y="6357783"/>
            <a:ext cx="4511380" cy="45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50"/>
              <a:buFont typeface="Calibri"/>
              <a:buNone/>
            </a:pP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funded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Commission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reflects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views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author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Commission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held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responsible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use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made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contained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therein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75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FinalMessag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CCEB647-158F-448F-BCCB-AE6D93C0B817}"/>
              </a:ext>
            </a:extLst>
          </p:cNvPr>
          <p:cNvSpPr txBox="1"/>
          <p:nvPr userDrawn="1"/>
        </p:nvSpPr>
        <p:spPr>
          <a:xfrm>
            <a:off x="2193530" y="3560895"/>
            <a:ext cx="1397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Your</a:t>
            </a:r>
            <a:r>
              <a:rPr lang="fr-FR" sz="1600" b="1" dirty="0"/>
              <a:t> score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24B600-B39A-4B38-9DE7-10D47D8F6154}"/>
              </a:ext>
            </a:extLst>
          </p:cNvPr>
          <p:cNvSpPr txBox="1"/>
          <p:nvPr userDrawn="1"/>
        </p:nvSpPr>
        <p:spPr>
          <a:xfrm>
            <a:off x="5229550" y="3560895"/>
            <a:ext cx="1397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points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F67C29-D8FD-4E61-9F59-D066220BF487}"/>
              </a:ext>
            </a:extLst>
          </p:cNvPr>
          <p:cNvSpPr/>
          <p:nvPr userDrawn="1"/>
        </p:nvSpPr>
        <p:spPr>
          <a:xfrm>
            <a:off x="1099334" y="2301411"/>
            <a:ext cx="6899391" cy="5342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/>
              <a:t>Number</a:t>
            </a:r>
            <a:r>
              <a:rPr lang="fr-FR" sz="2000" b="1" dirty="0"/>
              <a:t> of correct </a:t>
            </a:r>
            <a:r>
              <a:rPr lang="fr-FR" sz="2000" b="1" dirty="0" err="1"/>
              <a:t>answers</a:t>
            </a:r>
            <a:r>
              <a:rPr lang="fr-FR" sz="2000" b="1" dirty="0"/>
              <a:t>: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Points" r:id="rId1" imgW="743040" imgH="333360"/>
        </mc:Choice>
        <mc:Fallback>
          <p:control name="Points" r:id="rId1" imgW="743040" imgH="333360">
            <p:pic>
              <p:nvPicPr>
                <p:cNvPr id="3" name="Points">
                  <a:extLst>
                    <a:ext uri="{FF2B5EF4-FFF2-40B4-BE49-F238E27FC236}">
                      <a16:creationId xmlns:a16="http://schemas.microsoft.com/office/drawing/2014/main" id="{2E5DA949-697D-470C-9E46-3CA62241878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02127" y="3560895"/>
                  <a:ext cx="739743" cy="33855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mentaire" r:id="rId2" imgW="6858000" imgH="704880"/>
        </mc:Choice>
        <mc:Fallback>
          <p:control name="Commentaire" r:id="rId2" imgW="6858000" imgH="704880">
            <p:pic>
              <p:nvPicPr>
                <p:cNvPr id="5" name="Commentaire">
                  <a:extLst>
                    <a:ext uri="{FF2B5EF4-FFF2-40B4-BE49-F238E27FC236}">
                      <a16:creationId xmlns:a16="http://schemas.microsoft.com/office/drawing/2014/main" id="{75672BFB-E699-4289-A76D-8E9ED99ECE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5274" y="4248930"/>
                  <a:ext cx="6853451" cy="70778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acheTotal" r:id="rId3" imgW="1600200" imgH="371520"/>
        </mc:Choice>
        <mc:Fallback>
          <p:control name="CacheTotal" r:id="rId3" imgW="1600200" imgH="371520">
            <p:pic>
              <p:nvPicPr>
                <p:cNvPr id="9" name="CacheTotal">
                  <a:extLst>
                    <a:ext uri="{FF2B5EF4-FFF2-40B4-BE49-F238E27FC236}">
                      <a16:creationId xmlns:a16="http://schemas.microsoft.com/office/drawing/2014/main" id="{C4EFBA42-0DC4-47A1-9562-C6298D876E6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24541" y="0"/>
                  <a:ext cx="1595438" cy="3746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llecte" r:id="rId4" imgW="1600200" imgH="371520"/>
        </mc:Choice>
        <mc:Fallback>
          <p:control name="Collecte" r:id="rId4" imgW="1600200" imgH="371520">
            <p:pic>
              <p:nvPicPr>
                <p:cNvPr id="10" name="Collecte">
                  <a:extLst>
                    <a:ext uri="{FF2B5EF4-FFF2-40B4-BE49-F238E27FC236}">
                      <a16:creationId xmlns:a16="http://schemas.microsoft.com/office/drawing/2014/main" id="{5B352DE3-CAB2-4B2B-9797-0270D11C557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29103" y="0"/>
                  <a:ext cx="1595438" cy="3746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SuiviTest" r:id="rId5" imgW="1600200" imgH="371520"/>
        </mc:Choice>
        <mc:Fallback>
          <p:control name="SuiviTest" r:id="rId5" imgW="1600200" imgH="371520">
            <p:pic>
              <p:nvPicPr>
                <p:cNvPr id="11" name="SuiviTest">
                  <a:extLst>
                    <a:ext uri="{FF2B5EF4-FFF2-40B4-BE49-F238E27FC236}">
                      <a16:creationId xmlns:a16="http://schemas.microsoft.com/office/drawing/2014/main" id="{0409DF97-47D5-462F-9CD3-CF7F3E52731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19979" y="0"/>
                  <a:ext cx="1595438" cy="3746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iteSortie" r:id="rId6" imgW="3695760" imgH="476280"/>
        </mc:Choice>
        <mc:Fallback>
          <p:control name="BoiteSortie" r:id="rId6" imgW="3695760" imgH="476280">
            <p:pic>
              <p:nvPicPr>
                <p:cNvPr id="7" name="BoiteSortie" hidden="1">
                  <a:extLst>
                    <a:ext uri="{FF2B5EF4-FFF2-40B4-BE49-F238E27FC236}">
                      <a16:creationId xmlns:a16="http://schemas.microsoft.com/office/drawing/2014/main" id="{6A86AE0D-E6B8-455D-9539-9A3045AAB1F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99591" y="5496585"/>
                  <a:ext cx="3698875" cy="4730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eSortie" r:id="rId7" imgW="3400560" imgH="361800"/>
        </mc:Choice>
        <mc:Fallback>
          <p:control name="TexteSortie" r:id="rId7" imgW="3400560" imgH="361800">
            <p:pic>
              <p:nvPicPr>
                <p:cNvPr id="12" name="TexteSortie" hidden="1">
                  <a:extLst>
                    <a:ext uri="{FF2B5EF4-FFF2-40B4-BE49-F238E27FC236}">
                      <a16:creationId xmlns:a16="http://schemas.microsoft.com/office/drawing/2014/main" id="{2D289E73-663C-43BF-95E9-B7804B5C7B7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35275" y="5641315"/>
                  <a:ext cx="3400425" cy="3587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411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 preserve="1">
  <p:cSld name="1_Diseño personalizad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5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468313" y="1196975"/>
            <a:ext cx="8183562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3728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FFF49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" name="Google Shape;11;p5" descr="Dexion s.r.o. joins the Czech Logistics Association"/>
          <p:cNvSpPr/>
          <p:nvPr/>
        </p:nvSpPr>
        <p:spPr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79" y="0"/>
            <a:ext cx="2061054" cy="64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264695" y="508411"/>
            <a:ext cx="1852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Apprendimento online di successo per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logistica sostenibile dell'ultimo miglio</a:t>
            </a:r>
            <a:endParaRPr sz="8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468313" y="1196975"/>
            <a:ext cx="8183562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3728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FFF49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dirty="0"/>
          </a:p>
        </p:txBody>
      </p:sp>
      <p:sp>
        <p:nvSpPr>
          <p:cNvPr id="11" name="Google Shape;11;p5" descr="Dexion s.r.o. joins the Czech Logistics Association"/>
          <p:cNvSpPr/>
          <p:nvPr/>
        </p:nvSpPr>
        <p:spPr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79" y="0"/>
            <a:ext cx="2061054" cy="64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264695" y="508411"/>
            <a:ext cx="1852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Apprendimento online di successo per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logistica sostenibile dell'ultimo miglio</a:t>
            </a:r>
            <a:endParaRPr sz="8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0219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23.sv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599506" y="2794758"/>
            <a:ext cx="3945000" cy="1077300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Capsula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1.3.6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342793" y="4293825"/>
            <a:ext cx="7014600" cy="461624"/>
          </a:xfrm>
          <a:prstGeom prst="rect">
            <a:avLst/>
          </a:prstGeom>
          <a:noFill/>
          <a:ln w="1905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Servizi di costruzione e stradali</a:t>
            </a:r>
          </a:p>
        </p:txBody>
      </p:sp>
      <p:sp>
        <p:nvSpPr>
          <p:cNvPr id="27" name="Google Shape;27;p4"/>
          <p:cNvSpPr txBox="1"/>
          <p:nvPr/>
        </p:nvSpPr>
        <p:spPr>
          <a:xfrm>
            <a:off x="248194" y="1222861"/>
            <a:ext cx="8451669" cy="400069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CAPITOLO 1: </a:t>
            </a:r>
            <a:r>
              <a:rPr lang="en-GB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L'ambiente</a:t>
            </a:r>
            <a:r>
              <a:rPr lang="en-GB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della </a:t>
            </a:r>
            <a:r>
              <a:rPr lang="en-GB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logistica</a:t>
            </a:r>
            <a:r>
              <a:rPr lang="en-GB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dell'ultimo</a:t>
            </a:r>
            <a:r>
              <a:rPr lang="en-GB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miglio</a:t>
            </a:r>
            <a:endParaRPr lang="en-GB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243840" y="1858586"/>
            <a:ext cx="8451669" cy="400069"/>
          </a:xfrm>
          <a:prstGeom prst="rect">
            <a:avLst/>
          </a:prstGeom>
          <a:noFill/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UNITÀ 3: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Varietà di flussi di prodotti nell'ecosistema LMD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po' di </a:t>
            </a: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storia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5531" y="1685667"/>
            <a:ext cx="83677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Le attività di costruzione e di edificazione sono strettamente legate alle origini dell'uomo e sono iniziate con i ripari per proteggersi dai predatori. 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Le tecniche di costruzione si sono affinate poco a poco, progressivamente e da un'innovazione all'altra, fino ad arrivare a quelle che chiamiamo costruzioni moderne.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Lo scopo originario della costruzione era quello di garantire la </a:t>
            </a:r>
            <a:r>
              <a:rPr lang="en-US" sz="1600" b="1" dirty="0">
                <a:solidFill>
                  <a:srgbClr val="18C320"/>
                </a:solidFill>
              </a:rPr>
              <a:t>resistenza e la sicurezza dell</a:t>
            </a:r>
            <a:r>
              <a:rPr lang="en-US" sz="1600" dirty="0">
                <a:solidFill>
                  <a:schemeClr val="tx1"/>
                </a:solidFill>
              </a:rPr>
              <a:t>'infrastruttura, e la quantità di materiali necessari era essenziale.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La rivoluzione industriale del XIX secolo ha portato alla ricerca di materiali </a:t>
            </a:r>
            <a:r>
              <a:rPr lang="en-US" sz="1600" b="1" dirty="0">
                <a:solidFill>
                  <a:srgbClr val="18C320"/>
                </a:solidFill>
              </a:rPr>
              <a:t>economici e robusti</a:t>
            </a:r>
            <a:r>
              <a:rPr lang="en-US" sz="1600" dirty="0">
                <a:solidFill>
                  <a:schemeClr val="tx1"/>
                </a:solidFill>
              </a:rPr>
              <a:t>. Anche la produttività nella produzione e nella costruzione doveva essere aumentata per soddisfare le esigenze della società moderna.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Oggi gli edifici sono più variegati per rispondere a un altro obiettivo che è il loro </a:t>
            </a:r>
            <a:r>
              <a:rPr lang="en-US" sz="1600" b="1" dirty="0">
                <a:solidFill>
                  <a:srgbClr val="18C320"/>
                </a:solidFill>
              </a:rPr>
              <a:t>aspetto </a:t>
            </a:r>
            <a:r>
              <a:rPr lang="en-US" sz="1600" dirty="0">
                <a:solidFill>
                  <a:schemeClr val="tx1"/>
                </a:solidFill>
              </a:rPr>
              <a:t>esterno </a:t>
            </a:r>
            <a:r>
              <a:rPr lang="en-US" sz="1600" b="1" dirty="0">
                <a:solidFill>
                  <a:srgbClr val="18C320"/>
                </a:solidFill>
              </a:rPr>
              <a:t>e il design</a:t>
            </a:r>
            <a:r>
              <a:rPr lang="en-US" sz="1600" dirty="0">
                <a:solidFill>
                  <a:schemeClr val="tx1"/>
                </a:solidFill>
              </a:rPr>
              <a:t>, per essere coerenti con un determinato ambiente, ma anche la scelta dei materiali per un migliore </a:t>
            </a:r>
            <a:r>
              <a:rPr lang="en-US" sz="1600" b="1" dirty="0">
                <a:solidFill>
                  <a:srgbClr val="18C320"/>
                </a:solidFill>
              </a:rPr>
              <a:t>isolamento dell'energia </a:t>
            </a:r>
            <a:r>
              <a:rPr lang="en-US" sz="1600" dirty="0">
                <a:solidFill>
                  <a:schemeClr val="tx1"/>
                </a:solidFill>
              </a:rPr>
              <a:t>per funzionare.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7A45F13-AE2E-4773-9596-CEBE206F3EB5}"/>
              </a:ext>
            </a:extLst>
          </p:cNvPr>
          <p:cNvCxnSpPr>
            <a:cxnSpLocks/>
          </p:cNvCxnSpPr>
          <p:nvPr/>
        </p:nvCxnSpPr>
        <p:spPr>
          <a:xfrm>
            <a:off x="6219665" y="3948964"/>
            <a:ext cx="2000202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01819AF-5230-4DC5-A9E9-4C5DE471534A}"/>
              </a:ext>
            </a:extLst>
          </p:cNvPr>
          <p:cNvCxnSpPr>
            <a:cxnSpLocks/>
          </p:cNvCxnSpPr>
          <p:nvPr/>
        </p:nvCxnSpPr>
        <p:spPr>
          <a:xfrm>
            <a:off x="6577982" y="4915905"/>
            <a:ext cx="178773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D2673B8-5451-4F34-B20C-35F10F250FF0}"/>
              </a:ext>
            </a:extLst>
          </p:cNvPr>
          <p:cNvCxnSpPr>
            <a:cxnSpLocks/>
          </p:cNvCxnSpPr>
          <p:nvPr/>
        </p:nvCxnSpPr>
        <p:spPr>
          <a:xfrm>
            <a:off x="352439" y="6358597"/>
            <a:ext cx="2302271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AAA4803-B991-4DF3-A972-961E79967308}"/>
              </a:ext>
            </a:extLst>
          </p:cNvPr>
          <p:cNvCxnSpPr>
            <a:cxnSpLocks/>
          </p:cNvCxnSpPr>
          <p:nvPr/>
        </p:nvCxnSpPr>
        <p:spPr>
          <a:xfrm>
            <a:off x="3122065" y="6631916"/>
            <a:ext cx="1936532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 xmlns:a16="http://schemas.microsoft.com/office/drawing/2014/main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po' di </a:t>
            </a: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storia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5531" y="1685667"/>
            <a:ext cx="83677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I servizi stradali sono stati sviluppati più di recente, con l'evoluzione delle modalità di trasporto, per garantire l'accessibilità alle reti urbane in continua espansione.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Inizialmente, l'obiettivo era quello di creare strade per collegare i mercati alle città, </a:t>
            </a:r>
            <a:r>
              <a:rPr lang="en-US" sz="1600" b="1" dirty="0">
                <a:solidFill>
                  <a:srgbClr val="18C320"/>
                </a:solidFill>
              </a:rPr>
              <a:t>sviluppando il commercio aperto </a:t>
            </a:r>
            <a:r>
              <a:rPr lang="en-US" sz="1600" dirty="0">
                <a:solidFill>
                  <a:schemeClr val="tx1"/>
                </a:solidFill>
              </a:rPr>
              <a:t>e proteggendo questi accessi dal banditismo.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Gradualmente, i servizi stradali hanno iniziato ad adattare le loro </a:t>
            </a:r>
            <a:r>
              <a:rPr lang="en-US" sz="1600" b="1" dirty="0">
                <a:solidFill>
                  <a:srgbClr val="18C320"/>
                </a:solidFill>
              </a:rPr>
              <a:t>pratiche e la scelta dei materiali </a:t>
            </a:r>
            <a:r>
              <a:rPr lang="en-US" sz="1600" dirty="0">
                <a:solidFill>
                  <a:schemeClr val="tx1"/>
                </a:solidFill>
              </a:rPr>
              <a:t>alle modalità di trasporto, per essere sufficientemente robusti. In particolare con lo sviluppo di mezzi di trasporto pesanti, come camion o treni.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La metà del XIX secolo ha dimostrato che, con il rapido sviluppo delle società moderne e la densità urbana, era necessario </a:t>
            </a:r>
            <a:r>
              <a:rPr lang="en-US" sz="1600" b="1" dirty="0">
                <a:solidFill>
                  <a:srgbClr val="18C320"/>
                </a:solidFill>
              </a:rPr>
              <a:t>investire fondi pubblici </a:t>
            </a:r>
            <a:r>
              <a:rPr lang="en-US" sz="1600" dirty="0">
                <a:solidFill>
                  <a:schemeClr val="tx1"/>
                </a:solidFill>
              </a:rPr>
              <a:t>nella ristrutturazione di tutti gli accessi.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L'evoluzione dei mezzi di trasporto e i vincoli che impone a tutte le infrastrutture portano a una </a:t>
            </a:r>
            <a:r>
              <a:rPr lang="en-US" sz="1600" b="1" dirty="0">
                <a:solidFill>
                  <a:srgbClr val="18C320"/>
                </a:solidFill>
              </a:rPr>
              <a:t>ricerca permanente di nuovi materiali </a:t>
            </a:r>
            <a:r>
              <a:rPr lang="en-US" sz="1600" dirty="0">
                <a:solidFill>
                  <a:schemeClr val="tx1"/>
                </a:solidFill>
              </a:rPr>
              <a:t>che permettano la convivenza di tutti i modi di trasporto, garantendo al contempo la longevità delle strade stesse per </a:t>
            </a:r>
            <a:r>
              <a:rPr lang="en-US" sz="1600" b="1" dirty="0">
                <a:solidFill>
                  <a:srgbClr val="18C320"/>
                </a:solidFill>
              </a:rPr>
              <a:t>evitare </a:t>
            </a:r>
            <a:r>
              <a:rPr lang="en-US" sz="1600" dirty="0">
                <a:solidFill>
                  <a:schemeClr val="tx1"/>
                </a:solidFill>
              </a:rPr>
              <a:t>piani di </a:t>
            </a:r>
            <a:r>
              <a:rPr lang="en-US" sz="1600" b="1" dirty="0">
                <a:solidFill>
                  <a:srgbClr val="18C320"/>
                </a:solidFill>
              </a:rPr>
              <a:t>manutenzione lunghi o frequenti.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7A45F13-AE2E-4773-9596-CEBE206F3EB5}"/>
              </a:ext>
            </a:extLst>
          </p:cNvPr>
          <p:cNvCxnSpPr>
            <a:cxnSpLocks/>
          </p:cNvCxnSpPr>
          <p:nvPr/>
        </p:nvCxnSpPr>
        <p:spPr>
          <a:xfrm>
            <a:off x="5830529" y="2715321"/>
            <a:ext cx="217077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01819AF-5230-4DC5-A9E9-4C5DE471534A}"/>
              </a:ext>
            </a:extLst>
          </p:cNvPr>
          <p:cNvCxnSpPr>
            <a:cxnSpLocks/>
          </p:cNvCxnSpPr>
          <p:nvPr/>
        </p:nvCxnSpPr>
        <p:spPr>
          <a:xfrm>
            <a:off x="4683512" y="3681760"/>
            <a:ext cx="3274502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D2673B8-5451-4F34-B20C-35F10F250FF0}"/>
              </a:ext>
            </a:extLst>
          </p:cNvPr>
          <p:cNvCxnSpPr>
            <a:cxnSpLocks/>
          </p:cNvCxnSpPr>
          <p:nvPr/>
        </p:nvCxnSpPr>
        <p:spPr>
          <a:xfrm>
            <a:off x="5928851" y="5142570"/>
            <a:ext cx="19806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AAA4803-B991-4DF3-A972-961E79967308}"/>
              </a:ext>
            </a:extLst>
          </p:cNvPr>
          <p:cNvCxnSpPr>
            <a:cxnSpLocks/>
          </p:cNvCxnSpPr>
          <p:nvPr/>
        </p:nvCxnSpPr>
        <p:spPr>
          <a:xfrm>
            <a:off x="1280055" y="6112727"/>
            <a:ext cx="354758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4F54788-F7D9-40DA-A233-55459FC916A9}"/>
              </a:ext>
            </a:extLst>
          </p:cNvPr>
          <p:cNvCxnSpPr>
            <a:cxnSpLocks/>
          </p:cNvCxnSpPr>
          <p:nvPr/>
        </p:nvCxnSpPr>
        <p:spPr>
          <a:xfrm>
            <a:off x="5043948" y="6354336"/>
            <a:ext cx="3518869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 xmlns:a16="http://schemas.microsoft.com/office/drawing/2014/main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36773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schemeClr val="tx1"/>
                </a:solidFill>
              </a:rPr>
              <a:t>Qual è la specificità dei servizi di costruzione e stradali?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F9BF4B-5902-4C03-A3D7-455094F92AFD}"/>
              </a:ext>
            </a:extLst>
          </p:cNvPr>
          <p:cNvSpPr txBox="1"/>
          <p:nvPr/>
        </p:nvSpPr>
        <p:spPr>
          <a:xfrm>
            <a:off x="2019300" y="2867782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Opere </a:t>
            </a:r>
            <a:r>
              <a:rPr lang="fr-FR" sz="1800" dirty="0">
                <a:sym typeface="Wingdings" panose="05000000000000000000" pitchFamily="2" charset="2"/>
              </a:rPr>
              <a:t>pubbliche non </a:t>
            </a:r>
            <a:r>
              <a:rPr lang="fr-FR" sz="1800" dirty="0" err="1">
                <a:sym typeface="Wingdings" panose="05000000000000000000" pitchFamily="2" charset="2"/>
              </a:rPr>
              <a:t>a </a:t>
            </a:r>
            <a:r>
              <a:rPr lang="fr-FR" sz="1800" dirty="0">
                <a:sym typeface="Wingdings" panose="05000000000000000000" pitchFamily="2" charset="2"/>
              </a:rPr>
              <a:t>scopo di lucro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B64AB6-FCFC-4DA5-8FA6-52AAE6ABAAEF}"/>
              </a:ext>
            </a:extLst>
          </p:cNvPr>
          <p:cNvSpPr txBox="1"/>
          <p:nvPr/>
        </p:nvSpPr>
        <p:spPr>
          <a:xfrm>
            <a:off x="2019300" y="3559578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Attività priva di regolamentazione</a:t>
            </a:r>
            <a:endParaRPr lang="fr-FR" sz="1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B15DA3-2DE8-4D0E-956E-7BAE356191A1}"/>
              </a:ext>
            </a:extLst>
          </p:cNvPr>
          <p:cNvSpPr txBox="1"/>
          <p:nvPr/>
        </p:nvSpPr>
        <p:spPr>
          <a:xfrm>
            <a:off x="2019299" y="4251374"/>
            <a:ext cx="677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Sono richieste diverse </a:t>
            </a:r>
            <a:r>
              <a:rPr lang="fr-FR" sz="1800" dirty="0">
                <a:sym typeface="Wingdings" panose="05000000000000000000" pitchFamily="2" charset="2"/>
              </a:rPr>
              <a:t>competenze, a </a:t>
            </a:r>
            <a:r>
              <a:rPr lang="fr-FR" sz="1800" dirty="0" err="1">
                <a:sym typeface="Wingdings" panose="05000000000000000000" pitchFamily="2" charset="2"/>
              </a:rPr>
              <a:t>seconda </a:t>
            </a:r>
            <a:r>
              <a:rPr lang="fr-FR" sz="1800" dirty="0">
                <a:sym typeface="Wingdings" panose="05000000000000000000" pitchFamily="2" charset="2"/>
              </a:rPr>
              <a:t>dei </a:t>
            </a:r>
            <a:r>
              <a:rPr lang="fr-FR" sz="1800" dirty="0" err="1">
                <a:sym typeface="Wingdings" panose="05000000000000000000" pitchFamily="2" charset="2"/>
              </a:rPr>
              <a:t>lavori</a:t>
            </a:r>
            <a:endParaRPr lang="fr-FR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6689D4-C93B-4EC4-BC4A-305877A1D021}"/>
              </a:ext>
            </a:extLst>
          </p:cNvPr>
          <p:cNvSpPr txBox="1"/>
          <p:nvPr/>
        </p:nvSpPr>
        <p:spPr>
          <a:xfrm>
            <a:off x="2019300" y="4943170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Attività </a:t>
            </a:r>
            <a:r>
              <a:rPr lang="fr-FR" sz="1800" dirty="0">
                <a:sym typeface="Wingdings" panose="05000000000000000000" pitchFamily="2" charset="2"/>
              </a:rPr>
              <a:t>non </a:t>
            </a:r>
            <a:r>
              <a:rPr lang="fr-FR" sz="1800" dirty="0" err="1">
                <a:sym typeface="Wingdings" panose="05000000000000000000" pitchFamily="2" charset="2"/>
              </a:rPr>
              <a:t>soggette </a:t>
            </a:r>
            <a:r>
              <a:rPr lang="fr-FR" sz="1800" dirty="0">
                <a:sym typeface="Wingdings" panose="05000000000000000000" pitchFamily="2" charset="2"/>
              </a:rPr>
              <a:t>a </a:t>
            </a:r>
            <a:r>
              <a:rPr lang="fr-FR" sz="1800" dirty="0" err="1">
                <a:sym typeface="Wingdings" panose="05000000000000000000" pitchFamily="2" charset="2"/>
              </a:rPr>
              <a:t>concorrenza di mercato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35A372-EC8E-4028-84B9-82173A18A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2" r="47614" b="22961"/>
          <a:stretch/>
        </p:blipFill>
        <p:spPr>
          <a:xfrm>
            <a:off x="2019299" y="5576500"/>
            <a:ext cx="374201" cy="3422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16B225-7CAF-4F1D-A27D-FBE42F2909EC}"/>
              </a:ext>
            </a:extLst>
          </p:cNvPr>
          <p:cNvSpPr txBox="1"/>
          <p:nvPr/>
        </p:nvSpPr>
        <p:spPr>
          <a:xfrm>
            <a:off x="2019300" y="5598802"/>
            <a:ext cx="577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Opere del settore privato</a:t>
            </a:r>
            <a:r>
              <a:rPr lang="fr-FR" sz="1800" dirty="0">
                <a:sym typeface="Wingdings" panose="05000000000000000000" pitchFamily="2" charset="2"/>
              </a:rPr>
              <a:t>, </a:t>
            </a:r>
            <a:r>
              <a:rPr lang="fr-FR" sz="1800" dirty="0" err="1">
                <a:sym typeface="Wingdings" panose="05000000000000000000" pitchFamily="2" charset="2"/>
              </a:rPr>
              <a:t>pilotate </a:t>
            </a:r>
            <a:r>
              <a:rPr lang="fr-FR" sz="1800" dirty="0">
                <a:sym typeface="Wingdings" panose="05000000000000000000" pitchFamily="2" charset="2"/>
              </a:rPr>
              <a:t>dalla pubblica amministrazione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1063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 xmlns:a16="http://schemas.microsoft.com/office/drawing/2014/main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367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schemeClr val="tx1"/>
                </a:solidFill>
              </a:rPr>
              <a:t>Quale delle seguenti informazioni è vera per quanto riguarda i servizi di costruzione e di viabilità?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F9BF4B-5902-4C03-A3D7-455094F92AFD}"/>
              </a:ext>
            </a:extLst>
          </p:cNvPr>
          <p:cNvSpPr txBox="1"/>
          <p:nvPr/>
        </p:nvSpPr>
        <p:spPr>
          <a:xfrm>
            <a:off x="1963543" y="3098949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Primo datore di lavoro in Europa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B64AB6-FCFC-4DA5-8FA6-52AAE6ABAAEF}"/>
              </a:ext>
            </a:extLst>
          </p:cNvPr>
          <p:cNvSpPr txBox="1"/>
          <p:nvPr/>
        </p:nvSpPr>
        <p:spPr>
          <a:xfrm>
            <a:off x="1963543" y="3666121"/>
            <a:ext cx="660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Oltre </a:t>
            </a:r>
            <a:r>
              <a:rPr lang="fr-FR" sz="1800" dirty="0" err="1">
                <a:sym typeface="Wingdings" panose="05000000000000000000" pitchFamily="2" charset="2"/>
              </a:rPr>
              <a:t>il </a:t>
            </a:r>
            <a:r>
              <a:rPr lang="fr-FR" sz="1800" dirty="0">
                <a:sym typeface="Wingdings" panose="05000000000000000000" pitchFamily="2" charset="2"/>
              </a:rPr>
              <a:t>50% del personale </a:t>
            </a:r>
            <a:r>
              <a:rPr lang="fr-FR" sz="1800" dirty="0" err="1">
                <a:sym typeface="Wingdings" panose="05000000000000000000" pitchFamily="2" charset="2"/>
              </a:rPr>
              <a:t>non </a:t>
            </a:r>
            <a:r>
              <a:rPr lang="fr-FR" sz="1800" dirty="0">
                <a:sym typeface="Wingdings" panose="05000000000000000000" pitchFamily="2" charset="2"/>
              </a:rPr>
              <a:t>qualificato</a:t>
            </a:r>
            <a:endParaRPr lang="fr-FR" sz="1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B15DA3-2DE8-4D0E-956E-7BAE356191A1}"/>
              </a:ext>
            </a:extLst>
          </p:cNvPr>
          <p:cNvSpPr txBox="1"/>
          <p:nvPr/>
        </p:nvSpPr>
        <p:spPr>
          <a:xfrm>
            <a:off x="1963544" y="4237654"/>
            <a:ext cx="66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Un </a:t>
            </a:r>
            <a:r>
              <a:rPr lang="fr-FR" sz="1800" dirty="0" err="1">
                <a:sym typeface="Wingdings" panose="05000000000000000000" pitchFamily="2" charset="2"/>
              </a:rPr>
              <a:t>numero </a:t>
            </a:r>
            <a:r>
              <a:rPr lang="fr-FR" sz="1800" dirty="0">
                <a:sym typeface="Wingdings" panose="05000000000000000000" pitchFamily="2" charset="2"/>
              </a:rPr>
              <a:t>importante di </a:t>
            </a:r>
            <a:r>
              <a:rPr lang="fr-FR" sz="1800" dirty="0" err="1">
                <a:sym typeface="Wingdings" panose="05000000000000000000" pitchFamily="2" charset="2"/>
              </a:rPr>
              <a:t>regolamenti ambientali</a:t>
            </a:r>
            <a:endParaRPr lang="fr-FR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6689D4-C93B-4EC4-BC4A-305877A1D021}"/>
              </a:ext>
            </a:extLst>
          </p:cNvPr>
          <p:cNvSpPr txBox="1"/>
          <p:nvPr/>
        </p:nvSpPr>
        <p:spPr>
          <a:xfrm>
            <a:off x="1963544" y="4812387"/>
            <a:ext cx="66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Gli infortuni </a:t>
            </a:r>
            <a:r>
              <a:rPr lang="fr-FR" sz="1800" dirty="0" err="1">
                <a:sym typeface="Wingdings" panose="05000000000000000000" pitchFamily="2" charset="2"/>
              </a:rPr>
              <a:t>dei lavoratori </a:t>
            </a:r>
            <a:r>
              <a:rPr lang="fr-FR" sz="1800" dirty="0">
                <a:sym typeface="Wingdings" panose="05000000000000000000" pitchFamily="2" charset="2"/>
              </a:rPr>
              <a:t>sono </a:t>
            </a:r>
            <a:r>
              <a:rPr lang="fr-FR" sz="1800" dirty="0" err="1">
                <a:sym typeface="Wingdings" panose="05000000000000000000" pitchFamily="2" charset="2"/>
              </a:rPr>
              <a:t>tra i </a:t>
            </a:r>
            <a:r>
              <a:rPr lang="fr-FR" sz="1800" dirty="0">
                <a:sym typeface="Wingdings" panose="05000000000000000000" pitchFamily="2" charset="2"/>
              </a:rPr>
              <a:t>più </a:t>
            </a:r>
            <a:r>
              <a:rPr lang="fr-FR" sz="1800" dirty="0" err="1">
                <a:sym typeface="Wingdings" panose="05000000000000000000" pitchFamily="2" charset="2"/>
              </a:rPr>
              <a:t>bassi </a:t>
            </a:r>
            <a:r>
              <a:rPr lang="fr-FR" sz="1800" dirty="0">
                <a:sym typeface="Wingdings" panose="05000000000000000000" pitchFamily="2" charset="2"/>
              </a:rPr>
              <a:t>in </a:t>
            </a:r>
            <a:r>
              <a:rPr lang="fr-FR" sz="1800" dirty="0" err="1">
                <a:sym typeface="Wingdings" panose="05000000000000000000" pitchFamily="2" charset="2"/>
              </a:rPr>
              <a:t>questo settore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35A372-EC8E-4028-84B9-82173A18A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2" r="47614" b="22961"/>
          <a:stretch/>
        </p:blipFill>
        <p:spPr>
          <a:xfrm>
            <a:off x="1963543" y="3077867"/>
            <a:ext cx="374201" cy="3422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B1DE9E9-8D37-4819-B27F-72231ADD0D2E}"/>
              </a:ext>
            </a:extLst>
          </p:cNvPr>
          <p:cNvSpPr txBox="1"/>
          <p:nvPr/>
        </p:nvSpPr>
        <p:spPr>
          <a:xfrm>
            <a:off x="1963544" y="5373597"/>
            <a:ext cx="66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Una </a:t>
            </a:r>
            <a:r>
              <a:rPr lang="fr-FR" sz="1800" dirty="0" err="1">
                <a:sym typeface="Wingdings" panose="05000000000000000000" pitchFamily="2" charset="2"/>
              </a:rPr>
              <a:t>quota </a:t>
            </a:r>
            <a:r>
              <a:rPr lang="fr-FR" sz="1800" dirty="0">
                <a:sym typeface="Wingdings" panose="05000000000000000000" pitchFamily="2" charset="2"/>
              </a:rPr>
              <a:t>importante di </a:t>
            </a:r>
            <a:r>
              <a:rPr lang="fr-FR" sz="1800" dirty="0" err="1">
                <a:sym typeface="Wingdings" panose="05000000000000000000" pitchFamily="2" charset="2"/>
              </a:rPr>
              <a:t>lavoratori viene reclutata dall'estero</a:t>
            </a:r>
            <a:endParaRPr lang="fr-FR" sz="18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DBF604C-5891-4B8A-85D8-57DB7A2A1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2" r="47614" b="22961"/>
          <a:stretch/>
        </p:blipFill>
        <p:spPr>
          <a:xfrm>
            <a:off x="1963542" y="4222970"/>
            <a:ext cx="374201" cy="34227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42C0EE9-E97F-48D6-9C58-9F1A656B3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2" r="47614" b="22961"/>
          <a:stretch/>
        </p:blipFill>
        <p:spPr>
          <a:xfrm>
            <a:off x="1963542" y="5368073"/>
            <a:ext cx="374201" cy="3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 xmlns:a16="http://schemas.microsoft.com/office/drawing/2014/main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Organizzazione o coordinamento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id="{BA69E0EA-3098-4824-AE79-C7D7CBAA8985}"/>
              </a:ext>
            </a:extLst>
          </p:cNvPr>
          <p:cNvSpPr/>
          <p:nvPr/>
        </p:nvSpPr>
        <p:spPr>
          <a:xfrm>
            <a:off x="306006" y="1812071"/>
            <a:ext cx="83677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Le operazioni di costruzione comportano molte attività e quindi molte competenze a seconda dei lavori da eseguire e del tipo di infrastruttura, sia essa un edificio o una strada: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Costruzione</a:t>
            </a:r>
          </a:p>
          <a:p>
            <a:pPr marL="892175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Alterazioni</a:t>
            </a:r>
          </a:p>
          <a:p>
            <a:pPr marL="892175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Conversione</a:t>
            </a:r>
          </a:p>
          <a:p>
            <a:pPr marL="892175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Montaggio</a:t>
            </a:r>
          </a:p>
          <a:p>
            <a:pPr marL="892175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Messa in servizio</a:t>
            </a:r>
          </a:p>
          <a:p>
            <a:pPr marL="892175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Ristrutturazione</a:t>
            </a:r>
          </a:p>
          <a:p>
            <a:pPr marL="892175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Riparazione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13E5C9-8073-493D-987D-1E4BE69248AD}"/>
              </a:ext>
            </a:extLst>
          </p:cNvPr>
          <p:cNvSpPr txBox="1"/>
          <p:nvPr/>
        </p:nvSpPr>
        <p:spPr>
          <a:xfrm>
            <a:off x="4423592" y="2552221"/>
            <a:ext cx="382831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Decorazione</a:t>
            </a:r>
          </a:p>
          <a:p>
            <a:pPr marL="892175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Mantenimento</a:t>
            </a:r>
          </a:p>
          <a:p>
            <a:pPr marL="892175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Smontaggio</a:t>
            </a:r>
          </a:p>
          <a:p>
            <a:pPr marL="892175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Demolizione</a:t>
            </a:r>
          </a:p>
          <a:p>
            <a:pPr marL="892175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Disattivazione</a:t>
            </a:r>
          </a:p>
          <a:p>
            <a:pPr marL="892175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Assemblaggio</a:t>
            </a:r>
          </a:p>
          <a:p>
            <a:pPr marL="892175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2175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Manutenzione</a:t>
            </a:r>
            <a:endParaRPr lang="en-GB" sz="16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 xmlns:a16="http://schemas.microsoft.com/office/drawing/2014/main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" grpId="0" uiExpand="1" build="p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Organizzazione o coordinamento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id="{BA69E0EA-3098-4824-AE79-C7D7CBAA8985}"/>
              </a:ext>
            </a:extLst>
          </p:cNvPr>
          <p:cNvSpPr/>
          <p:nvPr/>
        </p:nvSpPr>
        <p:spPr>
          <a:xfrm>
            <a:off x="306006" y="1812071"/>
            <a:ext cx="8453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In termini di organizzazione, le imprese di costruzione di edifici e strade devono coordinare tutte le competenze di cui sopra, in momenti diversi ma specifici di un progetto, per realizzarlo.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8C6005A-8E09-418F-A712-C71082610B0C}"/>
              </a:ext>
            </a:extLst>
          </p:cNvPr>
          <p:cNvGrpSpPr/>
          <p:nvPr/>
        </p:nvGrpSpPr>
        <p:grpSpPr>
          <a:xfrm>
            <a:off x="384063" y="3596140"/>
            <a:ext cx="1032767" cy="729021"/>
            <a:chOff x="3611685" y="2919897"/>
            <a:chExt cx="1417515" cy="966303"/>
          </a:xfrm>
        </p:grpSpPr>
        <p:pic>
          <p:nvPicPr>
            <p:cNvPr id="5" name="Graphique 4" descr="Homme ouvrier du bâtiment avec un remplissage uni">
              <a:extLst>
                <a:ext uri="{FF2B5EF4-FFF2-40B4-BE49-F238E27FC236}">
                  <a16:creationId xmlns:a16="http://schemas.microsoft.com/office/drawing/2014/main" id="{F677B711-CFF3-4BBB-AA72-B7966D19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11685" y="2919897"/>
              <a:ext cx="914399" cy="914400"/>
            </a:xfrm>
            <a:prstGeom prst="rect">
              <a:avLst/>
            </a:prstGeom>
          </p:spPr>
        </p:pic>
        <p:pic>
          <p:nvPicPr>
            <p:cNvPr id="3" name="Graphique 2" descr="Femme ouvrière du bâtiment avec un remplissage uni">
              <a:extLst>
                <a:ext uri="{FF2B5EF4-FFF2-40B4-BE49-F238E27FC236}">
                  <a16:creationId xmlns:a16="http://schemas.microsoft.com/office/drawing/2014/main" id="{27E6EC03-EBF8-4367-9C3D-1AE71FB87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D3819F0-54C3-4AD1-8E91-FA76C7D31972}"/>
              </a:ext>
            </a:extLst>
          </p:cNvPr>
          <p:cNvCxnSpPr/>
          <p:nvPr/>
        </p:nvCxnSpPr>
        <p:spPr>
          <a:xfrm>
            <a:off x="519805" y="4404732"/>
            <a:ext cx="7939668" cy="0"/>
          </a:xfrm>
          <a:prstGeom prst="straightConnector1">
            <a:avLst/>
          </a:prstGeom>
          <a:ln w="28575">
            <a:solidFill>
              <a:srgbClr val="18C3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F8FA103-6B10-41A1-8F2A-BADE6EE83256}"/>
              </a:ext>
            </a:extLst>
          </p:cNvPr>
          <p:cNvSpPr txBox="1"/>
          <p:nvPr/>
        </p:nvSpPr>
        <p:spPr>
          <a:xfrm>
            <a:off x="2566054" y="4408721"/>
            <a:ext cx="3914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Durata del progetto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7DAE97F-7ADD-4A84-846D-06DCFA1B4C08}"/>
              </a:ext>
            </a:extLst>
          </p:cNvPr>
          <p:cNvGrpSpPr/>
          <p:nvPr/>
        </p:nvGrpSpPr>
        <p:grpSpPr>
          <a:xfrm>
            <a:off x="1562120" y="3867009"/>
            <a:ext cx="1271239" cy="400395"/>
            <a:chOff x="2810107" y="3513674"/>
            <a:chExt cx="1271239" cy="4003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E29A3-9D1E-4682-AF3E-DF221B4ADF7E}"/>
                </a:ext>
              </a:extLst>
            </p:cNvPr>
            <p:cNvSpPr/>
            <p:nvPr/>
          </p:nvSpPr>
          <p:spPr>
            <a:xfrm>
              <a:off x="2810107" y="3786159"/>
              <a:ext cx="1271239" cy="127910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54B3189-D504-4BA3-9F2F-DA0341952B9B}"/>
                </a:ext>
              </a:extLst>
            </p:cNvPr>
            <p:cNvSpPr txBox="1"/>
            <p:nvPr/>
          </p:nvSpPr>
          <p:spPr>
            <a:xfrm>
              <a:off x="2871438" y="3513674"/>
              <a:ext cx="1148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Ingegnere</a:t>
              </a:r>
              <a:endParaRPr lang="fr-FR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6D91148-E7D5-4D42-8EF1-8CE738D2DA89}"/>
              </a:ext>
            </a:extLst>
          </p:cNvPr>
          <p:cNvGrpSpPr/>
          <p:nvPr/>
        </p:nvGrpSpPr>
        <p:grpSpPr>
          <a:xfrm>
            <a:off x="2772027" y="3695474"/>
            <a:ext cx="1148576" cy="411332"/>
            <a:chOff x="4020014" y="3342139"/>
            <a:chExt cx="1148576" cy="4113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D8EC1F-2715-4A6E-AC7F-220071F69956}"/>
                </a:ext>
              </a:extLst>
            </p:cNvPr>
            <p:cNvSpPr/>
            <p:nvPr/>
          </p:nvSpPr>
          <p:spPr>
            <a:xfrm>
              <a:off x="4092498" y="3625562"/>
              <a:ext cx="914400" cy="127909"/>
            </a:xfrm>
            <a:prstGeom prst="rect">
              <a:avLst/>
            </a:prstGeom>
            <a:solidFill>
              <a:srgbClr val="4F6228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B70D2C1-2DA9-4EF2-8DEA-610AD73157B6}"/>
                </a:ext>
              </a:extLst>
            </p:cNvPr>
            <p:cNvSpPr txBox="1"/>
            <p:nvPr/>
          </p:nvSpPr>
          <p:spPr>
            <a:xfrm>
              <a:off x="4020014" y="3342139"/>
              <a:ext cx="1148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Esperto 1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32713D5F-CEB4-4BA3-B2E0-989C1A8203B5}"/>
              </a:ext>
            </a:extLst>
          </p:cNvPr>
          <p:cNvSpPr txBox="1"/>
          <p:nvPr/>
        </p:nvSpPr>
        <p:spPr>
          <a:xfrm>
            <a:off x="296127" y="1854176"/>
            <a:ext cx="845393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Per garantire la loro competenza all'interno dell'</a:t>
            </a:r>
            <a:r>
              <a:rPr lang="en-US" sz="1600" dirty="0" err="1">
                <a:solidFill>
                  <a:schemeClr val="tx1"/>
                </a:solidFill>
              </a:rPr>
              <a:t>organizzazione</a:t>
            </a:r>
            <a:r>
              <a:rPr lang="en-US" sz="1600" dirty="0">
                <a:solidFill>
                  <a:schemeClr val="tx1"/>
                </a:solidFill>
              </a:rPr>
              <a:t>, devono anche assicurarsi che i loro esperti, per ogni fase del progetto, siano disponibili all'interno dell'azienda. 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Significa assicurarsi che abbiano un progetto su cui lavorare nel corso dell'anno, per cumulare le esigenze specifiche di ogni progetto in una posizione a tempo pieno.</a:t>
            </a:r>
          </a:p>
        </p:txBody>
      </p:sp>
      <p:sp>
        <p:nvSpPr>
          <p:cNvPr id="23" name="Légende : encadrée sans bordure 22">
            <a:extLst>
              <a:ext uri="{FF2B5EF4-FFF2-40B4-BE49-F238E27FC236}">
                <a16:creationId xmlns:a16="http://schemas.microsoft.com/office/drawing/2014/main" id="{FCB8697A-0857-46F7-96F4-683501165277}"/>
              </a:ext>
            </a:extLst>
          </p:cNvPr>
          <p:cNvSpPr/>
          <p:nvPr/>
        </p:nvSpPr>
        <p:spPr>
          <a:xfrm>
            <a:off x="7995424" y="3695475"/>
            <a:ext cx="1148576" cy="307776"/>
          </a:xfrm>
          <a:prstGeom prst="callout1">
            <a:avLst>
              <a:gd name="adj1" fmla="val 51358"/>
              <a:gd name="adj2" fmla="val 7201"/>
              <a:gd name="adj3" fmla="val 232064"/>
              <a:gd name="adj4" fmla="val -56780"/>
            </a:avLst>
          </a:prstGeom>
          <a:solidFill>
            <a:schemeClr val="bg1"/>
          </a:solidFill>
          <a:ln>
            <a:solidFill>
              <a:srgbClr val="18C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18C320"/>
                </a:solidFill>
              </a:rPr>
              <a:t>Progetto n°1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057412A-4ACF-4E7B-93E7-F5D6A92B07FC}"/>
              </a:ext>
            </a:extLst>
          </p:cNvPr>
          <p:cNvCxnSpPr/>
          <p:nvPr/>
        </p:nvCxnSpPr>
        <p:spPr>
          <a:xfrm>
            <a:off x="519805" y="5293169"/>
            <a:ext cx="7939668" cy="0"/>
          </a:xfrm>
          <a:prstGeom prst="straightConnector1">
            <a:avLst/>
          </a:prstGeom>
          <a:ln w="28575">
            <a:solidFill>
              <a:srgbClr val="C050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égende : encadrée sans bordure 27">
            <a:extLst>
              <a:ext uri="{FF2B5EF4-FFF2-40B4-BE49-F238E27FC236}">
                <a16:creationId xmlns:a16="http://schemas.microsoft.com/office/drawing/2014/main" id="{953EDFF1-A50B-46F7-A191-134EB23C90C6}"/>
              </a:ext>
            </a:extLst>
          </p:cNvPr>
          <p:cNvSpPr/>
          <p:nvPr/>
        </p:nvSpPr>
        <p:spPr>
          <a:xfrm>
            <a:off x="7995424" y="4583912"/>
            <a:ext cx="1148576" cy="307776"/>
          </a:xfrm>
          <a:prstGeom prst="callout1">
            <a:avLst>
              <a:gd name="adj1" fmla="val 51358"/>
              <a:gd name="adj2" fmla="val 7201"/>
              <a:gd name="adj3" fmla="val 232064"/>
              <a:gd name="adj4" fmla="val -56780"/>
            </a:avLst>
          </a:prstGeom>
          <a:solidFill>
            <a:schemeClr val="bg1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504D"/>
                </a:solidFill>
              </a:rPr>
              <a:t>Progetto n°2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8EA82FC-9788-435F-8CB5-E7172000F40C}"/>
              </a:ext>
            </a:extLst>
          </p:cNvPr>
          <p:cNvCxnSpPr/>
          <p:nvPr/>
        </p:nvCxnSpPr>
        <p:spPr>
          <a:xfrm>
            <a:off x="519805" y="6181606"/>
            <a:ext cx="7939668" cy="0"/>
          </a:xfrm>
          <a:prstGeom prst="straightConnector1">
            <a:avLst/>
          </a:prstGeom>
          <a:ln w="28575">
            <a:solidFill>
              <a:srgbClr val="009E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égende : encadrée sans bordure 29">
            <a:extLst>
              <a:ext uri="{FF2B5EF4-FFF2-40B4-BE49-F238E27FC236}">
                <a16:creationId xmlns:a16="http://schemas.microsoft.com/office/drawing/2014/main" id="{2496F9B6-C94C-41A3-872E-EFCF9A059BBC}"/>
              </a:ext>
            </a:extLst>
          </p:cNvPr>
          <p:cNvSpPr/>
          <p:nvPr/>
        </p:nvSpPr>
        <p:spPr>
          <a:xfrm>
            <a:off x="7995424" y="5472349"/>
            <a:ext cx="1148576" cy="307776"/>
          </a:xfrm>
          <a:prstGeom prst="callout1">
            <a:avLst>
              <a:gd name="adj1" fmla="val 51358"/>
              <a:gd name="adj2" fmla="val 7201"/>
              <a:gd name="adj3" fmla="val 232064"/>
              <a:gd name="adj4" fmla="val -56780"/>
            </a:avLst>
          </a:prstGeom>
          <a:solidFill>
            <a:schemeClr val="bg1"/>
          </a:solidFill>
          <a:ln>
            <a:solidFill>
              <a:srgbClr val="009E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9EC6"/>
                </a:solidFill>
              </a:rPr>
              <a:t>Progetto n°3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2BE477E7-4D0F-47A6-BD67-5FF013432540}"/>
              </a:ext>
            </a:extLst>
          </p:cNvPr>
          <p:cNvGrpSpPr/>
          <p:nvPr/>
        </p:nvGrpSpPr>
        <p:grpSpPr>
          <a:xfrm>
            <a:off x="2833359" y="4804064"/>
            <a:ext cx="1271239" cy="400395"/>
            <a:chOff x="2810107" y="3513674"/>
            <a:chExt cx="1271239" cy="4003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DA370B-9ACA-4295-BF5E-6253F2F2F084}"/>
                </a:ext>
              </a:extLst>
            </p:cNvPr>
            <p:cNvSpPr/>
            <p:nvPr/>
          </p:nvSpPr>
          <p:spPr>
            <a:xfrm>
              <a:off x="2810107" y="3786159"/>
              <a:ext cx="1271239" cy="127910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80E17E4-F4FC-4BFC-9079-DDC62AEA1F76}"/>
                </a:ext>
              </a:extLst>
            </p:cNvPr>
            <p:cNvSpPr txBox="1"/>
            <p:nvPr/>
          </p:nvSpPr>
          <p:spPr>
            <a:xfrm>
              <a:off x="2871438" y="3513674"/>
              <a:ext cx="1148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Ingegnere</a:t>
              </a:r>
              <a:endParaRPr lang="fr-FR" dirty="0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5CA4FE7-69B8-46DC-BA6D-B65EA16A55A4}"/>
              </a:ext>
            </a:extLst>
          </p:cNvPr>
          <p:cNvGrpSpPr/>
          <p:nvPr/>
        </p:nvGrpSpPr>
        <p:grpSpPr>
          <a:xfrm>
            <a:off x="4043266" y="4632529"/>
            <a:ext cx="1148576" cy="411332"/>
            <a:chOff x="4020014" y="3342139"/>
            <a:chExt cx="1148576" cy="41133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18EEB9-35C3-4C90-90F8-24CE1338F340}"/>
                </a:ext>
              </a:extLst>
            </p:cNvPr>
            <p:cNvSpPr/>
            <p:nvPr/>
          </p:nvSpPr>
          <p:spPr>
            <a:xfrm>
              <a:off x="4092498" y="3625562"/>
              <a:ext cx="914400" cy="127909"/>
            </a:xfrm>
            <a:prstGeom prst="rect">
              <a:avLst/>
            </a:prstGeom>
            <a:solidFill>
              <a:srgbClr val="4F6228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8E3D8264-74C8-4821-8477-8526DA5FFC68}"/>
                </a:ext>
              </a:extLst>
            </p:cNvPr>
            <p:cNvSpPr txBox="1"/>
            <p:nvPr/>
          </p:nvSpPr>
          <p:spPr>
            <a:xfrm>
              <a:off x="4020014" y="3342139"/>
              <a:ext cx="1148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Esperto 1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6866EBD-189E-41AD-B38C-8A64907D9B54}"/>
              </a:ext>
            </a:extLst>
          </p:cNvPr>
          <p:cNvGrpSpPr/>
          <p:nvPr/>
        </p:nvGrpSpPr>
        <p:grpSpPr>
          <a:xfrm>
            <a:off x="4105547" y="5691499"/>
            <a:ext cx="1271239" cy="400395"/>
            <a:chOff x="2810107" y="3513674"/>
            <a:chExt cx="1271239" cy="4003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BBE504B-F389-492F-A80A-DEB8CBA2D6C8}"/>
                </a:ext>
              </a:extLst>
            </p:cNvPr>
            <p:cNvSpPr/>
            <p:nvPr/>
          </p:nvSpPr>
          <p:spPr>
            <a:xfrm>
              <a:off x="2810107" y="3786159"/>
              <a:ext cx="1271239" cy="127910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E49FE4C3-EB58-4F12-B499-1318072A4D78}"/>
                </a:ext>
              </a:extLst>
            </p:cNvPr>
            <p:cNvSpPr txBox="1"/>
            <p:nvPr/>
          </p:nvSpPr>
          <p:spPr>
            <a:xfrm>
              <a:off x="2871438" y="3513674"/>
              <a:ext cx="1148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Ingegnere</a:t>
              </a:r>
              <a:endParaRPr lang="fr-FR" dirty="0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AA59BC1-53F8-4AC1-B870-F381CAFFB4F5}"/>
              </a:ext>
            </a:extLst>
          </p:cNvPr>
          <p:cNvGrpSpPr/>
          <p:nvPr/>
        </p:nvGrpSpPr>
        <p:grpSpPr>
          <a:xfrm>
            <a:off x="5315454" y="5519964"/>
            <a:ext cx="1148576" cy="411332"/>
            <a:chOff x="4020014" y="3342139"/>
            <a:chExt cx="1148576" cy="41133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553932C-629F-47BE-92FF-9E2AC2F74AFF}"/>
                </a:ext>
              </a:extLst>
            </p:cNvPr>
            <p:cNvSpPr/>
            <p:nvPr/>
          </p:nvSpPr>
          <p:spPr>
            <a:xfrm>
              <a:off x="4092498" y="3625562"/>
              <a:ext cx="914400" cy="127909"/>
            </a:xfrm>
            <a:prstGeom prst="rect">
              <a:avLst/>
            </a:prstGeom>
            <a:solidFill>
              <a:srgbClr val="4F6228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0F24A155-8D9C-4FFB-9D24-9DC484C54970}"/>
                </a:ext>
              </a:extLst>
            </p:cNvPr>
            <p:cNvSpPr txBox="1"/>
            <p:nvPr/>
          </p:nvSpPr>
          <p:spPr>
            <a:xfrm>
              <a:off x="4020014" y="3342139"/>
              <a:ext cx="1148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Esperto 1</a:t>
              </a: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FC0ED141-72D2-44A5-892A-68793112E05A}"/>
              </a:ext>
            </a:extLst>
          </p:cNvPr>
          <p:cNvSpPr txBox="1"/>
          <p:nvPr/>
        </p:nvSpPr>
        <p:spPr>
          <a:xfrm>
            <a:off x="277972" y="1815018"/>
            <a:ext cx="851755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I vincoli di progetto sono il motivo per cui le imprese di costruzione lavorano su più cantieri contemporaneamente, per essere sempre operative e poter </a:t>
            </a:r>
            <a:r>
              <a:rPr lang="en-US" sz="1600" dirty="0" err="1">
                <a:solidFill>
                  <a:schemeClr val="tx1"/>
                </a:solidFill>
              </a:rPr>
              <a:t>mobilitare </a:t>
            </a:r>
            <a:r>
              <a:rPr lang="en-US" sz="1600" dirty="0">
                <a:solidFill>
                  <a:schemeClr val="tx1"/>
                </a:solidFill>
              </a:rPr>
              <a:t>le proprie risorse tutto l'anno nel modo più efficiente.</a:t>
            </a:r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13" name="Graphique 12" descr="Cigogne avec un remplissage uni">
            <a:extLst>
              <a:ext uri="{FF2B5EF4-FFF2-40B4-BE49-F238E27FC236}">
                <a16:creationId xmlns:a16="http://schemas.microsoft.com/office/drawing/2014/main" id="{D312A860-6F77-45DB-A3B7-EC3A6B35B1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5892" y="2976491"/>
            <a:ext cx="914400" cy="914400"/>
          </a:xfrm>
          <a:prstGeom prst="rect">
            <a:avLst/>
          </a:prstGeom>
        </p:spPr>
      </p:pic>
      <p:grpSp>
        <p:nvGrpSpPr>
          <p:cNvPr id="44" name="Groupe 43">
            <a:extLst>
              <a:ext uri="{FF2B5EF4-FFF2-40B4-BE49-F238E27FC236}">
                <a16:creationId xmlns:a16="http://schemas.microsoft.com/office/drawing/2014/main" id="{B8E36327-DB7B-43F2-A53A-8A9B979CBCBC}"/>
              </a:ext>
            </a:extLst>
          </p:cNvPr>
          <p:cNvGrpSpPr/>
          <p:nvPr/>
        </p:nvGrpSpPr>
        <p:grpSpPr>
          <a:xfrm>
            <a:off x="380868" y="4519292"/>
            <a:ext cx="1032767" cy="729021"/>
            <a:chOff x="3611685" y="2919897"/>
            <a:chExt cx="1417515" cy="966303"/>
          </a:xfrm>
        </p:grpSpPr>
        <p:pic>
          <p:nvPicPr>
            <p:cNvPr id="45" name="Graphique 44" descr="Homme ouvrier du bâtiment avec un remplissage uni">
              <a:extLst>
                <a:ext uri="{FF2B5EF4-FFF2-40B4-BE49-F238E27FC236}">
                  <a16:creationId xmlns:a16="http://schemas.microsoft.com/office/drawing/2014/main" id="{873DD5E0-0827-4C97-9D06-D8B06A500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11685" y="2919897"/>
              <a:ext cx="914399" cy="914400"/>
            </a:xfrm>
            <a:prstGeom prst="rect">
              <a:avLst/>
            </a:prstGeom>
          </p:spPr>
        </p:pic>
        <p:pic>
          <p:nvPicPr>
            <p:cNvPr id="46" name="Graphique 45" descr="Femme ouvrière du bâtiment avec un remplissage uni">
              <a:extLst>
                <a:ext uri="{FF2B5EF4-FFF2-40B4-BE49-F238E27FC236}">
                  <a16:creationId xmlns:a16="http://schemas.microsoft.com/office/drawing/2014/main" id="{6EA6A8CE-1CF3-4E3F-A0F8-E68301C86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5BEA1237-1B74-403D-BDFC-4F42809734DD}"/>
              </a:ext>
            </a:extLst>
          </p:cNvPr>
          <p:cNvGrpSpPr/>
          <p:nvPr/>
        </p:nvGrpSpPr>
        <p:grpSpPr>
          <a:xfrm>
            <a:off x="380868" y="5410017"/>
            <a:ext cx="1032767" cy="729021"/>
            <a:chOff x="3611685" y="2919897"/>
            <a:chExt cx="1417515" cy="966303"/>
          </a:xfrm>
        </p:grpSpPr>
        <p:pic>
          <p:nvPicPr>
            <p:cNvPr id="48" name="Graphique 47" descr="Homme ouvrier du bâtiment avec un remplissage uni">
              <a:extLst>
                <a:ext uri="{FF2B5EF4-FFF2-40B4-BE49-F238E27FC236}">
                  <a16:creationId xmlns:a16="http://schemas.microsoft.com/office/drawing/2014/main" id="{D64856A6-6115-40F9-8386-F7205489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11685" y="2919897"/>
              <a:ext cx="914399" cy="914400"/>
            </a:xfrm>
            <a:prstGeom prst="rect">
              <a:avLst/>
            </a:prstGeom>
          </p:spPr>
        </p:pic>
        <p:pic>
          <p:nvPicPr>
            <p:cNvPr id="49" name="Graphique 48" descr="Femme ouvrière du bâtiment avec un remplissage uni">
              <a:extLst>
                <a:ext uri="{FF2B5EF4-FFF2-40B4-BE49-F238E27FC236}">
                  <a16:creationId xmlns:a16="http://schemas.microsoft.com/office/drawing/2014/main" id="{EE636614-59AC-472A-BC85-4D0A2A0CF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</p:grp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1B5F8DD5-E248-4855-9952-C358CC000AC9}"/>
              </a:ext>
            </a:extLst>
          </p:cNvPr>
          <p:cNvSpPr/>
          <p:nvPr/>
        </p:nvSpPr>
        <p:spPr>
          <a:xfrm>
            <a:off x="858644" y="4292498"/>
            <a:ext cx="66907" cy="242809"/>
          </a:xfrm>
          <a:prstGeom prst="downArrow">
            <a:avLst/>
          </a:prstGeom>
          <a:solidFill>
            <a:srgbClr val="18C32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 : bas 50">
            <a:extLst>
              <a:ext uri="{FF2B5EF4-FFF2-40B4-BE49-F238E27FC236}">
                <a16:creationId xmlns:a16="http://schemas.microsoft.com/office/drawing/2014/main" id="{6FDF04FB-6FB4-4605-A0BB-3CAD4D87CD00}"/>
              </a:ext>
            </a:extLst>
          </p:cNvPr>
          <p:cNvSpPr/>
          <p:nvPr/>
        </p:nvSpPr>
        <p:spPr>
          <a:xfrm>
            <a:off x="858644" y="5246277"/>
            <a:ext cx="66907" cy="242809"/>
          </a:xfrm>
          <a:prstGeom prst="downArrow">
            <a:avLst/>
          </a:prstGeom>
          <a:solidFill>
            <a:srgbClr val="18C32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363BB90-2D7C-4EF2-85F9-FEE68E920707}"/>
              </a:ext>
            </a:extLst>
          </p:cNvPr>
          <p:cNvGrpSpPr/>
          <p:nvPr/>
        </p:nvGrpSpPr>
        <p:grpSpPr>
          <a:xfrm>
            <a:off x="2836020" y="3978178"/>
            <a:ext cx="3472215" cy="290069"/>
            <a:chOff x="2836020" y="3978178"/>
            <a:chExt cx="3472215" cy="29006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A7DC616-2320-4C36-9FF8-F676252DEF14}"/>
                </a:ext>
              </a:extLst>
            </p:cNvPr>
            <p:cNvSpPr/>
            <p:nvPr/>
          </p:nvSpPr>
          <p:spPr>
            <a:xfrm>
              <a:off x="2836020" y="4138775"/>
              <a:ext cx="1271239" cy="127910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DBA34C8-2EFF-48CF-8EE3-6118A2DEFDC3}"/>
                </a:ext>
              </a:extLst>
            </p:cNvPr>
            <p:cNvSpPr/>
            <p:nvPr/>
          </p:nvSpPr>
          <p:spPr>
            <a:xfrm>
              <a:off x="4118411" y="3978178"/>
              <a:ext cx="914400" cy="127909"/>
            </a:xfrm>
            <a:prstGeom prst="rect">
              <a:avLst/>
            </a:prstGeom>
            <a:solidFill>
              <a:srgbClr val="4F6228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AABD225-7D9D-4187-99A0-4F3AA35E5015}"/>
                </a:ext>
              </a:extLst>
            </p:cNvPr>
            <p:cNvSpPr/>
            <p:nvPr/>
          </p:nvSpPr>
          <p:spPr>
            <a:xfrm>
              <a:off x="4111444" y="4140337"/>
              <a:ext cx="1271239" cy="127910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B02DFEE-6DB0-4ED9-A463-45E8BF82DBF8}"/>
                </a:ext>
              </a:extLst>
            </p:cNvPr>
            <p:cNvSpPr/>
            <p:nvPr/>
          </p:nvSpPr>
          <p:spPr>
            <a:xfrm>
              <a:off x="5393835" y="3979740"/>
              <a:ext cx="914400" cy="127909"/>
            </a:xfrm>
            <a:prstGeom prst="rect">
              <a:avLst/>
            </a:prstGeom>
            <a:solidFill>
              <a:srgbClr val="4F6228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EA39976B-874D-414D-94EA-162300A9948C}"/>
              </a:ext>
            </a:extLst>
          </p:cNvPr>
          <p:cNvSpPr/>
          <p:nvPr/>
        </p:nvSpPr>
        <p:spPr>
          <a:xfrm>
            <a:off x="413956" y="3695474"/>
            <a:ext cx="8636000" cy="2584450"/>
          </a:xfrm>
          <a:custGeom>
            <a:avLst/>
            <a:gdLst>
              <a:gd name="connsiteX0" fmla="*/ 6350 w 8636000"/>
              <a:gd name="connsiteY0" fmla="*/ 584200 h 2584450"/>
              <a:gd name="connsiteX1" fmla="*/ 527050 w 8636000"/>
              <a:gd name="connsiteY1" fmla="*/ 577850 h 2584450"/>
              <a:gd name="connsiteX2" fmla="*/ 952500 w 8636000"/>
              <a:gd name="connsiteY2" fmla="*/ 635000 h 2584450"/>
              <a:gd name="connsiteX3" fmla="*/ 6832600 w 8636000"/>
              <a:gd name="connsiteY3" fmla="*/ 615950 h 2584450"/>
              <a:gd name="connsiteX4" fmla="*/ 7620000 w 8636000"/>
              <a:gd name="connsiteY4" fmla="*/ 0 h 2584450"/>
              <a:gd name="connsiteX5" fmla="*/ 8636000 w 8636000"/>
              <a:gd name="connsiteY5" fmla="*/ 6350 h 2584450"/>
              <a:gd name="connsiteX6" fmla="*/ 8610600 w 8636000"/>
              <a:gd name="connsiteY6" fmla="*/ 2584450 h 2584450"/>
              <a:gd name="connsiteX7" fmla="*/ 0 w 8636000"/>
              <a:gd name="connsiteY7" fmla="*/ 2584450 h 2584450"/>
              <a:gd name="connsiteX8" fmla="*/ 6350 w 8636000"/>
              <a:gd name="connsiteY8" fmla="*/ 584200 h 25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6000" h="2584450">
                <a:moveTo>
                  <a:pt x="6350" y="584200"/>
                </a:moveTo>
                <a:lnTo>
                  <a:pt x="527050" y="577850"/>
                </a:lnTo>
                <a:lnTo>
                  <a:pt x="952500" y="635000"/>
                </a:lnTo>
                <a:lnTo>
                  <a:pt x="6832600" y="615950"/>
                </a:lnTo>
                <a:lnTo>
                  <a:pt x="7620000" y="0"/>
                </a:lnTo>
                <a:lnTo>
                  <a:pt x="8636000" y="6350"/>
                </a:lnTo>
                <a:lnTo>
                  <a:pt x="8610600" y="2584450"/>
                </a:lnTo>
                <a:lnTo>
                  <a:pt x="0" y="2584450"/>
                </a:lnTo>
                <a:cubicBezTo>
                  <a:pt x="2117" y="1913467"/>
                  <a:pt x="4233" y="1242483"/>
                  <a:pt x="6350" y="5842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D86DE6CF-CF33-4AE5-BDB2-BFAAD4FEBB65}"/>
              </a:ext>
            </a:extLst>
          </p:cNvPr>
          <p:cNvCxnSpPr/>
          <p:nvPr/>
        </p:nvCxnSpPr>
        <p:spPr>
          <a:xfrm>
            <a:off x="527239" y="4401015"/>
            <a:ext cx="7939668" cy="0"/>
          </a:xfrm>
          <a:prstGeom prst="straightConnector1">
            <a:avLst/>
          </a:prstGeom>
          <a:ln w="28575">
            <a:solidFill>
              <a:srgbClr val="18C3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94143918-2A4D-41E2-B05D-0C49C64C2526}"/>
              </a:ext>
            </a:extLst>
          </p:cNvPr>
          <p:cNvSpPr txBox="1"/>
          <p:nvPr/>
        </p:nvSpPr>
        <p:spPr>
          <a:xfrm>
            <a:off x="277972" y="4940797"/>
            <a:ext cx="850999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Come mostra la simulazione precedente, anche se il tempo dell'ingegnere è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ottimizzato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sarà comunque difficile sfruttare al massimo il tempo di lavoro dell'esperto 1, da cui la necessità di cercare progetti intermedi più piccoli.</a:t>
            </a:r>
          </a:p>
        </p:txBody>
      </p:sp>
    </p:spTree>
    <p:extLst>
      <p:ext uri="{BB962C8B-B14F-4D97-AF65-F5344CB8AC3E}">
        <p14:creationId xmlns:p14="http://schemas.microsoft.com/office/powerpoint/2010/main" val="24108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000"/>
    </mc:Choice>
    <mc:Fallback xmlns="" xmlns:a16="http://schemas.microsoft.com/office/drawing/2014/main" xmlns:asvg="http://schemas.microsoft.com/office/drawing/2016/SVG/main">
      <p:transition spd="slow" advClick="0" advTm="4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4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75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25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4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4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4" grpId="0"/>
      <p:bldP spid="22" grpId="0" uiExpand="1" build="p" animBg="1"/>
      <p:bldP spid="23" grpId="0" animBg="1"/>
      <p:bldP spid="28" grpId="0" animBg="1"/>
      <p:bldP spid="30" grpId="0" animBg="1"/>
      <p:bldP spid="25" grpId="0" animBg="1"/>
      <p:bldP spid="26" grpId="0" animBg="1"/>
      <p:bldP spid="51" grpId="0" animBg="1"/>
      <p:bldP spid="67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Organizzazione o coordinamento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489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Fasi fondamentali di un progetto di costruzione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Fondamentalmente, che il progetto riguardi un edificio o una strada, ci sono dei passaggi chiave che devono essere rispettati in tutti i Paesi e in tutti gli ambienti: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6D7C235-B322-42CE-B765-B192B1FC37A8}"/>
              </a:ext>
            </a:extLst>
          </p:cNvPr>
          <p:cNvSpPr/>
          <p:nvPr/>
        </p:nvSpPr>
        <p:spPr>
          <a:xfrm>
            <a:off x="306006" y="3265659"/>
            <a:ext cx="2263698" cy="494669"/>
          </a:xfrm>
          <a:prstGeom prst="roundRect">
            <a:avLst/>
          </a:prstGeom>
          <a:solidFill>
            <a:srgbClr val="009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Verifica di </a:t>
            </a:r>
            <a:r>
              <a:rPr lang="fr-FR" b="1" dirty="0" err="1"/>
              <a:t>fattibilità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D07579FF-BC0C-4547-A354-AA785299EC79}"/>
              </a:ext>
            </a:extLst>
          </p:cNvPr>
          <p:cNvSpPr/>
          <p:nvPr/>
        </p:nvSpPr>
        <p:spPr>
          <a:xfrm>
            <a:off x="306006" y="4299823"/>
            <a:ext cx="2263698" cy="494669"/>
          </a:xfrm>
          <a:prstGeom prst="roundRect">
            <a:avLst/>
          </a:prstGeom>
          <a:solidFill>
            <a:srgbClr val="009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Formulazione della quotazione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E83503-B289-48A7-861C-E7D5047CD3A4}"/>
              </a:ext>
            </a:extLst>
          </p:cNvPr>
          <p:cNvSpPr txBox="1"/>
          <p:nvPr/>
        </p:nvSpPr>
        <p:spPr>
          <a:xfrm>
            <a:off x="2736971" y="3251383"/>
            <a:ext cx="607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Budget </a:t>
            </a:r>
            <a:r>
              <a:rPr lang="fr-FR" dirty="0" err="1"/>
              <a:t>del cliente</a:t>
            </a:r>
            <a:r>
              <a:rPr lang="fr-FR" dirty="0"/>
              <a:t>, </a:t>
            </a:r>
            <a:r>
              <a:rPr lang="fr-FR" dirty="0" err="1"/>
              <a:t>normative </a:t>
            </a:r>
            <a:r>
              <a:rPr lang="fr-FR" dirty="0"/>
              <a:t>e </a:t>
            </a:r>
            <a:r>
              <a:rPr lang="fr-FR" dirty="0" err="1"/>
              <a:t>autorizzazioni richieste</a:t>
            </a:r>
            <a:r>
              <a:rPr lang="fr-FR" dirty="0"/>
              <a:t>, </a:t>
            </a:r>
            <a:r>
              <a:rPr lang="fr-FR" dirty="0" err="1"/>
              <a:t>accesso </a:t>
            </a:r>
            <a:r>
              <a:rPr lang="fr-FR" dirty="0"/>
              <a:t>alle </a:t>
            </a:r>
            <a:r>
              <a:rPr lang="fr-FR" dirty="0" err="1"/>
              <a:t>energie </a:t>
            </a:r>
            <a:r>
              <a:rPr lang="fr-FR" dirty="0"/>
              <a:t>e alle </a:t>
            </a:r>
            <a:r>
              <a:rPr lang="fr-FR" dirty="0" err="1"/>
              <a:t>risorse necessarie </a:t>
            </a:r>
            <a:r>
              <a:rPr lang="fr-FR" dirty="0"/>
              <a:t>(acqua, </a:t>
            </a:r>
            <a:r>
              <a:rPr lang="fr-FR" dirty="0" err="1"/>
              <a:t>elettricità</a:t>
            </a:r>
            <a:r>
              <a:rPr lang="fr-FR" dirty="0"/>
              <a:t>, gas, ecc.).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A5FB21-41C0-49B6-8A36-2DB69799C4F7}"/>
              </a:ext>
            </a:extLst>
          </p:cNvPr>
          <p:cNvSpPr txBox="1"/>
          <p:nvPr/>
        </p:nvSpPr>
        <p:spPr>
          <a:xfrm>
            <a:off x="2736971" y="4286229"/>
            <a:ext cx="607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Formulare </a:t>
            </a:r>
            <a:r>
              <a:rPr lang="fr-FR" dirty="0"/>
              <a:t>tutte le </a:t>
            </a:r>
            <a:r>
              <a:rPr lang="fr-FR" dirty="0" err="1"/>
              <a:t>fasi </a:t>
            </a:r>
            <a:r>
              <a:rPr lang="fr-FR" dirty="0"/>
              <a:t>del </a:t>
            </a:r>
            <a:r>
              <a:rPr lang="fr-FR" dirty="0" err="1"/>
              <a:t>progetto</a:t>
            </a:r>
            <a:r>
              <a:rPr lang="fr-FR" dirty="0"/>
              <a:t>, </a:t>
            </a:r>
            <a:r>
              <a:rPr lang="fr-FR" dirty="0" err="1"/>
              <a:t>considerare </a:t>
            </a:r>
            <a:r>
              <a:rPr lang="fr-FR" dirty="0"/>
              <a:t>le competenze </a:t>
            </a:r>
            <a:r>
              <a:rPr lang="fr-FR" dirty="0" err="1"/>
              <a:t>richieste</a:t>
            </a:r>
            <a:r>
              <a:rPr lang="fr-FR" dirty="0"/>
              <a:t>, i tempi e i </a:t>
            </a:r>
            <a:r>
              <a:rPr lang="fr-FR" dirty="0" err="1"/>
              <a:t>costi relativi </a:t>
            </a:r>
            <a:r>
              <a:rPr lang="fr-FR" dirty="0"/>
              <a:t>per </a:t>
            </a:r>
            <a:r>
              <a:rPr lang="fr-FR" dirty="0" err="1"/>
              <a:t>rendere l</a:t>
            </a:r>
            <a:r>
              <a:rPr lang="fr-FR" dirty="0"/>
              <a:t>'</a:t>
            </a:r>
            <a:r>
              <a:rPr lang="fr-FR" dirty="0" err="1"/>
              <a:t>offerta competitiva.</a:t>
            </a: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C6F9228-2170-49B3-B094-E719EBC4D0DD}"/>
              </a:ext>
            </a:extLst>
          </p:cNvPr>
          <p:cNvSpPr/>
          <p:nvPr/>
        </p:nvSpPr>
        <p:spPr>
          <a:xfrm>
            <a:off x="306006" y="5368394"/>
            <a:ext cx="2263698" cy="494669"/>
          </a:xfrm>
          <a:prstGeom prst="roundRect">
            <a:avLst/>
          </a:prstGeom>
          <a:solidFill>
            <a:srgbClr val="009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Procedure </a:t>
            </a:r>
            <a:r>
              <a:rPr lang="fr-FR" b="1" dirty="0"/>
              <a:t>amministrative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5E8D7F-7931-459B-9E32-7EB2C231CB4A}"/>
              </a:ext>
            </a:extLst>
          </p:cNvPr>
          <p:cNvSpPr txBox="1"/>
          <p:nvPr/>
        </p:nvSpPr>
        <p:spPr>
          <a:xfrm>
            <a:off x="2736971" y="5354800"/>
            <a:ext cx="607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Attuare </a:t>
            </a:r>
            <a:r>
              <a:rPr lang="fr-FR" dirty="0"/>
              <a:t>tutte le </a:t>
            </a:r>
            <a:r>
              <a:rPr lang="fr-FR" dirty="0" err="1"/>
              <a:t>misure necessarie </a:t>
            </a:r>
            <a:r>
              <a:rPr lang="fr-FR" dirty="0"/>
              <a:t>per </a:t>
            </a:r>
            <a:r>
              <a:rPr lang="fr-FR" dirty="0" err="1"/>
              <a:t>ottenere </a:t>
            </a:r>
            <a:r>
              <a:rPr lang="fr-FR" dirty="0"/>
              <a:t>il permesso di costruzione, esporre gli </a:t>
            </a:r>
            <a:r>
              <a:rPr lang="fr-FR" dirty="0" err="1"/>
              <a:t>elementi di </a:t>
            </a:r>
            <a:r>
              <a:rPr lang="fr-FR" dirty="0"/>
              <a:t>protezione </a:t>
            </a:r>
            <a:r>
              <a:rPr lang="fr-FR" dirty="0" err="1"/>
              <a:t>intorno al </a:t>
            </a:r>
            <a:r>
              <a:rPr lang="fr-FR" dirty="0"/>
              <a:t>cantiere, ecc.</a:t>
            </a:r>
          </a:p>
        </p:txBody>
      </p:sp>
    </p:spTree>
    <p:extLst>
      <p:ext uri="{BB962C8B-B14F-4D97-AF65-F5344CB8AC3E}">
        <p14:creationId xmlns:p14="http://schemas.microsoft.com/office/powerpoint/2010/main" val="37155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 xmlns:a16="http://schemas.microsoft.com/office/drawing/2014/main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 animBg="1"/>
      <p:bldP spid="40" grpId="0" animBg="1"/>
      <p:bldP spid="2" grpId="0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Organizzazione o coordinamento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489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Fasi fondamentali di un progetto di costruzione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0545BEC4-7278-489E-BE00-3093F457AABE}"/>
              </a:ext>
            </a:extLst>
          </p:cNvPr>
          <p:cNvSpPr/>
          <p:nvPr/>
        </p:nvSpPr>
        <p:spPr>
          <a:xfrm>
            <a:off x="306006" y="5997304"/>
            <a:ext cx="2263698" cy="494669"/>
          </a:xfrm>
          <a:prstGeom prst="roundRect">
            <a:avLst/>
          </a:prstGeom>
          <a:solidFill>
            <a:srgbClr val="18C320"/>
          </a:solidFill>
          <a:ln>
            <a:solidFill>
              <a:srgbClr val="009E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Pulire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2BF11D3-1DCF-4215-A709-AA6D5C9B7BDC}"/>
              </a:ext>
            </a:extLst>
          </p:cNvPr>
          <p:cNvSpPr/>
          <p:nvPr/>
        </p:nvSpPr>
        <p:spPr>
          <a:xfrm>
            <a:off x="306006" y="2662914"/>
            <a:ext cx="2263698" cy="494669"/>
          </a:xfrm>
          <a:prstGeom prst="roundRect">
            <a:avLst/>
          </a:prstGeom>
          <a:solidFill>
            <a:srgbClr val="009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Sicurezza </a:t>
            </a:r>
            <a:r>
              <a:rPr lang="fr-FR" b="1" dirty="0"/>
              <a:t>del sito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82662FF-AC49-4115-B69C-04D19EEB8502}"/>
              </a:ext>
            </a:extLst>
          </p:cNvPr>
          <p:cNvSpPr txBox="1"/>
          <p:nvPr/>
        </p:nvSpPr>
        <p:spPr>
          <a:xfrm>
            <a:off x="2736971" y="2649320"/>
            <a:ext cx="607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Controllare tutte le </a:t>
            </a:r>
            <a:r>
              <a:rPr lang="fr-FR" dirty="0" err="1"/>
              <a:t>attrezzature </a:t>
            </a:r>
            <a:r>
              <a:rPr lang="fr-FR" dirty="0"/>
              <a:t>e l'</a:t>
            </a:r>
            <a:r>
              <a:rPr lang="fr-FR" dirty="0" err="1"/>
              <a:t>ambiente </a:t>
            </a:r>
            <a:r>
              <a:rPr lang="fr-FR" dirty="0"/>
              <a:t>di </a:t>
            </a:r>
            <a:r>
              <a:rPr lang="fr-FR" dirty="0" err="1"/>
              <a:t>lavoro</a:t>
            </a:r>
            <a:r>
              <a:rPr lang="fr-FR" dirty="0"/>
              <a:t>, </a:t>
            </a:r>
            <a:r>
              <a:rPr lang="fr-FR" dirty="0" err="1"/>
              <a:t>utilizzando sia le risorse </a:t>
            </a:r>
            <a:r>
              <a:rPr lang="fr-FR" dirty="0"/>
              <a:t>del cliente che quelle pubbliche, al </a:t>
            </a:r>
            <a:r>
              <a:rPr lang="fr-FR" dirty="0" err="1"/>
              <a:t>fine </a:t>
            </a:r>
            <a:r>
              <a:rPr lang="fr-FR" dirty="0"/>
              <a:t>di </a:t>
            </a:r>
            <a:r>
              <a:rPr lang="fr-FR" dirty="0" err="1"/>
              <a:t>prevenire ogni </a:t>
            </a:r>
            <a:r>
              <a:rPr lang="fr-FR" dirty="0"/>
              <a:t>possibile incidente.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552F6DD-3EE4-4D88-87F9-C5245761AB10}"/>
              </a:ext>
            </a:extLst>
          </p:cNvPr>
          <p:cNvSpPr/>
          <p:nvPr/>
        </p:nvSpPr>
        <p:spPr>
          <a:xfrm>
            <a:off x="306006" y="3764406"/>
            <a:ext cx="2263698" cy="494669"/>
          </a:xfrm>
          <a:prstGeom prst="roundRect">
            <a:avLst/>
          </a:prstGeom>
          <a:solidFill>
            <a:srgbClr val="009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Ordini </a:t>
            </a:r>
            <a:r>
              <a:rPr lang="fr-FR" b="1" dirty="0"/>
              <a:t>e installazione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170CE48-8AEF-4B44-8B5B-80174A1707E9}"/>
              </a:ext>
            </a:extLst>
          </p:cNvPr>
          <p:cNvSpPr txBox="1"/>
          <p:nvPr/>
        </p:nvSpPr>
        <p:spPr>
          <a:xfrm>
            <a:off x="2736971" y="3750812"/>
            <a:ext cx="607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Effettuare gli </a:t>
            </a:r>
            <a:r>
              <a:rPr lang="fr-FR" dirty="0" err="1"/>
              <a:t>ordini </a:t>
            </a:r>
            <a:r>
              <a:rPr lang="fr-FR" dirty="0"/>
              <a:t>dei </a:t>
            </a:r>
            <a:r>
              <a:rPr lang="fr-FR" dirty="0" err="1"/>
              <a:t>materiali </a:t>
            </a:r>
            <a:r>
              <a:rPr lang="fr-FR" dirty="0"/>
              <a:t>a tutti i </a:t>
            </a:r>
            <a:r>
              <a:rPr lang="fr-FR" dirty="0" err="1"/>
              <a:t>fornitori</a:t>
            </a:r>
            <a:r>
              <a:rPr lang="fr-FR" dirty="0"/>
              <a:t>, pianificando le </a:t>
            </a:r>
            <a:r>
              <a:rPr lang="fr-FR" dirty="0" err="1"/>
              <a:t>finestre di consegna </a:t>
            </a:r>
            <a:r>
              <a:rPr lang="fr-FR" dirty="0"/>
              <a:t>ottimali in base </a:t>
            </a:r>
            <a:r>
              <a:rPr lang="fr-FR" dirty="0" err="1"/>
              <a:t>alla disponibilità </a:t>
            </a:r>
            <a:r>
              <a:rPr lang="fr-FR" dirty="0"/>
              <a:t>degli esperti e alle </a:t>
            </a:r>
            <a:r>
              <a:rPr lang="fr-FR" dirty="0" err="1"/>
              <a:t>fasi di </a:t>
            </a:r>
            <a:r>
              <a:rPr lang="fr-FR" dirty="0"/>
              <a:t>costruzione.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655C89D-D068-45EC-97CC-7240B2A955DE}"/>
              </a:ext>
            </a:extLst>
          </p:cNvPr>
          <p:cNvSpPr/>
          <p:nvPr/>
        </p:nvSpPr>
        <p:spPr>
          <a:xfrm>
            <a:off x="306006" y="4880855"/>
            <a:ext cx="2263698" cy="494669"/>
          </a:xfrm>
          <a:prstGeom prst="roundRect">
            <a:avLst/>
          </a:prstGeom>
          <a:solidFill>
            <a:srgbClr val="009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Organizzazione dei lavori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19709C6-04F3-4BE8-AC43-D3FA73FFBC8C}"/>
              </a:ext>
            </a:extLst>
          </p:cNvPr>
          <p:cNvSpPr txBox="1"/>
          <p:nvPr/>
        </p:nvSpPr>
        <p:spPr>
          <a:xfrm>
            <a:off x="2736971" y="4759284"/>
            <a:ext cx="6077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La gestione del team </a:t>
            </a:r>
            <a:r>
              <a:rPr lang="fr-FR" dirty="0" err="1"/>
              <a:t>è </a:t>
            </a:r>
            <a:r>
              <a:rPr lang="fr-FR" dirty="0"/>
              <a:t>essenziale in </a:t>
            </a:r>
            <a:r>
              <a:rPr lang="fr-FR" dirty="0" err="1"/>
              <a:t>questo settore</a:t>
            </a:r>
            <a:r>
              <a:rPr lang="fr-FR" dirty="0"/>
              <a:t>, a causa delle </a:t>
            </a:r>
            <a:r>
              <a:rPr lang="fr-FR" dirty="0" err="1"/>
              <a:t>numerose </a:t>
            </a:r>
            <a:r>
              <a:rPr lang="fr-FR" dirty="0"/>
              <a:t>azioni da </a:t>
            </a:r>
            <a:r>
              <a:rPr lang="fr-FR" dirty="0" err="1"/>
              <a:t>realizzare </a:t>
            </a:r>
            <a:r>
              <a:rPr lang="fr-FR" dirty="0"/>
              <a:t>e delle </a:t>
            </a:r>
            <a:r>
              <a:rPr lang="fr-FR" dirty="0" err="1"/>
              <a:t>loro </a:t>
            </a:r>
            <a:r>
              <a:rPr lang="fr-FR" dirty="0"/>
              <a:t>interconnessioni. È importante </a:t>
            </a:r>
            <a:r>
              <a:rPr lang="fr-FR" dirty="0" err="1"/>
              <a:t>anche trasmettere le </a:t>
            </a:r>
            <a:r>
              <a:rPr lang="fr-FR" dirty="0"/>
              <a:t>informazioni e gli incidenti, per </a:t>
            </a:r>
            <a:r>
              <a:rPr lang="fr-FR" dirty="0" err="1"/>
              <a:t>intraprendere </a:t>
            </a:r>
            <a:r>
              <a:rPr lang="fr-FR" dirty="0"/>
              <a:t>azioni correttive </a:t>
            </a:r>
            <a:r>
              <a:rPr lang="fr-FR" dirty="0" err="1"/>
              <a:t>quando necessario.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5FDE72F-65A3-4E33-832F-142B380631A3}"/>
              </a:ext>
            </a:extLst>
          </p:cNvPr>
          <p:cNvSpPr txBox="1"/>
          <p:nvPr/>
        </p:nvSpPr>
        <p:spPr>
          <a:xfrm>
            <a:off x="2736971" y="5875306"/>
            <a:ext cx="6077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Smaltimento </a:t>
            </a:r>
            <a:r>
              <a:rPr lang="fr-FR" dirty="0"/>
              <a:t>di tutti i </a:t>
            </a:r>
            <a:r>
              <a:rPr lang="fr-FR" dirty="0" err="1"/>
              <a:t>rifiuti generati</a:t>
            </a:r>
            <a:r>
              <a:rPr lang="fr-FR" dirty="0"/>
              <a:t>, la </a:t>
            </a:r>
            <a:r>
              <a:rPr lang="fr-FR" dirty="0" err="1"/>
              <a:t>consegna di </a:t>
            </a:r>
            <a:r>
              <a:rPr lang="fr-FR" dirty="0"/>
              <a:t>una costruzione pulita </a:t>
            </a:r>
            <a:r>
              <a:rPr lang="fr-FR" dirty="0" err="1"/>
              <a:t>senza calcinacci </a:t>
            </a:r>
            <a:r>
              <a:rPr lang="fr-FR" dirty="0"/>
              <a:t>o </a:t>
            </a:r>
            <a:r>
              <a:rPr lang="fr-FR" dirty="0" err="1"/>
              <a:t>attrezzi abbandonati è </a:t>
            </a:r>
            <a:r>
              <a:rPr lang="fr-FR" dirty="0"/>
              <a:t>essenziale, </a:t>
            </a:r>
            <a:r>
              <a:rPr lang="fr-FR" dirty="0" err="1"/>
              <a:t>sia </a:t>
            </a:r>
            <a:r>
              <a:rPr lang="fr-FR" dirty="0"/>
              <a:t>per la </a:t>
            </a:r>
            <a:r>
              <a:rPr lang="fr-FR" dirty="0" err="1"/>
              <a:t>qualità </a:t>
            </a:r>
            <a:r>
              <a:rPr lang="fr-FR" dirty="0"/>
              <a:t>del </a:t>
            </a:r>
            <a:r>
              <a:rPr lang="fr-FR" dirty="0" err="1"/>
              <a:t>progetto </a:t>
            </a:r>
            <a:r>
              <a:rPr lang="fr-FR" dirty="0"/>
              <a:t>che per l'immagine dell'</a:t>
            </a:r>
            <a:r>
              <a:rPr lang="fr-FR" dirty="0" err="1"/>
              <a:t>azienda.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49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 xmlns:a16="http://schemas.microsoft.com/office/drawing/2014/main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Organizzazione o coordinamento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4895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Impatto sui flussi logistici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In qualsiasi cantiere, i materiali arrivano in grandi quantità, di varie dimensioni e tipi di articoli, a seconda delle dimensioni del progetto.</a:t>
            </a:r>
          </a:p>
          <a:p>
            <a:pPr algn="just"/>
            <a:endParaRPr lang="en-GB" sz="1600" i="1" dirty="0">
              <a:solidFill>
                <a:schemeClr val="tx1"/>
              </a:solidFill>
            </a:endParaRPr>
          </a:p>
          <a:p>
            <a:pPr algn="just"/>
            <a:endParaRPr lang="en-GB" sz="1600" i="1" dirty="0">
              <a:solidFill>
                <a:schemeClr val="tx1"/>
              </a:solidFill>
            </a:endParaRPr>
          </a:p>
          <a:p>
            <a:pPr algn="just"/>
            <a:endParaRPr lang="en-GB" sz="1600" i="1" dirty="0">
              <a:solidFill>
                <a:schemeClr val="tx1"/>
              </a:solidFill>
            </a:endParaRPr>
          </a:p>
          <a:p>
            <a:pPr algn="just"/>
            <a:endParaRPr lang="en-GB" sz="1600" i="1" dirty="0">
              <a:solidFill>
                <a:schemeClr val="tx1"/>
              </a:solidFill>
            </a:endParaRPr>
          </a:p>
          <a:p>
            <a:pPr algn="just"/>
            <a:endParaRPr lang="en-GB" sz="1600" i="1" dirty="0">
              <a:solidFill>
                <a:schemeClr val="tx1"/>
              </a:solidFill>
            </a:endParaRPr>
          </a:p>
          <a:p>
            <a:pPr algn="just"/>
            <a:endParaRPr lang="en-GB" sz="1600" i="1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Per completare un progetto nei tempi previsti, ma anche nel rispetto delle </a:t>
            </a:r>
            <a:r>
              <a:rPr lang="en-GB" sz="1600" b="1" dirty="0">
                <a:solidFill>
                  <a:srgbClr val="18C320"/>
                </a:solidFill>
              </a:rPr>
              <a:t>norme di sicurezza</a:t>
            </a:r>
            <a:r>
              <a:rPr lang="en-GB" sz="1600" dirty="0">
                <a:solidFill>
                  <a:schemeClr val="tx1"/>
                </a:solidFill>
              </a:rPr>
              <a:t>, tutti questi materiali </a:t>
            </a:r>
            <a:r>
              <a:rPr lang="en-GB" sz="1600" b="1" dirty="0">
                <a:solidFill>
                  <a:srgbClr val="18C320"/>
                </a:solidFill>
              </a:rPr>
              <a:t>richiedono spazio per </a:t>
            </a:r>
            <a:r>
              <a:rPr lang="en-GB" sz="1600" dirty="0">
                <a:solidFill>
                  <a:schemeClr val="tx1"/>
                </a:solidFill>
              </a:rPr>
              <a:t>essere stoccati in loco, mentre il progetto stesso richiede spazio per circolare e lavorare.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Non tutti i materiali possono essere stoccati all'esterno, il che significa che potrebbero essere necessarie infrastrutture specifiche per </a:t>
            </a:r>
            <a:r>
              <a:rPr lang="en-GB" sz="1600" b="1" dirty="0">
                <a:solidFill>
                  <a:srgbClr val="18C320"/>
                </a:solidFill>
              </a:rPr>
              <a:t>proteggere i materiali </a:t>
            </a:r>
            <a:r>
              <a:rPr lang="en-GB" sz="1600" dirty="0">
                <a:solidFill>
                  <a:schemeClr val="tx1"/>
                </a:solidFill>
              </a:rPr>
              <a:t>in attesa di essere utilizzati per la costruzione...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OPPURE, i materiali saranno forniti durante tutto il progetto, in quantità minori.</a:t>
            </a: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Ma questo significa più movimenti e consegne da gestire.</a:t>
            </a:r>
          </a:p>
        </p:txBody>
      </p:sp>
      <p:pic>
        <p:nvPicPr>
          <p:cNvPr id="7" name="Graphique 6" descr="Cigogne avec un remplissage uni">
            <a:extLst>
              <a:ext uri="{FF2B5EF4-FFF2-40B4-BE49-F238E27FC236}">
                <a16:creationId xmlns:a16="http://schemas.microsoft.com/office/drawing/2014/main" id="{28387DE8-FDC5-4AD1-B031-CDA82EE42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1128" y="3076653"/>
            <a:ext cx="914400" cy="914400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9F68FBF-E5FD-4E5D-915D-BA346F8E37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26" t="36569" r="30294" b="33251"/>
          <a:stretch/>
        </p:blipFill>
        <p:spPr>
          <a:xfrm>
            <a:off x="-1713376" y="3104279"/>
            <a:ext cx="1594624" cy="10147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D5CAC5-82BD-4A2B-9E98-59B0E5E4D997}"/>
              </a:ext>
            </a:extLst>
          </p:cNvPr>
          <p:cNvSpPr/>
          <p:nvPr/>
        </p:nvSpPr>
        <p:spPr>
          <a:xfrm>
            <a:off x="4572000" y="3076653"/>
            <a:ext cx="1730277" cy="1198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arme&#10;&#10;Description générée automatiquement">
            <a:extLst>
              <a:ext uri="{FF2B5EF4-FFF2-40B4-BE49-F238E27FC236}">
                <a16:creationId xmlns:a16="http://schemas.microsoft.com/office/drawing/2014/main" id="{2AAC6FC3-22C7-479A-8B34-D76CC70AD2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700"/>
          <a:stretch/>
        </p:blipFill>
        <p:spPr>
          <a:xfrm flipH="1">
            <a:off x="6094951" y="3394448"/>
            <a:ext cx="1041541" cy="749667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775A23-E755-4886-8E44-5CAE652299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26" t="36569" r="30294" b="33251"/>
          <a:stretch/>
        </p:blipFill>
        <p:spPr>
          <a:xfrm flipH="1">
            <a:off x="-1715354" y="3114175"/>
            <a:ext cx="1594624" cy="1014762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FBDD2A-8E87-4739-9734-E018F3D76F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26" t="36569" r="30294" b="33251"/>
          <a:stretch/>
        </p:blipFill>
        <p:spPr>
          <a:xfrm>
            <a:off x="-1724229" y="3114175"/>
            <a:ext cx="1594624" cy="1014762"/>
          </a:xfrm>
          <a:prstGeom prst="rect">
            <a:avLst/>
          </a:prstGeom>
        </p:spPr>
      </p:pic>
      <p:pic>
        <p:nvPicPr>
          <p:cNvPr id="19" name="Image 18" descr="Une image contenant arme&#10;&#10;Description générée automatiquement">
            <a:extLst>
              <a:ext uri="{FF2B5EF4-FFF2-40B4-BE49-F238E27FC236}">
                <a16:creationId xmlns:a16="http://schemas.microsoft.com/office/drawing/2014/main" id="{5967C484-B004-444B-89EF-1FA4992317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700"/>
          <a:stretch/>
        </p:blipFill>
        <p:spPr>
          <a:xfrm rot="202796" flipH="1" flipV="1">
            <a:off x="6250640" y="3340371"/>
            <a:ext cx="1041541" cy="749667"/>
          </a:xfrm>
          <a:prstGeom prst="rect">
            <a:avLst/>
          </a:prstGeom>
        </p:spPr>
      </p:pic>
      <p:pic>
        <p:nvPicPr>
          <p:cNvPr id="12" name="Image 11" descr="Une image contenant arme&#10;&#10;Description générée automatiquement">
            <a:extLst>
              <a:ext uri="{FF2B5EF4-FFF2-40B4-BE49-F238E27FC236}">
                <a16:creationId xmlns:a16="http://schemas.microsoft.com/office/drawing/2014/main" id="{791E444B-F0B3-46CA-BA85-5FFBC940E8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700"/>
          <a:stretch/>
        </p:blipFill>
        <p:spPr>
          <a:xfrm flipH="1">
            <a:off x="6384144" y="3437246"/>
            <a:ext cx="1041541" cy="749667"/>
          </a:xfrm>
          <a:prstGeom prst="rect">
            <a:avLst/>
          </a:prstGeom>
        </p:spPr>
      </p:pic>
      <p:pic>
        <p:nvPicPr>
          <p:cNvPr id="20" name="Image 19" descr="Une image contenant arme&#10;&#10;Description générée automatiquement">
            <a:extLst>
              <a:ext uri="{FF2B5EF4-FFF2-40B4-BE49-F238E27FC236}">
                <a16:creationId xmlns:a16="http://schemas.microsoft.com/office/drawing/2014/main" id="{C38C62F9-5390-4243-A76F-FB14EC0A9C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700"/>
          <a:stretch/>
        </p:blipFill>
        <p:spPr>
          <a:xfrm flipH="1" flipV="1">
            <a:off x="6536633" y="3343568"/>
            <a:ext cx="1041541" cy="749667"/>
          </a:xfrm>
          <a:prstGeom prst="rect">
            <a:avLst/>
          </a:prstGeom>
        </p:spPr>
      </p:pic>
      <p:pic>
        <p:nvPicPr>
          <p:cNvPr id="18" name="Image 17" descr="Une image contenant arme&#10;&#10;Description générée automatiquement">
            <a:extLst>
              <a:ext uri="{FF2B5EF4-FFF2-40B4-BE49-F238E27FC236}">
                <a16:creationId xmlns:a16="http://schemas.microsoft.com/office/drawing/2014/main" id="{CED44A19-3E1C-4775-8018-5781BC3D5A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700"/>
          <a:stretch/>
        </p:blipFill>
        <p:spPr>
          <a:xfrm flipH="1">
            <a:off x="6663724" y="3480485"/>
            <a:ext cx="1041541" cy="74966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9212E9D-DA66-4513-ABF7-7513F90F4889}"/>
              </a:ext>
            </a:extLst>
          </p:cNvPr>
          <p:cNvSpPr/>
          <p:nvPr/>
        </p:nvSpPr>
        <p:spPr>
          <a:xfrm>
            <a:off x="4417302" y="3031378"/>
            <a:ext cx="1730277" cy="1198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5748D29-725D-4280-9A21-57A7AA770A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26" t="36569" r="30294" b="33251"/>
          <a:stretch/>
        </p:blipFill>
        <p:spPr>
          <a:xfrm flipH="1">
            <a:off x="-1726207" y="3124071"/>
            <a:ext cx="1594624" cy="1014762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5AB5FA05-F020-4E7C-B489-4B30515FA7BD}"/>
              </a:ext>
            </a:extLst>
          </p:cNvPr>
          <p:cNvGrpSpPr/>
          <p:nvPr/>
        </p:nvGrpSpPr>
        <p:grpSpPr>
          <a:xfrm>
            <a:off x="6086656" y="2506841"/>
            <a:ext cx="1617589" cy="930405"/>
            <a:chOff x="6086656" y="2506841"/>
            <a:chExt cx="1617589" cy="930405"/>
          </a:xfrm>
        </p:grpSpPr>
        <p:pic>
          <p:nvPicPr>
            <p:cNvPr id="14" name="Graphique 13" descr="Pluie avec un remplissage uni">
              <a:extLst>
                <a:ext uri="{FF2B5EF4-FFF2-40B4-BE49-F238E27FC236}">
                  <a16:creationId xmlns:a16="http://schemas.microsoft.com/office/drawing/2014/main" id="{9049DBBB-2FFC-4894-8784-8755E80EB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86656" y="2702959"/>
              <a:ext cx="635330" cy="635330"/>
            </a:xfrm>
            <a:prstGeom prst="rect">
              <a:avLst/>
            </a:prstGeom>
          </p:spPr>
        </p:pic>
        <p:pic>
          <p:nvPicPr>
            <p:cNvPr id="23" name="Graphique 22" descr="Nuage avec un remplissage uni">
              <a:extLst>
                <a:ext uri="{FF2B5EF4-FFF2-40B4-BE49-F238E27FC236}">
                  <a16:creationId xmlns:a16="http://schemas.microsoft.com/office/drawing/2014/main" id="{7A3E4544-BB6E-4B66-9E2B-B6041A19A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90161" y="2506841"/>
              <a:ext cx="635330" cy="635330"/>
            </a:xfrm>
            <a:prstGeom prst="rect">
              <a:avLst/>
            </a:prstGeom>
          </p:spPr>
        </p:pic>
        <p:pic>
          <p:nvPicPr>
            <p:cNvPr id="26" name="Graphique 25" descr="Pluie avec un remplissage uni">
              <a:extLst>
                <a:ext uri="{FF2B5EF4-FFF2-40B4-BE49-F238E27FC236}">
                  <a16:creationId xmlns:a16="http://schemas.microsoft.com/office/drawing/2014/main" id="{2205B5DF-E13F-4F11-8C9F-32F44671C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68915" y="2801916"/>
              <a:ext cx="635330" cy="635330"/>
            </a:xfrm>
            <a:prstGeom prst="rect">
              <a:avLst/>
            </a:prstGeom>
          </p:spPr>
        </p:pic>
        <p:pic>
          <p:nvPicPr>
            <p:cNvPr id="27" name="Graphique 26" descr="Nuage avec un remplissage uni">
              <a:extLst>
                <a:ext uri="{FF2B5EF4-FFF2-40B4-BE49-F238E27FC236}">
                  <a16:creationId xmlns:a16="http://schemas.microsoft.com/office/drawing/2014/main" id="{30D8AC57-1623-4BF2-B6E1-2A46FE711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66829" y="2558157"/>
              <a:ext cx="635330" cy="635330"/>
            </a:xfrm>
            <a:prstGeom prst="rect">
              <a:avLst/>
            </a:prstGeom>
          </p:spPr>
        </p:pic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C7EC890-1041-402B-A97F-1EC2C65EC1B5}"/>
              </a:ext>
            </a:extLst>
          </p:cNvPr>
          <p:cNvCxnSpPr>
            <a:cxnSpLocks/>
          </p:cNvCxnSpPr>
          <p:nvPr/>
        </p:nvCxnSpPr>
        <p:spPr>
          <a:xfrm>
            <a:off x="1836711" y="4787237"/>
            <a:ext cx="131944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E11DBED-2CD9-4E82-800F-6A8AC266CF87}"/>
              </a:ext>
            </a:extLst>
          </p:cNvPr>
          <p:cNvCxnSpPr>
            <a:cxnSpLocks/>
          </p:cNvCxnSpPr>
          <p:nvPr/>
        </p:nvCxnSpPr>
        <p:spPr>
          <a:xfrm>
            <a:off x="1347844" y="5759035"/>
            <a:ext cx="166082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000"/>
    </mc:Choice>
    <mc:Fallback xmlns="" xmlns:a16="http://schemas.microsoft.com/office/drawing/2014/main" xmlns:asvg="http://schemas.microsoft.com/office/drawing/2016/SVG/main">
      <p:transition spd="slow"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68975 0.010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993 0.0088 L -2.77778E-6 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9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68976 0.0101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993 0.00879 L 2.5E-6 1.85185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9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4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3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Organizzazione o coordinamento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4895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Impatto sui flussi logistici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Un'altra importante considerazione logistica è l'infrastruttura per il personale per cambiarsi, riposare, mangiare, ecc.</a:t>
            </a:r>
          </a:p>
          <a:p>
            <a:pPr algn="just"/>
            <a:endParaRPr lang="en-GB" sz="1600" i="1" dirty="0">
              <a:solidFill>
                <a:schemeClr val="tx1"/>
              </a:solidFill>
            </a:endParaRPr>
          </a:p>
          <a:p>
            <a:pPr algn="just"/>
            <a:endParaRPr lang="en-GB" sz="1600" i="1" dirty="0">
              <a:solidFill>
                <a:schemeClr val="tx1"/>
              </a:solidFill>
            </a:endParaRPr>
          </a:p>
          <a:p>
            <a:pPr algn="just"/>
            <a:endParaRPr lang="en-GB" sz="1600" i="1" dirty="0">
              <a:solidFill>
                <a:schemeClr val="tx1"/>
              </a:solidFill>
            </a:endParaRPr>
          </a:p>
          <a:p>
            <a:pPr algn="just"/>
            <a:endParaRPr lang="en-GB" sz="1600" i="1" dirty="0">
              <a:solidFill>
                <a:schemeClr val="tx1"/>
              </a:solidFill>
            </a:endParaRPr>
          </a:p>
          <a:p>
            <a:pPr algn="just"/>
            <a:endParaRPr lang="en-GB" sz="1600" i="1" dirty="0">
              <a:solidFill>
                <a:schemeClr val="tx1"/>
              </a:solidFill>
            </a:endParaRPr>
          </a:p>
          <a:p>
            <a:pPr algn="just"/>
            <a:endParaRPr lang="en-GB" sz="1600" i="1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Si può tenere conto anche della loro </a:t>
            </a:r>
            <a:r>
              <a:rPr lang="en-GB" sz="1600" b="1" dirty="0">
                <a:solidFill>
                  <a:srgbClr val="18C320"/>
                </a:solidFill>
              </a:rPr>
              <a:t>accessibilità </a:t>
            </a:r>
            <a:r>
              <a:rPr lang="en-GB" sz="1600" dirty="0">
                <a:solidFill>
                  <a:schemeClr val="tx1"/>
                </a:solidFill>
              </a:rPr>
              <a:t>al sito di lavoro; anche in una città con buoni servizi di trasporto pubblico, se viaggiano da lontano o se dipendono dai costi di trasporto.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Allo stesso modo, una struttura di </a:t>
            </a:r>
            <a:r>
              <a:rPr lang="en-GB" sz="1600" b="1" dirty="0">
                <a:solidFill>
                  <a:srgbClr val="18C320"/>
                </a:solidFill>
              </a:rPr>
              <a:t>ristorazione </a:t>
            </a:r>
            <a:r>
              <a:rPr lang="en-GB" sz="1600" dirty="0">
                <a:solidFill>
                  <a:schemeClr val="tx1"/>
                </a:solidFill>
              </a:rPr>
              <a:t>dedicata, sia in termini di costi che di vicinanza, richiederà una propria organizzazione di fornitura.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FE46575-C012-42E6-9404-CB2F648F13CC}"/>
              </a:ext>
            </a:extLst>
          </p:cNvPr>
          <p:cNvGrpSpPr/>
          <p:nvPr/>
        </p:nvGrpSpPr>
        <p:grpSpPr>
          <a:xfrm>
            <a:off x="4024145" y="3306208"/>
            <a:ext cx="1032767" cy="729021"/>
            <a:chOff x="3611685" y="2919897"/>
            <a:chExt cx="1417515" cy="966303"/>
          </a:xfrm>
        </p:grpSpPr>
        <p:pic>
          <p:nvPicPr>
            <p:cNvPr id="29" name="Graphique 28" descr="Homme ouvrier du bâtiment avec un remplissage uni">
              <a:extLst>
                <a:ext uri="{FF2B5EF4-FFF2-40B4-BE49-F238E27FC236}">
                  <a16:creationId xmlns:a16="http://schemas.microsoft.com/office/drawing/2014/main" id="{C7643A18-547E-4387-A756-E024CA37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11685" y="2919897"/>
              <a:ext cx="914399" cy="914400"/>
            </a:xfrm>
            <a:prstGeom prst="rect">
              <a:avLst/>
            </a:prstGeom>
          </p:spPr>
        </p:pic>
        <p:pic>
          <p:nvPicPr>
            <p:cNvPr id="30" name="Graphique 29" descr="Femme ouvrière du bâtiment avec un remplissage uni">
              <a:extLst>
                <a:ext uri="{FF2B5EF4-FFF2-40B4-BE49-F238E27FC236}">
                  <a16:creationId xmlns:a16="http://schemas.microsoft.com/office/drawing/2014/main" id="{45658F6B-76B7-43B2-8933-D73FC023E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3F420EE-A559-4351-9573-D73A6F5327D3}"/>
              </a:ext>
            </a:extLst>
          </p:cNvPr>
          <p:cNvGrpSpPr/>
          <p:nvPr/>
        </p:nvGrpSpPr>
        <p:grpSpPr>
          <a:xfrm>
            <a:off x="3781304" y="3109874"/>
            <a:ext cx="1577933" cy="929289"/>
            <a:chOff x="3781304" y="3109874"/>
            <a:chExt cx="1577933" cy="929289"/>
          </a:xfrm>
          <a:solidFill>
            <a:schemeClr val="tx2">
              <a:lumMod val="1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836152-4213-4F4D-B27B-3D9A7F03C6DF}"/>
                </a:ext>
              </a:extLst>
            </p:cNvPr>
            <p:cNvSpPr/>
            <p:nvPr/>
          </p:nvSpPr>
          <p:spPr>
            <a:xfrm>
              <a:off x="3823435" y="3306209"/>
              <a:ext cx="68341" cy="729020"/>
            </a:xfrm>
            <a:prstGeom prst="rect">
              <a:avLst/>
            </a:prstGeom>
            <a:grpFill/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12D231-7934-4979-B131-AAE1BA9CE304}"/>
                </a:ext>
              </a:extLst>
            </p:cNvPr>
            <p:cNvSpPr/>
            <p:nvPr/>
          </p:nvSpPr>
          <p:spPr>
            <a:xfrm>
              <a:off x="5252226" y="3310143"/>
              <a:ext cx="68341" cy="729020"/>
            </a:xfrm>
            <a:prstGeom prst="rect">
              <a:avLst/>
            </a:prstGeom>
            <a:grpFill/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B695E34-4E8C-4731-8009-2FE3FCF6C46B}"/>
                </a:ext>
              </a:extLst>
            </p:cNvPr>
            <p:cNvSpPr/>
            <p:nvPr/>
          </p:nvSpPr>
          <p:spPr>
            <a:xfrm rot="17722044">
              <a:off x="4927966" y="2724323"/>
              <a:ext cx="45719" cy="816822"/>
            </a:xfrm>
            <a:prstGeom prst="rect">
              <a:avLst/>
            </a:prstGeom>
            <a:grpFill/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FA4ECE-18B5-446B-B43F-65646DACE686}"/>
                </a:ext>
              </a:extLst>
            </p:cNvPr>
            <p:cNvSpPr/>
            <p:nvPr/>
          </p:nvSpPr>
          <p:spPr>
            <a:xfrm rot="3877956" flipH="1">
              <a:off x="4189132" y="2707426"/>
              <a:ext cx="45719" cy="861375"/>
            </a:xfrm>
            <a:prstGeom prst="rect">
              <a:avLst/>
            </a:prstGeom>
            <a:grpFill/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4D90B18-EDAD-481D-87C7-EF23FF257C62}"/>
              </a:ext>
            </a:extLst>
          </p:cNvPr>
          <p:cNvCxnSpPr>
            <a:cxnSpLocks/>
          </p:cNvCxnSpPr>
          <p:nvPr/>
        </p:nvCxnSpPr>
        <p:spPr>
          <a:xfrm>
            <a:off x="902648" y="4788557"/>
            <a:ext cx="123095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FFAE7E5-18C5-417E-B6A5-73F1231C8CC1}"/>
              </a:ext>
            </a:extLst>
          </p:cNvPr>
          <p:cNvCxnSpPr>
            <a:cxnSpLocks/>
          </p:cNvCxnSpPr>
          <p:nvPr/>
        </p:nvCxnSpPr>
        <p:spPr>
          <a:xfrm>
            <a:off x="2447633" y="6010156"/>
            <a:ext cx="81667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45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 xmlns:a16="http://schemas.microsoft.com/office/drawing/2014/main" xmlns:asvg="http://schemas.microsoft.com/office/drawing/2016/SVG/main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0b78f225a7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34" name="Google Shape;34;g10b78f225a7_0_0"/>
          <p:cNvSpPr txBox="1"/>
          <p:nvPr/>
        </p:nvSpPr>
        <p:spPr>
          <a:xfrm>
            <a:off x="248175" y="1366700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Da fare </a:t>
            </a:r>
            <a:r>
              <a:rPr lang="en-GB" sz="2000" b="1" i="0" u="sng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  </a:ext>
                </a:extLst>
              </a:rPr>
              <a:t>prima </a:t>
            </a:r>
            <a:r>
              <a:rPr lang="en-GB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di questa capsula: </a:t>
            </a:r>
            <a:endParaRPr lang="en-GB"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10b78f225a7_0_0"/>
          <p:cNvSpPr txBox="1"/>
          <p:nvPr/>
        </p:nvSpPr>
        <p:spPr>
          <a:xfrm>
            <a:off x="248175" y="2915075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000" b="1" dirty="0">
                <a:solidFill>
                  <a:srgbClr val="18C320"/>
                </a:solidFill>
              </a:rPr>
              <a:t>Capsula collegata con:</a:t>
            </a:r>
            <a:endParaRPr lang="en-GB"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10b78f225a7_0_0"/>
          <p:cNvSpPr txBox="1"/>
          <p:nvPr/>
        </p:nvSpPr>
        <p:spPr>
          <a:xfrm>
            <a:off x="4793300" y="1366700"/>
            <a:ext cx="4160400" cy="10771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</a:rPr>
              <a:t>Questa capsula si basa sulle conoscenze acquisite con la capsula 1.3.1. Dovrebbe quindi essere eseguita dopo la capsula 1.3.1.</a:t>
            </a:r>
          </a:p>
        </p:txBody>
      </p:sp>
      <p:sp>
        <p:nvSpPr>
          <p:cNvPr id="37" name="Google Shape;37;g10b78f225a7_0_0"/>
          <p:cNvSpPr txBox="1"/>
          <p:nvPr/>
        </p:nvSpPr>
        <p:spPr>
          <a:xfrm>
            <a:off x="4793300" y="2915075"/>
            <a:ext cx="4160400" cy="10771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SzPts val="3200"/>
            </a:pPr>
            <a:r>
              <a:rPr lang="en-US" sz="1600" dirty="0">
                <a:solidFill>
                  <a:schemeClr val="dk1"/>
                </a:solidFill>
              </a:rPr>
              <a:t>Collegamento con gli argomenti delle capsule 1.2.1, 1.2.4, 1.4.1, 1.4.4, 2.1.1, 2.3.2, 2.5.3, 2.5.4, 2.5.5.</a:t>
            </a:r>
          </a:p>
          <a:p>
            <a:pPr algn="just">
              <a:buSzPts val="3200"/>
            </a:pPr>
            <a:endParaRPr lang="es-ES" sz="1600" dirty="0">
              <a:solidFill>
                <a:schemeClr val="dk1"/>
              </a:solidFill>
            </a:endParaRPr>
          </a:p>
        </p:txBody>
      </p:sp>
      <p:sp>
        <p:nvSpPr>
          <p:cNvPr id="38" name="Google Shape;38;g10b78f225a7_0_0"/>
          <p:cNvSpPr txBox="1"/>
          <p:nvPr/>
        </p:nvSpPr>
        <p:spPr>
          <a:xfrm>
            <a:off x="300300" y="4604400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000" b="1" dirty="0">
                <a:solidFill>
                  <a:srgbClr val="18C320"/>
                </a:solidFill>
              </a:rPr>
              <a:t>Autori:</a:t>
            </a:r>
            <a:endParaRPr lang="en-GB"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10b78f225a7_0_0"/>
          <p:cNvSpPr txBox="1"/>
          <p:nvPr/>
        </p:nvSpPr>
        <p:spPr>
          <a:xfrm>
            <a:off x="4887475" y="4604400"/>
            <a:ext cx="4066225" cy="3385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1600" dirty="0">
                <a:solidFill>
                  <a:schemeClr val="dk1"/>
                </a:solidFill>
              </a:rPr>
              <a:t>AFT, partner del consorzio SUSMILE</a:t>
            </a:r>
            <a:endParaRPr lang="es-ES" sz="1600" dirty="0">
              <a:solidFill>
                <a:schemeClr val="dk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 xmlns:go="http://customooxmlschemas.google.com/"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>
      <p:transition spd="slow" advClick="0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Modalità operative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3677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18C320"/>
                </a:solidFill>
              </a:rPr>
              <a:t>Flussi logistici e frequenze diversi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Come già detto, i lavori di costruzione richiederanno diversi tipi di materiali, per scopi diversi e in momenti diversi del progetto.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Si tratta di un'attività che richiede tempo e spazio in una città e che </a:t>
            </a:r>
            <a:r>
              <a:rPr lang="en-GB" sz="1600" b="1" dirty="0">
                <a:solidFill>
                  <a:srgbClr val="18C320"/>
                </a:solidFill>
              </a:rPr>
              <a:t>influisce sugli altri utenti </a:t>
            </a:r>
            <a:r>
              <a:rPr lang="en-GB" sz="1600" dirty="0">
                <a:solidFill>
                  <a:schemeClr val="tx1"/>
                </a:solidFill>
              </a:rPr>
              <a:t>delle infrastrutture e delle strutture.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Le conseguenze di un ritardo, ad esempio, creeranno deviazioni per molte consegne nella zona, ritarderanno i lavoratori in partenza o che cercano di raggiungere i loro uffici, ecc.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Inoltre, il rallentamento o la deviazione del traffico necessario in città ha un </a:t>
            </a:r>
            <a:r>
              <a:rPr lang="en-US" sz="1600" b="1" dirty="0">
                <a:solidFill>
                  <a:srgbClr val="18C320"/>
                </a:solidFill>
              </a:rPr>
              <a:t>impatto ambientale </a:t>
            </a:r>
            <a:r>
              <a:rPr lang="en-US" sz="1600" dirty="0">
                <a:solidFill>
                  <a:schemeClr val="tx1"/>
                </a:solidFill>
              </a:rPr>
              <a:t>significativo con i veicoli fermi o al minimo.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Nell'area dei lavori è presente anche un notevole </a:t>
            </a:r>
            <a:r>
              <a:rPr lang="en-US" sz="1600" b="1" dirty="0">
                <a:solidFill>
                  <a:srgbClr val="18C320"/>
                </a:solidFill>
              </a:rPr>
              <a:t>inquinamento acustico</a:t>
            </a:r>
            <a:r>
              <a:rPr lang="en-US" sz="1600" dirty="0">
                <a:solidFill>
                  <a:schemeClr val="tx1"/>
                </a:solidFill>
              </a:rPr>
              <a:t>, difficile da ridurre con le attuali tecnologie.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19014AF-C639-4F9F-AD12-90EA4C7E3C59}"/>
              </a:ext>
            </a:extLst>
          </p:cNvPr>
          <p:cNvCxnSpPr>
            <a:cxnSpLocks/>
          </p:cNvCxnSpPr>
          <p:nvPr/>
        </p:nvCxnSpPr>
        <p:spPr>
          <a:xfrm>
            <a:off x="6690500" y="3413525"/>
            <a:ext cx="19832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0E9C991-75E6-47CA-B07A-DC95A4D8789F}"/>
              </a:ext>
            </a:extLst>
          </p:cNvPr>
          <p:cNvCxnSpPr>
            <a:cxnSpLocks/>
          </p:cNvCxnSpPr>
          <p:nvPr/>
        </p:nvCxnSpPr>
        <p:spPr>
          <a:xfrm>
            <a:off x="397730" y="5036634"/>
            <a:ext cx="216771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79773C6-08AB-4F76-A7DD-0E330512D53E}"/>
              </a:ext>
            </a:extLst>
          </p:cNvPr>
          <p:cNvCxnSpPr>
            <a:cxnSpLocks/>
          </p:cNvCxnSpPr>
          <p:nvPr/>
        </p:nvCxnSpPr>
        <p:spPr>
          <a:xfrm>
            <a:off x="2624435" y="5516136"/>
            <a:ext cx="1485449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2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 xmlns:a16="http://schemas.microsoft.com/office/drawing/2014/main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06006" y="1812071"/>
            <a:ext cx="84895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Modalità di trasporto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I lavori di costruzione, che si tratti di edifici, infrastrutture o strade, richiedono i servizi di mezzi di trasporto specifici. A causa dei volumi e delle quantità richieste, la maggior parte dei materiali viene trasportata da vettori specializzati. 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È probabile che la maggior parte delle volte si utilizzino autocarri specializzati per il trasporto di merci sfuse. </a:t>
            </a: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Le altre forniture necessarie possono essere consegnate con altre modalità.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La consegna o lo smaltimento di grandi quantità di materiali alla rinfusa, come sabbia, ghiaia, ecc. </a:t>
            </a:r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Modalità operative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A5EDE9-B025-40A0-BFB6-9833B72BC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9" t="71035" r="82678" b="4886"/>
          <a:stretch/>
        </p:blipFill>
        <p:spPr>
          <a:xfrm>
            <a:off x="3185019" y="3904727"/>
            <a:ext cx="693798" cy="8096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F274D3-4E2A-4951-88BD-3A79A1AB0E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329" b="56799"/>
          <a:stretch/>
        </p:blipFill>
        <p:spPr>
          <a:xfrm>
            <a:off x="1386046" y="3679420"/>
            <a:ext cx="1270658" cy="11578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CD9E6B-3503-42E1-BAD9-2DCCE36387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7" t="50000" r="67221" b="8864"/>
          <a:stretch/>
        </p:blipFill>
        <p:spPr>
          <a:xfrm>
            <a:off x="3500848" y="5526501"/>
            <a:ext cx="1613633" cy="106458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1A3585D-0855-4AAF-B03D-9815A6DE7DBE}"/>
              </a:ext>
            </a:extLst>
          </p:cNvPr>
          <p:cNvSpPr txBox="1"/>
          <p:nvPr/>
        </p:nvSpPr>
        <p:spPr>
          <a:xfrm>
            <a:off x="5367453" y="5935088"/>
            <a:ext cx="349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...Senza </a:t>
            </a:r>
            <a:r>
              <a:rPr lang="fr-FR" sz="1600" dirty="0" err="1"/>
              <a:t>dimenticare </a:t>
            </a:r>
            <a:r>
              <a:rPr lang="fr-FR" sz="1600" dirty="0"/>
              <a:t>tutti gli </a:t>
            </a:r>
            <a:r>
              <a:rPr lang="fr-FR" sz="1600" dirty="0" err="1"/>
              <a:t>spostamenti </a:t>
            </a:r>
            <a:r>
              <a:rPr lang="fr-FR" sz="1600" dirty="0"/>
              <a:t>del personale per </a:t>
            </a:r>
            <a:r>
              <a:rPr lang="fr-FR" sz="1600" dirty="0" err="1"/>
              <a:t>raggiungere </a:t>
            </a:r>
            <a:r>
              <a:rPr lang="fr-FR" sz="1600" dirty="0"/>
              <a:t>e </a:t>
            </a:r>
            <a:r>
              <a:rPr lang="fr-FR" sz="1600" dirty="0" err="1"/>
              <a:t>lasciare </a:t>
            </a:r>
            <a:r>
              <a:rPr lang="fr-FR" sz="1600" dirty="0"/>
              <a:t>le sedi di </a:t>
            </a:r>
            <a:r>
              <a:rPr lang="fr-FR" sz="1600" dirty="0" err="1"/>
              <a:t>lavoro</a:t>
            </a:r>
            <a:r>
              <a:rPr lang="fr-FR" sz="1600" dirty="0"/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0EB7936-ED61-4D66-BF7E-EE0AE9CD4F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083" t="68253" r="3607" b="10340"/>
          <a:stretch/>
        </p:blipFill>
        <p:spPr>
          <a:xfrm>
            <a:off x="4407132" y="4048483"/>
            <a:ext cx="963674" cy="7197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5DC3A75-7DF6-4E92-9AC1-33B4B36AFD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219" t="21553" r="11672" b="57040"/>
          <a:stretch/>
        </p:blipFill>
        <p:spPr>
          <a:xfrm>
            <a:off x="5899121" y="4048483"/>
            <a:ext cx="546099" cy="7197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2828757-7280-464B-9B05-FF1787EA8E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02" t="-807" r="11389" b="79400"/>
          <a:stretch/>
        </p:blipFill>
        <p:spPr>
          <a:xfrm>
            <a:off x="6967674" y="4048483"/>
            <a:ext cx="546099" cy="71976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DACF10C-042B-46DF-8F1B-211026F149A3}"/>
              </a:ext>
            </a:extLst>
          </p:cNvPr>
          <p:cNvCxnSpPr/>
          <p:nvPr/>
        </p:nvCxnSpPr>
        <p:spPr>
          <a:xfrm flipH="1">
            <a:off x="2542478" y="3904727"/>
            <a:ext cx="642541" cy="932572"/>
          </a:xfrm>
          <a:prstGeom prst="line">
            <a:avLst/>
          </a:prstGeom>
          <a:ln w="28575">
            <a:solidFill>
              <a:srgbClr val="18C3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6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 xmlns:a16="http://schemas.microsoft.com/office/drawing/2014/main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D5D774C-CE05-41BF-AAE8-916C18AFE868}"/>
              </a:ext>
            </a:extLst>
          </p:cNvPr>
          <p:cNvSpPr txBox="1"/>
          <p:nvPr/>
        </p:nvSpPr>
        <p:spPr>
          <a:xfrm>
            <a:off x="2028825" y="3878501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Ottimizzazione delle </a:t>
            </a:r>
            <a:r>
              <a:rPr lang="fr-FR" sz="1800" dirty="0">
                <a:sym typeface="Wingdings" panose="05000000000000000000" pitchFamily="2" charset="2"/>
              </a:rPr>
              <a:t>operazioni di </a:t>
            </a:r>
            <a:r>
              <a:rPr lang="fr-FR" sz="1800" dirty="0" err="1">
                <a:sym typeface="Wingdings" panose="05000000000000000000" pitchFamily="2" charset="2"/>
              </a:rPr>
              <a:t>carico/scarico </a:t>
            </a:r>
            <a:r>
              <a:rPr lang="fr-FR" sz="1800" dirty="0">
                <a:sym typeface="Wingdings" panose="05000000000000000000" pitchFamily="2" charset="2"/>
              </a:rPr>
              <a:t>dei </a:t>
            </a:r>
            <a:r>
              <a:rPr lang="fr-FR" sz="1800" dirty="0" err="1">
                <a:sym typeface="Wingdings" panose="05000000000000000000" pitchFamily="2" charset="2"/>
              </a:rPr>
              <a:t>veicoli</a:t>
            </a:r>
            <a:endParaRPr lang="fr-FR" sz="1800" dirty="0"/>
          </a:p>
        </p:txBody>
      </p:sp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4765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schemeClr val="tx1"/>
                </a:solidFill>
              </a:rPr>
              <a:t>Qual è l'aspetto chiave che determina tutti i flussi logistici per le attività di costruzione?</a:t>
            </a:r>
            <a:endParaRPr lang="es-ES" sz="21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CEBF01-C068-441C-A05E-6125B462CC56}"/>
              </a:ext>
            </a:extLst>
          </p:cNvPr>
          <p:cNvSpPr txBox="1"/>
          <p:nvPr/>
        </p:nvSpPr>
        <p:spPr>
          <a:xfrm>
            <a:off x="2019300" y="3167864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Disponibilità </a:t>
            </a:r>
            <a:r>
              <a:rPr lang="fr-FR" sz="1800" dirty="0">
                <a:sym typeface="Wingdings" panose="05000000000000000000" pitchFamily="2" charset="2"/>
              </a:rPr>
              <a:t>di </a:t>
            </a:r>
            <a:r>
              <a:rPr lang="fr-FR" sz="1800" dirty="0" err="1">
                <a:sym typeface="Wingdings" panose="05000000000000000000" pitchFamily="2" charset="2"/>
              </a:rPr>
              <a:t>risorse </a:t>
            </a:r>
            <a:r>
              <a:rPr lang="fr-FR" sz="1800" dirty="0">
                <a:sym typeface="Wingdings" panose="05000000000000000000" pitchFamily="2" charset="2"/>
              </a:rPr>
              <a:t>per la </a:t>
            </a:r>
            <a:r>
              <a:rPr lang="fr-FR" sz="1800" dirty="0" err="1">
                <a:sym typeface="Wingdings" panose="05000000000000000000" pitchFamily="2" charset="2"/>
              </a:rPr>
              <a:t>realizzazione </a:t>
            </a:r>
            <a:r>
              <a:rPr lang="fr-FR" sz="1800" dirty="0">
                <a:sym typeface="Wingdings" panose="05000000000000000000" pitchFamily="2" charset="2"/>
              </a:rPr>
              <a:t>delle </a:t>
            </a:r>
            <a:r>
              <a:rPr lang="fr-FR" sz="1800" dirty="0" err="1">
                <a:sym typeface="Wingdings" panose="05000000000000000000" pitchFamily="2" charset="2"/>
              </a:rPr>
              <a:t>opere</a:t>
            </a:r>
            <a:endParaRPr lang="fr-FR" sz="1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A6A629-AFBC-4AAC-B10D-F119808C4DA2}"/>
              </a:ext>
            </a:extLst>
          </p:cNvPr>
          <p:cNvSpPr txBox="1"/>
          <p:nvPr/>
        </p:nvSpPr>
        <p:spPr>
          <a:xfrm>
            <a:off x="2038349" y="5299775"/>
            <a:ext cx="657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Pianificazione della </a:t>
            </a:r>
            <a:r>
              <a:rPr lang="fr-FR" sz="1800" dirty="0" err="1">
                <a:sym typeface="Wingdings" panose="05000000000000000000" pitchFamily="2" charset="2"/>
              </a:rPr>
              <a:t>consegna </a:t>
            </a:r>
            <a:r>
              <a:rPr lang="fr-FR" sz="1800" dirty="0">
                <a:sym typeface="Wingdings" panose="05000000000000000000" pitchFamily="2" charset="2"/>
              </a:rPr>
              <a:t>delle </a:t>
            </a:r>
            <a:r>
              <a:rPr lang="fr-FR" sz="1800" dirty="0" err="1">
                <a:sym typeface="Wingdings" panose="05000000000000000000" pitchFamily="2" charset="2"/>
              </a:rPr>
              <a:t>risorse </a:t>
            </a:r>
            <a:r>
              <a:rPr lang="fr-FR" sz="1800" dirty="0">
                <a:sym typeface="Wingdings" panose="05000000000000000000" pitchFamily="2" charset="2"/>
              </a:rPr>
              <a:t>in base alle tempistiche del </a:t>
            </a:r>
            <a:r>
              <a:rPr lang="fr-FR" sz="1800" dirty="0" err="1">
                <a:sym typeface="Wingdings" panose="05000000000000000000" pitchFamily="2" charset="2"/>
              </a:rPr>
              <a:t>progetto</a:t>
            </a:r>
            <a:endParaRPr lang="fr-FR" sz="1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3305EE-5673-443A-A9D8-F4E30A6FD3EE}"/>
              </a:ext>
            </a:extLst>
          </p:cNvPr>
          <p:cNvSpPr txBox="1"/>
          <p:nvPr/>
        </p:nvSpPr>
        <p:spPr>
          <a:xfrm>
            <a:off x="2028824" y="4589138"/>
            <a:ext cx="530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Controlli di qualità </a:t>
            </a:r>
            <a:r>
              <a:rPr lang="fr-FR" sz="1800" dirty="0">
                <a:sym typeface="Wingdings" panose="05000000000000000000" pitchFamily="2" charset="2"/>
              </a:rPr>
              <a:t>sul </a:t>
            </a:r>
            <a:r>
              <a:rPr lang="fr-FR" sz="1800" dirty="0" err="1">
                <a:sym typeface="Wingdings" panose="05000000000000000000" pitchFamily="2" charset="2"/>
              </a:rPr>
              <a:t>ricevimento </a:t>
            </a:r>
            <a:r>
              <a:rPr lang="fr-FR" sz="1800" dirty="0">
                <a:sym typeface="Wingdings" panose="05000000000000000000" pitchFamily="2" charset="2"/>
              </a:rPr>
              <a:t>dei </a:t>
            </a:r>
            <a:r>
              <a:rPr lang="fr-FR" sz="1800" dirty="0" err="1">
                <a:sym typeface="Wingdings" panose="05000000000000000000" pitchFamily="2" charset="2"/>
              </a:rPr>
              <a:t>materiali</a:t>
            </a:r>
            <a:endParaRPr lang="fr-FR" sz="18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D13085-5789-4718-B5E0-3B47A6590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2" r="47614" b="22961"/>
          <a:stretch/>
        </p:blipFill>
        <p:spPr>
          <a:xfrm>
            <a:off x="2038349" y="5286755"/>
            <a:ext cx="374201" cy="3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2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 xmlns:a16="http://schemas.microsoft.com/office/drawing/2014/main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D5D774C-CE05-41BF-AAE8-916C18AFE868}"/>
              </a:ext>
            </a:extLst>
          </p:cNvPr>
          <p:cNvSpPr txBox="1"/>
          <p:nvPr/>
        </p:nvSpPr>
        <p:spPr>
          <a:xfrm>
            <a:off x="328594" y="3858742"/>
            <a:ext cx="413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Materiali da costruzione </a:t>
            </a:r>
            <a:endParaRPr lang="fr-FR" sz="1800" dirty="0"/>
          </a:p>
        </p:txBody>
      </p:sp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23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367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schemeClr val="tx1"/>
                </a:solidFill>
              </a:rPr>
              <a:t>È possibile mettere in relazione i tipi di flussi sotto riportati con la frequenza stimata di consegna al cantiere?</a:t>
            </a:r>
            <a:endParaRPr lang="es-ES" sz="21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CEBF01-C068-441C-A05E-6125B462CC56}"/>
              </a:ext>
            </a:extLst>
          </p:cNvPr>
          <p:cNvSpPr txBox="1"/>
          <p:nvPr/>
        </p:nvSpPr>
        <p:spPr>
          <a:xfrm>
            <a:off x="319069" y="3148105"/>
            <a:ext cx="413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Prodotti alimentari e per l'</a:t>
            </a:r>
            <a:r>
              <a:rPr lang="fr-FR" sz="1800" dirty="0" err="1">
                <a:sym typeface="Wingdings" panose="05000000000000000000" pitchFamily="2" charset="2"/>
              </a:rPr>
              <a:t>igiene </a:t>
            </a:r>
            <a:endParaRPr lang="fr-FR" sz="1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067889-35AE-4A73-8C7F-84A9A3F265C7}"/>
              </a:ext>
            </a:extLst>
          </p:cNvPr>
          <p:cNvSpPr txBox="1"/>
          <p:nvPr/>
        </p:nvSpPr>
        <p:spPr>
          <a:xfrm>
            <a:off x="328594" y="5551047"/>
            <a:ext cx="413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Strumenti e dispositivi di protezione </a:t>
            </a:r>
            <a:endParaRPr lang="fr-FR" sz="1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803DFE-185E-4389-9388-13423EC81C24}"/>
              </a:ext>
            </a:extLst>
          </p:cNvPr>
          <p:cNvSpPr txBox="1"/>
          <p:nvPr/>
        </p:nvSpPr>
        <p:spPr>
          <a:xfrm>
            <a:off x="319069" y="4569379"/>
            <a:ext cx="413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Attrezzature </a:t>
            </a:r>
            <a:r>
              <a:rPr lang="fr-FR" sz="1800" dirty="0">
                <a:sym typeface="Wingdings" panose="05000000000000000000" pitchFamily="2" charset="2"/>
              </a:rPr>
              <a:t>pesanti e veicoli </a:t>
            </a:r>
            <a:r>
              <a:rPr lang="fr-FR" sz="1800" dirty="0" err="1">
                <a:sym typeface="Wingdings" panose="05000000000000000000" pitchFamily="2" charset="2"/>
              </a:rPr>
              <a:t>dedicati </a:t>
            </a:r>
            <a:endParaRPr lang="fr-FR" sz="1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BD7175-EB9C-46F4-970D-9F20D984BB74}"/>
              </a:ext>
            </a:extLst>
          </p:cNvPr>
          <p:cNvSpPr txBox="1"/>
          <p:nvPr/>
        </p:nvSpPr>
        <p:spPr>
          <a:xfrm>
            <a:off x="5657152" y="3852394"/>
            <a:ext cx="2798571" cy="375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Consegne </a:t>
            </a:r>
            <a:r>
              <a:rPr lang="fr-FR" sz="1800" dirty="0">
                <a:sym typeface="Wingdings" panose="05000000000000000000" pitchFamily="2" charset="2"/>
              </a:rPr>
              <a:t>giornaliere</a:t>
            </a:r>
            <a:endParaRPr lang="fr-FR" sz="18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BD0B755-D144-4B86-9A36-10D723E64BB0}"/>
              </a:ext>
            </a:extLst>
          </p:cNvPr>
          <p:cNvSpPr txBox="1"/>
          <p:nvPr/>
        </p:nvSpPr>
        <p:spPr>
          <a:xfrm>
            <a:off x="5647627" y="3141757"/>
            <a:ext cx="279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Inizio del </a:t>
            </a:r>
            <a:r>
              <a:rPr lang="fr-FR" sz="1800" dirty="0" err="1">
                <a:sym typeface="Wingdings" panose="05000000000000000000" pitchFamily="2" charset="2"/>
              </a:rPr>
              <a:t>progetto</a:t>
            </a:r>
            <a:endParaRPr lang="fr-FR" sz="18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F6CCC3-37EC-46D1-85E8-B7C25B76DC4E}"/>
              </a:ext>
            </a:extLst>
          </p:cNvPr>
          <p:cNvSpPr txBox="1"/>
          <p:nvPr/>
        </p:nvSpPr>
        <p:spPr>
          <a:xfrm>
            <a:off x="5657152" y="5544699"/>
            <a:ext cx="342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Al momento dell'</a:t>
            </a:r>
            <a:r>
              <a:rPr lang="fr-FR" sz="1800" dirty="0">
                <a:sym typeface="Wingdings" panose="05000000000000000000" pitchFamily="2" charset="2"/>
              </a:rPr>
              <a:t>uso e dei danni</a:t>
            </a:r>
            <a:endParaRPr lang="fr-FR" sz="1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A281ECF-A0E9-4EB3-B26C-3570F361ED80}"/>
              </a:ext>
            </a:extLst>
          </p:cNvPr>
          <p:cNvSpPr txBox="1"/>
          <p:nvPr/>
        </p:nvSpPr>
        <p:spPr>
          <a:xfrm>
            <a:off x="5647627" y="4563031"/>
            <a:ext cx="279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In caso di necessità</a:t>
            </a:r>
            <a:r>
              <a:rPr lang="fr-FR" sz="1800" dirty="0">
                <a:sym typeface="Wingdings" panose="05000000000000000000" pitchFamily="2" charset="2"/>
              </a:rPr>
              <a:t>, </a:t>
            </a:r>
            <a:r>
              <a:rPr lang="fr-FR" sz="1800" dirty="0" err="1">
                <a:sym typeface="Wingdings" panose="05000000000000000000" pitchFamily="2" charset="2"/>
              </a:rPr>
              <a:t>durante lo sviluppo del progetto</a:t>
            </a:r>
            <a:endParaRPr lang="fr-FR" sz="1800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F8A2D8B-B03B-40B9-B0DF-98A510139D0E}"/>
              </a:ext>
            </a:extLst>
          </p:cNvPr>
          <p:cNvCxnSpPr>
            <a:cxnSpLocks/>
          </p:cNvCxnSpPr>
          <p:nvPr/>
        </p:nvCxnSpPr>
        <p:spPr>
          <a:xfrm>
            <a:off x="3713356" y="3323063"/>
            <a:ext cx="2118732" cy="713678"/>
          </a:xfrm>
          <a:prstGeom prst="line">
            <a:avLst/>
          </a:prstGeom>
          <a:ln w="31750">
            <a:solidFill>
              <a:srgbClr val="18C32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BFAC43F-81A0-446B-BD04-18D8B2F4CAC9}"/>
              </a:ext>
            </a:extLst>
          </p:cNvPr>
          <p:cNvCxnSpPr>
            <a:cxnSpLocks/>
          </p:cNvCxnSpPr>
          <p:nvPr/>
        </p:nvCxnSpPr>
        <p:spPr>
          <a:xfrm>
            <a:off x="3746500" y="4036741"/>
            <a:ext cx="2085588" cy="704592"/>
          </a:xfrm>
          <a:prstGeom prst="line">
            <a:avLst/>
          </a:prstGeom>
          <a:ln w="31750">
            <a:solidFill>
              <a:srgbClr val="18C32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3736C12-FB1A-4CF0-AB25-9FA44001BBF2}"/>
              </a:ext>
            </a:extLst>
          </p:cNvPr>
          <p:cNvCxnSpPr>
            <a:cxnSpLocks/>
          </p:cNvCxnSpPr>
          <p:nvPr/>
        </p:nvCxnSpPr>
        <p:spPr>
          <a:xfrm flipV="1">
            <a:off x="3771900" y="5708650"/>
            <a:ext cx="2060188" cy="22225"/>
          </a:xfrm>
          <a:prstGeom prst="line">
            <a:avLst/>
          </a:prstGeom>
          <a:ln w="31750">
            <a:solidFill>
              <a:srgbClr val="18C32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7257ED0-F206-4242-B2ED-863DD442C423}"/>
              </a:ext>
            </a:extLst>
          </p:cNvPr>
          <p:cNvCxnSpPr>
            <a:cxnSpLocks/>
          </p:cNvCxnSpPr>
          <p:nvPr/>
        </p:nvCxnSpPr>
        <p:spPr>
          <a:xfrm flipV="1">
            <a:off x="3746500" y="3323063"/>
            <a:ext cx="2085588" cy="1696612"/>
          </a:xfrm>
          <a:prstGeom prst="line">
            <a:avLst/>
          </a:prstGeom>
          <a:ln w="31750">
            <a:solidFill>
              <a:srgbClr val="18C32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 xmlns:a16="http://schemas.microsoft.com/office/drawing/2014/main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24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Sfide comuni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id="{BA69E0EA-3098-4824-AE79-C7D7CBAA8985}"/>
              </a:ext>
            </a:extLst>
          </p:cNvPr>
          <p:cNvSpPr/>
          <p:nvPr/>
        </p:nvSpPr>
        <p:spPr>
          <a:xfrm>
            <a:off x="306006" y="1812071"/>
            <a:ext cx="836773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Il settore delle costruzioni sta affrontando una certa stagnazione della produttività rispetto a vent'anni fa e ad altri settori come l'agricoltura.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Mentre altre industrie utilizzano nuove tecnologie per produrre di più e più velocemente, il ritmo delle costruzioni rimane sostanzialmente lo stesso, anche se nuove tecnologie e tecniche stanno ora supportando l'attività.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Anche il numero di progetti è destinato a diminuire nei prossimi anni.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Sebbene le statistiche siano preoccupanti, sembrano essere legate sia alla crescente complessità dei progetti sia a un elenco di sfide che ostacolano l'efficienza del settore edile: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6BF3487-CF58-4B35-AD48-BE871E07B09B}"/>
              </a:ext>
            </a:extLst>
          </p:cNvPr>
          <p:cNvSpPr/>
          <p:nvPr/>
        </p:nvSpPr>
        <p:spPr>
          <a:xfrm>
            <a:off x="368925" y="5084956"/>
            <a:ext cx="1862253" cy="434898"/>
          </a:xfrm>
          <a:prstGeom prst="roundRect">
            <a:avLst/>
          </a:prstGeom>
          <a:solidFill>
            <a:srgbClr val="18C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Forza lavoro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8C5F8B9-48C6-434B-83D7-5B9ED2C98964}"/>
              </a:ext>
            </a:extLst>
          </p:cNvPr>
          <p:cNvSpPr/>
          <p:nvPr/>
        </p:nvSpPr>
        <p:spPr>
          <a:xfrm>
            <a:off x="2037891" y="5774523"/>
            <a:ext cx="1862253" cy="434898"/>
          </a:xfrm>
          <a:prstGeom prst="roundRect">
            <a:avLst/>
          </a:prstGeom>
          <a:solidFill>
            <a:srgbClr val="18C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Comunicazione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8BB5049-A8B8-42E5-B040-AD49C51B54E4}"/>
              </a:ext>
            </a:extLst>
          </p:cNvPr>
          <p:cNvSpPr/>
          <p:nvPr/>
        </p:nvSpPr>
        <p:spPr>
          <a:xfrm>
            <a:off x="3609402" y="5084956"/>
            <a:ext cx="1862253" cy="434898"/>
          </a:xfrm>
          <a:prstGeom prst="roundRect">
            <a:avLst/>
          </a:prstGeom>
          <a:solidFill>
            <a:srgbClr val="18C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Pianificazione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F9605A3-7ECE-413C-8BE7-B9EAAE0E5D26}"/>
              </a:ext>
            </a:extLst>
          </p:cNvPr>
          <p:cNvSpPr/>
          <p:nvPr/>
        </p:nvSpPr>
        <p:spPr>
          <a:xfrm>
            <a:off x="5243858" y="5774523"/>
            <a:ext cx="1862253" cy="434898"/>
          </a:xfrm>
          <a:prstGeom prst="roundRect">
            <a:avLst/>
          </a:prstGeom>
          <a:solidFill>
            <a:srgbClr val="18C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/>
              <a:t>Perdita di </a:t>
            </a:r>
            <a:r>
              <a:rPr lang="fr-FR" sz="1600" b="1" dirty="0"/>
              <a:t>tempo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3B82FB7-DAFC-4304-BD3F-84FE6C0B50E7}"/>
              </a:ext>
            </a:extLst>
          </p:cNvPr>
          <p:cNvSpPr/>
          <p:nvPr/>
        </p:nvSpPr>
        <p:spPr>
          <a:xfrm>
            <a:off x="6933275" y="5084956"/>
            <a:ext cx="1862253" cy="434898"/>
          </a:xfrm>
          <a:prstGeom prst="roundRect">
            <a:avLst/>
          </a:prstGeom>
          <a:solidFill>
            <a:srgbClr val="18C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Corruzione</a:t>
            </a:r>
          </a:p>
        </p:txBody>
      </p:sp>
    </p:spTree>
    <p:extLst>
      <p:ext uri="{BB962C8B-B14F-4D97-AF65-F5344CB8AC3E}">
        <p14:creationId xmlns:p14="http://schemas.microsoft.com/office/powerpoint/2010/main" val="9185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 xmlns:a16="http://schemas.microsoft.com/office/drawing/2014/main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Sfide comuni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id="{BA69E0EA-3098-4824-AE79-C7D7CBAA8985}"/>
              </a:ext>
            </a:extLst>
          </p:cNvPr>
          <p:cNvSpPr/>
          <p:nvPr/>
        </p:nvSpPr>
        <p:spPr>
          <a:xfrm>
            <a:off x="306006" y="1812071"/>
            <a:ext cx="83677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18C320"/>
                </a:solidFill>
              </a:rPr>
              <a:t>Forza </a:t>
            </a:r>
            <a:r>
              <a:rPr lang="en-US" sz="1600" b="1" dirty="0" err="1">
                <a:solidFill>
                  <a:srgbClr val="18C320"/>
                </a:solidFill>
              </a:rPr>
              <a:t>lavoro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Come molti altri settori, l'industria delle costruzioni sta affrontando una carenza di competenze e di </a:t>
            </a:r>
            <a:r>
              <a:rPr lang="en-US" sz="1600" dirty="0" err="1">
                <a:solidFill>
                  <a:schemeClr val="tx1"/>
                </a:solidFill>
              </a:rPr>
              <a:t>manodopera</a:t>
            </a:r>
            <a:r>
              <a:rPr lang="en-US" sz="1600" dirty="0">
                <a:solidFill>
                  <a:schemeClr val="tx1"/>
                </a:solidFill>
              </a:rPr>
              <a:t>. Da un lato, si dice che sempre più </a:t>
            </a:r>
            <a:r>
              <a:rPr lang="en-US" sz="1600" b="1" dirty="0">
                <a:solidFill>
                  <a:srgbClr val="18C320"/>
                </a:solidFill>
              </a:rPr>
              <a:t>lavoratori </a:t>
            </a:r>
            <a:r>
              <a:rPr lang="en-US" sz="1600" dirty="0">
                <a:solidFill>
                  <a:schemeClr val="tx1"/>
                </a:solidFill>
              </a:rPr>
              <a:t>provengano dall'estero e dall'immigrazione, dall'altro, gli </a:t>
            </a:r>
            <a:r>
              <a:rPr lang="en-US" sz="1600" b="1" dirty="0">
                <a:solidFill>
                  <a:srgbClr val="18C320"/>
                </a:solidFill>
              </a:rPr>
              <a:t>esperti qualificati </a:t>
            </a:r>
            <a:r>
              <a:rPr lang="en-US" sz="1600" dirty="0">
                <a:solidFill>
                  <a:schemeClr val="tx1"/>
                </a:solidFill>
              </a:rPr>
              <a:t>sono difficili da trovare, date le diverse competenze che devono essere combinate per un progetto e il numero di progetti che devono essere soddisfatti.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Allo stesso tempo, le aziende sono stressate dal fatto che una parte importante dei loro dipendenti ha più di 55 anni.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b="1" dirty="0">
                <a:solidFill>
                  <a:srgbClr val="18C320"/>
                </a:solidFill>
              </a:rPr>
              <a:t>Comunicazione con le parti interessate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Che si tratti di personale interno o in subappalto, gli esperti </a:t>
            </a:r>
            <a:r>
              <a:rPr lang="en-US" sz="1600" dirty="0" err="1">
                <a:solidFill>
                  <a:schemeClr val="tx1"/>
                </a:solidFill>
              </a:rPr>
              <a:t>mobilitati </a:t>
            </a:r>
            <a:r>
              <a:rPr lang="en-US" sz="1600" dirty="0">
                <a:solidFill>
                  <a:schemeClr val="tx1"/>
                </a:solidFill>
              </a:rPr>
              <a:t>in un cantiere avranno anche bisogno di molti materiali da lavorare, provenienti da una varietà di fornitori. 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Tutti devono essere perfettamente coordinati per non ritardare la costruzione, ma la maggior parte di essi non è dotata di tecnologie moderne o di un'unica interfaccia comune.</a:t>
            </a:r>
          </a:p>
        </p:txBody>
      </p:sp>
    </p:spTree>
    <p:extLst>
      <p:ext uri="{BB962C8B-B14F-4D97-AF65-F5344CB8AC3E}">
        <p14:creationId xmlns:p14="http://schemas.microsoft.com/office/powerpoint/2010/main" val="41167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 xmlns:a16="http://schemas.microsoft.com/office/drawing/2014/main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26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Sfide comuni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50833533-F42A-4C42-93C5-4002C43C059D}"/>
              </a:ext>
            </a:extLst>
          </p:cNvPr>
          <p:cNvSpPr/>
          <p:nvPr/>
        </p:nvSpPr>
        <p:spPr>
          <a:xfrm>
            <a:off x="306006" y="1812071"/>
            <a:ext cx="836773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18C320"/>
                </a:solidFill>
              </a:rPr>
              <a:t>Pianificazione e programmazione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Le risorse e i materiali necessari per i cantieri possono essere molto ingenti e scarseggiano regolarmente (ad esempio, sabbia, legname, ecc.). 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Questo tipo di problema può ritardare non solo la fase di costruzione a cui si riferisce, ma anche l'intero progetto quando non è possibile avviare altri lavori in parallelo.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La pianificazione è una fase importante per </a:t>
            </a:r>
            <a:r>
              <a:rPr lang="en-US" sz="1600" b="1" dirty="0">
                <a:solidFill>
                  <a:srgbClr val="18C320"/>
                </a:solidFill>
              </a:rPr>
              <a:t>coordinare al </a:t>
            </a:r>
            <a:r>
              <a:rPr lang="en-US" sz="1600" dirty="0">
                <a:solidFill>
                  <a:schemeClr val="tx1"/>
                </a:solidFill>
              </a:rPr>
              <a:t>meglio </a:t>
            </a:r>
            <a:r>
              <a:rPr lang="en-US" sz="1600" b="1" dirty="0">
                <a:solidFill>
                  <a:srgbClr val="18C320"/>
                </a:solidFill>
              </a:rPr>
              <a:t>tutti i fornitori </a:t>
            </a:r>
            <a:r>
              <a:rPr lang="en-US" sz="1600" dirty="0">
                <a:solidFill>
                  <a:schemeClr val="tx1"/>
                </a:solidFill>
              </a:rPr>
              <a:t>e gli esperti e deve essere padroneggiata con gli strumenti a disposizione, per ottenere un risultato mirato.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b="1" dirty="0">
                <a:solidFill>
                  <a:srgbClr val="18C320"/>
                </a:solidFill>
              </a:rPr>
              <a:t>Perdita di tempo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Il tempo è denaro. Per tutte le aziende. Molti studi dimostrano che le conseguenze di queste sfide spesso bloccano i lavori.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In ogni caso, ciò significa che i lavoratori e gli esperti devono aspettare i materiali, qualunque sia la ragione del ritardo. E significa che i salari devono essere pagati a fronte di mancate realizzazioni, mentre devono </a:t>
            </a:r>
            <a:r>
              <a:rPr lang="en-US" sz="1600" b="1" dirty="0">
                <a:solidFill>
                  <a:srgbClr val="18C320"/>
                </a:solidFill>
              </a:rPr>
              <a:t>prolungare la durata </a:t>
            </a:r>
            <a:r>
              <a:rPr lang="en-US" sz="1600" dirty="0">
                <a:solidFill>
                  <a:schemeClr val="tx1"/>
                </a:solidFill>
              </a:rPr>
              <a:t>dei lavori per fare ciò che era previsto.</a:t>
            </a:r>
          </a:p>
        </p:txBody>
      </p:sp>
    </p:spTree>
    <p:extLst>
      <p:ext uri="{BB962C8B-B14F-4D97-AF65-F5344CB8AC3E}">
        <p14:creationId xmlns:p14="http://schemas.microsoft.com/office/powerpoint/2010/main" val="19914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 xmlns:a16="http://schemas.microsoft.com/office/drawing/2014/main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27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Sfide comuni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50833533-F42A-4C42-93C5-4002C43C059D}"/>
              </a:ext>
            </a:extLst>
          </p:cNvPr>
          <p:cNvSpPr/>
          <p:nvPr/>
        </p:nvSpPr>
        <p:spPr>
          <a:xfrm>
            <a:off x="306006" y="1812071"/>
            <a:ext cx="83677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18C320"/>
                </a:solidFill>
              </a:rPr>
              <a:t>Corruzione e collusione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Il settore è particolarmente </a:t>
            </a:r>
            <a:r>
              <a:rPr lang="en-US" sz="1600" b="1" dirty="0">
                <a:solidFill>
                  <a:srgbClr val="18C320"/>
                </a:solidFill>
              </a:rPr>
              <a:t>vulnerabile alla corruzione </a:t>
            </a:r>
            <a:r>
              <a:rPr lang="en-US" sz="1600" dirty="0">
                <a:solidFill>
                  <a:schemeClr val="tx1"/>
                </a:solidFill>
              </a:rPr>
              <a:t>rispetto ad altre industrie.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Non ci sono mai due progetti di costruzione uguali, il che rende difficile confrontare i costi, e i budget sono spesso molto ampi, il che rende facile gonfiare i costi e nascondere le tangenti.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Il numero di attori da </a:t>
            </a:r>
            <a:r>
              <a:rPr lang="en-US" sz="1600" dirty="0" err="1">
                <a:solidFill>
                  <a:schemeClr val="tx1"/>
                </a:solidFill>
              </a:rPr>
              <a:t>mobilitare </a:t>
            </a:r>
            <a:r>
              <a:rPr lang="en-US" sz="1600" dirty="0">
                <a:solidFill>
                  <a:schemeClr val="tx1"/>
                </a:solidFill>
              </a:rPr>
              <a:t>e la grande burocrazia, con molti permessi da ottenere, offrono anche opportunità di corruzione.</a:t>
            </a:r>
          </a:p>
          <a:p>
            <a:pPr algn="just"/>
            <a:endParaRPr lang="en-US" sz="1600" b="1" dirty="0">
              <a:solidFill>
                <a:srgbClr val="18C3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 xmlns:a16="http://schemas.microsoft.com/office/drawing/2014/main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28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Innovazioni </a:t>
            </a:r>
            <a:r>
              <a:rPr lang="es-ES" sz="2400" dirty="0">
                <a:solidFill>
                  <a:schemeClr val="lt1"/>
                </a:solidFill>
              </a:rPr>
              <a:t>e </a:t>
            </a:r>
            <a:r>
              <a:rPr lang="es-ES" sz="2400" dirty="0" err="1">
                <a:solidFill>
                  <a:schemeClr val="lt1"/>
                </a:solidFill>
              </a:rPr>
              <a:t>soluzioni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CC4FFAA-CAA5-47E7-BF33-7F2968CC9682}"/>
              </a:ext>
            </a:extLst>
          </p:cNvPr>
          <p:cNvSpPr txBox="1"/>
          <p:nvPr/>
        </p:nvSpPr>
        <p:spPr>
          <a:xfrm>
            <a:off x="285531" y="1951618"/>
            <a:ext cx="8510100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Rispetto a tutte le altre industrie, il settore delle costruzioni non è incline all'innovazione.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Di conseguenza, il settore non si sta evolvendo abbastanza velocemente per soddisfare le esigenze in continua evoluzione della società, e molte delle sfide menzionate non aiutano.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 err="1"/>
              <a:t>Con l</a:t>
            </a:r>
            <a:r>
              <a:rPr lang="fr-FR" sz="1600" dirty="0"/>
              <a:t>'</a:t>
            </a:r>
            <a:r>
              <a:rPr lang="fr-FR" sz="1600" dirty="0" err="1"/>
              <a:t>aumento della densità </a:t>
            </a:r>
            <a:r>
              <a:rPr lang="fr-FR" sz="1600" dirty="0"/>
              <a:t>degli </a:t>
            </a:r>
            <a:r>
              <a:rPr lang="fr-FR" sz="1600" dirty="0" err="1"/>
              <a:t>ambienti urbani </a:t>
            </a:r>
            <a:r>
              <a:rPr lang="fr-FR" sz="1600" dirty="0"/>
              <a:t>e l'espansione </a:t>
            </a:r>
            <a:r>
              <a:rPr lang="fr-FR" sz="1600" dirty="0" err="1"/>
              <a:t>generale </a:t>
            </a:r>
            <a:r>
              <a:rPr lang="fr-FR" sz="1600" dirty="0"/>
              <a:t>delle grandi </a:t>
            </a:r>
            <a:r>
              <a:rPr lang="fr-FR" sz="1600" dirty="0" err="1"/>
              <a:t>città</a:t>
            </a:r>
            <a:r>
              <a:rPr lang="fr-FR" sz="1600" dirty="0"/>
              <a:t>, è </a:t>
            </a:r>
            <a:r>
              <a:rPr lang="fr-FR" sz="1600" dirty="0" err="1"/>
              <a:t>tuttavia necessario </a:t>
            </a:r>
            <a:r>
              <a:rPr lang="fr-FR" sz="1600" dirty="0"/>
              <a:t>che il </a:t>
            </a:r>
            <a:r>
              <a:rPr lang="fr-FR" sz="1600" dirty="0" err="1"/>
              <a:t>settore approfondisca le </a:t>
            </a:r>
            <a:r>
              <a:rPr lang="fr-FR" sz="1600" dirty="0"/>
              <a:t>tecnologie di </a:t>
            </a:r>
            <a:r>
              <a:rPr lang="fr-FR" sz="1600" dirty="0" err="1"/>
              <a:t>nuova generazione.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 err="1"/>
              <a:t>È probabile che </a:t>
            </a:r>
            <a:r>
              <a:rPr lang="fr-FR" sz="1600" dirty="0"/>
              <a:t>il </a:t>
            </a:r>
            <a:r>
              <a:rPr lang="fr-FR" sz="1600" dirty="0" err="1"/>
              <a:t>settore </a:t>
            </a:r>
            <a:r>
              <a:rPr lang="fr-FR" sz="1600" dirty="0"/>
              <a:t>sia </a:t>
            </a:r>
            <a:r>
              <a:rPr lang="fr-FR" sz="1600" dirty="0" err="1"/>
              <a:t>sottoposto a </a:t>
            </a:r>
            <a:r>
              <a:rPr lang="fr-FR" sz="1600" dirty="0"/>
              <a:t>pressioni </a:t>
            </a:r>
            <a:r>
              <a:rPr lang="fr-FR" sz="1600" dirty="0" err="1"/>
              <a:t>da parte di altre </a:t>
            </a:r>
            <a:r>
              <a:rPr lang="fr-FR" sz="1600" dirty="0"/>
              <a:t>parti interessate</a:t>
            </a:r>
            <a:r>
              <a:rPr lang="fr-FR" sz="1600" dirty="0" err="1"/>
              <a:t>, come </a:t>
            </a:r>
            <a:r>
              <a:rPr lang="fr-FR" sz="1600" dirty="0"/>
              <a:t>i </a:t>
            </a:r>
            <a:r>
              <a:rPr lang="fr-FR" sz="1600" dirty="0" err="1"/>
              <a:t>logisti </a:t>
            </a:r>
            <a:r>
              <a:rPr lang="fr-FR" sz="1600" dirty="0"/>
              <a:t>e le amministrazioni pubbliche, per </a:t>
            </a:r>
            <a:r>
              <a:rPr lang="fr-FR" sz="1600" dirty="0" err="1"/>
              <a:t>rispondere alle loro </a:t>
            </a:r>
            <a:r>
              <a:rPr lang="fr-FR" sz="1600" dirty="0"/>
              <a:t>rispettive </a:t>
            </a:r>
            <a:r>
              <a:rPr lang="fr-FR" sz="1600" dirty="0" err="1"/>
              <a:t>richieste</a:t>
            </a:r>
            <a:r>
              <a:rPr lang="fr-FR" sz="1600" dirty="0"/>
              <a:t>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Esempi</a:t>
            </a:r>
            <a:r>
              <a:rPr lang="fr-F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Hotel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urbani, ovvero come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reinventare l'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 di edifici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esistenti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città per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operazioni logistiche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Città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intelligenti in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cui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tutti i servizi e le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strutture abitative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sono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interconnessi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Sistemi di distribuzione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sotterranei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218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 xmlns:a16="http://schemas.microsoft.com/office/drawing/2014/main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9C299083-D2E7-4F8B-9FE3-FC4C23BAE141}"/>
              </a:ext>
            </a:extLst>
          </p:cNvPr>
          <p:cNvSpPr txBox="1"/>
          <p:nvPr/>
        </p:nvSpPr>
        <p:spPr>
          <a:xfrm>
            <a:off x="285531" y="5653140"/>
            <a:ext cx="85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err="1"/>
              <a:t>Queste attrezzature miglioreranno le capacità delle persone </a:t>
            </a:r>
            <a:r>
              <a:rPr lang="fr-FR" sz="1600" dirty="0"/>
              <a:t>e allo </a:t>
            </a:r>
            <a:r>
              <a:rPr lang="fr-FR" sz="1600" dirty="0" err="1"/>
              <a:t>stesso </a:t>
            </a:r>
            <a:r>
              <a:rPr lang="fr-FR" sz="1600" dirty="0"/>
              <a:t>tempo </a:t>
            </a:r>
            <a:r>
              <a:rPr lang="fr-FR" sz="1600" dirty="0" err="1"/>
              <a:t>aumenteranno notevolmente la loro sicurezza </a:t>
            </a:r>
            <a:r>
              <a:rPr lang="fr-FR" sz="1600" dirty="0"/>
              <a:t>nei cantieri.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8CEAB6D-9D78-44D5-B08C-81367D0134E8}"/>
              </a:ext>
            </a:extLst>
          </p:cNvPr>
          <p:cNvSpPr txBox="1"/>
          <p:nvPr/>
        </p:nvSpPr>
        <p:spPr>
          <a:xfrm>
            <a:off x="285428" y="5659211"/>
            <a:ext cx="85101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La tecnologia dei droni è diventata preziosa per facilitare l'accesso a specifiche aree del cantiere in qualsiasi momento. Controllati a distanza, migliorano notevolmente la sicurezza e possono monitorare il cantiere per individuare potenziali rischi e pericoli.</a:t>
            </a:r>
            <a:endParaRPr lang="fr-FR" sz="16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C6ECF45-89CF-4F6E-BCE0-619678B29739}"/>
              </a:ext>
            </a:extLst>
          </p:cNvPr>
          <p:cNvSpPr txBox="1"/>
          <p:nvPr/>
        </p:nvSpPr>
        <p:spPr>
          <a:xfrm>
            <a:off x="4830524" y="5121994"/>
            <a:ext cx="140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Droni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E48F016-1CDB-45BF-8E12-DF94BF57C504}"/>
              </a:ext>
            </a:extLst>
          </p:cNvPr>
          <p:cNvCxnSpPr>
            <a:stCxn id="33" idx="4"/>
            <a:endCxn id="35" idx="0"/>
          </p:cNvCxnSpPr>
          <p:nvPr/>
        </p:nvCxnSpPr>
        <p:spPr>
          <a:xfrm>
            <a:off x="5242153" y="4361592"/>
            <a:ext cx="288489" cy="76040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5910E31C-0112-4F6F-A665-4C734E8AD883}"/>
              </a:ext>
            </a:extLst>
          </p:cNvPr>
          <p:cNvSpPr/>
          <p:nvPr/>
        </p:nvSpPr>
        <p:spPr>
          <a:xfrm>
            <a:off x="4953664" y="3937599"/>
            <a:ext cx="576978" cy="42399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29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Innovazioni </a:t>
            </a:r>
            <a:r>
              <a:rPr lang="es-ES" sz="2400" dirty="0">
                <a:solidFill>
                  <a:schemeClr val="lt1"/>
                </a:solidFill>
              </a:rPr>
              <a:t>e </a:t>
            </a:r>
            <a:r>
              <a:rPr lang="es-ES" sz="2400" dirty="0" err="1">
                <a:solidFill>
                  <a:schemeClr val="lt1"/>
                </a:solidFill>
              </a:rPr>
              <a:t>soluzioni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7D6C5E83-D93C-4078-8CFE-FD7E5E5A7504}"/>
              </a:ext>
            </a:extLst>
          </p:cNvPr>
          <p:cNvSpPr/>
          <p:nvPr/>
        </p:nvSpPr>
        <p:spPr>
          <a:xfrm>
            <a:off x="285531" y="1811921"/>
            <a:ext cx="85101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Le nuove tecnologie stanno </a:t>
            </a:r>
            <a:r>
              <a:rPr lang="en-US" sz="1600" dirty="0" err="1">
                <a:solidFill>
                  <a:schemeClr val="tx1"/>
                </a:solidFill>
              </a:rPr>
              <a:t>rivoluzionando la </a:t>
            </a:r>
            <a:r>
              <a:rPr lang="en-US" sz="1600" dirty="0">
                <a:solidFill>
                  <a:schemeClr val="tx1"/>
                </a:solidFill>
              </a:rPr>
              <a:t>società moderna. I seguenti esempi hanno il potenziale per migliorare in modo significativo le condizioni di lavoro e l'efficienza del settore, anche se prima è necessario un loro più ampio sviluppo e utilizzo: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D4DC45-37A9-4D3C-9358-0085935903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68" t="1455" r="28053" b="85026"/>
          <a:stretch/>
        </p:blipFill>
        <p:spPr>
          <a:xfrm flipH="1">
            <a:off x="3836382" y="3910511"/>
            <a:ext cx="735979" cy="11334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528298-87CE-4D7E-B4D0-3FE6E888C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36" t="24722" r="24976" b="63957"/>
          <a:stretch/>
        </p:blipFill>
        <p:spPr>
          <a:xfrm>
            <a:off x="4572361" y="3984799"/>
            <a:ext cx="970156" cy="947804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89DA068-9306-4189-8A35-F0A2D042AE19}"/>
              </a:ext>
            </a:extLst>
          </p:cNvPr>
          <p:cNvSpPr/>
          <p:nvPr/>
        </p:nvSpPr>
        <p:spPr>
          <a:xfrm>
            <a:off x="2812142" y="3063638"/>
            <a:ext cx="3456878" cy="423993"/>
          </a:xfrm>
          <a:prstGeom prst="roundRect">
            <a:avLst/>
          </a:prstGeom>
          <a:solidFill>
            <a:srgbClr val="009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/>
              <a:t>Oggetti indossabili </a:t>
            </a:r>
            <a:r>
              <a:rPr lang="fr-FR" sz="1600" b="1" dirty="0"/>
              <a:t>per l'edilizia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EB3EFA-87B8-432B-8AE1-0B1C95702967}"/>
              </a:ext>
            </a:extLst>
          </p:cNvPr>
          <p:cNvSpPr txBox="1"/>
          <p:nvPr/>
        </p:nvSpPr>
        <p:spPr>
          <a:xfrm>
            <a:off x="1627132" y="3950607"/>
            <a:ext cx="1694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Esoscheletri</a:t>
            </a:r>
            <a:r>
              <a:rPr lang="fr-FR" sz="1600" dirty="0"/>
              <a:t>,</a:t>
            </a:r>
          </a:p>
          <a:p>
            <a:pPr algn="ctr"/>
            <a:r>
              <a:rPr lang="fr-FR" sz="1600" dirty="0"/>
              <a:t>Occhiali intelligenti,</a:t>
            </a:r>
          </a:p>
          <a:p>
            <a:pPr algn="ctr"/>
            <a:r>
              <a:rPr lang="fr-FR" sz="1600" dirty="0" err="1"/>
              <a:t>Guanti di </a:t>
            </a:r>
            <a:r>
              <a:rPr lang="fr-FR" sz="1600" dirty="0"/>
              <a:t>potenza,</a:t>
            </a:r>
          </a:p>
          <a:p>
            <a:pPr algn="ctr"/>
            <a:r>
              <a:rPr lang="fr-FR" sz="1600" dirty="0"/>
              <a:t>ecc.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497CA3-2ABE-4324-89C1-D9EF24ED85DA}"/>
              </a:ext>
            </a:extLst>
          </p:cNvPr>
          <p:cNvSpPr txBox="1"/>
          <p:nvPr/>
        </p:nvSpPr>
        <p:spPr>
          <a:xfrm>
            <a:off x="5845922" y="3948718"/>
            <a:ext cx="1982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Abbigliamento intelligente per il corpo</a:t>
            </a:r>
          </a:p>
          <a:p>
            <a:pPr algn="ctr"/>
            <a:r>
              <a:rPr lang="fr-FR" sz="1600" dirty="0" err="1"/>
              <a:t>Cappelli</a:t>
            </a:r>
            <a:r>
              <a:rPr lang="fr-FR" sz="1600" dirty="0"/>
              <a:t> rigidi intelligenti</a:t>
            </a:r>
          </a:p>
          <a:p>
            <a:pPr algn="ctr"/>
            <a:r>
              <a:rPr lang="fr-FR" sz="1600" dirty="0"/>
              <a:t>Monitoraggio </a:t>
            </a:r>
            <a:r>
              <a:rPr lang="fr-FR" sz="1600" dirty="0" err="1"/>
              <a:t>delle usure</a:t>
            </a:r>
            <a:endParaRPr lang="fr-FR" sz="1600" dirty="0"/>
          </a:p>
          <a:p>
            <a:pPr algn="ctr"/>
            <a:r>
              <a:rPr lang="fr-FR" sz="1600" dirty="0"/>
              <a:t>ecc.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622315-26C2-4228-8B06-613C79BE5A9D}"/>
              </a:ext>
            </a:extLst>
          </p:cNvPr>
          <p:cNvSpPr/>
          <p:nvPr/>
        </p:nvSpPr>
        <p:spPr>
          <a:xfrm>
            <a:off x="0" y="2855534"/>
            <a:ext cx="9144000" cy="3649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FCC746E5-A2F3-48E0-89ED-EEC51C6C371F}"/>
              </a:ext>
            </a:extLst>
          </p:cNvPr>
          <p:cNvSpPr/>
          <p:nvPr/>
        </p:nvSpPr>
        <p:spPr>
          <a:xfrm>
            <a:off x="2812142" y="3134694"/>
            <a:ext cx="3456878" cy="423993"/>
          </a:xfrm>
          <a:prstGeom prst="roundRect">
            <a:avLst/>
          </a:prstGeom>
          <a:solidFill>
            <a:srgbClr val="009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Gestione dei dati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4557238-9987-44BB-AAF6-62BE0958F6DD}"/>
              </a:ext>
            </a:extLst>
          </p:cNvPr>
          <p:cNvSpPr/>
          <p:nvPr/>
        </p:nvSpPr>
        <p:spPr>
          <a:xfrm>
            <a:off x="1180359" y="3934506"/>
            <a:ext cx="2024014" cy="4239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Collezione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2AB9515-77D3-40FB-8BE7-71E0CEAB67DB}"/>
              </a:ext>
            </a:extLst>
          </p:cNvPr>
          <p:cNvSpPr/>
          <p:nvPr/>
        </p:nvSpPr>
        <p:spPr>
          <a:xfrm>
            <a:off x="5846173" y="3921591"/>
            <a:ext cx="2024014" cy="4239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/>
              <a:t>Analisi</a:t>
            </a:r>
            <a:endParaRPr lang="fr-FR" sz="1600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070135C-A688-49C2-95D3-D6F3BAF98899}"/>
              </a:ext>
            </a:extLst>
          </p:cNvPr>
          <p:cNvSpPr txBox="1"/>
          <p:nvPr/>
        </p:nvSpPr>
        <p:spPr>
          <a:xfrm>
            <a:off x="285531" y="4477163"/>
            <a:ext cx="3805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Grandi dati</a:t>
            </a:r>
          </a:p>
          <a:p>
            <a:pPr algn="ctr"/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Sensori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calcoli integrati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nelle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attrezzature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costruzione</a:t>
            </a:r>
          </a:p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Raccolta di dati web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del settore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5010631-F497-428B-8E4E-FABD6B143D8E}"/>
              </a:ext>
            </a:extLst>
          </p:cNvPr>
          <p:cNvSpPr txBox="1"/>
          <p:nvPr/>
        </p:nvSpPr>
        <p:spPr>
          <a:xfrm>
            <a:off x="4954693" y="4466927"/>
            <a:ext cx="3805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Intelligenza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artificiale</a:t>
            </a:r>
          </a:p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Modelli di mappatura e costruzione</a:t>
            </a:r>
          </a:p>
          <a:p>
            <a:pPr algn="ctr"/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Misure di rilevamento degli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incidenti</a:t>
            </a:r>
          </a:p>
          <a:p>
            <a:pPr algn="ctr"/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Sistemi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automazione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864E2C1-8247-4C32-A41A-58E56B2BC9B4}"/>
              </a:ext>
            </a:extLst>
          </p:cNvPr>
          <p:cNvSpPr txBox="1"/>
          <p:nvPr/>
        </p:nvSpPr>
        <p:spPr>
          <a:xfrm>
            <a:off x="348369" y="5598224"/>
            <a:ext cx="841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Queste tecnologie e l'aumento dell'efficienza delle attrezzature esistenti contribuiranno a una migliore costruzione, a un uso ottimale dei materiali e a un elevato livello di sicurezza per tutto il personale. Contribuiranno a ridurre i ritardi e a migliorare le condizioni di lavoro.</a:t>
            </a:r>
            <a:endParaRPr lang="fr-FR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2D73D-2CD7-4CAD-A5D2-8FAD09E2C086}"/>
              </a:ext>
            </a:extLst>
          </p:cNvPr>
          <p:cNvSpPr/>
          <p:nvPr/>
        </p:nvSpPr>
        <p:spPr>
          <a:xfrm>
            <a:off x="888" y="2801089"/>
            <a:ext cx="9144000" cy="3649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D773F8A4-77A7-4101-B6C2-0B21C4456E43}"/>
              </a:ext>
            </a:extLst>
          </p:cNvPr>
          <p:cNvSpPr/>
          <p:nvPr/>
        </p:nvSpPr>
        <p:spPr>
          <a:xfrm>
            <a:off x="2813030" y="3074000"/>
            <a:ext cx="3456878" cy="423993"/>
          </a:xfrm>
          <a:prstGeom prst="roundRect">
            <a:avLst/>
          </a:prstGeom>
          <a:solidFill>
            <a:srgbClr val="009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Modellazione delle informazioni sugli edifici</a:t>
            </a:r>
          </a:p>
        </p:txBody>
      </p:sp>
      <p:pic>
        <p:nvPicPr>
          <p:cNvPr id="30" name="Graphique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9F5C50-99B1-443E-AA12-6158E862EB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6455" y="153300"/>
            <a:ext cx="669073" cy="66907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65E45D8-7E80-4782-BB9D-F448FAE85F66}"/>
              </a:ext>
            </a:extLst>
          </p:cNvPr>
          <p:cNvSpPr/>
          <p:nvPr/>
        </p:nvSpPr>
        <p:spPr>
          <a:xfrm>
            <a:off x="1181247" y="3864770"/>
            <a:ext cx="2519274" cy="42399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Modellazione 3D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36CFCF-BA4D-4845-AC45-9AA97BC6CDA9}"/>
              </a:ext>
            </a:extLst>
          </p:cNvPr>
          <p:cNvSpPr/>
          <p:nvPr/>
        </p:nvSpPr>
        <p:spPr>
          <a:xfrm>
            <a:off x="5309228" y="3860455"/>
            <a:ext cx="2519274" cy="42399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Stampa 3D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6C0DC7B-980A-4483-AA7C-97697DBCD05D}"/>
              </a:ext>
            </a:extLst>
          </p:cNvPr>
          <p:cNvSpPr txBox="1"/>
          <p:nvPr/>
        </p:nvSpPr>
        <p:spPr>
          <a:xfrm>
            <a:off x="971044" y="4481381"/>
            <a:ext cx="3033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Software </a:t>
            </a:r>
            <a:r>
              <a:rPr lang="fr-FR" dirty="0" err="1"/>
              <a:t>specifici </a:t>
            </a:r>
            <a:r>
              <a:rPr lang="fr-FR" dirty="0"/>
              <a:t>per assistere la pianificazione, la </a:t>
            </a:r>
            <a:r>
              <a:rPr lang="fr-FR" dirty="0" err="1"/>
              <a:t>progettazione </a:t>
            </a:r>
            <a:r>
              <a:rPr lang="fr-FR" dirty="0"/>
              <a:t>e la </a:t>
            </a:r>
            <a:r>
              <a:rPr lang="fr-FR" dirty="0" err="1"/>
              <a:t>modifica </a:t>
            </a:r>
            <a:r>
              <a:rPr lang="fr-FR" dirty="0"/>
              <a:t>di un'infrastruttura, </a:t>
            </a:r>
            <a:r>
              <a:rPr lang="fr-FR" dirty="0" err="1"/>
              <a:t>prima </a:t>
            </a:r>
            <a:r>
              <a:rPr lang="fr-FR" dirty="0"/>
              <a:t>o </a:t>
            </a:r>
            <a:r>
              <a:rPr lang="fr-FR" dirty="0" err="1"/>
              <a:t>durante il progetto</a:t>
            </a:r>
            <a:r>
              <a:rPr lang="fr-FR" dirty="0"/>
              <a:t>, per </a:t>
            </a:r>
            <a:r>
              <a:rPr lang="fr-FR" dirty="0" err="1"/>
              <a:t>anticipare le </a:t>
            </a:r>
            <a:r>
              <a:rPr lang="fr-FR" dirty="0"/>
              <a:t>sfide di costruzione.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9C690E1-D3B3-4E49-94A7-8F3C39443E57}"/>
              </a:ext>
            </a:extLst>
          </p:cNvPr>
          <p:cNvSpPr txBox="1"/>
          <p:nvPr/>
        </p:nvSpPr>
        <p:spPr>
          <a:xfrm>
            <a:off x="5019661" y="4490138"/>
            <a:ext cx="3033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Una tecnologia che stampa forme tridimensionali con </a:t>
            </a:r>
            <a:r>
              <a:rPr lang="fr-FR" dirty="0"/>
              <a:t>nuovi tipi di </a:t>
            </a:r>
            <a:r>
              <a:rPr lang="fr-FR" dirty="0" err="1"/>
              <a:t>materiali </a:t>
            </a:r>
            <a:r>
              <a:rPr lang="fr-FR" dirty="0"/>
              <a:t>e prestazioni </a:t>
            </a:r>
            <a:r>
              <a:rPr lang="fr-FR" dirty="0" err="1"/>
              <a:t>avanzate rispetto </a:t>
            </a:r>
            <a:r>
              <a:rPr lang="fr-FR" dirty="0"/>
              <a:t>alle costruzioni </a:t>
            </a:r>
            <a:r>
              <a:rPr lang="fr-FR" dirty="0" err="1"/>
              <a:t>umane.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9A89E16-E08A-4EED-AFFE-9117AE1E5CA1}"/>
              </a:ext>
            </a:extLst>
          </p:cNvPr>
          <p:cNvSpPr txBox="1"/>
          <p:nvPr/>
        </p:nvSpPr>
        <p:spPr>
          <a:xfrm>
            <a:off x="349257" y="5824344"/>
            <a:ext cx="8447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err="1"/>
              <a:t>Anche se costose</a:t>
            </a:r>
            <a:r>
              <a:rPr lang="fr-FR" sz="1600" dirty="0"/>
              <a:t>, </a:t>
            </a:r>
            <a:r>
              <a:rPr lang="fr-FR" sz="1600" dirty="0" err="1"/>
              <a:t>questo </a:t>
            </a:r>
            <a:r>
              <a:rPr lang="fr-FR" sz="1600" dirty="0"/>
              <a:t>tipo di tecnologie </a:t>
            </a:r>
            <a:r>
              <a:rPr lang="fr-FR" sz="1600" dirty="0" err="1"/>
              <a:t>apportano </a:t>
            </a:r>
            <a:r>
              <a:rPr lang="fr-FR" sz="1600" dirty="0"/>
              <a:t>una nuova dimensione al </a:t>
            </a:r>
            <a:r>
              <a:rPr lang="fr-FR" sz="1600" dirty="0" err="1"/>
              <a:t>settore </a:t>
            </a:r>
            <a:r>
              <a:rPr lang="fr-FR" sz="1600" dirty="0"/>
              <a:t>delle costruzioni, </a:t>
            </a:r>
            <a:r>
              <a:rPr lang="fr-FR" sz="1600" dirty="0" err="1"/>
              <a:t>consentendo </a:t>
            </a:r>
            <a:r>
              <a:rPr lang="fr-FR" sz="1600" dirty="0"/>
              <a:t>la simulazione della progettazione, la </a:t>
            </a:r>
            <a:r>
              <a:rPr lang="fr-FR" sz="1600" dirty="0" err="1"/>
              <a:t>riduzione degli sprechi</a:t>
            </a:r>
            <a:r>
              <a:rPr lang="fr-FR" sz="1600" dirty="0"/>
              <a:t>, </a:t>
            </a:r>
            <a:r>
              <a:rPr lang="fr-FR" sz="1600" dirty="0" err="1"/>
              <a:t>una maggiore flessibilità </a:t>
            </a:r>
            <a:r>
              <a:rPr lang="fr-FR" sz="1600" dirty="0"/>
              <a:t>progettuale, ecc.</a:t>
            </a:r>
          </a:p>
        </p:txBody>
      </p:sp>
    </p:spTree>
    <p:extLst>
      <p:ext uri="{BB962C8B-B14F-4D97-AF65-F5344CB8AC3E}">
        <p14:creationId xmlns:p14="http://schemas.microsoft.com/office/powerpoint/2010/main" val="34492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"/>
    </mc:Choice>
    <mc:Fallback xmlns="" xmlns:a16="http://schemas.microsoft.com/office/drawing/2014/main">
      <p:transition spd="slow" advClick="0" advTm="5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7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7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7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2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2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75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8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9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125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3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25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775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35" grpId="0"/>
      <p:bldP spid="33" grpId="0" animBg="1"/>
      <p:bldP spid="7" grpId="0" uiExpand="1" build="p"/>
      <p:bldP spid="6" grpId="0" animBg="1"/>
      <p:bldP spid="8" grpId="0"/>
      <p:bldP spid="13" grpId="0"/>
      <p:bldP spid="19" grpId="0" animBg="1"/>
      <p:bldP spid="22" grpId="0" animBg="1"/>
      <p:bldP spid="23" grpId="0" animBg="1"/>
      <p:bldP spid="24" grpId="0" animBg="1"/>
      <p:bldP spid="20" grpId="0"/>
      <p:bldP spid="26" grpId="0"/>
      <p:bldP spid="21" grpId="0"/>
      <p:bldP spid="28" grpId="0" animBg="1"/>
      <p:bldP spid="29" grpId="0" animBg="1"/>
      <p:bldP spid="25" grpId="0" animBg="1"/>
      <p:bldP spid="32" grpId="0" animBg="1"/>
      <p:bldP spid="27" grpId="0"/>
      <p:bldP spid="3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3" name="2 Rectángulo"/>
          <p:cNvSpPr/>
          <p:nvPr/>
        </p:nvSpPr>
        <p:spPr>
          <a:xfrm>
            <a:off x="300445" y="1063752"/>
            <a:ext cx="8477795" cy="523220"/>
          </a:xfrm>
          <a:prstGeom prst="rect">
            <a:avLst/>
          </a:prstGeom>
          <a:solidFill>
            <a:srgbClr val="18C320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Obiettivi della capsula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313509" y="1586972"/>
            <a:ext cx="8464731" cy="17543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chemeClr val="tx1"/>
                </a:solidFill>
              </a:rPr>
              <a:t>Presentazione delle specificità dei servizi di costruzione e di viabilità, in ambiente urbano. Entrambi i tipi di attività hanno le loro sfide, ma il loro ruolo nella città è legato alle infrastrutture, motivo per cui sono stati raggruppati nella stessa capsula. 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La capsula dovrebbe riflettere i loro flussi logistici e il loro impatto su tutte le altre parti interessate, nonché le tendenze dell'innovazione in entrambe le attività.</a:t>
            </a:r>
            <a:endParaRPr lang="en-GB" sz="1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13018"/>
              </p:ext>
            </p:extLst>
          </p:nvPr>
        </p:nvGraphicFramePr>
        <p:xfrm>
          <a:off x="326571" y="4053498"/>
          <a:ext cx="8464731" cy="906060"/>
        </p:xfrm>
        <a:graphic>
          <a:graphicData uri="http://schemas.openxmlformats.org/drawingml/2006/table">
            <a:tbl>
              <a:tblPr/>
              <a:tblGrid>
                <a:gridCol w="245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228">
                <a:tc rowSpan="3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Categoria</a:t>
                      </a:r>
                      <a:endParaRPr lang="en-GB" sz="1800" noProof="0" dirty="0"/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E-learning</a:t>
                      </a:r>
                      <a:endParaRPr lang="en-GB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EQF</a:t>
                      </a:r>
                      <a:endParaRPr lang="es-ES" sz="1800" dirty="0"/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  <a:endParaRPr lang="es-ES" sz="140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9267"/>
              </p:ext>
            </p:extLst>
          </p:nvPr>
        </p:nvGraphicFramePr>
        <p:xfrm>
          <a:off x="326572" y="5281362"/>
          <a:ext cx="8490858" cy="342584"/>
        </p:xfrm>
        <a:graphic>
          <a:graphicData uri="http://schemas.openxmlformats.org/drawingml/2006/table">
            <a:tbl>
              <a:tblPr/>
              <a:tblGrid>
                <a:gridCol w="247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6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Esercizi inclusi</a:t>
                      </a:r>
                      <a:endParaRPr lang="en-GB" sz="1800" noProof="0" dirty="0"/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SI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42A6401-FCDB-819A-7E3F-D691F7656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22843"/>
              </p:ext>
            </p:extLst>
          </p:nvPr>
        </p:nvGraphicFramePr>
        <p:xfrm>
          <a:off x="352699" y="5945750"/>
          <a:ext cx="8464731" cy="617652"/>
        </p:xfrm>
        <a:graphic>
          <a:graphicData uri="http://schemas.openxmlformats.org/drawingml/2006/table">
            <a:tbl>
              <a:tblPr/>
              <a:tblGrid>
                <a:gridCol w="2494668">
                  <a:extLst>
                    <a:ext uri="{9D8B030D-6E8A-4147-A177-3AD203B41FA5}">
                      <a16:colId xmlns:a16="http://schemas.microsoft.com/office/drawing/2014/main" val="1632264337"/>
                    </a:ext>
                  </a:extLst>
                </a:gridCol>
                <a:gridCol w="1990021">
                  <a:extLst>
                    <a:ext uri="{9D8B030D-6E8A-4147-A177-3AD203B41FA5}">
                      <a16:colId xmlns:a16="http://schemas.microsoft.com/office/drawing/2014/main" val="51206792"/>
                    </a:ext>
                  </a:extLst>
                </a:gridCol>
                <a:gridCol w="1990021">
                  <a:extLst>
                    <a:ext uri="{9D8B030D-6E8A-4147-A177-3AD203B41FA5}">
                      <a16:colId xmlns:a16="http://schemas.microsoft.com/office/drawing/2014/main" val="1954227471"/>
                    </a:ext>
                  </a:extLst>
                </a:gridCol>
                <a:gridCol w="1990021">
                  <a:extLst>
                    <a:ext uri="{9D8B030D-6E8A-4147-A177-3AD203B41FA5}">
                      <a16:colId xmlns:a16="http://schemas.microsoft.com/office/drawing/2014/main" val="2483232341"/>
                    </a:ext>
                  </a:extLst>
                </a:gridCol>
              </a:tblGrid>
              <a:tr h="2415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Sforzo per la capsula</a:t>
                      </a:r>
                      <a:endParaRPr lang="en-GB">
                        <a:effectLst/>
                      </a:endParaRPr>
                    </a:p>
                  </a:txBody>
                  <a:tcPr marL="51758" marR="51758" marT="34506" marB="34506">
                    <a:lnL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Contenuto </a:t>
                      </a:r>
                      <a:endParaRPr lang="en-GB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Min. </a:t>
                      </a:r>
                      <a:endParaRPr lang="en-GB" dirty="0">
                        <a:effectLst/>
                      </a:endParaRPr>
                    </a:p>
                  </a:txBody>
                  <a:tcPr marL="51758" marR="51758" marT="34506" marB="34506">
                    <a:lnL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Esercizi </a:t>
                      </a:r>
                      <a:endParaRPr lang="en-GB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Min. </a:t>
                      </a:r>
                      <a:endParaRPr lang="en-GB" dirty="0">
                        <a:effectLst/>
                      </a:endParaRPr>
                    </a:p>
                  </a:txBody>
                  <a:tcPr marL="51758" marR="51758" marT="34506" marB="34506">
                    <a:lnL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Materiale extra</a:t>
                      </a:r>
                      <a:endParaRPr lang="en-GB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Min. </a:t>
                      </a:r>
                      <a:endParaRPr lang="en-GB" dirty="0">
                        <a:effectLst/>
                      </a:endParaRPr>
                    </a:p>
                  </a:txBody>
                  <a:tcPr marL="51758" marR="51758" marT="34506" marB="34506">
                    <a:lnL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44673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 xmlns:a16="http://schemas.microsoft.com/office/drawing/2014/main">
      <p:transition spd="slow" advClick="0" advTm="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30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Innovazioni </a:t>
            </a:r>
            <a:r>
              <a:rPr lang="es-ES" sz="2400" dirty="0">
                <a:solidFill>
                  <a:schemeClr val="lt1"/>
                </a:solidFill>
              </a:rPr>
              <a:t>e </a:t>
            </a:r>
            <a:r>
              <a:rPr lang="es-ES" sz="2400" dirty="0" err="1">
                <a:solidFill>
                  <a:schemeClr val="lt1"/>
                </a:solidFill>
              </a:rPr>
              <a:t>soluzioni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E2BE919-CC0C-4F0A-90D0-4EF1EE66C80A}"/>
              </a:ext>
            </a:extLst>
          </p:cNvPr>
          <p:cNvSpPr/>
          <p:nvPr/>
        </p:nvSpPr>
        <p:spPr>
          <a:xfrm>
            <a:off x="285531" y="1691364"/>
            <a:ext cx="5723383" cy="2298745"/>
          </a:xfrm>
          <a:prstGeom prst="roundRect">
            <a:avLst>
              <a:gd name="adj" fmla="val 3865"/>
            </a:avLst>
          </a:prstGeom>
          <a:solidFill>
            <a:srgbClr val="009FC6"/>
          </a:solidFill>
          <a:ln>
            <a:solidFill>
              <a:srgbClr val="009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b="1" dirty="0"/>
              <a:t>Big data:</a:t>
            </a:r>
          </a:p>
          <a:p>
            <a:pPr algn="just"/>
            <a:endParaRPr lang="fr-FR" sz="1600" dirty="0"/>
          </a:p>
          <a:p>
            <a:pPr algn="just"/>
            <a:r>
              <a:rPr lang="en-US" dirty="0"/>
              <a:t>Un campo che si occupa dei mezzi per </a:t>
            </a:r>
            <a:r>
              <a:rPr lang="en-US" dirty="0" err="1"/>
              <a:t>analizzare</a:t>
            </a:r>
            <a:r>
              <a:rPr lang="en-US" dirty="0"/>
              <a:t>, estrarre o elaborare insiemi di dati estremamente grandi, troppo complessi per essere elaborati con i metodi tradizionali.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È necessario </a:t>
            </a:r>
            <a:r>
              <a:rPr lang="en-US" dirty="0" err="1"/>
              <a:t>analizzarli </a:t>
            </a:r>
            <a:r>
              <a:rPr lang="en-US" dirty="0"/>
              <a:t>utilizzando apparecchiature ad alta capacità e potenza statistica per rivelare modelli, tendenze e associazioni, soprattutto per quanto riguarda il </a:t>
            </a:r>
            <a:r>
              <a:rPr lang="en-US" dirty="0" err="1"/>
              <a:t>comportamento </a:t>
            </a:r>
            <a:r>
              <a:rPr lang="en-US" dirty="0"/>
              <a:t>e le interazioni umane.</a:t>
            </a:r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ACD67C4-680C-4E84-B00D-F3E65E4A2C11}"/>
              </a:ext>
            </a:extLst>
          </p:cNvPr>
          <p:cNvGrpSpPr/>
          <p:nvPr/>
        </p:nvGrpSpPr>
        <p:grpSpPr>
          <a:xfrm>
            <a:off x="7865630" y="3273"/>
            <a:ext cx="914400" cy="1027944"/>
            <a:chOff x="7881128" y="-28544"/>
            <a:chExt cx="914400" cy="1027944"/>
          </a:xfrm>
        </p:grpSpPr>
        <p:pic>
          <p:nvPicPr>
            <p:cNvPr id="34" name="Graphique 33" descr="Retour avec un remplissage uni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CABD3CC-765A-4573-9EF6-1A30B8DDD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81128" y="-28544"/>
              <a:ext cx="914400" cy="914400"/>
            </a:xfrm>
            <a:prstGeom prst="rect">
              <a:avLst/>
            </a:prstGeom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8C332176-D1D0-42C5-95CE-DEEC78763353}"/>
                </a:ext>
              </a:extLst>
            </p:cNvPr>
            <p:cNvSpPr txBox="1"/>
            <p:nvPr/>
          </p:nvSpPr>
          <p:spPr>
            <a:xfrm>
              <a:off x="7950820" y="722401"/>
              <a:ext cx="775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FF0000"/>
                  </a:solidFill>
                </a:rPr>
                <a:t>Indietro</a:t>
              </a:r>
            </a:p>
          </p:txBody>
        </p:sp>
      </p:grp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B8497278-2BBF-425C-9E06-797EA6D912B9}"/>
              </a:ext>
            </a:extLst>
          </p:cNvPr>
          <p:cNvSpPr/>
          <p:nvPr/>
        </p:nvSpPr>
        <p:spPr>
          <a:xfrm>
            <a:off x="3056647" y="4221118"/>
            <a:ext cx="5723383" cy="2298745"/>
          </a:xfrm>
          <a:prstGeom prst="roundRect">
            <a:avLst>
              <a:gd name="adj" fmla="val 3865"/>
            </a:avLst>
          </a:prstGeom>
          <a:solidFill>
            <a:srgbClr val="009FC6"/>
          </a:solidFill>
          <a:ln>
            <a:solidFill>
              <a:srgbClr val="009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b="1" dirty="0"/>
              <a:t>Intelligenza </a:t>
            </a:r>
            <a:r>
              <a:rPr lang="fr-FR" sz="1600" b="1" dirty="0" err="1"/>
              <a:t>artificiale </a:t>
            </a:r>
            <a:r>
              <a:rPr lang="fr-FR" sz="1600" b="1" dirty="0"/>
              <a:t>(AI):</a:t>
            </a:r>
          </a:p>
          <a:p>
            <a:pPr algn="just"/>
            <a:endParaRPr lang="fr-FR" sz="1600" dirty="0"/>
          </a:p>
          <a:p>
            <a:pPr algn="just"/>
            <a:r>
              <a:rPr lang="en-US" dirty="0"/>
              <a:t>Un campo che si occupa della progettazione e dello sviluppo di intelligenza artificiale che imita funzioni cognitive come il ragionamento, l'apprendimento e la risoluzione di problemi.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Esistono vari sottocampi di ricerca sull'IA che mirano a migliorare tali concetti per giungere rapidamente a una conclusione in un'area di competenza o di calcolo altamente complessa.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40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a16="http://schemas.microsoft.com/office/drawing/2014/main" xmlns:asvg="http://schemas.microsoft.com/office/drawing/2016/SVG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31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Innovazioni </a:t>
            </a:r>
            <a:r>
              <a:rPr lang="es-ES" sz="2400" dirty="0">
                <a:solidFill>
                  <a:schemeClr val="lt1"/>
                </a:solidFill>
              </a:rPr>
              <a:t>e </a:t>
            </a:r>
            <a:r>
              <a:rPr lang="es-ES" sz="2400" dirty="0" err="1">
                <a:solidFill>
                  <a:schemeClr val="lt1"/>
                </a:solidFill>
              </a:rPr>
              <a:t>soluzioni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7D6C5E83-D93C-4078-8CFE-FD7E5E5A7504}"/>
              </a:ext>
            </a:extLst>
          </p:cNvPr>
          <p:cNvSpPr/>
          <p:nvPr/>
        </p:nvSpPr>
        <p:spPr>
          <a:xfrm>
            <a:off x="285531" y="1811921"/>
            <a:ext cx="85101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Ultimo ma non meno importante: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2200" b="1" dirty="0">
                <a:solidFill>
                  <a:srgbClr val="18C320"/>
                </a:solidFill>
              </a:rPr>
              <a:t>Tecnologie per la bioedilizia</a:t>
            </a:r>
          </a:p>
        </p:txBody>
      </p:sp>
      <p:pic>
        <p:nvPicPr>
          <p:cNvPr id="30" name="Graphique 29">
            <a:hlinkClick r:id="rId3" action="ppaction://hlinksldjump"/>
            <a:extLst>
              <a:ext uri="{FF2B5EF4-FFF2-40B4-BE49-F238E27FC236}">
                <a16:creationId xmlns:a16="http://schemas.microsoft.com/office/drawing/2014/main" id="{EE9F5C50-99B1-443E-AA12-6158E862EB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6455" y="153300"/>
            <a:ext cx="669073" cy="6690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37DE4C2-2AD5-4C07-8B64-3F7919D6C9B4}"/>
              </a:ext>
            </a:extLst>
          </p:cNvPr>
          <p:cNvSpPr txBox="1"/>
          <p:nvPr/>
        </p:nvSpPr>
        <p:spPr>
          <a:xfrm>
            <a:off x="285428" y="2905641"/>
            <a:ext cx="85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Alla base della tecnologia della bioedilizia ci sono diversi concetti. Questi comprendono tutte le ricerche e gli sviluppi volti a ridurre l'impronta della costruzione attraverso varie modalità:</a:t>
            </a:r>
            <a:endParaRPr lang="fr-FR" sz="1600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652AF38-4886-4493-AC37-4385C4779913}"/>
              </a:ext>
            </a:extLst>
          </p:cNvPr>
          <p:cNvSpPr/>
          <p:nvPr/>
        </p:nvSpPr>
        <p:spPr>
          <a:xfrm>
            <a:off x="833557" y="3817883"/>
            <a:ext cx="2720898" cy="468351"/>
          </a:xfrm>
          <a:prstGeom prst="roundRect">
            <a:avLst/>
          </a:prstGeom>
          <a:solidFill>
            <a:srgbClr val="18C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Concetti di rete </a:t>
            </a:r>
            <a:r>
              <a:rPr lang="fr-FR" b="1" dirty="0" err="1"/>
              <a:t>zero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738EBA7-25D9-4611-A5C6-A71307C13E19}"/>
              </a:ext>
            </a:extLst>
          </p:cNvPr>
          <p:cNvSpPr txBox="1"/>
          <p:nvPr/>
        </p:nvSpPr>
        <p:spPr>
          <a:xfrm>
            <a:off x="316950" y="5858436"/>
            <a:ext cx="85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Edifici o strutture in grado di produrre energia propria attraverso l'uso di energie rinnovabili, senza produrre emissioni di carbonio.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EA3579FA-4C8C-47DB-B354-1C2A7702DD93}"/>
              </a:ext>
            </a:extLst>
          </p:cNvPr>
          <p:cNvSpPr/>
          <p:nvPr/>
        </p:nvSpPr>
        <p:spPr>
          <a:xfrm>
            <a:off x="5740093" y="3817883"/>
            <a:ext cx="2720898" cy="468351"/>
          </a:xfrm>
          <a:prstGeom prst="roundRect">
            <a:avLst/>
          </a:prstGeom>
          <a:solidFill>
            <a:srgbClr val="18C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HVAC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971319F-A399-49C1-A409-F4071E6D2734}"/>
              </a:ext>
            </a:extLst>
          </p:cNvPr>
          <p:cNvSpPr txBox="1"/>
          <p:nvPr/>
        </p:nvSpPr>
        <p:spPr>
          <a:xfrm>
            <a:off x="285428" y="5864066"/>
            <a:ext cx="85101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L'obiettivo principale di un sistema HVAC è quello di ridurre il consumo di elettricità dell'edificio dalla rete elettrica.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2FDA3CEF-4E04-4E5C-A509-60C1E6ED8E7A}"/>
              </a:ext>
            </a:extLst>
          </p:cNvPr>
          <p:cNvSpPr/>
          <p:nvPr/>
        </p:nvSpPr>
        <p:spPr>
          <a:xfrm>
            <a:off x="833557" y="4476431"/>
            <a:ext cx="2720898" cy="468351"/>
          </a:xfrm>
          <a:prstGeom prst="roundRect">
            <a:avLst/>
          </a:prstGeom>
          <a:solidFill>
            <a:srgbClr val="18C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Materiali a </a:t>
            </a:r>
            <a:r>
              <a:rPr lang="fr-FR" b="1" dirty="0"/>
              <a:t>bassa emissione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7F6E2B5-B6D7-4EB8-A5AA-1923D91FBC61}"/>
              </a:ext>
            </a:extLst>
          </p:cNvPr>
          <p:cNvSpPr txBox="1"/>
          <p:nvPr/>
        </p:nvSpPr>
        <p:spPr>
          <a:xfrm>
            <a:off x="285428" y="5869696"/>
            <a:ext cx="85101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Si applica a un'ampia gamma di prodotti la cui produzione e il cui uso sono migliori per l'ambiente in termini di risorse naturali e di utilizzo di energia.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3956E8E8-78EE-4335-9846-B4E7F97BAF5A}"/>
              </a:ext>
            </a:extLst>
          </p:cNvPr>
          <p:cNvSpPr/>
          <p:nvPr/>
        </p:nvSpPr>
        <p:spPr>
          <a:xfrm>
            <a:off x="5740093" y="4476430"/>
            <a:ext cx="2720898" cy="468351"/>
          </a:xfrm>
          <a:prstGeom prst="roundRect">
            <a:avLst/>
          </a:prstGeom>
          <a:solidFill>
            <a:srgbClr val="18C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Tetti freddi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C21C523-3FF1-4992-B7E8-6035AA9DA4EB}"/>
              </a:ext>
            </a:extLst>
          </p:cNvPr>
          <p:cNvSpPr txBox="1"/>
          <p:nvPr/>
        </p:nvSpPr>
        <p:spPr>
          <a:xfrm>
            <a:off x="285428" y="5866881"/>
            <a:ext cx="85101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Un isolamento inadeguato comporta molti sprechi e consumi energetici per compensare le temperature esterne. Questo tipo di tetto assorbe meno calore e riflette la maggior parte della radiazione solare, con conseguente miglior consumo di elettricità o riscaldamento.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95EB033F-64B5-4C77-AE82-FB4C89D114AC}"/>
              </a:ext>
            </a:extLst>
          </p:cNvPr>
          <p:cNvSpPr/>
          <p:nvPr/>
        </p:nvSpPr>
        <p:spPr>
          <a:xfrm>
            <a:off x="833557" y="5134979"/>
            <a:ext cx="2720898" cy="468351"/>
          </a:xfrm>
          <a:prstGeom prst="roundRect">
            <a:avLst/>
          </a:prstGeom>
          <a:solidFill>
            <a:srgbClr val="18C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Isolamento verde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E38E20C-BB78-403F-B125-2C28EFCD52B5}"/>
              </a:ext>
            </a:extLst>
          </p:cNvPr>
          <p:cNvSpPr txBox="1"/>
          <p:nvPr/>
        </p:nvSpPr>
        <p:spPr>
          <a:xfrm>
            <a:off x="285428" y="5858436"/>
            <a:ext cx="85101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L'isolamento è una delle preoccupazioni principali nella costruzione di un edificio e non significa necessariamente materiali costosi e altamente rifiniti. A questo scopo sono disponibili materiali sfusi e resistenti, in grado di soddisfare la maggior parte dei requisiti di un cantiere.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C2C6A0D1-14DB-4B47-9B71-115A6E7C6F7B}"/>
              </a:ext>
            </a:extLst>
          </p:cNvPr>
          <p:cNvSpPr/>
          <p:nvPr/>
        </p:nvSpPr>
        <p:spPr>
          <a:xfrm>
            <a:off x="5740093" y="5132329"/>
            <a:ext cx="2720898" cy="468351"/>
          </a:xfrm>
          <a:prstGeom prst="roundRect">
            <a:avLst/>
          </a:prstGeom>
          <a:solidFill>
            <a:srgbClr val="18C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Conservazione dell'acqua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62349A4-5E90-4CF3-9CB0-AA66DB7D5121}"/>
              </a:ext>
            </a:extLst>
          </p:cNvPr>
          <p:cNvSpPr txBox="1"/>
          <p:nvPr/>
        </p:nvSpPr>
        <p:spPr>
          <a:xfrm>
            <a:off x="316950" y="5858435"/>
            <a:ext cx="85101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La conservazione dell'acqua è uno dei principi fondamentali della bioedilizia e richiede sforzi rigorosi per consumare il meno possibile questa risorsa essenziale durante la costruzione e l'utilizzo di un edificio. Il riutilizzo di tutti i tipi di acqua per scopi potabili è uno dei suoi obiettivi.</a:t>
            </a:r>
          </a:p>
        </p:txBody>
      </p:sp>
      <p:sp>
        <p:nvSpPr>
          <p:cNvPr id="49" name="Rectangle : coins arrondis 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9A5B9A-E206-42C1-BFCF-56C866CCB032}"/>
              </a:ext>
            </a:extLst>
          </p:cNvPr>
          <p:cNvSpPr/>
          <p:nvPr/>
        </p:nvSpPr>
        <p:spPr>
          <a:xfrm>
            <a:off x="3763728" y="4305275"/>
            <a:ext cx="1767091" cy="743265"/>
          </a:xfrm>
          <a:prstGeom prst="roundRect">
            <a:avLst/>
          </a:prstGeom>
          <a:solidFill>
            <a:srgbClr val="18C3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 </a:t>
            </a:r>
            <a:r>
              <a:rPr lang="fr-FR" b="1" dirty="0" err="1"/>
              <a:t>molte altre </a:t>
            </a:r>
            <a:r>
              <a:rPr lang="fr-FR" b="1" dirty="0"/>
              <a:t>innovazioni</a:t>
            </a:r>
          </a:p>
        </p:txBody>
      </p:sp>
    </p:spTree>
    <p:extLst>
      <p:ext uri="{BB962C8B-B14F-4D97-AF65-F5344CB8AC3E}">
        <p14:creationId xmlns:p14="http://schemas.microsoft.com/office/powerpoint/2010/main" val="39519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000"/>
    </mc:Choice>
    <mc:Fallback xmlns="" xmlns:a16="http://schemas.microsoft.com/office/drawing/2014/main">
      <p:transition spd="slow" advClick="0" advTm="4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/>
      <p:bldP spid="3" grpId="0" animBg="1"/>
      <p:bldP spid="36" grpId="0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32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Innovazioni </a:t>
            </a:r>
            <a:r>
              <a:rPr lang="es-ES" sz="2400" dirty="0">
                <a:solidFill>
                  <a:schemeClr val="lt1"/>
                </a:solidFill>
              </a:rPr>
              <a:t>e </a:t>
            </a:r>
            <a:r>
              <a:rPr lang="es-ES" sz="2400" dirty="0" err="1">
                <a:solidFill>
                  <a:schemeClr val="lt1"/>
                </a:solidFill>
              </a:rPr>
              <a:t>soluzioni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75549BD-BF8E-4178-B6FD-D66ACE683D35}"/>
              </a:ext>
            </a:extLst>
          </p:cNvPr>
          <p:cNvGrpSpPr/>
          <p:nvPr/>
        </p:nvGrpSpPr>
        <p:grpSpPr>
          <a:xfrm>
            <a:off x="7865630" y="3273"/>
            <a:ext cx="914400" cy="1027944"/>
            <a:chOff x="7881128" y="-28544"/>
            <a:chExt cx="914400" cy="1027944"/>
          </a:xfrm>
        </p:grpSpPr>
        <p:pic>
          <p:nvPicPr>
            <p:cNvPr id="11" name="Graphique 10" descr="Retour avec un remplissage uni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D83795D-E26C-410A-ADD8-046CE3562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81128" y="-28544"/>
              <a:ext cx="914400" cy="91440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3E574EC-7E2A-4C5C-A554-7D47E22F08C5}"/>
                </a:ext>
              </a:extLst>
            </p:cNvPr>
            <p:cNvSpPr txBox="1"/>
            <p:nvPr/>
          </p:nvSpPr>
          <p:spPr>
            <a:xfrm>
              <a:off x="7950820" y="722401"/>
              <a:ext cx="775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FF0000"/>
                  </a:solidFill>
                </a:rPr>
                <a:t>Indietro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BA6DD8C-2AA8-49AE-88C1-EA1A43E6873E}"/>
              </a:ext>
            </a:extLst>
          </p:cNvPr>
          <p:cNvSpPr/>
          <p:nvPr/>
        </p:nvSpPr>
        <p:spPr>
          <a:xfrm>
            <a:off x="285531" y="1691365"/>
            <a:ext cx="5723383" cy="1308314"/>
          </a:xfrm>
          <a:prstGeom prst="roundRect">
            <a:avLst>
              <a:gd name="adj" fmla="val 3865"/>
            </a:avLst>
          </a:prstGeom>
          <a:solidFill>
            <a:srgbClr val="009FC6"/>
          </a:solidFill>
          <a:ln>
            <a:solidFill>
              <a:srgbClr val="009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b="1" dirty="0"/>
              <a:t>HVAC:</a:t>
            </a:r>
          </a:p>
          <a:p>
            <a:pPr algn="just"/>
            <a:endParaRPr lang="fr-FR" sz="1600" dirty="0"/>
          </a:p>
          <a:p>
            <a:pPr algn="just"/>
            <a:r>
              <a:rPr lang="en-US" dirty="0"/>
              <a:t>Riscaldamento, ventilazione e condizionamento dell'aria. Circa la metà del fabbisogno energetico di un edificio è destinato a questi sistemi. Un motivo in più per innovare e ridurre il loro fabbisogno.</a:t>
            </a:r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AC46DD7-092E-424B-8077-04911686C4F9}"/>
              </a:ext>
            </a:extLst>
          </p:cNvPr>
          <p:cNvSpPr/>
          <p:nvPr/>
        </p:nvSpPr>
        <p:spPr>
          <a:xfrm>
            <a:off x="285531" y="3708191"/>
            <a:ext cx="8510100" cy="2547644"/>
          </a:xfrm>
          <a:prstGeom prst="roundRect">
            <a:avLst>
              <a:gd name="adj" fmla="val 3865"/>
            </a:avLst>
          </a:prstGeom>
          <a:solidFill>
            <a:srgbClr val="18C320"/>
          </a:solidFill>
          <a:ln>
            <a:solidFill>
              <a:srgbClr val="009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600" b="1" dirty="0" err="1"/>
              <a:t>Altre </a:t>
            </a:r>
            <a:r>
              <a:rPr lang="fr-FR" sz="1600" b="1" dirty="0"/>
              <a:t>tecnologie </a:t>
            </a:r>
            <a:r>
              <a:rPr lang="fr-FR" sz="1600" b="1" dirty="0" err="1"/>
              <a:t>avanzate conosciute</a:t>
            </a:r>
            <a:r>
              <a:rPr lang="fr-FR" sz="1600" b="1" dirty="0"/>
              <a:t>:</a:t>
            </a:r>
          </a:p>
          <a:p>
            <a:pPr algn="just"/>
            <a:endParaRPr lang="fr-FR" sz="1600" dirty="0"/>
          </a:p>
          <a:p>
            <a:pPr marL="285750" indent="-285750" algn="just">
              <a:buFontTx/>
              <a:buChar char="-"/>
            </a:pPr>
            <a:r>
              <a:rPr lang="en-US" b="1" dirty="0"/>
              <a:t>Energia solare:</a:t>
            </a:r>
          </a:p>
          <a:p>
            <a:pPr algn="just"/>
            <a:r>
              <a:rPr lang="en-US" dirty="0"/>
              <a:t>La tecnologia sostenibile più diffusa, che può essere utilizzata in due modi diversi: energia solare attiva o passiva. Il sistema assorbe le radiazioni solari per fornire riscaldamento ed elettricità o utilizza i raggi solari per riscaldare le abitazioni attraverso il posizionamento strategico di finestre e superfici che assorbono il calore.</a:t>
            </a:r>
          </a:p>
          <a:p>
            <a:pPr algn="just"/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b="1" dirty="0"/>
              <a:t>Apparecchi intelligenti:</a:t>
            </a:r>
          </a:p>
          <a:p>
            <a:pPr algn="just"/>
            <a:r>
              <a:rPr lang="en-US" dirty="0"/>
              <a:t>È ora possibile utilizzare elettrodomestici a risparmio energetico e autosufficienti come frigoriferi, lavatrici, ecc. che mirano a creare una casa a energia zero.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40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a16="http://schemas.microsoft.com/office/drawing/2014/main" xmlns:asvg="http://schemas.microsoft.com/office/drawing/2016/SVG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33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1"/>
            <a:ext cx="8510100" cy="5445331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solidFill>
                <a:schemeClr val="lt1"/>
              </a:solidFill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</a:t>
            </a:r>
            <a:r>
              <a:rPr lang="es-ES" sz="2400" dirty="0" err="1">
                <a:solidFill>
                  <a:schemeClr val="lt1"/>
                </a:solidFill>
              </a:rPr>
              <a:t>di validazione della capsula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8369" y="3589447"/>
            <a:ext cx="8367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Il seguente quiz rappresenta 5 domande a cui dovrete rispondere per confermare la vostra comprensione della presente capsula.</a:t>
            </a:r>
          </a:p>
          <a:p>
            <a:pPr algn="just"/>
            <a:endParaRPr lang="en-US" sz="2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n-US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Ogni risposta corretta vale 1 punto. Nessun punto per gli errori.</a:t>
            </a:r>
          </a:p>
        </p:txBody>
      </p:sp>
      <p:sp>
        <p:nvSpPr>
          <p:cNvPr id="2" name="Flèche : droit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A8469D-A928-4D36-9D32-87B82E91FF73}"/>
              </a:ext>
            </a:extLst>
          </p:cNvPr>
          <p:cNvSpPr/>
          <p:nvPr/>
        </p:nvSpPr>
        <p:spPr>
          <a:xfrm>
            <a:off x="7474187" y="5832263"/>
            <a:ext cx="903249" cy="490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3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34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45A239-802B-452E-8EFC-88B2C03E6CF7}"/>
              </a:ext>
            </a:extLst>
          </p:cNvPr>
          <p:cNvSpPr txBox="1"/>
          <p:nvPr/>
        </p:nvSpPr>
        <p:spPr>
          <a:xfrm>
            <a:off x="285531" y="1951463"/>
            <a:ext cx="85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Domanda n. 1 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Perché la pianificazione è un'abilità così importante da padroneggiare quando si gestisce un progetto di costruzione?</a:t>
            </a:r>
          </a:p>
        </p:txBody>
      </p:sp>
      <p:sp>
        <p:nvSpPr>
          <p:cNvPr id="9" name="Rectangle 8">
            <a:hlinkClick r:id="" action="ppaction://macro?name=SlideLayout5.Correct"/>
            <a:extLst>
              <a:ext uri="{FF2B5EF4-FFF2-40B4-BE49-F238E27FC236}">
                <a16:creationId xmlns:a16="http://schemas.microsoft.com/office/drawing/2014/main" id="{5B7332FF-407F-4BCC-B855-5032789EFB54}"/>
              </a:ext>
            </a:extLst>
          </p:cNvPr>
          <p:cNvSpPr/>
          <p:nvPr/>
        </p:nvSpPr>
        <p:spPr>
          <a:xfrm>
            <a:off x="1828800" y="3144641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Per il coordinamento di tutte le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risorse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e del personale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DBFC5508-0A47-434C-9BFB-EDC9270D8801}"/>
              </a:ext>
            </a:extLst>
          </p:cNvPr>
          <p:cNvSpPr/>
          <p:nvPr/>
        </p:nvSpPr>
        <p:spPr>
          <a:xfrm>
            <a:off x="1828799" y="3956100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Per la soddisfazione del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cliente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706BB33F-7F7E-44D1-A077-39D2C4C118CF}"/>
              </a:ext>
            </a:extLst>
          </p:cNvPr>
          <p:cNvSpPr/>
          <p:nvPr/>
        </p:nvSpPr>
        <p:spPr>
          <a:xfrm>
            <a:off x="1828799" y="4767559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Per la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selezione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delle migliori tecnologie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A70020B5-E13A-4BDD-B145-70F3CAA3D344}"/>
              </a:ext>
            </a:extLst>
          </p:cNvPr>
          <p:cNvSpPr/>
          <p:nvPr/>
        </p:nvSpPr>
        <p:spPr>
          <a:xfrm>
            <a:off x="1828798" y="5579018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Sviluppare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una proposta di vendita per il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progetto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a16="http://schemas.microsoft.com/office/drawing/2014/main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35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45A239-802B-452E-8EFC-88B2C03E6CF7}"/>
              </a:ext>
            </a:extLst>
          </p:cNvPr>
          <p:cNvSpPr txBox="1"/>
          <p:nvPr/>
        </p:nvSpPr>
        <p:spPr>
          <a:xfrm>
            <a:off x="285531" y="1951463"/>
            <a:ext cx="85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Domanda n. 2 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Quale delle seguenti sfide non è tra quelle che influenzeranno maggiormente il settore delle costruzioni?</a:t>
            </a:r>
          </a:p>
        </p:txBody>
      </p:sp>
      <p:sp>
        <p:nvSpPr>
          <p:cNvPr id="9" name="Rectangle 8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5B7332FF-407F-4BCC-B855-5032789EFB54}"/>
              </a:ext>
            </a:extLst>
          </p:cNvPr>
          <p:cNvSpPr/>
          <p:nvPr/>
        </p:nvSpPr>
        <p:spPr>
          <a:xfrm>
            <a:off x="1828800" y="3021980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Perdita di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tempo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DBFC5508-0A47-434C-9BFB-EDC9270D8801}"/>
              </a:ext>
            </a:extLst>
          </p:cNvPr>
          <p:cNvSpPr/>
          <p:nvPr/>
        </p:nvSpPr>
        <p:spPr>
          <a:xfrm>
            <a:off x="1828799" y="3833439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Disponibilità di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forza lavoro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hlinkClick r:id="" action="ppaction://macro?name=SlideLayout5.Correct"/>
            <a:extLst>
              <a:ext uri="{FF2B5EF4-FFF2-40B4-BE49-F238E27FC236}">
                <a16:creationId xmlns:a16="http://schemas.microsoft.com/office/drawing/2014/main" id="{706BB33F-7F7E-44D1-A077-39D2C4C118CF}"/>
              </a:ext>
            </a:extLst>
          </p:cNvPr>
          <p:cNvSpPr/>
          <p:nvPr/>
        </p:nvSpPr>
        <p:spPr>
          <a:xfrm>
            <a:off x="1828799" y="4644898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Paese di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origine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dei materiali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A70020B5-E13A-4BDD-B145-70F3CAA3D344}"/>
              </a:ext>
            </a:extLst>
          </p:cNvPr>
          <p:cNvSpPr/>
          <p:nvPr/>
        </p:nvSpPr>
        <p:spPr>
          <a:xfrm>
            <a:off x="1828798" y="545635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Rischi di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corruzione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a16="http://schemas.microsoft.com/office/drawing/2014/main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36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45A239-802B-452E-8EFC-88B2C03E6CF7}"/>
              </a:ext>
            </a:extLst>
          </p:cNvPr>
          <p:cNvSpPr txBox="1"/>
          <p:nvPr/>
        </p:nvSpPr>
        <p:spPr>
          <a:xfrm>
            <a:off x="285531" y="1951463"/>
            <a:ext cx="85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Domanda n. 3 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Quanti flussi possono interessare un cantiere?</a:t>
            </a:r>
          </a:p>
        </p:txBody>
      </p:sp>
      <p:sp>
        <p:nvSpPr>
          <p:cNvPr id="9" name="Rectangle 8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5B7332FF-407F-4BCC-B855-5032789EFB54}"/>
              </a:ext>
            </a:extLst>
          </p:cNvPr>
          <p:cNvSpPr/>
          <p:nvPr/>
        </p:nvSpPr>
        <p:spPr>
          <a:xfrm>
            <a:off x="1828800" y="3021980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Personale 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materiali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DBFC5508-0A47-434C-9BFB-EDC9270D8801}"/>
              </a:ext>
            </a:extLst>
          </p:cNvPr>
          <p:cNvSpPr/>
          <p:nvPr/>
        </p:nvSpPr>
        <p:spPr>
          <a:xfrm>
            <a:off x="1828799" y="3833439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Materiali 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attrezzature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706BB33F-7F7E-44D1-A077-39D2C4C118CF}"/>
              </a:ext>
            </a:extLst>
          </p:cNvPr>
          <p:cNvSpPr/>
          <p:nvPr/>
        </p:nvSpPr>
        <p:spPr>
          <a:xfrm>
            <a:off x="1828799" y="4644898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Personale,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materiali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attrezzature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hlinkClick r:id="" action="ppaction://macro?name=SlideLayout5.Correct"/>
            <a:extLst>
              <a:ext uri="{FF2B5EF4-FFF2-40B4-BE49-F238E27FC236}">
                <a16:creationId xmlns:a16="http://schemas.microsoft.com/office/drawing/2014/main" id="{A70020B5-E13A-4BDD-B145-70F3CAA3D344}"/>
              </a:ext>
            </a:extLst>
          </p:cNvPr>
          <p:cNvSpPr/>
          <p:nvPr/>
        </p:nvSpPr>
        <p:spPr>
          <a:xfrm>
            <a:off x="1828798" y="545635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Il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numero necessario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a16="http://schemas.microsoft.com/office/drawing/2014/main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37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45A239-802B-452E-8EFC-88B2C03E6CF7}"/>
              </a:ext>
            </a:extLst>
          </p:cNvPr>
          <p:cNvSpPr txBox="1"/>
          <p:nvPr/>
        </p:nvSpPr>
        <p:spPr>
          <a:xfrm>
            <a:off x="285531" y="1951463"/>
            <a:ext cx="85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Domanda n. 4 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Selezionate 5 innovazioni o tecnologie che miglioreranno l'industria delle costruzioni nei prossimi anni:</a:t>
            </a:r>
          </a:p>
        </p:txBody>
      </p:sp>
      <p:sp>
        <p:nvSpPr>
          <p:cNvPr id="9" name="Rectangle 8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5B7332FF-407F-4BCC-B855-5032789EFB54}"/>
              </a:ext>
            </a:extLst>
          </p:cNvPr>
          <p:cNvSpPr/>
          <p:nvPr/>
        </p:nvSpPr>
        <p:spPr>
          <a:xfrm>
            <a:off x="914400" y="3021980"/>
            <a:ext cx="332306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Droni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hlinkClick r:id="" action="ppaction://macro?name=SlideLayout5.WrongPartiel"/>
            <a:extLst>
              <a:ext uri="{FF2B5EF4-FFF2-40B4-BE49-F238E27FC236}">
                <a16:creationId xmlns:a16="http://schemas.microsoft.com/office/drawing/2014/main" id="{DBFC5508-0A47-434C-9BFB-EDC9270D8801}"/>
              </a:ext>
            </a:extLst>
          </p:cNvPr>
          <p:cNvSpPr/>
          <p:nvPr/>
        </p:nvSpPr>
        <p:spPr>
          <a:xfrm>
            <a:off x="914399" y="3833439"/>
            <a:ext cx="332306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Rilevamento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della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geolocalizzazione del veicolo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hlinkClick r:id="" action="ppaction://macro?name=SlideLayout5.WrongPartiel"/>
            <a:extLst>
              <a:ext uri="{FF2B5EF4-FFF2-40B4-BE49-F238E27FC236}">
                <a16:creationId xmlns:a16="http://schemas.microsoft.com/office/drawing/2014/main" id="{706BB33F-7F7E-44D1-A077-39D2C4C118CF}"/>
              </a:ext>
            </a:extLst>
          </p:cNvPr>
          <p:cNvSpPr/>
          <p:nvPr/>
        </p:nvSpPr>
        <p:spPr>
          <a:xfrm>
            <a:off x="914399" y="4644898"/>
            <a:ext cx="332306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Robot di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scavo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A70020B5-E13A-4BDD-B145-70F3CAA3D344}"/>
              </a:ext>
            </a:extLst>
          </p:cNvPr>
          <p:cNvSpPr/>
          <p:nvPr/>
        </p:nvSpPr>
        <p:spPr>
          <a:xfrm>
            <a:off x="914399" y="5456357"/>
            <a:ext cx="3323064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Software di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analisi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dei dati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AEC52717-F32E-4ACD-8F1F-26B1059C05DC}"/>
              </a:ext>
            </a:extLst>
          </p:cNvPr>
          <p:cNvSpPr/>
          <p:nvPr/>
        </p:nvSpPr>
        <p:spPr>
          <a:xfrm>
            <a:off x="4906537" y="3021952"/>
            <a:ext cx="332306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Esoscheletri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5" name="Rectangle 14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07FB7033-F35C-43FE-B6D2-230CBE8B4138}"/>
              </a:ext>
            </a:extLst>
          </p:cNvPr>
          <p:cNvSpPr/>
          <p:nvPr/>
        </p:nvSpPr>
        <p:spPr>
          <a:xfrm>
            <a:off x="4906536" y="3833411"/>
            <a:ext cx="332306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Software di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modellazione 3D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6" name="Rectangle 15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A2BAB91D-76A5-41B1-BB7E-774D90D2A9B3}"/>
              </a:ext>
            </a:extLst>
          </p:cNvPr>
          <p:cNvSpPr/>
          <p:nvPr/>
        </p:nvSpPr>
        <p:spPr>
          <a:xfrm>
            <a:off x="4906536" y="4644870"/>
            <a:ext cx="332306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Sensori di raccolta dati 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7" name="Rectangle 16">
            <a:hlinkClick r:id="" action="ppaction://macro?name=SlideLayout5.WrongPartiel"/>
            <a:extLst>
              <a:ext uri="{FF2B5EF4-FFF2-40B4-BE49-F238E27FC236}">
                <a16:creationId xmlns:a16="http://schemas.microsoft.com/office/drawing/2014/main" id="{A97FC9B2-F2CC-4E64-AD88-F4C3A694FEA8}"/>
              </a:ext>
            </a:extLst>
          </p:cNvPr>
          <p:cNvSpPr/>
          <p:nvPr/>
        </p:nvSpPr>
        <p:spPr>
          <a:xfrm>
            <a:off x="4906536" y="5456329"/>
            <a:ext cx="3323064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Evacuazione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intelligente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dei rifiuti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a16="http://schemas.microsoft.com/office/drawing/2014/main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38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45A239-802B-452E-8EFC-88B2C03E6CF7}"/>
              </a:ext>
            </a:extLst>
          </p:cNvPr>
          <p:cNvSpPr txBox="1"/>
          <p:nvPr/>
        </p:nvSpPr>
        <p:spPr>
          <a:xfrm>
            <a:off x="285531" y="1951463"/>
            <a:ext cx="85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Domanda n. 5 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Si prega di selezionare gli aspetti logistici che hanno il maggiore impatto sulle operazioni del settore edile:</a:t>
            </a:r>
          </a:p>
        </p:txBody>
      </p:sp>
      <p:sp>
        <p:nvSpPr>
          <p:cNvPr id="9" name="Rectangle 8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5B7332FF-407F-4BCC-B855-5032789EFB54}"/>
              </a:ext>
            </a:extLst>
          </p:cNvPr>
          <p:cNvSpPr/>
          <p:nvPr/>
        </p:nvSpPr>
        <p:spPr>
          <a:xfrm>
            <a:off x="1828801" y="3145665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Gestione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dei costi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pilotaggio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hlinkClick r:id="" action="ppaction://macro?name=SlideLayout5.WrongPartiel"/>
            <a:extLst>
              <a:ext uri="{FF2B5EF4-FFF2-40B4-BE49-F238E27FC236}">
                <a16:creationId xmlns:a16="http://schemas.microsoft.com/office/drawing/2014/main" id="{DBFC5508-0A47-434C-9BFB-EDC9270D8801}"/>
              </a:ext>
            </a:extLst>
          </p:cNvPr>
          <p:cNvSpPr/>
          <p:nvPr/>
        </p:nvSpPr>
        <p:spPr>
          <a:xfrm>
            <a:off x="1828803" y="3821054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Ottimizzazione del processo di costruzione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706BB33F-7F7E-44D1-A077-39D2C4C118CF}"/>
              </a:ext>
            </a:extLst>
          </p:cNvPr>
          <p:cNvSpPr/>
          <p:nvPr/>
        </p:nvSpPr>
        <p:spPr>
          <a:xfrm>
            <a:off x="1828800" y="4496443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Sostenibilità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ed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efficienza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delle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operazioni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A70020B5-E13A-4BDD-B145-70F3CAA3D344}"/>
              </a:ext>
            </a:extLst>
          </p:cNvPr>
          <p:cNvSpPr/>
          <p:nvPr/>
        </p:nvSpPr>
        <p:spPr>
          <a:xfrm>
            <a:off x="1828800" y="5171832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Gestione dello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spazio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 e dell'immagazzinamento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0F3CEF74-B352-4A86-B6D5-2492257BD342}"/>
              </a:ext>
            </a:extLst>
          </p:cNvPr>
          <p:cNvSpPr/>
          <p:nvPr/>
        </p:nvSpPr>
        <p:spPr>
          <a:xfrm>
            <a:off x="1828800" y="5841971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Monitoraggio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della qualità dei fornitori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a16="http://schemas.microsoft.com/office/drawing/2014/main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lumière&#10;&#10;Description générée automatiquement">
            <a:hlinkClick r:id="" action="ppaction://macro?name=SlideLayout5.Retry"/>
            <a:extLst>
              <a:ext uri="{FF2B5EF4-FFF2-40B4-BE49-F238E27FC236}">
                <a16:creationId xmlns:a16="http://schemas.microsoft.com/office/drawing/2014/main" id="{4A7E7D2D-D6FD-4842-9858-20AD3C757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56"/>
          <a:stretch/>
        </p:blipFill>
        <p:spPr>
          <a:xfrm>
            <a:off x="6860098" y="4914908"/>
            <a:ext cx="1860157" cy="1943092"/>
          </a:xfrm>
          <a:prstGeom prst="rect">
            <a:avLst/>
          </a:prstGeom>
        </p:spPr>
      </p:pic>
      <p:sp>
        <p:nvSpPr>
          <p:cNvPr id="5" name="Bulle narrative : ronde 4">
            <a:hlinkClick r:id="" action="ppaction://macro?name=SlideLayout5.Retry"/>
            <a:extLst>
              <a:ext uri="{FF2B5EF4-FFF2-40B4-BE49-F238E27FC236}">
                <a16:creationId xmlns:a16="http://schemas.microsoft.com/office/drawing/2014/main" id="{8F26B6F6-7397-4392-AAF8-AA8DC3D634F0}"/>
              </a:ext>
            </a:extLst>
          </p:cNvPr>
          <p:cNvSpPr/>
          <p:nvPr/>
        </p:nvSpPr>
        <p:spPr>
          <a:xfrm>
            <a:off x="7906215" y="4304371"/>
            <a:ext cx="1148575" cy="610537"/>
          </a:xfrm>
          <a:prstGeom prst="wedgeEllipseCallout">
            <a:avLst>
              <a:gd name="adj1" fmla="val -36218"/>
              <a:gd name="adj2" fmla="val 73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Provi</a:t>
            </a:r>
            <a:r>
              <a:rPr lang="fr-FR" b="1" dirty="0"/>
              <a:t> </a:t>
            </a:r>
            <a:r>
              <a:rPr lang="fr-FR" b="1" dirty="0" err="1"/>
              <a:t>ancora</a:t>
            </a:r>
            <a:r>
              <a:rPr lang="fr-FR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3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a16="http://schemas.microsoft.com/office/drawing/2014/main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sp>
        <p:nvSpPr>
          <p:cNvPr id="56" name="Google Shape;56;p3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3959"/>
            </a:pPr>
            <a:r>
              <a:rPr lang="en-GB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Contenuto della capsula</a:t>
            </a:r>
            <a:endParaRPr lang="en-GB" sz="2800" dirty="0"/>
          </a:p>
        </p:txBody>
      </p:sp>
      <p:sp>
        <p:nvSpPr>
          <p:cNvPr id="57" name="Google Shape;57;p3"/>
          <p:cNvSpPr/>
          <p:nvPr/>
        </p:nvSpPr>
        <p:spPr>
          <a:xfrm>
            <a:off x="1358538" y="2396683"/>
            <a:ext cx="7463212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Introduzione alle attività di costruzione e servizi stradali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endParaRPr lang="en-US" sz="1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Presentazione delle loro modalità operative in ambiente urbano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endParaRPr lang="en-US" sz="1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Sfide e tendenze per l'industria delle costruzioni</a:t>
            </a:r>
          </a:p>
        </p:txBody>
      </p:sp>
      <p:sp>
        <p:nvSpPr>
          <p:cNvPr id="58" name="Google Shape;58;p3"/>
          <p:cNvSpPr/>
          <p:nvPr/>
        </p:nvSpPr>
        <p:spPr>
          <a:xfrm>
            <a:off x="876753" y="2360711"/>
            <a:ext cx="338093" cy="1754089"/>
          </a:xfrm>
          <a:prstGeom prst="rect">
            <a:avLst/>
          </a:prstGeom>
          <a:solidFill>
            <a:srgbClr val="18C32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285531" y="1074532"/>
            <a:ext cx="8509997" cy="531244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Elementi </a:t>
            </a:r>
            <a:r>
              <a:rPr lang="fr-F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 comprensione </a:t>
            </a:r>
            <a:endParaRPr lang="en-GB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699B06DE-F9D8-4FA2-BC32-F81A3646AFD9}"/>
              </a:ext>
            </a:extLst>
          </p:cNvPr>
          <p:cNvSpPr/>
          <p:nvPr/>
        </p:nvSpPr>
        <p:spPr>
          <a:xfrm>
            <a:off x="306006" y="1812071"/>
            <a:ext cx="83677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chemeClr val="tx1"/>
                </a:solidFill>
              </a:rPr>
              <a:t>Questa capsula è un contenuto di e-learning, con messaggi e contenuti animati. Per sfruttare appieno il suo contenuto, si prega di passare alla modalità "presentazione" per sfogliare tutti i messaggi chiave.</a:t>
            </a: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Quando si cerca una definizione o un contenuto aggiuntivo, fare clic sulla seguente icona: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Si aprirà una piccola finestra di messaggio per fornire ulteriori informazioni.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In caso di dubbio, potete fare riferimento al vostro insegnante/professore o utilizzare i dettagli di contatto di questo team di progettisti MOOC.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CBE48B07-9AE7-4D24-8D6E-C32CBA506A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37463" y="3094463"/>
            <a:ext cx="669073" cy="6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 xmlns:a16="http://schemas.microsoft.com/office/drawing/2014/main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Introduzione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5531" y="4490753"/>
            <a:ext cx="83677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chemeClr val="tx1"/>
                </a:solidFill>
              </a:rPr>
              <a:t>L'attività edilizia si riferisce a qualsiasi operazione fisica su un sito che comporta la demolizione, l'erezione e la ristrutturazione o l'adeguamento di un edificio, in conformità alle normative e alle tecniche più avanzate.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I servizi stradali si occupano della demolizione, della ristrutturazione o della costruzione di nuove strade, in coerenza con la densità di traffico e i requisiti della città.</a:t>
            </a:r>
          </a:p>
        </p:txBody>
      </p:sp>
      <p:pic>
        <p:nvPicPr>
          <p:cNvPr id="3" name="Image 2" descr="Une image contenant transport, grue&#10;&#10;Description générée automatiquement">
            <a:extLst>
              <a:ext uri="{FF2B5EF4-FFF2-40B4-BE49-F238E27FC236}">
                <a16:creationId xmlns:a16="http://schemas.microsoft.com/office/drawing/2014/main" id="{8B637306-0A8C-4716-877D-85925DA7D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31" y="1799206"/>
            <a:ext cx="3516932" cy="2342318"/>
          </a:xfrm>
          <a:prstGeom prst="rect">
            <a:avLst/>
          </a:prstGeom>
        </p:spPr>
      </p:pic>
      <p:pic>
        <p:nvPicPr>
          <p:cNvPr id="5" name="Image 4" descr="Une image contenant texte, dessin au trait&#10;&#10;Description générée automatiquement">
            <a:extLst>
              <a:ext uri="{FF2B5EF4-FFF2-40B4-BE49-F238E27FC236}">
                <a16:creationId xmlns:a16="http://schemas.microsoft.com/office/drawing/2014/main" id="{3F9884A3-574E-4FEA-B495-91AE2E74F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596" y="1799206"/>
            <a:ext cx="3527254" cy="2342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 xmlns:a16="http://schemas.microsoft.com/office/drawing/2014/main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25ACEA-023E-4451-963A-0CFDDA97FA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sp>
        <p:nvSpPr>
          <p:cNvPr id="5" name="Google Shape;65;p9">
            <a:extLst>
              <a:ext uri="{FF2B5EF4-FFF2-40B4-BE49-F238E27FC236}">
                <a16:creationId xmlns:a16="http://schemas.microsoft.com/office/drawing/2014/main" id="{AC174F12-FE9B-4B8A-902D-9AB9344437A6}"/>
              </a:ext>
            </a:extLst>
          </p:cNvPr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fr-FR" sz="2400" dirty="0">
                <a:solidFill>
                  <a:schemeClr val="lt1"/>
                </a:solidFill>
              </a:rPr>
              <a:t>Introduzione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0749F304-9B38-494D-BA39-F3C00F6F8E45}"/>
              </a:ext>
            </a:extLst>
          </p:cNvPr>
          <p:cNvSpPr/>
          <p:nvPr/>
        </p:nvSpPr>
        <p:spPr>
          <a:xfrm>
            <a:off x="285531" y="1890883"/>
            <a:ext cx="8367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In entrambi i casi, il personale coinvolto nel lavoro ha bisogno di molte competenze diverse.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Non si tratta solo di sapere come costruire o ristrutturare, ma anche di individuare tutti i vincoli dell'infrastruttura che possono influire sulla sua </a:t>
            </a:r>
            <a:r>
              <a:rPr lang="en-US" sz="1600" b="1" dirty="0">
                <a:solidFill>
                  <a:srgbClr val="18C320"/>
                </a:solidFill>
              </a:rPr>
              <a:t>durata e longevità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 sz="1500" dirty="0">
              <a:solidFill>
                <a:srgbClr val="009FC6"/>
              </a:solidFill>
            </a:endParaRPr>
          </a:p>
        </p:txBody>
      </p:sp>
      <p:pic>
        <p:nvPicPr>
          <p:cNvPr id="2050" name="Picture 2" descr="Ville De Construction En Construction Vecteur Premium">
            <a:extLst>
              <a:ext uri="{FF2B5EF4-FFF2-40B4-BE49-F238E27FC236}">
                <a16:creationId xmlns:a16="http://schemas.microsoft.com/office/drawing/2014/main" id="{0902AF42-EA6D-4E5E-BDC7-8A6B154D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263900"/>
            <a:ext cx="5962650" cy="343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 xmlns:a16="http://schemas.microsoft.com/office/drawing/2014/main" xmlns:a14="http://schemas.microsoft.com/office/drawing/2010/main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25ACEA-023E-4451-963A-0CFDDA97FA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8</a:t>
            </a:fld>
            <a:endParaRPr lang="es-ES"/>
          </a:p>
        </p:txBody>
      </p:sp>
      <p:sp>
        <p:nvSpPr>
          <p:cNvPr id="5" name="Google Shape;65;p9">
            <a:extLst>
              <a:ext uri="{FF2B5EF4-FFF2-40B4-BE49-F238E27FC236}">
                <a16:creationId xmlns:a16="http://schemas.microsoft.com/office/drawing/2014/main" id="{AC174F12-FE9B-4B8A-902D-9AB9344437A6}"/>
              </a:ext>
            </a:extLst>
          </p:cNvPr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fr-FR" sz="2400" dirty="0">
                <a:solidFill>
                  <a:schemeClr val="lt1"/>
                </a:solidFill>
              </a:rPr>
              <a:t>Introduzione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0749F304-9B38-494D-BA39-F3C00F6F8E45}"/>
              </a:ext>
            </a:extLst>
          </p:cNvPr>
          <p:cNvSpPr/>
          <p:nvPr/>
        </p:nvSpPr>
        <p:spPr>
          <a:xfrm>
            <a:off x="285531" y="1890883"/>
            <a:ext cx="836773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I servizi di costruzione e lavori fanno parte delle responsabilità di gestione e manutenzione della </a:t>
            </a:r>
            <a:r>
              <a:rPr lang="en-US" sz="1600" b="1" dirty="0">
                <a:solidFill>
                  <a:srgbClr val="18C320"/>
                </a:solidFill>
              </a:rPr>
              <a:t>pubblica amministrazione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Hanno un impatto diretto sulla funzionalità e sulla capacità dei servizi di una città. Sono inoltre soggette a una </a:t>
            </a:r>
            <a:r>
              <a:rPr lang="en-US" sz="1600" b="1" dirty="0">
                <a:solidFill>
                  <a:srgbClr val="18C320"/>
                </a:solidFill>
              </a:rPr>
              <a:t>regolamentazione </a:t>
            </a:r>
            <a:r>
              <a:rPr lang="en-US" sz="1600" dirty="0">
                <a:solidFill>
                  <a:schemeClr val="tx1"/>
                </a:solidFill>
              </a:rPr>
              <a:t>molto </a:t>
            </a:r>
            <a:r>
              <a:rPr lang="en-US" sz="1600" b="1" dirty="0">
                <a:solidFill>
                  <a:srgbClr val="18C320"/>
                </a:solidFill>
              </a:rPr>
              <a:t>severa</a:t>
            </a:r>
            <a:r>
              <a:rPr lang="en-US" sz="1600" dirty="0">
                <a:solidFill>
                  <a:schemeClr val="tx1"/>
                </a:solidFill>
              </a:rPr>
              <a:t>, a causa degli aspetti critici di sicurezza che derivano dall'attività stessa.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Il settore delle costruzioni in generale è noto per essere l'attività con il maggiore impatto sull'ambiente in termini di </a:t>
            </a:r>
            <a:r>
              <a:rPr lang="en-US" sz="1600" b="1" dirty="0">
                <a:solidFill>
                  <a:srgbClr val="18C320"/>
                </a:solidFill>
              </a:rPr>
              <a:t>esternalità negative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Le loro operazioni sono sottoposte a forti pressioni anche in ambiente urbano, poiché devono essere affrontate nel </a:t>
            </a:r>
            <a:r>
              <a:rPr lang="en-US" sz="1600" b="1" dirty="0">
                <a:solidFill>
                  <a:srgbClr val="18C320"/>
                </a:solidFill>
              </a:rPr>
              <a:t>più breve tempo possibile </a:t>
            </a:r>
            <a:r>
              <a:rPr lang="en-US" sz="1600" dirty="0">
                <a:solidFill>
                  <a:schemeClr val="tx1"/>
                </a:solidFill>
              </a:rPr>
              <a:t>e non influire sul traffico o sull'attrattiva turistica di una città, ad esempio.</a:t>
            </a:r>
          </a:p>
        </p:txBody>
      </p:sp>
      <p:pic>
        <p:nvPicPr>
          <p:cNvPr id="4" name="Graphique 3" descr="Conseil d’administration avec un remplissage uni">
            <a:extLst>
              <a:ext uri="{FF2B5EF4-FFF2-40B4-BE49-F238E27FC236}">
                <a16:creationId xmlns:a16="http://schemas.microsoft.com/office/drawing/2014/main" id="{39C5D4C6-828F-4286-81B8-B47959D35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039" y="3818951"/>
            <a:ext cx="914400" cy="914400"/>
          </a:xfrm>
          <a:prstGeom prst="rect">
            <a:avLst/>
          </a:prstGeom>
        </p:spPr>
      </p:pic>
      <p:pic>
        <p:nvPicPr>
          <p:cNvPr id="10" name="Graphique 9" descr="Tribunal avec un remplissage uni">
            <a:extLst>
              <a:ext uri="{FF2B5EF4-FFF2-40B4-BE49-F238E27FC236}">
                <a16:creationId xmlns:a16="http://schemas.microsoft.com/office/drawing/2014/main" id="{0A5BD626-4982-4682-9DE7-34B8DCFBD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7839" y="3824185"/>
            <a:ext cx="914400" cy="914400"/>
          </a:xfrm>
          <a:prstGeom prst="rect">
            <a:avLst/>
          </a:prstGeom>
        </p:spPr>
      </p:pic>
      <p:pic>
        <p:nvPicPr>
          <p:cNvPr id="12" name="Graphique 11" descr="Main ouverte avec une plante avec un remplissage uni">
            <a:extLst>
              <a:ext uri="{FF2B5EF4-FFF2-40B4-BE49-F238E27FC236}">
                <a16:creationId xmlns:a16="http://schemas.microsoft.com/office/drawing/2014/main" id="{DD9CBEF3-2384-4BB1-94FC-AA068D7BE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1763" y="3818951"/>
            <a:ext cx="914400" cy="914400"/>
          </a:xfrm>
          <a:prstGeom prst="rect">
            <a:avLst/>
          </a:prstGeom>
        </p:spPr>
      </p:pic>
      <p:pic>
        <p:nvPicPr>
          <p:cNvPr id="14" name="Graphique 13" descr="Chronomètre 33% avec un remplissage uni">
            <a:extLst>
              <a:ext uri="{FF2B5EF4-FFF2-40B4-BE49-F238E27FC236}">
                <a16:creationId xmlns:a16="http://schemas.microsoft.com/office/drawing/2014/main" id="{4C538483-020F-433A-8F9A-7E81B95DF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0563" y="3818951"/>
            <a:ext cx="914400" cy="91440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A55FBDA-A112-4356-8CC7-CAA0124A00D0}"/>
              </a:ext>
            </a:extLst>
          </p:cNvPr>
          <p:cNvCxnSpPr>
            <a:cxnSpLocks/>
          </p:cNvCxnSpPr>
          <p:nvPr/>
        </p:nvCxnSpPr>
        <p:spPr>
          <a:xfrm>
            <a:off x="898563" y="2458958"/>
            <a:ext cx="206837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59DD657-DB35-44E8-A3C0-8BD595F577AE}"/>
              </a:ext>
            </a:extLst>
          </p:cNvPr>
          <p:cNvCxnSpPr>
            <a:cxnSpLocks/>
          </p:cNvCxnSpPr>
          <p:nvPr/>
        </p:nvCxnSpPr>
        <p:spPr>
          <a:xfrm>
            <a:off x="2193556" y="3406698"/>
            <a:ext cx="1572199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9CD78BE-44BD-4DD7-9C8A-D0145E71D261}"/>
              </a:ext>
            </a:extLst>
          </p:cNvPr>
          <p:cNvCxnSpPr>
            <a:cxnSpLocks/>
          </p:cNvCxnSpPr>
          <p:nvPr/>
        </p:nvCxnSpPr>
        <p:spPr>
          <a:xfrm>
            <a:off x="2631168" y="5395522"/>
            <a:ext cx="208216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B6D75DF-09C0-43BE-870A-587B1452F9B9}"/>
              </a:ext>
            </a:extLst>
          </p:cNvPr>
          <p:cNvCxnSpPr>
            <a:cxnSpLocks/>
          </p:cNvCxnSpPr>
          <p:nvPr/>
        </p:nvCxnSpPr>
        <p:spPr>
          <a:xfrm>
            <a:off x="3478273" y="6373189"/>
            <a:ext cx="218745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2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 xmlns:a16="http://schemas.microsoft.com/office/drawing/2014/main" xmlns:asvg="http://schemas.microsoft.com/office/drawing/2016/SVG/main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25ACEA-023E-4451-963A-0CFDDA97FA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/>
          </a:p>
        </p:txBody>
      </p:sp>
      <p:sp>
        <p:nvSpPr>
          <p:cNvPr id="5" name="Google Shape;65;p9">
            <a:extLst>
              <a:ext uri="{FF2B5EF4-FFF2-40B4-BE49-F238E27FC236}">
                <a16:creationId xmlns:a16="http://schemas.microsoft.com/office/drawing/2014/main" id="{AC174F12-FE9B-4B8A-902D-9AB9344437A6}"/>
              </a:ext>
            </a:extLst>
          </p:cNvPr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fr-FR" sz="2400" dirty="0">
                <a:solidFill>
                  <a:schemeClr val="lt1"/>
                </a:solidFill>
              </a:rPr>
              <a:t>Introduzione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0749F304-9B38-494D-BA39-F3C00F6F8E45}"/>
              </a:ext>
            </a:extLst>
          </p:cNvPr>
          <p:cNvSpPr/>
          <p:nvPr/>
        </p:nvSpPr>
        <p:spPr>
          <a:xfrm>
            <a:off x="285531" y="1890883"/>
            <a:ext cx="8367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L'industria delle costruzioni, sia per gli edifici che per le infrastrutture stradali, è il principale datore di lavoro industriale in Europa.</a:t>
            </a:r>
          </a:p>
        </p:txBody>
      </p:sp>
      <p:pic>
        <p:nvPicPr>
          <p:cNvPr id="7" name="Graphique 6" descr="Cigogne avec un remplissage uni">
            <a:extLst>
              <a:ext uri="{FF2B5EF4-FFF2-40B4-BE49-F238E27FC236}">
                <a16:creationId xmlns:a16="http://schemas.microsoft.com/office/drawing/2014/main" id="{7D9F5132-FA48-41A0-B7A6-B01D3F85E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3445" y="2689750"/>
            <a:ext cx="914400" cy="914400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C9FD7D9E-9E44-444C-BC11-29308A542B05}"/>
              </a:ext>
            </a:extLst>
          </p:cNvPr>
          <p:cNvGrpSpPr/>
          <p:nvPr/>
        </p:nvGrpSpPr>
        <p:grpSpPr>
          <a:xfrm>
            <a:off x="371941" y="2640175"/>
            <a:ext cx="1873405" cy="1185402"/>
            <a:chOff x="371941" y="2640175"/>
            <a:chExt cx="1873405" cy="1185402"/>
          </a:xfrm>
        </p:grpSpPr>
        <p:pic>
          <p:nvPicPr>
            <p:cNvPr id="24" name="Graphique 23" descr="Architecture moderne avec un remplissage uni">
              <a:extLst>
                <a:ext uri="{FF2B5EF4-FFF2-40B4-BE49-F238E27FC236}">
                  <a16:creationId xmlns:a16="http://schemas.microsoft.com/office/drawing/2014/main" id="{8BD66591-150A-4E9F-B671-CD3FD0D7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1444" y="2640175"/>
              <a:ext cx="914400" cy="914400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F6F7F1A-FF1D-4BA4-8BD3-27BAB5FD724F}"/>
                </a:ext>
              </a:extLst>
            </p:cNvPr>
            <p:cNvSpPr txBox="1"/>
            <p:nvPr/>
          </p:nvSpPr>
          <p:spPr>
            <a:xfrm>
              <a:off x="371941" y="3517800"/>
              <a:ext cx="18734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3,3 milioni di </a:t>
              </a:r>
              <a:r>
                <a:rPr lang="fr-FR" dirty="0" err="1"/>
                <a:t>imprese</a:t>
              </a:r>
              <a:endParaRPr lang="fr-FR" dirty="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A275E7B-47D2-44ED-8087-C31CA4CE0A8C}"/>
              </a:ext>
            </a:extLst>
          </p:cNvPr>
          <p:cNvGrpSpPr/>
          <p:nvPr/>
        </p:nvGrpSpPr>
        <p:grpSpPr>
          <a:xfrm>
            <a:off x="2620537" y="3672397"/>
            <a:ext cx="1692819" cy="857294"/>
            <a:chOff x="6200503" y="3554574"/>
            <a:chExt cx="1692819" cy="857294"/>
          </a:xfrm>
        </p:grpSpPr>
        <p:pic>
          <p:nvPicPr>
            <p:cNvPr id="28" name="Graphique 27" descr="Femme ouvrière du bâtiment avec un remplissage uni">
              <a:extLst>
                <a:ext uri="{FF2B5EF4-FFF2-40B4-BE49-F238E27FC236}">
                  <a16:creationId xmlns:a16="http://schemas.microsoft.com/office/drawing/2014/main" id="{FAA7E915-24FA-4D63-B9D3-945F47CB6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51860" y="3566787"/>
              <a:ext cx="638825" cy="638825"/>
            </a:xfrm>
            <a:prstGeom prst="rect">
              <a:avLst/>
            </a:prstGeom>
          </p:spPr>
        </p:pic>
        <p:pic>
          <p:nvPicPr>
            <p:cNvPr id="30" name="Graphique 29" descr="Homme ouvrier du bâtiment avec un remplissage uni">
              <a:extLst>
                <a:ext uri="{FF2B5EF4-FFF2-40B4-BE49-F238E27FC236}">
                  <a16:creationId xmlns:a16="http://schemas.microsoft.com/office/drawing/2014/main" id="{AEF0CB97-949D-49A0-991F-4609CE68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98654" y="3554574"/>
              <a:ext cx="638825" cy="638825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451FA44-73B8-4A91-A24C-5CBDA3B820D7}"/>
                </a:ext>
              </a:extLst>
            </p:cNvPr>
            <p:cNvSpPr txBox="1"/>
            <p:nvPr/>
          </p:nvSpPr>
          <p:spPr>
            <a:xfrm>
              <a:off x="6200503" y="4104091"/>
              <a:ext cx="16928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15 milioni di </a:t>
              </a:r>
              <a:r>
                <a:rPr lang="fr-FR" dirty="0" err="1"/>
                <a:t>lavoratori</a:t>
              </a:r>
              <a:endParaRPr lang="fr-FR" dirty="0"/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F45999DC-234A-4D78-BEDE-E08A1D17833B}"/>
              </a:ext>
            </a:extLst>
          </p:cNvPr>
          <p:cNvSpPr txBox="1"/>
          <p:nvPr/>
        </p:nvSpPr>
        <p:spPr>
          <a:xfrm>
            <a:off x="4939905" y="3517799"/>
            <a:ext cx="224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50% di fatturato </a:t>
            </a:r>
            <a:r>
              <a:rPr lang="fr-FR" dirty="0" err="1"/>
              <a:t>grazie al </a:t>
            </a:r>
            <a:r>
              <a:rPr lang="fr-FR" dirty="0"/>
              <a:t>lavoro dei </a:t>
            </a:r>
            <a:r>
              <a:rPr lang="fr-FR" dirty="0" err="1"/>
              <a:t>lavoratori</a:t>
            </a:r>
            <a:endParaRPr lang="fr-FR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2883EAD5-48EF-40F3-AF0C-D3FDD578BFC3}"/>
              </a:ext>
            </a:extLst>
          </p:cNvPr>
          <p:cNvGrpSpPr/>
          <p:nvPr/>
        </p:nvGrpSpPr>
        <p:grpSpPr>
          <a:xfrm>
            <a:off x="9122782" y="4946870"/>
            <a:ext cx="1940312" cy="1202044"/>
            <a:chOff x="4081347" y="4869068"/>
            <a:chExt cx="1940312" cy="1202044"/>
          </a:xfrm>
        </p:grpSpPr>
        <p:pic>
          <p:nvPicPr>
            <p:cNvPr id="21" name="Graphique 20" descr="Camion-benne avec un remplissage uni">
              <a:extLst>
                <a:ext uri="{FF2B5EF4-FFF2-40B4-BE49-F238E27FC236}">
                  <a16:creationId xmlns:a16="http://schemas.microsoft.com/office/drawing/2014/main" id="{655CDD93-EF29-4239-86D7-4D59EFBAF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4629403" y="4869068"/>
              <a:ext cx="914400" cy="914400"/>
            </a:xfrm>
            <a:prstGeom prst="rect">
              <a:avLst/>
            </a:prstGeom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421F231-F8FA-411D-B2F5-A339F821F7DF}"/>
                </a:ext>
              </a:extLst>
            </p:cNvPr>
            <p:cNvSpPr txBox="1"/>
            <p:nvPr/>
          </p:nvSpPr>
          <p:spPr>
            <a:xfrm>
              <a:off x="4081347" y="5547892"/>
              <a:ext cx="1940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Settore </a:t>
              </a:r>
              <a:r>
                <a:rPr lang="fr-FR" dirty="0"/>
                <a:t>mobile:</a:t>
              </a:r>
            </a:p>
            <a:p>
              <a:pPr algn="ctr"/>
              <a:r>
                <a:rPr lang="fr-FR" dirty="0" err="1"/>
                <a:t>lavoratori provenienti dall'estero</a:t>
              </a:r>
              <a:endParaRPr lang="fr-FR" dirty="0"/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2A0B931C-D244-4000-930B-EC5927447895}"/>
              </a:ext>
            </a:extLst>
          </p:cNvPr>
          <p:cNvGrpSpPr/>
          <p:nvPr/>
        </p:nvGrpSpPr>
        <p:grpSpPr>
          <a:xfrm>
            <a:off x="6847597" y="5018379"/>
            <a:ext cx="1692819" cy="1316009"/>
            <a:chOff x="2680244" y="4633492"/>
            <a:chExt cx="1692819" cy="1316009"/>
          </a:xfrm>
        </p:grpSpPr>
        <p:pic>
          <p:nvPicPr>
            <p:cNvPr id="13" name="Graphique 12" descr="Cône de signalisation avec un remplissage uni">
              <a:extLst>
                <a:ext uri="{FF2B5EF4-FFF2-40B4-BE49-F238E27FC236}">
                  <a16:creationId xmlns:a16="http://schemas.microsoft.com/office/drawing/2014/main" id="{CF90EC0A-2EB6-470E-A443-AF3854976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9747" y="4633492"/>
              <a:ext cx="914400" cy="914400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C46323F-C021-4A7B-A32A-7C2F3976DF89}"/>
                </a:ext>
              </a:extLst>
            </p:cNvPr>
            <p:cNvSpPr txBox="1"/>
            <p:nvPr/>
          </p:nvSpPr>
          <p:spPr>
            <a:xfrm>
              <a:off x="2680244" y="5426281"/>
              <a:ext cx="16928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Alta incidenza di infortuni </a:t>
              </a:r>
              <a:r>
                <a:rPr lang="fr-FR" dirty="0" err="1"/>
                <a:t>sul lavoro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0E7F23C-A590-456A-9B29-7BA81BA9D77C}"/>
              </a:ext>
            </a:extLst>
          </p:cNvPr>
          <p:cNvGrpSpPr/>
          <p:nvPr/>
        </p:nvGrpSpPr>
        <p:grpSpPr>
          <a:xfrm>
            <a:off x="2313500" y="5301899"/>
            <a:ext cx="1692819" cy="1227537"/>
            <a:chOff x="2313500" y="5301899"/>
            <a:chExt cx="1692819" cy="1227537"/>
          </a:xfrm>
        </p:grpSpPr>
        <p:pic>
          <p:nvPicPr>
            <p:cNvPr id="17" name="Graphique 16" descr="Bulldozer avec un remplissage uni">
              <a:extLst>
                <a:ext uri="{FF2B5EF4-FFF2-40B4-BE49-F238E27FC236}">
                  <a16:creationId xmlns:a16="http://schemas.microsoft.com/office/drawing/2014/main" id="{8AB82990-79F1-4A5A-BED0-654160AB1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702710" y="5301899"/>
              <a:ext cx="914400" cy="914400"/>
            </a:xfrm>
            <a:prstGeom prst="rect">
              <a:avLst/>
            </a:prstGeom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FFABBB4-DEEA-4DBC-B0D0-B47C4DDB3985}"/>
                </a:ext>
              </a:extLst>
            </p:cNvPr>
            <p:cNvSpPr txBox="1"/>
            <p:nvPr/>
          </p:nvSpPr>
          <p:spPr>
            <a:xfrm>
              <a:off x="2313500" y="6006216"/>
              <a:ext cx="169281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dirty="0" err="1"/>
                <a:t>Settore </a:t>
              </a:r>
              <a:r>
                <a:rPr lang="fr-FR" dirty="0"/>
                <a:t>chiave per la </a:t>
              </a:r>
              <a:r>
                <a:rPr lang="fr-FR" dirty="0" err="1"/>
                <a:t>crescita economica</a:t>
              </a:r>
              <a:endParaRPr lang="fr-FR" dirty="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6FB4EFFF-FCA2-46BA-91BF-36AC6C1EAE1F}"/>
              </a:ext>
            </a:extLst>
          </p:cNvPr>
          <p:cNvGrpSpPr/>
          <p:nvPr/>
        </p:nvGrpSpPr>
        <p:grpSpPr>
          <a:xfrm>
            <a:off x="4471639" y="4511913"/>
            <a:ext cx="1851102" cy="1261488"/>
            <a:chOff x="4471639" y="4511913"/>
            <a:chExt cx="1851102" cy="1261488"/>
          </a:xfrm>
        </p:grpSpPr>
        <p:pic>
          <p:nvPicPr>
            <p:cNvPr id="9" name="Graphique 8" descr="Bétonnière avec un remplissage uni">
              <a:extLst>
                <a:ext uri="{FF2B5EF4-FFF2-40B4-BE49-F238E27FC236}">
                  <a16:creationId xmlns:a16="http://schemas.microsoft.com/office/drawing/2014/main" id="{CC9DE9D7-0094-4780-89FE-DE5ED535C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939905" y="4511913"/>
              <a:ext cx="914400" cy="914400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E2C402B-5122-4579-8E2D-CF52EB9A4459}"/>
                </a:ext>
              </a:extLst>
            </p:cNvPr>
            <p:cNvSpPr txBox="1"/>
            <p:nvPr/>
          </p:nvSpPr>
          <p:spPr>
            <a:xfrm>
              <a:off x="4471639" y="5250181"/>
              <a:ext cx="18511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dirty="0" err="1"/>
                <a:t>Obiettivi sostenibili </a:t>
              </a:r>
              <a:r>
                <a:rPr lang="fr-FR" dirty="0"/>
                <a:t>fissati dall'Europa</a:t>
              </a:r>
            </a:p>
          </p:txBody>
        </p: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BAA3E042-9D85-4969-8B67-7A1A5ED6A6AC}"/>
              </a:ext>
            </a:extLst>
          </p:cNvPr>
          <p:cNvSpPr/>
          <p:nvPr/>
        </p:nvSpPr>
        <p:spPr>
          <a:xfrm rot="20387018">
            <a:off x="5278511" y="5653100"/>
            <a:ext cx="1382836" cy="370949"/>
          </a:xfrm>
          <a:prstGeom prst="ellipse">
            <a:avLst/>
          </a:prstGeom>
          <a:solidFill>
            <a:srgbClr val="18C3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Accordo verde</a:t>
            </a:r>
          </a:p>
        </p:txBody>
      </p:sp>
    </p:spTree>
    <p:extLst>
      <p:ext uri="{BB962C8B-B14F-4D97-AF65-F5344CB8AC3E}">
        <p14:creationId xmlns:p14="http://schemas.microsoft.com/office/powerpoint/2010/main" val="214558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 xmlns:a16="http://schemas.microsoft.com/office/drawing/2014/main" xmlns:asvg="http://schemas.microsoft.com/office/drawing/2016/SVG/main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3.7037E-6 L -0.96233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3" grpId="0"/>
      <p:bldP spid="45" grpId="0" animBg="1"/>
    </p:bldLst>
  </p:timing>
</p:sld>
</file>

<file path=ppt/theme/theme1.xml><?xml version="1.0" encoding="utf-8"?>
<a:theme xmlns:a="http://schemas.openxmlformats.org/drawingml/2006/main" name="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197875624704398186ABE1DD5882E" ma:contentTypeVersion="13" ma:contentTypeDescription="Crée un document." ma:contentTypeScope="" ma:versionID="e2144ffaf4c08fbae7615def3f5ef356">
  <xsd:schema xmlns:xsd="http://www.w3.org/2001/XMLSchema" xmlns:xs="http://www.w3.org/2001/XMLSchema" xmlns:p="http://schemas.microsoft.com/office/2006/metadata/properties" xmlns:ns3="d8d9fbac-060b-4593-a4b5-f418030a9c36" xmlns:ns4="c574e118-9fd0-4054-8e1c-f7ffcad4c323" targetNamespace="http://schemas.microsoft.com/office/2006/metadata/properties" ma:root="true" ma:fieldsID="286bda12ed8cb689e8452fd8640b3e42" ns3:_="" ns4:_="">
    <xsd:import namespace="d8d9fbac-060b-4593-a4b5-f418030a9c36"/>
    <xsd:import namespace="c574e118-9fd0-4054-8e1c-f7ffcad4c3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9fbac-060b-4593-a4b5-f418030a9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4e118-9fd0-4054-8e1c-f7ffcad4c3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8383F-5E0C-4997-8469-B9F8AFDC9F1D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c574e118-9fd0-4054-8e1c-f7ffcad4c323"/>
    <ds:schemaRef ds:uri="d8d9fbac-060b-4593-a4b5-f418030a9c36"/>
  </ds:schemaRefs>
</ds:datastoreItem>
</file>

<file path=customXml/itemProps2.xml><?xml version="1.0" encoding="utf-8"?>
<ds:datastoreItem xmlns:ds="http://schemas.openxmlformats.org/officeDocument/2006/customXml" ds:itemID="{E5309922-4535-4DB2-95ED-BC5E2A3151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BDF481-1D97-4D30-8AAE-62C4F0222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d9fbac-060b-4593-a4b5-f418030a9c36"/>
    <ds:schemaRef ds:uri="c574e118-9fd0-4054-8e1c-f7ffcad4c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3929</Words>
  <Application>Microsoft Office PowerPoint</Application>
  <PresentationFormat>Presentazione su schermo (4:3)</PresentationFormat>
  <Paragraphs>481</Paragraphs>
  <Slides>39</Slides>
  <Notes>34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</vt:lpstr>
      <vt:lpstr>Noto Sans Symbols</vt:lpstr>
      <vt:lpstr>Wingdings</vt:lpstr>
      <vt:lpstr>Aspecto</vt:lpstr>
      <vt:lpstr>1_Aspecto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i.virgel</dc:creator>
  <cp:keywords>, docId:90C3FC87FCFE6D6E96C703A8A8748085</cp:keywords>
  <cp:lastModifiedBy>Gerboni Serena</cp:lastModifiedBy>
  <cp:revision>218</cp:revision>
  <dcterms:created xsi:type="dcterms:W3CDTF">2016-11-18T09:55:38Z</dcterms:created>
  <dcterms:modified xsi:type="dcterms:W3CDTF">2022-10-26T15:29:47Z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0x010100B50197875624704398186ABE1DD5882E</vt:lpwstr>
  </property>
</Properties>
</file>