
<file path=[Content_Types].xml><?xml version="1.0" encoding="utf-8"?>
<Types xmlns="http://schemas.openxmlformats.org/package/2006/content-types">
  <Default Extension="bin" ContentType="application/vnd.ms-office.activeX"/>
  <Default Extension="jpeg" ContentType="image/jpeg"/>
  <Default Extension="png" ContentType="image/png"/>
  <Default Extension="rels" ContentType="application/vnd.openxmlformats-package.relationships+xml"/>
  <Default Extension="svg" ContentType="image/svg+xml"/>
  <Default Extension="wdp" ContentType="image/vnd.ms-photo"/>
  <Default Extension="wmf" ContentType="image/x-wmf"/>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activeX/activeX1.xml" ContentType="application/vnd.ms-office.activeX+xml"/>
  <Override PartName="/ppt/activeX/activeX2.xml" ContentType="application/vnd.ms-office.activeX+xml"/>
  <Override PartName="/ppt/activeX/activeX3.xml" ContentType="application/vnd.ms-office.activeX+xml"/>
  <Override PartName="/ppt/activeX/activeX4.xml" ContentType="application/vnd.ms-office.activeX+xml"/>
  <Override PartName="/ppt/activeX/activeX5.xml" ContentType="application/vnd.ms-office.activeX+xml"/>
  <Override PartName="/ppt/activeX/activeX6.xml" ContentType="application/vnd.ms-office.activeX+xml"/>
  <Override PartName="/ppt/activeX/activeX7.xml" ContentType="application/vnd.ms-office.activeX+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48" r:id="rId4"/>
    <p:sldMasterId id="2147483651" r:id="rId5"/>
  </p:sldMasterIdLst>
  <p:notesMasterIdLst>
    <p:notesMasterId r:id="rId43"/>
  </p:notesMasterIdLst>
  <p:sldIdLst>
    <p:sldId id="256" r:id="rId6"/>
    <p:sldId id="257" r:id="rId7"/>
    <p:sldId id="264" r:id="rId8"/>
    <p:sldId id="259" r:id="rId9"/>
    <p:sldId id="265" r:id="rId10"/>
    <p:sldId id="260" r:id="rId11"/>
    <p:sldId id="279" r:id="rId12"/>
    <p:sldId id="266" r:id="rId13"/>
    <p:sldId id="290" r:id="rId14"/>
    <p:sldId id="291" r:id="rId15"/>
    <p:sldId id="267" r:id="rId16"/>
    <p:sldId id="333" r:id="rId17"/>
    <p:sldId id="334" r:id="rId18"/>
    <p:sldId id="335" r:id="rId19"/>
    <p:sldId id="337" r:id="rId20"/>
    <p:sldId id="273" r:id="rId21"/>
    <p:sldId id="328" r:id="rId22"/>
    <p:sldId id="336" r:id="rId23"/>
    <p:sldId id="309" r:id="rId24"/>
    <p:sldId id="339" r:id="rId25"/>
    <p:sldId id="315" r:id="rId26"/>
    <p:sldId id="329" r:id="rId27"/>
    <p:sldId id="274" r:id="rId28"/>
    <p:sldId id="289" r:id="rId29"/>
    <p:sldId id="292" r:id="rId30"/>
    <p:sldId id="261" r:id="rId31"/>
    <p:sldId id="268" r:id="rId32"/>
    <p:sldId id="269" r:id="rId33"/>
    <p:sldId id="278" r:id="rId34"/>
    <p:sldId id="331" r:id="rId35"/>
    <p:sldId id="318" r:id="rId36"/>
    <p:sldId id="316" r:id="rId37"/>
    <p:sldId id="322" r:id="rId38"/>
    <p:sldId id="323" r:id="rId39"/>
    <p:sldId id="324" r:id="rId40"/>
    <p:sldId id="325" r:id="rId41"/>
    <p:sldId id="317" r:id="rId42"/>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000000"/>
          </p15:clr>
        </p15:guide>
        <p15:guide id="2" pos="2880">
          <p15:clr>
            <a:srgbClr val="000000"/>
          </p15:clr>
        </p15:guide>
      </p15:sldGuideLst>
    </p:ext>
    <p:ext uri="{2D200454-40CA-4A62-9FC3-DE9A4176ACB9}">
      <p15:notesGuideLst xmlns:p15="http://schemas.microsoft.com/office/powerpoint/2012/main">
        <p15:guide id="1" orient="horz" pos="2880">
          <p15:clr>
            <a:srgbClr val="000000"/>
          </p15:clr>
        </p15:guide>
        <p15:guide id="2" pos="2160">
          <p15:clr>
            <a:srgbClr val="000000"/>
          </p15:clr>
        </p15:guide>
      </p15:notesGuideLst>
    </p:ext>
    <p: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52" roundtripDataSignature="AMtx7mgbzyEzC8tiMHWx6deNdtHXJhxgOA=="/>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p:kiosk/>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8C320"/>
    <a:srgbClr val="009FC6"/>
    <a:srgbClr val="009EC6"/>
    <a:srgbClr val="B97371"/>
    <a:srgbClr val="0561E1"/>
    <a:srgbClr val="453D51"/>
    <a:srgbClr val="9BBB59"/>
    <a:srgbClr val="8064A2"/>
    <a:srgbClr val="FFFFFF"/>
    <a:srgbClr val="4F81B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980C5976-FB19-4867-A2B4-DEF7078B3A27}">
  <a:tblStyle styleId="{980C5976-FB19-4867-A2B4-DEF7078B3A27}" styleName="Table_0">
    <a:wholeTbl>
      <a:tcTxStyle>
        <a:font>
          <a:latin typeface="Arial"/>
          <a:ea typeface="Arial"/>
          <a:cs typeface="Arial"/>
        </a:font>
        <a:srgbClr val="000000"/>
      </a:tcTxStyle>
      <a:tcStyle>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3525" autoAdjust="0"/>
  </p:normalViewPr>
  <p:slideViewPr>
    <p:cSldViewPr snapToGrid="0">
      <p:cViewPr varScale="1">
        <p:scale>
          <a:sx n="103" d="100"/>
          <a:sy n="103" d="100"/>
        </p:scale>
        <p:origin x="1278" y="150"/>
      </p:cViewPr>
      <p:guideLst>
        <p:guide orient="horz" pos="2160"/>
        <p:guide pos="2880"/>
      </p:guideLst>
    </p:cSldViewPr>
  </p:slideViewPr>
  <p:notesTextViewPr>
    <p:cViewPr>
      <p:scale>
        <a:sx n="100" d="100"/>
        <a:sy n="100" d="100"/>
      </p:scale>
      <p:origin x="0" y="0"/>
    </p:cViewPr>
  </p:notesTextViewPr>
  <p:notesViewPr>
    <p:cSldViewPr snapToGrid="0">
      <p:cViewPr varScale="1">
        <p:scale>
          <a:sx n="100" d="100"/>
          <a:sy n="100" d="100"/>
        </p:scale>
        <p:origin x="0" y="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slide" Target="slides/slide34.xml"/><Relationship Id="rId3" Type="http://schemas.openxmlformats.org/officeDocument/2006/relationships/customXml" Target="../customXml/item3.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slide" Target="slides/slide37.xml"/><Relationship Id="rId55" Type="http://schemas.openxmlformats.org/officeDocument/2006/relationships/theme" Target="theme/theme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slide" Target="slides/slide33.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41" Type="http://schemas.openxmlformats.org/officeDocument/2006/relationships/slide" Target="slides/slide36.xml"/><Relationship Id="rId54"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slide" Target="slides/slide35.xml"/><Relationship Id="rId53" Type="http://schemas.openxmlformats.org/officeDocument/2006/relationships/presProps" Target="presProp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52" Type="http://customschemas.google.com/relationships/presentationmetadata" Target="metadata"/><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notesMaster" Target="notesMasters/notesMaster1.xml"/><Relationship Id="rId56" Type="http://schemas.openxmlformats.org/officeDocument/2006/relationships/tableStyles" Target="tableStyles.xml"/></Relationships>
</file>

<file path=ppt/activeX/_rels/activeX1.xml.rels><?xml version="1.0" encoding="UTF-8" standalone="yes"?>
<Relationships xmlns="http://schemas.openxmlformats.org/package/2006/relationships"><Relationship Id="rId1" Type="http://schemas.microsoft.com/office/2006/relationships/activeXControlBinary" Target="activeX1.bin"/></Relationships>
</file>

<file path=ppt/activeX/_rels/activeX2.xml.rels><?xml version="1.0" encoding="UTF-8" standalone="yes"?>
<Relationships xmlns="http://schemas.openxmlformats.org/package/2006/relationships"><Relationship Id="rId1" Type="http://schemas.microsoft.com/office/2006/relationships/activeXControlBinary" Target="activeX2.bin"/></Relationships>
</file>

<file path=ppt/activeX/_rels/activeX3.xml.rels><?xml version="1.0" encoding="UTF-8" standalone="yes"?>
<Relationships xmlns="http://schemas.openxmlformats.org/package/2006/relationships"><Relationship Id="rId1" Type="http://schemas.microsoft.com/office/2006/relationships/activeXControlBinary" Target="activeX3.bin"/></Relationships>
</file>

<file path=ppt/activeX/_rels/activeX4.xml.rels><?xml version="1.0" encoding="UTF-8" standalone="yes"?>
<Relationships xmlns="http://schemas.openxmlformats.org/package/2006/relationships"><Relationship Id="rId1" Type="http://schemas.microsoft.com/office/2006/relationships/activeXControlBinary" Target="activeX4.bin"/></Relationships>
</file>

<file path=ppt/activeX/_rels/activeX5.xml.rels><?xml version="1.0" encoding="UTF-8" standalone="yes"?>
<Relationships xmlns="http://schemas.openxmlformats.org/package/2006/relationships"><Relationship Id="rId1" Type="http://schemas.microsoft.com/office/2006/relationships/activeXControlBinary" Target="activeX5.bin"/></Relationships>
</file>

<file path=ppt/activeX/_rels/activeX6.xml.rels><?xml version="1.0" encoding="UTF-8" standalone="yes"?>
<Relationships xmlns="http://schemas.openxmlformats.org/package/2006/relationships"><Relationship Id="rId1" Type="http://schemas.microsoft.com/office/2006/relationships/activeXControlBinary" Target="activeX6.bin"/></Relationships>
</file>

<file path=ppt/activeX/_rels/activeX7.xml.rels><?xml version="1.0" encoding="UTF-8" standalone="yes"?>
<Relationships xmlns="http://schemas.openxmlformats.org/package/2006/relationships"><Relationship Id="rId1" Type="http://schemas.microsoft.com/office/2006/relationships/activeXControlBinary" Target="activeX7.bin"/></Relationships>
</file>

<file path=ppt/activeX/activeX1.xml><?xml version="1.0" encoding="utf-8"?>
<ax:ocx xmlns:ax="http://schemas.microsoft.com/office/2006/activeX" xmlns:r="http://schemas.openxmlformats.org/officeDocument/2006/relationships" ax:classid="{978C9E23-D4B0-11CE-BF2D-00AA003F40D0}" ax:persistence="persistStorage" r:id="rId1"/>
</file>

<file path=ppt/activeX/activeX2.xml><?xml version="1.0" encoding="utf-8"?>
<ax:ocx xmlns:ax="http://schemas.microsoft.com/office/2006/activeX" xmlns:r="http://schemas.openxmlformats.org/officeDocument/2006/relationships" ax:classid="{978C9E23-D4B0-11CE-BF2D-00AA003F40D0}" ax:persistence="persistStorage" r:id="rId1"/>
</file>

<file path=ppt/activeX/activeX3.xml><?xml version="1.0" encoding="utf-8"?>
<ax:ocx xmlns:ax="http://schemas.microsoft.com/office/2006/activeX" xmlns:r="http://schemas.openxmlformats.org/officeDocument/2006/relationships" ax:classid="{978C9E23-D4B0-11CE-BF2D-00AA003F40D0}" ax:persistence="persistStorage" r:id="rId1"/>
</file>

<file path=ppt/activeX/activeX4.xml><?xml version="1.0" encoding="utf-8"?>
<ax:ocx xmlns:ax="http://schemas.microsoft.com/office/2006/activeX" xmlns:r="http://schemas.openxmlformats.org/officeDocument/2006/relationships" ax:classid="{978C9E23-D4B0-11CE-BF2D-00AA003F40D0}" ax:persistence="persistStorage" r:id="rId1"/>
</file>

<file path=ppt/activeX/activeX5.xml><?xml version="1.0" encoding="utf-8"?>
<ax:ocx xmlns:ax="http://schemas.microsoft.com/office/2006/activeX" xmlns:r="http://schemas.openxmlformats.org/officeDocument/2006/relationships" ax:classid="{978C9E23-D4B0-11CE-BF2D-00AA003F40D0}" ax:persistence="persistStorage" r:id="rId1"/>
</file>

<file path=ppt/activeX/activeX6.xml><?xml version="1.0" encoding="utf-8"?>
<ax:ocx xmlns:ax="http://schemas.microsoft.com/office/2006/activeX" xmlns:r="http://schemas.openxmlformats.org/officeDocument/2006/relationships" ax:classid="{4C599241-6926-101B-9992-00000B65C6F9}" ax:persistence="persistStorage" r:id="rId1"/>
</file>

<file path=ppt/activeX/activeX7.xml><?xml version="1.0" encoding="utf-8"?>
<ax:ocx xmlns:ax="http://schemas.microsoft.com/office/2006/activeX" xmlns:r="http://schemas.openxmlformats.org/officeDocument/2006/relationships" ax:classid="{978C9E23-D4B0-11CE-BF2D-00AA003F40D0}" ax:persistence="persistStorage" r:id="rId1"/>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7200"/>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4" name="Google Shape;4;n"/>
          <p:cNvSpPr txBox="1">
            <a:spLocks noGrp="1"/>
          </p:cNvSpPr>
          <p:nvPr>
            <p:ph type="dt" idx="10"/>
          </p:nvPr>
        </p:nvSpPr>
        <p:spPr>
          <a:xfrm>
            <a:off x="3884613" y="0"/>
            <a:ext cx="2971800" cy="457200"/>
          </a:xfrm>
          <a:prstGeom prst="rect">
            <a:avLst/>
          </a:prstGeom>
          <a:noFill/>
          <a:ln>
            <a:noFill/>
          </a:ln>
        </p:spPr>
        <p:txBody>
          <a:bodyPr spcFirstLastPara="1" wrap="square" lIns="91425" tIns="45700" rIns="91425" bIns="45700" anchor="t" anchorCtr="0">
            <a:noAutofit/>
          </a:bodyPr>
          <a:lstStyle>
            <a:lvl1pPr marR="0" lvl="0" algn="r"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5" name="Google Shape;5;n"/>
          <p:cNvSpPr>
            <a:spLocks noGrp="1" noRot="1" noChangeAspect="1"/>
          </p:cNvSpPr>
          <p:nvPr>
            <p:ph type="sldImg" idx="3"/>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rmAutofit/>
          </a:bodyPr>
          <a:lstStyle>
            <a:lvl1pPr marL="457200" marR="0" lvl="0" indent="-228600" algn="l" rtl="0">
              <a:lnSpc>
                <a:spcPct val="100000"/>
              </a:lnSpc>
              <a:spcBef>
                <a:spcPts val="36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L="914400" marR="0" lvl="1" indent="-228600" algn="l" rtl="0">
              <a:lnSpc>
                <a:spcPct val="100000"/>
              </a:lnSpc>
              <a:spcBef>
                <a:spcPts val="36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2pPr>
            <a:lvl3pPr marL="1371600" marR="0" lvl="2" indent="-228600" algn="l" rtl="0">
              <a:lnSpc>
                <a:spcPct val="100000"/>
              </a:lnSpc>
              <a:spcBef>
                <a:spcPts val="36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3pPr>
            <a:lvl4pPr marL="1828800" marR="0" lvl="3" indent="-228600" algn="l" rtl="0">
              <a:lnSpc>
                <a:spcPct val="100000"/>
              </a:lnSpc>
              <a:spcBef>
                <a:spcPts val="36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4pPr>
            <a:lvl5pPr marL="2286000" marR="0" lvl="4" indent="-228600" algn="l" rtl="0">
              <a:lnSpc>
                <a:spcPct val="100000"/>
              </a:lnSpc>
              <a:spcBef>
                <a:spcPts val="36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5pPr>
            <a:lvl6pPr marL="2743200" marR="0" lvl="5"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6pPr>
            <a:lvl7pPr marL="3200400" marR="0" lvl="6"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7pPr>
            <a:lvl8pPr marL="3657600" marR="0" lvl="7"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8pPr>
            <a:lvl9pPr marL="4114800" marR="0" lvl="8"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7200"/>
          </a:xfrm>
          <a:prstGeom prst="rect">
            <a:avLst/>
          </a:prstGeom>
          <a:noFill/>
          <a:ln>
            <a:noFill/>
          </a:ln>
        </p:spPr>
        <p:txBody>
          <a:bodyPr spcFirstLastPara="1" wrap="square" lIns="91425" tIns="45700" rIns="91425" bIns="45700" anchor="b"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8" name="Google Shape;8;n"/>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s-ES" sz="1200" b="0" i="0" u="none" strike="noStrike" cap="none">
                <a:solidFill>
                  <a:schemeClr val="dk1"/>
                </a:solidFill>
                <a:latin typeface="Calibri"/>
                <a:ea typeface="Calibri"/>
                <a:cs typeface="Calibri"/>
                <a:sym typeface="Calibri"/>
              </a:rPr>
              <a:t>‹N›</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
        <p:cNvGrpSpPr/>
        <p:nvPr/>
      </p:nvGrpSpPr>
      <p:grpSpPr>
        <a:xfrm>
          <a:off x="0" y="0"/>
          <a:ext cx="0" cy="0"/>
          <a:chOff x="0" y="0"/>
          <a:chExt cx="0" cy="0"/>
        </a:xfrm>
      </p:grpSpPr>
      <p:sp>
        <p:nvSpPr>
          <p:cNvPr id="21" name="Google Shape;21;p4: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360"/>
              </a:spcBef>
              <a:spcAft>
                <a:spcPts val="0"/>
              </a:spcAft>
              <a:buSzPts val="1400"/>
              <a:buNone/>
            </a:pPr>
            <a:endParaRPr/>
          </a:p>
        </p:txBody>
      </p:sp>
      <p:sp>
        <p:nvSpPr>
          <p:cNvPr id="22" name="Google Shape;22;p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0"/>
        <p:cNvGrpSpPr/>
        <p:nvPr/>
      </p:nvGrpSpPr>
      <p:grpSpPr>
        <a:xfrm>
          <a:off x="0" y="0"/>
          <a:ext cx="0" cy="0"/>
          <a:chOff x="0" y="0"/>
          <a:chExt cx="0" cy="0"/>
        </a:xfrm>
      </p:grpSpPr>
      <p:sp>
        <p:nvSpPr>
          <p:cNvPr id="61" name="Google Shape;61;p9: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dirty="0"/>
          </a:p>
        </p:txBody>
      </p:sp>
      <p:sp>
        <p:nvSpPr>
          <p:cNvPr id="62" name="Google Shape;62;p9: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18700458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0"/>
        <p:cNvGrpSpPr/>
        <p:nvPr/>
      </p:nvGrpSpPr>
      <p:grpSpPr>
        <a:xfrm>
          <a:off x="0" y="0"/>
          <a:ext cx="0" cy="0"/>
          <a:chOff x="0" y="0"/>
          <a:chExt cx="0" cy="0"/>
        </a:xfrm>
      </p:grpSpPr>
      <p:sp>
        <p:nvSpPr>
          <p:cNvPr id="61" name="Google Shape;61;p9: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dirty="0"/>
          </a:p>
        </p:txBody>
      </p:sp>
      <p:sp>
        <p:nvSpPr>
          <p:cNvPr id="62" name="Google Shape;62;p9: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07276485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0"/>
        <p:cNvGrpSpPr/>
        <p:nvPr/>
      </p:nvGrpSpPr>
      <p:grpSpPr>
        <a:xfrm>
          <a:off x="0" y="0"/>
          <a:ext cx="0" cy="0"/>
          <a:chOff x="0" y="0"/>
          <a:chExt cx="0" cy="0"/>
        </a:xfrm>
      </p:grpSpPr>
      <p:sp>
        <p:nvSpPr>
          <p:cNvPr id="61" name="Google Shape;61;p9: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62" name="Google Shape;62;p9: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58807803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0"/>
        <p:cNvGrpSpPr/>
        <p:nvPr/>
      </p:nvGrpSpPr>
      <p:grpSpPr>
        <a:xfrm>
          <a:off x="0" y="0"/>
          <a:ext cx="0" cy="0"/>
          <a:chOff x="0" y="0"/>
          <a:chExt cx="0" cy="0"/>
        </a:xfrm>
      </p:grpSpPr>
      <p:sp>
        <p:nvSpPr>
          <p:cNvPr id="61" name="Google Shape;61;p9: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62" name="Google Shape;62;p9: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08174719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0"/>
        <p:cNvGrpSpPr/>
        <p:nvPr/>
      </p:nvGrpSpPr>
      <p:grpSpPr>
        <a:xfrm>
          <a:off x="0" y="0"/>
          <a:ext cx="0" cy="0"/>
          <a:chOff x="0" y="0"/>
          <a:chExt cx="0" cy="0"/>
        </a:xfrm>
      </p:grpSpPr>
      <p:sp>
        <p:nvSpPr>
          <p:cNvPr id="61" name="Google Shape;61;p9: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62" name="Google Shape;62;p9: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64920743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0"/>
        <p:cNvGrpSpPr/>
        <p:nvPr/>
      </p:nvGrpSpPr>
      <p:grpSpPr>
        <a:xfrm>
          <a:off x="0" y="0"/>
          <a:ext cx="0" cy="0"/>
          <a:chOff x="0" y="0"/>
          <a:chExt cx="0" cy="0"/>
        </a:xfrm>
      </p:grpSpPr>
      <p:sp>
        <p:nvSpPr>
          <p:cNvPr id="61" name="Google Shape;61;p9: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62" name="Google Shape;62;p9: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34675370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0"/>
        <p:cNvGrpSpPr/>
        <p:nvPr/>
      </p:nvGrpSpPr>
      <p:grpSpPr>
        <a:xfrm>
          <a:off x="0" y="0"/>
          <a:ext cx="0" cy="0"/>
          <a:chOff x="0" y="0"/>
          <a:chExt cx="0" cy="0"/>
        </a:xfrm>
      </p:grpSpPr>
      <p:sp>
        <p:nvSpPr>
          <p:cNvPr id="61" name="Google Shape;61;p9: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62" name="Google Shape;62;p9: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54133816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0"/>
        <p:cNvGrpSpPr/>
        <p:nvPr/>
      </p:nvGrpSpPr>
      <p:grpSpPr>
        <a:xfrm>
          <a:off x="0" y="0"/>
          <a:ext cx="0" cy="0"/>
          <a:chOff x="0" y="0"/>
          <a:chExt cx="0" cy="0"/>
        </a:xfrm>
      </p:grpSpPr>
      <p:sp>
        <p:nvSpPr>
          <p:cNvPr id="61" name="Google Shape;61;p9: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62" name="Google Shape;62;p9: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76346832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0"/>
        <p:cNvGrpSpPr/>
        <p:nvPr/>
      </p:nvGrpSpPr>
      <p:grpSpPr>
        <a:xfrm>
          <a:off x="0" y="0"/>
          <a:ext cx="0" cy="0"/>
          <a:chOff x="0" y="0"/>
          <a:chExt cx="0" cy="0"/>
        </a:xfrm>
      </p:grpSpPr>
      <p:sp>
        <p:nvSpPr>
          <p:cNvPr id="61" name="Google Shape;61;p9: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62" name="Google Shape;62;p9: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62247123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0"/>
        <p:cNvGrpSpPr/>
        <p:nvPr/>
      </p:nvGrpSpPr>
      <p:grpSpPr>
        <a:xfrm>
          <a:off x="0" y="0"/>
          <a:ext cx="0" cy="0"/>
          <a:chOff x="0" y="0"/>
          <a:chExt cx="0" cy="0"/>
        </a:xfrm>
      </p:grpSpPr>
      <p:sp>
        <p:nvSpPr>
          <p:cNvPr id="61" name="Google Shape;61;p9: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62" name="Google Shape;62;p9: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9063460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
        <p:cNvGrpSpPr/>
        <p:nvPr/>
      </p:nvGrpSpPr>
      <p:grpSpPr>
        <a:xfrm>
          <a:off x="0" y="0"/>
          <a:ext cx="0" cy="0"/>
          <a:chOff x="0" y="0"/>
          <a:chExt cx="0" cy="0"/>
        </a:xfrm>
      </p:grpSpPr>
      <p:sp>
        <p:nvSpPr>
          <p:cNvPr id="30" name="Google Shape;30;g10b78f225a7_0_0: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360"/>
              </a:spcBef>
              <a:spcAft>
                <a:spcPts val="0"/>
              </a:spcAft>
              <a:buSzPts val="1400"/>
              <a:buNone/>
            </a:pPr>
            <a:endParaRPr/>
          </a:p>
        </p:txBody>
      </p:sp>
      <p:sp>
        <p:nvSpPr>
          <p:cNvPr id="31" name="Google Shape;31;g10b78f225a7_0_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
        <p:cNvGrpSpPr/>
        <p:nvPr/>
      </p:nvGrpSpPr>
      <p:grpSpPr>
        <a:xfrm>
          <a:off x="0" y="0"/>
          <a:ext cx="0" cy="0"/>
          <a:chOff x="0" y="0"/>
          <a:chExt cx="0" cy="0"/>
        </a:xfrm>
      </p:grpSpPr>
      <p:sp>
        <p:nvSpPr>
          <p:cNvPr id="68" name="Google Shape;68;g10b78f225a7_0_23: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69" name="Google Shape;69;g10b78f225a7_0_2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81926264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
        <p:cNvGrpSpPr/>
        <p:nvPr/>
      </p:nvGrpSpPr>
      <p:grpSpPr>
        <a:xfrm>
          <a:off x="0" y="0"/>
          <a:ext cx="0" cy="0"/>
          <a:chOff x="0" y="0"/>
          <a:chExt cx="0" cy="0"/>
        </a:xfrm>
      </p:grpSpPr>
      <p:sp>
        <p:nvSpPr>
          <p:cNvPr id="68" name="Google Shape;68;g10b78f225a7_0_23: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69" name="Google Shape;69;g10b78f225a7_0_2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67816790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
        <p:cNvGrpSpPr/>
        <p:nvPr/>
      </p:nvGrpSpPr>
      <p:grpSpPr>
        <a:xfrm>
          <a:off x="0" y="0"/>
          <a:ext cx="0" cy="0"/>
          <a:chOff x="0" y="0"/>
          <a:chExt cx="0" cy="0"/>
        </a:xfrm>
      </p:grpSpPr>
      <p:sp>
        <p:nvSpPr>
          <p:cNvPr id="68" name="Google Shape;68;g10b78f225a7_0_23: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dirty="0"/>
          </a:p>
        </p:txBody>
      </p:sp>
      <p:sp>
        <p:nvSpPr>
          <p:cNvPr id="69" name="Google Shape;69;g10b78f225a7_0_2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
        <p:cNvGrpSpPr/>
        <p:nvPr/>
      </p:nvGrpSpPr>
      <p:grpSpPr>
        <a:xfrm>
          <a:off x="0" y="0"/>
          <a:ext cx="0" cy="0"/>
          <a:chOff x="0" y="0"/>
          <a:chExt cx="0" cy="0"/>
        </a:xfrm>
      </p:grpSpPr>
      <p:sp>
        <p:nvSpPr>
          <p:cNvPr id="68" name="Google Shape;68;g10b78f225a7_0_23: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69" name="Google Shape;69;g10b78f225a7_0_2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00231198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
        <p:cNvGrpSpPr/>
        <p:nvPr/>
      </p:nvGrpSpPr>
      <p:grpSpPr>
        <a:xfrm>
          <a:off x="0" y="0"/>
          <a:ext cx="0" cy="0"/>
          <a:chOff x="0" y="0"/>
          <a:chExt cx="0" cy="0"/>
        </a:xfrm>
      </p:grpSpPr>
      <p:sp>
        <p:nvSpPr>
          <p:cNvPr id="68" name="Google Shape;68;g10b78f225a7_0_23: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69" name="Google Shape;69;g10b78f225a7_0_2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55543803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
        <p:cNvGrpSpPr/>
        <p:nvPr/>
      </p:nvGrpSpPr>
      <p:grpSpPr>
        <a:xfrm>
          <a:off x="0" y="0"/>
          <a:ext cx="0" cy="0"/>
          <a:chOff x="0" y="0"/>
          <a:chExt cx="0" cy="0"/>
        </a:xfrm>
      </p:grpSpPr>
      <p:sp>
        <p:nvSpPr>
          <p:cNvPr id="68" name="Google Shape;68;g10b78f225a7_0_23: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lang="fr-FR" dirty="0"/>
          </a:p>
        </p:txBody>
      </p:sp>
      <p:sp>
        <p:nvSpPr>
          <p:cNvPr id="69" name="Google Shape;69;g10b78f225a7_0_2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67288759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
        <p:cNvGrpSpPr/>
        <p:nvPr/>
      </p:nvGrpSpPr>
      <p:grpSpPr>
        <a:xfrm>
          <a:off x="0" y="0"/>
          <a:ext cx="0" cy="0"/>
          <a:chOff x="0" y="0"/>
          <a:chExt cx="0" cy="0"/>
        </a:xfrm>
      </p:grpSpPr>
      <p:sp>
        <p:nvSpPr>
          <p:cNvPr id="68" name="Google Shape;68;g10b78f225a7_0_23: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lang="fr-FR" dirty="0"/>
          </a:p>
        </p:txBody>
      </p:sp>
      <p:sp>
        <p:nvSpPr>
          <p:cNvPr id="69" name="Google Shape;69;g10b78f225a7_0_2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9265025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
        <p:cNvGrpSpPr/>
        <p:nvPr/>
      </p:nvGrpSpPr>
      <p:grpSpPr>
        <a:xfrm>
          <a:off x="0" y="0"/>
          <a:ext cx="0" cy="0"/>
          <a:chOff x="0" y="0"/>
          <a:chExt cx="0" cy="0"/>
        </a:xfrm>
      </p:grpSpPr>
      <p:sp>
        <p:nvSpPr>
          <p:cNvPr id="68" name="Google Shape;68;g10b78f225a7_0_23: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69" name="Google Shape;69;g10b78f225a7_0_2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20994759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
        <p:cNvGrpSpPr/>
        <p:nvPr/>
      </p:nvGrpSpPr>
      <p:grpSpPr>
        <a:xfrm>
          <a:off x="0" y="0"/>
          <a:ext cx="0" cy="0"/>
          <a:chOff x="0" y="0"/>
          <a:chExt cx="0" cy="0"/>
        </a:xfrm>
      </p:grpSpPr>
      <p:sp>
        <p:nvSpPr>
          <p:cNvPr id="68" name="Google Shape;68;g10b78f225a7_0_23: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69" name="Google Shape;69;g10b78f225a7_0_2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87665771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
        <p:cNvGrpSpPr/>
        <p:nvPr/>
      </p:nvGrpSpPr>
      <p:grpSpPr>
        <a:xfrm>
          <a:off x="0" y="0"/>
          <a:ext cx="0" cy="0"/>
          <a:chOff x="0" y="0"/>
          <a:chExt cx="0" cy="0"/>
        </a:xfrm>
      </p:grpSpPr>
      <p:sp>
        <p:nvSpPr>
          <p:cNvPr id="68" name="Google Shape;68;g10b78f225a7_0_23: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69" name="Google Shape;69;g10b78f225a7_0_2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6552988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1"/>
        <p:cNvGrpSpPr/>
        <p:nvPr/>
      </p:nvGrpSpPr>
      <p:grpSpPr>
        <a:xfrm>
          <a:off x="0" y="0"/>
          <a:ext cx="0" cy="0"/>
          <a:chOff x="0" y="0"/>
          <a:chExt cx="0" cy="0"/>
        </a:xfrm>
      </p:grpSpPr>
      <p:sp>
        <p:nvSpPr>
          <p:cNvPr id="52" name="Google Shape;52;p3: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53" name="Google Shape;53;p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
        <p:cNvGrpSpPr/>
        <p:nvPr/>
      </p:nvGrpSpPr>
      <p:grpSpPr>
        <a:xfrm>
          <a:off x="0" y="0"/>
          <a:ext cx="0" cy="0"/>
          <a:chOff x="0" y="0"/>
          <a:chExt cx="0" cy="0"/>
        </a:xfrm>
      </p:grpSpPr>
      <p:sp>
        <p:nvSpPr>
          <p:cNvPr id="68" name="Google Shape;68;g10b78f225a7_0_23: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69" name="Google Shape;69;g10b78f225a7_0_2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918757708"/>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
        <p:cNvGrpSpPr/>
        <p:nvPr/>
      </p:nvGrpSpPr>
      <p:grpSpPr>
        <a:xfrm>
          <a:off x="0" y="0"/>
          <a:ext cx="0" cy="0"/>
          <a:chOff x="0" y="0"/>
          <a:chExt cx="0" cy="0"/>
        </a:xfrm>
      </p:grpSpPr>
      <p:sp>
        <p:nvSpPr>
          <p:cNvPr id="68" name="Google Shape;68;g10b78f225a7_0_23: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69" name="Google Shape;69;g10b78f225a7_0_2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816804701"/>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
        <p:cNvGrpSpPr/>
        <p:nvPr/>
      </p:nvGrpSpPr>
      <p:grpSpPr>
        <a:xfrm>
          <a:off x="0" y="0"/>
          <a:ext cx="0" cy="0"/>
          <a:chOff x="0" y="0"/>
          <a:chExt cx="0" cy="0"/>
        </a:xfrm>
      </p:grpSpPr>
      <p:sp>
        <p:nvSpPr>
          <p:cNvPr id="68" name="Google Shape;68;g10b78f225a7_0_23: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69" name="Google Shape;69;g10b78f225a7_0_2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3538717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0"/>
        <p:cNvGrpSpPr/>
        <p:nvPr/>
      </p:nvGrpSpPr>
      <p:grpSpPr>
        <a:xfrm>
          <a:off x="0" y="0"/>
          <a:ext cx="0" cy="0"/>
          <a:chOff x="0" y="0"/>
          <a:chExt cx="0" cy="0"/>
        </a:xfrm>
      </p:grpSpPr>
      <p:sp>
        <p:nvSpPr>
          <p:cNvPr id="61" name="Google Shape;61;p9: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dirty="0"/>
          </a:p>
        </p:txBody>
      </p:sp>
      <p:sp>
        <p:nvSpPr>
          <p:cNvPr id="62" name="Google Shape;62;p9: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1164632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0"/>
        <p:cNvGrpSpPr/>
        <p:nvPr/>
      </p:nvGrpSpPr>
      <p:grpSpPr>
        <a:xfrm>
          <a:off x="0" y="0"/>
          <a:ext cx="0" cy="0"/>
          <a:chOff x="0" y="0"/>
          <a:chExt cx="0" cy="0"/>
        </a:xfrm>
      </p:grpSpPr>
      <p:sp>
        <p:nvSpPr>
          <p:cNvPr id="61" name="Google Shape;61;p9: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62" name="Google Shape;62;p9: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0"/>
        <p:cNvGrpSpPr/>
        <p:nvPr/>
      </p:nvGrpSpPr>
      <p:grpSpPr>
        <a:xfrm>
          <a:off x="0" y="0"/>
          <a:ext cx="0" cy="0"/>
          <a:chOff x="0" y="0"/>
          <a:chExt cx="0" cy="0"/>
        </a:xfrm>
      </p:grpSpPr>
      <p:sp>
        <p:nvSpPr>
          <p:cNvPr id="61" name="Google Shape;61;p9: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dirty="0"/>
          </a:p>
        </p:txBody>
      </p:sp>
      <p:sp>
        <p:nvSpPr>
          <p:cNvPr id="62" name="Google Shape;62;p9: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78903544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
        <p:cNvGrpSpPr/>
        <p:nvPr/>
      </p:nvGrpSpPr>
      <p:grpSpPr>
        <a:xfrm>
          <a:off x="0" y="0"/>
          <a:ext cx="0" cy="0"/>
          <a:chOff x="0" y="0"/>
          <a:chExt cx="0" cy="0"/>
        </a:xfrm>
      </p:grpSpPr>
      <p:sp>
        <p:nvSpPr>
          <p:cNvPr id="68" name="Google Shape;68;g10b78f225a7_0_23: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69" name="Google Shape;69;g10b78f225a7_0_2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8195272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
        <p:cNvGrpSpPr/>
        <p:nvPr/>
      </p:nvGrpSpPr>
      <p:grpSpPr>
        <a:xfrm>
          <a:off x="0" y="0"/>
          <a:ext cx="0" cy="0"/>
          <a:chOff x="0" y="0"/>
          <a:chExt cx="0" cy="0"/>
        </a:xfrm>
      </p:grpSpPr>
      <p:sp>
        <p:nvSpPr>
          <p:cNvPr id="68" name="Google Shape;68;g10b78f225a7_0_23: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69" name="Google Shape;69;g10b78f225a7_0_2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95801780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0"/>
        <p:cNvGrpSpPr/>
        <p:nvPr/>
      </p:nvGrpSpPr>
      <p:grpSpPr>
        <a:xfrm>
          <a:off x="0" y="0"/>
          <a:ext cx="0" cy="0"/>
          <a:chOff x="0" y="0"/>
          <a:chExt cx="0" cy="0"/>
        </a:xfrm>
      </p:grpSpPr>
      <p:sp>
        <p:nvSpPr>
          <p:cNvPr id="61" name="Google Shape;61;p9: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dirty="0"/>
          </a:p>
        </p:txBody>
      </p:sp>
      <p:sp>
        <p:nvSpPr>
          <p:cNvPr id="62" name="Google Shape;62;p9: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85937826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8" Type="http://schemas.openxmlformats.org/officeDocument/2006/relationships/slideMaster" Target="../slideMasters/slideMaster2.xml"/><Relationship Id="rId13" Type="http://schemas.openxmlformats.org/officeDocument/2006/relationships/image" Target="../media/image7.wmf"/><Relationship Id="rId3" Type="http://schemas.openxmlformats.org/officeDocument/2006/relationships/control" Target="../activeX/activeX3.xml"/><Relationship Id="rId7" Type="http://schemas.openxmlformats.org/officeDocument/2006/relationships/control" Target="../activeX/activeX7.xml"/><Relationship Id="rId12" Type="http://schemas.openxmlformats.org/officeDocument/2006/relationships/image" Target="../media/image6.wmf"/><Relationship Id="rId2" Type="http://schemas.openxmlformats.org/officeDocument/2006/relationships/control" Target="../activeX/activeX2.xml"/><Relationship Id="rId1" Type="http://schemas.openxmlformats.org/officeDocument/2006/relationships/control" Target="../activeX/activeX1.xml"/><Relationship Id="rId6" Type="http://schemas.openxmlformats.org/officeDocument/2006/relationships/control" Target="../activeX/activeX6.xml"/><Relationship Id="rId11" Type="http://schemas.openxmlformats.org/officeDocument/2006/relationships/image" Target="../media/image5.wmf"/><Relationship Id="rId5" Type="http://schemas.openxmlformats.org/officeDocument/2006/relationships/control" Target="../activeX/activeX5.xml"/><Relationship Id="rId15" Type="http://schemas.openxmlformats.org/officeDocument/2006/relationships/image" Target="../media/image9.wmf"/><Relationship Id="rId10" Type="http://schemas.openxmlformats.org/officeDocument/2006/relationships/image" Target="../media/image4.wmf"/><Relationship Id="rId4" Type="http://schemas.openxmlformats.org/officeDocument/2006/relationships/control" Target="../activeX/activeX4.xml"/><Relationship Id="rId9" Type="http://schemas.openxmlformats.org/officeDocument/2006/relationships/image" Target="../media/image3.wmf"/><Relationship Id="rId14" Type="http://schemas.openxmlformats.org/officeDocument/2006/relationships/image" Target="../media/image8.wmf"/></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En blanco" type="blank">
  <p:cSld name="BLANK">
    <p:spTree>
      <p:nvGrpSpPr>
        <p:cNvPr id="1" name="Shape 14"/>
        <p:cNvGrpSpPr/>
        <p:nvPr/>
      </p:nvGrpSpPr>
      <p:grpSpPr>
        <a:xfrm>
          <a:off x="0" y="0"/>
          <a:ext cx="0" cy="0"/>
          <a:chOff x="0" y="0"/>
          <a:chExt cx="0" cy="0"/>
        </a:xfrm>
      </p:grpSpPr>
      <p:sp>
        <p:nvSpPr>
          <p:cNvPr id="15" name="Google Shape;15;p7"/>
          <p:cNvSpPr txBox="1">
            <a:spLocks noGrp="1"/>
          </p:cNvSpPr>
          <p:nvPr>
            <p:ph type="sldNum" idx="12"/>
          </p:nvPr>
        </p:nvSpPr>
        <p:spPr>
          <a:xfrm>
            <a:off x="7046913" y="6519863"/>
            <a:ext cx="21336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rgbClr val="3366CC"/>
                </a:solidFill>
                <a:latin typeface="Cambria"/>
                <a:ea typeface="Cambria"/>
                <a:cs typeface="Cambria"/>
                <a:sym typeface="Cambria"/>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rgbClr val="3366CC"/>
                </a:solidFill>
                <a:latin typeface="Cambria"/>
                <a:ea typeface="Cambria"/>
                <a:cs typeface="Cambria"/>
                <a:sym typeface="Cambria"/>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rgbClr val="3366CC"/>
                </a:solidFill>
                <a:latin typeface="Cambria"/>
                <a:ea typeface="Cambria"/>
                <a:cs typeface="Cambria"/>
                <a:sym typeface="Cambria"/>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rgbClr val="3366CC"/>
                </a:solidFill>
                <a:latin typeface="Cambria"/>
                <a:ea typeface="Cambria"/>
                <a:cs typeface="Cambria"/>
                <a:sym typeface="Cambria"/>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rgbClr val="3366CC"/>
                </a:solidFill>
                <a:latin typeface="Cambria"/>
                <a:ea typeface="Cambria"/>
                <a:cs typeface="Cambria"/>
                <a:sym typeface="Cambria"/>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rgbClr val="3366CC"/>
                </a:solidFill>
                <a:latin typeface="Cambria"/>
                <a:ea typeface="Cambria"/>
                <a:cs typeface="Cambria"/>
                <a:sym typeface="Cambria"/>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rgbClr val="3366CC"/>
                </a:solidFill>
                <a:latin typeface="Cambria"/>
                <a:ea typeface="Cambria"/>
                <a:cs typeface="Cambria"/>
                <a:sym typeface="Cambria"/>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rgbClr val="3366CC"/>
                </a:solidFill>
                <a:latin typeface="Cambria"/>
                <a:ea typeface="Cambria"/>
                <a:cs typeface="Cambria"/>
                <a:sym typeface="Cambria"/>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rgbClr val="3366CC"/>
                </a:solidFill>
                <a:latin typeface="Cambria"/>
                <a:ea typeface="Cambria"/>
                <a:cs typeface="Cambria"/>
                <a:sym typeface="Cambria"/>
              </a:defRPr>
            </a:lvl9pPr>
          </a:lstStyle>
          <a:p>
            <a:pPr marL="0" lvl="0" indent="0" algn="r" rtl="0">
              <a:spcBef>
                <a:spcPts val="0"/>
              </a:spcBef>
              <a:spcAft>
                <a:spcPts val="0"/>
              </a:spcAft>
              <a:buNone/>
            </a:pPr>
            <a:fld id="{00000000-1234-1234-1234-123412341234}" type="slidenum">
              <a:rPr lang="es-ES"/>
              <a:pPr marL="0" lvl="0" indent="0" algn="r" rtl="0">
                <a:spcBef>
                  <a:spcPts val="0"/>
                </a:spcBef>
                <a:spcAft>
                  <a:spcPts val="0"/>
                </a:spcAft>
                <a:buNone/>
              </a:pPr>
              <a:t>‹N›</a:t>
            </a:fld>
            <a:endParaRPr/>
          </a:p>
        </p:txBody>
      </p:sp>
      <p:pic>
        <p:nvPicPr>
          <p:cNvPr id="16" name="Google Shape;16;p7"/>
          <p:cNvPicPr preferRelativeResize="0"/>
          <p:nvPr/>
        </p:nvPicPr>
        <p:blipFill rotWithShape="1">
          <a:blip r:embed="rId2">
            <a:alphaModFix/>
          </a:blip>
          <a:srcRect/>
          <a:stretch/>
        </p:blipFill>
        <p:spPr>
          <a:xfrm>
            <a:off x="252663" y="6357783"/>
            <a:ext cx="2010676" cy="500217"/>
          </a:xfrm>
          <a:prstGeom prst="rect">
            <a:avLst/>
          </a:prstGeom>
          <a:noFill/>
          <a:ln>
            <a:noFill/>
          </a:ln>
        </p:spPr>
      </p:pic>
      <p:sp>
        <p:nvSpPr>
          <p:cNvPr id="17" name="Google Shape;17;p7"/>
          <p:cNvSpPr txBox="1"/>
          <p:nvPr/>
        </p:nvSpPr>
        <p:spPr>
          <a:xfrm>
            <a:off x="2263339" y="6357783"/>
            <a:ext cx="4520172" cy="452760"/>
          </a:xfrm>
          <a:prstGeom prst="rect">
            <a:avLst/>
          </a:prstGeom>
          <a:noFill/>
          <a:ln>
            <a:noFill/>
          </a:ln>
        </p:spPr>
        <p:txBody>
          <a:bodyPr spcFirstLastPara="1" wrap="square" lIns="34275" tIns="34275" rIns="34275" bIns="34275" anchor="ctr" anchorCtr="0">
            <a:noAutofit/>
          </a:bodyPr>
          <a:lstStyle/>
          <a:p>
            <a:pPr marL="0" marR="0" lvl="0" indent="0" algn="l" rtl="0">
              <a:lnSpc>
                <a:spcPct val="100000"/>
              </a:lnSpc>
              <a:spcBef>
                <a:spcPts val="0"/>
              </a:spcBef>
              <a:spcAft>
                <a:spcPts val="0"/>
              </a:spcAft>
              <a:buClr>
                <a:srgbClr val="666666"/>
              </a:buClr>
              <a:buSzPts val="750"/>
              <a:buFont typeface="Calibri"/>
              <a:buNone/>
            </a:pPr>
            <a:r>
              <a:rPr lang="es-ES" sz="750" b="0" i="0" u="none" strike="noStrike" cap="none" dirty="0" err="1">
                <a:solidFill>
                  <a:srgbClr val="666666"/>
                </a:solidFill>
                <a:latin typeface="Arial"/>
                <a:ea typeface="Arial"/>
                <a:cs typeface="Arial"/>
                <a:sym typeface="Arial"/>
              </a:rPr>
              <a:t>This</a:t>
            </a:r>
            <a:r>
              <a:rPr lang="es-ES" sz="750" b="0" i="0" u="none" strike="noStrike" cap="none" dirty="0">
                <a:solidFill>
                  <a:srgbClr val="666666"/>
                </a:solidFill>
                <a:latin typeface="Arial"/>
                <a:ea typeface="Arial"/>
                <a:cs typeface="Arial"/>
                <a:sym typeface="Arial"/>
              </a:rPr>
              <a:t> </a:t>
            </a:r>
            <a:r>
              <a:rPr lang="es-ES" sz="750" b="0" i="0" u="none" strike="noStrike" cap="none" dirty="0" err="1">
                <a:solidFill>
                  <a:srgbClr val="666666"/>
                </a:solidFill>
                <a:latin typeface="Arial"/>
                <a:ea typeface="Arial"/>
                <a:cs typeface="Arial"/>
                <a:sym typeface="Arial"/>
              </a:rPr>
              <a:t>project</a:t>
            </a:r>
            <a:r>
              <a:rPr lang="es-ES" sz="750" b="0" i="0" u="none" strike="noStrike" cap="none" dirty="0">
                <a:solidFill>
                  <a:srgbClr val="666666"/>
                </a:solidFill>
                <a:latin typeface="Arial"/>
                <a:ea typeface="Arial"/>
                <a:cs typeface="Arial"/>
                <a:sym typeface="Arial"/>
              </a:rPr>
              <a:t> has </a:t>
            </a:r>
            <a:r>
              <a:rPr lang="es-ES" sz="750" b="0" i="0" u="none" strike="noStrike" cap="none" dirty="0" err="1">
                <a:solidFill>
                  <a:srgbClr val="666666"/>
                </a:solidFill>
                <a:latin typeface="Arial"/>
                <a:ea typeface="Arial"/>
                <a:cs typeface="Arial"/>
                <a:sym typeface="Arial"/>
              </a:rPr>
              <a:t>been</a:t>
            </a:r>
            <a:r>
              <a:rPr lang="es-ES" sz="750" b="0" i="0" u="none" strike="noStrike" cap="none" dirty="0">
                <a:solidFill>
                  <a:srgbClr val="666666"/>
                </a:solidFill>
                <a:latin typeface="Arial"/>
                <a:ea typeface="Arial"/>
                <a:cs typeface="Arial"/>
                <a:sym typeface="Arial"/>
              </a:rPr>
              <a:t> </a:t>
            </a:r>
            <a:r>
              <a:rPr lang="es-ES" sz="750" b="0" i="0" u="none" strike="noStrike" cap="none" dirty="0" err="1">
                <a:solidFill>
                  <a:srgbClr val="666666"/>
                </a:solidFill>
                <a:latin typeface="Arial"/>
                <a:ea typeface="Arial"/>
                <a:cs typeface="Arial"/>
                <a:sym typeface="Arial"/>
              </a:rPr>
              <a:t>funded</a:t>
            </a:r>
            <a:r>
              <a:rPr lang="es-ES" sz="750" b="0" i="0" u="none" strike="noStrike" cap="none" dirty="0">
                <a:solidFill>
                  <a:srgbClr val="666666"/>
                </a:solidFill>
                <a:latin typeface="Arial"/>
                <a:ea typeface="Arial"/>
                <a:cs typeface="Arial"/>
                <a:sym typeface="Arial"/>
              </a:rPr>
              <a:t> </a:t>
            </a:r>
            <a:r>
              <a:rPr lang="es-ES" sz="750" b="0" i="0" u="none" strike="noStrike" cap="none" dirty="0" err="1">
                <a:solidFill>
                  <a:srgbClr val="666666"/>
                </a:solidFill>
                <a:latin typeface="Arial"/>
                <a:ea typeface="Arial"/>
                <a:cs typeface="Arial"/>
                <a:sym typeface="Arial"/>
              </a:rPr>
              <a:t>with</a:t>
            </a:r>
            <a:r>
              <a:rPr lang="es-ES" sz="750" b="0" i="0" u="none" strike="noStrike" cap="none" dirty="0">
                <a:solidFill>
                  <a:srgbClr val="666666"/>
                </a:solidFill>
                <a:latin typeface="Arial"/>
                <a:ea typeface="Arial"/>
                <a:cs typeface="Arial"/>
                <a:sym typeface="Arial"/>
              </a:rPr>
              <a:t> </a:t>
            </a:r>
            <a:r>
              <a:rPr lang="es-ES" sz="750" b="0" i="0" u="none" strike="noStrike" cap="none" dirty="0" err="1">
                <a:solidFill>
                  <a:srgbClr val="666666"/>
                </a:solidFill>
                <a:latin typeface="Arial"/>
                <a:ea typeface="Arial"/>
                <a:cs typeface="Arial"/>
                <a:sym typeface="Arial"/>
              </a:rPr>
              <a:t>support</a:t>
            </a:r>
            <a:r>
              <a:rPr lang="es-ES" sz="750" b="0" i="0" u="none" strike="noStrike" cap="none" dirty="0">
                <a:solidFill>
                  <a:srgbClr val="666666"/>
                </a:solidFill>
                <a:latin typeface="Arial"/>
                <a:ea typeface="Arial"/>
                <a:cs typeface="Arial"/>
                <a:sym typeface="Arial"/>
              </a:rPr>
              <a:t> </a:t>
            </a:r>
            <a:r>
              <a:rPr lang="es-ES" sz="750" b="0" i="0" u="none" strike="noStrike" cap="none" dirty="0" err="1">
                <a:solidFill>
                  <a:srgbClr val="666666"/>
                </a:solidFill>
                <a:latin typeface="Arial"/>
                <a:ea typeface="Arial"/>
                <a:cs typeface="Arial"/>
                <a:sym typeface="Arial"/>
              </a:rPr>
              <a:t>from</a:t>
            </a:r>
            <a:r>
              <a:rPr lang="es-ES" sz="750" b="0" i="0" u="none" strike="noStrike" cap="none" dirty="0">
                <a:solidFill>
                  <a:srgbClr val="666666"/>
                </a:solidFill>
                <a:latin typeface="Arial"/>
                <a:ea typeface="Arial"/>
                <a:cs typeface="Arial"/>
                <a:sym typeface="Arial"/>
              </a:rPr>
              <a:t> </a:t>
            </a:r>
            <a:r>
              <a:rPr lang="es-ES" sz="750" b="0" i="0" u="none" strike="noStrike" cap="none" dirty="0" err="1">
                <a:solidFill>
                  <a:srgbClr val="666666"/>
                </a:solidFill>
                <a:latin typeface="Arial"/>
                <a:ea typeface="Arial"/>
                <a:cs typeface="Arial"/>
                <a:sym typeface="Arial"/>
              </a:rPr>
              <a:t>the</a:t>
            </a:r>
            <a:r>
              <a:rPr lang="es-ES" sz="750" b="0" i="0" u="none" strike="noStrike" cap="none" dirty="0">
                <a:solidFill>
                  <a:srgbClr val="666666"/>
                </a:solidFill>
                <a:latin typeface="Arial"/>
                <a:ea typeface="Arial"/>
                <a:cs typeface="Arial"/>
                <a:sym typeface="Arial"/>
              </a:rPr>
              <a:t> </a:t>
            </a:r>
            <a:r>
              <a:rPr lang="es-ES" sz="750" b="0" i="0" u="none" strike="noStrike" cap="none" dirty="0" err="1">
                <a:solidFill>
                  <a:srgbClr val="666666"/>
                </a:solidFill>
                <a:latin typeface="Arial"/>
                <a:ea typeface="Arial"/>
                <a:cs typeface="Arial"/>
                <a:sym typeface="Arial"/>
              </a:rPr>
              <a:t>European</a:t>
            </a:r>
            <a:r>
              <a:rPr lang="es-ES" sz="750" b="0" i="0" u="none" strike="noStrike" cap="none" dirty="0">
                <a:solidFill>
                  <a:srgbClr val="666666"/>
                </a:solidFill>
                <a:latin typeface="Arial"/>
                <a:ea typeface="Arial"/>
                <a:cs typeface="Arial"/>
                <a:sym typeface="Arial"/>
              </a:rPr>
              <a:t> </a:t>
            </a:r>
            <a:r>
              <a:rPr lang="es-ES" sz="750" b="0" i="0" u="none" strike="noStrike" cap="none" dirty="0" err="1">
                <a:solidFill>
                  <a:srgbClr val="666666"/>
                </a:solidFill>
                <a:latin typeface="Arial"/>
                <a:ea typeface="Arial"/>
                <a:cs typeface="Arial"/>
                <a:sym typeface="Arial"/>
              </a:rPr>
              <a:t>Commission</a:t>
            </a:r>
            <a:r>
              <a:rPr lang="es-ES" sz="750" b="0" i="0" u="none" strike="noStrike" cap="none" dirty="0">
                <a:solidFill>
                  <a:srgbClr val="666666"/>
                </a:solidFill>
                <a:latin typeface="Arial"/>
                <a:ea typeface="Arial"/>
                <a:cs typeface="Arial"/>
                <a:sym typeface="Arial"/>
              </a:rPr>
              <a:t>. </a:t>
            </a:r>
            <a:r>
              <a:rPr lang="es-ES" sz="750" b="0" i="0" u="none" strike="noStrike" cap="none" dirty="0" err="1">
                <a:solidFill>
                  <a:srgbClr val="666666"/>
                </a:solidFill>
                <a:latin typeface="Arial"/>
                <a:ea typeface="Arial"/>
                <a:cs typeface="Arial"/>
                <a:sym typeface="Arial"/>
              </a:rPr>
              <a:t>This</a:t>
            </a:r>
            <a:r>
              <a:rPr lang="es-ES" sz="750" b="0" i="0" u="none" strike="noStrike" cap="none" dirty="0">
                <a:solidFill>
                  <a:srgbClr val="666666"/>
                </a:solidFill>
                <a:latin typeface="Arial"/>
                <a:ea typeface="Arial"/>
                <a:cs typeface="Arial"/>
                <a:sym typeface="Arial"/>
              </a:rPr>
              <a:t> </a:t>
            </a:r>
            <a:r>
              <a:rPr lang="es-ES" sz="750" b="0" i="0" u="none" strike="noStrike" cap="none" dirty="0" err="1">
                <a:solidFill>
                  <a:srgbClr val="666666"/>
                </a:solidFill>
                <a:latin typeface="Arial"/>
                <a:ea typeface="Arial"/>
                <a:cs typeface="Arial"/>
                <a:sym typeface="Arial"/>
              </a:rPr>
              <a:t>presentation</a:t>
            </a:r>
            <a:r>
              <a:rPr lang="es-ES" sz="750" b="0" i="0" u="none" strike="noStrike" cap="none" dirty="0">
                <a:solidFill>
                  <a:srgbClr val="666666"/>
                </a:solidFill>
                <a:latin typeface="Arial"/>
                <a:ea typeface="Arial"/>
                <a:cs typeface="Arial"/>
                <a:sym typeface="Arial"/>
              </a:rPr>
              <a:t> </a:t>
            </a:r>
            <a:r>
              <a:rPr lang="es-ES" sz="750" b="0" i="0" u="none" strike="noStrike" cap="none" dirty="0" err="1">
                <a:solidFill>
                  <a:srgbClr val="666666"/>
                </a:solidFill>
                <a:latin typeface="Arial"/>
                <a:ea typeface="Arial"/>
                <a:cs typeface="Arial"/>
                <a:sym typeface="Arial"/>
              </a:rPr>
              <a:t>reflects</a:t>
            </a:r>
            <a:r>
              <a:rPr lang="es-ES" sz="750" b="0" i="0" u="none" strike="noStrike" cap="none" dirty="0">
                <a:solidFill>
                  <a:srgbClr val="666666"/>
                </a:solidFill>
                <a:latin typeface="Arial"/>
                <a:ea typeface="Arial"/>
                <a:cs typeface="Arial"/>
                <a:sym typeface="Arial"/>
              </a:rPr>
              <a:t> </a:t>
            </a:r>
            <a:r>
              <a:rPr lang="es-ES" sz="750" b="0" i="0" u="none" strike="noStrike" cap="none" dirty="0" err="1">
                <a:solidFill>
                  <a:srgbClr val="666666"/>
                </a:solidFill>
                <a:latin typeface="Arial"/>
                <a:ea typeface="Arial"/>
                <a:cs typeface="Arial"/>
                <a:sym typeface="Arial"/>
              </a:rPr>
              <a:t>the</a:t>
            </a:r>
            <a:r>
              <a:rPr lang="es-ES" sz="750" b="0" i="0" u="none" strike="noStrike" cap="none" dirty="0">
                <a:solidFill>
                  <a:srgbClr val="666666"/>
                </a:solidFill>
                <a:latin typeface="Arial"/>
                <a:ea typeface="Arial"/>
                <a:cs typeface="Arial"/>
                <a:sym typeface="Arial"/>
              </a:rPr>
              <a:t> </a:t>
            </a:r>
            <a:r>
              <a:rPr lang="es-ES" sz="750" b="0" i="0" u="none" strike="noStrike" cap="none" dirty="0" err="1">
                <a:solidFill>
                  <a:srgbClr val="666666"/>
                </a:solidFill>
                <a:latin typeface="Arial"/>
                <a:ea typeface="Arial"/>
                <a:cs typeface="Arial"/>
                <a:sym typeface="Arial"/>
              </a:rPr>
              <a:t>views</a:t>
            </a:r>
            <a:r>
              <a:rPr lang="es-ES" sz="750" b="0" i="0" u="none" strike="noStrike" cap="none" dirty="0">
                <a:solidFill>
                  <a:srgbClr val="666666"/>
                </a:solidFill>
                <a:latin typeface="Arial"/>
                <a:ea typeface="Arial"/>
                <a:cs typeface="Arial"/>
                <a:sym typeface="Arial"/>
              </a:rPr>
              <a:t> </a:t>
            </a:r>
            <a:r>
              <a:rPr lang="es-ES" sz="750" b="0" i="0" u="none" strike="noStrike" cap="none" dirty="0" err="1">
                <a:solidFill>
                  <a:srgbClr val="666666"/>
                </a:solidFill>
                <a:latin typeface="Arial"/>
                <a:ea typeface="Arial"/>
                <a:cs typeface="Arial"/>
                <a:sym typeface="Arial"/>
              </a:rPr>
              <a:t>only</a:t>
            </a:r>
            <a:r>
              <a:rPr lang="es-ES" sz="750" b="0" i="0" u="none" strike="noStrike" cap="none" dirty="0">
                <a:solidFill>
                  <a:srgbClr val="666666"/>
                </a:solidFill>
                <a:latin typeface="Arial"/>
                <a:ea typeface="Arial"/>
                <a:cs typeface="Arial"/>
                <a:sym typeface="Arial"/>
              </a:rPr>
              <a:t> </a:t>
            </a:r>
            <a:r>
              <a:rPr lang="es-ES" sz="750" b="0" i="0" u="none" strike="noStrike" cap="none" dirty="0" err="1">
                <a:solidFill>
                  <a:srgbClr val="666666"/>
                </a:solidFill>
                <a:latin typeface="Arial"/>
                <a:ea typeface="Arial"/>
                <a:cs typeface="Arial"/>
                <a:sym typeface="Arial"/>
              </a:rPr>
              <a:t>of</a:t>
            </a:r>
            <a:r>
              <a:rPr lang="es-ES" sz="750" b="0" i="0" u="none" strike="noStrike" cap="none" dirty="0">
                <a:solidFill>
                  <a:srgbClr val="666666"/>
                </a:solidFill>
                <a:latin typeface="Arial"/>
                <a:ea typeface="Arial"/>
                <a:cs typeface="Arial"/>
                <a:sym typeface="Arial"/>
              </a:rPr>
              <a:t> </a:t>
            </a:r>
            <a:r>
              <a:rPr lang="es-ES" sz="750" b="0" i="0" u="none" strike="noStrike" cap="none" dirty="0" err="1">
                <a:solidFill>
                  <a:srgbClr val="666666"/>
                </a:solidFill>
                <a:latin typeface="Arial"/>
                <a:ea typeface="Arial"/>
                <a:cs typeface="Arial"/>
                <a:sym typeface="Arial"/>
              </a:rPr>
              <a:t>the</a:t>
            </a:r>
            <a:r>
              <a:rPr lang="es-ES" sz="750" b="0" i="0" u="none" strike="noStrike" cap="none" dirty="0">
                <a:solidFill>
                  <a:srgbClr val="666666"/>
                </a:solidFill>
                <a:latin typeface="Arial"/>
                <a:ea typeface="Arial"/>
                <a:cs typeface="Arial"/>
                <a:sym typeface="Arial"/>
              </a:rPr>
              <a:t> </a:t>
            </a:r>
            <a:r>
              <a:rPr lang="es-ES" sz="750" b="0" i="0" u="none" strike="noStrike" cap="none" dirty="0" err="1">
                <a:solidFill>
                  <a:srgbClr val="666666"/>
                </a:solidFill>
                <a:latin typeface="Arial"/>
                <a:ea typeface="Arial"/>
                <a:cs typeface="Arial"/>
                <a:sym typeface="Arial"/>
              </a:rPr>
              <a:t>author</a:t>
            </a:r>
            <a:r>
              <a:rPr lang="es-ES" sz="750" b="0" i="0" u="none" strike="noStrike" cap="none" dirty="0">
                <a:solidFill>
                  <a:srgbClr val="666666"/>
                </a:solidFill>
                <a:latin typeface="Arial"/>
                <a:ea typeface="Arial"/>
                <a:cs typeface="Arial"/>
                <a:sym typeface="Arial"/>
              </a:rPr>
              <a:t>, and </a:t>
            </a:r>
            <a:r>
              <a:rPr lang="es-ES" sz="750" b="0" i="0" u="none" strike="noStrike" cap="none" dirty="0" err="1">
                <a:solidFill>
                  <a:srgbClr val="666666"/>
                </a:solidFill>
                <a:latin typeface="Arial"/>
                <a:ea typeface="Arial"/>
                <a:cs typeface="Arial"/>
                <a:sym typeface="Arial"/>
              </a:rPr>
              <a:t>the</a:t>
            </a:r>
            <a:r>
              <a:rPr lang="es-ES" sz="750" b="0" i="0" u="none" strike="noStrike" cap="none" dirty="0">
                <a:solidFill>
                  <a:srgbClr val="666666"/>
                </a:solidFill>
                <a:latin typeface="Arial"/>
                <a:ea typeface="Arial"/>
                <a:cs typeface="Arial"/>
                <a:sym typeface="Arial"/>
              </a:rPr>
              <a:t> </a:t>
            </a:r>
            <a:r>
              <a:rPr lang="es-ES" sz="750" b="0" i="0" u="none" strike="noStrike" cap="none" dirty="0" err="1">
                <a:solidFill>
                  <a:srgbClr val="666666"/>
                </a:solidFill>
                <a:latin typeface="Arial"/>
                <a:ea typeface="Arial"/>
                <a:cs typeface="Arial"/>
                <a:sym typeface="Arial"/>
              </a:rPr>
              <a:t>Commission</a:t>
            </a:r>
            <a:r>
              <a:rPr lang="es-ES" sz="750" b="0" i="0" u="none" strike="noStrike" cap="none" dirty="0">
                <a:solidFill>
                  <a:srgbClr val="666666"/>
                </a:solidFill>
                <a:latin typeface="Arial"/>
                <a:ea typeface="Arial"/>
                <a:cs typeface="Arial"/>
                <a:sym typeface="Arial"/>
              </a:rPr>
              <a:t> </a:t>
            </a:r>
            <a:r>
              <a:rPr lang="es-ES" sz="750" b="0" i="0" u="none" strike="noStrike" cap="none" dirty="0" err="1">
                <a:solidFill>
                  <a:srgbClr val="666666"/>
                </a:solidFill>
                <a:latin typeface="Arial"/>
                <a:ea typeface="Arial"/>
                <a:cs typeface="Arial"/>
                <a:sym typeface="Arial"/>
              </a:rPr>
              <a:t>cannot</a:t>
            </a:r>
            <a:r>
              <a:rPr lang="es-ES" sz="750" b="0" i="0" u="none" strike="noStrike" cap="none" dirty="0">
                <a:solidFill>
                  <a:srgbClr val="666666"/>
                </a:solidFill>
                <a:latin typeface="Arial"/>
                <a:ea typeface="Arial"/>
                <a:cs typeface="Arial"/>
                <a:sym typeface="Arial"/>
              </a:rPr>
              <a:t> be </a:t>
            </a:r>
            <a:r>
              <a:rPr lang="es-ES" sz="750" b="0" i="0" u="none" strike="noStrike" cap="none" dirty="0" err="1">
                <a:solidFill>
                  <a:srgbClr val="666666"/>
                </a:solidFill>
                <a:latin typeface="Arial"/>
                <a:ea typeface="Arial"/>
                <a:cs typeface="Arial"/>
                <a:sym typeface="Arial"/>
              </a:rPr>
              <a:t>held</a:t>
            </a:r>
            <a:r>
              <a:rPr lang="es-ES" sz="750" b="0" i="0" u="none" strike="noStrike" cap="none" dirty="0">
                <a:solidFill>
                  <a:srgbClr val="666666"/>
                </a:solidFill>
                <a:latin typeface="Arial"/>
                <a:ea typeface="Arial"/>
                <a:cs typeface="Arial"/>
                <a:sym typeface="Arial"/>
              </a:rPr>
              <a:t> </a:t>
            </a:r>
            <a:r>
              <a:rPr lang="es-ES" sz="750" b="0" i="0" u="none" strike="noStrike" cap="none" dirty="0" err="1">
                <a:solidFill>
                  <a:srgbClr val="666666"/>
                </a:solidFill>
                <a:latin typeface="Arial"/>
                <a:ea typeface="Arial"/>
                <a:cs typeface="Arial"/>
                <a:sym typeface="Arial"/>
              </a:rPr>
              <a:t>responsible</a:t>
            </a:r>
            <a:r>
              <a:rPr lang="es-ES" sz="750" b="0" i="0" u="none" strike="noStrike" cap="none" dirty="0">
                <a:solidFill>
                  <a:srgbClr val="666666"/>
                </a:solidFill>
                <a:latin typeface="Arial"/>
                <a:ea typeface="Arial"/>
                <a:cs typeface="Arial"/>
                <a:sym typeface="Arial"/>
              </a:rPr>
              <a:t> </a:t>
            </a:r>
            <a:r>
              <a:rPr lang="es-ES" sz="750" b="0" i="0" u="none" strike="noStrike" cap="none" dirty="0" err="1">
                <a:solidFill>
                  <a:srgbClr val="666666"/>
                </a:solidFill>
                <a:latin typeface="Arial"/>
                <a:ea typeface="Arial"/>
                <a:cs typeface="Arial"/>
                <a:sym typeface="Arial"/>
              </a:rPr>
              <a:t>for</a:t>
            </a:r>
            <a:r>
              <a:rPr lang="es-ES" sz="750" b="0" i="0" u="none" strike="noStrike" cap="none" dirty="0">
                <a:solidFill>
                  <a:srgbClr val="666666"/>
                </a:solidFill>
                <a:latin typeface="Arial"/>
                <a:ea typeface="Arial"/>
                <a:cs typeface="Arial"/>
                <a:sym typeface="Arial"/>
              </a:rPr>
              <a:t> </a:t>
            </a:r>
            <a:r>
              <a:rPr lang="es-ES" sz="750" b="0" i="0" u="none" strike="noStrike" cap="none" dirty="0" err="1">
                <a:solidFill>
                  <a:srgbClr val="666666"/>
                </a:solidFill>
                <a:latin typeface="Arial"/>
                <a:ea typeface="Arial"/>
                <a:cs typeface="Arial"/>
                <a:sym typeface="Arial"/>
              </a:rPr>
              <a:t>any</a:t>
            </a:r>
            <a:r>
              <a:rPr lang="es-ES" sz="750" b="0" i="0" u="none" strike="noStrike" cap="none" dirty="0">
                <a:solidFill>
                  <a:srgbClr val="666666"/>
                </a:solidFill>
                <a:latin typeface="Arial"/>
                <a:ea typeface="Arial"/>
                <a:cs typeface="Arial"/>
                <a:sym typeface="Arial"/>
              </a:rPr>
              <a:t> use </a:t>
            </a:r>
            <a:r>
              <a:rPr lang="es-ES" sz="750" b="0" i="0" u="none" strike="noStrike" cap="none" dirty="0" err="1">
                <a:solidFill>
                  <a:srgbClr val="666666"/>
                </a:solidFill>
                <a:latin typeface="Arial"/>
                <a:ea typeface="Arial"/>
                <a:cs typeface="Arial"/>
                <a:sym typeface="Arial"/>
              </a:rPr>
              <a:t>which</a:t>
            </a:r>
            <a:r>
              <a:rPr lang="es-ES" sz="750" b="0" i="0" u="none" strike="noStrike" cap="none" dirty="0">
                <a:solidFill>
                  <a:srgbClr val="666666"/>
                </a:solidFill>
                <a:latin typeface="Arial"/>
                <a:ea typeface="Arial"/>
                <a:cs typeface="Arial"/>
                <a:sym typeface="Arial"/>
              </a:rPr>
              <a:t> </a:t>
            </a:r>
            <a:r>
              <a:rPr lang="es-ES" sz="750" b="0" i="0" u="none" strike="noStrike" cap="none" dirty="0" err="1">
                <a:solidFill>
                  <a:srgbClr val="666666"/>
                </a:solidFill>
                <a:latin typeface="Arial"/>
                <a:ea typeface="Arial"/>
                <a:cs typeface="Arial"/>
                <a:sym typeface="Arial"/>
              </a:rPr>
              <a:t>may</a:t>
            </a:r>
            <a:r>
              <a:rPr lang="es-ES" sz="750" b="0" i="0" u="none" strike="noStrike" cap="none" dirty="0">
                <a:solidFill>
                  <a:srgbClr val="666666"/>
                </a:solidFill>
                <a:latin typeface="Arial"/>
                <a:ea typeface="Arial"/>
                <a:cs typeface="Arial"/>
                <a:sym typeface="Arial"/>
              </a:rPr>
              <a:t> be </a:t>
            </a:r>
            <a:r>
              <a:rPr lang="es-ES" sz="750" b="0" i="0" u="none" strike="noStrike" cap="none" dirty="0" err="1">
                <a:solidFill>
                  <a:srgbClr val="666666"/>
                </a:solidFill>
                <a:latin typeface="Arial"/>
                <a:ea typeface="Arial"/>
                <a:cs typeface="Arial"/>
                <a:sym typeface="Arial"/>
              </a:rPr>
              <a:t>made</a:t>
            </a:r>
            <a:r>
              <a:rPr lang="es-ES" sz="750" b="0" i="0" u="none" strike="noStrike" cap="none" dirty="0">
                <a:solidFill>
                  <a:srgbClr val="666666"/>
                </a:solidFill>
                <a:latin typeface="Arial"/>
                <a:ea typeface="Arial"/>
                <a:cs typeface="Arial"/>
                <a:sym typeface="Arial"/>
              </a:rPr>
              <a:t> </a:t>
            </a:r>
            <a:r>
              <a:rPr lang="es-ES" sz="750" b="0" i="0" u="none" strike="noStrike" cap="none" dirty="0" err="1">
                <a:solidFill>
                  <a:srgbClr val="666666"/>
                </a:solidFill>
                <a:latin typeface="Arial"/>
                <a:ea typeface="Arial"/>
                <a:cs typeface="Arial"/>
                <a:sym typeface="Arial"/>
              </a:rPr>
              <a:t>of</a:t>
            </a:r>
            <a:r>
              <a:rPr lang="es-ES" sz="750" b="0" i="0" u="none" strike="noStrike" cap="none" dirty="0">
                <a:solidFill>
                  <a:srgbClr val="666666"/>
                </a:solidFill>
                <a:latin typeface="Arial"/>
                <a:ea typeface="Arial"/>
                <a:cs typeface="Arial"/>
                <a:sym typeface="Arial"/>
              </a:rPr>
              <a:t> </a:t>
            </a:r>
            <a:r>
              <a:rPr lang="es-ES" sz="750" b="0" i="0" u="none" strike="noStrike" cap="none" dirty="0" err="1">
                <a:solidFill>
                  <a:srgbClr val="666666"/>
                </a:solidFill>
                <a:latin typeface="Arial"/>
                <a:ea typeface="Arial"/>
                <a:cs typeface="Arial"/>
                <a:sym typeface="Arial"/>
              </a:rPr>
              <a:t>the</a:t>
            </a:r>
            <a:r>
              <a:rPr lang="es-ES" sz="750" b="0" i="0" u="none" strike="noStrike" cap="none" dirty="0">
                <a:solidFill>
                  <a:srgbClr val="666666"/>
                </a:solidFill>
                <a:latin typeface="Arial"/>
                <a:ea typeface="Arial"/>
                <a:cs typeface="Arial"/>
                <a:sym typeface="Arial"/>
              </a:rPr>
              <a:t> </a:t>
            </a:r>
            <a:r>
              <a:rPr lang="es-ES" sz="750" b="0" i="0" u="none" strike="noStrike" cap="none" dirty="0" err="1">
                <a:solidFill>
                  <a:srgbClr val="666666"/>
                </a:solidFill>
                <a:latin typeface="Arial"/>
                <a:ea typeface="Arial"/>
                <a:cs typeface="Arial"/>
                <a:sym typeface="Arial"/>
              </a:rPr>
              <a:t>information</a:t>
            </a:r>
            <a:r>
              <a:rPr lang="es-ES" sz="750" b="0" i="0" u="none" strike="noStrike" cap="none" dirty="0">
                <a:solidFill>
                  <a:srgbClr val="666666"/>
                </a:solidFill>
                <a:latin typeface="Arial"/>
                <a:ea typeface="Arial"/>
                <a:cs typeface="Arial"/>
                <a:sym typeface="Arial"/>
              </a:rPr>
              <a:t> </a:t>
            </a:r>
            <a:r>
              <a:rPr lang="es-ES" sz="750" b="0" i="0" u="none" strike="noStrike" cap="none" dirty="0" err="1">
                <a:solidFill>
                  <a:srgbClr val="666666"/>
                </a:solidFill>
                <a:latin typeface="Arial"/>
                <a:ea typeface="Arial"/>
                <a:cs typeface="Arial"/>
                <a:sym typeface="Arial"/>
              </a:rPr>
              <a:t>contained</a:t>
            </a:r>
            <a:r>
              <a:rPr lang="es-ES" sz="750" b="0" i="0" u="none" strike="noStrike" cap="none" dirty="0">
                <a:solidFill>
                  <a:srgbClr val="666666"/>
                </a:solidFill>
                <a:latin typeface="Arial"/>
                <a:ea typeface="Arial"/>
                <a:cs typeface="Arial"/>
                <a:sym typeface="Arial"/>
              </a:rPr>
              <a:t> </a:t>
            </a:r>
            <a:r>
              <a:rPr lang="es-ES" sz="750" b="0" i="0" u="none" strike="noStrike" cap="none" dirty="0" err="1">
                <a:solidFill>
                  <a:srgbClr val="666666"/>
                </a:solidFill>
                <a:latin typeface="Arial"/>
                <a:ea typeface="Arial"/>
                <a:cs typeface="Arial"/>
                <a:sym typeface="Arial"/>
              </a:rPr>
              <a:t>therein</a:t>
            </a:r>
            <a:r>
              <a:rPr lang="es-ES" sz="750" b="0" i="0" u="none" strike="noStrike" cap="none" dirty="0">
                <a:solidFill>
                  <a:srgbClr val="666666"/>
                </a:solidFill>
                <a:latin typeface="Arial"/>
                <a:ea typeface="Arial"/>
                <a:cs typeface="Arial"/>
                <a:sym typeface="Arial"/>
              </a:rPr>
              <a:t>. </a:t>
            </a:r>
            <a:endParaRPr sz="750" b="0" i="0" u="none" strike="noStrike" cap="none" dirty="0">
              <a:solidFill>
                <a:srgbClr val="666666"/>
              </a:solidFill>
              <a:latin typeface="Arial"/>
              <a:ea typeface="Arial"/>
              <a:cs typeface="Arial"/>
              <a:sym typeface="Aria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1_Diseño personalizado">
  <p:cSld name="1_Diseño personalizado">
    <p:spTree>
      <p:nvGrpSpPr>
        <p:cNvPr id="1" name="Shape 18"/>
        <p:cNvGrpSpPr/>
        <p:nvPr/>
      </p:nvGrpSpPr>
      <p:grpSpPr>
        <a:xfrm>
          <a:off x="0" y="0"/>
          <a:ext cx="0" cy="0"/>
          <a:chOff x="0" y="0"/>
          <a:chExt cx="0" cy="0"/>
        </a:xfrm>
      </p:grpSpPr>
      <p:sp>
        <p:nvSpPr>
          <p:cNvPr id="19" name="Google Shape;19;p8"/>
          <p:cNvSpPr txBox="1">
            <a:spLocks noGrp="1"/>
          </p:cNvSpPr>
          <p:nvPr>
            <p:ph type="sldNum" idx="12"/>
          </p:nvPr>
        </p:nvSpPr>
        <p:spPr>
          <a:xfrm>
            <a:off x="7046913" y="6519863"/>
            <a:ext cx="21336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rgbClr val="3366CC"/>
                </a:solidFill>
                <a:latin typeface="Cambria"/>
                <a:ea typeface="Cambria"/>
                <a:cs typeface="Cambria"/>
                <a:sym typeface="Cambria"/>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rgbClr val="3366CC"/>
                </a:solidFill>
                <a:latin typeface="Cambria"/>
                <a:ea typeface="Cambria"/>
                <a:cs typeface="Cambria"/>
                <a:sym typeface="Cambria"/>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rgbClr val="3366CC"/>
                </a:solidFill>
                <a:latin typeface="Cambria"/>
                <a:ea typeface="Cambria"/>
                <a:cs typeface="Cambria"/>
                <a:sym typeface="Cambria"/>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rgbClr val="3366CC"/>
                </a:solidFill>
                <a:latin typeface="Cambria"/>
                <a:ea typeface="Cambria"/>
                <a:cs typeface="Cambria"/>
                <a:sym typeface="Cambria"/>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rgbClr val="3366CC"/>
                </a:solidFill>
                <a:latin typeface="Cambria"/>
                <a:ea typeface="Cambria"/>
                <a:cs typeface="Cambria"/>
                <a:sym typeface="Cambria"/>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rgbClr val="3366CC"/>
                </a:solidFill>
                <a:latin typeface="Cambria"/>
                <a:ea typeface="Cambria"/>
                <a:cs typeface="Cambria"/>
                <a:sym typeface="Cambria"/>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rgbClr val="3366CC"/>
                </a:solidFill>
                <a:latin typeface="Cambria"/>
                <a:ea typeface="Cambria"/>
                <a:cs typeface="Cambria"/>
                <a:sym typeface="Cambria"/>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rgbClr val="3366CC"/>
                </a:solidFill>
                <a:latin typeface="Cambria"/>
                <a:ea typeface="Cambria"/>
                <a:cs typeface="Cambria"/>
                <a:sym typeface="Cambria"/>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rgbClr val="3366CC"/>
                </a:solidFill>
                <a:latin typeface="Cambria"/>
                <a:ea typeface="Cambria"/>
                <a:cs typeface="Cambria"/>
                <a:sym typeface="Cambria"/>
              </a:defRPr>
            </a:lvl9pPr>
          </a:lstStyle>
          <a:p>
            <a:pPr marL="0" lvl="0" indent="0" algn="r" rtl="0">
              <a:spcBef>
                <a:spcPts val="0"/>
              </a:spcBef>
              <a:spcAft>
                <a:spcPts val="0"/>
              </a:spcAft>
              <a:buNone/>
            </a:pPr>
            <a:fld id="{00000000-1234-1234-1234-123412341234}" type="slidenum">
              <a:rPr lang="es-ES"/>
              <a:pPr marL="0" lvl="0" indent="0" algn="r" rtl="0">
                <a:spcBef>
                  <a:spcPts val="0"/>
                </a:spcBef>
                <a:spcAft>
                  <a:spcPts val="0"/>
                </a:spcAft>
                <a:buNone/>
              </a:pPr>
              <a:t>‹N›</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En blanco" type="blank" preserve="1">
  <p:cSld name="FinalMessage">
    <p:spTree>
      <p:nvGrpSpPr>
        <p:cNvPr id="1" name="Shape 14"/>
        <p:cNvGrpSpPr/>
        <p:nvPr/>
      </p:nvGrpSpPr>
      <p:grpSpPr>
        <a:xfrm>
          <a:off x="0" y="0"/>
          <a:ext cx="0" cy="0"/>
          <a:chOff x="0" y="0"/>
          <a:chExt cx="0" cy="0"/>
        </a:xfrm>
      </p:grpSpPr>
      <p:sp>
        <p:nvSpPr>
          <p:cNvPr id="4" name="ZoneTexte 3">
            <a:extLst>
              <a:ext uri="{FF2B5EF4-FFF2-40B4-BE49-F238E27FC236}">
                <a16:creationId xmlns:a16="http://schemas.microsoft.com/office/drawing/2014/main" id="{5CCEB647-158F-448F-BCCB-AE6D93C0B817}"/>
              </a:ext>
            </a:extLst>
          </p:cNvPr>
          <p:cNvSpPr txBox="1"/>
          <p:nvPr userDrawn="1"/>
        </p:nvSpPr>
        <p:spPr>
          <a:xfrm>
            <a:off x="2193530" y="3560895"/>
            <a:ext cx="1397286" cy="338554"/>
          </a:xfrm>
          <a:prstGeom prst="rect">
            <a:avLst/>
          </a:prstGeom>
          <a:noFill/>
        </p:spPr>
        <p:txBody>
          <a:bodyPr wrap="square" rtlCol="0">
            <a:spAutoFit/>
          </a:bodyPr>
          <a:lstStyle/>
          <a:p>
            <a:r>
              <a:rPr lang="fr-FR" sz="1600" b="1" dirty="0" err="1"/>
              <a:t>Your</a:t>
            </a:r>
            <a:r>
              <a:rPr lang="fr-FR" sz="1600" b="1" dirty="0"/>
              <a:t> score :</a:t>
            </a:r>
          </a:p>
        </p:txBody>
      </p:sp>
      <p:sp>
        <p:nvSpPr>
          <p:cNvPr id="8" name="ZoneTexte 7">
            <a:extLst>
              <a:ext uri="{FF2B5EF4-FFF2-40B4-BE49-F238E27FC236}">
                <a16:creationId xmlns:a16="http://schemas.microsoft.com/office/drawing/2014/main" id="{0324B600-B39A-4B38-9DE7-10D47D8F6154}"/>
              </a:ext>
            </a:extLst>
          </p:cNvPr>
          <p:cNvSpPr txBox="1"/>
          <p:nvPr userDrawn="1"/>
        </p:nvSpPr>
        <p:spPr>
          <a:xfrm>
            <a:off x="5229550" y="3560895"/>
            <a:ext cx="1397286" cy="338554"/>
          </a:xfrm>
          <a:prstGeom prst="rect">
            <a:avLst/>
          </a:prstGeom>
          <a:noFill/>
        </p:spPr>
        <p:txBody>
          <a:bodyPr wrap="square" rtlCol="0">
            <a:spAutoFit/>
          </a:bodyPr>
          <a:lstStyle/>
          <a:p>
            <a:r>
              <a:rPr lang="fr-FR" sz="1600" b="1" dirty="0"/>
              <a:t>points</a:t>
            </a:r>
          </a:p>
        </p:txBody>
      </p:sp>
      <p:sp>
        <p:nvSpPr>
          <p:cNvPr id="2" name="Rectangle 1">
            <a:extLst>
              <a:ext uri="{FF2B5EF4-FFF2-40B4-BE49-F238E27FC236}">
                <a16:creationId xmlns:a16="http://schemas.microsoft.com/office/drawing/2014/main" id="{9FF67C29-D8FD-4E61-9F59-D066220BF487}"/>
              </a:ext>
            </a:extLst>
          </p:cNvPr>
          <p:cNvSpPr/>
          <p:nvPr userDrawn="1"/>
        </p:nvSpPr>
        <p:spPr>
          <a:xfrm>
            <a:off x="1099334" y="2301411"/>
            <a:ext cx="6899391" cy="534256"/>
          </a:xfrm>
          <a:prstGeom prst="rect">
            <a:avLst/>
          </a:prstGeom>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000" b="1" dirty="0" err="1"/>
              <a:t>Number</a:t>
            </a:r>
            <a:r>
              <a:rPr lang="fr-FR" sz="2000" b="1" dirty="0"/>
              <a:t> of correct </a:t>
            </a:r>
            <a:r>
              <a:rPr lang="fr-FR" sz="2000" b="1" dirty="0" err="1"/>
              <a:t>answers</a:t>
            </a:r>
            <a:r>
              <a:rPr lang="fr-FR" sz="2000" b="1" dirty="0"/>
              <a:t>:</a:t>
            </a:r>
          </a:p>
        </p:txBody>
      </p:sp>
    </p:spTree>
    <p:controls>
      <mc:AlternateContent xmlns:mc="http://schemas.openxmlformats.org/markup-compatibility/2006">
        <mc:Choice xmlns:v="urn:schemas-microsoft-com:vml" Requires="v">
          <p:control name="Points" r:id="rId1" imgW="743040" imgH="333360"/>
        </mc:Choice>
        <mc:Fallback>
          <p:control name="Points" r:id="rId1" imgW="743040" imgH="333360">
            <p:pic>
              <p:nvPicPr>
                <p:cNvPr id="3" name="Points">
                  <a:extLst>
                    <a:ext uri="{FF2B5EF4-FFF2-40B4-BE49-F238E27FC236}">
                      <a16:creationId xmlns:a16="http://schemas.microsoft.com/office/drawing/2014/main" id="{2E5DA949-697D-470C-9E46-3CA622418780}"/>
                    </a:ext>
                  </a:extLst>
                </p:cNvPr>
                <p:cNvPicPr>
                  <a:picLocks/>
                </p:cNvPicPr>
                <p:nvPr/>
              </p:nvPicPr>
              <p:blipFill>
                <a:blip r:embed="rId9"/>
                <a:stretch>
                  <a:fillRect/>
                </a:stretch>
              </p:blipFill>
              <p:spPr>
                <a:xfrm>
                  <a:off x="4202127" y="3560895"/>
                  <a:ext cx="739743" cy="338555"/>
                </a:xfrm>
                <a:prstGeom prst="rect">
                  <a:avLst/>
                </a:prstGeom>
              </p:spPr>
            </p:pic>
          </p:control>
        </mc:Fallback>
      </mc:AlternateContent>
      <mc:AlternateContent xmlns:mc="http://schemas.openxmlformats.org/markup-compatibility/2006">
        <mc:Choice xmlns:v="urn:schemas-microsoft-com:vml" Requires="v">
          <p:control name="Commentaire" r:id="rId2" imgW="6858000" imgH="704880"/>
        </mc:Choice>
        <mc:Fallback>
          <p:control name="Commentaire" r:id="rId2" imgW="6858000" imgH="704880">
            <p:pic>
              <p:nvPicPr>
                <p:cNvPr id="5" name="Commentaire">
                  <a:extLst>
                    <a:ext uri="{FF2B5EF4-FFF2-40B4-BE49-F238E27FC236}">
                      <a16:creationId xmlns:a16="http://schemas.microsoft.com/office/drawing/2014/main" id="{75672BFB-E699-4289-A76D-8E9ED99ECEF9}"/>
                    </a:ext>
                  </a:extLst>
                </p:cNvPr>
                <p:cNvPicPr>
                  <a:picLocks/>
                </p:cNvPicPr>
                <p:nvPr/>
              </p:nvPicPr>
              <p:blipFill>
                <a:blip r:embed="rId10"/>
                <a:stretch>
                  <a:fillRect/>
                </a:stretch>
              </p:blipFill>
              <p:spPr>
                <a:xfrm>
                  <a:off x="1145274" y="4248930"/>
                  <a:ext cx="6853451" cy="707782"/>
                </a:xfrm>
                <a:prstGeom prst="rect">
                  <a:avLst/>
                </a:prstGeom>
              </p:spPr>
            </p:pic>
          </p:control>
        </mc:Fallback>
      </mc:AlternateContent>
      <mc:AlternateContent xmlns:mc="http://schemas.openxmlformats.org/markup-compatibility/2006">
        <mc:Choice xmlns:v="urn:schemas-microsoft-com:vml" Requires="v">
          <p:control name="CacheTotal" r:id="rId3" imgW="1600200" imgH="371520"/>
        </mc:Choice>
        <mc:Fallback>
          <p:control name="CacheTotal" r:id="rId3" imgW="1600200" imgH="371520">
            <p:pic>
              <p:nvPicPr>
                <p:cNvPr id="9" name="CacheTotal">
                  <a:extLst>
                    <a:ext uri="{FF2B5EF4-FFF2-40B4-BE49-F238E27FC236}">
                      <a16:creationId xmlns:a16="http://schemas.microsoft.com/office/drawing/2014/main" id="{C4EFBA42-0DC4-47A1-9562-C6298D876E6B}"/>
                    </a:ext>
                  </a:extLst>
                </p:cNvPr>
                <p:cNvPicPr>
                  <a:picLocks/>
                </p:cNvPicPr>
                <p:nvPr/>
              </p:nvPicPr>
              <p:blipFill>
                <a:blip r:embed="rId11"/>
                <a:stretch>
                  <a:fillRect/>
                </a:stretch>
              </p:blipFill>
              <p:spPr>
                <a:xfrm>
                  <a:off x="5424541" y="0"/>
                  <a:ext cx="1595438" cy="374650"/>
                </a:xfrm>
                <a:prstGeom prst="rect">
                  <a:avLst/>
                </a:prstGeom>
              </p:spPr>
            </p:pic>
          </p:control>
        </mc:Fallback>
      </mc:AlternateContent>
      <mc:AlternateContent xmlns:mc="http://schemas.openxmlformats.org/markup-compatibility/2006">
        <mc:Choice xmlns:v="urn:schemas-microsoft-com:vml" Requires="v">
          <p:control name="Collecte" r:id="rId4" imgW="1600200" imgH="371520"/>
        </mc:Choice>
        <mc:Fallback>
          <p:control name="Collecte" r:id="rId4" imgW="1600200" imgH="371520">
            <p:pic>
              <p:nvPicPr>
                <p:cNvPr id="10" name="Collecte">
                  <a:extLst>
                    <a:ext uri="{FF2B5EF4-FFF2-40B4-BE49-F238E27FC236}">
                      <a16:creationId xmlns:a16="http://schemas.microsoft.com/office/drawing/2014/main" id="{5B352DE3-CAB2-4B2B-9797-0270D11C5571}"/>
                    </a:ext>
                  </a:extLst>
                </p:cNvPr>
                <p:cNvPicPr>
                  <a:picLocks/>
                </p:cNvPicPr>
                <p:nvPr/>
              </p:nvPicPr>
              <p:blipFill>
                <a:blip r:embed="rId12"/>
                <a:stretch>
                  <a:fillRect/>
                </a:stretch>
              </p:blipFill>
              <p:spPr>
                <a:xfrm>
                  <a:off x="3829103" y="0"/>
                  <a:ext cx="1595438" cy="374650"/>
                </a:xfrm>
                <a:prstGeom prst="rect">
                  <a:avLst/>
                </a:prstGeom>
              </p:spPr>
            </p:pic>
          </p:control>
        </mc:Fallback>
      </mc:AlternateContent>
      <mc:AlternateContent xmlns:mc="http://schemas.openxmlformats.org/markup-compatibility/2006">
        <mc:Choice xmlns:v="urn:schemas-microsoft-com:vml" Requires="v">
          <p:control name="SuiviTest" r:id="rId5" imgW="1600200" imgH="371520"/>
        </mc:Choice>
        <mc:Fallback>
          <p:control name="SuiviTest" r:id="rId5" imgW="1600200" imgH="371520">
            <p:pic>
              <p:nvPicPr>
                <p:cNvPr id="11" name="SuiviTest">
                  <a:extLst>
                    <a:ext uri="{FF2B5EF4-FFF2-40B4-BE49-F238E27FC236}">
                      <a16:creationId xmlns:a16="http://schemas.microsoft.com/office/drawing/2014/main" id="{0409DF97-47D5-462F-9CD3-CF7F3E52731B}"/>
                    </a:ext>
                  </a:extLst>
                </p:cNvPr>
                <p:cNvPicPr>
                  <a:picLocks/>
                </p:cNvPicPr>
                <p:nvPr/>
              </p:nvPicPr>
              <p:blipFill>
                <a:blip r:embed="rId13"/>
                <a:stretch>
                  <a:fillRect/>
                </a:stretch>
              </p:blipFill>
              <p:spPr>
                <a:xfrm>
                  <a:off x="7019979" y="0"/>
                  <a:ext cx="1595438" cy="374650"/>
                </a:xfrm>
                <a:prstGeom prst="rect">
                  <a:avLst/>
                </a:prstGeom>
              </p:spPr>
            </p:pic>
          </p:control>
        </mc:Fallback>
      </mc:AlternateContent>
      <mc:AlternateContent xmlns:mc="http://schemas.openxmlformats.org/markup-compatibility/2006">
        <mc:Choice xmlns:v="urn:schemas-microsoft-com:vml" Requires="v">
          <p:control name="BoiteSortie" r:id="rId6" imgW="3695760" imgH="476280"/>
        </mc:Choice>
        <mc:Fallback>
          <p:control name="BoiteSortie" r:id="rId6" imgW="3695760" imgH="476280">
            <p:pic>
              <p:nvPicPr>
                <p:cNvPr id="7" name="BoiteSortie">
                  <a:extLst>
                    <a:ext uri="{FF2B5EF4-FFF2-40B4-BE49-F238E27FC236}">
                      <a16:creationId xmlns:a16="http://schemas.microsoft.com/office/drawing/2014/main" id="{6A86AE0D-E6B8-455D-9539-9A3045AAB1FC}"/>
                    </a:ext>
                  </a:extLst>
                </p:cNvPr>
                <p:cNvPicPr>
                  <a:picLocks/>
                </p:cNvPicPr>
                <p:nvPr/>
              </p:nvPicPr>
              <p:blipFill>
                <a:blip r:embed="rId14"/>
                <a:stretch>
                  <a:fillRect/>
                </a:stretch>
              </p:blipFill>
              <p:spPr>
                <a:xfrm>
                  <a:off x="2699591" y="5496585"/>
                  <a:ext cx="3698875" cy="473075"/>
                </a:xfrm>
                <a:prstGeom prst="rect">
                  <a:avLst/>
                </a:prstGeom>
              </p:spPr>
            </p:pic>
          </p:control>
        </mc:Fallback>
      </mc:AlternateContent>
      <mc:AlternateContent xmlns:mc="http://schemas.openxmlformats.org/markup-compatibility/2006">
        <mc:Choice xmlns:v="urn:schemas-microsoft-com:vml" Requires="v">
          <p:control name="TexteSortie" r:id="rId7" imgW="3400560" imgH="361800"/>
        </mc:Choice>
        <mc:Fallback>
          <p:control name="TexteSortie" r:id="rId7" imgW="3400560" imgH="361800">
            <p:pic>
              <p:nvPicPr>
                <p:cNvPr id="12" name="TexteSortie">
                  <a:extLst>
                    <a:ext uri="{FF2B5EF4-FFF2-40B4-BE49-F238E27FC236}">
                      <a16:creationId xmlns:a16="http://schemas.microsoft.com/office/drawing/2014/main" id="{2D289E73-663C-43BF-95E9-B7804B5C7B79}"/>
                    </a:ext>
                  </a:extLst>
                </p:cNvPr>
                <p:cNvPicPr>
                  <a:picLocks/>
                </p:cNvPicPr>
                <p:nvPr/>
              </p:nvPicPr>
              <p:blipFill>
                <a:blip r:embed="rId15"/>
                <a:stretch>
                  <a:fillRect/>
                </a:stretch>
              </p:blipFill>
              <p:spPr>
                <a:xfrm>
                  <a:off x="2835275" y="5641315"/>
                  <a:ext cx="3400425" cy="358775"/>
                </a:xfrm>
                <a:prstGeom prst="rect">
                  <a:avLst/>
                </a:prstGeom>
              </p:spPr>
            </p:pic>
          </p:control>
        </mc:Fallback>
      </mc:AlternateContent>
    </p:controls>
    <p:extLst>
      <p:ext uri="{BB962C8B-B14F-4D97-AF65-F5344CB8AC3E}">
        <p14:creationId xmlns:p14="http://schemas.microsoft.com/office/powerpoint/2010/main" val="19841189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1_Diseño personalizado" preserve="1">
  <p:cSld name="1_Diseño personalizado">
    <p:spTree>
      <p:nvGrpSpPr>
        <p:cNvPr id="1" name="Shape 18"/>
        <p:cNvGrpSpPr/>
        <p:nvPr/>
      </p:nvGrpSpPr>
      <p:grpSpPr>
        <a:xfrm>
          <a:off x="0" y="0"/>
          <a:ext cx="0" cy="0"/>
          <a:chOff x="0" y="0"/>
          <a:chExt cx="0" cy="0"/>
        </a:xfrm>
      </p:grpSpPr>
      <p:sp>
        <p:nvSpPr>
          <p:cNvPr id="19" name="Google Shape;19;p8"/>
          <p:cNvSpPr txBox="1">
            <a:spLocks noGrp="1"/>
          </p:cNvSpPr>
          <p:nvPr>
            <p:ph type="sldNum" idx="12"/>
          </p:nvPr>
        </p:nvSpPr>
        <p:spPr>
          <a:xfrm>
            <a:off x="7046913" y="6519863"/>
            <a:ext cx="21336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rgbClr val="3366CC"/>
                </a:solidFill>
                <a:latin typeface="Cambria"/>
                <a:ea typeface="Cambria"/>
                <a:cs typeface="Cambria"/>
                <a:sym typeface="Cambria"/>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rgbClr val="3366CC"/>
                </a:solidFill>
                <a:latin typeface="Cambria"/>
                <a:ea typeface="Cambria"/>
                <a:cs typeface="Cambria"/>
                <a:sym typeface="Cambria"/>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rgbClr val="3366CC"/>
                </a:solidFill>
                <a:latin typeface="Cambria"/>
                <a:ea typeface="Cambria"/>
                <a:cs typeface="Cambria"/>
                <a:sym typeface="Cambria"/>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rgbClr val="3366CC"/>
                </a:solidFill>
                <a:latin typeface="Cambria"/>
                <a:ea typeface="Cambria"/>
                <a:cs typeface="Cambria"/>
                <a:sym typeface="Cambria"/>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rgbClr val="3366CC"/>
                </a:solidFill>
                <a:latin typeface="Cambria"/>
                <a:ea typeface="Cambria"/>
                <a:cs typeface="Cambria"/>
                <a:sym typeface="Cambria"/>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rgbClr val="3366CC"/>
                </a:solidFill>
                <a:latin typeface="Cambria"/>
                <a:ea typeface="Cambria"/>
                <a:cs typeface="Cambria"/>
                <a:sym typeface="Cambria"/>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rgbClr val="3366CC"/>
                </a:solidFill>
                <a:latin typeface="Cambria"/>
                <a:ea typeface="Cambria"/>
                <a:cs typeface="Cambria"/>
                <a:sym typeface="Cambria"/>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rgbClr val="3366CC"/>
                </a:solidFill>
                <a:latin typeface="Cambria"/>
                <a:ea typeface="Cambria"/>
                <a:cs typeface="Cambria"/>
                <a:sym typeface="Cambria"/>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rgbClr val="3366CC"/>
                </a:solidFill>
                <a:latin typeface="Cambria"/>
                <a:ea typeface="Cambria"/>
                <a:cs typeface="Cambria"/>
                <a:sym typeface="Cambria"/>
              </a:defRPr>
            </a:lvl9pPr>
          </a:lstStyle>
          <a:p>
            <a:pPr marL="0" lvl="0" indent="0" algn="r" rtl="0">
              <a:spcBef>
                <a:spcPts val="0"/>
              </a:spcBef>
              <a:spcAft>
                <a:spcPts val="0"/>
              </a:spcAft>
              <a:buNone/>
            </a:pPr>
            <a:fld id="{00000000-1234-1234-1234-123412341234}" type="slidenum">
              <a:rPr lang="es-ES"/>
              <a:pPr marL="0" lvl="0" indent="0" algn="r" rtl="0">
                <a:spcBef>
                  <a:spcPts val="0"/>
                </a:spcBef>
                <a:spcAft>
                  <a:spcPts val="0"/>
                </a:spcAft>
                <a:buNone/>
              </a:pPr>
              <a:t>‹N›</a:t>
            </a:fld>
            <a:endParaRPr/>
          </a:p>
        </p:txBody>
      </p:sp>
    </p:spTree>
    <p:extLst>
      <p:ext uri="{BB962C8B-B14F-4D97-AF65-F5344CB8AC3E}">
        <p14:creationId xmlns:p14="http://schemas.microsoft.com/office/powerpoint/2010/main" val="16925822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4.xml"/><Relationship Id="rId1" Type="http://schemas.openxmlformats.org/officeDocument/2006/relationships/slideLayout" Target="../slideLayouts/slideLayout3.xml"/><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5"/>
          <p:cNvSpPr txBox="1">
            <a:spLocks noGrp="1"/>
          </p:cNvSpPr>
          <p:nvPr>
            <p:ph type="body" idx="1"/>
          </p:nvPr>
        </p:nvSpPr>
        <p:spPr>
          <a:xfrm>
            <a:off x="468313" y="1196975"/>
            <a:ext cx="8183562" cy="1612900"/>
          </a:xfrm>
          <a:prstGeom prst="rect">
            <a:avLst/>
          </a:prstGeom>
          <a:noFill/>
          <a:ln>
            <a:noFill/>
          </a:ln>
        </p:spPr>
        <p:txBody>
          <a:bodyPr spcFirstLastPara="1" wrap="square" lIns="182875" tIns="91425" rIns="91425" bIns="45700" anchor="t" anchorCtr="0">
            <a:noAutofit/>
          </a:bodyPr>
          <a:lstStyle>
            <a:lvl1pPr marL="457200" marR="0" lvl="0" indent="-370840" algn="l" rtl="0">
              <a:lnSpc>
                <a:spcPct val="100000"/>
              </a:lnSpc>
              <a:spcBef>
                <a:spcPts val="250"/>
              </a:spcBef>
              <a:spcAft>
                <a:spcPts val="0"/>
              </a:spcAft>
              <a:buClr>
                <a:schemeClr val="accent1"/>
              </a:buClr>
              <a:buSzPts val="2240"/>
              <a:buFont typeface="Noto Sans Symbols"/>
              <a:buChar char="⚫"/>
              <a:defRPr sz="2800" b="0" i="0" u="none" strike="noStrike" cap="none">
                <a:solidFill>
                  <a:schemeClr val="dk1"/>
                </a:solidFill>
                <a:latin typeface="Cambria"/>
                <a:ea typeface="Cambria"/>
                <a:cs typeface="Cambria"/>
                <a:sym typeface="Cambria"/>
              </a:defRPr>
            </a:lvl1pPr>
            <a:lvl2pPr marL="914400" marR="0" lvl="1" indent="-381000" algn="l" rtl="0">
              <a:lnSpc>
                <a:spcPct val="100000"/>
              </a:lnSpc>
              <a:spcBef>
                <a:spcPts val="250"/>
              </a:spcBef>
              <a:spcAft>
                <a:spcPts val="0"/>
              </a:spcAft>
              <a:buClr>
                <a:schemeClr val="accent1"/>
              </a:buClr>
              <a:buSzPts val="2400"/>
              <a:buFont typeface="Verdana"/>
              <a:buChar char="◦"/>
              <a:defRPr sz="2400" b="0" i="0" u="none" strike="noStrike" cap="none">
                <a:solidFill>
                  <a:schemeClr val="dk1"/>
                </a:solidFill>
                <a:latin typeface="Cambria"/>
                <a:ea typeface="Cambria"/>
                <a:cs typeface="Cambria"/>
                <a:sym typeface="Cambria"/>
              </a:defRPr>
            </a:lvl2pPr>
            <a:lvl3pPr marL="1371600" marR="0" lvl="2" indent="-368300" algn="l" rtl="0">
              <a:lnSpc>
                <a:spcPct val="100000"/>
              </a:lnSpc>
              <a:spcBef>
                <a:spcPts val="250"/>
              </a:spcBef>
              <a:spcAft>
                <a:spcPts val="0"/>
              </a:spcAft>
              <a:buClr>
                <a:srgbClr val="ED3742"/>
              </a:buClr>
              <a:buSzPts val="2200"/>
              <a:buFont typeface="Noto Sans Symbols"/>
              <a:buChar char="●"/>
              <a:defRPr sz="2200" b="0" i="0" u="none" strike="noStrike" cap="none">
                <a:solidFill>
                  <a:schemeClr val="dk1"/>
                </a:solidFill>
                <a:latin typeface="Cambria"/>
                <a:ea typeface="Cambria"/>
                <a:cs typeface="Cambria"/>
                <a:sym typeface="Cambria"/>
              </a:defRPr>
            </a:lvl3pPr>
            <a:lvl4pPr marL="1828800" marR="0" lvl="3" indent="-363728" algn="l" rtl="0">
              <a:lnSpc>
                <a:spcPct val="100000"/>
              </a:lnSpc>
              <a:spcBef>
                <a:spcPts val="225"/>
              </a:spcBef>
              <a:spcAft>
                <a:spcPts val="0"/>
              </a:spcAft>
              <a:buClr>
                <a:srgbClr val="ED3742"/>
              </a:buClr>
              <a:buSzPts val="2128"/>
              <a:buFont typeface="Verdana"/>
              <a:buChar char="◦"/>
              <a:defRPr sz="1900" b="0" i="0" u="none" strike="noStrike" cap="none">
                <a:solidFill>
                  <a:schemeClr val="dk1"/>
                </a:solidFill>
                <a:latin typeface="Cambria"/>
                <a:ea typeface="Cambria"/>
                <a:cs typeface="Cambria"/>
                <a:sym typeface="Cambria"/>
              </a:defRPr>
            </a:lvl4pPr>
            <a:lvl5pPr marL="2286000" marR="0" lvl="4" indent="-342900" algn="l" rtl="0">
              <a:lnSpc>
                <a:spcPct val="100000"/>
              </a:lnSpc>
              <a:spcBef>
                <a:spcPts val="250"/>
              </a:spcBef>
              <a:spcAft>
                <a:spcPts val="0"/>
              </a:spcAft>
              <a:buClr>
                <a:srgbClr val="4A85BF"/>
              </a:buClr>
              <a:buSzPts val="1800"/>
              <a:buFont typeface="Noto Sans Symbols"/>
              <a:buChar char="●"/>
              <a:defRPr sz="1800" b="0" i="0" u="none" strike="noStrike" cap="none">
                <a:solidFill>
                  <a:schemeClr val="dk1"/>
                </a:solidFill>
                <a:latin typeface="Cambria"/>
                <a:ea typeface="Cambria"/>
                <a:cs typeface="Cambria"/>
                <a:sym typeface="Cambria"/>
              </a:defRPr>
            </a:lvl5pPr>
            <a:lvl6pPr marL="2743200" marR="0" lvl="5" indent="-336550" algn="l" rtl="0">
              <a:lnSpc>
                <a:spcPct val="100000"/>
              </a:lnSpc>
              <a:spcBef>
                <a:spcPts val="250"/>
              </a:spcBef>
              <a:spcAft>
                <a:spcPts val="0"/>
              </a:spcAft>
              <a:buClr>
                <a:srgbClr val="BFFF49"/>
              </a:buClr>
              <a:buSzPts val="1700"/>
              <a:buFont typeface="Verdana"/>
              <a:buChar char="◦"/>
              <a:defRPr sz="1700" b="0" i="0" u="none" strike="noStrike" cap="none">
                <a:solidFill>
                  <a:schemeClr val="dk1"/>
                </a:solidFill>
                <a:latin typeface="Cambria"/>
                <a:ea typeface="Cambria"/>
                <a:cs typeface="Cambria"/>
                <a:sym typeface="Cambria"/>
              </a:defRPr>
            </a:lvl6pPr>
            <a:lvl7pPr marL="3200400" marR="0" lvl="6" indent="-323850" algn="l" rtl="0">
              <a:lnSpc>
                <a:spcPct val="100000"/>
              </a:lnSpc>
              <a:spcBef>
                <a:spcPts val="255"/>
              </a:spcBef>
              <a:spcAft>
                <a:spcPts val="0"/>
              </a:spcAft>
              <a:buClr>
                <a:srgbClr val="BFFF49"/>
              </a:buClr>
              <a:buSzPts val="1500"/>
              <a:buFont typeface="Noto Sans Symbols"/>
              <a:buChar char="●"/>
              <a:defRPr sz="1500" b="0" i="0" u="none" strike="noStrike" cap="none">
                <a:solidFill>
                  <a:schemeClr val="dk1"/>
                </a:solidFill>
                <a:latin typeface="Cambria"/>
                <a:ea typeface="Cambria"/>
                <a:cs typeface="Cambria"/>
                <a:sym typeface="Cambria"/>
              </a:defRPr>
            </a:lvl7pPr>
            <a:lvl8pPr marL="3657600" marR="0" lvl="7" indent="-323850" algn="l" rtl="0">
              <a:lnSpc>
                <a:spcPct val="100000"/>
              </a:lnSpc>
              <a:spcBef>
                <a:spcPts val="257"/>
              </a:spcBef>
              <a:spcAft>
                <a:spcPts val="0"/>
              </a:spcAft>
              <a:buClr>
                <a:srgbClr val="BFFF49"/>
              </a:buClr>
              <a:buSzPts val="1500"/>
              <a:buFont typeface="Verdana"/>
              <a:buChar char="◦"/>
              <a:defRPr sz="1500" b="0" i="0" u="none" strike="noStrike" cap="none">
                <a:solidFill>
                  <a:schemeClr val="dk1"/>
                </a:solidFill>
                <a:latin typeface="Cambria"/>
                <a:ea typeface="Cambria"/>
                <a:cs typeface="Cambria"/>
                <a:sym typeface="Cambria"/>
              </a:defRPr>
            </a:lvl8pPr>
            <a:lvl9pPr marL="4114800" marR="0" lvl="8" indent="-323850" algn="l" rtl="0">
              <a:lnSpc>
                <a:spcPct val="100000"/>
              </a:lnSpc>
              <a:spcBef>
                <a:spcPts val="255"/>
              </a:spcBef>
              <a:spcAft>
                <a:spcPts val="0"/>
              </a:spcAft>
              <a:buClr>
                <a:srgbClr val="BFFF49"/>
              </a:buClr>
              <a:buSzPts val="1500"/>
              <a:buFont typeface="Noto Sans Symbols"/>
              <a:buChar char="●"/>
              <a:defRPr sz="1500" b="0" i="0" u="none" strike="noStrike" cap="none">
                <a:solidFill>
                  <a:schemeClr val="dk1"/>
                </a:solidFill>
                <a:latin typeface="Cambria"/>
                <a:ea typeface="Cambria"/>
                <a:cs typeface="Cambria"/>
                <a:sym typeface="Cambria"/>
              </a:defRPr>
            </a:lvl9pPr>
          </a:lstStyle>
          <a:p>
            <a:endParaRPr/>
          </a:p>
        </p:txBody>
      </p:sp>
      <p:sp>
        <p:nvSpPr>
          <p:cNvPr id="11" name="Google Shape;11;p5" descr="Dexion s.r.o. joins the Czech Logistics Association"/>
          <p:cNvSpPr/>
          <p:nvPr/>
        </p:nvSpPr>
        <p:spPr>
          <a:xfrm>
            <a:off x="173038" y="-144463"/>
            <a:ext cx="304800" cy="304801"/>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Arial"/>
              <a:ea typeface="Arial"/>
              <a:cs typeface="Arial"/>
              <a:sym typeface="Arial"/>
            </a:endParaRPr>
          </a:p>
        </p:txBody>
      </p:sp>
      <p:pic>
        <p:nvPicPr>
          <p:cNvPr id="12" name="Google Shape;12;p5"/>
          <p:cNvPicPr preferRelativeResize="0"/>
          <p:nvPr/>
        </p:nvPicPr>
        <p:blipFill rotWithShape="1">
          <a:blip r:embed="rId4">
            <a:alphaModFix/>
          </a:blip>
          <a:srcRect/>
          <a:stretch/>
        </p:blipFill>
        <p:spPr>
          <a:xfrm>
            <a:off x="372979" y="0"/>
            <a:ext cx="2061054" cy="649705"/>
          </a:xfrm>
          <a:prstGeom prst="rect">
            <a:avLst/>
          </a:prstGeom>
          <a:noFill/>
          <a:ln>
            <a:noFill/>
          </a:ln>
        </p:spPr>
      </p:pic>
      <p:sp>
        <p:nvSpPr>
          <p:cNvPr id="13" name="Google Shape;13;p5"/>
          <p:cNvSpPr/>
          <p:nvPr/>
        </p:nvSpPr>
        <p:spPr>
          <a:xfrm>
            <a:off x="264695" y="508411"/>
            <a:ext cx="1852863" cy="338554"/>
          </a:xfrm>
          <a:prstGeom prst="rect">
            <a:avLst/>
          </a:prstGeom>
          <a:noFill/>
          <a:ln>
            <a:noFill/>
          </a:ln>
        </p:spPr>
        <p:txBody>
          <a:bodyPr spcFirstLastPara="1" wrap="square" lIns="91425" tIns="45700" rIns="91425" bIns="45700" anchor="t" anchorCtr="0">
            <a:spAutoFit/>
          </a:bodyPr>
          <a:lstStyle/>
          <a:p>
            <a:pPr marL="36576" marR="0" lvl="0" indent="0" algn="ctr" rtl="0">
              <a:lnSpc>
                <a:spcPct val="100000"/>
              </a:lnSpc>
              <a:spcBef>
                <a:spcPts val="0"/>
              </a:spcBef>
              <a:spcAft>
                <a:spcPts val="0"/>
              </a:spcAft>
              <a:buClr>
                <a:srgbClr val="000000"/>
              </a:buClr>
              <a:buSzPts val="2240"/>
              <a:buFont typeface="Arial"/>
              <a:buNone/>
            </a:pPr>
            <a:r>
              <a:rPr lang="es-ES" sz="800" b="1" i="1" u="none" strike="noStrike" cap="none">
                <a:solidFill>
                  <a:srgbClr val="7F7F7F"/>
                </a:solidFill>
                <a:latin typeface="Arial"/>
                <a:ea typeface="Arial"/>
                <a:cs typeface="Arial"/>
                <a:sym typeface="Arial"/>
              </a:rPr>
              <a:t>Apprendimento online di successo per </a:t>
            </a:r>
            <a:endParaRPr sz="800" b="0" i="0" u="none" strike="noStrike" cap="none">
              <a:solidFill>
                <a:srgbClr val="7F7F7F"/>
              </a:solidFill>
              <a:latin typeface="Arial"/>
              <a:ea typeface="Arial"/>
              <a:cs typeface="Arial"/>
              <a:sym typeface="Arial"/>
            </a:endParaRPr>
          </a:p>
          <a:p>
            <a:pPr marL="36576" marR="0" lvl="0" indent="0" algn="ctr" rtl="0">
              <a:lnSpc>
                <a:spcPct val="100000"/>
              </a:lnSpc>
              <a:spcBef>
                <a:spcPts val="0"/>
              </a:spcBef>
              <a:spcAft>
                <a:spcPts val="0"/>
              </a:spcAft>
              <a:buClr>
                <a:srgbClr val="000000"/>
              </a:buClr>
              <a:buSzPts val="2240"/>
              <a:buFont typeface="Arial"/>
              <a:buNone/>
            </a:pPr>
            <a:r>
              <a:rPr lang="es-ES" sz="800" b="1" i="1" u="none" strike="noStrike" cap="none">
                <a:solidFill>
                  <a:srgbClr val="7F7F7F"/>
                </a:solidFill>
                <a:latin typeface="Arial"/>
                <a:ea typeface="Arial"/>
                <a:cs typeface="Arial"/>
                <a:sym typeface="Arial"/>
              </a:rPr>
              <a:t>logistica sostenibile dell'ultimo miglio</a:t>
            </a:r>
            <a:endParaRPr sz="800" b="1" i="0" u="none" strike="noStrike" cap="none">
              <a:solidFill>
                <a:srgbClr val="7F7F7F"/>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lt1"/>
        </a:solidFill>
        <a:effectLst/>
      </p:bgPr>
    </p:bg>
    <p:spTree>
      <p:nvGrpSpPr>
        <p:cNvPr id="1" name="Shape 9"/>
        <p:cNvGrpSpPr/>
        <p:nvPr/>
      </p:nvGrpSpPr>
      <p:grpSpPr>
        <a:xfrm>
          <a:off x="0" y="0"/>
          <a:ext cx="0" cy="0"/>
          <a:chOff x="0" y="0"/>
          <a:chExt cx="0" cy="0"/>
        </a:xfrm>
      </p:grpSpPr>
      <p:sp>
        <p:nvSpPr>
          <p:cNvPr id="10" name="Google Shape;10;p5"/>
          <p:cNvSpPr txBox="1">
            <a:spLocks noGrp="1"/>
          </p:cNvSpPr>
          <p:nvPr>
            <p:ph type="body" idx="1"/>
          </p:nvPr>
        </p:nvSpPr>
        <p:spPr>
          <a:xfrm>
            <a:off x="468313" y="1196975"/>
            <a:ext cx="8183562" cy="1612900"/>
          </a:xfrm>
          <a:prstGeom prst="rect">
            <a:avLst/>
          </a:prstGeom>
          <a:noFill/>
          <a:ln>
            <a:noFill/>
          </a:ln>
        </p:spPr>
        <p:txBody>
          <a:bodyPr spcFirstLastPara="1" wrap="square" lIns="182875" tIns="91425" rIns="91425" bIns="45700" anchor="t" anchorCtr="0">
            <a:noAutofit/>
          </a:bodyPr>
          <a:lstStyle>
            <a:lvl1pPr marL="457200" marR="0" lvl="0" indent="-370840" algn="l" rtl="0">
              <a:lnSpc>
                <a:spcPct val="100000"/>
              </a:lnSpc>
              <a:spcBef>
                <a:spcPts val="250"/>
              </a:spcBef>
              <a:spcAft>
                <a:spcPts val="0"/>
              </a:spcAft>
              <a:buClr>
                <a:schemeClr val="accent1"/>
              </a:buClr>
              <a:buSzPts val="2240"/>
              <a:buFont typeface="Noto Sans Symbols"/>
              <a:buChar char="⚫"/>
              <a:defRPr sz="2800" b="0" i="0" u="none" strike="noStrike" cap="none">
                <a:solidFill>
                  <a:schemeClr val="dk1"/>
                </a:solidFill>
                <a:latin typeface="Cambria"/>
                <a:ea typeface="Cambria"/>
                <a:cs typeface="Cambria"/>
                <a:sym typeface="Cambria"/>
              </a:defRPr>
            </a:lvl1pPr>
            <a:lvl2pPr marL="914400" marR="0" lvl="1" indent="-381000" algn="l" rtl="0">
              <a:lnSpc>
                <a:spcPct val="100000"/>
              </a:lnSpc>
              <a:spcBef>
                <a:spcPts val="250"/>
              </a:spcBef>
              <a:spcAft>
                <a:spcPts val="0"/>
              </a:spcAft>
              <a:buClr>
                <a:schemeClr val="accent1"/>
              </a:buClr>
              <a:buSzPts val="2400"/>
              <a:buFont typeface="Verdana"/>
              <a:buChar char="◦"/>
              <a:defRPr sz="2400" b="0" i="0" u="none" strike="noStrike" cap="none">
                <a:solidFill>
                  <a:schemeClr val="dk1"/>
                </a:solidFill>
                <a:latin typeface="Cambria"/>
                <a:ea typeface="Cambria"/>
                <a:cs typeface="Cambria"/>
                <a:sym typeface="Cambria"/>
              </a:defRPr>
            </a:lvl2pPr>
            <a:lvl3pPr marL="1371600" marR="0" lvl="2" indent="-368300" algn="l" rtl="0">
              <a:lnSpc>
                <a:spcPct val="100000"/>
              </a:lnSpc>
              <a:spcBef>
                <a:spcPts val="250"/>
              </a:spcBef>
              <a:spcAft>
                <a:spcPts val="0"/>
              </a:spcAft>
              <a:buClr>
                <a:srgbClr val="ED3742"/>
              </a:buClr>
              <a:buSzPts val="2200"/>
              <a:buFont typeface="Noto Sans Symbols"/>
              <a:buChar char="●"/>
              <a:defRPr sz="2200" b="0" i="0" u="none" strike="noStrike" cap="none">
                <a:solidFill>
                  <a:schemeClr val="dk1"/>
                </a:solidFill>
                <a:latin typeface="Cambria"/>
                <a:ea typeface="Cambria"/>
                <a:cs typeface="Cambria"/>
                <a:sym typeface="Cambria"/>
              </a:defRPr>
            </a:lvl3pPr>
            <a:lvl4pPr marL="1828800" marR="0" lvl="3" indent="-363728" algn="l" rtl="0">
              <a:lnSpc>
                <a:spcPct val="100000"/>
              </a:lnSpc>
              <a:spcBef>
                <a:spcPts val="225"/>
              </a:spcBef>
              <a:spcAft>
                <a:spcPts val="0"/>
              </a:spcAft>
              <a:buClr>
                <a:srgbClr val="ED3742"/>
              </a:buClr>
              <a:buSzPts val="2128"/>
              <a:buFont typeface="Verdana"/>
              <a:buChar char="◦"/>
              <a:defRPr sz="1900" b="0" i="0" u="none" strike="noStrike" cap="none">
                <a:solidFill>
                  <a:schemeClr val="dk1"/>
                </a:solidFill>
                <a:latin typeface="Cambria"/>
                <a:ea typeface="Cambria"/>
                <a:cs typeface="Cambria"/>
                <a:sym typeface="Cambria"/>
              </a:defRPr>
            </a:lvl4pPr>
            <a:lvl5pPr marL="2286000" marR="0" lvl="4" indent="-342900" algn="l" rtl="0">
              <a:lnSpc>
                <a:spcPct val="100000"/>
              </a:lnSpc>
              <a:spcBef>
                <a:spcPts val="250"/>
              </a:spcBef>
              <a:spcAft>
                <a:spcPts val="0"/>
              </a:spcAft>
              <a:buClr>
                <a:srgbClr val="4A85BF"/>
              </a:buClr>
              <a:buSzPts val="1800"/>
              <a:buFont typeface="Noto Sans Symbols"/>
              <a:buChar char="●"/>
              <a:defRPr sz="1800" b="0" i="0" u="none" strike="noStrike" cap="none">
                <a:solidFill>
                  <a:schemeClr val="dk1"/>
                </a:solidFill>
                <a:latin typeface="Cambria"/>
                <a:ea typeface="Cambria"/>
                <a:cs typeface="Cambria"/>
                <a:sym typeface="Cambria"/>
              </a:defRPr>
            </a:lvl5pPr>
            <a:lvl6pPr marL="2743200" marR="0" lvl="5" indent="-336550" algn="l" rtl="0">
              <a:lnSpc>
                <a:spcPct val="100000"/>
              </a:lnSpc>
              <a:spcBef>
                <a:spcPts val="250"/>
              </a:spcBef>
              <a:spcAft>
                <a:spcPts val="0"/>
              </a:spcAft>
              <a:buClr>
                <a:srgbClr val="BFFF49"/>
              </a:buClr>
              <a:buSzPts val="1700"/>
              <a:buFont typeface="Verdana"/>
              <a:buChar char="◦"/>
              <a:defRPr sz="1700" b="0" i="0" u="none" strike="noStrike" cap="none">
                <a:solidFill>
                  <a:schemeClr val="dk1"/>
                </a:solidFill>
                <a:latin typeface="Cambria"/>
                <a:ea typeface="Cambria"/>
                <a:cs typeface="Cambria"/>
                <a:sym typeface="Cambria"/>
              </a:defRPr>
            </a:lvl6pPr>
            <a:lvl7pPr marL="3200400" marR="0" lvl="6" indent="-323850" algn="l" rtl="0">
              <a:lnSpc>
                <a:spcPct val="100000"/>
              </a:lnSpc>
              <a:spcBef>
                <a:spcPts val="255"/>
              </a:spcBef>
              <a:spcAft>
                <a:spcPts val="0"/>
              </a:spcAft>
              <a:buClr>
                <a:srgbClr val="BFFF49"/>
              </a:buClr>
              <a:buSzPts val="1500"/>
              <a:buFont typeface="Noto Sans Symbols"/>
              <a:buChar char="●"/>
              <a:defRPr sz="1500" b="0" i="0" u="none" strike="noStrike" cap="none">
                <a:solidFill>
                  <a:schemeClr val="dk1"/>
                </a:solidFill>
                <a:latin typeface="Cambria"/>
                <a:ea typeface="Cambria"/>
                <a:cs typeface="Cambria"/>
                <a:sym typeface="Cambria"/>
              </a:defRPr>
            </a:lvl7pPr>
            <a:lvl8pPr marL="3657600" marR="0" lvl="7" indent="-323850" algn="l" rtl="0">
              <a:lnSpc>
                <a:spcPct val="100000"/>
              </a:lnSpc>
              <a:spcBef>
                <a:spcPts val="257"/>
              </a:spcBef>
              <a:spcAft>
                <a:spcPts val="0"/>
              </a:spcAft>
              <a:buClr>
                <a:srgbClr val="BFFF49"/>
              </a:buClr>
              <a:buSzPts val="1500"/>
              <a:buFont typeface="Verdana"/>
              <a:buChar char="◦"/>
              <a:defRPr sz="1500" b="0" i="0" u="none" strike="noStrike" cap="none">
                <a:solidFill>
                  <a:schemeClr val="dk1"/>
                </a:solidFill>
                <a:latin typeface="Cambria"/>
                <a:ea typeface="Cambria"/>
                <a:cs typeface="Cambria"/>
                <a:sym typeface="Cambria"/>
              </a:defRPr>
            </a:lvl8pPr>
            <a:lvl9pPr marL="4114800" marR="0" lvl="8" indent="-323850" algn="l" rtl="0">
              <a:lnSpc>
                <a:spcPct val="100000"/>
              </a:lnSpc>
              <a:spcBef>
                <a:spcPts val="255"/>
              </a:spcBef>
              <a:spcAft>
                <a:spcPts val="0"/>
              </a:spcAft>
              <a:buClr>
                <a:srgbClr val="BFFF49"/>
              </a:buClr>
              <a:buSzPts val="1500"/>
              <a:buFont typeface="Noto Sans Symbols"/>
              <a:buChar char="●"/>
              <a:defRPr sz="1500" b="0" i="0" u="none" strike="noStrike" cap="none">
                <a:solidFill>
                  <a:schemeClr val="dk1"/>
                </a:solidFill>
                <a:latin typeface="Cambria"/>
                <a:ea typeface="Cambria"/>
                <a:cs typeface="Cambria"/>
                <a:sym typeface="Cambria"/>
              </a:defRPr>
            </a:lvl9pPr>
          </a:lstStyle>
          <a:p>
            <a:endParaRPr dirty="0"/>
          </a:p>
        </p:txBody>
      </p:sp>
      <p:sp>
        <p:nvSpPr>
          <p:cNvPr id="11" name="Google Shape;11;p5" descr="Dexion s.r.o. joins the Czech Logistics Association"/>
          <p:cNvSpPr/>
          <p:nvPr/>
        </p:nvSpPr>
        <p:spPr>
          <a:xfrm>
            <a:off x="173038" y="-144463"/>
            <a:ext cx="304800" cy="304801"/>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Arial"/>
              <a:ea typeface="Arial"/>
              <a:cs typeface="Arial"/>
              <a:sym typeface="Arial"/>
            </a:endParaRPr>
          </a:p>
        </p:txBody>
      </p:sp>
      <p:pic>
        <p:nvPicPr>
          <p:cNvPr id="12" name="Google Shape;12;p5"/>
          <p:cNvPicPr preferRelativeResize="0"/>
          <p:nvPr/>
        </p:nvPicPr>
        <p:blipFill rotWithShape="1">
          <a:blip r:embed="rId4">
            <a:alphaModFix/>
          </a:blip>
          <a:srcRect/>
          <a:stretch/>
        </p:blipFill>
        <p:spPr>
          <a:xfrm>
            <a:off x="372979" y="0"/>
            <a:ext cx="2061054" cy="649705"/>
          </a:xfrm>
          <a:prstGeom prst="rect">
            <a:avLst/>
          </a:prstGeom>
          <a:noFill/>
          <a:ln>
            <a:noFill/>
          </a:ln>
        </p:spPr>
      </p:pic>
      <p:sp>
        <p:nvSpPr>
          <p:cNvPr id="13" name="Google Shape;13;p5"/>
          <p:cNvSpPr/>
          <p:nvPr/>
        </p:nvSpPr>
        <p:spPr>
          <a:xfrm>
            <a:off x="264695" y="508411"/>
            <a:ext cx="1852863" cy="338554"/>
          </a:xfrm>
          <a:prstGeom prst="rect">
            <a:avLst/>
          </a:prstGeom>
          <a:noFill/>
          <a:ln>
            <a:noFill/>
          </a:ln>
        </p:spPr>
        <p:txBody>
          <a:bodyPr spcFirstLastPara="1" wrap="square" lIns="91425" tIns="45700" rIns="91425" bIns="45700" anchor="t" anchorCtr="0">
            <a:spAutoFit/>
          </a:bodyPr>
          <a:lstStyle/>
          <a:p>
            <a:pPr marL="36576" marR="0" lvl="0" indent="0" algn="ctr" rtl="0">
              <a:lnSpc>
                <a:spcPct val="100000"/>
              </a:lnSpc>
              <a:spcBef>
                <a:spcPts val="0"/>
              </a:spcBef>
              <a:spcAft>
                <a:spcPts val="0"/>
              </a:spcAft>
              <a:buClr>
                <a:srgbClr val="000000"/>
              </a:buClr>
              <a:buSzPts val="2240"/>
              <a:buFont typeface="Arial"/>
              <a:buNone/>
            </a:pPr>
            <a:r>
              <a:rPr lang="es-ES" sz="800" b="1" i="1" u="none" strike="noStrike" cap="none">
                <a:solidFill>
                  <a:srgbClr val="7F7F7F"/>
                </a:solidFill>
                <a:latin typeface="Arial"/>
                <a:ea typeface="Arial"/>
                <a:cs typeface="Arial"/>
                <a:sym typeface="Arial"/>
              </a:rPr>
              <a:t>Apprendimento online di successo per </a:t>
            </a:r>
            <a:endParaRPr sz="800" b="0" i="0" u="none" strike="noStrike" cap="none">
              <a:solidFill>
                <a:srgbClr val="7F7F7F"/>
              </a:solidFill>
              <a:latin typeface="Arial"/>
              <a:ea typeface="Arial"/>
              <a:cs typeface="Arial"/>
              <a:sym typeface="Arial"/>
            </a:endParaRPr>
          </a:p>
          <a:p>
            <a:pPr marL="36576" marR="0" lvl="0" indent="0" algn="ctr" rtl="0">
              <a:lnSpc>
                <a:spcPct val="100000"/>
              </a:lnSpc>
              <a:spcBef>
                <a:spcPts val="0"/>
              </a:spcBef>
              <a:spcAft>
                <a:spcPts val="0"/>
              </a:spcAft>
              <a:buClr>
                <a:srgbClr val="000000"/>
              </a:buClr>
              <a:buSzPts val="2240"/>
              <a:buFont typeface="Arial"/>
              <a:buNone/>
            </a:pPr>
            <a:r>
              <a:rPr lang="es-ES" sz="800" b="1" i="1" u="none" strike="noStrike" cap="none">
                <a:solidFill>
                  <a:srgbClr val="7F7F7F"/>
                </a:solidFill>
                <a:latin typeface="Arial"/>
                <a:ea typeface="Arial"/>
                <a:cs typeface="Arial"/>
                <a:sym typeface="Arial"/>
              </a:rPr>
              <a:t>logistica sostenibile dell'ultimo miglio</a:t>
            </a:r>
            <a:endParaRPr sz="800" b="1" i="0" u="none" strike="noStrike" cap="none">
              <a:solidFill>
                <a:srgbClr val="7F7F7F"/>
              </a:solidFill>
              <a:latin typeface="Arial"/>
              <a:ea typeface="Arial"/>
              <a:cs typeface="Arial"/>
              <a:sym typeface="Arial"/>
            </a:endParaRPr>
          </a:p>
        </p:txBody>
      </p:sp>
    </p:spTree>
    <p:extLst>
      <p:ext uri="{BB962C8B-B14F-4D97-AF65-F5344CB8AC3E}">
        <p14:creationId xmlns:p14="http://schemas.microsoft.com/office/powerpoint/2010/main" val="756021964"/>
      </p:ext>
    </p:extLst>
  </p:cSld>
  <p:clrMap bg1="lt1" tx1="dk1" bg2="dk2" tx2="lt2" accent1="accent1" accent2="accent2" accent3="accent3" accent4="accent4" accent5="accent5" accent6="accent6" hlink="hlink" folHlink="folHlink"/>
  <p:sldLayoutIdLst>
    <p:sldLayoutId id="2147483652" r:id="rId1"/>
    <p:sldLayoutId id="2147483653" r:id="rId2"/>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image" Target="../media/image16.png"/><Relationship Id="rId3" Type="http://schemas.openxmlformats.org/officeDocument/2006/relationships/image" Target="../media/image13.png"/><Relationship Id="rId7" Type="http://schemas.microsoft.com/office/2007/relationships/hdphoto" Target="../media/hdphoto2.wdp"/><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image" Target="../media/image15.png"/><Relationship Id="rId5" Type="http://schemas.openxmlformats.org/officeDocument/2006/relationships/image" Target="../media/image14.jpeg"/><Relationship Id="rId4" Type="http://schemas.microsoft.com/office/2007/relationships/hdphoto" Target="../media/hdphoto1.wdp"/><Relationship Id="rId9" Type="http://schemas.microsoft.com/office/2007/relationships/hdphoto" Target="../media/hdphoto3.wdp"/></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8" Type="http://schemas.openxmlformats.org/officeDocument/2006/relationships/image" Target="../media/image23.png"/><Relationship Id="rId13" Type="http://schemas.openxmlformats.org/officeDocument/2006/relationships/image" Target="../media/image28.svg"/><Relationship Id="rId18" Type="http://schemas.openxmlformats.org/officeDocument/2006/relationships/image" Target="../media/image32.svg"/><Relationship Id="rId3" Type="http://schemas.openxmlformats.org/officeDocument/2006/relationships/image" Target="../media/image18.svg"/><Relationship Id="rId7" Type="http://schemas.openxmlformats.org/officeDocument/2006/relationships/image" Target="../media/image22.svg"/><Relationship Id="rId12" Type="http://schemas.openxmlformats.org/officeDocument/2006/relationships/image" Target="../media/image27.png"/><Relationship Id="rId17" Type="http://schemas.openxmlformats.org/officeDocument/2006/relationships/image" Target="../media/image31.png"/><Relationship Id="rId2" Type="http://schemas.openxmlformats.org/officeDocument/2006/relationships/image" Target="../media/image17.png"/><Relationship Id="rId16" Type="http://schemas.openxmlformats.org/officeDocument/2006/relationships/image" Target="../media/image12.png"/><Relationship Id="rId1" Type="http://schemas.openxmlformats.org/officeDocument/2006/relationships/slideLayout" Target="../slideLayouts/slideLayout2.xml"/><Relationship Id="rId6" Type="http://schemas.openxmlformats.org/officeDocument/2006/relationships/image" Target="../media/image21.png"/><Relationship Id="rId11" Type="http://schemas.openxmlformats.org/officeDocument/2006/relationships/image" Target="../media/image26.svg"/><Relationship Id="rId5" Type="http://schemas.openxmlformats.org/officeDocument/2006/relationships/image" Target="../media/image20.svg"/><Relationship Id="rId15" Type="http://schemas.openxmlformats.org/officeDocument/2006/relationships/image" Target="../media/image30.svg"/><Relationship Id="rId10" Type="http://schemas.openxmlformats.org/officeDocument/2006/relationships/image" Target="../media/image25.png"/><Relationship Id="rId4" Type="http://schemas.openxmlformats.org/officeDocument/2006/relationships/image" Target="../media/image19.png"/><Relationship Id="rId9" Type="http://schemas.openxmlformats.org/officeDocument/2006/relationships/image" Target="../media/image24.svg"/><Relationship Id="rId14" Type="http://schemas.openxmlformats.org/officeDocument/2006/relationships/image" Target="../media/image29.png"/></Relationships>
</file>

<file path=ppt/slides/_rels/slide15.xml.rels><?xml version="1.0" encoding="UTF-8" standalone="yes"?>
<Relationships xmlns="http://schemas.openxmlformats.org/package/2006/relationships"><Relationship Id="rId8" Type="http://schemas.openxmlformats.org/officeDocument/2006/relationships/image" Target="../media/image39.png"/><Relationship Id="rId3" Type="http://schemas.openxmlformats.org/officeDocument/2006/relationships/image" Target="../media/image34.svg"/><Relationship Id="rId7" Type="http://schemas.openxmlformats.org/officeDocument/2006/relationships/image" Target="../media/image38.svg"/><Relationship Id="rId2" Type="http://schemas.openxmlformats.org/officeDocument/2006/relationships/image" Target="../media/image33.png"/><Relationship Id="rId1" Type="http://schemas.openxmlformats.org/officeDocument/2006/relationships/slideLayout" Target="../slideLayouts/slideLayout2.xml"/><Relationship Id="rId6" Type="http://schemas.openxmlformats.org/officeDocument/2006/relationships/image" Target="../media/image37.png"/><Relationship Id="rId5" Type="http://schemas.openxmlformats.org/officeDocument/2006/relationships/image" Target="../media/image36.svg"/><Relationship Id="rId4" Type="http://schemas.openxmlformats.org/officeDocument/2006/relationships/image" Target="../media/image35.png"/><Relationship Id="rId9" Type="http://schemas.openxmlformats.org/officeDocument/2006/relationships/image" Target="../media/image40.svg"/></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8" Type="http://schemas.openxmlformats.org/officeDocument/2006/relationships/image" Target="../media/image44.svg"/><Relationship Id="rId13" Type="http://schemas.openxmlformats.org/officeDocument/2006/relationships/image" Target="../media/image49.svg"/><Relationship Id="rId3" Type="http://schemas.openxmlformats.org/officeDocument/2006/relationships/image" Target="../media/image41.png"/><Relationship Id="rId7" Type="http://schemas.openxmlformats.org/officeDocument/2006/relationships/image" Target="../media/image43.png"/><Relationship Id="rId12" Type="http://schemas.openxmlformats.org/officeDocument/2006/relationships/image" Target="../media/image48.png"/><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image" Target="../media/image10.png"/><Relationship Id="rId11" Type="http://schemas.openxmlformats.org/officeDocument/2006/relationships/image" Target="../media/image47.png"/><Relationship Id="rId5" Type="http://schemas.openxmlformats.org/officeDocument/2006/relationships/slide" Target="slide17.xml"/><Relationship Id="rId15" Type="http://schemas.openxmlformats.org/officeDocument/2006/relationships/image" Target="../media/image51.svg"/><Relationship Id="rId10" Type="http://schemas.openxmlformats.org/officeDocument/2006/relationships/image" Target="../media/image46.svg"/><Relationship Id="rId4" Type="http://schemas.openxmlformats.org/officeDocument/2006/relationships/image" Target="../media/image42.svg"/><Relationship Id="rId9" Type="http://schemas.openxmlformats.org/officeDocument/2006/relationships/image" Target="../media/image45.png"/><Relationship Id="rId14" Type="http://schemas.openxmlformats.org/officeDocument/2006/relationships/image" Target="../media/image50.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8" Type="http://schemas.openxmlformats.org/officeDocument/2006/relationships/image" Target="../media/image46.svg"/><Relationship Id="rId13" Type="http://schemas.openxmlformats.org/officeDocument/2006/relationships/image" Target="../media/image51.svg"/><Relationship Id="rId3" Type="http://schemas.openxmlformats.org/officeDocument/2006/relationships/image" Target="../media/image41.png"/><Relationship Id="rId7" Type="http://schemas.openxmlformats.org/officeDocument/2006/relationships/image" Target="../media/image45.png"/><Relationship Id="rId12" Type="http://schemas.openxmlformats.org/officeDocument/2006/relationships/image" Target="../media/image50.png"/><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image" Target="../media/image44.svg"/><Relationship Id="rId11" Type="http://schemas.openxmlformats.org/officeDocument/2006/relationships/image" Target="../media/image49.svg"/><Relationship Id="rId5" Type="http://schemas.openxmlformats.org/officeDocument/2006/relationships/image" Target="../media/image43.png"/><Relationship Id="rId15" Type="http://schemas.openxmlformats.org/officeDocument/2006/relationships/image" Target="../media/image53.svg"/><Relationship Id="rId10" Type="http://schemas.openxmlformats.org/officeDocument/2006/relationships/image" Target="../media/image48.png"/><Relationship Id="rId4" Type="http://schemas.openxmlformats.org/officeDocument/2006/relationships/image" Target="../media/image42.svg"/><Relationship Id="rId9" Type="http://schemas.openxmlformats.org/officeDocument/2006/relationships/image" Target="../media/image47.png"/><Relationship Id="rId14" Type="http://schemas.openxmlformats.org/officeDocument/2006/relationships/image" Target="../media/image52.png"/></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54.png"/><Relationship Id="rId2" Type="http://schemas.openxmlformats.org/officeDocument/2006/relationships/notesSlide" Target="../notesSlides/notesSlide19.xml"/><Relationship Id="rId1" Type="http://schemas.openxmlformats.org/officeDocument/2006/relationships/slideLayout" Target="../slideLayouts/slideLayout2.xml"/><Relationship Id="rId5" Type="http://schemas.openxmlformats.org/officeDocument/2006/relationships/image" Target="../media/image56.png"/><Relationship Id="rId4" Type="http://schemas.openxmlformats.org/officeDocument/2006/relationships/image" Target="../media/image55.png"/></Relationships>
</file>

<file path=ppt/slides/_rels/slide24.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57.png"/><Relationship Id="rId2" Type="http://schemas.openxmlformats.org/officeDocument/2006/relationships/notesSlide" Target="../notesSlides/notesSlide26.xml"/><Relationship Id="rId1" Type="http://schemas.openxmlformats.org/officeDocument/2006/relationships/slideLayout" Target="../slideLayouts/slideLayout2.xml"/><Relationship Id="rId4" Type="http://schemas.openxmlformats.org/officeDocument/2006/relationships/image" Target="../media/image58.svg"/></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59.pn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23"/>
        <p:cNvGrpSpPr/>
        <p:nvPr/>
      </p:nvGrpSpPr>
      <p:grpSpPr>
        <a:xfrm>
          <a:off x="0" y="0"/>
          <a:ext cx="0" cy="0"/>
          <a:chOff x="0" y="0"/>
          <a:chExt cx="0" cy="0"/>
        </a:xfrm>
      </p:grpSpPr>
      <p:sp>
        <p:nvSpPr>
          <p:cNvPr id="24" name="Google Shape;24;p4"/>
          <p:cNvSpPr txBox="1">
            <a:spLocks noGrp="1"/>
          </p:cNvSpPr>
          <p:nvPr>
            <p:ph type="sldNum" idx="12"/>
          </p:nvPr>
        </p:nvSpPr>
        <p:spPr>
          <a:xfrm>
            <a:off x="7046913" y="6519863"/>
            <a:ext cx="2133600" cy="365125"/>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000"/>
              <a:buNone/>
            </a:pPr>
            <a:fld id="{00000000-1234-1234-1234-123412341234}" type="slidenum">
              <a:rPr lang="es-ES"/>
              <a:t>1</a:t>
            </a:fld>
            <a:endParaRPr/>
          </a:p>
        </p:txBody>
      </p:sp>
      <p:sp>
        <p:nvSpPr>
          <p:cNvPr id="25" name="Google Shape;25;p4"/>
          <p:cNvSpPr txBox="1"/>
          <p:nvPr/>
        </p:nvSpPr>
        <p:spPr>
          <a:xfrm>
            <a:off x="2599506" y="2794758"/>
            <a:ext cx="3945000" cy="1077300"/>
          </a:xfrm>
          <a:prstGeom prst="rect">
            <a:avLst/>
          </a:prstGeom>
          <a:solidFill>
            <a:srgbClr val="18C320"/>
          </a:solid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3200"/>
              <a:buFont typeface="Arial"/>
              <a:buNone/>
            </a:pPr>
            <a:r>
              <a:rPr lang="es-ES" sz="3200" b="1" i="0" u="none" strike="noStrike" cap="none" dirty="0">
                <a:solidFill>
                  <a:schemeClr val="lt1"/>
                </a:solidFill>
                <a:latin typeface="Arial"/>
                <a:ea typeface="Arial"/>
                <a:cs typeface="Arial"/>
                <a:sym typeface="Arial"/>
              </a:rPr>
              <a:t>Capsula</a:t>
            </a:r>
            <a:endParaRPr dirty="0"/>
          </a:p>
          <a:p>
            <a:pPr marL="0" marR="0" lvl="0" indent="0" algn="ctr" rtl="0">
              <a:lnSpc>
                <a:spcPct val="100000"/>
              </a:lnSpc>
              <a:spcBef>
                <a:spcPts val="0"/>
              </a:spcBef>
              <a:spcAft>
                <a:spcPts val="0"/>
              </a:spcAft>
              <a:buClr>
                <a:srgbClr val="000000"/>
              </a:buClr>
              <a:buSzPts val="3200"/>
              <a:buFont typeface="Arial"/>
              <a:buNone/>
            </a:pPr>
            <a:r>
              <a:rPr lang="es-ES" sz="3200" b="1" i="0" u="none" strike="noStrike" cap="none" dirty="0">
                <a:solidFill>
                  <a:schemeClr val="lt1"/>
                </a:solidFill>
                <a:latin typeface="Arial"/>
                <a:ea typeface="Arial"/>
                <a:cs typeface="Arial"/>
                <a:sym typeface="Arial"/>
              </a:rPr>
              <a:t>1.3.5</a:t>
            </a:r>
            <a:endParaRPr sz="3200" b="0" i="0" u="none" strike="noStrike" cap="none" dirty="0">
              <a:solidFill>
                <a:schemeClr val="lt1"/>
              </a:solidFill>
              <a:latin typeface="Arial"/>
              <a:ea typeface="Arial"/>
              <a:cs typeface="Arial"/>
              <a:sym typeface="Arial"/>
            </a:endParaRPr>
          </a:p>
        </p:txBody>
      </p:sp>
      <p:sp>
        <p:nvSpPr>
          <p:cNvPr id="26" name="Google Shape;26;p4"/>
          <p:cNvSpPr txBox="1"/>
          <p:nvPr/>
        </p:nvSpPr>
        <p:spPr>
          <a:xfrm>
            <a:off x="1342793" y="4293825"/>
            <a:ext cx="7014600" cy="461624"/>
          </a:xfrm>
          <a:prstGeom prst="rect">
            <a:avLst/>
          </a:prstGeom>
          <a:noFill/>
          <a:ln w="19050" cap="flat" cmpd="sng">
            <a:solidFill>
              <a:srgbClr val="18C320"/>
            </a:solidFill>
            <a:prstDash val="solid"/>
            <a:round/>
            <a:headEnd type="none" w="sm" len="sm"/>
            <a:tailEnd type="none" w="sm" len="sm"/>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None/>
            </a:pPr>
            <a:r>
              <a:rPr lang="en-US" sz="2400" b="1" i="0" u="none" strike="noStrike" cap="none" dirty="0">
                <a:solidFill>
                  <a:schemeClr val="dk1"/>
                </a:solidFill>
                <a:latin typeface="Arial"/>
                <a:ea typeface="Arial"/>
                <a:cs typeface="Arial"/>
                <a:sym typeface="Arial"/>
              </a:rPr>
              <a:t>Gestione dei rifiuti</a:t>
            </a:r>
          </a:p>
        </p:txBody>
      </p:sp>
      <p:sp>
        <p:nvSpPr>
          <p:cNvPr id="27" name="Google Shape;27;p4"/>
          <p:cNvSpPr txBox="1"/>
          <p:nvPr/>
        </p:nvSpPr>
        <p:spPr>
          <a:xfrm>
            <a:off x="248194" y="1222861"/>
            <a:ext cx="8451669" cy="400069"/>
          </a:xfrm>
          <a:prstGeom prst="rect">
            <a:avLst/>
          </a:prstGeom>
          <a:solidFill>
            <a:srgbClr val="18C320"/>
          </a:solidFill>
          <a:ln>
            <a:noFill/>
          </a:ln>
        </p:spPr>
        <p:txBody>
          <a:bodyPr spcFirstLastPara="1" wrap="square" lIns="91425" tIns="45700" rIns="91425" bIns="45700" anchor="t" anchorCtr="0">
            <a:spAutoFit/>
          </a:bodyPr>
          <a:lstStyle/>
          <a:p>
            <a:pPr marL="0" marR="0" lvl="0" indent="0" algn="r" rtl="0">
              <a:lnSpc>
                <a:spcPct val="100000"/>
              </a:lnSpc>
              <a:spcBef>
                <a:spcPts val="0"/>
              </a:spcBef>
              <a:spcAft>
                <a:spcPts val="0"/>
              </a:spcAft>
              <a:buNone/>
            </a:pPr>
            <a:r>
              <a:rPr lang="en-GB" sz="2000" b="1" i="0" u="none" strike="noStrike" cap="none" dirty="0">
                <a:solidFill>
                  <a:schemeClr val="lt1"/>
                </a:solidFill>
                <a:latin typeface="Arial"/>
                <a:ea typeface="Arial"/>
                <a:cs typeface="Arial"/>
                <a:sym typeface="Arial"/>
              </a:rPr>
              <a:t>CAPITOLO 1: </a:t>
            </a:r>
            <a:r>
              <a:rPr lang="en-GB" sz="2000" b="1" i="0" u="none" strike="noStrike" cap="none" dirty="0" err="1">
                <a:solidFill>
                  <a:schemeClr val="lt1"/>
                </a:solidFill>
                <a:latin typeface="Arial"/>
                <a:ea typeface="Arial"/>
                <a:cs typeface="Arial"/>
                <a:sym typeface="Arial"/>
              </a:rPr>
              <a:t>L'ambiente</a:t>
            </a:r>
            <a:r>
              <a:rPr lang="en-GB" sz="2000" b="1" i="0" u="none" strike="noStrike" cap="none" dirty="0">
                <a:solidFill>
                  <a:schemeClr val="lt1"/>
                </a:solidFill>
                <a:latin typeface="Arial"/>
                <a:ea typeface="Arial"/>
                <a:cs typeface="Arial"/>
                <a:sym typeface="Arial"/>
              </a:rPr>
              <a:t> della </a:t>
            </a:r>
            <a:r>
              <a:rPr lang="en-GB" sz="2000" b="1" i="0" u="none" strike="noStrike" cap="none" dirty="0" err="1">
                <a:solidFill>
                  <a:schemeClr val="lt1"/>
                </a:solidFill>
                <a:latin typeface="Arial"/>
                <a:ea typeface="Arial"/>
                <a:cs typeface="Arial"/>
                <a:sym typeface="Arial"/>
              </a:rPr>
              <a:t>logistica</a:t>
            </a:r>
            <a:r>
              <a:rPr lang="en-GB" sz="2000" b="1" i="0" u="none" strike="noStrike" cap="none" dirty="0">
                <a:solidFill>
                  <a:schemeClr val="lt1"/>
                </a:solidFill>
                <a:latin typeface="Arial"/>
                <a:ea typeface="Arial"/>
                <a:cs typeface="Arial"/>
                <a:sym typeface="Arial"/>
              </a:rPr>
              <a:t> </a:t>
            </a:r>
            <a:r>
              <a:rPr lang="en-GB" sz="2000" b="1" i="0" u="none" strike="noStrike" cap="none" dirty="0" err="1">
                <a:solidFill>
                  <a:schemeClr val="lt1"/>
                </a:solidFill>
                <a:latin typeface="Arial"/>
                <a:ea typeface="Arial"/>
                <a:cs typeface="Arial"/>
                <a:sym typeface="Arial"/>
              </a:rPr>
              <a:t>dell'ultimo</a:t>
            </a:r>
            <a:r>
              <a:rPr lang="en-GB" sz="2000" b="1" i="0" u="none" strike="noStrike" cap="none" dirty="0">
                <a:solidFill>
                  <a:schemeClr val="lt1"/>
                </a:solidFill>
                <a:latin typeface="Arial"/>
                <a:ea typeface="Arial"/>
                <a:cs typeface="Arial"/>
                <a:sym typeface="Arial"/>
              </a:rPr>
              <a:t> </a:t>
            </a:r>
            <a:r>
              <a:rPr lang="en-GB" sz="2000" b="1" i="0" u="none" strike="noStrike" cap="none" dirty="0" err="1">
                <a:solidFill>
                  <a:schemeClr val="lt1"/>
                </a:solidFill>
                <a:latin typeface="Arial"/>
                <a:ea typeface="Arial"/>
                <a:cs typeface="Arial"/>
                <a:sym typeface="Arial"/>
              </a:rPr>
              <a:t>miglio</a:t>
            </a:r>
            <a:endParaRPr lang="en-GB" sz="2000" b="1" i="0" u="none" strike="noStrike" cap="none" dirty="0">
              <a:solidFill>
                <a:schemeClr val="lt1"/>
              </a:solidFill>
              <a:latin typeface="Arial"/>
              <a:ea typeface="Arial"/>
              <a:cs typeface="Arial"/>
              <a:sym typeface="Arial"/>
            </a:endParaRPr>
          </a:p>
        </p:txBody>
      </p:sp>
      <p:sp>
        <p:nvSpPr>
          <p:cNvPr id="28" name="Google Shape;28;p4"/>
          <p:cNvSpPr txBox="1"/>
          <p:nvPr/>
        </p:nvSpPr>
        <p:spPr>
          <a:xfrm>
            <a:off x="243840" y="1858586"/>
            <a:ext cx="8451669" cy="400069"/>
          </a:xfrm>
          <a:prstGeom prst="rect">
            <a:avLst/>
          </a:prstGeom>
          <a:noFill/>
          <a:ln w="9525" cap="flat" cmpd="sng">
            <a:solidFill>
              <a:srgbClr val="18C320"/>
            </a:solidFill>
            <a:prstDash val="solid"/>
            <a:round/>
            <a:headEnd type="none" w="sm" len="sm"/>
            <a:tailEnd type="none" w="sm" len="sm"/>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None/>
            </a:pPr>
            <a:r>
              <a:rPr lang="en-GB" sz="2000" b="1" i="0" u="none" strike="noStrike" cap="none" dirty="0">
                <a:solidFill>
                  <a:schemeClr val="dk1"/>
                </a:solidFill>
                <a:latin typeface="Arial"/>
                <a:ea typeface="Arial"/>
                <a:cs typeface="Arial"/>
                <a:sym typeface="Arial"/>
              </a:rPr>
              <a:t>UNITÀ 3: </a:t>
            </a:r>
            <a:r>
              <a:rPr lang="en-US" sz="2000" b="1" i="0" u="none" strike="noStrike" cap="none" dirty="0">
                <a:solidFill>
                  <a:schemeClr val="dk1"/>
                </a:solidFill>
                <a:latin typeface="Arial"/>
                <a:ea typeface="Arial"/>
                <a:cs typeface="Arial"/>
                <a:sym typeface="Arial"/>
              </a:rPr>
              <a:t>Varietà di flussi di prodotti nell'ecosistema LMD</a:t>
            </a:r>
          </a:p>
        </p:txBody>
      </p:sp>
    </p:spTree>
  </p:cSld>
  <p:clrMapOvr>
    <a:masterClrMapping/>
  </p:clrMapOvr>
  <mc:AlternateContent xmlns:mc="http://schemas.openxmlformats.org/markup-compatibility/2006" xmlns:p14="http://schemas.microsoft.com/office/powerpoint/2010/main">
    <mc:Choice Requires="p14">
      <p:transition spd="slow" p14:dur="2000" advClick="0" advTm="5000"/>
    </mc:Choice>
    <mc:Fallback xmlns="">
      <p:transition spd="slow" advClick="0" advTm="5000"/>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70"/>
        <p:cNvGrpSpPr/>
        <p:nvPr/>
      </p:nvGrpSpPr>
      <p:grpSpPr>
        <a:xfrm>
          <a:off x="0" y="0"/>
          <a:ext cx="0" cy="0"/>
          <a:chOff x="0" y="0"/>
          <a:chExt cx="0" cy="0"/>
        </a:xfrm>
      </p:grpSpPr>
      <p:sp>
        <p:nvSpPr>
          <p:cNvPr id="71" name="Google Shape;71;g10b78f225a7_0_23"/>
          <p:cNvSpPr txBox="1">
            <a:spLocks noGrp="1"/>
          </p:cNvSpPr>
          <p:nvPr>
            <p:ph type="sldNum" idx="12"/>
          </p:nvPr>
        </p:nvSpPr>
        <p:spPr>
          <a:xfrm>
            <a:off x="7046913" y="6519863"/>
            <a:ext cx="2133600" cy="365100"/>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000"/>
              <a:buNone/>
            </a:pPr>
            <a:fld id="{00000000-1234-1234-1234-123412341234}" type="slidenum">
              <a:rPr lang="es-ES"/>
              <a:t>10</a:t>
            </a:fld>
            <a:endParaRPr/>
          </a:p>
        </p:txBody>
      </p:sp>
      <p:sp>
        <p:nvSpPr>
          <p:cNvPr id="72" name="Google Shape;72;g10b78f225a7_0_23"/>
          <p:cNvSpPr txBox="1"/>
          <p:nvPr/>
        </p:nvSpPr>
        <p:spPr>
          <a:xfrm>
            <a:off x="285531" y="1074532"/>
            <a:ext cx="8510100" cy="375300"/>
          </a:xfrm>
          <a:prstGeom prst="rect">
            <a:avLst/>
          </a:prstGeom>
          <a:solidFill>
            <a:srgbClr val="009FC6"/>
          </a:solidFill>
          <a:ln w="9525" cap="flat" cmpd="sng">
            <a:solidFill>
              <a:srgbClr val="009FC6"/>
            </a:solidFill>
            <a:prstDash val="solid"/>
            <a:round/>
            <a:headEnd type="none" w="sm" len="sm"/>
            <a:tailEnd type="none" w="sm" len="sm"/>
          </a:ln>
        </p:spPr>
        <p:txBody>
          <a:bodyPr spcFirstLastPara="1" wrap="square" lIns="91425" tIns="45700" rIns="91425" bIns="45700" anchor="b" anchorCtr="0">
            <a:normAutofit fontScale="92500" lnSpcReduction="10000"/>
          </a:bodyPr>
          <a:lstStyle/>
          <a:p>
            <a:pPr marL="742950" marR="0" lvl="0" indent="-742950" algn="l" rtl="0">
              <a:lnSpc>
                <a:spcPct val="90000"/>
              </a:lnSpc>
              <a:spcBef>
                <a:spcPts val="0"/>
              </a:spcBef>
              <a:spcAft>
                <a:spcPts val="0"/>
              </a:spcAft>
              <a:buNone/>
            </a:pPr>
            <a:r>
              <a:rPr lang="es-ES" sz="2400" dirty="0">
                <a:solidFill>
                  <a:schemeClr val="lt1"/>
                </a:solidFill>
              </a:rPr>
              <a:t>Quiz di </a:t>
            </a:r>
            <a:r>
              <a:rPr lang="es-ES" sz="2400" dirty="0" err="1">
                <a:solidFill>
                  <a:schemeClr val="lt1"/>
                </a:solidFill>
              </a:rPr>
              <a:t>autovalutazione</a:t>
            </a:r>
            <a:endParaRPr sz="2400" b="0" i="0" u="none" strike="noStrike" cap="none" dirty="0">
              <a:solidFill>
                <a:schemeClr val="lt1"/>
              </a:solidFill>
              <a:latin typeface="Arial"/>
              <a:ea typeface="Arial"/>
              <a:cs typeface="Arial"/>
              <a:sym typeface="Arial"/>
            </a:endParaRPr>
          </a:p>
        </p:txBody>
      </p:sp>
      <p:sp>
        <p:nvSpPr>
          <p:cNvPr id="5" name="4 Rectángulo"/>
          <p:cNvSpPr/>
          <p:nvPr/>
        </p:nvSpPr>
        <p:spPr>
          <a:xfrm>
            <a:off x="319069" y="1929637"/>
            <a:ext cx="8367731" cy="738664"/>
          </a:xfrm>
          <a:prstGeom prst="rect">
            <a:avLst/>
          </a:prstGeom>
        </p:spPr>
        <p:txBody>
          <a:bodyPr wrap="square">
            <a:spAutoFit/>
          </a:bodyPr>
          <a:lstStyle/>
          <a:p>
            <a:pPr algn="just"/>
            <a:r>
              <a:rPr lang="en-US" sz="2100" dirty="0">
                <a:solidFill>
                  <a:schemeClr val="tx1"/>
                </a:solidFill>
              </a:rPr>
              <a:t>Cosa ha portato le società umane a migliorare i loro sistemi di gestione dei rifiuti nel corso della storia?</a:t>
            </a:r>
          </a:p>
        </p:txBody>
      </p:sp>
      <p:sp>
        <p:nvSpPr>
          <p:cNvPr id="2" name="ZoneTexte 1">
            <a:extLst>
              <a:ext uri="{FF2B5EF4-FFF2-40B4-BE49-F238E27FC236}">
                <a16:creationId xmlns:a16="http://schemas.microsoft.com/office/drawing/2014/main" id="{69F9BF4B-5902-4C03-A3D7-455094F92AFD}"/>
              </a:ext>
            </a:extLst>
          </p:cNvPr>
          <p:cNvSpPr txBox="1"/>
          <p:nvPr/>
        </p:nvSpPr>
        <p:spPr>
          <a:xfrm>
            <a:off x="2019299" y="2844348"/>
            <a:ext cx="5791200" cy="369332"/>
          </a:xfrm>
          <a:prstGeom prst="rect">
            <a:avLst/>
          </a:prstGeom>
          <a:noFill/>
        </p:spPr>
        <p:txBody>
          <a:bodyPr wrap="square" rtlCol="0">
            <a:spAutoFit/>
          </a:bodyPr>
          <a:lstStyle/>
          <a:p>
            <a:r>
              <a:rPr lang="fr-FR" sz="1800" dirty="0" err="1">
                <a:sym typeface="Wingdings" panose="05000000000000000000" pitchFamily="2" charset="2"/>
              </a:rPr>
              <a:t>Concorrenza tra settori</a:t>
            </a:r>
            <a:endParaRPr lang="fr-FR" sz="1800" dirty="0"/>
          </a:p>
        </p:txBody>
      </p:sp>
      <p:sp>
        <p:nvSpPr>
          <p:cNvPr id="6" name="ZoneTexte 5">
            <a:extLst>
              <a:ext uri="{FF2B5EF4-FFF2-40B4-BE49-F238E27FC236}">
                <a16:creationId xmlns:a16="http://schemas.microsoft.com/office/drawing/2014/main" id="{52B64AB6-FCFC-4DA5-8FA6-52AAE6ABAAEF}"/>
              </a:ext>
            </a:extLst>
          </p:cNvPr>
          <p:cNvSpPr txBox="1"/>
          <p:nvPr/>
        </p:nvSpPr>
        <p:spPr>
          <a:xfrm>
            <a:off x="2019299" y="3559578"/>
            <a:ext cx="6600825" cy="369332"/>
          </a:xfrm>
          <a:prstGeom prst="rect">
            <a:avLst/>
          </a:prstGeom>
          <a:noFill/>
        </p:spPr>
        <p:txBody>
          <a:bodyPr wrap="square" rtlCol="0">
            <a:spAutoFit/>
          </a:bodyPr>
          <a:lstStyle/>
          <a:p>
            <a:r>
              <a:rPr lang="fr-FR" sz="1800" dirty="0">
                <a:sym typeface="Wingdings" panose="05000000000000000000" pitchFamily="2" charset="2"/>
              </a:rPr>
              <a:t>Grandi </a:t>
            </a:r>
            <a:r>
              <a:rPr lang="fr-FR" sz="1800" dirty="0" err="1">
                <a:sym typeface="Wingdings" panose="05000000000000000000" pitchFamily="2" charset="2"/>
              </a:rPr>
              <a:t>epidemie sanitarie</a:t>
            </a:r>
            <a:endParaRPr lang="fr-FR" sz="1800" dirty="0"/>
          </a:p>
        </p:txBody>
      </p:sp>
      <p:sp>
        <p:nvSpPr>
          <p:cNvPr id="7" name="ZoneTexte 6">
            <a:extLst>
              <a:ext uri="{FF2B5EF4-FFF2-40B4-BE49-F238E27FC236}">
                <a16:creationId xmlns:a16="http://schemas.microsoft.com/office/drawing/2014/main" id="{C4B15DA3-2DE8-4D0E-956E-7BAE356191A1}"/>
              </a:ext>
            </a:extLst>
          </p:cNvPr>
          <p:cNvSpPr txBox="1"/>
          <p:nvPr/>
        </p:nvSpPr>
        <p:spPr>
          <a:xfrm>
            <a:off x="2019300" y="4251374"/>
            <a:ext cx="6600824" cy="369332"/>
          </a:xfrm>
          <a:prstGeom prst="rect">
            <a:avLst/>
          </a:prstGeom>
          <a:noFill/>
        </p:spPr>
        <p:txBody>
          <a:bodyPr wrap="square" rtlCol="0">
            <a:spAutoFit/>
          </a:bodyPr>
          <a:lstStyle/>
          <a:p>
            <a:r>
              <a:rPr lang="fr-FR" sz="1800" dirty="0">
                <a:sym typeface="Wingdings" panose="05000000000000000000" pitchFamily="2" charset="2"/>
              </a:rPr>
              <a:t>Valori di protezione </a:t>
            </a:r>
            <a:r>
              <a:rPr lang="fr-FR" sz="1800" dirty="0" err="1">
                <a:sym typeface="Wingdings" panose="05000000000000000000" pitchFamily="2" charset="2"/>
              </a:rPr>
              <a:t>dell'ambiente</a:t>
            </a:r>
            <a:endParaRPr lang="fr-FR" sz="1800" dirty="0"/>
          </a:p>
        </p:txBody>
      </p:sp>
      <p:sp>
        <p:nvSpPr>
          <p:cNvPr id="8" name="ZoneTexte 7">
            <a:extLst>
              <a:ext uri="{FF2B5EF4-FFF2-40B4-BE49-F238E27FC236}">
                <a16:creationId xmlns:a16="http://schemas.microsoft.com/office/drawing/2014/main" id="{A66689D4-C93B-4EC4-BC4A-305877A1D021}"/>
              </a:ext>
            </a:extLst>
          </p:cNvPr>
          <p:cNvSpPr txBox="1"/>
          <p:nvPr/>
        </p:nvSpPr>
        <p:spPr>
          <a:xfrm>
            <a:off x="2019300" y="4978228"/>
            <a:ext cx="6600824" cy="369332"/>
          </a:xfrm>
          <a:prstGeom prst="rect">
            <a:avLst/>
          </a:prstGeom>
          <a:noFill/>
        </p:spPr>
        <p:txBody>
          <a:bodyPr wrap="square" rtlCol="0">
            <a:spAutoFit/>
          </a:bodyPr>
          <a:lstStyle/>
          <a:p>
            <a:r>
              <a:rPr lang="fr-FR" sz="1800" dirty="0" err="1">
                <a:sym typeface="Wingdings" panose="05000000000000000000" pitchFamily="2" charset="2"/>
              </a:rPr>
              <a:t>Opportunità di </a:t>
            </a:r>
            <a:r>
              <a:rPr lang="fr-FR" sz="1800" dirty="0">
                <a:sym typeface="Wingdings" panose="05000000000000000000" pitchFamily="2" charset="2"/>
              </a:rPr>
              <a:t>profitto</a:t>
            </a:r>
            <a:endParaRPr lang="fr-FR" sz="1800" dirty="0"/>
          </a:p>
        </p:txBody>
      </p:sp>
      <p:pic>
        <p:nvPicPr>
          <p:cNvPr id="4" name="Image 3">
            <a:extLst>
              <a:ext uri="{FF2B5EF4-FFF2-40B4-BE49-F238E27FC236}">
                <a16:creationId xmlns:a16="http://schemas.microsoft.com/office/drawing/2014/main" id="{9B35A372-EC8E-4028-84B9-82173A18A2DA}"/>
              </a:ext>
            </a:extLst>
          </p:cNvPr>
          <p:cNvPicPr>
            <a:picLocks noChangeAspect="1"/>
          </p:cNvPicPr>
          <p:nvPr/>
        </p:nvPicPr>
        <p:blipFill rotWithShape="1">
          <a:blip r:embed="rId3"/>
          <a:srcRect t="15542" r="47614" b="22961"/>
          <a:stretch/>
        </p:blipFill>
        <p:spPr>
          <a:xfrm>
            <a:off x="2019300" y="3533984"/>
            <a:ext cx="374201" cy="342272"/>
          </a:xfrm>
          <a:prstGeom prst="rect">
            <a:avLst/>
          </a:prstGeom>
        </p:spPr>
      </p:pic>
      <p:sp>
        <p:nvSpPr>
          <p:cNvPr id="3" name="ZoneTexte 2">
            <a:extLst>
              <a:ext uri="{FF2B5EF4-FFF2-40B4-BE49-F238E27FC236}">
                <a16:creationId xmlns:a16="http://schemas.microsoft.com/office/drawing/2014/main" id="{F9649279-496F-4624-A1A3-EC611B6C071E}"/>
              </a:ext>
            </a:extLst>
          </p:cNvPr>
          <p:cNvSpPr txBox="1"/>
          <p:nvPr/>
        </p:nvSpPr>
        <p:spPr>
          <a:xfrm>
            <a:off x="401444" y="5597912"/>
            <a:ext cx="8367731" cy="553998"/>
          </a:xfrm>
          <a:prstGeom prst="rect">
            <a:avLst/>
          </a:prstGeom>
          <a:noFill/>
        </p:spPr>
        <p:txBody>
          <a:bodyPr wrap="square" rtlCol="0">
            <a:spAutoFit/>
          </a:bodyPr>
          <a:lstStyle/>
          <a:p>
            <a:pPr algn="just"/>
            <a:r>
              <a:rPr lang="fr-FR" sz="1500" dirty="0" err="1">
                <a:solidFill>
                  <a:srgbClr val="18C320"/>
                </a:solidFill>
              </a:rPr>
              <a:t>Anche se </a:t>
            </a:r>
            <a:r>
              <a:rPr lang="fr-FR" sz="1500" dirty="0">
                <a:solidFill>
                  <a:srgbClr val="18C320"/>
                </a:solidFill>
              </a:rPr>
              <a:t>tutti gli </a:t>
            </a:r>
            <a:r>
              <a:rPr lang="fr-FR" sz="1500" dirty="0" err="1">
                <a:solidFill>
                  <a:srgbClr val="18C320"/>
                </a:solidFill>
              </a:rPr>
              <a:t>altri fattori indicati </a:t>
            </a:r>
            <a:r>
              <a:rPr lang="fr-FR" sz="1500" dirty="0">
                <a:solidFill>
                  <a:srgbClr val="18C320"/>
                </a:solidFill>
              </a:rPr>
              <a:t>sono </a:t>
            </a:r>
            <a:r>
              <a:rPr lang="fr-FR" sz="1500" dirty="0" err="1">
                <a:solidFill>
                  <a:srgbClr val="18C320"/>
                </a:solidFill>
              </a:rPr>
              <a:t>ormai conseguenze ben identificate </a:t>
            </a:r>
            <a:r>
              <a:rPr lang="fr-FR" sz="1500" dirty="0">
                <a:solidFill>
                  <a:srgbClr val="18C320"/>
                </a:solidFill>
              </a:rPr>
              <a:t>di una </a:t>
            </a:r>
            <a:r>
              <a:rPr lang="fr-FR" sz="1500" dirty="0" err="1">
                <a:solidFill>
                  <a:srgbClr val="18C320"/>
                </a:solidFill>
              </a:rPr>
              <a:t>gestione efficiente dei rifiuti</a:t>
            </a:r>
            <a:r>
              <a:rPr lang="fr-FR" sz="1500" dirty="0">
                <a:solidFill>
                  <a:srgbClr val="18C320"/>
                </a:solidFill>
              </a:rPr>
              <a:t>.</a:t>
            </a:r>
          </a:p>
        </p:txBody>
      </p:sp>
    </p:spTree>
    <p:extLst>
      <p:ext uri="{BB962C8B-B14F-4D97-AF65-F5344CB8AC3E}">
        <p14:creationId xmlns:p14="http://schemas.microsoft.com/office/powerpoint/2010/main" val="2922333725"/>
      </p:ext>
    </p:extLst>
  </p:cSld>
  <p:clrMapOvr>
    <a:masterClrMapping/>
  </p:clrMapOvr>
  <mc:AlternateContent xmlns:mc="http://schemas.openxmlformats.org/markup-compatibility/2006" xmlns:p14="http://schemas.microsoft.com/office/powerpoint/2010/main">
    <mc:Choice Requires="p14">
      <p:transition spd="slow" p14:dur="2000" advClick="0" advTm="8000"/>
    </mc:Choice>
    <mc:Fallback xmlns:a16="http://schemas.microsoft.com/office/drawing/2014/main" xmlns="">
      <p:transition spd="slow" advClick="0" advTm="8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300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par>
                          <p:cTn id="8" fill="hold">
                            <p:stCondLst>
                              <p:cond delay="3500"/>
                            </p:stCondLst>
                            <p:childTnLst>
                              <p:par>
                                <p:cTn id="9" presetID="22" presetClass="entr" presetSubtype="1" fill="hold" nodeType="afterEffect">
                                  <p:stCondLst>
                                    <p:cond delay="50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wipe(up)">
                                      <p:cBhvr>
                                        <p:cTn id="11" dur="1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63"/>
        <p:cNvGrpSpPr/>
        <p:nvPr/>
      </p:nvGrpSpPr>
      <p:grpSpPr>
        <a:xfrm>
          <a:off x="0" y="0"/>
          <a:ext cx="0" cy="0"/>
          <a:chOff x="0" y="0"/>
          <a:chExt cx="0" cy="0"/>
        </a:xfrm>
      </p:grpSpPr>
      <p:pic>
        <p:nvPicPr>
          <p:cNvPr id="2052" name="Picture 4" descr="Recycle Recycling Glass - Free vector graphic on Pixabay">
            <a:extLst>
              <a:ext uri="{FF2B5EF4-FFF2-40B4-BE49-F238E27FC236}">
                <a16:creationId xmlns:a16="http://schemas.microsoft.com/office/drawing/2014/main" id="{0160F63B-E662-41D5-8635-3D329C9D017E}"/>
              </a:ext>
            </a:extLst>
          </p:cNvPr>
          <p:cNvPicPr>
            <a:picLocks noChangeAspect="1" noChangeArrowheads="1"/>
          </p:cNvPicPr>
          <p:nvPr/>
        </p:nvPicPr>
        <p:blipFill>
          <a:blip r:embed="rId3">
            <a:extLst>
              <a:ext uri="{BEBA8EAE-BF5A-486C-A8C5-ECC9F3942E4B}">
                <a14:imgProps xmlns:a14="http://schemas.microsoft.com/office/drawing/2010/main">
                  <a14:imgLayer r:embed="rId4">
                    <a14:imgEffect>
                      <a14:saturation sat="0"/>
                    </a14:imgEffect>
                  </a14:imgLayer>
                </a14:imgProps>
              </a:ext>
              <a:ext uri="{28A0092B-C50C-407E-A947-70E740481C1C}">
                <a14:useLocalDpi xmlns:a14="http://schemas.microsoft.com/office/drawing/2010/main" val="0"/>
              </a:ext>
            </a:extLst>
          </a:blip>
          <a:srcRect/>
          <a:stretch>
            <a:fillRect/>
          </a:stretch>
        </p:blipFill>
        <p:spPr bwMode="auto">
          <a:xfrm>
            <a:off x="4025590" y="4336907"/>
            <a:ext cx="1544684" cy="1551580"/>
          </a:xfrm>
          <a:prstGeom prst="rect">
            <a:avLst/>
          </a:prstGeom>
          <a:noFill/>
          <a:extLst>
            <a:ext uri="{909E8E84-426E-40DD-AFC4-6F175D3DCCD1}">
              <a14:hiddenFill xmlns:a14="http://schemas.microsoft.com/office/drawing/2010/main">
                <a:solidFill>
                  <a:srgbClr val="FFFFFF"/>
                </a:solidFill>
              </a14:hiddenFill>
            </a:ext>
          </a:extLst>
        </p:spPr>
      </p:pic>
      <p:sp>
        <p:nvSpPr>
          <p:cNvPr id="64" name="Google Shape;64;p9"/>
          <p:cNvSpPr txBox="1">
            <a:spLocks noGrp="1"/>
          </p:cNvSpPr>
          <p:nvPr>
            <p:ph type="sldNum" idx="12"/>
          </p:nvPr>
        </p:nvSpPr>
        <p:spPr>
          <a:xfrm>
            <a:off x="7046913" y="6519863"/>
            <a:ext cx="2133600" cy="365125"/>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000"/>
              <a:buNone/>
            </a:pPr>
            <a:fld id="{00000000-1234-1234-1234-123412341234}" type="slidenum">
              <a:rPr lang="es-ES"/>
              <a:t>11</a:t>
            </a:fld>
            <a:endParaRPr/>
          </a:p>
        </p:txBody>
      </p:sp>
      <p:sp>
        <p:nvSpPr>
          <p:cNvPr id="65" name="Google Shape;65;p9"/>
          <p:cNvSpPr txBox="1"/>
          <p:nvPr/>
        </p:nvSpPr>
        <p:spPr>
          <a:xfrm>
            <a:off x="285531" y="1074532"/>
            <a:ext cx="8509997" cy="375445"/>
          </a:xfrm>
          <a:prstGeom prst="rect">
            <a:avLst/>
          </a:prstGeom>
          <a:solidFill>
            <a:srgbClr val="18C320"/>
          </a:solidFill>
          <a:ln w="9525" cap="flat" cmpd="sng">
            <a:solidFill>
              <a:srgbClr val="00B050"/>
            </a:solidFill>
            <a:prstDash val="solid"/>
            <a:round/>
            <a:headEnd type="none" w="sm" len="sm"/>
            <a:tailEnd type="none" w="sm" len="sm"/>
          </a:ln>
        </p:spPr>
        <p:txBody>
          <a:bodyPr spcFirstLastPara="1" wrap="square" lIns="91425" tIns="45700" rIns="91425" bIns="45700" anchor="b" anchorCtr="0">
            <a:normAutofit fontScale="92500" lnSpcReduction="10000"/>
          </a:bodyPr>
          <a:lstStyle/>
          <a:p>
            <a:pPr marL="742950" marR="0" lvl="0" indent="-742950" algn="l" rtl="0">
              <a:lnSpc>
                <a:spcPct val="90000"/>
              </a:lnSpc>
              <a:spcBef>
                <a:spcPts val="0"/>
              </a:spcBef>
              <a:spcAft>
                <a:spcPts val="0"/>
              </a:spcAft>
              <a:buNone/>
            </a:pPr>
            <a:r>
              <a:rPr lang="fr-FR" sz="2400" b="0" i="0" u="none" strike="noStrike" cap="none" dirty="0" err="1">
                <a:solidFill>
                  <a:schemeClr val="lt1"/>
                </a:solidFill>
                <a:latin typeface="Arial"/>
                <a:ea typeface="Arial"/>
                <a:cs typeface="Arial"/>
                <a:sym typeface="Arial"/>
              </a:rPr>
              <a:t>Diverse </a:t>
            </a:r>
            <a:r>
              <a:rPr lang="fr-FR" sz="2400" b="0" i="0" u="none" strike="noStrike" cap="none" dirty="0">
                <a:solidFill>
                  <a:schemeClr val="lt1"/>
                </a:solidFill>
                <a:latin typeface="Arial"/>
                <a:ea typeface="Arial"/>
                <a:cs typeface="Arial"/>
                <a:sym typeface="Arial"/>
              </a:rPr>
              <a:t>organizzazioni per la gestione </a:t>
            </a:r>
            <a:r>
              <a:rPr lang="fr-FR" sz="2400" b="0" i="0" u="none" strike="noStrike" cap="none" dirty="0" err="1">
                <a:solidFill>
                  <a:schemeClr val="lt1"/>
                </a:solidFill>
                <a:latin typeface="Arial"/>
                <a:ea typeface="Arial"/>
                <a:cs typeface="Arial"/>
                <a:sym typeface="Arial"/>
              </a:rPr>
              <a:t>dei rifiuti</a:t>
            </a:r>
            <a:endParaRPr lang="en-GB" sz="2400" b="0" i="0" u="none" strike="noStrike" cap="none" dirty="0">
              <a:solidFill>
                <a:schemeClr val="lt1"/>
              </a:solidFill>
              <a:latin typeface="Arial"/>
              <a:ea typeface="Arial"/>
              <a:cs typeface="Arial"/>
              <a:sym typeface="Arial"/>
            </a:endParaRPr>
          </a:p>
        </p:txBody>
      </p:sp>
      <p:sp>
        <p:nvSpPr>
          <p:cNvPr id="9" name="5 Rectángulo">
            <a:extLst>
              <a:ext uri="{FF2B5EF4-FFF2-40B4-BE49-F238E27FC236}">
                <a16:creationId xmlns:a16="http://schemas.microsoft.com/office/drawing/2014/main" id="{BA69E0EA-3098-4824-AE79-C7D7CBAA8985}"/>
              </a:ext>
            </a:extLst>
          </p:cNvPr>
          <p:cNvSpPr/>
          <p:nvPr/>
        </p:nvSpPr>
        <p:spPr>
          <a:xfrm>
            <a:off x="306006" y="1812071"/>
            <a:ext cx="8367731" cy="3046988"/>
          </a:xfrm>
          <a:prstGeom prst="rect">
            <a:avLst/>
          </a:prstGeom>
        </p:spPr>
        <p:txBody>
          <a:bodyPr wrap="square">
            <a:spAutoFit/>
          </a:bodyPr>
          <a:lstStyle/>
          <a:p>
            <a:pPr algn="just"/>
            <a:r>
              <a:rPr lang="en-US" sz="1600" dirty="0">
                <a:solidFill>
                  <a:schemeClr val="tx1"/>
                </a:solidFill>
              </a:rPr>
              <a:t>Il trattamento dei rifiuti si è evoluto nel tempo con la nostra capacità di differenziare un prodotto finale in singole parti, preferibilmente in base alla natura dei loro materiali.</a:t>
            </a:r>
          </a:p>
          <a:p>
            <a:pPr algn="just"/>
            <a:endParaRPr lang="en-US" sz="1600" dirty="0">
              <a:solidFill>
                <a:schemeClr val="tx1"/>
              </a:solidFill>
            </a:endParaRPr>
          </a:p>
          <a:p>
            <a:pPr algn="just"/>
            <a:r>
              <a:rPr lang="en-US" sz="1600" dirty="0">
                <a:solidFill>
                  <a:schemeClr val="tx1"/>
                </a:solidFill>
              </a:rPr>
              <a:t>Pertanto, le principali categorie di rifiuti note ai cittadini sono:</a:t>
            </a:r>
          </a:p>
          <a:p>
            <a:pPr algn="just"/>
            <a:endParaRPr lang="en-US" sz="1600" dirty="0">
              <a:solidFill>
                <a:schemeClr val="tx1"/>
              </a:solidFill>
            </a:endParaRPr>
          </a:p>
          <a:p>
            <a:pPr marL="892175" indent="-285750" algn="just">
              <a:buFont typeface="Wingdings" panose="05000000000000000000" pitchFamily="2" charset="2"/>
              <a:buChar char="Ø"/>
            </a:pPr>
            <a:r>
              <a:rPr lang="en-US" sz="1600" dirty="0">
                <a:solidFill>
                  <a:schemeClr val="tx1"/>
                </a:solidFill>
              </a:rPr>
              <a:t>Plastica</a:t>
            </a:r>
          </a:p>
          <a:p>
            <a:pPr marL="892175" indent="-285750" algn="just">
              <a:buFont typeface="Wingdings" panose="05000000000000000000" pitchFamily="2" charset="2"/>
              <a:buChar char="Ø"/>
            </a:pPr>
            <a:endParaRPr lang="en-US" sz="1600" dirty="0">
              <a:solidFill>
                <a:schemeClr val="tx1"/>
              </a:solidFill>
            </a:endParaRPr>
          </a:p>
          <a:p>
            <a:pPr marL="892175" indent="-285750" algn="just">
              <a:buFont typeface="Wingdings" panose="05000000000000000000" pitchFamily="2" charset="2"/>
              <a:buChar char="Ø"/>
            </a:pPr>
            <a:r>
              <a:rPr lang="en-US" sz="1600" dirty="0">
                <a:solidFill>
                  <a:schemeClr val="tx1"/>
                </a:solidFill>
              </a:rPr>
              <a:t>Cartone e carta</a:t>
            </a:r>
          </a:p>
          <a:p>
            <a:pPr marL="892175" indent="-285750" algn="just">
              <a:buFont typeface="Wingdings" panose="05000000000000000000" pitchFamily="2" charset="2"/>
              <a:buChar char="Ø"/>
            </a:pPr>
            <a:endParaRPr lang="en-US" sz="1600" dirty="0">
              <a:solidFill>
                <a:schemeClr val="tx1"/>
              </a:solidFill>
            </a:endParaRPr>
          </a:p>
          <a:p>
            <a:pPr marL="892175" indent="-285750" algn="just">
              <a:buFont typeface="Wingdings" panose="05000000000000000000" pitchFamily="2" charset="2"/>
              <a:buChar char="Ø"/>
            </a:pPr>
            <a:r>
              <a:rPr lang="en-US" sz="1600" dirty="0">
                <a:solidFill>
                  <a:schemeClr val="tx1"/>
                </a:solidFill>
              </a:rPr>
              <a:t>Vetro</a:t>
            </a:r>
          </a:p>
          <a:p>
            <a:pPr marL="892175" indent="-285750" algn="just">
              <a:buFont typeface="Wingdings" panose="05000000000000000000" pitchFamily="2" charset="2"/>
              <a:buChar char="Ø"/>
            </a:pPr>
            <a:endParaRPr lang="en-US" sz="1600" dirty="0">
              <a:solidFill>
                <a:schemeClr val="tx1"/>
              </a:solidFill>
            </a:endParaRPr>
          </a:p>
          <a:p>
            <a:pPr marL="892175" indent="-285750" algn="just">
              <a:buFont typeface="Wingdings" panose="05000000000000000000" pitchFamily="2" charset="2"/>
              <a:buChar char="Ø"/>
            </a:pPr>
            <a:r>
              <a:rPr lang="en-US" sz="1600" dirty="0">
                <a:solidFill>
                  <a:schemeClr val="tx1"/>
                </a:solidFill>
              </a:rPr>
              <a:t>Organico</a:t>
            </a:r>
            <a:endParaRPr lang="en-GB" sz="1600" dirty="0">
              <a:solidFill>
                <a:schemeClr val="tx1"/>
              </a:solidFill>
            </a:endParaRPr>
          </a:p>
        </p:txBody>
      </p:sp>
      <p:pic>
        <p:nvPicPr>
          <p:cNvPr id="2050" name="Picture 2" descr="Enter Recycling Environment Source - Free image on Pixabay">
            <a:extLst>
              <a:ext uri="{FF2B5EF4-FFF2-40B4-BE49-F238E27FC236}">
                <a16:creationId xmlns:a16="http://schemas.microsoft.com/office/drawing/2014/main" id="{404FF691-157B-4174-9E73-3A3B75CBA1BA}"/>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704393" y="2572212"/>
            <a:ext cx="2133601" cy="2133601"/>
          </a:xfrm>
          <a:prstGeom prst="rect">
            <a:avLst/>
          </a:prstGeom>
          <a:noFill/>
          <a:extLst>
            <a:ext uri="{909E8E84-426E-40DD-AFC4-6F175D3DCCD1}">
              <a14:hiddenFill xmlns:a14="http://schemas.microsoft.com/office/drawing/2010/main">
                <a:solidFill>
                  <a:srgbClr val="FFFFFF"/>
                </a:solidFill>
              </a14:hiddenFill>
            </a:ext>
          </a:extLst>
        </p:spPr>
      </p:pic>
      <p:pic>
        <p:nvPicPr>
          <p:cNvPr id="6" name="Image 5">
            <a:extLst>
              <a:ext uri="{FF2B5EF4-FFF2-40B4-BE49-F238E27FC236}">
                <a16:creationId xmlns:a16="http://schemas.microsoft.com/office/drawing/2014/main" id="{2F6DC67E-6B9E-4FDE-8ED8-08C77B4908FC}"/>
              </a:ext>
            </a:extLst>
          </p:cNvPr>
          <p:cNvPicPr>
            <a:picLocks noChangeAspect="1"/>
          </p:cNvPicPr>
          <p:nvPr/>
        </p:nvPicPr>
        <p:blipFill>
          <a:blip r:embed="rId6">
            <a:extLst>
              <a:ext uri="{BEBA8EAE-BF5A-486C-A8C5-ECC9F3942E4B}">
                <a14:imgProps xmlns:a14="http://schemas.microsoft.com/office/drawing/2010/main">
                  <a14:imgLayer r:embed="rId7">
                    <a14:imgEffect>
                      <a14:saturation sat="0"/>
                    </a14:imgEffect>
                  </a14:imgLayer>
                </a14:imgProps>
              </a:ext>
            </a:extLst>
          </a:blip>
          <a:stretch>
            <a:fillRect/>
          </a:stretch>
        </p:blipFill>
        <p:spPr>
          <a:xfrm>
            <a:off x="4682118" y="3620953"/>
            <a:ext cx="2857500" cy="1600200"/>
          </a:xfrm>
          <a:prstGeom prst="rect">
            <a:avLst/>
          </a:prstGeom>
        </p:spPr>
      </p:pic>
      <p:pic>
        <p:nvPicPr>
          <p:cNvPr id="2054" name="Picture 6" descr="Organic waste and dustbin food composting set. Biodegradable things. Vector  flat style cartoon illustration isolate… | Compost, Biodegradable products,  Food cartoon">
            <a:extLst>
              <a:ext uri="{FF2B5EF4-FFF2-40B4-BE49-F238E27FC236}">
                <a16:creationId xmlns:a16="http://schemas.microsoft.com/office/drawing/2014/main" id="{419B27E6-9F3E-47CE-9CAA-5BCD152A9F44}"/>
              </a:ext>
            </a:extLst>
          </p:cNvPr>
          <p:cNvPicPr>
            <a:picLocks noChangeAspect="1" noChangeArrowheads="1"/>
          </p:cNvPicPr>
          <p:nvPr/>
        </p:nvPicPr>
        <p:blipFill rotWithShape="1">
          <a:blip r:embed="rId8">
            <a:extLst>
              <a:ext uri="{BEBA8EAE-BF5A-486C-A8C5-ECC9F3942E4B}">
                <a14:imgProps xmlns:a14="http://schemas.microsoft.com/office/drawing/2010/main">
                  <a14:imgLayer r:embed="rId9">
                    <a14:imgEffect>
                      <a14:saturation sat="0"/>
                    </a14:imgEffect>
                  </a14:imgLayer>
                </a14:imgProps>
              </a:ext>
              <a:ext uri="{28A0092B-C50C-407E-A947-70E740481C1C}">
                <a14:useLocalDpi xmlns:a14="http://schemas.microsoft.com/office/drawing/2010/main" val="0"/>
              </a:ext>
            </a:extLst>
          </a:blip>
          <a:srcRect b="10562"/>
          <a:stretch/>
        </p:blipFill>
        <p:spPr bwMode="auto">
          <a:xfrm rot="20817434">
            <a:off x="2099016" y="4912365"/>
            <a:ext cx="2057400" cy="1984919"/>
          </a:xfrm>
          <a:prstGeom prst="ellipse">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17558175"/>
      </p:ext>
    </p:extLst>
  </p:cSld>
  <p:clrMapOvr>
    <a:masterClrMapping/>
  </p:clrMapOvr>
  <mc:AlternateContent xmlns:mc="http://schemas.openxmlformats.org/markup-compatibility/2006" xmlns:p14="http://schemas.microsoft.com/office/powerpoint/2010/main">
    <mc:Choice Requires="p14">
      <p:transition spd="slow" p14:dur="2000" advClick="0" advTm="15000"/>
    </mc:Choice>
    <mc:Fallback xmlns:a14="http://schemas.microsoft.com/office/drawing/2010/main" xmlns:a16="http://schemas.microsoft.com/office/drawing/2014/main" xmlns="">
      <p:transition spd="slow" advClick="0" advTm="15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65"/>
                                        </p:tgtEl>
                                        <p:attrNameLst>
                                          <p:attrName>style.visibility</p:attrName>
                                        </p:attrNameLst>
                                      </p:cBhvr>
                                      <p:to>
                                        <p:strVal val="visible"/>
                                      </p:to>
                                    </p:set>
                                    <p:animEffect transition="in" filter="fade">
                                      <p:cBhvr>
                                        <p:cTn id="7" dur="500"/>
                                        <p:tgtEl>
                                          <p:spTgt spid="65"/>
                                        </p:tgtEl>
                                      </p:cBhvr>
                                    </p:animEffect>
                                  </p:childTnLst>
                                </p:cTn>
                              </p:par>
                            </p:childTnLst>
                          </p:cTn>
                        </p:par>
                        <p:par>
                          <p:cTn id="8" fill="hold">
                            <p:stCondLst>
                              <p:cond delay="500"/>
                            </p:stCondLst>
                            <p:childTnLst>
                              <p:par>
                                <p:cTn id="9" presetID="22" presetClass="entr" presetSubtype="1" fill="hold" grpId="0" nodeType="afterEffect">
                                  <p:stCondLst>
                                    <p:cond delay="500"/>
                                  </p:stCondLst>
                                  <p:childTnLst>
                                    <p:set>
                                      <p:cBhvr>
                                        <p:cTn id="10" dur="1" fill="hold">
                                          <p:stCondLst>
                                            <p:cond delay="0"/>
                                          </p:stCondLst>
                                        </p:cTn>
                                        <p:tgtEl>
                                          <p:spTgt spid="9">
                                            <p:txEl>
                                              <p:pRg st="0" end="0"/>
                                            </p:txEl>
                                          </p:spTgt>
                                        </p:tgtEl>
                                        <p:attrNameLst>
                                          <p:attrName>style.visibility</p:attrName>
                                        </p:attrNameLst>
                                      </p:cBhvr>
                                      <p:to>
                                        <p:strVal val="visible"/>
                                      </p:to>
                                    </p:set>
                                    <p:animEffect transition="in" filter="wipe(up)">
                                      <p:cBhvr>
                                        <p:cTn id="11" dur="2000"/>
                                        <p:tgtEl>
                                          <p:spTgt spid="9">
                                            <p:txEl>
                                              <p:pRg st="0" end="0"/>
                                            </p:txEl>
                                          </p:spTgt>
                                        </p:tgtEl>
                                      </p:cBhvr>
                                    </p:animEffect>
                                  </p:childTnLst>
                                </p:cTn>
                              </p:par>
                            </p:childTnLst>
                          </p:cTn>
                        </p:par>
                        <p:par>
                          <p:cTn id="12" fill="hold">
                            <p:stCondLst>
                              <p:cond delay="3000"/>
                            </p:stCondLst>
                            <p:childTnLst>
                              <p:par>
                                <p:cTn id="13" presetID="22" presetClass="entr" presetSubtype="1" fill="hold" grpId="0" nodeType="afterEffect">
                                  <p:stCondLst>
                                    <p:cond delay="500"/>
                                  </p:stCondLst>
                                  <p:childTnLst>
                                    <p:set>
                                      <p:cBhvr>
                                        <p:cTn id="14" dur="1" fill="hold">
                                          <p:stCondLst>
                                            <p:cond delay="0"/>
                                          </p:stCondLst>
                                        </p:cTn>
                                        <p:tgtEl>
                                          <p:spTgt spid="9">
                                            <p:txEl>
                                              <p:pRg st="2" end="2"/>
                                            </p:txEl>
                                          </p:spTgt>
                                        </p:tgtEl>
                                        <p:attrNameLst>
                                          <p:attrName>style.visibility</p:attrName>
                                        </p:attrNameLst>
                                      </p:cBhvr>
                                      <p:to>
                                        <p:strVal val="visible"/>
                                      </p:to>
                                    </p:set>
                                    <p:animEffect transition="in" filter="wipe(up)">
                                      <p:cBhvr>
                                        <p:cTn id="15" dur="2000"/>
                                        <p:tgtEl>
                                          <p:spTgt spid="9">
                                            <p:txEl>
                                              <p:pRg st="2" end="2"/>
                                            </p:txEl>
                                          </p:spTgt>
                                        </p:tgtEl>
                                      </p:cBhvr>
                                    </p:animEffect>
                                  </p:childTnLst>
                                </p:cTn>
                              </p:par>
                            </p:childTnLst>
                          </p:cTn>
                        </p:par>
                        <p:par>
                          <p:cTn id="16" fill="hold">
                            <p:stCondLst>
                              <p:cond delay="5500"/>
                            </p:stCondLst>
                            <p:childTnLst>
                              <p:par>
                                <p:cTn id="17" presetID="22" presetClass="entr" presetSubtype="8" fill="hold" grpId="0" nodeType="afterEffect">
                                  <p:stCondLst>
                                    <p:cond delay="500"/>
                                  </p:stCondLst>
                                  <p:childTnLst>
                                    <p:set>
                                      <p:cBhvr>
                                        <p:cTn id="18" dur="1" fill="hold">
                                          <p:stCondLst>
                                            <p:cond delay="0"/>
                                          </p:stCondLst>
                                        </p:cTn>
                                        <p:tgtEl>
                                          <p:spTgt spid="9">
                                            <p:txEl>
                                              <p:pRg st="4" end="4"/>
                                            </p:txEl>
                                          </p:spTgt>
                                        </p:tgtEl>
                                        <p:attrNameLst>
                                          <p:attrName>style.visibility</p:attrName>
                                        </p:attrNameLst>
                                      </p:cBhvr>
                                      <p:to>
                                        <p:strVal val="visible"/>
                                      </p:to>
                                    </p:set>
                                    <p:animEffect transition="in" filter="wipe(left)">
                                      <p:cBhvr>
                                        <p:cTn id="19" dur="500"/>
                                        <p:tgtEl>
                                          <p:spTgt spid="9">
                                            <p:txEl>
                                              <p:pRg st="4" end="4"/>
                                            </p:txEl>
                                          </p:spTgt>
                                        </p:tgtEl>
                                      </p:cBhvr>
                                    </p:animEffect>
                                  </p:childTnLst>
                                </p:cTn>
                              </p:par>
                            </p:childTnLst>
                          </p:cTn>
                        </p:par>
                        <p:par>
                          <p:cTn id="20" fill="hold">
                            <p:stCondLst>
                              <p:cond delay="6500"/>
                            </p:stCondLst>
                            <p:childTnLst>
                              <p:par>
                                <p:cTn id="21" presetID="2" presetClass="entr" presetSubtype="4" fill="hold" nodeType="afterEffect">
                                  <p:stCondLst>
                                    <p:cond delay="0"/>
                                  </p:stCondLst>
                                  <p:childTnLst>
                                    <p:set>
                                      <p:cBhvr>
                                        <p:cTn id="22" dur="1" fill="hold">
                                          <p:stCondLst>
                                            <p:cond delay="0"/>
                                          </p:stCondLst>
                                        </p:cTn>
                                        <p:tgtEl>
                                          <p:spTgt spid="2050"/>
                                        </p:tgtEl>
                                        <p:attrNameLst>
                                          <p:attrName>style.visibility</p:attrName>
                                        </p:attrNameLst>
                                      </p:cBhvr>
                                      <p:to>
                                        <p:strVal val="visible"/>
                                      </p:to>
                                    </p:set>
                                    <p:anim calcmode="lin" valueType="num">
                                      <p:cBhvr additive="base">
                                        <p:cTn id="23" dur="500" fill="hold"/>
                                        <p:tgtEl>
                                          <p:spTgt spid="2050"/>
                                        </p:tgtEl>
                                        <p:attrNameLst>
                                          <p:attrName>ppt_x</p:attrName>
                                        </p:attrNameLst>
                                      </p:cBhvr>
                                      <p:tavLst>
                                        <p:tav tm="0">
                                          <p:val>
                                            <p:strVal val="#ppt_x"/>
                                          </p:val>
                                        </p:tav>
                                        <p:tav tm="100000">
                                          <p:val>
                                            <p:strVal val="#ppt_x"/>
                                          </p:val>
                                        </p:tav>
                                      </p:tavLst>
                                    </p:anim>
                                    <p:anim calcmode="lin" valueType="num">
                                      <p:cBhvr additive="base">
                                        <p:cTn id="24" dur="500" fill="hold"/>
                                        <p:tgtEl>
                                          <p:spTgt spid="2050"/>
                                        </p:tgtEl>
                                        <p:attrNameLst>
                                          <p:attrName>ppt_y</p:attrName>
                                        </p:attrNameLst>
                                      </p:cBhvr>
                                      <p:tavLst>
                                        <p:tav tm="0">
                                          <p:val>
                                            <p:strVal val="1+#ppt_h/2"/>
                                          </p:val>
                                        </p:tav>
                                        <p:tav tm="100000">
                                          <p:val>
                                            <p:strVal val="#ppt_y"/>
                                          </p:val>
                                        </p:tav>
                                      </p:tavLst>
                                    </p:anim>
                                  </p:childTnLst>
                                </p:cTn>
                              </p:par>
                            </p:childTnLst>
                          </p:cTn>
                        </p:par>
                        <p:par>
                          <p:cTn id="25" fill="hold">
                            <p:stCondLst>
                              <p:cond delay="7000"/>
                            </p:stCondLst>
                            <p:childTnLst>
                              <p:par>
                                <p:cTn id="26" presetID="22" presetClass="entr" presetSubtype="8" fill="hold" grpId="0" nodeType="afterEffect">
                                  <p:stCondLst>
                                    <p:cond delay="500"/>
                                  </p:stCondLst>
                                  <p:childTnLst>
                                    <p:set>
                                      <p:cBhvr>
                                        <p:cTn id="27" dur="1" fill="hold">
                                          <p:stCondLst>
                                            <p:cond delay="0"/>
                                          </p:stCondLst>
                                        </p:cTn>
                                        <p:tgtEl>
                                          <p:spTgt spid="9">
                                            <p:txEl>
                                              <p:pRg st="6" end="6"/>
                                            </p:txEl>
                                          </p:spTgt>
                                        </p:tgtEl>
                                        <p:attrNameLst>
                                          <p:attrName>style.visibility</p:attrName>
                                        </p:attrNameLst>
                                      </p:cBhvr>
                                      <p:to>
                                        <p:strVal val="visible"/>
                                      </p:to>
                                    </p:set>
                                    <p:animEffect transition="in" filter="wipe(left)">
                                      <p:cBhvr>
                                        <p:cTn id="28" dur="500"/>
                                        <p:tgtEl>
                                          <p:spTgt spid="9">
                                            <p:txEl>
                                              <p:pRg st="6" end="6"/>
                                            </p:txEl>
                                          </p:spTgt>
                                        </p:tgtEl>
                                      </p:cBhvr>
                                    </p:animEffect>
                                  </p:childTnLst>
                                </p:cTn>
                              </p:par>
                            </p:childTnLst>
                          </p:cTn>
                        </p:par>
                        <p:par>
                          <p:cTn id="29" fill="hold">
                            <p:stCondLst>
                              <p:cond delay="8000"/>
                            </p:stCondLst>
                            <p:childTnLst>
                              <p:par>
                                <p:cTn id="30" presetID="2" presetClass="entr" presetSubtype="4" fill="hold" nodeType="afterEffect">
                                  <p:stCondLst>
                                    <p:cond delay="0"/>
                                  </p:stCondLst>
                                  <p:childTnLst>
                                    <p:set>
                                      <p:cBhvr>
                                        <p:cTn id="31" dur="1" fill="hold">
                                          <p:stCondLst>
                                            <p:cond delay="0"/>
                                          </p:stCondLst>
                                        </p:cTn>
                                        <p:tgtEl>
                                          <p:spTgt spid="6"/>
                                        </p:tgtEl>
                                        <p:attrNameLst>
                                          <p:attrName>style.visibility</p:attrName>
                                        </p:attrNameLst>
                                      </p:cBhvr>
                                      <p:to>
                                        <p:strVal val="visible"/>
                                      </p:to>
                                    </p:set>
                                    <p:anim calcmode="lin" valueType="num">
                                      <p:cBhvr additive="base">
                                        <p:cTn id="32" dur="500" fill="hold"/>
                                        <p:tgtEl>
                                          <p:spTgt spid="6"/>
                                        </p:tgtEl>
                                        <p:attrNameLst>
                                          <p:attrName>ppt_x</p:attrName>
                                        </p:attrNameLst>
                                      </p:cBhvr>
                                      <p:tavLst>
                                        <p:tav tm="0">
                                          <p:val>
                                            <p:strVal val="#ppt_x"/>
                                          </p:val>
                                        </p:tav>
                                        <p:tav tm="100000">
                                          <p:val>
                                            <p:strVal val="#ppt_x"/>
                                          </p:val>
                                        </p:tav>
                                      </p:tavLst>
                                    </p:anim>
                                    <p:anim calcmode="lin" valueType="num">
                                      <p:cBhvr additive="base">
                                        <p:cTn id="33" dur="500" fill="hold"/>
                                        <p:tgtEl>
                                          <p:spTgt spid="6"/>
                                        </p:tgtEl>
                                        <p:attrNameLst>
                                          <p:attrName>ppt_y</p:attrName>
                                        </p:attrNameLst>
                                      </p:cBhvr>
                                      <p:tavLst>
                                        <p:tav tm="0">
                                          <p:val>
                                            <p:strVal val="1+#ppt_h/2"/>
                                          </p:val>
                                        </p:tav>
                                        <p:tav tm="100000">
                                          <p:val>
                                            <p:strVal val="#ppt_y"/>
                                          </p:val>
                                        </p:tav>
                                      </p:tavLst>
                                    </p:anim>
                                  </p:childTnLst>
                                </p:cTn>
                              </p:par>
                            </p:childTnLst>
                          </p:cTn>
                        </p:par>
                        <p:par>
                          <p:cTn id="34" fill="hold">
                            <p:stCondLst>
                              <p:cond delay="8500"/>
                            </p:stCondLst>
                            <p:childTnLst>
                              <p:par>
                                <p:cTn id="35" presetID="22" presetClass="entr" presetSubtype="8" fill="hold" grpId="0" nodeType="afterEffect">
                                  <p:stCondLst>
                                    <p:cond delay="500"/>
                                  </p:stCondLst>
                                  <p:childTnLst>
                                    <p:set>
                                      <p:cBhvr>
                                        <p:cTn id="36" dur="1" fill="hold">
                                          <p:stCondLst>
                                            <p:cond delay="0"/>
                                          </p:stCondLst>
                                        </p:cTn>
                                        <p:tgtEl>
                                          <p:spTgt spid="9">
                                            <p:txEl>
                                              <p:pRg st="8" end="8"/>
                                            </p:txEl>
                                          </p:spTgt>
                                        </p:tgtEl>
                                        <p:attrNameLst>
                                          <p:attrName>style.visibility</p:attrName>
                                        </p:attrNameLst>
                                      </p:cBhvr>
                                      <p:to>
                                        <p:strVal val="visible"/>
                                      </p:to>
                                    </p:set>
                                    <p:animEffect transition="in" filter="wipe(left)">
                                      <p:cBhvr>
                                        <p:cTn id="37" dur="500"/>
                                        <p:tgtEl>
                                          <p:spTgt spid="9">
                                            <p:txEl>
                                              <p:pRg st="8" end="8"/>
                                            </p:txEl>
                                          </p:spTgt>
                                        </p:tgtEl>
                                      </p:cBhvr>
                                    </p:animEffect>
                                  </p:childTnLst>
                                </p:cTn>
                              </p:par>
                            </p:childTnLst>
                          </p:cTn>
                        </p:par>
                        <p:par>
                          <p:cTn id="38" fill="hold">
                            <p:stCondLst>
                              <p:cond delay="9500"/>
                            </p:stCondLst>
                            <p:childTnLst>
                              <p:par>
                                <p:cTn id="39" presetID="2" presetClass="entr" presetSubtype="4" fill="hold" nodeType="afterEffect">
                                  <p:stCondLst>
                                    <p:cond delay="0"/>
                                  </p:stCondLst>
                                  <p:childTnLst>
                                    <p:set>
                                      <p:cBhvr>
                                        <p:cTn id="40" dur="1" fill="hold">
                                          <p:stCondLst>
                                            <p:cond delay="0"/>
                                          </p:stCondLst>
                                        </p:cTn>
                                        <p:tgtEl>
                                          <p:spTgt spid="2052"/>
                                        </p:tgtEl>
                                        <p:attrNameLst>
                                          <p:attrName>style.visibility</p:attrName>
                                        </p:attrNameLst>
                                      </p:cBhvr>
                                      <p:to>
                                        <p:strVal val="visible"/>
                                      </p:to>
                                    </p:set>
                                    <p:anim calcmode="lin" valueType="num">
                                      <p:cBhvr additive="base">
                                        <p:cTn id="41" dur="500" fill="hold"/>
                                        <p:tgtEl>
                                          <p:spTgt spid="2052"/>
                                        </p:tgtEl>
                                        <p:attrNameLst>
                                          <p:attrName>ppt_x</p:attrName>
                                        </p:attrNameLst>
                                      </p:cBhvr>
                                      <p:tavLst>
                                        <p:tav tm="0">
                                          <p:val>
                                            <p:strVal val="#ppt_x"/>
                                          </p:val>
                                        </p:tav>
                                        <p:tav tm="100000">
                                          <p:val>
                                            <p:strVal val="#ppt_x"/>
                                          </p:val>
                                        </p:tav>
                                      </p:tavLst>
                                    </p:anim>
                                    <p:anim calcmode="lin" valueType="num">
                                      <p:cBhvr additive="base">
                                        <p:cTn id="42" dur="500" fill="hold"/>
                                        <p:tgtEl>
                                          <p:spTgt spid="2052"/>
                                        </p:tgtEl>
                                        <p:attrNameLst>
                                          <p:attrName>ppt_y</p:attrName>
                                        </p:attrNameLst>
                                      </p:cBhvr>
                                      <p:tavLst>
                                        <p:tav tm="0">
                                          <p:val>
                                            <p:strVal val="1+#ppt_h/2"/>
                                          </p:val>
                                        </p:tav>
                                        <p:tav tm="100000">
                                          <p:val>
                                            <p:strVal val="#ppt_y"/>
                                          </p:val>
                                        </p:tav>
                                      </p:tavLst>
                                    </p:anim>
                                  </p:childTnLst>
                                </p:cTn>
                              </p:par>
                            </p:childTnLst>
                          </p:cTn>
                        </p:par>
                        <p:par>
                          <p:cTn id="43" fill="hold">
                            <p:stCondLst>
                              <p:cond delay="10000"/>
                            </p:stCondLst>
                            <p:childTnLst>
                              <p:par>
                                <p:cTn id="44" presetID="22" presetClass="entr" presetSubtype="8" fill="hold" grpId="0" nodeType="afterEffect">
                                  <p:stCondLst>
                                    <p:cond delay="500"/>
                                  </p:stCondLst>
                                  <p:childTnLst>
                                    <p:set>
                                      <p:cBhvr>
                                        <p:cTn id="45" dur="1" fill="hold">
                                          <p:stCondLst>
                                            <p:cond delay="0"/>
                                          </p:stCondLst>
                                        </p:cTn>
                                        <p:tgtEl>
                                          <p:spTgt spid="9">
                                            <p:txEl>
                                              <p:pRg st="10" end="10"/>
                                            </p:txEl>
                                          </p:spTgt>
                                        </p:tgtEl>
                                        <p:attrNameLst>
                                          <p:attrName>style.visibility</p:attrName>
                                        </p:attrNameLst>
                                      </p:cBhvr>
                                      <p:to>
                                        <p:strVal val="visible"/>
                                      </p:to>
                                    </p:set>
                                    <p:animEffect transition="in" filter="wipe(left)">
                                      <p:cBhvr>
                                        <p:cTn id="46" dur="500"/>
                                        <p:tgtEl>
                                          <p:spTgt spid="9">
                                            <p:txEl>
                                              <p:pRg st="10" end="10"/>
                                            </p:txEl>
                                          </p:spTgt>
                                        </p:tgtEl>
                                      </p:cBhvr>
                                    </p:animEffect>
                                  </p:childTnLst>
                                </p:cTn>
                              </p:par>
                            </p:childTnLst>
                          </p:cTn>
                        </p:par>
                        <p:par>
                          <p:cTn id="47" fill="hold">
                            <p:stCondLst>
                              <p:cond delay="11000"/>
                            </p:stCondLst>
                            <p:childTnLst>
                              <p:par>
                                <p:cTn id="48" presetID="2" presetClass="entr" presetSubtype="4" fill="hold" nodeType="afterEffect">
                                  <p:stCondLst>
                                    <p:cond delay="0"/>
                                  </p:stCondLst>
                                  <p:childTnLst>
                                    <p:set>
                                      <p:cBhvr>
                                        <p:cTn id="49" dur="1" fill="hold">
                                          <p:stCondLst>
                                            <p:cond delay="0"/>
                                          </p:stCondLst>
                                        </p:cTn>
                                        <p:tgtEl>
                                          <p:spTgt spid="2054"/>
                                        </p:tgtEl>
                                        <p:attrNameLst>
                                          <p:attrName>style.visibility</p:attrName>
                                        </p:attrNameLst>
                                      </p:cBhvr>
                                      <p:to>
                                        <p:strVal val="visible"/>
                                      </p:to>
                                    </p:set>
                                    <p:anim calcmode="lin" valueType="num">
                                      <p:cBhvr additive="base">
                                        <p:cTn id="50" dur="500" fill="hold"/>
                                        <p:tgtEl>
                                          <p:spTgt spid="2054"/>
                                        </p:tgtEl>
                                        <p:attrNameLst>
                                          <p:attrName>ppt_x</p:attrName>
                                        </p:attrNameLst>
                                      </p:cBhvr>
                                      <p:tavLst>
                                        <p:tav tm="0">
                                          <p:val>
                                            <p:strVal val="#ppt_x"/>
                                          </p:val>
                                        </p:tav>
                                        <p:tav tm="100000">
                                          <p:val>
                                            <p:strVal val="#ppt_x"/>
                                          </p:val>
                                        </p:tav>
                                      </p:tavLst>
                                    </p:anim>
                                    <p:anim calcmode="lin" valueType="num">
                                      <p:cBhvr additive="base">
                                        <p:cTn id="51" dur="500" fill="hold"/>
                                        <p:tgtEl>
                                          <p:spTgt spid="205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5" grpId="0" animBg="1"/>
      <p:bldP spid="9"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63"/>
        <p:cNvGrpSpPr/>
        <p:nvPr/>
      </p:nvGrpSpPr>
      <p:grpSpPr>
        <a:xfrm>
          <a:off x="0" y="0"/>
          <a:ext cx="0" cy="0"/>
          <a:chOff x="0" y="0"/>
          <a:chExt cx="0" cy="0"/>
        </a:xfrm>
      </p:grpSpPr>
      <p:sp>
        <p:nvSpPr>
          <p:cNvPr id="64" name="Google Shape;64;p9"/>
          <p:cNvSpPr txBox="1">
            <a:spLocks noGrp="1"/>
          </p:cNvSpPr>
          <p:nvPr>
            <p:ph type="sldNum" idx="12"/>
          </p:nvPr>
        </p:nvSpPr>
        <p:spPr>
          <a:xfrm>
            <a:off x="7046913" y="6519863"/>
            <a:ext cx="2133600" cy="365125"/>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000"/>
              <a:buNone/>
            </a:pPr>
            <a:fld id="{00000000-1234-1234-1234-123412341234}" type="slidenum">
              <a:rPr lang="es-ES"/>
              <a:t>12</a:t>
            </a:fld>
            <a:endParaRPr/>
          </a:p>
        </p:txBody>
      </p:sp>
      <p:sp>
        <p:nvSpPr>
          <p:cNvPr id="65" name="Google Shape;65;p9"/>
          <p:cNvSpPr txBox="1"/>
          <p:nvPr/>
        </p:nvSpPr>
        <p:spPr>
          <a:xfrm>
            <a:off x="285531" y="1074532"/>
            <a:ext cx="8509997" cy="375445"/>
          </a:xfrm>
          <a:prstGeom prst="rect">
            <a:avLst/>
          </a:prstGeom>
          <a:solidFill>
            <a:srgbClr val="18C320"/>
          </a:solidFill>
          <a:ln w="9525" cap="flat" cmpd="sng">
            <a:solidFill>
              <a:srgbClr val="00B050"/>
            </a:solidFill>
            <a:prstDash val="solid"/>
            <a:round/>
            <a:headEnd type="none" w="sm" len="sm"/>
            <a:tailEnd type="none" w="sm" len="sm"/>
          </a:ln>
        </p:spPr>
        <p:txBody>
          <a:bodyPr spcFirstLastPara="1" wrap="square" lIns="91425" tIns="45700" rIns="91425" bIns="45700" anchor="b" anchorCtr="0">
            <a:normAutofit fontScale="92500" lnSpcReduction="10000"/>
          </a:bodyPr>
          <a:lstStyle/>
          <a:p>
            <a:pPr marL="742950" marR="0" lvl="0" indent="-742950" algn="l" rtl="0">
              <a:lnSpc>
                <a:spcPct val="90000"/>
              </a:lnSpc>
              <a:spcBef>
                <a:spcPts val="0"/>
              </a:spcBef>
              <a:spcAft>
                <a:spcPts val="0"/>
              </a:spcAft>
              <a:buNone/>
            </a:pPr>
            <a:r>
              <a:rPr lang="fr-FR" sz="2400" b="0" i="0" u="none" strike="noStrike" cap="none" dirty="0" err="1">
                <a:solidFill>
                  <a:schemeClr val="lt1"/>
                </a:solidFill>
                <a:latin typeface="Arial"/>
                <a:ea typeface="Arial"/>
                <a:cs typeface="Arial"/>
                <a:sym typeface="Arial"/>
              </a:rPr>
              <a:t>Diverse </a:t>
            </a:r>
            <a:r>
              <a:rPr lang="fr-FR" sz="2400" b="0" i="0" u="none" strike="noStrike" cap="none" dirty="0">
                <a:solidFill>
                  <a:schemeClr val="lt1"/>
                </a:solidFill>
                <a:latin typeface="Arial"/>
                <a:ea typeface="Arial"/>
                <a:cs typeface="Arial"/>
                <a:sym typeface="Arial"/>
              </a:rPr>
              <a:t>organizzazioni per la gestione </a:t>
            </a:r>
            <a:r>
              <a:rPr lang="fr-FR" sz="2400" b="0" i="0" u="none" strike="noStrike" cap="none" dirty="0" err="1">
                <a:solidFill>
                  <a:schemeClr val="lt1"/>
                </a:solidFill>
                <a:latin typeface="Arial"/>
                <a:ea typeface="Arial"/>
                <a:cs typeface="Arial"/>
                <a:sym typeface="Arial"/>
              </a:rPr>
              <a:t>dei rifiuti</a:t>
            </a:r>
            <a:endParaRPr lang="en-GB" sz="2400" b="0" i="0" u="none" strike="noStrike" cap="none" dirty="0">
              <a:solidFill>
                <a:schemeClr val="lt1"/>
              </a:solidFill>
              <a:latin typeface="Arial"/>
              <a:ea typeface="Arial"/>
              <a:cs typeface="Arial"/>
              <a:sym typeface="Arial"/>
            </a:endParaRPr>
          </a:p>
        </p:txBody>
      </p:sp>
      <p:sp>
        <p:nvSpPr>
          <p:cNvPr id="9" name="5 Rectángulo">
            <a:extLst>
              <a:ext uri="{FF2B5EF4-FFF2-40B4-BE49-F238E27FC236}">
                <a16:creationId xmlns:a16="http://schemas.microsoft.com/office/drawing/2014/main" id="{BA69E0EA-3098-4824-AE79-C7D7CBAA8985}"/>
              </a:ext>
            </a:extLst>
          </p:cNvPr>
          <p:cNvSpPr/>
          <p:nvPr/>
        </p:nvSpPr>
        <p:spPr>
          <a:xfrm>
            <a:off x="306006" y="1812071"/>
            <a:ext cx="8367731" cy="2554545"/>
          </a:xfrm>
          <a:prstGeom prst="rect">
            <a:avLst/>
          </a:prstGeom>
        </p:spPr>
        <p:txBody>
          <a:bodyPr wrap="square">
            <a:spAutoFit/>
          </a:bodyPr>
          <a:lstStyle/>
          <a:p>
            <a:pPr algn="just"/>
            <a:r>
              <a:rPr lang="en-US" sz="1600" dirty="0">
                <a:solidFill>
                  <a:schemeClr val="tx1"/>
                </a:solidFill>
              </a:rPr>
              <a:t>L'elenco dei rifiuti riciclabili sopra riportato non copre tutti i rifiuti.</a:t>
            </a:r>
          </a:p>
          <a:p>
            <a:pPr algn="just"/>
            <a:endParaRPr lang="en-US" sz="1600" dirty="0">
              <a:solidFill>
                <a:schemeClr val="tx1"/>
              </a:solidFill>
            </a:endParaRPr>
          </a:p>
          <a:p>
            <a:pPr algn="just"/>
            <a:r>
              <a:rPr lang="en-US" sz="1600" dirty="0">
                <a:solidFill>
                  <a:schemeClr val="tx1"/>
                </a:solidFill>
              </a:rPr>
              <a:t>In primo luogo, l'elenco richiede che un articolo sia composto solo dai materiali elencati per essere riciclato. Tuttavia, molti prodotti sono </a:t>
            </a:r>
            <a:r>
              <a:rPr lang="en-US" sz="1600" b="1" dirty="0">
                <a:solidFill>
                  <a:srgbClr val="18C320"/>
                </a:solidFill>
              </a:rPr>
              <a:t>complessi e composti da vari elementi</a:t>
            </a:r>
            <a:r>
              <a:rPr lang="en-US" sz="1600" dirty="0">
                <a:solidFill>
                  <a:schemeClr val="tx1"/>
                </a:solidFill>
              </a:rPr>
              <a:t>.</a:t>
            </a:r>
          </a:p>
          <a:p>
            <a:pPr algn="just"/>
            <a:endParaRPr lang="en-US" sz="1600" dirty="0">
              <a:solidFill>
                <a:schemeClr val="tx1"/>
              </a:solidFill>
            </a:endParaRPr>
          </a:p>
          <a:p>
            <a:pPr algn="just"/>
            <a:r>
              <a:rPr lang="en-US" sz="1600" dirty="0">
                <a:solidFill>
                  <a:schemeClr val="tx1"/>
                </a:solidFill>
              </a:rPr>
              <a:t>Ciò significa che una parte importante dei prodotti finisce ancora nei </a:t>
            </a:r>
            <a:r>
              <a:rPr lang="en-US" sz="1600" b="1" dirty="0">
                <a:solidFill>
                  <a:srgbClr val="18C320"/>
                </a:solidFill>
              </a:rPr>
              <a:t>rifiuti non differenziati </a:t>
            </a:r>
            <a:r>
              <a:rPr lang="en-US" sz="1600" dirty="0">
                <a:solidFill>
                  <a:schemeClr val="tx1"/>
                </a:solidFill>
              </a:rPr>
              <a:t>e non viene riciclata affatto.</a:t>
            </a:r>
          </a:p>
          <a:p>
            <a:pPr algn="just"/>
            <a:endParaRPr lang="en-US" sz="1600" dirty="0">
              <a:solidFill>
                <a:schemeClr val="tx1"/>
              </a:solidFill>
            </a:endParaRPr>
          </a:p>
          <a:p>
            <a:pPr algn="just"/>
            <a:r>
              <a:rPr lang="en-US" sz="1600" dirty="0">
                <a:solidFill>
                  <a:schemeClr val="tx1"/>
                </a:solidFill>
              </a:rPr>
              <a:t>Ciò è dovuto principalmente alla nostra </a:t>
            </a:r>
            <a:r>
              <a:rPr lang="en-US" sz="1600" b="1" dirty="0">
                <a:solidFill>
                  <a:srgbClr val="18C320"/>
                </a:solidFill>
              </a:rPr>
              <a:t>incapacità di separare i materiali </a:t>
            </a:r>
            <a:r>
              <a:rPr lang="en-US" sz="1600" dirty="0">
                <a:solidFill>
                  <a:schemeClr val="tx1"/>
                </a:solidFill>
              </a:rPr>
              <a:t>che potrebbero essere riciclati o alla nostra capacità tecnologica di riciclare alcuni dei loro componenti.</a:t>
            </a:r>
          </a:p>
        </p:txBody>
      </p:sp>
      <p:sp>
        <p:nvSpPr>
          <p:cNvPr id="2" name="Ellipse 1">
            <a:extLst>
              <a:ext uri="{FF2B5EF4-FFF2-40B4-BE49-F238E27FC236}">
                <a16:creationId xmlns:a16="http://schemas.microsoft.com/office/drawing/2014/main" id="{39C343F5-94DE-4C51-9B58-AF53FE9A4FBA}"/>
              </a:ext>
            </a:extLst>
          </p:cNvPr>
          <p:cNvSpPr/>
          <p:nvPr/>
        </p:nvSpPr>
        <p:spPr>
          <a:xfrm>
            <a:off x="306006" y="5618344"/>
            <a:ext cx="1984917" cy="72483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err="1"/>
              <a:t>Alcune </a:t>
            </a:r>
            <a:r>
              <a:rPr lang="fr-FR" dirty="0"/>
              <a:t>materie plastiche</a:t>
            </a:r>
          </a:p>
        </p:txBody>
      </p:sp>
      <p:sp>
        <p:nvSpPr>
          <p:cNvPr id="10" name="Ellipse 9">
            <a:extLst>
              <a:ext uri="{FF2B5EF4-FFF2-40B4-BE49-F238E27FC236}">
                <a16:creationId xmlns:a16="http://schemas.microsoft.com/office/drawing/2014/main" id="{22CCE790-7170-4471-8D17-704A888DB0E0}"/>
              </a:ext>
            </a:extLst>
          </p:cNvPr>
          <p:cNvSpPr/>
          <p:nvPr/>
        </p:nvSpPr>
        <p:spPr>
          <a:xfrm>
            <a:off x="2076612" y="4728710"/>
            <a:ext cx="1984917" cy="72483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err="1"/>
              <a:t>Alcuni </a:t>
            </a:r>
            <a:r>
              <a:rPr lang="fr-FR" dirty="0"/>
              <a:t>vetri</a:t>
            </a:r>
          </a:p>
        </p:txBody>
      </p:sp>
      <p:sp>
        <p:nvSpPr>
          <p:cNvPr id="11" name="Ellipse 10">
            <a:extLst>
              <a:ext uri="{FF2B5EF4-FFF2-40B4-BE49-F238E27FC236}">
                <a16:creationId xmlns:a16="http://schemas.microsoft.com/office/drawing/2014/main" id="{647FA01C-2487-4851-85BE-6C6D959E8C07}"/>
              </a:ext>
            </a:extLst>
          </p:cNvPr>
          <p:cNvSpPr/>
          <p:nvPr/>
        </p:nvSpPr>
        <p:spPr>
          <a:xfrm>
            <a:off x="3568217" y="5584064"/>
            <a:ext cx="1984917" cy="72483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Cartone o </a:t>
            </a:r>
            <a:r>
              <a:rPr lang="fr-FR" dirty="0" err="1"/>
              <a:t>carta</a:t>
            </a:r>
            <a:endParaRPr lang="fr-FR" dirty="0"/>
          </a:p>
        </p:txBody>
      </p:sp>
      <p:sp>
        <p:nvSpPr>
          <p:cNvPr id="12" name="Ellipse 11">
            <a:extLst>
              <a:ext uri="{FF2B5EF4-FFF2-40B4-BE49-F238E27FC236}">
                <a16:creationId xmlns:a16="http://schemas.microsoft.com/office/drawing/2014/main" id="{4CC3A76B-5048-4A77-B7D2-D4EB34A90E13}"/>
              </a:ext>
            </a:extLst>
          </p:cNvPr>
          <p:cNvSpPr/>
          <p:nvPr/>
        </p:nvSpPr>
        <p:spPr>
          <a:xfrm>
            <a:off x="5216286" y="4729304"/>
            <a:ext cx="1984917" cy="72483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err="1"/>
              <a:t>Materiali </a:t>
            </a:r>
            <a:r>
              <a:rPr lang="fr-FR" dirty="0"/>
              <a:t>rari</a:t>
            </a:r>
          </a:p>
        </p:txBody>
      </p:sp>
      <p:sp>
        <p:nvSpPr>
          <p:cNvPr id="13" name="Ellipse 12">
            <a:extLst>
              <a:ext uri="{FF2B5EF4-FFF2-40B4-BE49-F238E27FC236}">
                <a16:creationId xmlns:a16="http://schemas.microsoft.com/office/drawing/2014/main" id="{58977681-1500-4291-8635-7EFE22BD6F67}"/>
              </a:ext>
            </a:extLst>
          </p:cNvPr>
          <p:cNvSpPr/>
          <p:nvPr/>
        </p:nvSpPr>
        <p:spPr>
          <a:xfrm>
            <a:off x="6830428" y="5584064"/>
            <a:ext cx="1984917" cy="72483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err="1"/>
              <a:t>Materiali </a:t>
            </a:r>
            <a:r>
              <a:rPr lang="fr-FR" dirty="0"/>
              <a:t>misti</a:t>
            </a:r>
          </a:p>
        </p:txBody>
      </p:sp>
      <p:cxnSp>
        <p:nvCxnSpPr>
          <p:cNvPr id="14" name="Connecteur droit avec flèche 13">
            <a:extLst>
              <a:ext uri="{FF2B5EF4-FFF2-40B4-BE49-F238E27FC236}">
                <a16:creationId xmlns:a16="http://schemas.microsoft.com/office/drawing/2014/main" id="{15C83414-AF83-4DD4-B0F0-F65FFD8F2431}"/>
              </a:ext>
            </a:extLst>
          </p:cNvPr>
          <p:cNvCxnSpPr>
            <a:cxnSpLocks/>
          </p:cNvCxnSpPr>
          <p:nvPr/>
        </p:nvCxnSpPr>
        <p:spPr>
          <a:xfrm>
            <a:off x="3925229" y="2829880"/>
            <a:ext cx="3793094" cy="0"/>
          </a:xfrm>
          <a:prstGeom prst="straightConnector1">
            <a:avLst/>
          </a:prstGeom>
          <a:ln w="19050">
            <a:solidFill>
              <a:schemeClr val="accent6">
                <a:lumMod val="75000"/>
              </a:schemeClr>
            </a:solidFill>
            <a:tailEnd type="none"/>
          </a:ln>
        </p:spPr>
        <p:style>
          <a:lnRef idx="1">
            <a:schemeClr val="accent1"/>
          </a:lnRef>
          <a:fillRef idx="0">
            <a:schemeClr val="accent1"/>
          </a:fillRef>
          <a:effectRef idx="0">
            <a:schemeClr val="accent1"/>
          </a:effectRef>
          <a:fontRef idx="minor">
            <a:schemeClr val="tx1"/>
          </a:fontRef>
        </p:style>
      </p:cxnSp>
      <p:cxnSp>
        <p:nvCxnSpPr>
          <p:cNvPr id="16" name="Connecteur droit avec flèche 15">
            <a:extLst>
              <a:ext uri="{FF2B5EF4-FFF2-40B4-BE49-F238E27FC236}">
                <a16:creationId xmlns:a16="http://schemas.microsoft.com/office/drawing/2014/main" id="{39E6A94A-D636-4372-849B-0541783FA34C}"/>
              </a:ext>
            </a:extLst>
          </p:cNvPr>
          <p:cNvCxnSpPr>
            <a:cxnSpLocks/>
          </p:cNvCxnSpPr>
          <p:nvPr/>
        </p:nvCxnSpPr>
        <p:spPr>
          <a:xfrm>
            <a:off x="6135688" y="3327968"/>
            <a:ext cx="1671125" cy="0"/>
          </a:xfrm>
          <a:prstGeom prst="straightConnector1">
            <a:avLst/>
          </a:prstGeom>
          <a:ln w="19050">
            <a:solidFill>
              <a:schemeClr val="accent6">
                <a:lumMod val="75000"/>
              </a:schemeClr>
            </a:solidFill>
            <a:tailEnd type="none"/>
          </a:ln>
        </p:spPr>
        <p:style>
          <a:lnRef idx="1">
            <a:schemeClr val="accent1"/>
          </a:lnRef>
          <a:fillRef idx="0">
            <a:schemeClr val="accent1"/>
          </a:fillRef>
          <a:effectRef idx="0">
            <a:schemeClr val="accent1"/>
          </a:effectRef>
          <a:fontRef idx="minor">
            <a:schemeClr val="tx1"/>
          </a:fontRef>
        </p:style>
      </p:cxnSp>
      <p:cxnSp>
        <p:nvCxnSpPr>
          <p:cNvPr id="19" name="Connecteur droit avec flèche 18">
            <a:extLst>
              <a:ext uri="{FF2B5EF4-FFF2-40B4-BE49-F238E27FC236}">
                <a16:creationId xmlns:a16="http://schemas.microsoft.com/office/drawing/2014/main" id="{747634C0-A7F8-4FBA-9630-BEE65A113AD2}"/>
              </a:ext>
            </a:extLst>
          </p:cNvPr>
          <p:cNvCxnSpPr>
            <a:cxnSpLocks/>
          </p:cNvCxnSpPr>
          <p:nvPr/>
        </p:nvCxnSpPr>
        <p:spPr>
          <a:xfrm>
            <a:off x="2812026" y="4060231"/>
            <a:ext cx="2938643" cy="0"/>
          </a:xfrm>
          <a:prstGeom prst="straightConnector1">
            <a:avLst/>
          </a:prstGeom>
          <a:ln w="19050">
            <a:solidFill>
              <a:schemeClr val="accent6">
                <a:lumMod val="75000"/>
              </a:schemeClr>
            </a:solidFill>
            <a:tailEnd type="non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43601529"/>
      </p:ext>
    </p:extLst>
  </p:cSld>
  <p:clrMapOvr>
    <a:masterClrMapping/>
  </p:clrMapOvr>
  <mc:AlternateContent xmlns:mc="http://schemas.openxmlformats.org/markup-compatibility/2006" xmlns:p14="http://schemas.microsoft.com/office/powerpoint/2010/main">
    <mc:Choice Requires="p14">
      <p:transition spd="slow" p14:dur="2000" advClick="0" advTm="18000"/>
    </mc:Choice>
    <mc:Fallback xmlns:a16="http://schemas.microsoft.com/office/drawing/2014/main" xmlns="">
      <p:transition spd="slow" advClick="0" advTm="18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50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wipe(up)">
                                      <p:cBhvr>
                                        <p:cTn id="7" dur="1000"/>
                                        <p:tgtEl>
                                          <p:spTgt spid="9">
                                            <p:txEl>
                                              <p:pRg st="0" end="0"/>
                                            </p:txEl>
                                          </p:spTgt>
                                        </p:tgtEl>
                                      </p:cBhvr>
                                    </p:animEffect>
                                  </p:childTnLst>
                                </p:cTn>
                              </p:par>
                            </p:childTnLst>
                          </p:cTn>
                        </p:par>
                        <p:par>
                          <p:cTn id="8" fill="hold">
                            <p:stCondLst>
                              <p:cond delay="1500"/>
                            </p:stCondLst>
                            <p:childTnLst>
                              <p:par>
                                <p:cTn id="9" presetID="22" presetClass="entr" presetSubtype="1" fill="hold" grpId="0" nodeType="afterEffect">
                                  <p:stCondLst>
                                    <p:cond delay="500"/>
                                  </p:stCondLst>
                                  <p:childTnLst>
                                    <p:set>
                                      <p:cBhvr>
                                        <p:cTn id="10" dur="1" fill="hold">
                                          <p:stCondLst>
                                            <p:cond delay="0"/>
                                          </p:stCondLst>
                                        </p:cTn>
                                        <p:tgtEl>
                                          <p:spTgt spid="9">
                                            <p:txEl>
                                              <p:pRg st="2" end="2"/>
                                            </p:txEl>
                                          </p:spTgt>
                                        </p:tgtEl>
                                        <p:attrNameLst>
                                          <p:attrName>style.visibility</p:attrName>
                                        </p:attrNameLst>
                                      </p:cBhvr>
                                      <p:to>
                                        <p:strVal val="visible"/>
                                      </p:to>
                                    </p:set>
                                    <p:animEffect transition="in" filter="wipe(up)">
                                      <p:cBhvr>
                                        <p:cTn id="11" dur="2000"/>
                                        <p:tgtEl>
                                          <p:spTgt spid="9">
                                            <p:txEl>
                                              <p:pRg st="2" end="2"/>
                                            </p:txEl>
                                          </p:spTgt>
                                        </p:tgtEl>
                                      </p:cBhvr>
                                    </p:animEffect>
                                  </p:childTnLst>
                                </p:cTn>
                              </p:par>
                            </p:childTnLst>
                          </p:cTn>
                        </p:par>
                        <p:par>
                          <p:cTn id="12" fill="hold">
                            <p:stCondLst>
                              <p:cond delay="4000"/>
                            </p:stCondLst>
                            <p:childTnLst>
                              <p:par>
                                <p:cTn id="13" presetID="22" presetClass="entr" presetSubtype="8" fill="hold" nodeType="afterEffect">
                                  <p:stCondLst>
                                    <p:cond delay="0"/>
                                  </p:stCondLst>
                                  <p:childTnLst>
                                    <p:set>
                                      <p:cBhvr>
                                        <p:cTn id="14" dur="1" fill="hold">
                                          <p:stCondLst>
                                            <p:cond delay="0"/>
                                          </p:stCondLst>
                                        </p:cTn>
                                        <p:tgtEl>
                                          <p:spTgt spid="14"/>
                                        </p:tgtEl>
                                        <p:attrNameLst>
                                          <p:attrName>style.visibility</p:attrName>
                                        </p:attrNameLst>
                                      </p:cBhvr>
                                      <p:to>
                                        <p:strVal val="visible"/>
                                      </p:to>
                                    </p:set>
                                    <p:animEffect transition="in" filter="wipe(left)">
                                      <p:cBhvr>
                                        <p:cTn id="15" dur="500"/>
                                        <p:tgtEl>
                                          <p:spTgt spid="14"/>
                                        </p:tgtEl>
                                      </p:cBhvr>
                                    </p:animEffect>
                                  </p:childTnLst>
                                </p:cTn>
                              </p:par>
                            </p:childTnLst>
                          </p:cTn>
                        </p:par>
                        <p:par>
                          <p:cTn id="16" fill="hold">
                            <p:stCondLst>
                              <p:cond delay="4500"/>
                            </p:stCondLst>
                            <p:childTnLst>
                              <p:par>
                                <p:cTn id="17" presetID="22" presetClass="entr" presetSubtype="1" fill="hold" grpId="0" nodeType="afterEffect">
                                  <p:stCondLst>
                                    <p:cond delay="500"/>
                                  </p:stCondLst>
                                  <p:childTnLst>
                                    <p:set>
                                      <p:cBhvr>
                                        <p:cTn id="18" dur="1" fill="hold">
                                          <p:stCondLst>
                                            <p:cond delay="0"/>
                                          </p:stCondLst>
                                        </p:cTn>
                                        <p:tgtEl>
                                          <p:spTgt spid="9">
                                            <p:txEl>
                                              <p:pRg st="4" end="4"/>
                                            </p:txEl>
                                          </p:spTgt>
                                        </p:tgtEl>
                                        <p:attrNameLst>
                                          <p:attrName>style.visibility</p:attrName>
                                        </p:attrNameLst>
                                      </p:cBhvr>
                                      <p:to>
                                        <p:strVal val="visible"/>
                                      </p:to>
                                    </p:set>
                                    <p:animEffect transition="in" filter="wipe(up)">
                                      <p:cBhvr>
                                        <p:cTn id="19" dur="2000"/>
                                        <p:tgtEl>
                                          <p:spTgt spid="9">
                                            <p:txEl>
                                              <p:pRg st="4" end="4"/>
                                            </p:txEl>
                                          </p:spTgt>
                                        </p:tgtEl>
                                      </p:cBhvr>
                                    </p:animEffect>
                                  </p:childTnLst>
                                </p:cTn>
                              </p:par>
                            </p:childTnLst>
                          </p:cTn>
                        </p:par>
                        <p:par>
                          <p:cTn id="20" fill="hold">
                            <p:stCondLst>
                              <p:cond delay="7000"/>
                            </p:stCondLst>
                            <p:childTnLst>
                              <p:par>
                                <p:cTn id="21" presetID="22" presetClass="entr" presetSubtype="8" fill="hold" nodeType="afterEffect">
                                  <p:stCondLst>
                                    <p:cond delay="0"/>
                                  </p:stCondLst>
                                  <p:childTnLst>
                                    <p:set>
                                      <p:cBhvr>
                                        <p:cTn id="22" dur="1" fill="hold">
                                          <p:stCondLst>
                                            <p:cond delay="0"/>
                                          </p:stCondLst>
                                        </p:cTn>
                                        <p:tgtEl>
                                          <p:spTgt spid="16"/>
                                        </p:tgtEl>
                                        <p:attrNameLst>
                                          <p:attrName>style.visibility</p:attrName>
                                        </p:attrNameLst>
                                      </p:cBhvr>
                                      <p:to>
                                        <p:strVal val="visible"/>
                                      </p:to>
                                    </p:set>
                                    <p:animEffect transition="in" filter="wipe(left)">
                                      <p:cBhvr>
                                        <p:cTn id="23" dur="500"/>
                                        <p:tgtEl>
                                          <p:spTgt spid="16"/>
                                        </p:tgtEl>
                                      </p:cBhvr>
                                    </p:animEffect>
                                  </p:childTnLst>
                                </p:cTn>
                              </p:par>
                            </p:childTnLst>
                          </p:cTn>
                        </p:par>
                        <p:par>
                          <p:cTn id="24" fill="hold">
                            <p:stCondLst>
                              <p:cond delay="7500"/>
                            </p:stCondLst>
                            <p:childTnLst>
                              <p:par>
                                <p:cTn id="25" presetID="22" presetClass="entr" presetSubtype="1" fill="hold" grpId="0" nodeType="afterEffect">
                                  <p:stCondLst>
                                    <p:cond delay="500"/>
                                  </p:stCondLst>
                                  <p:childTnLst>
                                    <p:set>
                                      <p:cBhvr>
                                        <p:cTn id="26" dur="1" fill="hold">
                                          <p:stCondLst>
                                            <p:cond delay="0"/>
                                          </p:stCondLst>
                                        </p:cTn>
                                        <p:tgtEl>
                                          <p:spTgt spid="9">
                                            <p:txEl>
                                              <p:pRg st="6" end="6"/>
                                            </p:txEl>
                                          </p:spTgt>
                                        </p:tgtEl>
                                        <p:attrNameLst>
                                          <p:attrName>style.visibility</p:attrName>
                                        </p:attrNameLst>
                                      </p:cBhvr>
                                      <p:to>
                                        <p:strVal val="visible"/>
                                      </p:to>
                                    </p:set>
                                    <p:animEffect transition="in" filter="wipe(up)">
                                      <p:cBhvr>
                                        <p:cTn id="27" dur="2000"/>
                                        <p:tgtEl>
                                          <p:spTgt spid="9">
                                            <p:txEl>
                                              <p:pRg st="6" end="6"/>
                                            </p:txEl>
                                          </p:spTgt>
                                        </p:tgtEl>
                                      </p:cBhvr>
                                    </p:animEffect>
                                  </p:childTnLst>
                                </p:cTn>
                              </p:par>
                            </p:childTnLst>
                          </p:cTn>
                        </p:par>
                        <p:par>
                          <p:cTn id="28" fill="hold">
                            <p:stCondLst>
                              <p:cond delay="10000"/>
                            </p:stCondLst>
                            <p:childTnLst>
                              <p:par>
                                <p:cTn id="29" presetID="22" presetClass="entr" presetSubtype="8" fill="hold" nodeType="afterEffect">
                                  <p:stCondLst>
                                    <p:cond delay="0"/>
                                  </p:stCondLst>
                                  <p:childTnLst>
                                    <p:set>
                                      <p:cBhvr>
                                        <p:cTn id="30" dur="1" fill="hold">
                                          <p:stCondLst>
                                            <p:cond delay="0"/>
                                          </p:stCondLst>
                                        </p:cTn>
                                        <p:tgtEl>
                                          <p:spTgt spid="19"/>
                                        </p:tgtEl>
                                        <p:attrNameLst>
                                          <p:attrName>style.visibility</p:attrName>
                                        </p:attrNameLst>
                                      </p:cBhvr>
                                      <p:to>
                                        <p:strVal val="visible"/>
                                      </p:to>
                                    </p:set>
                                    <p:animEffect transition="in" filter="wipe(left)">
                                      <p:cBhvr>
                                        <p:cTn id="31" dur="500"/>
                                        <p:tgtEl>
                                          <p:spTgt spid="19"/>
                                        </p:tgtEl>
                                      </p:cBhvr>
                                    </p:animEffect>
                                  </p:childTnLst>
                                </p:cTn>
                              </p:par>
                            </p:childTnLst>
                          </p:cTn>
                        </p:par>
                        <p:par>
                          <p:cTn id="32" fill="hold">
                            <p:stCondLst>
                              <p:cond delay="10500"/>
                            </p:stCondLst>
                            <p:childTnLst>
                              <p:par>
                                <p:cTn id="33" presetID="42" presetClass="entr" presetSubtype="0" fill="hold" grpId="0" nodeType="afterEffect">
                                  <p:stCondLst>
                                    <p:cond delay="0"/>
                                  </p:stCondLst>
                                  <p:childTnLst>
                                    <p:set>
                                      <p:cBhvr>
                                        <p:cTn id="34" dur="1" fill="hold">
                                          <p:stCondLst>
                                            <p:cond delay="0"/>
                                          </p:stCondLst>
                                        </p:cTn>
                                        <p:tgtEl>
                                          <p:spTgt spid="2"/>
                                        </p:tgtEl>
                                        <p:attrNameLst>
                                          <p:attrName>style.visibility</p:attrName>
                                        </p:attrNameLst>
                                      </p:cBhvr>
                                      <p:to>
                                        <p:strVal val="visible"/>
                                      </p:to>
                                    </p:set>
                                    <p:animEffect transition="in" filter="fade">
                                      <p:cBhvr>
                                        <p:cTn id="35" dur="1000"/>
                                        <p:tgtEl>
                                          <p:spTgt spid="2"/>
                                        </p:tgtEl>
                                      </p:cBhvr>
                                    </p:animEffect>
                                    <p:anim calcmode="lin" valueType="num">
                                      <p:cBhvr>
                                        <p:cTn id="36" dur="1000" fill="hold"/>
                                        <p:tgtEl>
                                          <p:spTgt spid="2"/>
                                        </p:tgtEl>
                                        <p:attrNameLst>
                                          <p:attrName>ppt_x</p:attrName>
                                        </p:attrNameLst>
                                      </p:cBhvr>
                                      <p:tavLst>
                                        <p:tav tm="0">
                                          <p:val>
                                            <p:strVal val="#ppt_x"/>
                                          </p:val>
                                        </p:tav>
                                        <p:tav tm="100000">
                                          <p:val>
                                            <p:strVal val="#ppt_x"/>
                                          </p:val>
                                        </p:tav>
                                      </p:tavLst>
                                    </p:anim>
                                    <p:anim calcmode="lin" valueType="num">
                                      <p:cBhvr>
                                        <p:cTn id="37" dur="1000" fill="hold"/>
                                        <p:tgtEl>
                                          <p:spTgt spid="2"/>
                                        </p:tgtEl>
                                        <p:attrNameLst>
                                          <p:attrName>ppt_y</p:attrName>
                                        </p:attrNameLst>
                                      </p:cBhvr>
                                      <p:tavLst>
                                        <p:tav tm="0">
                                          <p:val>
                                            <p:strVal val="#ppt_y+.1"/>
                                          </p:val>
                                        </p:tav>
                                        <p:tav tm="100000">
                                          <p:val>
                                            <p:strVal val="#ppt_y"/>
                                          </p:val>
                                        </p:tav>
                                      </p:tavLst>
                                    </p:anim>
                                  </p:childTnLst>
                                </p:cTn>
                              </p:par>
                            </p:childTnLst>
                          </p:cTn>
                        </p:par>
                        <p:par>
                          <p:cTn id="38" fill="hold">
                            <p:stCondLst>
                              <p:cond delay="11500"/>
                            </p:stCondLst>
                            <p:childTnLst>
                              <p:par>
                                <p:cTn id="39" presetID="42" presetClass="entr" presetSubtype="0" fill="hold" grpId="0" nodeType="afterEffect">
                                  <p:stCondLst>
                                    <p:cond delay="0"/>
                                  </p:stCondLst>
                                  <p:childTnLst>
                                    <p:set>
                                      <p:cBhvr>
                                        <p:cTn id="40" dur="1" fill="hold">
                                          <p:stCondLst>
                                            <p:cond delay="0"/>
                                          </p:stCondLst>
                                        </p:cTn>
                                        <p:tgtEl>
                                          <p:spTgt spid="10"/>
                                        </p:tgtEl>
                                        <p:attrNameLst>
                                          <p:attrName>style.visibility</p:attrName>
                                        </p:attrNameLst>
                                      </p:cBhvr>
                                      <p:to>
                                        <p:strVal val="visible"/>
                                      </p:to>
                                    </p:set>
                                    <p:animEffect transition="in" filter="fade">
                                      <p:cBhvr>
                                        <p:cTn id="41" dur="1000"/>
                                        <p:tgtEl>
                                          <p:spTgt spid="10"/>
                                        </p:tgtEl>
                                      </p:cBhvr>
                                    </p:animEffect>
                                    <p:anim calcmode="lin" valueType="num">
                                      <p:cBhvr>
                                        <p:cTn id="42" dur="1000" fill="hold"/>
                                        <p:tgtEl>
                                          <p:spTgt spid="10"/>
                                        </p:tgtEl>
                                        <p:attrNameLst>
                                          <p:attrName>ppt_x</p:attrName>
                                        </p:attrNameLst>
                                      </p:cBhvr>
                                      <p:tavLst>
                                        <p:tav tm="0">
                                          <p:val>
                                            <p:strVal val="#ppt_x"/>
                                          </p:val>
                                        </p:tav>
                                        <p:tav tm="100000">
                                          <p:val>
                                            <p:strVal val="#ppt_x"/>
                                          </p:val>
                                        </p:tav>
                                      </p:tavLst>
                                    </p:anim>
                                    <p:anim calcmode="lin" valueType="num">
                                      <p:cBhvr>
                                        <p:cTn id="43" dur="1000" fill="hold"/>
                                        <p:tgtEl>
                                          <p:spTgt spid="10"/>
                                        </p:tgtEl>
                                        <p:attrNameLst>
                                          <p:attrName>ppt_y</p:attrName>
                                        </p:attrNameLst>
                                      </p:cBhvr>
                                      <p:tavLst>
                                        <p:tav tm="0">
                                          <p:val>
                                            <p:strVal val="#ppt_y+.1"/>
                                          </p:val>
                                        </p:tav>
                                        <p:tav tm="100000">
                                          <p:val>
                                            <p:strVal val="#ppt_y"/>
                                          </p:val>
                                        </p:tav>
                                      </p:tavLst>
                                    </p:anim>
                                  </p:childTnLst>
                                </p:cTn>
                              </p:par>
                            </p:childTnLst>
                          </p:cTn>
                        </p:par>
                        <p:par>
                          <p:cTn id="44" fill="hold">
                            <p:stCondLst>
                              <p:cond delay="12500"/>
                            </p:stCondLst>
                            <p:childTnLst>
                              <p:par>
                                <p:cTn id="45" presetID="42" presetClass="entr" presetSubtype="0" fill="hold" grpId="0" nodeType="afterEffect">
                                  <p:stCondLst>
                                    <p:cond delay="0"/>
                                  </p:stCondLst>
                                  <p:childTnLst>
                                    <p:set>
                                      <p:cBhvr>
                                        <p:cTn id="46" dur="1" fill="hold">
                                          <p:stCondLst>
                                            <p:cond delay="0"/>
                                          </p:stCondLst>
                                        </p:cTn>
                                        <p:tgtEl>
                                          <p:spTgt spid="11"/>
                                        </p:tgtEl>
                                        <p:attrNameLst>
                                          <p:attrName>style.visibility</p:attrName>
                                        </p:attrNameLst>
                                      </p:cBhvr>
                                      <p:to>
                                        <p:strVal val="visible"/>
                                      </p:to>
                                    </p:set>
                                    <p:animEffect transition="in" filter="fade">
                                      <p:cBhvr>
                                        <p:cTn id="47" dur="1000"/>
                                        <p:tgtEl>
                                          <p:spTgt spid="11"/>
                                        </p:tgtEl>
                                      </p:cBhvr>
                                    </p:animEffect>
                                    <p:anim calcmode="lin" valueType="num">
                                      <p:cBhvr>
                                        <p:cTn id="48" dur="1000" fill="hold"/>
                                        <p:tgtEl>
                                          <p:spTgt spid="11"/>
                                        </p:tgtEl>
                                        <p:attrNameLst>
                                          <p:attrName>ppt_x</p:attrName>
                                        </p:attrNameLst>
                                      </p:cBhvr>
                                      <p:tavLst>
                                        <p:tav tm="0">
                                          <p:val>
                                            <p:strVal val="#ppt_x"/>
                                          </p:val>
                                        </p:tav>
                                        <p:tav tm="100000">
                                          <p:val>
                                            <p:strVal val="#ppt_x"/>
                                          </p:val>
                                        </p:tav>
                                      </p:tavLst>
                                    </p:anim>
                                    <p:anim calcmode="lin" valueType="num">
                                      <p:cBhvr>
                                        <p:cTn id="49" dur="1000" fill="hold"/>
                                        <p:tgtEl>
                                          <p:spTgt spid="11"/>
                                        </p:tgtEl>
                                        <p:attrNameLst>
                                          <p:attrName>ppt_y</p:attrName>
                                        </p:attrNameLst>
                                      </p:cBhvr>
                                      <p:tavLst>
                                        <p:tav tm="0">
                                          <p:val>
                                            <p:strVal val="#ppt_y+.1"/>
                                          </p:val>
                                        </p:tav>
                                        <p:tav tm="100000">
                                          <p:val>
                                            <p:strVal val="#ppt_y"/>
                                          </p:val>
                                        </p:tav>
                                      </p:tavLst>
                                    </p:anim>
                                  </p:childTnLst>
                                </p:cTn>
                              </p:par>
                            </p:childTnLst>
                          </p:cTn>
                        </p:par>
                        <p:par>
                          <p:cTn id="50" fill="hold">
                            <p:stCondLst>
                              <p:cond delay="13500"/>
                            </p:stCondLst>
                            <p:childTnLst>
                              <p:par>
                                <p:cTn id="51" presetID="42" presetClass="entr" presetSubtype="0" fill="hold" grpId="0" nodeType="afterEffect">
                                  <p:stCondLst>
                                    <p:cond delay="0"/>
                                  </p:stCondLst>
                                  <p:childTnLst>
                                    <p:set>
                                      <p:cBhvr>
                                        <p:cTn id="52" dur="1" fill="hold">
                                          <p:stCondLst>
                                            <p:cond delay="0"/>
                                          </p:stCondLst>
                                        </p:cTn>
                                        <p:tgtEl>
                                          <p:spTgt spid="12"/>
                                        </p:tgtEl>
                                        <p:attrNameLst>
                                          <p:attrName>style.visibility</p:attrName>
                                        </p:attrNameLst>
                                      </p:cBhvr>
                                      <p:to>
                                        <p:strVal val="visible"/>
                                      </p:to>
                                    </p:set>
                                    <p:animEffect transition="in" filter="fade">
                                      <p:cBhvr>
                                        <p:cTn id="53" dur="1000"/>
                                        <p:tgtEl>
                                          <p:spTgt spid="12"/>
                                        </p:tgtEl>
                                      </p:cBhvr>
                                    </p:animEffect>
                                    <p:anim calcmode="lin" valueType="num">
                                      <p:cBhvr>
                                        <p:cTn id="54" dur="1000" fill="hold"/>
                                        <p:tgtEl>
                                          <p:spTgt spid="12"/>
                                        </p:tgtEl>
                                        <p:attrNameLst>
                                          <p:attrName>ppt_x</p:attrName>
                                        </p:attrNameLst>
                                      </p:cBhvr>
                                      <p:tavLst>
                                        <p:tav tm="0">
                                          <p:val>
                                            <p:strVal val="#ppt_x"/>
                                          </p:val>
                                        </p:tav>
                                        <p:tav tm="100000">
                                          <p:val>
                                            <p:strVal val="#ppt_x"/>
                                          </p:val>
                                        </p:tav>
                                      </p:tavLst>
                                    </p:anim>
                                    <p:anim calcmode="lin" valueType="num">
                                      <p:cBhvr>
                                        <p:cTn id="55" dur="1000" fill="hold"/>
                                        <p:tgtEl>
                                          <p:spTgt spid="12"/>
                                        </p:tgtEl>
                                        <p:attrNameLst>
                                          <p:attrName>ppt_y</p:attrName>
                                        </p:attrNameLst>
                                      </p:cBhvr>
                                      <p:tavLst>
                                        <p:tav tm="0">
                                          <p:val>
                                            <p:strVal val="#ppt_y+.1"/>
                                          </p:val>
                                        </p:tav>
                                        <p:tav tm="100000">
                                          <p:val>
                                            <p:strVal val="#ppt_y"/>
                                          </p:val>
                                        </p:tav>
                                      </p:tavLst>
                                    </p:anim>
                                  </p:childTnLst>
                                </p:cTn>
                              </p:par>
                            </p:childTnLst>
                          </p:cTn>
                        </p:par>
                        <p:par>
                          <p:cTn id="56" fill="hold">
                            <p:stCondLst>
                              <p:cond delay="14500"/>
                            </p:stCondLst>
                            <p:childTnLst>
                              <p:par>
                                <p:cTn id="57" presetID="42" presetClass="entr" presetSubtype="0" fill="hold" grpId="0" nodeType="afterEffect">
                                  <p:stCondLst>
                                    <p:cond delay="0"/>
                                  </p:stCondLst>
                                  <p:childTnLst>
                                    <p:set>
                                      <p:cBhvr>
                                        <p:cTn id="58" dur="1" fill="hold">
                                          <p:stCondLst>
                                            <p:cond delay="0"/>
                                          </p:stCondLst>
                                        </p:cTn>
                                        <p:tgtEl>
                                          <p:spTgt spid="13"/>
                                        </p:tgtEl>
                                        <p:attrNameLst>
                                          <p:attrName>style.visibility</p:attrName>
                                        </p:attrNameLst>
                                      </p:cBhvr>
                                      <p:to>
                                        <p:strVal val="visible"/>
                                      </p:to>
                                    </p:set>
                                    <p:animEffect transition="in" filter="fade">
                                      <p:cBhvr>
                                        <p:cTn id="59" dur="1000"/>
                                        <p:tgtEl>
                                          <p:spTgt spid="13"/>
                                        </p:tgtEl>
                                      </p:cBhvr>
                                    </p:animEffect>
                                    <p:anim calcmode="lin" valueType="num">
                                      <p:cBhvr>
                                        <p:cTn id="60" dur="1000" fill="hold"/>
                                        <p:tgtEl>
                                          <p:spTgt spid="13"/>
                                        </p:tgtEl>
                                        <p:attrNameLst>
                                          <p:attrName>ppt_x</p:attrName>
                                        </p:attrNameLst>
                                      </p:cBhvr>
                                      <p:tavLst>
                                        <p:tav tm="0">
                                          <p:val>
                                            <p:strVal val="#ppt_x"/>
                                          </p:val>
                                        </p:tav>
                                        <p:tav tm="100000">
                                          <p:val>
                                            <p:strVal val="#ppt_x"/>
                                          </p:val>
                                        </p:tav>
                                      </p:tavLst>
                                    </p:anim>
                                    <p:anim calcmode="lin" valueType="num">
                                      <p:cBhvr>
                                        <p:cTn id="61"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uiExpand="1" build="p"/>
      <p:bldP spid="2" grpId="0" animBg="1"/>
      <p:bldP spid="10" grpId="0" animBg="1"/>
      <p:bldP spid="11" grpId="0" animBg="1"/>
      <p:bldP spid="12" grpId="0" animBg="1"/>
      <p:bldP spid="13"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63"/>
        <p:cNvGrpSpPr/>
        <p:nvPr/>
      </p:nvGrpSpPr>
      <p:grpSpPr>
        <a:xfrm>
          <a:off x="0" y="0"/>
          <a:ext cx="0" cy="0"/>
          <a:chOff x="0" y="0"/>
          <a:chExt cx="0" cy="0"/>
        </a:xfrm>
      </p:grpSpPr>
      <p:sp>
        <p:nvSpPr>
          <p:cNvPr id="64" name="Google Shape;64;p9"/>
          <p:cNvSpPr txBox="1">
            <a:spLocks noGrp="1"/>
          </p:cNvSpPr>
          <p:nvPr>
            <p:ph type="sldNum" idx="12"/>
          </p:nvPr>
        </p:nvSpPr>
        <p:spPr>
          <a:xfrm>
            <a:off x="7046913" y="6519863"/>
            <a:ext cx="2133600" cy="365125"/>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000"/>
              <a:buNone/>
            </a:pPr>
            <a:fld id="{00000000-1234-1234-1234-123412341234}" type="slidenum">
              <a:rPr lang="es-ES"/>
              <a:t>13</a:t>
            </a:fld>
            <a:endParaRPr/>
          </a:p>
        </p:txBody>
      </p:sp>
      <p:sp>
        <p:nvSpPr>
          <p:cNvPr id="65" name="Google Shape;65;p9"/>
          <p:cNvSpPr txBox="1"/>
          <p:nvPr/>
        </p:nvSpPr>
        <p:spPr>
          <a:xfrm>
            <a:off x="285531" y="1074532"/>
            <a:ext cx="8509997" cy="375445"/>
          </a:xfrm>
          <a:prstGeom prst="rect">
            <a:avLst/>
          </a:prstGeom>
          <a:solidFill>
            <a:srgbClr val="18C320"/>
          </a:solidFill>
          <a:ln w="9525" cap="flat" cmpd="sng">
            <a:solidFill>
              <a:srgbClr val="00B050"/>
            </a:solidFill>
            <a:prstDash val="solid"/>
            <a:round/>
            <a:headEnd type="none" w="sm" len="sm"/>
            <a:tailEnd type="none" w="sm" len="sm"/>
          </a:ln>
        </p:spPr>
        <p:txBody>
          <a:bodyPr spcFirstLastPara="1" wrap="square" lIns="91425" tIns="45700" rIns="91425" bIns="45700" anchor="b" anchorCtr="0">
            <a:normAutofit fontScale="92500" lnSpcReduction="10000"/>
          </a:bodyPr>
          <a:lstStyle/>
          <a:p>
            <a:pPr marL="742950" marR="0" lvl="0" indent="-742950" algn="l" rtl="0">
              <a:lnSpc>
                <a:spcPct val="90000"/>
              </a:lnSpc>
              <a:spcBef>
                <a:spcPts val="0"/>
              </a:spcBef>
              <a:spcAft>
                <a:spcPts val="0"/>
              </a:spcAft>
              <a:buNone/>
            </a:pPr>
            <a:r>
              <a:rPr lang="fr-FR" sz="2400" b="0" i="0" u="none" strike="noStrike" cap="none" dirty="0" err="1">
                <a:solidFill>
                  <a:schemeClr val="lt1"/>
                </a:solidFill>
                <a:latin typeface="Arial"/>
                <a:ea typeface="Arial"/>
                <a:cs typeface="Arial"/>
                <a:sym typeface="Arial"/>
              </a:rPr>
              <a:t>Diverse </a:t>
            </a:r>
            <a:r>
              <a:rPr lang="fr-FR" sz="2400" b="0" i="0" u="none" strike="noStrike" cap="none" dirty="0">
                <a:solidFill>
                  <a:schemeClr val="lt1"/>
                </a:solidFill>
                <a:latin typeface="Arial"/>
                <a:ea typeface="Arial"/>
                <a:cs typeface="Arial"/>
                <a:sym typeface="Arial"/>
              </a:rPr>
              <a:t>organizzazioni per la gestione </a:t>
            </a:r>
            <a:r>
              <a:rPr lang="fr-FR" sz="2400" b="0" i="0" u="none" strike="noStrike" cap="none" dirty="0" err="1">
                <a:solidFill>
                  <a:schemeClr val="lt1"/>
                </a:solidFill>
                <a:latin typeface="Arial"/>
                <a:ea typeface="Arial"/>
                <a:cs typeface="Arial"/>
                <a:sym typeface="Arial"/>
              </a:rPr>
              <a:t>dei rifiuti</a:t>
            </a:r>
            <a:endParaRPr lang="en-GB" sz="2400" b="0" i="0" u="none" strike="noStrike" cap="none" dirty="0">
              <a:solidFill>
                <a:schemeClr val="lt1"/>
              </a:solidFill>
              <a:latin typeface="Arial"/>
              <a:ea typeface="Arial"/>
              <a:cs typeface="Arial"/>
              <a:sym typeface="Arial"/>
            </a:endParaRPr>
          </a:p>
        </p:txBody>
      </p:sp>
      <p:sp>
        <p:nvSpPr>
          <p:cNvPr id="9" name="5 Rectángulo">
            <a:extLst>
              <a:ext uri="{FF2B5EF4-FFF2-40B4-BE49-F238E27FC236}">
                <a16:creationId xmlns:a16="http://schemas.microsoft.com/office/drawing/2014/main" id="{BA69E0EA-3098-4824-AE79-C7D7CBAA8985}"/>
              </a:ext>
            </a:extLst>
          </p:cNvPr>
          <p:cNvSpPr/>
          <p:nvPr/>
        </p:nvSpPr>
        <p:spPr>
          <a:xfrm>
            <a:off x="306006" y="1812071"/>
            <a:ext cx="8453931" cy="4031873"/>
          </a:xfrm>
          <a:prstGeom prst="rect">
            <a:avLst/>
          </a:prstGeom>
        </p:spPr>
        <p:txBody>
          <a:bodyPr wrap="square">
            <a:spAutoFit/>
          </a:bodyPr>
          <a:lstStyle/>
          <a:p>
            <a:pPr algn="just"/>
            <a:r>
              <a:rPr lang="en-US" sz="1600" dirty="0">
                <a:solidFill>
                  <a:schemeClr val="tx1"/>
                </a:solidFill>
              </a:rPr>
              <a:t>In una società moderna e a causa della costante innovazione delle tecnologie, della complessità dell'assemblaggio o della varietà dei prodotti disponibili, la nostra capacità di riciclare è direttamente influenzata dal modo in cui i prodotti sono progettati.</a:t>
            </a:r>
          </a:p>
          <a:p>
            <a:pPr algn="just"/>
            <a:endParaRPr lang="en-US" sz="1600" dirty="0">
              <a:solidFill>
                <a:schemeClr val="tx1"/>
              </a:solidFill>
            </a:endParaRPr>
          </a:p>
          <a:p>
            <a:pPr algn="just"/>
            <a:endParaRPr lang="en-US" sz="1600" dirty="0">
              <a:solidFill>
                <a:schemeClr val="tx1"/>
              </a:solidFill>
            </a:endParaRPr>
          </a:p>
          <a:p>
            <a:pPr algn="just"/>
            <a:r>
              <a:rPr lang="en-US" sz="1600" dirty="0">
                <a:solidFill>
                  <a:schemeClr val="tx1"/>
                </a:solidFill>
              </a:rPr>
              <a:t>Anche se sappiamo come riciclare la maggior parte degli elementi utilizzati per produrre oggetti e attrezzature, ogni settore ha le </a:t>
            </a:r>
            <a:r>
              <a:rPr lang="en-US" sz="1600" b="1" dirty="0">
                <a:solidFill>
                  <a:srgbClr val="18C320"/>
                </a:solidFill>
              </a:rPr>
              <a:t>proprie pratiche per il recupero di </a:t>
            </a:r>
            <a:r>
              <a:rPr lang="en-US" sz="1600" dirty="0">
                <a:solidFill>
                  <a:schemeClr val="tx1"/>
                </a:solidFill>
              </a:rPr>
              <a:t>questi materiali.</a:t>
            </a:r>
          </a:p>
          <a:p>
            <a:pPr algn="just"/>
            <a:endParaRPr lang="en-US" sz="1600" dirty="0">
              <a:solidFill>
                <a:schemeClr val="tx1"/>
              </a:solidFill>
            </a:endParaRPr>
          </a:p>
          <a:p>
            <a:pPr algn="just"/>
            <a:endParaRPr lang="en-US" sz="1600" dirty="0">
              <a:solidFill>
                <a:schemeClr val="tx1"/>
              </a:solidFill>
            </a:endParaRPr>
          </a:p>
          <a:p>
            <a:pPr algn="just"/>
            <a:r>
              <a:rPr lang="en-US" sz="1600" dirty="0">
                <a:solidFill>
                  <a:schemeClr val="tx1"/>
                </a:solidFill>
              </a:rPr>
              <a:t>Per ogni "linea di prodotti", il </a:t>
            </a:r>
            <a:r>
              <a:rPr lang="en-US" sz="1600" b="1" dirty="0">
                <a:solidFill>
                  <a:srgbClr val="18C320"/>
                </a:solidFill>
              </a:rPr>
              <a:t>processo di selezione e riciclaggio </a:t>
            </a:r>
            <a:r>
              <a:rPr lang="en-US" sz="1600" dirty="0">
                <a:solidFill>
                  <a:schemeClr val="tx1"/>
                </a:solidFill>
              </a:rPr>
              <a:t>sarà diverso. Ciò significa che i diversi tipi di prodotto non possono essere mescolati e la fase di selezione è essenziale per </a:t>
            </a:r>
            <a:r>
              <a:rPr lang="en-US" sz="1600" dirty="0" err="1">
                <a:solidFill>
                  <a:schemeClr val="tx1"/>
                </a:solidFill>
              </a:rPr>
              <a:t>massimizzare il </a:t>
            </a:r>
            <a:r>
              <a:rPr lang="en-US" sz="1600" dirty="0">
                <a:solidFill>
                  <a:schemeClr val="tx1"/>
                </a:solidFill>
              </a:rPr>
              <a:t>recupero.</a:t>
            </a:r>
          </a:p>
          <a:p>
            <a:pPr algn="just"/>
            <a:endParaRPr lang="en-US" sz="1600" dirty="0">
              <a:solidFill>
                <a:schemeClr val="tx1"/>
              </a:solidFill>
            </a:endParaRPr>
          </a:p>
          <a:p>
            <a:pPr algn="just"/>
            <a:endParaRPr lang="en-US" sz="1600" dirty="0">
              <a:solidFill>
                <a:schemeClr val="tx1"/>
              </a:solidFill>
            </a:endParaRPr>
          </a:p>
          <a:p>
            <a:pPr algn="just"/>
            <a:r>
              <a:rPr lang="en-US" sz="1600" dirty="0">
                <a:solidFill>
                  <a:schemeClr val="tx1"/>
                </a:solidFill>
              </a:rPr>
              <a:t>Inoltre, il processo di riciclaggio </a:t>
            </a:r>
            <a:r>
              <a:rPr lang="en-US" sz="1600" b="1" dirty="0">
                <a:solidFill>
                  <a:srgbClr val="18C320"/>
                </a:solidFill>
              </a:rPr>
              <a:t>non garantisce lo stesso livello di qualità </a:t>
            </a:r>
            <a:r>
              <a:rPr lang="en-US" sz="1600" dirty="0">
                <a:solidFill>
                  <a:schemeClr val="tx1"/>
                </a:solidFill>
              </a:rPr>
              <a:t>della composizione del materiale originale, riducendo la durata di vita dell'articolo riciclato.</a:t>
            </a:r>
          </a:p>
        </p:txBody>
      </p:sp>
      <p:cxnSp>
        <p:nvCxnSpPr>
          <p:cNvPr id="7" name="Connecteur droit avec flèche 6">
            <a:extLst>
              <a:ext uri="{FF2B5EF4-FFF2-40B4-BE49-F238E27FC236}">
                <a16:creationId xmlns:a16="http://schemas.microsoft.com/office/drawing/2014/main" id="{3FC71F76-7C1C-4B38-A49F-D10D7CB0E948}"/>
              </a:ext>
            </a:extLst>
          </p:cNvPr>
          <p:cNvCxnSpPr>
            <a:cxnSpLocks/>
          </p:cNvCxnSpPr>
          <p:nvPr/>
        </p:nvCxnSpPr>
        <p:spPr>
          <a:xfrm>
            <a:off x="3225226" y="3569578"/>
            <a:ext cx="2742955" cy="0"/>
          </a:xfrm>
          <a:prstGeom prst="straightConnector1">
            <a:avLst/>
          </a:prstGeom>
          <a:ln w="19050">
            <a:solidFill>
              <a:schemeClr val="accent6">
                <a:lumMod val="75000"/>
              </a:schemeClr>
            </a:solidFill>
            <a:tailEnd type="none"/>
          </a:ln>
        </p:spPr>
        <p:style>
          <a:lnRef idx="1">
            <a:schemeClr val="accent1"/>
          </a:lnRef>
          <a:fillRef idx="0">
            <a:schemeClr val="accent1"/>
          </a:fillRef>
          <a:effectRef idx="0">
            <a:schemeClr val="accent1"/>
          </a:effectRef>
          <a:fontRef idx="minor">
            <a:schemeClr val="tx1"/>
          </a:fontRef>
        </p:style>
      </p:cxnSp>
      <p:cxnSp>
        <p:nvCxnSpPr>
          <p:cNvPr id="10" name="Connecteur droit avec flèche 9">
            <a:extLst>
              <a:ext uri="{FF2B5EF4-FFF2-40B4-BE49-F238E27FC236}">
                <a16:creationId xmlns:a16="http://schemas.microsoft.com/office/drawing/2014/main" id="{C06D789F-7B69-4632-87A5-CE65E0775870}"/>
              </a:ext>
            </a:extLst>
          </p:cNvPr>
          <p:cNvCxnSpPr>
            <a:cxnSpLocks/>
          </p:cNvCxnSpPr>
          <p:nvPr/>
        </p:nvCxnSpPr>
        <p:spPr>
          <a:xfrm>
            <a:off x="2938765" y="4305558"/>
            <a:ext cx="2931093" cy="0"/>
          </a:xfrm>
          <a:prstGeom prst="straightConnector1">
            <a:avLst/>
          </a:prstGeom>
          <a:ln w="19050">
            <a:solidFill>
              <a:schemeClr val="accent6">
                <a:lumMod val="75000"/>
              </a:schemeClr>
            </a:solidFill>
            <a:tailEnd type="none"/>
          </a:ln>
        </p:spPr>
        <p:style>
          <a:lnRef idx="1">
            <a:schemeClr val="accent1"/>
          </a:lnRef>
          <a:fillRef idx="0">
            <a:schemeClr val="accent1"/>
          </a:fillRef>
          <a:effectRef idx="0">
            <a:schemeClr val="accent1"/>
          </a:effectRef>
          <a:fontRef idx="minor">
            <a:schemeClr val="tx1"/>
          </a:fontRef>
        </p:style>
      </p:cxnSp>
      <p:cxnSp>
        <p:nvCxnSpPr>
          <p:cNvPr id="12" name="Connecteur droit avec flèche 11">
            <a:extLst>
              <a:ext uri="{FF2B5EF4-FFF2-40B4-BE49-F238E27FC236}">
                <a16:creationId xmlns:a16="http://schemas.microsoft.com/office/drawing/2014/main" id="{F92C6B8F-10BE-4D6A-AAAB-280756B0CAD7}"/>
              </a:ext>
            </a:extLst>
          </p:cNvPr>
          <p:cNvCxnSpPr>
            <a:cxnSpLocks/>
          </p:cNvCxnSpPr>
          <p:nvPr/>
        </p:nvCxnSpPr>
        <p:spPr>
          <a:xfrm>
            <a:off x="3549925" y="5521042"/>
            <a:ext cx="4522359" cy="0"/>
          </a:xfrm>
          <a:prstGeom prst="straightConnector1">
            <a:avLst/>
          </a:prstGeom>
          <a:ln w="19050">
            <a:solidFill>
              <a:schemeClr val="accent6">
                <a:lumMod val="75000"/>
              </a:schemeClr>
            </a:solidFill>
            <a:tailEnd type="non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10823267"/>
      </p:ext>
    </p:extLst>
  </p:cSld>
  <p:clrMapOvr>
    <a:masterClrMapping/>
  </p:clrMapOvr>
  <mc:AlternateContent xmlns:mc="http://schemas.openxmlformats.org/markup-compatibility/2006" xmlns:p14="http://schemas.microsoft.com/office/powerpoint/2010/main">
    <mc:Choice Requires="p14">
      <p:transition spd="slow" p14:dur="2000" advClick="0" advTm="14000"/>
    </mc:Choice>
    <mc:Fallback xmlns:a16="http://schemas.microsoft.com/office/drawing/2014/main" xmlns="">
      <p:transition spd="slow" advClick="0" advTm="14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50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wipe(up)">
                                      <p:cBhvr>
                                        <p:cTn id="7" dur="2000"/>
                                        <p:tgtEl>
                                          <p:spTgt spid="9">
                                            <p:txEl>
                                              <p:pRg st="0" end="0"/>
                                            </p:txEl>
                                          </p:spTgt>
                                        </p:tgtEl>
                                      </p:cBhvr>
                                    </p:animEffect>
                                  </p:childTnLst>
                                </p:cTn>
                              </p:par>
                            </p:childTnLst>
                          </p:cTn>
                        </p:par>
                        <p:par>
                          <p:cTn id="8" fill="hold">
                            <p:stCondLst>
                              <p:cond delay="2500"/>
                            </p:stCondLst>
                            <p:childTnLst>
                              <p:par>
                                <p:cTn id="9" presetID="22" presetClass="entr" presetSubtype="1" fill="hold" grpId="0" nodeType="afterEffect">
                                  <p:stCondLst>
                                    <p:cond delay="500"/>
                                  </p:stCondLst>
                                  <p:childTnLst>
                                    <p:set>
                                      <p:cBhvr>
                                        <p:cTn id="10" dur="1" fill="hold">
                                          <p:stCondLst>
                                            <p:cond delay="0"/>
                                          </p:stCondLst>
                                        </p:cTn>
                                        <p:tgtEl>
                                          <p:spTgt spid="9">
                                            <p:txEl>
                                              <p:pRg st="3" end="3"/>
                                            </p:txEl>
                                          </p:spTgt>
                                        </p:tgtEl>
                                        <p:attrNameLst>
                                          <p:attrName>style.visibility</p:attrName>
                                        </p:attrNameLst>
                                      </p:cBhvr>
                                      <p:to>
                                        <p:strVal val="visible"/>
                                      </p:to>
                                    </p:set>
                                    <p:animEffect transition="in" filter="wipe(up)">
                                      <p:cBhvr>
                                        <p:cTn id="11" dur="2000"/>
                                        <p:tgtEl>
                                          <p:spTgt spid="9">
                                            <p:txEl>
                                              <p:pRg st="3" end="3"/>
                                            </p:txEl>
                                          </p:spTgt>
                                        </p:tgtEl>
                                      </p:cBhvr>
                                    </p:animEffect>
                                  </p:childTnLst>
                                </p:cTn>
                              </p:par>
                            </p:childTnLst>
                          </p:cTn>
                        </p:par>
                        <p:par>
                          <p:cTn id="12" fill="hold">
                            <p:stCondLst>
                              <p:cond delay="5000"/>
                            </p:stCondLst>
                            <p:childTnLst>
                              <p:par>
                                <p:cTn id="13" presetID="22" presetClass="entr" presetSubtype="1" fill="hold" grpId="0" nodeType="afterEffect">
                                  <p:stCondLst>
                                    <p:cond delay="500"/>
                                  </p:stCondLst>
                                  <p:childTnLst>
                                    <p:set>
                                      <p:cBhvr>
                                        <p:cTn id="14" dur="1" fill="hold">
                                          <p:stCondLst>
                                            <p:cond delay="0"/>
                                          </p:stCondLst>
                                        </p:cTn>
                                        <p:tgtEl>
                                          <p:spTgt spid="9">
                                            <p:txEl>
                                              <p:pRg st="6" end="6"/>
                                            </p:txEl>
                                          </p:spTgt>
                                        </p:tgtEl>
                                        <p:attrNameLst>
                                          <p:attrName>style.visibility</p:attrName>
                                        </p:attrNameLst>
                                      </p:cBhvr>
                                      <p:to>
                                        <p:strVal val="visible"/>
                                      </p:to>
                                    </p:set>
                                    <p:animEffect transition="in" filter="wipe(up)">
                                      <p:cBhvr>
                                        <p:cTn id="15" dur="2000"/>
                                        <p:tgtEl>
                                          <p:spTgt spid="9">
                                            <p:txEl>
                                              <p:pRg st="6" end="6"/>
                                            </p:txEl>
                                          </p:spTgt>
                                        </p:tgtEl>
                                      </p:cBhvr>
                                    </p:animEffect>
                                  </p:childTnLst>
                                </p:cTn>
                              </p:par>
                            </p:childTnLst>
                          </p:cTn>
                        </p:par>
                        <p:par>
                          <p:cTn id="16" fill="hold">
                            <p:stCondLst>
                              <p:cond delay="7500"/>
                            </p:stCondLst>
                            <p:childTnLst>
                              <p:par>
                                <p:cTn id="17" presetID="22" presetClass="entr" presetSubtype="1" fill="hold" grpId="0" nodeType="afterEffect">
                                  <p:stCondLst>
                                    <p:cond delay="500"/>
                                  </p:stCondLst>
                                  <p:childTnLst>
                                    <p:set>
                                      <p:cBhvr>
                                        <p:cTn id="18" dur="1" fill="hold">
                                          <p:stCondLst>
                                            <p:cond delay="0"/>
                                          </p:stCondLst>
                                        </p:cTn>
                                        <p:tgtEl>
                                          <p:spTgt spid="9">
                                            <p:txEl>
                                              <p:pRg st="9" end="9"/>
                                            </p:txEl>
                                          </p:spTgt>
                                        </p:tgtEl>
                                        <p:attrNameLst>
                                          <p:attrName>style.visibility</p:attrName>
                                        </p:attrNameLst>
                                      </p:cBhvr>
                                      <p:to>
                                        <p:strVal val="visible"/>
                                      </p:to>
                                    </p:set>
                                    <p:animEffect transition="in" filter="wipe(up)">
                                      <p:cBhvr>
                                        <p:cTn id="19" dur="2000"/>
                                        <p:tgtEl>
                                          <p:spTgt spid="9">
                                            <p:txEl>
                                              <p:pRg st="9" end="9"/>
                                            </p:txEl>
                                          </p:spTgt>
                                        </p:tgtEl>
                                      </p:cBhvr>
                                    </p:animEffect>
                                  </p:childTnLst>
                                </p:cTn>
                              </p:par>
                            </p:childTnLst>
                          </p:cTn>
                        </p:par>
                        <p:par>
                          <p:cTn id="20" fill="hold">
                            <p:stCondLst>
                              <p:cond delay="10000"/>
                            </p:stCondLst>
                            <p:childTnLst>
                              <p:par>
                                <p:cTn id="21" presetID="22" presetClass="entr" presetSubtype="8" fill="hold" nodeType="afterEffect">
                                  <p:stCondLst>
                                    <p:cond delay="0"/>
                                  </p:stCondLst>
                                  <p:childTnLst>
                                    <p:set>
                                      <p:cBhvr>
                                        <p:cTn id="22" dur="1" fill="hold">
                                          <p:stCondLst>
                                            <p:cond delay="0"/>
                                          </p:stCondLst>
                                        </p:cTn>
                                        <p:tgtEl>
                                          <p:spTgt spid="7"/>
                                        </p:tgtEl>
                                        <p:attrNameLst>
                                          <p:attrName>style.visibility</p:attrName>
                                        </p:attrNameLst>
                                      </p:cBhvr>
                                      <p:to>
                                        <p:strVal val="visible"/>
                                      </p:to>
                                    </p:set>
                                    <p:animEffect transition="in" filter="wipe(left)">
                                      <p:cBhvr>
                                        <p:cTn id="23" dur="500"/>
                                        <p:tgtEl>
                                          <p:spTgt spid="7"/>
                                        </p:tgtEl>
                                      </p:cBhvr>
                                    </p:animEffect>
                                  </p:childTnLst>
                                </p:cTn>
                              </p:par>
                            </p:childTnLst>
                          </p:cTn>
                        </p:par>
                        <p:par>
                          <p:cTn id="24" fill="hold">
                            <p:stCondLst>
                              <p:cond delay="10500"/>
                            </p:stCondLst>
                            <p:childTnLst>
                              <p:par>
                                <p:cTn id="25" presetID="22" presetClass="entr" presetSubtype="8" fill="hold" nodeType="after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wipe(left)">
                                      <p:cBhvr>
                                        <p:cTn id="27" dur="500"/>
                                        <p:tgtEl>
                                          <p:spTgt spid="10"/>
                                        </p:tgtEl>
                                      </p:cBhvr>
                                    </p:animEffect>
                                  </p:childTnLst>
                                </p:cTn>
                              </p:par>
                            </p:childTnLst>
                          </p:cTn>
                        </p:par>
                        <p:par>
                          <p:cTn id="28" fill="hold">
                            <p:stCondLst>
                              <p:cond delay="11000"/>
                            </p:stCondLst>
                            <p:childTnLst>
                              <p:par>
                                <p:cTn id="29" presetID="22" presetClass="entr" presetSubtype="8" fill="hold" nodeType="afterEffect">
                                  <p:stCondLst>
                                    <p:cond delay="0"/>
                                  </p:stCondLst>
                                  <p:childTnLst>
                                    <p:set>
                                      <p:cBhvr>
                                        <p:cTn id="30" dur="1" fill="hold">
                                          <p:stCondLst>
                                            <p:cond delay="0"/>
                                          </p:stCondLst>
                                        </p:cTn>
                                        <p:tgtEl>
                                          <p:spTgt spid="12"/>
                                        </p:tgtEl>
                                        <p:attrNameLst>
                                          <p:attrName>style.visibility</p:attrName>
                                        </p:attrNameLst>
                                      </p:cBhvr>
                                      <p:to>
                                        <p:strVal val="visible"/>
                                      </p:to>
                                    </p:set>
                                    <p:animEffect transition="in" filter="wipe(left)">
                                      <p:cBhvr>
                                        <p:cTn id="31"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a:extLst>
              <a:ext uri="{FF2B5EF4-FFF2-40B4-BE49-F238E27FC236}">
                <a16:creationId xmlns:a16="http://schemas.microsoft.com/office/drawing/2014/main" id="{82D6E21C-C041-4521-A568-540E2F4887B4}"/>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s-ES" smtClean="0"/>
              <a:t>14</a:t>
            </a:fld>
            <a:endParaRPr lang="es-ES"/>
          </a:p>
        </p:txBody>
      </p:sp>
      <p:sp>
        <p:nvSpPr>
          <p:cNvPr id="3" name="Google Shape;65;p9">
            <a:extLst>
              <a:ext uri="{FF2B5EF4-FFF2-40B4-BE49-F238E27FC236}">
                <a16:creationId xmlns:a16="http://schemas.microsoft.com/office/drawing/2014/main" id="{57E7021D-4E85-496F-987E-77E32EDDFC3A}"/>
              </a:ext>
            </a:extLst>
          </p:cNvPr>
          <p:cNvSpPr txBox="1"/>
          <p:nvPr/>
        </p:nvSpPr>
        <p:spPr>
          <a:xfrm>
            <a:off x="285531" y="1074532"/>
            <a:ext cx="8509997" cy="375445"/>
          </a:xfrm>
          <a:prstGeom prst="rect">
            <a:avLst/>
          </a:prstGeom>
          <a:solidFill>
            <a:srgbClr val="18C320"/>
          </a:solidFill>
          <a:ln w="9525" cap="flat" cmpd="sng">
            <a:solidFill>
              <a:srgbClr val="00B050"/>
            </a:solidFill>
            <a:prstDash val="solid"/>
            <a:round/>
            <a:headEnd type="none" w="sm" len="sm"/>
            <a:tailEnd type="none" w="sm" len="sm"/>
          </a:ln>
        </p:spPr>
        <p:txBody>
          <a:bodyPr spcFirstLastPara="1" wrap="square" lIns="91425" tIns="45700" rIns="91425" bIns="45700" anchor="b" anchorCtr="0">
            <a:normAutofit fontScale="92500" lnSpcReduction="10000"/>
          </a:bodyPr>
          <a:lstStyle/>
          <a:p>
            <a:pPr marL="742950" marR="0" lvl="0" indent="-742950" algn="l" rtl="0">
              <a:lnSpc>
                <a:spcPct val="90000"/>
              </a:lnSpc>
              <a:spcBef>
                <a:spcPts val="0"/>
              </a:spcBef>
              <a:spcAft>
                <a:spcPts val="0"/>
              </a:spcAft>
              <a:buNone/>
            </a:pPr>
            <a:r>
              <a:rPr lang="fr-FR" sz="2400" b="0" i="0" u="none" strike="noStrike" cap="none" dirty="0" err="1">
                <a:solidFill>
                  <a:schemeClr val="lt1"/>
                </a:solidFill>
                <a:latin typeface="Arial"/>
                <a:ea typeface="Arial"/>
                <a:cs typeface="Arial"/>
                <a:sym typeface="Arial"/>
              </a:rPr>
              <a:t>Diverse </a:t>
            </a:r>
            <a:r>
              <a:rPr lang="fr-FR" sz="2400" b="0" i="0" u="none" strike="noStrike" cap="none" dirty="0">
                <a:solidFill>
                  <a:schemeClr val="lt1"/>
                </a:solidFill>
                <a:latin typeface="Arial"/>
                <a:ea typeface="Arial"/>
                <a:cs typeface="Arial"/>
                <a:sym typeface="Arial"/>
              </a:rPr>
              <a:t>organizzazioni per la gestione </a:t>
            </a:r>
            <a:r>
              <a:rPr lang="fr-FR" sz="2400" b="0" i="0" u="none" strike="noStrike" cap="none" dirty="0" err="1">
                <a:solidFill>
                  <a:schemeClr val="lt1"/>
                </a:solidFill>
                <a:latin typeface="Arial"/>
                <a:ea typeface="Arial"/>
                <a:cs typeface="Arial"/>
                <a:sym typeface="Arial"/>
              </a:rPr>
              <a:t>dei rifiuti</a:t>
            </a:r>
            <a:endParaRPr lang="en-GB" sz="2400" b="0" i="0" u="none" strike="noStrike" cap="none" dirty="0">
              <a:solidFill>
                <a:schemeClr val="lt1"/>
              </a:solidFill>
              <a:latin typeface="Arial"/>
              <a:ea typeface="Arial"/>
              <a:cs typeface="Arial"/>
              <a:sym typeface="Arial"/>
            </a:endParaRPr>
          </a:p>
        </p:txBody>
      </p:sp>
      <p:pic>
        <p:nvPicPr>
          <p:cNvPr id="7" name="Graphique 6" descr="Recyclage avec un remplissage uni">
            <a:extLst>
              <a:ext uri="{FF2B5EF4-FFF2-40B4-BE49-F238E27FC236}">
                <a16:creationId xmlns:a16="http://schemas.microsoft.com/office/drawing/2014/main" id="{97543BD7-B27E-4FB9-BFE6-11B12B513752}"/>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5705074" y="3644866"/>
            <a:ext cx="914400" cy="914400"/>
          </a:xfrm>
          <a:prstGeom prst="rect">
            <a:avLst/>
          </a:prstGeom>
        </p:spPr>
      </p:pic>
      <p:pic>
        <p:nvPicPr>
          <p:cNvPr id="9" name="Graphique 8" descr="Recyclage avec un remplissage uni">
            <a:extLst>
              <a:ext uri="{FF2B5EF4-FFF2-40B4-BE49-F238E27FC236}">
                <a16:creationId xmlns:a16="http://schemas.microsoft.com/office/drawing/2014/main" id="{40A9110D-1287-42DF-A0AB-F17A6F5736BC}"/>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4114800" y="5133496"/>
            <a:ext cx="914400" cy="914400"/>
          </a:xfrm>
          <a:prstGeom prst="rect">
            <a:avLst/>
          </a:prstGeom>
        </p:spPr>
      </p:pic>
      <p:pic>
        <p:nvPicPr>
          <p:cNvPr id="11" name="Graphique 10" descr="Usine avec un remplissage uni">
            <a:extLst>
              <a:ext uri="{FF2B5EF4-FFF2-40B4-BE49-F238E27FC236}">
                <a16:creationId xmlns:a16="http://schemas.microsoft.com/office/drawing/2014/main" id="{BC37B84F-E88C-49A3-9805-18DBFECE767E}"/>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a:off x="2491311" y="3644866"/>
            <a:ext cx="914400" cy="914400"/>
          </a:xfrm>
          <a:prstGeom prst="rect">
            <a:avLst/>
          </a:prstGeom>
        </p:spPr>
      </p:pic>
      <p:pic>
        <p:nvPicPr>
          <p:cNvPr id="13" name="Graphique 12" descr="Pull hideux avec un remplissage uni">
            <a:extLst>
              <a:ext uri="{FF2B5EF4-FFF2-40B4-BE49-F238E27FC236}">
                <a16:creationId xmlns:a16="http://schemas.microsoft.com/office/drawing/2014/main" id="{9F48BFF9-24BE-4204-9D63-F53A6CBBDA7B}"/>
              </a:ext>
            </a:extLst>
          </p:cNvPr>
          <p:cNvPicPr>
            <a:picLocks noChangeAspect="1"/>
          </p:cNvPicPr>
          <p:nvPr/>
        </p:nvPicPr>
        <p:blipFill>
          <a:blip r:embed="rId8">
            <a:extLst>
              <a:ext uri="{96DAC541-7B7A-43D3-8B79-37D633B846F1}">
                <asvg:svgBlip xmlns:asvg="http://schemas.microsoft.com/office/drawing/2016/SVG/main" r:embed="rId9"/>
              </a:ext>
            </a:extLst>
          </a:blip>
          <a:stretch>
            <a:fillRect/>
          </a:stretch>
        </p:blipFill>
        <p:spPr>
          <a:xfrm>
            <a:off x="1091079" y="2031648"/>
            <a:ext cx="914400" cy="914400"/>
          </a:xfrm>
          <a:prstGeom prst="rect">
            <a:avLst/>
          </a:prstGeom>
        </p:spPr>
      </p:pic>
      <p:pic>
        <p:nvPicPr>
          <p:cNvPr id="17" name="Graphique 16" descr="Couche avec un remplissage uni">
            <a:extLst>
              <a:ext uri="{FF2B5EF4-FFF2-40B4-BE49-F238E27FC236}">
                <a16:creationId xmlns:a16="http://schemas.microsoft.com/office/drawing/2014/main" id="{042945E0-BE02-41C6-A345-FCC0AD3AD7BE}"/>
              </a:ext>
            </a:extLst>
          </p:cNvPr>
          <p:cNvPicPr>
            <a:picLocks noChangeAspect="1"/>
          </p:cNvPicPr>
          <p:nvPr/>
        </p:nvPicPr>
        <p:blipFill>
          <a:blip r:embed="rId10">
            <a:extLst>
              <a:ext uri="{96DAC541-7B7A-43D3-8B79-37D633B846F1}">
                <asvg:svgBlip xmlns:asvg="http://schemas.microsoft.com/office/drawing/2016/SVG/main" r:embed="rId11"/>
              </a:ext>
            </a:extLst>
          </a:blip>
          <a:stretch>
            <a:fillRect/>
          </a:stretch>
        </p:blipFill>
        <p:spPr>
          <a:xfrm>
            <a:off x="4179829" y="2088919"/>
            <a:ext cx="914400" cy="914400"/>
          </a:xfrm>
          <a:prstGeom prst="rect">
            <a:avLst/>
          </a:prstGeom>
        </p:spPr>
      </p:pic>
      <p:sp>
        <p:nvSpPr>
          <p:cNvPr id="27" name="Graphique 18" descr="Fermer avec un remplissage uni">
            <a:extLst>
              <a:ext uri="{FF2B5EF4-FFF2-40B4-BE49-F238E27FC236}">
                <a16:creationId xmlns:a16="http://schemas.microsoft.com/office/drawing/2014/main" id="{4FF23E29-37EA-4518-84AA-7376FC104E2F}"/>
              </a:ext>
            </a:extLst>
          </p:cNvPr>
          <p:cNvSpPr/>
          <p:nvPr/>
        </p:nvSpPr>
        <p:spPr>
          <a:xfrm>
            <a:off x="4299844" y="2203337"/>
            <a:ext cx="674370" cy="674370"/>
          </a:xfrm>
          <a:custGeom>
            <a:avLst/>
            <a:gdLst>
              <a:gd name="connsiteX0" fmla="*/ 674370 w 674370"/>
              <a:gd name="connsiteY0" fmla="*/ 80963 h 674370"/>
              <a:gd name="connsiteX1" fmla="*/ 593408 w 674370"/>
              <a:gd name="connsiteY1" fmla="*/ 0 h 674370"/>
              <a:gd name="connsiteX2" fmla="*/ 337185 w 674370"/>
              <a:gd name="connsiteY2" fmla="*/ 256223 h 674370"/>
              <a:gd name="connsiteX3" fmla="*/ 80963 w 674370"/>
              <a:gd name="connsiteY3" fmla="*/ 0 h 674370"/>
              <a:gd name="connsiteX4" fmla="*/ 0 w 674370"/>
              <a:gd name="connsiteY4" fmla="*/ 80963 h 674370"/>
              <a:gd name="connsiteX5" fmla="*/ 256223 w 674370"/>
              <a:gd name="connsiteY5" fmla="*/ 337185 h 674370"/>
              <a:gd name="connsiteX6" fmla="*/ 0 w 674370"/>
              <a:gd name="connsiteY6" fmla="*/ 593408 h 674370"/>
              <a:gd name="connsiteX7" fmla="*/ 80963 w 674370"/>
              <a:gd name="connsiteY7" fmla="*/ 674370 h 674370"/>
              <a:gd name="connsiteX8" fmla="*/ 337185 w 674370"/>
              <a:gd name="connsiteY8" fmla="*/ 418148 h 674370"/>
              <a:gd name="connsiteX9" fmla="*/ 593408 w 674370"/>
              <a:gd name="connsiteY9" fmla="*/ 674370 h 674370"/>
              <a:gd name="connsiteX10" fmla="*/ 674370 w 674370"/>
              <a:gd name="connsiteY10" fmla="*/ 593408 h 674370"/>
              <a:gd name="connsiteX11" fmla="*/ 418148 w 674370"/>
              <a:gd name="connsiteY11" fmla="*/ 337185 h 6743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74370" h="674370">
                <a:moveTo>
                  <a:pt x="674370" y="80963"/>
                </a:moveTo>
                <a:lnTo>
                  <a:pt x="593408" y="0"/>
                </a:lnTo>
                <a:lnTo>
                  <a:pt x="337185" y="256223"/>
                </a:lnTo>
                <a:lnTo>
                  <a:pt x="80963" y="0"/>
                </a:lnTo>
                <a:lnTo>
                  <a:pt x="0" y="80963"/>
                </a:lnTo>
                <a:lnTo>
                  <a:pt x="256223" y="337185"/>
                </a:lnTo>
                <a:lnTo>
                  <a:pt x="0" y="593408"/>
                </a:lnTo>
                <a:lnTo>
                  <a:pt x="80963" y="674370"/>
                </a:lnTo>
                <a:lnTo>
                  <a:pt x="337185" y="418148"/>
                </a:lnTo>
                <a:lnTo>
                  <a:pt x="593408" y="674370"/>
                </a:lnTo>
                <a:lnTo>
                  <a:pt x="674370" y="593408"/>
                </a:lnTo>
                <a:lnTo>
                  <a:pt x="418148" y="337185"/>
                </a:lnTo>
                <a:close/>
              </a:path>
            </a:pathLst>
          </a:custGeom>
          <a:solidFill>
            <a:srgbClr val="FF0000"/>
          </a:solidFill>
          <a:ln w="9525" cap="flat">
            <a:noFill/>
            <a:prstDash val="solid"/>
            <a:miter/>
          </a:ln>
        </p:spPr>
        <p:txBody>
          <a:bodyPr rtlCol="0" anchor="ctr"/>
          <a:lstStyle/>
          <a:p>
            <a:endParaRPr lang="fr-FR"/>
          </a:p>
        </p:txBody>
      </p:sp>
      <p:pic>
        <p:nvPicPr>
          <p:cNvPr id="23" name="Graphique 22" descr="Flèche : incurvée dans le sens des aiguilles d’une montre avec un remplissage uni">
            <a:extLst>
              <a:ext uri="{FF2B5EF4-FFF2-40B4-BE49-F238E27FC236}">
                <a16:creationId xmlns:a16="http://schemas.microsoft.com/office/drawing/2014/main" id="{B6CED581-B960-4A56-9431-912CB41CD6ED}"/>
              </a:ext>
            </a:extLst>
          </p:cNvPr>
          <p:cNvPicPr>
            <a:picLocks noChangeAspect="1"/>
          </p:cNvPicPr>
          <p:nvPr/>
        </p:nvPicPr>
        <p:blipFill>
          <a:blip r:embed="rId12">
            <a:extLst>
              <a:ext uri="{96DAC541-7B7A-43D3-8B79-37D633B846F1}">
                <asvg:svgBlip xmlns:asvg="http://schemas.microsoft.com/office/drawing/2016/SVG/main" r:embed="rId13"/>
              </a:ext>
            </a:extLst>
          </a:blip>
          <a:stretch>
            <a:fillRect/>
          </a:stretch>
        </p:blipFill>
        <p:spPr>
          <a:xfrm rot="5845258" flipH="1">
            <a:off x="5219344" y="2655786"/>
            <a:ext cx="932750" cy="932750"/>
          </a:xfrm>
          <a:prstGeom prst="rect">
            <a:avLst/>
          </a:prstGeom>
        </p:spPr>
      </p:pic>
      <p:pic>
        <p:nvPicPr>
          <p:cNvPr id="24" name="Graphique 23" descr="Flèche : incurvée dans le sens des aiguilles d’une montre avec un remplissage uni">
            <a:extLst>
              <a:ext uri="{FF2B5EF4-FFF2-40B4-BE49-F238E27FC236}">
                <a16:creationId xmlns:a16="http://schemas.microsoft.com/office/drawing/2014/main" id="{E5322503-E494-4ACF-AD2F-072DE3BD0DAA}"/>
              </a:ext>
            </a:extLst>
          </p:cNvPr>
          <p:cNvPicPr>
            <a:picLocks noChangeAspect="1"/>
          </p:cNvPicPr>
          <p:nvPr/>
        </p:nvPicPr>
        <p:blipFill>
          <a:blip r:embed="rId12">
            <a:extLst>
              <a:ext uri="{96DAC541-7B7A-43D3-8B79-37D633B846F1}">
                <asvg:svgBlip xmlns:asvg="http://schemas.microsoft.com/office/drawing/2016/SVG/main" r:embed="rId13"/>
              </a:ext>
            </a:extLst>
          </a:blip>
          <a:stretch>
            <a:fillRect/>
          </a:stretch>
        </p:blipFill>
        <p:spPr>
          <a:xfrm rot="1970268" flipV="1">
            <a:off x="5219345" y="4548392"/>
            <a:ext cx="932750" cy="932750"/>
          </a:xfrm>
          <a:prstGeom prst="rect">
            <a:avLst/>
          </a:prstGeom>
        </p:spPr>
      </p:pic>
      <p:pic>
        <p:nvPicPr>
          <p:cNvPr id="26" name="Graphique 25" descr="Flèche : incurvée dans le sens des aiguilles d’une montre avec un remplissage uni">
            <a:extLst>
              <a:ext uri="{FF2B5EF4-FFF2-40B4-BE49-F238E27FC236}">
                <a16:creationId xmlns:a16="http://schemas.microsoft.com/office/drawing/2014/main" id="{6A9F70FE-AA8D-4B61-B32A-0428F4B61E20}"/>
              </a:ext>
            </a:extLst>
          </p:cNvPr>
          <p:cNvPicPr>
            <a:picLocks noChangeAspect="1"/>
          </p:cNvPicPr>
          <p:nvPr/>
        </p:nvPicPr>
        <p:blipFill>
          <a:blip r:embed="rId12">
            <a:extLst>
              <a:ext uri="{96DAC541-7B7A-43D3-8B79-37D633B846F1}">
                <asvg:svgBlip xmlns:asvg="http://schemas.microsoft.com/office/drawing/2016/SVG/main" r:embed="rId13"/>
              </a:ext>
            </a:extLst>
          </a:blip>
          <a:stretch>
            <a:fillRect/>
          </a:stretch>
        </p:blipFill>
        <p:spPr>
          <a:xfrm rot="18170268" flipH="1">
            <a:off x="2997790" y="4676277"/>
            <a:ext cx="932750" cy="932750"/>
          </a:xfrm>
          <a:prstGeom prst="rect">
            <a:avLst/>
          </a:prstGeom>
        </p:spPr>
      </p:pic>
      <p:sp>
        <p:nvSpPr>
          <p:cNvPr id="28" name="Rectangle 27">
            <a:extLst>
              <a:ext uri="{FF2B5EF4-FFF2-40B4-BE49-F238E27FC236}">
                <a16:creationId xmlns:a16="http://schemas.microsoft.com/office/drawing/2014/main" id="{945DDC9B-D9CF-42EF-A3EC-198914CEC3DD}"/>
              </a:ext>
            </a:extLst>
          </p:cNvPr>
          <p:cNvSpPr/>
          <p:nvPr/>
        </p:nvSpPr>
        <p:spPr>
          <a:xfrm>
            <a:off x="3978924" y="1966143"/>
            <a:ext cx="1346836" cy="104541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15" name="Graphique 14" descr="Bouteille d’eau avec un remplissage uni">
            <a:extLst>
              <a:ext uri="{FF2B5EF4-FFF2-40B4-BE49-F238E27FC236}">
                <a16:creationId xmlns:a16="http://schemas.microsoft.com/office/drawing/2014/main" id="{452304CE-DE1A-429D-83AB-64FE007A5ADD}"/>
              </a:ext>
            </a:extLst>
          </p:cNvPr>
          <p:cNvPicPr>
            <a:picLocks noChangeAspect="1"/>
          </p:cNvPicPr>
          <p:nvPr/>
        </p:nvPicPr>
        <p:blipFill>
          <a:blip r:embed="rId14">
            <a:extLst>
              <a:ext uri="{96DAC541-7B7A-43D3-8B79-37D633B846F1}">
                <asvg:svgBlip xmlns:asvg="http://schemas.microsoft.com/office/drawing/2016/SVG/main" r:embed="rId15"/>
              </a:ext>
            </a:extLst>
          </a:blip>
          <a:stretch>
            <a:fillRect/>
          </a:stretch>
        </p:blipFill>
        <p:spPr>
          <a:xfrm>
            <a:off x="4178426" y="1983841"/>
            <a:ext cx="914400" cy="914400"/>
          </a:xfrm>
          <a:prstGeom prst="rect">
            <a:avLst/>
          </a:prstGeom>
        </p:spPr>
      </p:pic>
      <p:pic>
        <p:nvPicPr>
          <p:cNvPr id="21" name="Image 20">
            <a:extLst>
              <a:ext uri="{FF2B5EF4-FFF2-40B4-BE49-F238E27FC236}">
                <a16:creationId xmlns:a16="http://schemas.microsoft.com/office/drawing/2014/main" id="{49A7660C-F335-4D0D-BC49-007DD0FF8B5A}"/>
              </a:ext>
            </a:extLst>
          </p:cNvPr>
          <p:cNvPicPr>
            <a:picLocks noChangeAspect="1"/>
          </p:cNvPicPr>
          <p:nvPr/>
        </p:nvPicPr>
        <p:blipFill rotWithShape="1">
          <a:blip r:embed="rId16"/>
          <a:srcRect l="4385" t="14660" r="48293" b="22819"/>
          <a:stretch/>
        </p:blipFill>
        <p:spPr>
          <a:xfrm>
            <a:off x="4638907" y="2599456"/>
            <a:ext cx="456725" cy="470159"/>
          </a:xfrm>
          <a:prstGeom prst="rect">
            <a:avLst/>
          </a:prstGeom>
        </p:spPr>
      </p:pic>
      <p:sp>
        <p:nvSpPr>
          <p:cNvPr id="30" name="ZoneTexte 29">
            <a:extLst>
              <a:ext uri="{FF2B5EF4-FFF2-40B4-BE49-F238E27FC236}">
                <a16:creationId xmlns:a16="http://schemas.microsoft.com/office/drawing/2014/main" id="{B57B2BD5-1DCA-41AA-99B5-19C9196DF9A5}"/>
              </a:ext>
            </a:extLst>
          </p:cNvPr>
          <p:cNvSpPr txBox="1"/>
          <p:nvPr/>
        </p:nvSpPr>
        <p:spPr>
          <a:xfrm>
            <a:off x="5211265" y="1842446"/>
            <a:ext cx="1999490" cy="523220"/>
          </a:xfrm>
          <a:prstGeom prst="rect">
            <a:avLst/>
          </a:prstGeom>
          <a:noFill/>
        </p:spPr>
        <p:txBody>
          <a:bodyPr wrap="square" rtlCol="0">
            <a:spAutoFit/>
          </a:bodyPr>
          <a:lstStyle/>
          <a:p>
            <a:pPr algn="ctr"/>
            <a:r>
              <a:rPr lang="fr-FR" dirty="0" err="1">
                <a:solidFill>
                  <a:schemeClr val="accent6">
                    <a:lumMod val="75000"/>
                  </a:schemeClr>
                </a:solidFill>
              </a:rPr>
              <a:t>Non può essere riciclato </a:t>
            </a:r>
            <a:r>
              <a:rPr lang="fr-FR" dirty="0">
                <a:solidFill>
                  <a:schemeClr val="accent6">
                    <a:lumMod val="75000"/>
                  </a:schemeClr>
                </a:solidFill>
              </a:rPr>
              <a:t>(elementi misti)</a:t>
            </a:r>
          </a:p>
        </p:txBody>
      </p:sp>
      <p:sp>
        <p:nvSpPr>
          <p:cNvPr id="31" name="ZoneTexte 30">
            <a:extLst>
              <a:ext uri="{FF2B5EF4-FFF2-40B4-BE49-F238E27FC236}">
                <a16:creationId xmlns:a16="http://schemas.microsoft.com/office/drawing/2014/main" id="{642FB494-F863-42BB-9544-33C606D050A6}"/>
              </a:ext>
            </a:extLst>
          </p:cNvPr>
          <p:cNvSpPr txBox="1"/>
          <p:nvPr/>
        </p:nvSpPr>
        <p:spPr>
          <a:xfrm>
            <a:off x="5211265" y="1838105"/>
            <a:ext cx="1999490" cy="523220"/>
          </a:xfrm>
          <a:prstGeom prst="rect">
            <a:avLst/>
          </a:prstGeom>
          <a:solidFill>
            <a:schemeClr val="bg1"/>
          </a:solidFill>
        </p:spPr>
        <p:txBody>
          <a:bodyPr wrap="square" rtlCol="0">
            <a:spAutoFit/>
          </a:bodyPr>
          <a:lstStyle/>
          <a:p>
            <a:pPr algn="ctr"/>
            <a:r>
              <a:rPr lang="fr-FR" dirty="0" err="1">
                <a:solidFill>
                  <a:schemeClr val="accent6">
                    <a:lumMod val="75000"/>
                  </a:schemeClr>
                </a:solidFill>
              </a:rPr>
              <a:t>Riciclaggio </a:t>
            </a:r>
            <a:r>
              <a:rPr lang="fr-FR" dirty="0">
                <a:solidFill>
                  <a:schemeClr val="accent6">
                    <a:lumMod val="75000"/>
                  </a:schemeClr>
                </a:solidFill>
              </a:rPr>
              <a:t>possibile</a:t>
            </a:r>
          </a:p>
          <a:p>
            <a:pPr algn="ctr"/>
            <a:endParaRPr lang="fr-FR" dirty="0">
              <a:solidFill>
                <a:schemeClr val="accent6">
                  <a:lumMod val="75000"/>
                </a:schemeClr>
              </a:solidFill>
            </a:endParaRPr>
          </a:p>
        </p:txBody>
      </p:sp>
      <p:sp>
        <p:nvSpPr>
          <p:cNvPr id="32" name="ZoneTexte 31">
            <a:extLst>
              <a:ext uri="{FF2B5EF4-FFF2-40B4-BE49-F238E27FC236}">
                <a16:creationId xmlns:a16="http://schemas.microsoft.com/office/drawing/2014/main" id="{4C64F752-BC21-429C-B1A6-C8921C54BD53}"/>
              </a:ext>
            </a:extLst>
          </p:cNvPr>
          <p:cNvSpPr txBox="1"/>
          <p:nvPr/>
        </p:nvSpPr>
        <p:spPr>
          <a:xfrm>
            <a:off x="6630344" y="4102066"/>
            <a:ext cx="1999490" cy="523220"/>
          </a:xfrm>
          <a:prstGeom prst="rect">
            <a:avLst/>
          </a:prstGeom>
          <a:solidFill>
            <a:schemeClr val="bg1"/>
          </a:solidFill>
        </p:spPr>
        <p:txBody>
          <a:bodyPr wrap="square" rtlCol="0">
            <a:spAutoFit/>
          </a:bodyPr>
          <a:lstStyle/>
          <a:p>
            <a:pPr algn="ctr"/>
            <a:r>
              <a:rPr lang="fr-FR" dirty="0">
                <a:solidFill>
                  <a:schemeClr val="accent6">
                    <a:lumMod val="75000"/>
                  </a:schemeClr>
                </a:solidFill>
              </a:rPr>
              <a:t>Se </a:t>
            </a:r>
            <a:r>
              <a:rPr lang="fr-FR" dirty="0" err="1">
                <a:solidFill>
                  <a:schemeClr val="accent6">
                    <a:lumMod val="75000"/>
                  </a:schemeClr>
                </a:solidFill>
              </a:rPr>
              <a:t>collocati </a:t>
            </a:r>
            <a:r>
              <a:rPr lang="fr-FR" dirty="0">
                <a:solidFill>
                  <a:schemeClr val="accent6">
                    <a:lumMod val="75000"/>
                  </a:schemeClr>
                </a:solidFill>
              </a:rPr>
              <a:t>nel giusto contenitore</a:t>
            </a:r>
          </a:p>
        </p:txBody>
      </p:sp>
      <p:sp>
        <p:nvSpPr>
          <p:cNvPr id="33" name="ZoneTexte 32">
            <a:extLst>
              <a:ext uri="{FF2B5EF4-FFF2-40B4-BE49-F238E27FC236}">
                <a16:creationId xmlns:a16="http://schemas.microsoft.com/office/drawing/2014/main" id="{5AC3C049-4221-4A08-96B8-BEE5307976F6}"/>
              </a:ext>
            </a:extLst>
          </p:cNvPr>
          <p:cNvSpPr txBox="1"/>
          <p:nvPr/>
        </p:nvSpPr>
        <p:spPr>
          <a:xfrm>
            <a:off x="3635881" y="6123058"/>
            <a:ext cx="1999490" cy="523220"/>
          </a:xfrm>
          <a:prstGeom prst="rect">
            <a:avLst/>
          </a:prstGeom>
          <a:solidFill>
            <a:schemeClr val="bg1"/>
          </a:solidFill>
        </p:spPr>
        <p:txBody>
          <a:bodyPr wrap="square" rtlCol="0">
            <a:spAutoFit/>
          </a:bodyPr>
          <a:lstStyle/>
          <a:p>
            <a:pPr algn="ctr"/>
            <a:r>
              <a:rPr lang="fr-FR" dirty="0">
                <a:solidFill>
                  <a:schemeClr val="accent6">
                    <a:lumMod val="75000"/>
                  </a:schemeClr>
                </a:solidFill>
              </a:rPr>
              <a:t>Se la </a:t>
            </a:r>
            <a:r>
              <a:rPr lang="fr-FR" dirty="0" err="1">
                <a:solidFill>
                  <a:schemeClr val="accent6">
                    <a:lumMod val="75000"/>
                  </a:schemeClr>
                </a:solidFill>
              </a:rPr>
              <a:t>selezione è garantita </a:t>
            </a:r>
            <a:r>
              <a:rPr lang="fr-FR" dirty="0">
                <a:solidFill>
                  <a:schemeClr val="accent6">
                    <a:lumMod val="75000"/>
                  </a:schemeClr>
                </a:solidFill>
              </a:rPr>
              <a:t>nel sito di </a:t>
            </a:r>
            <a:r>
              <a:rPr lang="fr-FR" dirty="0" err="1">
                <a:solidFill>
                  <a:schemeClr val="accent6">
                    <a:lumMod val="75000"/>
                  </a:schemeClr>
                </a:solidFill>
              </a:rPr>
              <a:t>riciclaggio</a:t>
            </a:r>
          </a:p>
        </p:txBody>
      </p:sp>
      <p:sp>
        <p:nvSpPr>
          <p:cNvPr id="34" name="ZoneTexte 33">
            <a:extLst>
              <a:ext uri="{FF2B5EF4-FFF2-40B4-BE49-F238E27FC236}">
                <a16:creationId xmlns:a16="http://schemas.microsoft.com/office/drawing/2014/main" id="{25D9B0CE-63B3-4957-9DFE-96ACB391FBE9}"/>
              </a:ext>
            </a:extLst>
          </p:cNvPr>
          <p:cNvSpPr txBox="1"/>
          <p:nvPr/>
        </p:nvSpPr>
        <p:spPr>
          <a:xfrm>
            <a:off x="191948" y="4107068"/>
            <a:ext cx="1999490" cy="523220"/>
          </a:xfrm>
          <a:prstGeom prst="rect">
            <a:avLst/>
          </a:prstGeom>
          <a:solidFill>
            <a:schemeClr val="bg1"/>
          </a:solidFill>
        </p:spPr>
        <p:txBody>
          <a:bodyPr wrap="square" rtlCol="0">
            <a:spAutoFit/>
          </a:bodyPr>
          <a:lstStyle/>
          <a:p>
            <a:pPr algn="ctr"/>
            <a:r>
              <a:rPr lang="fr-FR" dirty="0">
                <a:solidFill>
                  <a:schemeClr val="accent6">
                    <a:lumMod val="75000"/>
                  </a:schemeClr>
                </a:solidFill>
              </a:rPr>
              <a:t>Se il </a:t>
            </a:r>
            <a:r>
              <a:rPr lang="fr-FR" dirty="0" err="1">
                <a:solidFill>
                  <a:schemeClr val="accent6">
                    <a:lumMod val="75000"/>
                  </a:schemeClr>
                </a:solidFill>
              </a:rPr>
              <a:t>riciclaggio viene eseguito correttamente</a:t>
            </a:r>
            <a:endParaRPr lang="fr-FR" dirty="0">
              <a:solidFill>
                <a:schemeClr val="accent6">
                  <a:lumMod val="75000"/>
                </a:schemeClr>
              </a:solidFill>
            </a:endParaRPr>
          </a:p>
        </p:txBody>
      </p:sp>
      <p:sp>
        <p:nvSpPr>
          <p:cNvPr id="35" name="ZoneTexte 34">
            <a:extLst>
              <a:ext uri="{FF2B5EF4-FFF2-40B4-BE49-F238E27FC236}">
                <a16:creationId xmlns:a16="http://schemas.microsoft.com/office/drawing/2014/main" id="{9E909395-0BCB-4AC6-8998-86BA59023648}"/>
              </a:ext>
            </a:extLst>
          </p:cNvPr>
          <p:cNvSpPr txBox="1"/>
          <p:nvPr/>
        </p:nvSpPr>
        <p:spPr>
          <a:xfrm>
            <a:off x="2179504" y="1833114"/>
            <a:ext cx="1649475" cy="523220"/>
          </a:xfrm>
          <a:prstGeom prst="rect">
            <a:avLst/>
          </a:prstGeom>
          <a:solidFill>
            <a:schemeClr val="bg1"/>
          </a:solidFill>
        </p:spPr>
        <p:txBody>
          <a:bodyPr wrap="square" rtlCol="0">
            <a:spAutoFit/>
          </a:bodyPr>
          <a:lstStyle/>
          <a:p>
            <a:pPr algn="ctr"/>
            <a:r>
              <a:rPr lang="fr-FR" dirty="0">
                <a:solidFill>
                  <a:schemeClr val="accent6">
                    <a:lumMod val="75000"/>
                  </a:schemeClr>
                </a:solidFill>
              </a:rPr>
              <a:t>Articolo </a:t>
            </a:r>
            <a:r>
              <a:rPr lang="fr-FR" dirty="0" err="1">
                <a:solidFill>
                  <a:schemeClr val="accent6">
                    <a:lumMod val="75000"/>
                  </a:schemeClr>
                </a:solidFill>
              </a:rPr>
              <a:t>riciclato pronto </a:t>
            </a:r>
            <a:r>
              <a:rPr lang="fr-FR" dirty="0">
                <a:solidFill>
                  <a:schemeClr val="accent6">
                    <a:lumMod val="75000"/>
                  </a:schemeClr>
                </a:solidFill>
              </a:rPr>
              <a:t>per l'uso</a:t>
            </a:r>
          </a:p>
        </p:txBody>
      </p:sp>
      <p:pic>
        <p:nvPicPr>
          <p:cNvPr id="36" name="Graphique 35" descr="Bouteille d’eau avec un remplissage uni">
            <a:extLst>
              <a:ext uri="{FF2B5EF4-FFF2-40B4-BE49-F238E27FC236}">
                <a16:creationId xmlns:a16="http://schemas.microsoft.com/office/drawing/2014/main" id="{CB521AE0-9D10-48A7-9DC6-9F7758CDF1DA}"/>
              </a:ext>
            </a:extLst>
          </p:cNvPr>
          <p:cNvPicPr>
            <a:picLocks noChangeAspect="1"/>
          </p:cNvPicPr>
          <p:nvPr/>
        </p:nvPicPr>
        <p:blipFill>
          <a:blip r:embed="rId17">
            <a:extLst>
              <a:ext uri="{96DAC541-7B7A-43D3-8B79-37D633B846F1}">
                <asvg:svgBlip xmlns:asvg="http://schemas.microsoft.com/office/drawing/2016/SVG/main" r:embed="rId18"/>
              </a:ext>
            </a:extLst>
          </a:blip>
          <a:stretch>
            <a:fillRect/>
          </a:stretch>
        </p:blipFill>
        <p:spPr>
          <a:xfrm>
            <a:off x="4181405" y="1987795"/>
            <a:ext cx="914400" cy="914400"/>
          </a:xfrm>
          <a:prstGeom prst="rect">
            <a:avLst/>
          </a:prstGeom>
        </p:spPr>
      </p:pic>
      <p:pic>
        <p:nvPicPr>
          <p:cNvPr id="25" name="Graphique 24" descr="Flèche : incurvée dans le sens des aiguilles d’une montre avec un remplissage uni">
            <a:extLst>
              <a:ext uri="{FF2B5EF4-FFF2-40B4-BE49-F238E27FC236}">
                <a16:creationId xmlns:a16="http://schemas.microsoft.com/office/drawing/2014/main" id="{66CFB92C-23F2-4F44-B6E7-0BFDB0E0AB7D}"/>
              </a:ext>
            </a:extLst>
          </p:cNvPr>
          <p:cNvPicPr>
            <a:picLocks noChangeAspect="1"/>
          </p:cNvPicPr>
          <p:nvPr/>
        </p:nvPicPr>
        <p:blipFill>
          <a:blip r:embed="rId12">
            <a:extLst>
              <a:ext uri="{96DAC541-7B7A-43D3-8B79-37D633B846F1}">
                <asvg:svgBlip xmlns:asvg="http://schemas.microsoft.com/office/drawing/2016/SVG/main" r:embed="rId13"/>
              </a:ext>
            </a:extLst>
          </a:blip>
          <a:stretch>
            <a:fillRect/>
          </a:stretch>
        </p:blipFill>
        <p:spPr>
          <a:xfrm rot="12366626" flipV="1">
            <a:off x="2999681" y="2763358"/>
            <a:ext cx="932750" cy="932750"/>
          </a:xfrm>
          <a:prstGeom prst="rect">
            <a:avLst/>
          </a:prstGeom>
        </p:spPr>
      </p:pic>
      <p:sp>
        <p:nvSpPr>
          <p:cNvPr id="37" name="Rectangle 36">
            <a:extLst>
              <a:ext uri="{FF2B5EF4-FFF2-40B4-BE49-F238E27FC236}">
                <a16:creationId xmlns:a16="http://schemas.microsoft.com/office/drawing/2014/main" id="{38A402C7-2D30-46CD-8C81-4D1DA0F33FE0}"/>
              </a:ext>
            </a:extLst>
          </p:cNvPr>
          <p:cNvSpPr/>
          <p:nvPr/>
        </p:nvSpPr>
        <p:spPr>
          <a:xfrm>
            <a:off x="2123918" y="1709863"/>
            <a:ext cx="1999491" cy="192431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29" name="Graphique 28" descr="Flèche : incurvée dans le sens des aiguilles d’une montre avec un remplissage uni">
            <a:extLst>
              <a:ext uri="{FF2B5EF4-FFF2-40B4-BE49-F238E27FC236}">
                <a16:creationId xmlns:a16="http://schemas.microsoft.com/office/drawing/2014/main" id="{75B02E7C-0867-492A-ABD5-7B167741EDB5}"/>
              </a:ext>
            </a:extLst>
          </p:cNvPr>
          <p:cNvPicPr>
            <a:picLocks noChangeAspect="1"/>
          </p:cNvPicPr>
          <p:nvPr/>
        </p:nvPicPr>
        <p:blipFill>
          <a:blip r:embed="rId12">
            <a:extLst>
              <a:ext uri="{96DAC541-7B7A-43D3-8B79-37D633B846F1}">
                <asvg:svgBlip xmlns:asvg="http://schemas.microsoft.com/office/drawing/2016/SVG/main" r:embed="rId13"/>
              </a:ext>
            </a:extLst>
          </a:blip>
          <a:stretch>
            <a:fillRect/>
          </a:stretch>
        </p:blipFill>
        <p:spPr>
          <a:xfrm rot="9233374" flipH="1" flipV="1">
            <a:off x="1980346" y="2767294"/>
            <a:ext cx="932750" cy="932750"/>
          </a:xfrm>
          <a:prstGeom prst="rect">
            <a:avLst/>
          </a:prstGeom>
        </p:spPr>
      </p:pic>
      <p:sp>
        <p:nvSpPr>
          <p:cNvPr id="39" name="ZoneTexte 38">
            <a:extLst>
              <a:ext uri="{FF2B5EF4-FFF2-40B4-BE49-F238E27FC236}">
                <a16:creationId xmlns:a16="http://schemas.microsoft.com/office/drawing/2014/main" id="{3AA546AE-F629-4E54-9BDA-D80CD0DEE565}"/>
              </a:ext>
            </a:extLst>
          </p:cNvPr>
          <p:cNvSpPr txBox="1"/>
          <p:nvPr/>
        </p:nvSpPr>
        <p:spPr>
          <a:xfrm>
            <a:off x="2185146" y="1829051"/>
            <a:ext cx="1649475" cy="523220"/>
          </a:xfrm>
          <a:prstGeom prst="rect">
            <a:avLst/>
          </a:prstGeom>
          <a:solidFill>
            <a:schemeClr val="bg1"/>
          </a:solidFill>
        </p:spPr>
        <p:txBody>
          <a:bodyPr wrap="square" rtlCol="0">
            <a:spAutoFit/>
          </a:bodyPr>
          <a:lstStyle/>
          <a:p>
            <a:pPr algn="ctr"/>
            <a:r>
              <a:rPr lang="fr-FR" dirty="0">
                <a:solidFill>
                  <a:schemeClr val="accent6">
                    <a:lumMod val="75000"/>
                  </a:schemeClr>
                </a:solidFill>
              </a:rPr>
              <a:t>Articolo </a:t>
            </a:r>
            <a:r>
              <a:rPr lang="fr-FR" dirty="0" err="1">
                <a:solidFill>
                  <a:schemeClr val="accent6">
                    <a:lumMod val="75000"/>
                  </a:schemeClr>
                </a:solidFill>
              </a:rPr>
              <a:t>riciclato in un altro prodotto</a:t>
            </a:r>
            <a:endParaRPr lang="fr-FR" dirty="0">
              <a:solidFill>
                <a:schemeClr val="accent6">
                  <a:lumMod val="75000"/>
                </a:schemeClr>
              </a:solidFill>
            </a:endParaRPr>
          </a:p>
        </p:txBody>
      </p:sp>
      <p:sp>
        <p:nvSpPr>
          <p:cNvPr id="40" name="ZoneTexte 39">
            <a:extLst>
              <a:ext uri="{FF2B5EF4-FFF2-40B4-BE49-F238E27FC236}">
                <a16:creationId xmlns:a16="http://schemas.microsoft.com/office/drawing/2014/main" id="{DA7338E5-E824-4017-AEE5-7EC8032E5964}"/>
              </a:ext>
            </a:extLst>
          </p:cNvPr>
          <p:cNvSpPr txBox="1"/>
          <p:nvPr/>
        </p:nvSpPr>
        <p:spPr>
          <a:xfrm>
            <a:off x="51474" y="2946048"/>
            <a:ext cx="1649475" cy="523220"/>
          </a:xfrm>
          <a:prstGeom prst="rect">
            <a:avLst/>
          </a:prstGeom>
          <a:solidFill>
            <a:schemeClr val="bg1"/>
          </a:solidFill>
        </p:spPr>
        <p:txBody>
          <a:bodyPr wrap="square" rtlCol="0">
            <a:spAutoFit/>
          </a:bodyPr>
          <a:lstStyle/>
          <a:p>
            <a:pPr algn="ctr"/>
            <a:r>
              <a:rPr lang="fr-FR" dirty="0">
                <a:solidFill>
                  <a:srgbClr val="009FC6"/>
                </a:solidFill>
              </a:rPr>
              <a:t>Rischio di produzione non riciclabile</a:t>
            </a:r>
          </a:p>
        </p:txBody>
      </p:sp>
    </p:spTree>
    <p:extLst>
      <p:ext uri="{BB962C8B-B14F-4D97-AF65-F5344CB8AC3E}">
        <p14:creationId xmlns:p14="http://schemas.microsoft.com/office/powerpoint/2010/main" val="1472102841"/>
      </p:ext>
    </p:extLst>
  </p:cSld>
  <p:clrMapOvr>
    <a:masterClrMapping/>
  </p:clrMapOvr>
  <mc:AlternateContent xmlns:mc="http://schemas.openxmlformats.org/markup-compatibility/2006" xmlns:p14="http://schemas.microsoft.com/office/powerpoint/2010/main">
    <mc:Choice Requires="p14">
      <p:transition spd="slow" p14:dur="2000" advClick="0" advTm="28000"/>
    </mc:Choice>
    <mc:Fallback xmlns:asvg="http://schemas.microsoft.com/office/drawing/2016/SVG/main" xmlns:a16="http://schemas.microsoft.com/office/drawing/2014/main" xmlns="">
      <p:transition spd="slow" advClick="0" advTm="28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fade">
                                      <p:cBhvr>
                                        <p:cTn id="7" dur="1000"/>
                                        <p:tgtEl>
                                          <p:spTgt spid="17"/>
                                        </p:tgtEl>
                                      </p:cBhvr>
                                    </p:animEffect>
                                  </p:childTnLst>
                                </p:cTn>
                              </p:par>
                            </p:childTnLst>
                          </p:cTn>
                        </p:par>
                        <p:par>
                          <p:cTn id="8" fill="hold">
                            <p:stCondLst>
                              <p:cond delay="1000"/>
                            </p:stCondLst>
                            <p:childTnLst>
                              <p:par>
                                <p:cTn id="9" presetID="10" presetClass="entr" presetSubtype="0" fill="hold" grpId="0" nodeType="afterEffect">
                                  <p:stCondLst>
                                    <p:cond delay="0"/>
                                  </p:stCondLst>
                                  <p:childTnLst>
                                    <p:set>
                                      <p:cBhvr>
                                        <p:cTn id="10" dur="1" fill="hold">
                                          <p:stCondLst>
                                            <p:cond delay="0"/>
                                          </p:stCondLst>
                                        </p:cTn>
                                        <p:tgtEl>
                                          <p:spTgt spid="27"/>
                                        </p:tgtEl>
                                        <p:attrNameLst>
                                          <p:attrName>style.visibility</p:attrName>
                                        </p:attrNameLst>
                                      </p:cBhvr>
                                      <p:to>
                                        <p:strVal val="visible"/>
                                      </p:to>
                                    </p:set>
                                    <p:animEffect transition="in" filter="fade">
                                      <p:cBhvr>
                                        <p:cTn id="11" dur="1000"/>
                                        <p:tgtEl>
                                          <p:spTgt spid="27"/>
                                        </p:tgtEl>
                                      </p:cBhvr>
                                    </p:animEffect>
                                  </p:childTnLst>
                                </p:cTn>
                              </p:par>
                            </p:childTnLst>
                          </p:cTn>
                        </p:par>
                        <p:par>
                          <p:cTn id="12" fill="hold">
                            <p:stCondLst>
                              <p:cond delay="2000"/>
                            </p:stCondLst>
                            <p:childTnLst>
                              <p:par>
                                <p:cTn id="13" presetID="22" presetClass="entr" presetSubtype="8" fill="hold" grpId="0" nodeType="afterEffect">
                                  <p:stCondLst>
                                    <p:cond delay="0"/>
                                  </p:stCondLst>
                                  <p:childTnLst>
                                    <p:set>
                                      <p:cBhvr>
                                        <p:cTn id="14" dur="1" fill="hold">
                                          <p:stCondLst>
                                            <p:cond delay="0"/>
                                          </p:stCondLst>
                                        </p:cTn>
                                        <p:tgtEl>
                                          <p:spTgt spid="30"/>
                                        </p:tgtEl>
                                        <p:attrNameLst>
                                          <p:attrName>style.visibility</p:attrName>
                                        </p:attrNameLst>
                                      </p:cBhvr>
                                      <p:to>
                                        <p:strVal val="visible"/>
                                      </p:to>
                                    </p:set>
                                    <p:animEffect transition="in" filter="wipe(left)">
                                      <p:cBhvr>
                                        <p:cTn id="15" dur="1000"/>
                                        <p:tgtEl>
                                          <p:spTgt spid="30"/>
                                        </p:tgtEl>
                                      </p:cBhvr>
                                    </p:animEffect>
                                  </p:childTnLst>
                                </p:cTn>
                              </p:par>
                            </p:childTnLst>
                          </p:cTn>
                        </p:par>
                        <p:par>
                          <p:cTn id="16" fill="hold">
                            <p:stCondLst>
                              <p:cond delay="3000"/>
                            </p:stCondLst>
                            <p:childTnLst>
                              <p:par>
                                <p:cTn id="17" presetID="22" presetClass="entr" presetSubtype="1" fill="hold" grpId="0" nodeType="afterEffect">
                                  <p:stCondLst>
                                    <p:cond delay="0"/>
                                  </p:stCondLst>
                                  <p:childTnLst>
                                    <p:set>
                                      <p:cBhvr>
                                        <p:cTn id="18" dur="1" fill="hold">
                                          <p:stCondLst>
                                            <p:cond delay="0"/>
                                          </p:stCondLst>
                                        </p:cTn>
                                        <p:tgtEl>
                                          <p:spTgt spid="28"/>
                                        </p:tgtEl>
                                        <p:attrNameLst>
                                          <p:attrName>style.visibility</p:attrName>
                                        </p:attrNameLst>
                                      </p:cBhvr>
                                      <p:to>
                                        <p:strVal val="visible"/>
                                      </p:to>
                                    </p:set>
                                    <p:animEffect transition="in" filter="wipe(up)">
                                      <p:cBhvr>
                                        <p:cTn id="19" dur="1000"/>
                                        <p:tgtEl>
                                          <p:spTgt spid="28"/>
                                        </p:tgtEl>
                                      </p:cBhvr>
                                    </p:animEffect>
                                  </p:childTnLst>
                                </p:cTn>
                              </p:par>
                            </p:childTnLst>
                          </p:cTn>
                        </p:par>
                        <p:par>
                          <p:cTn id="20" fill="hold">
                            <p:stCondLst>
                              <p:cond delay="4000"/>
                            </p:stCondLst>
                            <p:childTnLst>
                              <p:par>
                                <p:cTn id="21" presetID="10" presetClass="entr" presetSubtype="0" fill="hold" nodeType="afterEffect">
                                  <p:stCondLst>
                                    <p:cond delay="0"/>
                                  </p:stCondLst>
                                  <p:childTnLst>
                                    <p:set>
                                      <p:cBhvr>
                                        <p:cTn id="22" dur="1" fill="hold">
                                          <p:stCondLst>
                                            <p:cond delay="0"/>
                                          </p:stCondLst>
                                        </p:cTn>
                                        <p:tgtEl>
                                          <p:spTgt spid="15"/>
                                        </p:tgtEl>
                                        <p:attrNameLst>
                                          <p:attrName>style.visibility</p:attrName>
                                        </p:attrNameLst>
                                      </p:cBhvr>
                                      <p:to>
                                        <p:strVal val="visible"/>
                                      </p:to>
                                    </p:set>
                                    <p:animEffect transition="in" filter="fade">
                                      <p:cBhvr>
                                        <p:cTn id="23" dur="1000"/>
                                        <p:tgtEl>
                                          <p:spTgt spid="15"/>
                                        </p:tgtEl>
                                      </p:cBhvr>
                                    </p:animEffect>
                                  </p:childTnLst>
                                </p:cTn>
                              </p:par>
                            </p:childTnLst>
                          </p:cTn>
                        </p:par>
                        <p:par>
                          <p:cTn id="24" fill="hold">
                            <p:stCondLst>
                              <p:cond delay="5000"/>
                            </p:stCondLst>
                            <p:childTnLst>
                              <p:par>
                                <p:cTn id="25" presetID="10" presetClass="entr" presetSubtype="0" fill="hold" nodeType="afterEffect">
                                  <p:stCondLst>
                                    <p:cond delay="0"/>
                                  </p:stCondLst>
                                  <p:childTnLst>
                                    <p:set>
                                      <p:cBhvr>
                                        <p:cTn id="26" dur="1" fill="hold">
                                          <p:stCondLst>
                                            <p:cond delay="0"/>
                                          </p:stCondLst>
                                        </p:cTn>
                                        <p:tgtEl>
                                          <p:spTgt spid="21"/>
                                        </p:tgtEl>
                                        <p:attrNameLst>
                                          <p:attrName>style.visibility</p:attrName>
                                        </p:attrNameLst>
                                      </p:cBhvr>
                                      <p:to>
                                        <p:strVal val="visible"/>
                                      </p:to>
                                    </p:set>
                                    <p:animEffect transition="in" filter="fade">
                                      <p:cBhvr>
                                        <p:cTn id="27" dur="1000"/>
                                        <p:tgtEl>
                                          <p:spTgt spid="21"/>
                                        </p:tgtEl>
                                      </p:cBhvr>
                                    </p:animEffect>
                                  </p:childTnLst>
                                </p:cTn>
                              </p:par>
                            </p:childTnLst>
                          </p:cTn>
                        </p:par>
                        <p:par>
                          <p:cTn id="28" fill="hold">
                            <p:stCondLst>
                              <p:cond delay="6000"/>
                            </p:stCondLst>
                            <p:childTnLst>
                              <p:par>
                                <p:cTn id="29" presetID="22" presetClass="entr" presetSubtype="8" fill="hold" grpId="0" nodeType="afterEffect">
                                  <p:stCondLst>
                                    <p:cond delay="0"/>
                                  </p:stCondLst>
                                  <p:childTnLst>
                                    <p:set>
                                      <p:cBhvr>
                                        <p:cTn id="30" dur="1" fill="hold">
                                          <p:stCondLst>
                                            <p:cond delay="0"/>
                                          </p:stCondLst>
                                        </p:cTn>
                                        <p:tgtEl>
                                          <p:spTgt spid="31"/>
                                        </p:tgtEl>
                                        <p:attrNameLst>
                                          <p:attrName>style.visibility</p:attrName>
                                        </p:attrNameLst>
                                      </p:cBhvr>
                                      <p:to>
                                        <p:strVal val="visible"/>
                                      </p:to>
                                    </p:set>
                                    <p:animEffect transition="in" filter="wipe(left)">
                                      <p:cBhvr>
                                        <p:cTn id="31" dur="1000"/>
                                        <p:tgtEl>
                                          <p:spTgt spid="31"/>
                                        </p:tgtEl>
                                      </p:cBhvr>
                                    </p:animEffect>
                                  </p:childTnLst>
                                </p:cTn>
                              </p:par>
                            </p:childTnLst>
                          </p:cTn>
                        </p:par>
                        <p:par>
                          <p:cTn id="32" fill="hold">
                            <p:stCondLst>
                              <p:cond delay="7000"/>
                            </p:stCondLst>
                            <p:childTnLst>
                              <p:par>
                                <p:cTn id="33" presetID="22" presetClass="entr" presetSubtype="8" fill="hold" nodeType="afterEffect">
                                  <p:stCondLst>
                                    <p:cond delay="0"/>
                                  </p:stCondLst>
                                  <p:childTnLst>
                                    <p:set>
                                      <p:cBhvr>
                                        <p:cTn id="34" dur="1" fill="hold">
                                          <p:stCondLst>
                                            <p:cond delay="0"/>
                                          </p:stCondLst>
                                        </p:cTn>
                                        <p:tgtEl>
                                          <p:spTgt spid="23"/>
                                        </p:tgtEl>
                                        <p:attrNameLst>
                                          <p:attrName>style.visibility</p:attrName>
                                        </p:attrNameLst>
                                      </p:cBhvr>
                                      <p:to>
                                        <p:strVal val="visible"/>
                                      </p:to>
                                    </p:set>
                                    <p:animEffect transition="in" filter="wipe(left)">
                                      <p:cBhvr>
                                        <p:cTn id="35" dur="1000"/>
                                        <p:tgtEl>
                                          <p:spTgt spid="23"/>
                                        </p:tgtEl>
                                      </p:cBhvr>
                                    </p:animEffect>
                                  </p:childTnLst>
                                </p:cTn>
                              </p:par>
                            </p:childTnLst>
                          </p:cTn>
                        </p:par>
                        <p:par>
                          <p:cTn id="36" fill="hold">
                            <p:stCondLst>
                              <p:cond delay="8000"/>
                            </p:stCondLst>
                            <p:childTnLst>
                              <p:par>
                                <p:cTn id="37" presetID="10" presetClass="entr" presetSubtype="0" fill="hold" nodeType="afterEffect">
                                  <p:stCondLst>
                                    <p:cond delay="0"/>
                                  </p:stCondLst>
                                  <p:childTnLst>
                                    <p:set>
                                      <p:cBhvr>
                                        <p:cTn id="38" dur="1" fill="hold">
                                          <p:stCondLst>
                                            <p:cond delay="0"/>
                                          </p:stCondLst>
                                        </p:cTn>
                                        <p:tgtEl>
                                          <p:spTgt spid="7"/>
                                        </p:tgtEl>
                                        <p:attrNameLst>
                                          <p:attrName>style.visibility</p:attrName>
                                        </p:attrNameLst>
                                      </p:cBhvr>
                                      <p:to>
                                        <p:strVal val="visible"/>
                                      </p:to>
                                    </p:set>
                                    <p:animEffect transition="in" filter="fade">
                                      <p:cBhvr>
                                        <p:cTn id="39" dur="1000"/>
                                        <p:tgtEl>
                                          <p:spTgt spid="7"/>
                                        </p:tgtEl>
                                      </p:cBhvr>
                                    </p:animEffect>
                                  </p:childTnLst>
                                </p:cTn>
                              </p:par>
                            </p:childTnLst>
                          </p:cTn>
                        </p:par>
                        <p:par>
                          <p:cTn id="40" fill="hold">
                            <p:stCondLst>
                              <p:cond delay="9000"/>
                            </p:stCondLst>
                            <p:childTnLst>
                              <p:par>
                                <p:cTn id="41" presetID="22" presetClass="entr" presetSubtype="8" fill="hold" grpId="0" nodeType="afterEffect">
                                  <p:stCondLst>
                                    <p:cond delay="0"/>
                                  </p:stCondLst>
                                  <p:childTnLst>
                                    <p:set>
                                      <p:cBhvr>
                                        <p:cTn id="42" dur="1" fill="hold">
                                          <p:stCondLst>
                                            <p:cond delay="0"/>
                                          </p:stCondLst>
                                        </p:cTn>
                                        <p:tgtEl>
                                          <p:spTgt spid="32"/>
                                        </p:tgtEl>
                                        <p:attrNameLst>
                                          <p:attrName>style.visibility</p:attrName>
                                        </p:attrNameLst>
                                      </p:cBhvr>
                                      <p:to>
                                        <p:strVal val="visible"/>
                                      </p:to>
                                    </p:set>
                                    <p:animEffect transition="in" filter="wipe(left)">
                                      <p:cBhvr>
                                        <p:cTn id="43" dur="1000"/>
                                        <p:tgtEl>
                                          <p:spTgt spid="32"/>
                                        </p:tgtEl>
                                      </p:cBhvr>
                                    </p:animEffect>
                                  </p:childTnLst>
                                </p:cTn>
                              </p:par>
                            </p:childTnLst>
                          </p:cTn>
                        </p:par>
                        <p:par>
                          <p:cTn id="44" fill="hold">
                            <p:stCondLst>
                              <p:cond delay="10000"/>
                            </p:stCondLst>
                            <p:childTnLst>
                              <p:par>
                                <p:cTn id="45" presetID="22" presetClass="entr" presetSubtype="2" fill="hold" nodeType="afterEffect">
                                  <p:stCondLst>
                                    <p:cond delay="0"/>
                                  </p:stCondLst>
                                  <p:childTnLst>
                                    <p:set>
                                      <p:cBhvr>
                                        <p:cTn id="46" dur="1" fill="hold">
                                          <p:stCondLst>
                                            <p:cond delay="0"/>
                                          </p:stCondLst>
                                        </p:cTn>
                                        <p:tgtEl>
                                          <p:spTgt spid="24"/>
                                        </p:tgtEl>
                                        <p:attrNameLst>
                                          <p:attrName>style.visibility</p:attrName>
                                        </p:attrNameLst>
                                      </p:cBhvr>
                                      <p:to>
                                        <p:strVal val="visible"/>
                                      </p:to>
                                    </p:set>
                                    <p:animEffect transition="in" filter="wipe(right)">
                                      <p:cBhvr>
                                        <p:cTn id="47" dur="1000"/>
                                        <p:tgtEl>
                                          <p:spTgt spid="24"/>
                                        </p:tgtEl>
                                      </p:cBhvr>
                                    </p:animEffect>
                                  </p:childTnLst>
                                </p:cTn>
                              </p:par>
                            </p:childTnLst>
                          </p:cTn>
                        </p:par>
                        <p:par>
                          <p:cTn id="48" fill="hold">
                            <p:stCondLst>
                              <p:cond delay="11000"/>
                            </p:stCondLst>
                            <p:childTnLst>
                              <p:par>
                                <p:cTn id="49" presetID="10" presetClass="entr" presetSubtype="0" fill="hold" nodeType="afterEffect">
                                  <p:stCondLst>
                                    <p:cond delay="0"/>
                                  </p:stCondLst>
                                  <p:childTnLst>
                                    <p:set>
                                      <p:cBhvr>
                                        <p:cTn id="50" dur="1" fill="hold">
                                          <p:stCondLst>
                                            <p:cond delay="0"/>
                                          </p:stCondLst>
                                        </p:cTn>
                                        <p:tgtEl>
                                          <p:spTgt spid="9"/>
                                        </p:tgtEl>
                                        <p:attrNameLst>
                                          <p:attrName>style.visibility</p:attrName>
                                        </p:attrNameLst>
                                      </p:cBhvr>
                                      <p:to>
                                        <p:strVal val="visible"/>
                                      </p:to>
                                    </p:set>
                                    <p:animEffect transition="in" filter="fade">
                                      <p:cBhvr>
                                        <p:cTn id="51" dur="1000"/>
                                        <p:tgtEl>
                                          <p:spTgt spid="9"/>
                                        </p:tgtEl>
                                      </p:cBhvr>
                                    </p:animEffect>
                                  </p:childTnLst>
                                </p:cTn>
                              </p:par>
                            </p:childTnLst>
                          </p:cTn>
                        </p:par>
                        <p:par>
                          <p:cTn id="52" fill="hold">
                            <p:stCondLst>
                              <p:cond delay="12000"/>
                            </p:stCondLst>
                            <p:childTnLst>
                              <p:par>
                                <p:cTn id="53" presetID="22" presetClass="entr" presetSubtype="8" fill="hold" grpId="0" nodeType="afterEffect">
                                  <p:stCondLst>
                                    <p:cond delay="0"/>
                                  </p:stCondLst>
                                  <p:childTnLst>
                                    <p:set>
                                      <p:cBhvr>
                                        <p:cTn id="54" dur="1" fill="hold">
                                          <p:stCondLst>
                                            <p:cond delay="0"/>
                                          </p:stCondLst>
                                        </p:cTn>
                                        <p:tgtEl>
                                          <p:spTgt spid="33"/>
                                        </p:tgtEl>
                                        <p:attrNameLst>
                                          <p:attrName>style.visibility</p:attrName>
                                        </p:attrNameLst>
                                      </p:cBhvr>
                                      <p:to>
                                        <p:strVal val="visible"/>
                                      </p:to>
                                    </p:set>
                                    <p:animEffect transition="in" filter="wipe(left)">
                                      <p:cBhvr>
                                        <p:cTn id="55" dur="1000"/>
                                        <p:tgtEl>
                                          <p:spTgt spid="33"/>
                                        </p:tgtEl>
                                      </p:cBhvr>
                                    </p:animEffect>
                                  </p:childTnLst>
                                </p:cTn>
                              </p:par>
                            </p:childTnLst>
                          </p:cTn>
                        </p:par>
                        <p:par>
                          <p:cTn id="56" fill="hold">
                            <p:stCondLst>
                              <p:cond delay="13000"/>
                            </p:stCondLst>
                            <p:childTnLst>
                              <p:par>
                                <p:cTn id="57" presetID="22" presetClass="entr" presetSubtype="2" fill="hold" nodeType="afterEffect">
                                  <p:stCondLst>
                                    <p:cond delay="0"/>
                                  </p:stCondLst>
                                  <p:childTnLst>
                                    <p:set>
                                      <p:cBhvr>
                                        <p:cTn id="58" dur="1" fill="hold">
                                          <p:stCondLst>
                                            <p:cond delay="0"/>
                                          </p:stCondLst>
                                        </p:cTn>
                                        <p:tgtEl>
                                          <p:spTgt spid="26"/>
                                        </p:tgtEl>
                                        <p:attrNameLst>
                                          <p:attrName>style.visibility</p:attrName>
                                        </p:attrNameLst>
                                      </p:cBhvr>
                                      <p:to>
                                        <p:strVal val="visible"/>
                                      </p:to>
                                    </p:set>
                                    <p:animEffect transition="in" filter="wipe(right)">
                                      <p:cBhvr>
                                        <p:cTn id="59" dur="1000"/>
                                        <p:tgtEl>
                                          <p:spTgt spid="26"/>
                                        </p:tgtEl>
                                      </p:cBhvr>
                                    </p:animEffect>
                                  </p:childTnLst>
                                </p:cTn>
                              </p:par>
                            </p:childTnLst>
                          </p:cTn>
                        </p:par>
                        <p:par>
                          <p:cTn id="60" fill="hold">
                            <p:stCondLst>
                              <p:cond delay="14000"/>
                            </p:stCondLst>
                            <p:childTnLst>
                              <p:par>
                                <p:cTn id="61" presetID="10" presetClass="entr" presetSubtype="0" fill="hold" nodeType="afterEffect">
                                  <p:stCondLst>
                                    <p:cond delay="0"/>
                                  </p:stCondLst>
                                  <p:childTnLst>
                                    <p:set>
                                      <p:cBhvr>
                                        <p:cTn id="62" dur="1" fill="hold">
                                          <p:stCondLst>
                                            <p:cond delay="0"/>
                                          </p:stCondLst>
                                        </p:cTn>
                                        <p:tgtEl>
                                          <p:spTgt spid="11"/>
                                        </p:tgtEl>
                                        <p:attrNameLst>
                                          <p:attrName>style.visibility</p:attrName>
                                        </p:attrNameLst>
                                      </p:cBhvr>
                                      <p:to>
                                        <p:strVal val="visible"/>
                                      </p:to>
                                    </p:set>
                                    <p:animEffect transition="in" filter="fade">
                                      <p:cBhvr>
                                        <p:cTn id="63" dur="1000"/>
                                        <p:tgtEl>
                                          <p:spTgt spid="11"/>
                                        </p:tgtEl>
                                      </p:cBhvr>
                                    </p:animEffect>
                                  </p:childTnLst>
                                </p:cTn>
                              </p:par>
                            </p:childTnLst>
                          </p:cTn>
                        </p:par>
                        <p:par>
                          <p:cTn id="64" fill="hold">
                            <p:stCondLst>
                              <p:cond delay="15000"/>
                            </p:stCondLst>
                            <p:childTnLst>
                              <p:par>
                                <p:cTn id="65" presetID="22" presetClass="entr" presetSubtype="8" fill="hold" grpId="0" nodeType="afterEffect">
                                  <p:stCondLst>
                                    <p:cond delay="0"/>
                                  </p:stCondLst>
                                  <p:childTnLst>
                                    <p:set>
                                      <p:cBhvr>
                                        <p:cTn id="66" dur="1" fill="hold">
                                          <p:stCondLst>
                                            <p:cond delay="0"/>
                                          </p:stCondLst>
                                        </p:cTn>
                                        <p:tgtEl>
                                          <p:spTgt spid="34"/>
                                        </p:tgtEl>
                                        <p:attrNameLst>
                                          <p:attrName>style.visibility</p:attrName>
                                        </p:attrNameLst>
                                      </p:cBhvr>
                                      <p:to>
                                        <p:strVal val="visible"/>
                                      </p:to>
                                    </p:set>
                                    <p:animEffect transition="in" filter="wipe(left)">
                                      <p:cBhvr>
                                        <p:cTn id="67" dur="1000"/>
                                        <p:tgtEl>
                                          <p:spTgt spid="34"/>
                                        </p:tgtEl>
                                      </p:cBhvr>
                                    </p:animEffect>
                                  </p:childTnLst>
                                </p:cTn>
                              </p:par>
                            </p:childTnLst>
                          </p:cTn>
                        </p:par>
                        <p:par>
                          <p:cTn id="68" fill="hold">
                            <p:stCondLst>
                              <p:cond delay="16000"/>
                            </p:stCondLst>
                            <p:childTnLst>
                              <p:par>
                                <p:cTn id="69" presetID="22" presetClass="entr" presetSubtype="8" fill="hold" nodeType="afterEffect">
                                  <p:stCondLst>
                                    <p:cond delay="0"/>
                                  </p:stCondLst>
                                  <p:childTnLst>
                                    <p:set>
                                      <p:cBhvr>
                                        <p:cTn id="70" dur="1" fill="hold">
                                          <p:stCondLst>
                                            <p:cond delay="0"/>
                                          </p:stCondLst>
                                        </p:cTn>
                                        <p:tgtEl>
                                          <p:spTgt spid="25"/>
                                        </p:tgtEl>
                                        <p:attrNameLst>
                                          <p:attrName>style.visibility</p:attrName>
                                        </p:attrNameLst>
                                      </p:cBhvr>
                                      <p:to>
                                        <p:strVal val="visible"/>
                                      </p:to>
                                    </p:set>
                                    <p:animEffect transition="in" filter="wipe(left)">
                                      <p:cBhvr>
                                        <p:cTn id="71" dur="1000"/>
                                        <p:tgtEl>
                                          <p:spTgt spid="25"/>
                                        </p:tgtEl>
                                      </p:cBhvr>
                                    </p:animEffect>
                                  </p:childTnLst>
                                </p:cTn>
                              </p:par>
                            </p:childTnLst>
                          </p:cTn>
                        </p:par>
                        <p:par>
                          <p:cTn id="72" fill="hold">
                            <p:stCondLst>
                              <p:cond delay="17000"/>
                            </p:stCondLst>
                            <p:childTnLst>
                              <p:par>
                                <p:cTn id="73" presetID="22" presetClass="entr" presetSubtype="8" fill="hold" grpId="0" nodeType="afterEffect">
                                  <p:stCondLst>
                                    <p:cond delay="0"/>
                                  </p:stCondLst>
                                  <p:childTnLst>
                                    <p:set>
                                      <p:cBhvr>
                                        <p:cTn id="74" dur="1" fill="hold">
                                          <p:stCondLst>
                                            <p:cond delay="0"/>
                                          </p:stCondLst>
                                        </p:cTn>
                                        <p:tgtEl>
                                          <p:spTgt spid="35"/>
                                        </p:tgtEl>
                                        <p:attrNameLst>
                                          <p:attrName>style.visibility</p:attrName>
                                        </p:attrNameLst>
                                      </p:cBhvr>
                                      <p:to>
                                        <p:strVal val="visible"/>
                                      </p:to>
                                    </p:set>
                                    <p:animEffect transition="in" filter="wipe(left)">
                                      <p:cBhvr>
                                        <p:cTn id="75" dur="1000"/>
                                        <p:tgtEl>
                                          <p:spTgt spid="35"/>
                                        </p:tgtEl>
                                      </p:cBhvr>
                                    </p:animEffect>
                                  </p:childTnLst>
                                </p:cTn>
                              </p:par>
                            </p:childTnLst>
                          </p:cTn>
                        </p:par>
                        <p:par>
                          <p:cTn id="76" fill="hold">
                            <p:stCondLst>
                              <p:cond delay="18000"/>
                            </p:stCondLst>
                            <p:childTnLst>
                              <p:par>
                                <p:cTn id="77" presetID="10" presetClass="entr" presetSubtype="0" fill="hold" nodeType="afterEffect">
                                  <p:stCondLst>
                                    <p:cond delay="0"/>
                                  </p:stCondLst>
                                  <p:childTnLst>
                                    <p:set>
                                      <p:cBhvr>
                                        <p:cTn id="78" dur="1" fill="hold">
                                          <p:stCondLst>
                                            <p:cond delay="0"/>
                                          </p:stCondLst>
                                        </p:cTn>
                                        <p:tgtEl>
                                          <p:spTgt spid="36"/>
                                        </p:tgtEl>
                                        <p:attrNameLst>
                                          <p:attrName>style.visibility</p:attrName>
                                        </p:attrNameLst>
                                      </p:cBhvr>
                                      <p:to>
                                        <p:strVal val="visible"/>
                                      </p:to>
                                    </p:set>
                                    <p:animEffect transition="in" filter="fade">
                                      <p:cBhvr>
                                        <p:cTn id="79" dur="1000"/>
                                        <p:tgtEl>
                                          <p:spTgt spid="36"/>
                                        </p:tgtEl>
                                      </p:cBhvr>
                                    </p:animEffect>
                                  </p:childTnLst>
                                </p:cTn>
                              </p:par>
                            </p:childTnLst>
                          </p:cTn>
                        </p:par>
                        <p:par>
                          <p:cTn id="80" fill="hold">
                            <p:stCondLst>
                              <p:cond delay="19000"/>
                            </p:stCondLst>
                            <p:childTnLst>
                              <p:par>
                                <p:cTn id="81" presetID="10" presetClass="entr" presetSubtype="0" fill="hold" grpId="0" nodeType="afterEffect">
                                  <p:stCondLst>
                                    <p:cond delay="1000"/>
                                  </p:stCondLst>
                                  <p:childTnLst>
                                    <p:set>
                                      <p:cBhvr>
                                        <p:cTn id="82" dur="1" fill="hold">
                                          <p:stCondLst>
                                            <p:cond delay="0"/>
                                          </p:stCondLst>
                                        </p:cTn>
                                        <p:tgtEl>
                                          <p:spTgt spid="37"/>
                                        </p:tgtEl>
                                        <p:attrNameLst>
                                          <p:attrName>style.visibility</p:attrName>
                                        </p:attrNameLst>
                                      </p:cBhvr>
                                      <p:to>
                                        <p:strVal val="visible"/>
                                      </p:to>
                                    </p:set>
                                    <p:animEffect transition="in" filter="fade">
                                      <p:cBhvr>
                                        <p:cTn id="83" dur="1000"/>
                                        <p:tgtEl>
                                          <p:spTgt spid="37"/>
                                        </p:tgtEl>
                                      </p:cBhvr>
                                    </p:animEffect>
                                  </p:childTnLst>
                                </p:cTn>
                              </p:par>
                            </p:childTnLst>
                          </p:cTn>
                        </p:par>
                        <p:par>
                          <p:cTn id="84" fill="hold">
                            <p:stCondLst>
                              <p:cond delay="21000"/>
                            </p:stCondLst>
                            <p:childTnLst>
                              <p:par>
                                <p:cTn id="85" presetID="22" presetClass="entr" presetSubtype="2" fill="hold" nodeType="afterEffect">
                                  <p:stCondLst>
                                    <p:cond delay="0"/>
                                  </p:stCondLst>
                                  <p:childTnLst>
                                    <p:set>
                                      <p:cBhvr>
                                        <p:cTn id="86" dur="1" fill="hold">
                                          <p:stCondLst>
                                            <p:cond delay="0"/>
                                          </p:stCondLst>
                                        </p:cTn>
                                        <p:tgtEl>
                                          <p:spTgt spid="29"/>
                                        </p:tgtEl>
                                        <p:attrNameLst>
                                          <p:attrName>style.visibility</p:attrName>
                                        </p:attrNameLst>
                                      </p:cBhvr>
                                      <p:to>
                                        <p:strVal val="visible"/>
                                      </p:to>
                                    </p:set>
                                    <p:animEffect transition="in" filter="wipe(right)">
                                      <p:cBhvr>
                                        <p:cTn id="87" dur="1000"/>
                                        <p:tgtEl>
                                          <p:spTgt spid="29"/>
                                        </p:tgtEl>
                                      </p:cBhvr>
                                    </p:animEffect>
                                  </p:childTnLst>
                                </p:cTn>
                              </p:par>
                            </p:childTnLst>
                          </p:cTn>
                        </p:par>
                        <p:par>
                          <p:cTn id="88" fill="hold">
                            <p:stCondLst>
                              <p:cond delay="22000"/>
                            </p:stCondLst>
                            <p:childTnLst>
                              <p:par>
                                <p:cTn id="89" presetID="22" presetClass="entr" presetSubtype="8" fill="hold" grpId="0" nodeType="afterEffect">
                                  <p:stCondLst>
                                    <p:cond delay="0"/>
                                  </p:stCondLst>
                                  <p:childTnLst>
                                    <p:set>
                                      <p:cBhvr>
                                        <p:cTn id="90" dur="1" fill="hold">
                                          <p:stCondLst>
                                            <p:cond delay="0"/>
                                          </p:stCondLst>
                                        </p:cTn>
                                        <p:tgtEl>
                                          <p:spTgt spid="39"/>
                                        </p:tgtEl>
                                        <p:attrNameLst>
                                          <p:attrName>style.visibility</p:attrName>
                                        </p:attrNameLst>
                                      </p:cBhvr>
                                      <p:to>
                                        <p:strVal val="visible"/>
                                      </p:to>
                                    </p:set>
                                    <p:animEffect transition="in" filter="wipe(left)">
                                      <p:cBhvr>
                                        <p:cTn id="91" dur="1000"/>
                                        <p:tgtEl>
                                          <p:spTgt spid="39"/>
                                        </p:tgtEl>
                                      </p:cBhvr>
                                    </p:animEffect>
                                  </p:childTnLst>
                                </p:cTn>
                              </p:par>
                            </p:childTnLst>
                          </p:cTn>
                        </p:par>
                        <p:par>
                          <p:cTn id="92" fill="hold">
                            <p:stCondLst>
                              <p:cond delay="23000"/>
                            </p:stCondLst>
                            <p:childTnLst>
                              <p:par>
                                <p:cTn id="93" presetID="10" presetClass="entr" presetSubtype="0" fill="hold" nodeType="afterEffect">
                                  <p:stCondLst>
                                    <p:cond delay="0"/>
                                  </p:stCondLst>
                                  <p:childTnLst>
                                    <p:set>
                                      <p:cBhvr>
                                        <p:cTn id="94" dur="1" fill="hold">
                                          <p:stCondLst>
                                            <p:cond delay="0"/>
                                          </p:stCondLst>
                                        </p:cTn>
                                        <p:tgtEl>
                                          <p:spTgt spid="13"/>
                                        </p:tgtEl>
                                        <p:attrNameLst>
                                          <p:attrName>style.visibility</p:attrName>
                                        </p:attrNameLst>
                                      </p:cBhvr>
                                      <p:to>
                                        <p:strVal val="visible"/>
                                      </p:to>
                                    </p:set>
                                    <p:animEffect transition="in" filter="fade">
                                      <p:cBhvr>
                                        <p:cTn id="95" dur="1000"/>
                                        <p:tgtEl>
                                          <p:spTgt spid="13"/>
                                        </p:tgtEl>
                                      </p:cBhvr>
                                    </p:animEffect>
                                  </p:childTnLst>
                                </p:cTn>
                              </p:par>
                            </p:childTnLst>
                          </p:cTn>
                        </p:par>
                        <p:par>
                          <p:cTn id="96" fill="hold">
                            <p:stCondLst>
                              <p:cond delay="24000"/>
                            </p:stCondLst>
                            <p:childTnLst>
                              <p:par>
                                <p:cTn id="97" presetID="22" presetClass="entr" presetSubtype="8" fill="hold" grpId="0" nodeType="afterEffect">
                                  <p:stCondLst>
                                    <p:cond delay="0"/>
                                  </p:stCondLst>
                                  <p:childTnLst>
                                    <p:set>
                                      <p:cBhvr>
                                        <p:cTn id="98" dur="1" fill="hold">
                                          <p:stCondLst>
                                            <p:cond delay="0"/>
                                          </p:stCondLst>
                                        </p:cTn>
                                        <p:tgtEl>
                                          <p:spTgt spid="40"/>
                                        </p:tgtEl>
                                        <p:attrNameLst>
                                          <p:attrName>style.visibility</p:attrName>
                                        </p:attrNameLst>
                                      </p:cBhvr>
                                      <p:to>
                                        <p:strVal val="visible"/>
                                      </p:to>
                                    </p:set>
                                    <p:animEffect transition="in" filter="wipe(left)">
                                      <p:cBhvr>
                                        <p:cTn id="99" dur="1000"/>
                                        <p:tgtEl>
                                          <p:spTgt spid="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animBg="1"/>
      <p:bldP spid="28" grpId="0" animBg="1"/>
      <p:bldP spid="30" grpId="0"/>
      <p:bldP spid="31" grpId="0" animBg="1"/>
      <p:bldP spid="32" grpId="0" animBg="1"/>
      <p:bldP spid="33" grpId="0" animBg="1"/>
      <p:bldP spid="34" grpId="0" animBg="1"/>
      <p:bldP spid="35" grpId="0" animBg="1"/>
      <p:bldP spid="37" grpId="0" animBg="1"/>
      <p:bldP spid="39" grpId="0" animBg="1"/>
      <p:bldP spid="40"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a:extLst>
              <a:ext uri="{FF2B5EF4-FFF2-40B4-BE49-F238E27FC236}">
                <a16:creationId xmlns:a16="http://schemas.microsoft.com/office/drawing/2014/main" id="{82D6E21C-C041-4521-A568-540E2F4887B4}"/>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s-ES" smtClean="0"/>
              <a:t>15</a:t>
            </a:fld>
            <a:endParaRPr lang="es-ES"/>
          </a:p>
        </p:txBody>
      </p:sp>
      <p:sp>
        <p:nvSpPr>
          <p:cNvPr id="3" name="Google Shape;65;p9">
            <a:extLst>
              <a:ext uri="{FF2B5EF4-FFF2-40B4-BE49-F238E27FC236}">
                <a16:creationId xmlns:a16="http://schemas.microsoft.com/office/drawing/2014/main" id="{57E7021D-4E85-496F-987E-77E32EDDFC3A}"/>
              </a:ext>
            </a:extLst>
          </p:cNvPr>
          <p:cNvSpPr txBox="1"/>
          <p:nvPr/>
        </p:nvSpPr>
        <p:spPr>
          <a:xfrm>
            <a:off x="285531" y="1074532"/>
            <a:ext cx="8509997" cy="375445"/>
          </a:xfrm>
          <a:prstGeom prst="rect">
            <a:avLst/>
          </a:prstGeom>
          <a:solidFill>
            <a:srgbClr val="18C320"/>
          </a:solidFill>
          <a:ln w="9525" cap="flat" cmpd="sng">
            <a:solidFill>
              <a:srgbClr val="00B050"/>
            </a:solidFill>
            <a:prstDash val="solid"/>
            <a:round/>
            <a:headEnd type="none" w="sm" len="sm"/>
            <a:tailEnd type="none" w="sm" len="sm"/>
          </a:ln>
        </p:spPr>
        <p:txBody>
          <a:bodyPr spcFirstLastPara="1" wrap="square" lIns="91425" tIns="45700" rIns="91425" bIns="45700" anchor="b" anchorCtr="0">
            <a:normAutofit fontScale="92500" lnSpcReduction="10000"/>
          </a:bodyPr>
          <a:lstStyle/>
          <a:p>
            <a:pPr marL="742950" marR="0" lvl="0" indent="-742950" algn="l" rtl="0">
              <a:lnSpc>
                <a:spcPct val="90000"/>
              </a:lnSpc>
              <a:spcBef>
                <a:spcPts val="0"/>
              </a:spcBef>
              <a:spcAft>
                <a:spcPts val="0"/>
              </a:spcAft>
              <a:buNone/>
            </a:pPr>
            <a:r>
              <a:rPr lang="fr-FR" sz="2400" b="0" i="0" u="none" strike="noStrike" cap="none" dirty="0" err="1">
                <a:solidFill>
                  <a:schemeClr val="lt1"/>
                </a:solidFill>
                <a:latin typeface="Arial"/>
                <a:ea typeface="Arial"/>
                <a:cs typeface="Arial"/>
                <a:sym typeface="Arial"/>
              </a:rPr>
              <a:t>Diverse </a:t>
            </a:r>
            <a:r>
              <a:rPr lang="fr-FR" sz="2400" b="0" i="0" u="none" strike="noStrike" cap="none" dirty="0">
                <a:solidFill>
                  <a:schemeClr val="lt1"/>
                </a:solidFill>
                <a:latin typeface="Arial"/>
                <a:ea typeface="Arial"/>
                <a:cs typeface="Arial"/>
                <a:sym typeface="Arial"/>
              </a:rPr>
              <a:t>organizzazioni per la gestione </a:t>
            </a:r>
            <a:r>
              <a:rPr lang="fr-FR" sz="2400" b="0" i="0" u="none" strike="noStrike" cap="none" dirty="0" err="1">
                <a:solidFill>
                  <a:schemeClr val="lt1"/>
                </a:solidFill>
                <a:latin typeface="Arial"/>
                <a:ea typeface="Arial"/>
                <a:cs typeface="Arial"/>
                <a:sym typeface="Arial"/>
              </a:rPr>
              <a:t>dei rifiuti</a:t>
            </a:r>
            <a:endParaRPr lang="en-GB" sz="2400" b="0" i="0" u="none" strike="noStrike" cap="none" dirty="0">
              <a:solidFill>
                <a:schemeClr val="lt1"/>
              </a:solidFill>
              <a:latin typeface="Arial"/>
              <a:ea typeface="Arial"/>
              <a:cs typeface="Arial"/>
              <a:sym typeface="Arial"/>
            </a:endParaRPr>
          </a:p>
        </p:txBody>
      </p:sp>
      <p:sp>
        <p:nvSpPr>
          <p:cNvPr id="38" name="5 Rectángulo">
            <a:extLst>
              <a:ext uri="{FF2B5EF4-FFF2-40B4-BE49-F238E27FC236}">
                <a16:creationId xmlns:a16="http://schemas.microsoft.com/office/drawing/2014/main" id="{6648BE50-8553-4777-9DC5-D0E33E343014}"/>
              </a:ext>
            </a:extLst>
          </p:cNvPr>
          <p:cNvSpPr/>
          <p:nvPr/>
        </p:nvSpPr>
        <p:spPr>
          <a:xfrm>
            <a:off x="306006" y="1812071"/>
            <a:ext cx="8489522" cy="4770537"/>
          </a:xfrm>
          <a:prstGeom prst="rect">
            <a:avLst/>
          </a:prstGeom>
        </p:spPr>
        <p:txBody>
          <a:bodyPr wrap="square">
            <a:spAutoFit/>
          </a:bodyPr>
          <a:lstStyle/>
          <a:p>
            <a:pPr algn="just"/>
            <a:r>
              <a:rPr lang="en-US" sz="1600" dirty="0">
                <a:solidFill>
                  <a:schemeClr val="tx1"/>
                </a:solidFill>
              </a:rPr>
              <a:t>Rifiuti specifici richiedono misure specifiche, sia per il bene della popolazione che dell'ambiente:</a:t>
            </a:r>
          </a:p>
          <a:p>
            <a:pPr algn="just"/>
            <a:endParaRPr lang="en-US" sz="1600" dirty="0">
              <a:solidFill>
                <a:schemeClr val="tx1"/>
              </a:solidFill>
            </a:endParaRPr>
          </a:p>
          <a:p>
            <a:pPr marL="892175" indent="-285750" algn="just">
              <a:buFont typeface="Wingdings" panose="05000000000000000000" pitchFamily="2" charset="2"/>
              <a:buChar char="Ø"/>
            </a:pPr>
            <a:r>
              <a:rPr lang="en-US" sz="1600" b="1" dirty="0">
                <a:solidFill>
                  <a:srgbClr val="18C320"/>
                </a:solidFill>
              </a:rPr>
              <a:t>Pericoloso </a:t>
            </a:r>
          </a:p>
          <a:p>
            <a:pPr marL="606425" algn="just"/>
            <a:endParaRPr lang="en-US" sz="1600" dirty="0">
              <a:solidFill>
                <a:schemeClr val="tx1"/>
              </a:solidFill>
            </a:endParaRPr>
          </a:p>
          <a:p>
            <a:pPr marL="606425" algn="just"/>
            <a:r>
              <a:rPr lang="en-US" sz="1600" dirty="0">
                <a:solidFill>
                  <a:schemeClr val="tx1"/>
                </a:solidFill>
              </a:rPr>
              <a:t>Può trovarsi in diversi stati fisici, come gassoso, liquido o solido.</a:t>
            </a:r>
          </a:p>
          <a:p>
            <a:pPr marL="606425" algn="just"/>
            <a:endParaRPr lang="en-US" sz="1600" dirty="0">
              <a:solidFill>
                <a:schemeClr val="tx1"/>
              </a:solidFill>
            </a:endParaRPr>
          </a:p>
          <a:p>
            <a:pPr marL="606425" algn="just"/>
            <a:r>
              <a:rPr lang="en-US" sz="1600" dirty="0">
                <a:solidFill>
                  <a:schemeClr val="tx1"/>
                </a:solidFill>
              </a:rPr>
              <a:t>Non possono essere smaltiti con mezzi comuni come altri sottoprodotti della vita quotidiana.</a:t>
            </a:r>
          </a:p>
          <a:p>
            <a:pPr marL="606425" algn="just"/>
            <a:endParaRPr lang="en-US" sz="1600" dirty="0">
              <a:solidFill>
                <a:schemeClr val="tx1"/>
              </a:solidFill>
            </a:endParaRPr>
          </a:p>
          <a:p>
            <a:pPr marL="606425" algn="just"/>
            <a:r>
              <a:rPr lang="en-US" sz="1600" dirty="0">
                <a:solidFill>
                  <a:schemeClr val="tx1"/>
                </a:solidFill>
              </a:rPr>
              <a:t>A seconda dello stato fisico dei rifiuti, potrebbero essere necessari processi di trattamento e solidificazione.</a:t>
            </a:r>
          </a:p>
          <a:p>
            <a:pPr marL="606425" algn="just"/>
            <a:endParaRPr lang="en-US" sz="1600" dirty="0">
              <a:solidFill>
                <a:schemeClr val="tx1"/>
              </a:solidFill>
            </a:endParaRPr>
          </a:p>
          <a:p>
            <a:pPr marL="892175" indent="-285750" algn="just">
              <a:buFont typeface="Wingdings" panose="05000000000000000000" pitchFamily="2" charset="2"/>
              <a:buChar char="Ø"/>
            </a:pPr>
            <a:r>
              <a:rPr lang="en-US" sz="1600" b="1" dirty="0">
                <a:solidFill>
                  <a:srgbClr val="18C320"/>
                </a:solidFill>
              </a:rPr>
              <a:t>Rifiuti radioattivi</a:t>
            </a:r>
          </a:p>
          <a:p>
            <a:pPr marL="606425" algn="just"/>
            <a:endParaRPr lang="en-US" sz="1600" dirty="0">
              <a:solidFill>
                <a:schemeClr val="tx1"/>
              </a:solidFill>
            </a:endParaRPr>
          </a:p>
          <a:p>
            <a:pPr marL="606425" algn="just"/>
            <a:r>
              <a:rPr lang="en-US" sz="1600" dirty="0">
                <a:solidFill>
                  <a:schemeClr val="tx1"/>
                </a:solidFill>
              </a:rPr>
              <a:t>Questi prodotti sono il risultato di molte attività, tra cui la medicina nucleare, la ricerca nucleare, la produzione di energia nucleare, l'estrazione di terre rare, ecc.</a:t>
            </a:r>
          </a:p>
          <a:p>
            <a:pPr marL="606425" algn="just"/>
            <a:endParaRPr lang="en-US" sz="1600" dirty="0">
              <a:solidFill>
                <a:schemeClr val="tx1"/>
              </a:solidFill>
            </a:endParaRPr>
          </a:p>
          <a:p>
            <a:pPr marL="606425" algn="just"/>
            <a:r>
              <a:rPr lang="en-US" sz="1600" dirty="0">
                <a:solidFill>
                  <a:schemeClr val="tx1"/>
                </a:solidFill>
              </a:rPr>
              <a:t>Lo stoccaggio e lo smaltimento dei rifiuti radioattivi è regolato da agenzie governative al fine di proteggere la salute umana e l'ambiente.</a:t>
            </a:r>
          </a:p>
        </p:txBody>
      </p:sp>
      <p:grpSp>
        <p:nvGrpSpPr>
          <p:cNvPr id="14" name="Groupe 13">
            <a:extLst>
              <a:ext uri="{FF2B5EF4-FFF2-40B4-BE49-F238E27FC236}">
                <a16:creationId xmlns:a16="http://schemas.microsoft.com/office/drawing/2014/main" id="{E3FFE16B-2C6C-4112-A9B8-59A5EAC5A8F6}"/>
              </a:ext>
            </a:extLst>
          </p:cNvPr>
          <p:cNvGrpSpPr/>
          <p:nvPr/>
        </p:nvGrpSpPr>
        <p:grpSpPr>
          <a:xfrm>
            <a:off x="7383286" y="4430330"/>
            <a:ext cx="1200763" cy="898926"/>
            <a:chOff x="7383286" y="4430330"/>
            <a:chExt cx="1200763" cy="898926"/>
          </a:xfrm>
        </p:grpSpPr>
        <p:pic>
          <p:nvPicPr>
            <p:cNvPr id="5" name="Graphique 4" descr="Intraveineuse avec un remplissage uni">
              <a:extLst>
                <a:ext uri="{FF2B5EF4-FFF2-40B4-BE49-F238E27FC236}">
                  <a16:creationId xmlns:a16="http://schemas.microsoft.com/office/drawing/2014/main" id="{505551AD-F1B4-4F5C-908F-DDC6544F6FD8}"/>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7383286" y="4430330"/>
              <a:ext cx="602000" cy="602000"/>
            </a:xfrm>
            <a:prstGeom prst="rect">
              <a:avLst/>
            </a:prstGeom>
          </p:spPr>
        </p:pic>
        <p:pic>
          <p:nvPicPr>
            <p:cNvPr id="8" name="Graphique 7" descr="Seringue avec un remplissage uni">
              <a:extLst>
                <a:ext uri="{FF2B5EF4-FFF2-40B4-BE49-F238E27FC236}">
                  <a16:creationId xmlns:a16="http://schemas.microsoft.com/office/drawing/2014/main" id="{9171FF8D-ED2D-4700-B374-5105591A46AF}"/>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7986123" y="4731330"/>
              <a:ext cx="597926" cy="597926"/>
            </a:xfrm>
            <a:prstGeom prst="rect">
              <a:avLst/>
            </a:prstGeom>
          </p:spPr>
        </p:pic>
        <p:pic>
          <p:nvPicPr>
            <p:cNvPr id="12" name="Graphique 11" descr="Médical avec un remplissage uni">
              <a:extLst>
                <a:ext uri="{FF2B5EF4-FFF2-40B4-BE49-F238E27FC236}">
                  <a16:creationId xmlns:a16="http://schemas.microsoft.com/office/drawing/2014/main" id="{6CBC6886-A629-4D1C-AB6A-F92F801C4FAF}"/>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a:off x="7890062" y="4548768"/>
              <a:ext cx="365125" cy="365125"/>
            </a:xfrm>
            <a:prstGeom prst="rect">
              <a:avLst/>
            </a:prstGeom>
          </p:spPr>
        </p:pic>
      </p:grpSp>
      <p:pic>
        <p:nvPicPr>
          <p:cNvPr id="18" name="Graphique 17" descr="Batterie en charge avec un remplissage uni">
            <a:extLst>
              <a:ext uri="{FF2B5EF4-FFF2-40B4-BE49-F238E27FC236}">
                <a16:creationId xmlns:a16="http://schemas.microsoft.com/office/drawing/2014/main" id="{9C210C69-6BD1-4116-ABD4-21B3778BEB4B}"/>
              </a:ext>
            </a:extLst>
          </p:cNvPr>
          <p:cNvPicPr>
            <a:picLocks noChangeAspect="1"/>
          </p:cNvPicPr>
          <p:nvPr/>
        </p:nvPicPr>
        <p:blipFill>
          <a:blip r:embed="rId8">
            <a:extLst>
              <a:ext uri="{96DAC541-7B7A-43D3-8B79-37D633B846F1}">
                <asvg:svgBlip xmlns:asvg="http://schemas.microsoft.com/office/drawing/2016/SVG/main" r:embed="rId9"/>
              </a:ext>
            </a:extLst>
          </a:blip>
          <a:stretch>
            <a:fillRect/>
          </a:stretch>
        </p:blipFill>
        <p:spPr>
          <a:xfrm>
            <a:off x="6841817" y="4784403"/>
            <a:ext cx="602000" cy="602000"/>
          </a:xfrm>
          <a:prstGeom prst="rect">
            <a:avLst/>
          </a:prstGeom>
        </p:spPr>
      </p:pic>
    </p:spTree>
    <p:extLst>
      <p:ext uri="{BB962C8B-B14F-4D97-AF65-F5344CB8AC3E}">
        <p14:creationId xmlns:p14="http://schemas.microsoft.com/office/powerpoint/2010/main" val="2433094131"/>
      </p:ext>
    </p:extLst>
  </p:cSld>
  <p:clrMapOvr>
    <a:masterClrMapping/>
  </p:clrMapOvr>
  <mc:AlternateContent xmlns:mc="http://schemas.openxmlformats.org/markup-compatibility/2006" xmlns:p14="http://schemas.microsoft.com/office/powerpoint/2010/main">
    <mc:Choice Requires="p14">
      <p:transition spd="slow" p14:dur="2000" advClick="0" advTm="18000"/>
    </mc:Choice>
    <mc:Fallback xmlns:asvg="http://schemas.microsoft.com/office/drawing/2016/SVG/main" xmlns:a16="http://schemas.microsoft.com/office/drawing/2014/main" xmlns="">
      <p:transition spd="slow" advClick="0" advTm="18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38">
                                            <p:txEl>
                                              <p:pRg st="0" end="0"/>
                                            </p:txEl>
                                          </p:spTgt>
                                        </p:tgtEl>
                                        <p:attrNameLst>
                                          <p:attrName>style.visibility</p:attrName>
                                        </p:attrNameLst>
                                      </p:cBhvr>
                                      <p:to>
                                        <p:strVal val="visible"/>
                                      </p:to>
                                    </p:set>
                                    <p:animEffect transition="in" filter="wipe(up)">
                                      <p:cBhvr>
                                        <p:cTn id="7" dur="1500"/>
                                        <p:tgtEl>
                                          <p:spTgt spid="38">
                                            <p:txEl>
                                              <p:pRg st="0" end="0"/>
                                            </p:txEl>
                                          </p:spTgt>
                                        </p:tgtEl>
                                      </p:cBhvr>
                                    </p:animEffect>
                                  </p:childTnLst>
                                </p:cTn>
                              </p:par>
                            </p:childTnLst>
                          </p:cTn>
                        </p:par>
                        <p:par>
                          <p:cTn id="8" fill="hold">
                            <p:stCondLst>
                              <p:cond delay="1500"/>
                            </p:stCondLst>
                            <p:childTnLst>
                              <p:par>
                                <p:cTn id="9" presetID="22" presetClass="entr" presetSubtype="8" fill="hold" grpId="0" nodeType="afterEffect">
                                  <p:stCondLst>
                                    <p:cond delay="500"/>
                                  </p:stCondLst>
                                  <p:childTnLst>
                                    <p:set>
                                      <p:cBhvr>
                                        <p:cTn id="10" dur="1" fill="hold">
                                          <p:stCondLst>
                                            <p:cond delay="0"/>
                                          </p:stCondLst>
                                        </p:cTn>
                                        <p:tgtEl>
                                          <p:spTgt spid="38">
                                            <p:txEl>
                                              <p:pRg st="2" end="2"/>
                                            </p:txEl>
                                          </p:spTgt>
                                        </p:tgtEl>
                                        <p:attrNameLst>
                                          <p:attrName>style.visibility</p:attrName>
                                        </p:attrNameLst>
                                      </p:cBhvr>
                                      <p:to>
                                        <p:strVal val="visible"/>
                                      </p:to>
                                    </p:set>
                                    <p:animEffect transition="in" filter="wipe(left)">
                                      <p:cBhvr>
                                        <p:cTn id="11" dur="1000"/>
                                        <p:tgtEl>
                                          <p:spTgt spid="38">
                                            <p:txEl>
                                              <p:pRg st="2" end="2"/>
                                            </p:txEl>
                                          </p:spTgt>
                                        </p:tgtEl>
                                      </p:cBhvr>
                                    </p:animEffect>
                                  </p:childTnLst>
                                </p:cTn>
                              </p:par>
                            </p:childTnLst>
                          </p:cTn>
                        </p:par>
                        <p:par>
                          <p:cTn id="12" fill="hold">
                            <p:stCondLst>
                              <p:cond delay="3000"/>
                            </p:stCondLst>
                            <p:childTnLst>
                              <p:par>
                                <p:cTn id="13" presetID="22" presetClass="entr" presetSubtype="1" fill="hold" grpId="0" nodeType="afterEffect">
                                  <p:stCondLst>
                                    <p:cond delay="250"/>
                                  </p:stCondLst>
                                  <p:childTnLst>
                                    <p:set>
                                      <p:cBhvr>
                                        <p:cTn id="14" dur="1" fill="hold">
                                          <p:stCondLst>
                                            <p:cond delay="0"/>
                                          </p:stCondLst>
                                        </p:cTn>
                                        <p:tgtEl>
                                          <p:spTgt spid="38">
                                            <p:txEl>
                                              <p:pRg st="4" end="4"/>
                                            </p:txEl>
                                          </p:spTgt>
                                        </p:tgtEl>
                                        <p:attrNameLst>
                                          <p:attrName>style.visibility</p:attrName>
                                        </p:attrNameLst>
                                      </p:cBhvr>
                                      <p:to>
                                        <p:strVal val="visible"/>
                                      </p:to>
                                    </p:set>
                                    <p:animEffect transition="in" filter="wipe(up)">
                                      <p:cBhvr>
                                        <p:cTn id="15" dur="1500"/>
                                        <p:tgtEl>
                                          <p:spTgt spid="38">
                                            <p:txEl>
                                              <p:pRg st="4" end="4"/>
                                            </p:txEl>
                                          </p:spTgt>
                                        </p:tgtEl>
                                      </p:cBhvr>
                                    </p:animEffect>
                                  </p:childTnLst>
                                </p:cTn>
                              </p:par>
                            </p:childTnLst>
                          </p:cTn>
                        </p:par>
                        <p:par>
                          <p:cTn id="16" fill="hold">
                            <p:stCondLst>
                              <p:cond delay="4750"/>
                            </p:stCondLst>
                            <p:childTnLst>
                              <p:par>
                                <p:cTn id="17" presetID="22" presetClass="entr" presetSubtype="1" fill="hold" grpId="0" nodeType="afterEffect">
                                  <p:stCondLst>
                                    <p:cond delay="250"/>
                                  </p:stCondLst>
                                  <p:childTnLst>
                                    <p:set>
                                      <p:cBhvr>
                                        <p:cTn id="18" dur="1" fill="hold">
                                          <p:stCondLst>
                                            <p:cond delay="0"/>
                                          </p:stCondLst>
                                        </p:cTn>
                                        <p:tgtEl>
                                          <p:spTgt spid="38">
                                            <p:txEl>
                                              <p:pRg st="6" end="6"/>
                                            </p:txEl>
                                          </p:spTgt>
                                        </p:tgtEl>
                                        <p:attrNameLst>
                                          <p:attrName>style.visibility</p:attrName>
                                        </p:attrNameLst>
                                      </p:cBhvr>
                                      <p:to>
                                        <p:strVal val="visible"/>
                                      </p:to>
                                    </p:set>
                                    <p:animEffect transition="in" filter="wipe(up)">
                                      <p:cBhvr>
                                        <p:cTn id="19" dur="1500"/>
                                        <p:tgtEl>
                                          <p:spTgt spid="38">
                                            <p:txEl>
                                              <p:pRg st="6" end="6"/>
                                            </p:txEl>
                                          </p:spTgt>
                                        </p:tgtEl>
                                      </p:cBhvr>
                                    </p:animEffect>
                                  </p:childTnLst>
                                </p:cTn>
                              </p:par>
                            </p:childTnLst>
                          </p:cTn>
                        </p:par>
                        <p:par>
                          <p:cTn id="20" fill="hold">
                            <p:stCondLst>
                              <p:cond delay="6500"/>
                            </p:stCondLst>
                            <p:childTnLst>
                              <p:par>
                                <p:cTn id="21" presetID="22" presetClass="entr" presetSubtype="1" fill="hold" grpId="0" nodeType="afterEffect">
                                  <p:stCondLst>
                                    <p:cond delay="250"/>
                                  </p:stCondLst>
                                  <p:childTnLst>
                                    <p:set>
                                      <p:cBhvr>
                                        <p:cTn id="22" dur="1" fill="hold">
                                          <p:stCondLst>
                                            <p:cond delay="0"/>
                                          </p:stCondLst>
                                        </p:cTn>
                                        <p:tgtEl>
                                          <p:spTgt spid="38">
                                            <p:txEl>
                                              <p:pRg st="8" end="8"/>
                                            </p:txEl>
                                          </p:spTgt>
                                        </p:tgtEl>
                                        <p:attrNameLst>
                                          <p:attrName>style.visibility</p:attrName>
                                        </p:attrNameLst>
                                      </p:cBhvr>
                                      <p:to>
                                        <p:strVal val="visible"/>
                                      </p:to>
                                    </p:set>
                                    <p:animEffect transition="in" filter="wipe(up)">
                                      <p:cBhvr>
                                        <p:cTn id="23" dur="1500"/>
                                        <p:tgtEl>
                                          <p:spTgt spid="38">
                                            <p:txEl>
                                              <p:pRg st="8" end="8"/>
                                            </p:txEl>
                                          </p:spTgt>
                                        </p:tgtEl>
                                      </p:cBhvr>
                                    </p:animEffect>
                                  </p:childTnLst>
                                </p:cTn>
                              </p:par>
                            </p:childTnLst>
                          </p:cTn>
                        </p:par>
                        <p:par>
                          <p:cTn id="24" fill="hold">
                            <p:stCondLst>
                              <p:cond delay="8250"/>
                            </p:stCondLst>
                            <p:childTnLst>
                              <p:par>
                                <p:cTn id="25" presetID="22" presetClass="entr" presetSubtype="8" fill="hold" grpId="0" nodeType="afterEffect">
                                  <p:stCondLst>
                                    <p:cond delay="1000"/>
                                  </p:stCondLst>
                                  <p:childTnLst>
                                    <p:set>
                                      <p:cBhvr>
                                        <p:cTn id="26" dur="1" fill="hold">
                                          <p:stCondLst>
                                            <p:cond delay="0"/>
                                          </p:stCondLst>
                                        </p:cTn>
                                        <p:tgtEl>
                                          <p:spTgt spid="38">
                                            <p:txEl>
                                              <p:pRg st="10" end="10"/>
                                            </p:txEl>
                                          </p:spTgt>
                                        </p:tgtEl>
                                        <p:attrNameLst>
                                          <p:attrName>style.visibility</p:attrName>
                                        </p:attrNameLst>
                                      </p:cBhvr>
                                      <p:to>
                                        <p:strVal val="visible"/>
                                      </p:to>
                                    </p:set>
                                    <p:animEffect transition="in" filter="wipe(left)">
                                      <p:cBhvr>
                                        <p:cTn id="27" dur="1000"/>
                                        <p:tgtEl>
                                          <p:spTgt spid="38">
                                            <p:txEl>
                                              <p:pRg st="10" end="10"/>
                                            </p:txEl>
                                          </p:spTgt>
                                        </p:tgtEl>
                                      </p:cBhvr>
                                    </p:animEffect>
                                  </p:childTnLst>
                                </p:cTn>
                              </p:par>
                            </p:childTnLst>
                          </p:cTn>
                        </p:par>
                        <p:par>
                          <p:cTn id="28" fill="hold">
                            <p:stCondLst>
                              <p:cond delay="10250"/>
                            </p:stCondLst>
                            <p:childTnLst>
                              <p:par>
                                <p:cTn id="29" presetID="22" presetClass="entr" presetSubtype="1" fill="hold" grpId="0" nodeType="afterEffect">
                                  <p:stCondLst>
                                    <p:cond delay="250"/>
                                  </p:stCondLst>
                                  <p:childTnLst>
                                    <p:set>
                                      <p:cBhvr>
                                        <p:cTn id="30" dur="1" fill="hold">
                                          <p:stCondLst>
                                            <p:cond delay="0"/>
                                          </p:stCondLst>
                                        </p:cTn>
                                        <p:tgtEl>
                                          <p:spTgt spid="38">
                                            <p:txEl>
                                              <p:pRg st="12" end="12"/>
                                            </p:txEl>
                                          </p:spTgt>
                                        </p:tgtEl>
                                        <p:attrNameLst>
                                          <p:attrName>style.visibility</p:attrName>
                                        </p:attrNameLst>
                                      </p:cBhvr>
                                      <p:to>
                                        <p:strVal val="visible"/>
                                      </p:to>
                                    </p:set>
                                    <p:animEffect transition="in" filter="wipe(up)">
                                      <p:cBhvr>
                                        <p:cTn id="31" dur="2000"/>
                                        <p:tgtEl>
                                          <p:spTgt spid="38">
                                            <p:txEl>
                                              <p:pRg st="12" end="12"/>
                                            </p:txEl>
                                          </p:spTgt>
                                        </p:tgtEl>
                                      </p:cBhvr>
                                    </p:animEffect>
                                  </p:childTnLst>
                                </p:cTn>
                              </p:par>
                            </p:childTnLst>
                          </p:cTn>
                        </p:par>
                        <p:par>
                          <p:cTn id="32" fill="hold">
                            <p:stCondLst>
                              <p:cond delay="12500"/>
                            </p:stCondLst>
                            <p:childTnLst>
                              <p:par>
                                <p:cTn id="33" presetID="42" presetClass="entr" presetSubtype="0" fill="hold" nodeType="afterEffect">
                                  <p:stCondLst>
                                    <p:cond delay="0"/>
                                  </p:stCondLst>
                                  <p:childTnLst>
                                    <p:set>
                                      <p:cBhvr>
                                        <p:cTn id="34" dur="1" fill="hold">
                                          <p:stCondLst>
                                            <p:cond delay="0"/>
                                          </p:stCondLst>
                                        </p:cTn>
                                        <p:tgtEl>
                                          <p:spTgt spid="14"/>
                                        </p:tgtEl>
                                        <p:attrNameLst>
                                          <p:attrName>style.visibility</p:attrName>
                                        </p:attrNameLst>
                                      </p:cBhvr>
                                      <p:to>
                                        <p:strVal val="visible"/>
                                      </p:to>
                                    </p:set>
                                    <p:animEffect transition="in" filter="fade">
                                      <p:cBhvr>
                                        <p:cTn id="35" dur="1000"/>
                                        <p:tgtEl>
                                          <p:spTgt spid="14"/>
                                        </p:tgtEl>
                                      </p:cBhvr>
                                    </p:animEffect>
                                    <p:anim calcmode="lin" valueType="num">
                                      <p:cBhvr>
                                        <p:cTn id="36" dur="1000" fill="hold"/>
                                        <p:tgtEl>
                                          <p:spTgt spid="14"/>
                                        </p:tgtEl>
                                        <p:attrNameLst>
                                          <p:attrName>ppt_x</p:attrName>
                                        </p:attrNameLst>
                                      </p:cBhvr>
                                      <p:tavLst>
                                        <p:tav tm="0">
                                          <p:val>
                                            <p:strVal val="#ppt_x"/>
                                          </p:val>
                                        </p:tav>
                                        <p:tav tm="100000">
                                          <p:val>
                                            <p:strVal val="#ppt_x"/>
                                          </p:val>
                                        </p:tav>
                                      </p:tavLst>
                                    </p:anim>
                                    <p:anim calcmode="lin" valueType="num">
                                      <p:cBhvr>
                                        <p:cTn id="37" dur="1000" fill="hold"/>
                                        <p:tgtEl>
                                          <p:spTgt spid="14"/>
                                        </p:tgtEl>
                                        <p:attrNameLst>
                                          <p:attrName>ppt_y</p:attrName>
                                        </p:attrNameLst>
                                      </p:cBhvr>
                                      <p:tavLst>
                                        <p:tav tm="0">
                                          <p:val>
                                            <p:strVal val="#ppt_y+.1"/>
                                          </p:val>
                                        </p:tav>
                                        <p:tav tm="100000">
                                          <p:val>
                                            <p:strVal val="#ppt_y"/>
                                          </p:val>
                                        </p:tav>
                                      </p:tavLst>
                                    </p:anim>
                                  </p:childTnLst>
                                </p:cTn>
                              </p:par>
                              <p:par>
                                <p:cTn id="38" presetID="42" presetClass="entr" presetSubtype="0" fill="hold" nodeType="withEffect">
                                  <p:stCondLst>
                                    <p:cond delay="0"/>
                                  </p:stCondLst>
                                  <p:childTnLst>
                                    <p:set>
                                      <p:cBhvr>
                                        <p:cTn id="39" dur="1" fill="hold">
                                          <p:stCondLst>
                                            <p:cond delay="0"/>
                                          </p:stCondLst>
                                        </p:cTn>
                                        <p:tgtEl>
                                          <p:spTgt spid="18"/>
                                        </p:tgtEl>
                                        <p:attrNameLst>
                                          <p:attrName>style.visibility</p:attrName>
                                        </p:attrNameLst>
                                      </p:cBhvr>
                                      <p:to>
                                        <p:strVal val="visible"/>
                                      </p:to>
                                    </p:set>
                                    <p:animEffect transition="in" filter="fade">
                                      <p:cBhvr>
                                        <p:cTn id="40" dur="1000"/>
                                        <p:tgtEl>
                                          <p:spTgt spid="18"/>
                                        </p:tgtEl>
                                      </p:cBhvr>
                                    </p:animEffect>
                                    <p:anim calcmode="lin" valueType="num">
                                      <p:cBhvr>
                                        <p:cTn id="41" dur="1000" fill="hold"/>
                                        <p:tgtEl>
                                          <p:spTgt spid="18"/>
                                        </p:tgtEl>
                                        <p:attrNameLst>
                                          <p:attrName>ppt_x</p:attrName>
                                        </p:attrNameLst>
                                      </p:cBhvr>
                                      <p:tavLst>
                                        <p:tav tm="0">
                                          <p:val>
                                            <p:strVal val="#ppt_x"/>
                                          </p:val>
                                        </p:tav>
                                        <p:tav tm="100000">
                                          <p:val>
                                            <p:strVal val="#ppt_x"/>
                                          </p:val>
                                        </p:tav>
                                      </p:tavLst>
                                    </p:anim>
                                    <p:anim calcmode="lin" valueType="num">
                                      <p:cBhvr>
                                        <p:cTn id="42" dur="1000" fill="hold"/>
                                        <p:tgtEl>
                                          <p:spTgt spid="18"/>
                                        </p:tgtEl>
                                        <p:attrNameLst>
                                          <p:attrName>ppt_y</p:attrName>
                                        </p:attrNameLst>
                                      </p:cBhvr>
                                      <p:tavLst>
                                        <p:tav tm="0">
                                          <p:val>
                                            <p:strVal val="#ppt_y+.1"/>
                                          </p:val>
                                        </p:tav>
                                        <p:tav tm="100000">
                                          <p:val>
                                            <p:strVal val="#ppt_y"/>
                                          </p:val>
                                        </p:tav>
                                      </p:tavLst>
                                    </p:anim>
                                  </p:childTnLst>
                                </p:cTn>
                              </p:par>
                            </p:childTnLst>
                          </p:cTn>
                        </p:par>
                        <p:par>
                          <p:cTn id="43" fill="hold">
                            <p:stCondLst>
                              <p:cond delay="13500"/>
                            </p:stCondLst>
                            <p:childTnLst>
                              <p:par>
                                <p:cTn id="44" presetID="22" presetClass="entr" presetSubtype="1" fill="hold" grpId="0" nodeType="afterEffect">
                                  <p:stCondLst>
                                    <p:cond delay="250"/>
                                  </p:stCondLst>
                                  <p:childTnLst>
                                    <p:set>
                                      <p:cBhvr>
                                        <p:cTn id="45" dur="1" fill="hold">
                                          <p:stCondLst>
                                            <p:cond delay="0"/>
                                          </p:stCondLst>
                                        </p:cTn>
                                        <p:tgtEl>
                                          <p:spTgt spid="38">
                                            <p:txEl>
                                              <p:pRg st="14" end="14"/>
                                            </p:txEl>
                                          </p:spTgt>
                                        </p:tgtEl>
                                        <p:attrNameLst>
                                          <p:attrName>style.visibility</p:attrName>
                                        </p:attrNameLst>
                                      </p:cBhvr>
                                      <p:to>
                                        <p:strVal val="visible"/>
                                      </p:to>
                                    </p:set>
                                    <p:animEffect transition="in" filter="wipe(up)">
                                      <p:cBhvr>
                                        <p:cTn id="46" dur="2000"/>
                                        <p:tgtEl>
                                          <p:spTgt spid="38">
                                            <p:txEl>
                                              <p:pRg st="14" end="1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 grpId="0" uiExpand="1"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63"/>
        <p:cNvGrpSpPr/>
        <p:nvPr/>
      </p:nvGrpSpPr>
      <p:grpSpPr>
        <a:xfrm>
          <a:off x="0" y="0"/>
          <a:ext cx="0" cy="0"/>
          <a:chOff x="0" y="0"/>
          <a:chExt cx="0" cy="0"/>
        </a:xfrm>
      </p:grpSpPr>
      <p:sp>
        <p:nvSpPr>
          <p:cNvPr id="64" name="Google Shape;64;p9"/>
          <p:cNvSpPr txBox="1">
            <a:spLocks noGrp="1"/>
          </p:cNvSpPr>
          <p:nvPr>
            <p:ph type="sldNum" idx="12"/>
          </p:nvPr>
        </p:nvSpPr>
        <p:spPr>
          <a:xfrm>
            <a:off x="7046913" y="6519863"/>
            <a:ext cx="2133600" cy="365125"/>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000"/>
              <a:buNone/>
            </a:pPr>
            <a:fld id="{00000000-1234-1234-1234-123412341234}" type="slidenum">
              <a:rPr lang="es-ES"/>
              <a:t>16</a:t>
            </a:fld>
            <a:endParaRPr/>
          </a:p>
        </p:txBody>
      </p:sp>
      <p:sp>
        <p:nvSpPr>
          <p:cNvPr id="65" name="Google Shape;65;p9"/>
          <p:cNvSpPr txBox="1"/>
          <p:nvPr/>
        </p:nvSpPr>
        <p:spPr>
          <a:xfrm>
            <a:off x="285531" y="1074532"/>
            <a:ext cx="8509997" cy="375445"/>
          </a:xfrm>
          <a:prstGeom prst="rect">
            <a:avLst/>
          </a:prstGeom>
          <a:solidFill>
            <a:srgbClr val="18C320"/>
          </a:solidFill>
          <a:ln w="9525" cap="flat" cmpd="sng">
            <a:solidFill>
              <a:srgbClr val="00B050"/>
            </a:solidFill>
            <a:prstDash val="solid"/>
            <a:round/>
            <a:headEnd type="none" w="sm" len="sm"/>
            <a:tailEnd type="none" w="sm" len="sm"/>
          </a:ln>
        </p:spPr>
        <p:txBody>
          <a:bodyPr spcFirstLastPara="1" wrap="square" lIns="91425" tIns="45700" rIns="91425" bIns="45700" anchor="b" anchorCtr="0">
            <a:normAutofit fontScale="92500" lnSpcReduction="10000"/>
          </a:bodyPr>
          <a:lstStyle/>
          <a:p>
            <a:pPr marL="742950" marR="0" lvl="0" indent="-742950" algn="l" rtl="0">
              <a:lnSpc>
                <a:spcPct val="90000"/>
              </a:lnSpc>
              <a:spcBef>
                <a:spcPts val="0"/>
              </a:spcBef>
              <a:spcAft>
                <a:spcPts val="0"/>
              </a:spcAft>
              <a:buNone/>
            </a:pPr>
            <a:r>
              <a:rPr lang="fr-FR" sz="2400" b="0" i="0" u="none" strike="noStrike" cap="none" dirty="0" err="1">
                <a:solidFill>
                  <a:schemeClr val="lt1"/>
                </a:solidFill>
                <a:latin typeface="Arial"/>
                <a:ea typeface="Arial"/>
                <a:cs typeface="Arial"/>
                <a:sym typeface="Arial"/>
              </a:rPr>
              <a:t>Modalità operative</a:t>
            </a:r>
            <a:endParaRPr lang="en-GB" sz="2400" b="0" i="0" u="none" strike="noStrike" cap="none" dirty="0">
              <a:solidFill>
                <a:schemeClr val="lt1"/>
              </a:solidFill>
              <a:latin typeface="Arial"/>
              <a:ea typeface="Arial"/>
              <a:cs typeface="Arial"/>
              <a:sym typeface="Arial"/>
            </a:endParaRPr>
          </a:p>
        </p:txBody>
      </p:sp>
      <p:sp>
        <p:nvSpPr>
          <p:cNvPr id="6" name="5 Rectángulo"/>
          <p:cNvSpPr/>
          <p:nvPr/>
        </p:nvSpPr>
        <p:spPr>
          <a:xfrm>
            <a:off x="306006" y="1812071"/>
            <a:ext cx="8489522" cy="3785652"/>
          </a:xfrm>
          <a:prstGeom prst="rect">
            <a:avLst/>
          </a:prstGeom>
        </p:spPr>
        <p:txBody>
          <a:bodyPr wrap="square">
            <a:spAutoFit/>
          </a:bodyPr>
          <a:lstStyle/>
          <a:p>
            <a:pPr algn="just"/>
            <a:r>
              <a:rPr lang="en-GB" sz="1600" b="1" dirty="0">
                <a:solidFill>
                  <a:srgbClr val="18C320"/>
                </a:solidFill>
              </a:rPr>
              <a:t>Impatto sulle operazioni di gestione dei rifiuti</a:t>
            </a:r>
          </a:p>
          <a:p>
            <a:pPr algn="just"/>
            <a:endParaRPr lang="en-GB" sz="1600" dirty="0">
              <a:solidFill>
                <a:schemeClr val="tx1"/>
              </a:solidFill>
            </a:endParaRPr>
          </a:p>
          <a:p>
            <a:pPr algn="just"/>
            <a:r>
              <a:rPr lang="en-GB" sz="1600" dirty="0">
                <a:solidFill>
                  <a:schemeClr val="tx1"/>
                </a:solidFill>
              </a:rPr>
              <a:t>Il processo di selezione, come discusso in precedenza, è la chiave per un riciclaggio efficace. Più è complesso, più è costoso, il che riduce la volontà di molte aziende di riciclare.</a:t>
            </a:r>
          </a:p>
          <a:p>
            <a:pPr algn="just"/>
            <a:endParaRPr lang="en-GB" sz="1600" dirty="0">
              <a:solidFill>
                <a:schemeClr val="tx1"/>
              </a:solidFill>
            </a:endParaRPr>
          </a:p>
          <a:p>
            <a:pPr algn="just"/>
            <a:r>
              <a:rPr lang="en-GB" sz="1600" dirty="0">
                <a:solidFill>
                  <a:schemeClr val="tx1"/>
                </a:solidFill>
              </a:rPr>
              <a:t>Ma un altro impatto dell'efficienza del processo di smistamento è il rischio per gli operatori.</a:t>
            </a:r>
          </a:p>
          <a:p>
            <a:pPr algn="just"/>
            <a:endParaRPr lang="en-GB" sz="1600" dirty="0">
              <a:solidFill>
                <a:schemeClr val="tx1"/>
              </a:solidFill>
            </a:endParaRPr>
          </a:p>
          <a:p>
            <a:pPr algn="just"/>
            <a:r>
              <a:rPr lang="en-GB" sz="1600" dirty="0">
                <a:solidFill>
                  <a:schemeClr val="tx1"/>
                </a:solidFill>
              </a:rPr>
              <a:t>Questo tipo di occupazione è già percepito male dai cittadini in termini di condizioni di lavoro. Vi è una conseguenza diretta dello sforzo di differenziazione da parte di tutti gli individui e dei rischi professionali nella gestione dei rifiuti per gli operatori.</a:t>
            </a:r>
          </a:p>
          <a:p>
            <a:pPr algn="just"/>
            <a:endParaRPr lang="en-GB" sz="1600" dirty="0">
              <a:solidFill>
                <a:schemeClr val="tx1"/>
              </a:solidFill>
            </a:endParaRPr>
          </a:p>
          <a:p>
            <a:pPr algn="just"/>
            <a:r>
              <a:rPr lang="en-GB" sz="1600" i="1" dirty="0">
                <a:solidFill>
                  <a:schemeClr val="tx1">
                    <a:lumMod val="50000"/>
                    <a:lumOff val="50000"/>
                  </a:schemeClr>
                </a:solidFill>
              </a:rPr>
              <a:t>Ad esempio, la presenza di vetro in un cassonetto non differenziato genera chiaramente rischi di manipolazione durante la raccolta dei rifiuti. Inoltre, richiede un'ulteriore e complessa selezione sulla linea di lavorazione per indirizzare i rifiuti verso il corretto flusso di riciclaggio.</a:t>
            </a:r>
          </a:p>
        </p:txBody>
      </p:sp>
      <p:sp>
        <p:nvSpPr>
          <p:cNvPr id="4" name="Rectangle : coins arrondis 3">
            <a:extLst>
              <a:ext uri="{FF2B5EF4-FFF2-40B4-BE49-F238E27FC236}">
                <a16:creationId xmlns:a16="http://schemas.microsoft.com/office/drawing/2014/main" id="{16D7C235-B322-42CE-B765-B192B1FC37A8}"/>
              </a:ext>
            </a:extLst>
          </p:cNvPr>
          <p:cNvSpPr/>
          <p:nvPr/>
        </p:nvSpPr>
        <p:spPr>
          <a:xfrm>
            <a:off x="457200" y="5713595"/>
            <a:ext cx="2263698" cy="494669"/>
          </a:xfrm>
          <a:prstGeom prst="roundRect">
            <a:avLst/>
          </a:prstGeom>
          <a:solidFill>
            <a:srgbClr val="009FC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err="1"/>
              <a:t>Rischi </a:t>
            </a:r>
            <a:r>
              <a:rPr lang="fr-FR" b="1" dirty="0"/>
              <a:t>aggiuntivi</a:t>
            </a:r>
          </a:p>
        </p:txBody>
      </p:sp>
      <p:sp>
        <p:nvSpPr>
          <p:cNvPr id="40" name="Rectangle : coins arrondis 39">
            <a:extLst>
              <a:ext uri="{FF2B5EF4-FFF2-40B4-BE49-F238E27FC236}">
                <a16:creationId xmlns:a16="http://schemas.microsoft.com/office/drawing/2014/main" id="{D07579FF-BC0C-4547-A354-AA785299EC79}"/>
              </a:ext>
            </a:extLst>
          </p:cNvPr>
          <p:cNvSpPr/>
          <p:nvPr/>
        </p:nvSpPr>
        <p:spPr>
          <a:xfrm>
            <a:off x="3233854" y="5713595"/>
            <a:ext cx="2263698" cy="494669"/>
          </a:xfrm>
          <a:prstGeom prst="roundRect">
            <a:avLst/>
          </a:prstGeom>
          <a:solidFill>
            <a:srgbClr val="009FC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err="1"/>
              <a:t>Costi </a:t>
            </a:r>
            <a:r>
              <a:rPr lang="fr-FR" b="1" dirty="0"/>
              <a:t>aggiuntivi</a:t>
            </a:r>
          </a:p>
        </p:txBody>
      </p:sp>
      <p:sp>
        <p:nvSpPr>
          <p:cNvPr id="41" name="Rectangle : coins arrondis 40">
            <a:extLst>
              <a:ext uri="{FF2B5EF4-FFF2-40B4-BE49-F238E27FC236}">
                <a16:creationId xmlns:a16="http://schemas.microsoft.com/office/drawing/2014/main" id="{0545BEC4-7278-489E-BE00-3093F457AABE}"/>
              </a:ext>
            </a:extLst>
          </p:cNvPr>
          <p:cNvSpPr/>
          <p:nvPr/>
        </p:nvSpPr>
        <p:spPr>
          <a:xfrm>
            <a:off x="6010508" y="5707684"/>
            <a:ext cx="2263698" cy="494669"/>
          </a:xfrm>
          <a:prstGeom prst="round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err="1"/>
              <a:t>Meno efficienza</a:t>
            </a:r>
            <a:endParaRPr lang="fr-FR" b="1" dirty="0"/>
          </a:p>
        </p:txBody>
      </p:sp>
      <p:sp>
        <p:nvSpPr>
          <p:cNvPr id="7" name="Flèche : droite 6">
            <a:extLst>
              <a:ext uri="{FF2B5EF4-FFF2-40B4-BE49-F238E27FC236}">
                <a16:creationId xmlns:a16="http://schemas.microsoft.com/office/drawing/2014/main" id="{D6E685E5-9E86-4C6D-9FA4-411EBD0EF3B6}"/>
              </a:ext>
            </a:extLst>
          </p:cNvPr>
          <p:cNvSpPr/>
          <p:nvPr/>
        </p:nvSpPr>
        <p:spPr>
          <a:xfrm>
            <a:off x="2877015" y="5916122"/>
            <a:ext cx="200722" cy="7779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1" name="Flèche : droite 50">
            <a:extLst>
              <a:ext uri="{FF2B5EF4-FFF2-40B4-BE49-F238E27FC236}">
                <a16:creationId xmlns:a16="http://schemas.microsoft.com/office/drawing/2014/main" id="{AC697608-9EAB-40B3-BEAA-B347CDF7FDB4}"/>
              </a:ext>
            </a:extLst>
          </p:cNvPr>
          <p:cNvSpPr/>
          <p:nvPr/>
        </p:nvSpPr>
        <p:spPr>
          <a:xfrm>
            <a:off x="5664821" y="5916122"/>
            <a:ext cx="200722" cy="7779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3715522430"/>
      </p:ext>
    </p:extLst>
  </p:cSld>
  <p:clrMapOvr>
    <a:masterClrMapping/>
  </p:clrMapOvr>
  <mc:AlternateContent xmlns:mc="http://schemas.openxmlformats.org/markup-compatibility/2006" xmlns:p14="http://schemas.microsoft.com/office/powerpoint/2010/main">
    <mc:Choice Requires="p14">
      <p:transition spd="slow" p14:dur="2000" advClick="0" advTm="20000"/>
    </mc:Choice>
    <mc:Fallback xmlns:a16="http://schemas.microsoft.com/office/drawing/2014/main" xmlns="">
      <p:transition spd="slow" advClick="0" advTm="20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65"/>
                                        </p:tgtEl>
                                        <p:attrNameLst>
                                          <p:attrName>style.visibility</p:attrName>
                                        </p:attrNameLst>
                                      </p:cBhvr>
                                      <p:to>
                                        <p:strVal val="visible"/>
                                      </p:to>
                                    </p:set>
                                    <p:animEffect transition="in" filter="fade">
                                      <p:cBhvr>
                                        <p:cTn id="7" dur="500"/>
                                        <p:tgtEl>
                                          <p:spTgt spid="65"/>
                                        </p:tgtEl>
                                      </p:cBhvr>
                                    </p:animEffect>
                                  </p:childTnLst>
                                </p:cTn>
                              </p:par>
                            </p:childTnLst>
                          </p:cTn>
                        </p:par>
                        <p:par>
                          <p:cTn id="8" fill="hold">
                            <p:stCondLst>
                              <p:cond delay="500"/>
                            </p:stCondLst>
                            <p:childTnLst>
                              <p:par>
                                <p:cTn id="9" presetID="22" presetClass="entr" presetSubtype="8" fill="hold" grpId="0" nodeType="afterEffect">
                                  <p:stCondLst>
                                    <p:cond delay="500"/>
                                  </p:stCondLst>
                                  <p:childTnLst>
                                    <p:set>
                                      <p:cBhvr>
                                        <p:cTn id="10" dur="1" fill="hold">
                                          <p:stCondLst>
                                            <p:cond delay="0"/>
                                          </p:stCondLst>
                                        </p:cTn>
                                        <p:tgtEl>
                                          <p:spTgt spid="6">
                                            <p:txEl>
                                              <p:pRg st="0" end="0"/>
                                            </p:txEl>
                                          </p:spTgt>
                                        </p:tgtEl>
                                        <p:attrNameLst>
                                          <p:attrName>style.visibility</p:attrName>
                                        </p:attrNameLst>
                                      </p:cBhvr>
                                      <p:to>
                                        <p:strVal val="visible"/>
                                      </p:to>
                                    </p:set>
                                    <p:animEffect transition="in" filter="wipe(left)">
                                      <p:cBhvr>
                                        <p:cTn id="11" dur="1000"/>
                                        <p:tgtEl>
                                          <p:spTgt spid="6">
                                            <p:txEl>
                                              <p:pRg st="0" end="0"/>
                                            </p:txEl>
                                          </p:spTgt>
                                        </p:tgtEl>
                                      </p:cBhvr>
                                    </p:animEffect>
                                  </p:childTnLst>
                                </p:cTn>
                              </p:par>
                            </p:childTnLst>
                          </p:cTn>
                        </p:par>
                        <p:par>
                          <p:cTn id="12" fill="hold">
                            <p:stCondLst>
                              <p:cond delay="2000"/>
                            </p:stCondLst>
                            <p:childTnLst>
                              <p:par>
                                <p:cTn id="13" presetID="22" presetClass="entr" presetSubtype="1" fill="hold" grpId="0" nodeType="afterEffect">
                                  <p:stCondLst>
                                    <p:cond delay="500"/>
                                  </p:stCondLst>
                                  <p:childTnLst>
                                    <p:set>
                                      <p:cBhvr>
                                        <p:cTn id="14" dur="1" fill="hold">
                                          <p:stCondLst>
                                            <p:cond delay="0"/>
                                          </p:stCondLst>
                                        </p:cTn>
                                        <p:tgtEl>
                                          <p:spTgt spid="6">
                                            <p:txEl>
                                              <p:pRg st="2" end="2"/>
                                            </p:txEl>
                                          </p:spTgt>
                                        </p:tgtEl>
                                        <p:attrNameLst>
                                          <p:attrName>style.visibility</p:attrName>
                                        </p:attrNameLst>
                                      </p:cBhvr>
                                      <p:to>
                                        <p:strVal val="visible"/>
                                      </p:to>
                                    </p:set>
                                    <p:animEffect transition="in" filter="wipe(up)">
                                      <p:cBhvr>
                                        <p:cTn id="15" dur="2000"/>
                                        <p:tgtEl>
                                          <p:spTgt spid="6">
                                            <p:txEl>
                                              <p:pRg st="2" end="2"/>
                                            </p:txEl>
                                          </p:spTgt>
                                        </p:tgtEl>
                                      </p:cBhvr>
                                    </p:animEffect>
                                  </p:childTnLst>
                                </p:cTn>
                              </p:par>
                            </p:childTnLst>
                          </p:cTn>
                        </p:par>
                        <p:par>
                          <p:cTn id="16" fill="hold">
                            <p:stCondLst>
                              <p:cond delay="4500"/>
                            </p:stCondLst>
                            <p:childTnLst>
                              <p:par>
                                <p:cTn id="17" presetID="22" presetClass="entr" presetSubtype="1" fill="hold" grpId="0" nodeType="afterEffect">
                                  <p:stCondLst>
                                    <p:cond delay="500"/>
                                  </p:stCondLst>
                                  <p:childTnLst>
                                    <p:set>
                                      <p:cBhvr>
                                        <p:cTn id="18" dur="1" fill="hold">
                                          <p:stCondLst>
                                            <p:cond delay="0"/>
                                          </p:stCondLst>
                                        </p:cTn>
                                        <p:tgtEl>
                                          <p:spTgt spid="6">
                                            <p:txEl>
                                              <p:pRg st="4" end="4"/>
                                            </p:txEl>
                                          </p:spTgt>
                                        </p:tgtEl>
                                        <p:attrNameLst>
                                          <p:attrName>style.visibility</p:attrName>
                                        </p:attrNameLst>
                                      </p:cBhvr>
                                      <p:to>
                                        <p:strVal val="visible"/>
                                      </p:to>
                                    </p:set>
                                    <p:animEffect transition="in" filter="wipe(up)">
                                      <p:cBhvr>
                                        <p:cTn id="19" dur="1000"/>
                                        <p:tgtEl>
                                          <p:spTgt spid="6">
                                            <p:txEl>
                                              <p:pRg st="4" end="4"/>
                                            </p:txEl>
                                          </p:spTgt>
                                        </p:tgtEl>
                                      </p:cBhvr>
                                    </p:animEffect>
                                  </p:childTnLst>
                                </p:cTn>
                              </p:par>
                            </p:childTnLst>
                          </p:cTn>
                        </p:par>
                        <p:par>
                          <p:cTn id="20" fill="hold">
                            <p:stCondLst>
                              <p:cond delay="6000"/>
                            </p:stCondLst>
                            <p:childTnLst>
                              <p:par>
                                <p:cTn id="21" presetID="22" presetClass="entr" presetSubtype="1" fill="hold" grpId="0" nodeType="afterEffect">
                                  <p:stCondLst>
                                    <p:cond delay="500"/>
                                  </p:stCondLst>
                                  <p:childTnLst>
                                    <p:set>
                                      <p:cBhvr>
                                        <p:cTn id="22" dur="1" fill="hold">
                                          <p:stCondLst>
                                            <p:cond delay="0"/>
                                          </p:stCondLst>
                                        </p:cTn>
                                        <p:tgtEl>
                                          <p:spTgt spid="6">
                                            <p:txEl>
                                              <p:pRg st="6" end="6"/>
                                            </p:txEl>
                                          </p:spTgt>
                                        </p:tgtEl>
                                        <p:attrNameLst>
                                          <p:attrName>style.visibility</p:attrName>
                                        </p:attrNameLst>
                                      </p:cBhvr>
                                      <p:to>
                                        <p:strVal val="visible"/>
                                      </p:to>
                                    </p:set>
                                    <p:animEffect transition="in" filter="wipe(up)">
                                      <p:cBhvr>
                                        <p:cTn id="23" dur="2250"/>
                                        <p:tgtEl>
                                          <p:spTgt spid="6">
                                            <p:txEl>
                                              <p:pRg st="6" end="6"/>
                                            </p:txEl>
                                          </p:spTgt>
                                        </p:tgtEl>
                                      </p:cBhvr>
                                    </p:animEffect>
                                  </p:childTnLst>
                                </p:cTn>
                              </p:par>
                            </p:childTnLst>
                          </p:cTn>
                        </p:par>
                        <p:par>
                          <p:cTn id="24" fill="hold">
                            <p:stCondLst>
                              <p:cond delay="8750"/>
                            </p:stCondLst>
                            <p:childTnLst>
                              <p:par>
                                <p:cTn id="25" presetID="22" presetClass="entr" presetSubtype="1" fill="hold" grpId="0" nodeType="afterEffect">
                                  <p:stCondLst>
                                    <p:cond delay="500"/>
                                  </p:stCondLst>
                                  <p:childTnLst>
                                    <p:set>
                                      <p:cBhvr>
                                        <p:cTn id="26" dur="1" fill="hold">
                                          <p:stCondLst>
                                            <p:cond delay="0"/>
                                          </p:stCondLst>
                                        </p:cTn>
                                        <p:tgtEl>
                                          <p:spTgt spid="6">
                                            <p:txEl>
                                              <p:pRg st="8" end="8"/>
                                            </p:txEl>
                                          </p:spTgt>
                                        </p:tgtEl>
                                        <p:attrNameLst>
                                          <p:attrName>style.visibility</p:attrName>
                                        </p:attrNameLst>
                                      </p:cBhvr>
                                      <p:to>
                                        <p:strVal val="visible"/>
                                      </p:to>
                                    </p:set>
                                    <p:animEffect transition="in" filter="wipe(up)">
                                      <p:cBhvr>
                                        <p:cTn id="27" dur="2250"/>
                                        <p:tgtEl>
                                          <p:spTgt spid="6">
                                            <p:txEl>
                                              <p:pRg st="8" end="8"/>
                                            </p:txEl>
                                          </p:spTgt>
                                        </p:tgtEl>
                                      </p:cBhvr>
                                    </p:animEffect>
                                  </p:childTnLst>
                                </p:cTn>
                              </p:par>
                            </p:childTnLst>
                          </p:cTn>
                        </p:par>
                        <p:par>
                          <p:cTn id="28" fill="hold">
                            <p:stCondLst>
                              <p:cond delay="11500"/>
                            </p:stCondLst>
                            <p:childTnLst>
                              <p:par>
                                <p:cTn id="29" presetID="10" presetClass="entr" presetSubtype="0" fill="hold" grpId="0" nodeType="afterEffect">
                                  <p:stCondLst>
                                    <p:cond delay="0"/>
                                  </p:stCondLst>
                                  <p:childTnLst>
                                    <p:set>
                                      <p:cBhvr>
                                        <p:cTn id="30" dur="1" fill="hold">
                                          <p:stCondLst>
                                            <p:cond delay="0"/>
                                          </p:stCondLst>
                                        </p:cTn>
                                        <p:tgtEl>
                                          <p:spTgt spid="4"/>
                                        </p:tgtEl>
                                        <p:attrNameLst>
                                          <p:attrName>style.visibility</p:attrName>
                                        </p:attrNameLst>
                                      </p:cBhvr>
                                      <p:to>
                                        <p:strVal val="visible"/>
                                      </p:to>
                                    </p:set>
                                    <p:animEffect transition="in" filter="fade">
                                      <p:cBhvr>
                                        <p:cTn id="31" dur="1500"/>
                                        <p:tgtEl>
                                          <p:spTgt spid="4"/>
                                        </p:tgtEl>
                                      </p:cBhvr>
                                    </p:animEffect>
                                  </p:childTnLst>
                                </p:cTn>
                              </p:par>
                            </p:childTnLst>
                          </p:cTn>
                        </p:par>
                        <p:par>
                          <p:cTn id="32" fill="hold">
                            <p:stCondLst>
                              <p:cond delay="13000"/>
                            </p:stCondLst>
                            <p:childTnLst>
                              <p:par>
                                <p:cTn id="33" presetID="22" presetClass="entr" presetSubtype="8" fill="hold" grpId="0" nodeType="afterEffect">
                                  <p:stCondLst>
                                    <p:cond delay="0"/>
                                  </p:stCondLst>
                                  <p:childTnLst>
                                    <p:set>
                                      <p:cBhvr>
                                        <p:cTn id="34" dur="1" fill="hold">
                                          <p:stCondLst>
                                            <p:cond delay="0"/>
                                          </p:stCondLst>
                                        </p:cTn>
                                        <p:tgtEl>
                                          <p:spTgt spid="7"/>
                                        </p:tgtEl>
                                        <p:attrNameLst>
                                          <p:attrName>style.visibility</p:attrName>
                                        </p:attrNameLst>
                                      </p:cBhvr>
                                      <p:to>
                                        <p:strVal val="visible"/>
                                      </p:to>
                                    </p:set>
                                    <p:animEffect transition="in" filter="wipe(left)">
                                      <p:cBhvr>
                                        <p:cTn id="35" dur="500"/>
                                        <p:tgtEl>
                                          <p:spTgt spid="7"/>
                                        </p:tgtEl>
                                      </p:cBhvr>
                                    </p:animEffect>
                                  </p:childTnLst>
                                </p:cTn>
                              </p:par>
                            </p:childTnLst>
                          </p:cTn>
                        </p:par>
                        <p:par>
                          <p:cTn id="36" fill="hold">
                            <p:stCondLst>
                              <p:cond delay="13500"/>
                            </p:stCondLst>
                            <p:childTnLst>
                              <p:par>
                                <p:cTn id="37" presetID="10" presetClass="entr" presetSubtype="0" fill="hold" grpId="0" nodeType="afterEffect">
                                  <p:stCondLst>
                                    <p:cond delay="0"/>
                                  </p:stCondLst>
                                  <p:childTnLst>
                                    <p:set>
                                      <p:cBhvr>
                                        <p:cTn id="38" dur="1" fill="hold">
                                          <p:stCondLst>
                                            <p:cond delay="0"/>
                                          </p:stCondLst>
                                        </p:cTn>
                                        <p:tgtEl>
                                          <p:spTgt spid="40"/>
                                        </p:tgtEl>
                                        <p:attrNameLst>
                                          <p:attrName>style.visibility</p:attrName>
                                        </p:attrNameLst>
                                      </p:cBhvr>
                                      <p:to>
                                        <p:strVal val="visible"/>
                                      </p:to>
                                    </p:set>
                                    <p:animEffect transition="in" filter="fade">
                                      <p:cBhvr>
                                        <p:cTn id="39" dur="1500"/>
                                        <p:tgtEl>
                                          <p:spTgt spid="40"/>
                                        </p:tgtEl>
                                      </p:cBhvr>
                                    </p:animEffect>
                                  </p:childTnLst>
                                </p:cTn>
                              </p:par>
                            </p:childTnLst>
                          </p:cTn>
                        </p:par>
                        <p:par>
                          <p:cTn id="40" fill="hold">
                            <p:stCondLst>
                              <p:cond delay="15000"/>
                            </p:stCondLst>
                            <p:childTnLst>
                              <p:par>
                                <p:cTn id="41" presetID="22" presetClass="entr" presetSubtype="8" fill="hold" grpId="0" nodeType="afterEffect">
                                  <p:stCondLst>
                                    <p:cond delay="0"/>
                                  </p:stCondLst>
                                  <p:childTnLst>
                                    <p:set>
                                      <p:cBhvr>
                                        <p:cTn id="42" dur="1" fill="hold">
                                          <p:stCondLst>
                                            <p:cond delay="0"/>
                                          </p:stCondLst>
                                        </p:cTn>
                                        <p:tgtEl>
                                          <p:spTgt spid="51"/>
                                        </p:tgtEl>
                                        <p:attrNameLst>
                                          <p:attrName>style.visibility</p:attrName>
                                        </p:attrNameLst>
                                      </p:cBhvr>
                                      <p:to>
                                        <p:strVal val="visible"/>
                                      </p:to>
                                    </p:set>
                                    <p:animEffect transition="in" filter="wipe(left)">
                                      <p:cBhvr>
                                        <p:cTn id="43" dur="500"/>
                                        <p:tgtEl>
                                          <p:spTgt spid="51"/>
                                        </p:tgtEl>
                                      </p:cBhvr>
                                    </p:animEffect>
                                  </p:childTnLst>
                                </p:cTn>
                              </p:par>
                            </p:childTnLst>
                          </p:cTn>
                        </p:par>
                        <p:par>
                          <p:cTn id="44" fill="hold">
                            <p:stCondLst>
                              <p:cond delay="15500"/>
                            </p:stCondLst>
                            <p:childTnLst>
                              <p:par>
                                <p:cTn id="45" presetID="10" presetClass="entr" presetSubtype="0" fill="hold" grpId="0" nodeType="afterEffect">
                                  <p:stCondLst>
                                    <p:cond delay="0"/>
                                  </p:stCondLst>
                                  <p:childTnLst>
                                    <p:set>
                                      <p:cBhvr>
                                        <p:cTn id="46" dur="1" fill="hold">
                                          <p:stCondLst>
                                            <p:cond delay="0"/>
                                          </p:stCondLst>
                                        </p:cTn>
                                        <p:tgtEl>
                                          <p:spTgt spid="41"/>
                                        </p:tgtEl>
                                        <p:attrNameLst>
                                          <p:attrName>style.visibility</p:attrName>
                                        </p:attrNameLst>
                                      </p:cBhvr>
                                      <p:to>
                                        <p:strVal val="visible"/>
                                      </p:to>
                                    </p:set>
                                    <p:animEffect transition="in" filter="fade">
                                      <p:cBhvr>
                                        <p:cTn id="47" dur="1500"/>
                                        <p:tgtEl>
                                          <p:spTgt spid="4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5" grpId="0" animBg="1"/>
      <p:bldP spid="6" grpId="0" uiExpand="1" build="p"/>
      <p:bldP spid="4" grpId="0" animBg="1"/>
      <p:bldP spid="40" grpId="0" animBg="1"/>
      <p:bldP spid="41" grpId="0" animBg="1"/>
      <p:bldP spid="7" grpId="0" animBg="1"/>
      <p:bldP spid="51"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63"/>
        <p:cNvGrpSpPr/>
        <p:nvPr/>
      </p:nvGrpSpPr>
      <p:grpSpPr>
        <a:xfrm>
          <a:off x="0" y="0"/>
          <a:ext cx="0" cy="0"/>
          <a:chOff x="0" y="0"/>
          <a:chExt cx="0" cy="0"/>
        </a:xfrm>
      </p:grpSpPr>
      <p:sp>
        <p:nvSpPr>
          <p:cNvPr id="64" name="Google Shape;64;p9"/>
          <p:cNvSpPr txBox="1">
            <a:spLocks noGrp="1"/>
          </p:cNvSpPr>
          <p:nvPr>
            <p:ph type="sldNum" idx="12"/>
          </p:nvPr>
        </p:nvSpPr>
        <p:spPr>
          <a:xfrm>
            <a:off x="7046913" y="6519863"/>
            <a:ext cx="2133600" cy="365125"/>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000"/>
              <a:buNone/>
            </a:pPr>
            <a:fld id="{00000000-1234-1234-1234-123412341234}" type="slidenum">
              <a:rPr lang="es-ES"/>
              <a:t>17</a:t>
            </a:fld>
            <a:endParaRPr/>
          </a:p>
        </p:txBody>
      </p:sp>
      <p:sp>
        <p:nvSpPr>
          <p:cNvPr id="65" name="Google Shape;65;p9"/>
          <p:cNvSpPr txBox="1"/>
          <p:nvPr/>
        </p:nvSpPr>
        <p:spPr>
          <a:xfrm>
            <a:off x="285531" y="1074532"/>
            <a:ext cx="8509997" cy="375445"/>
          </a:xfrm>
          <a:prstGeom prst="rect">
            <a:avLst/>
          </a:prstGeom>
          <a:solidFill>
            <a:srgbClr val="18C320"/>
          </a:solidFill>
          <a:ln w="9525" cap="flat" cmpd="sng">
            <a:solidFill>
              <a:srgbClr val="00B050"/>
            </a:solidFill>
            <a:prstDash val="solid"/>
            <a:round/>
            <a:headEnd type="none" w="sm" len="sm"/>
            <a:tailEnd type="none" w="sm" len="sm"/>
          </a:ln>
        </p:spPr>
        <p:txBody>
          <a:bodyPr spcFirstLastPara="1" wrap="square" lIns="91425" tIns="45700" rIns="91425" bIns="45700" anchor="b" anchorCtr="0">
            <a:normAutofit fontScale="92500" lnSpcReduction="10000"/>
          </a:bodyPr>
          <a:lstStyle/>
          <a:p>
            <a:pPr marL="742950" marR="0" lvl="0" indent="-742950" algn="l" rtl="0">
              <a:lnSpc>
                <a:spcPct val="90000"/>
              </a:lnSpc>
              <a:spcBef>
                <a:spcPts val="0"/>
              </a:spcBef>
              <a:spcAft>
                <a:spcPts val="0"/>
              </a:spcAft>
              <a:buNone/>
            </a:pPr>
            <a:r>
              <a:rPr lang="fr-FR" sz="2400" b="0" i="0" u="none" strike="noStrike" cap="none" dirty="0" err="1">
                <a:solidFill>
                  <a:schemeClr val="lt1"/>
                </a:solidFill>
                <a:latin typeface="Arial"/>
                <a:ea typeface="Arial"/>
                <a:cs typeface="Arial"/>
                <a:sym typeface="Arial"/>
              </a:rPr>
              <a:t>Modalità operative</a:t>
            </a:r>
            <a:endParaRPr lang="en-GB" sz="2400" b="0" i="0" u="none" strike="noStrike" cap="none" dirty="0">
              <a:solidFill>
                <a:schemeClr val="lt1"/>
              </a:solidFill>
              <a:latin typeface="Arial"/>
              <a:ea typeface="Arial"/>
              <a:cs typeface="Arial"/>
              <a:sym typeface="Arial"/>
            </a:endParaRPr>
          </a:p>
        </p:txBody>
      </p:sp>
      <p:sp>
        <p:nvSpPr>
          <p:cNvPr id="6" name="5 Rectángulo"/>
          <p:cNvSpPr/>
          <p:nvPr/>
        </p:nvSpPr>
        <p:spPr>
          <a:xfrm>
            <a:off x="306006" y="1812071"/>
            <a:ext cx="8489522" cy="4031873"/>
          </a:xfrm>
          <a:prstGeom prst="rect">
            <a:avLst/>
          </a:prstGeom>
        </p:spPr>
        <p:txBody>
          <a:bodyPr wrap="square">
            <a:spAutoFit/>
          </a:bodyPr>
          <a:lstStyle/>
          <a:p>
            <a:pPr algn="just"/>
            <a:r>
              <a:rPr lang="en-GB" sz="1600" b="1" dirty="0">
                <a:solidFill>
                  <a:srgbClr val="18C320"/>
                </a:solidFill>
              </a:rPr>
              <a:t>Impatto sulle operazioni di gestione dei rifiuti</a:t>
            </a:r>
          </a:p>
          <a:p>
            <a:pPr algn="just"/>
            <a:endParaRPr lang="en-GB" sz="1600" dirty="0">
              <a:solidFill>
                <a:schemeClr val="tx1"/>
              </a:solidFill>
            </a:endParaRPr>
          </a:p>
          <a:p>
            <a:pPr algn="just"/>
            <a:r>
              <a:rPr lang="en-GB" sz="1600" dirty="0">
                <a:solidFill>
                  <a:schemeClr val="tx1"/>
                </a:solidFill>
              </a:rPr>
              <a:t>Molti rifiuti che potrebbero essere facilmente riciclati e trasformati sono mescolati con altri materiali, come materia organica e cibo, il che mina l'efficacia del riciclaggio.</a:t>
            </a:r>
          </a:p>
          <a:p>
            <a:pPr algn="just"/>
            <a:endParaRPr lang="en-GB" sz="1600" i="1" dirty="0">
              <a:solidFill>
                <a:schemeClr val="tx1"/>
              </a:solidFill>
            </a:endParaRPr>
          </a:p>
          <a:p>
            <a:pPr algn="just"/>
            <a:r>
              <a:rPr lang="en-GB" sz="1600" i="1" dirty="0">
                <a:solidFill>
                  <a:schemeClr val="tx1">
                    <a:lumMod val="50000"/>
                    <a:lumOff val="50000"/>
                  </a:schemeClr>
                </a:solidFill>
              </a:rPr>
              <a:t>Ad esempio, quando si butta via una scatola di cartone per la pizza, gli alimenti attaccati contaminano i materiali e peggiorano il processo di riciclaggio.</a:t>
            </a:r>
          </a:p>
          <a:p>
            <a:pPr algn="just"/>
            <a:endParaRPr lang="en-GB" sz="1600" dirty="0">
              <a:solidFill>
                <a:schemeClr val="tx1"/>
              </a:solidFill>
            </a:endParaRPr>
          </a:p>
          <a:p>
            <a:pPr algn="just"/>
            <a:r>
              <a:rPr lang="en-GB" sz="1600" dirty="0">
                <a:solidFill>
                  <a:schemeClr val="tx1"/>
                </a:solidFill>
              </a:rPr>
              <a:t>I rifiuti urbani contengono troppi oggetti diversi, la cui mescolanza impedisce qualsiasi forma di selezione e riciclaggio standard. Pertanto, tutti i rifiuti saranno distrutti.</a:t>
            </a:r>
          </a:p>
          <a:p>
            <a:pPr algn="just"/>
            <a:endParaRPr lang="en-GB" sz="1600" dirty="0">
              <a:solidFill>
                <a:schemeClr val="tx1"/>
              </a:solidFill>
            </a:endParaRPr>
          </a:p>
          <a:p>
            <a:pPr algn="just"/>
            <a:endParaRPr lang="en-GB" sz="1600" dirty="0">
              <a:solidFill>
                <a:schemeClr val="tx1"/>
              </a:solidFill>
            </a:endParaRPr>
          </a:p>
          <a:p>
            <a:pPr algn="just"/>
            <a:endParaRPr lang="en-GB" sz="1600" dirty="0">
              <a:solidFill>
                <a:schemeClr val="tx1"/>
              </a:solidFill>
            </a:endParaRPr>
          </a:p>
          <a:p>
            <a:pPr algn="just"/>
            <a:r>
              <a:rPr lang="en-GB" sz="1600" dirty="0">
                <a:solidFill>
                  <a:schemeClr val="tx1"/>
                </a:solidFill>
              </a:rPr>
              <a:t>Si stima che circa il 50%* dei rifiuti urbani venga semplicemente interrato, </a:t>
            </a:r>
            <a:r>
              <a:rPr lang="en-GB" sz="1600" b="1" dirty="0">
                <a:solidFill>
                  <a:srgbClr val="18C320"/>
                </a:solidFill>
              </a:rPr>
              <a:t>senza alcuna differenziazione</a:t>
            </a:r>
            <a:r>
              <a:rPr lang="en-GB" sz="1600" dirty="0">
                <a:solidFill>
                  <a:schemeClr val="tx1"/>
                </a:solidFill>
              </a:rPr>
              <a:t>, a causa di queste difficoltà e dell'eccesso di energia e costi necessari per trasformare i rifiuti in materiali utilizzabili.</a:t>
            </a:r>
            <a:endParaRPr lang="en-GB" sz="1600" dirty="0">
              <a:solidFill>
                <a:schemeClr val="tx1">
                  <a:lumMod val="50000"/>
                  <a:lumOff val="50000"/>
                </a:schemeClr>
              </a:solidFill>
            </a:endParaRPr>
          </a:p>
        </p:txBody>
      </p:sp>
      <p:cxnSp>
        <p:nvCxnSpPr>
          <p:cNvPr id="5" name="Connecteur droit avec flèche 4">
            <a:extLst>
              <a:ext uri="{FF2B5EF4-FFF2-40B4-BE49-F238E27FC236}">
                <a16:creationId xmlns:a16="http://schemas.microsoft.com/office/drawing/2014/main" id="{370125B2-7C38-48DF-8D73-C388005F923E}"/>
              </a:ext>
            </a:extLst>
          </p:cNvPr>
          <p:cNvCxnSpPr>
            <a:cxnSpLocks/>
          </p:cNvCxnSpPr>
          <p:nvPr/>
        </p:nvCxnSpPr>
        <p:spPr>
          <a:xfrm>
            <a:off x="6673829" y="5275715"/>
            <a:ext cx="1968726" cy="0"/>
          </a:xfrm>
          <a:prstGeom prst="straightConnector1">
            <a:avLst/>
          </a:prstGeom>
          <a:ln w="19050">
            <a:solidFill>
              <a:schemeClr val="accent6">
                <a:lumMod val="75000"/>
              </a:schemeClr>
            </a:solidFill>
            <a:tailEnd type="none"/>
          </a:ln>
        </p:spPr>
        <p:style>
          <a:lnRef idx="1">
            <a:schemeClr val="accent1"/>
          </a:lnRef>
          <a:fillRef idx="0">
            <a:schemeClr val="accent1"/>
          </a:fillRef>
          <a:effectRef idx="0">
            <a:schemeClr val="accent1"/>
          </a:effectRef>
          <a:fontRef idx="minor">
            <a:schemeClr val="tx1"/>
          </a:fontRef>
        </p:style>
      </p:cxnSp>
      <p:sp>
        <p:nvSpPr>
          <p:cNvPr id="3" name="ZoneTexte 2">
            <a:extLst>
              <a:ext uri="{FF2B5EF4-FFF2-40B4-BE49-F238E27FC236}">
                <a16:creationId xmlns:a16="http://schemas.microsoft.com/office/drawing/2014/main" id="{E7C829D9-5272-4907-B707-4E0E8812D3EE}"/>
              </a:ext>
            </a:extLst>
          </p:cNvPr>
          <p:cNvSpPr txBox="1"/>
          <p:nvPr/>
        </p:nvSpPr>
        <p:spPr>
          <a:xfrm>
            <a:off x="285531" y="6345044"/>
            <a:ext cx="7308449" cy="276999"/>
          </a:xfrm>
          <a:prstGeom prst="rect">
            <a:avLst/>
          </a:prstGeom>
          <a:noFill/>
        </p:spPr>
        <p:txBody>
          <a:bodyPr wrap="square" rtlCol="0">
            <a:spAutoFit/>
          </a:bodyPr>
          <a:lstStyle/>
          <a:p>
            <a:r>
              <a:rPr lang="fr-FR" sz="1200" i="1" dirty="0" err="1">
                <a:solidFill>
                  <a:srgbClr val="009FC6"/>
                </a:solidFill>
              </a:rPr>
              <a:t>*Stima</a:t>
            </a:r>
            <a:r>
              <a:rPr lang="fr-FR" sz="1200" i="1" dirty="0">
                <a:solidFill>
                  <a:srgbClr val="009FC6"/>
                </a:solidFill>
              </a:rPr>
              <a:t> approssimativa, poiché </a:t>
            </a:r>
            <a:r>
              <a:rPr lang="fr-FR" sz="1200" i="1" dirty="0" err="1">
                <a:solidFill>
                  <a:srgbClr val="009FC6"/>
                </a:solidFill>
              </a:rPr>
              <a:t>dipende </a:t>
            </a:r>
            <a:r>
              <a:rPr lang="fr-FR" sz="1200" i="1" dirty="0">
                <a:solidFill>
                  <a:srgbClr val="009FC6"/>
                </a:solidFill>
              </a:rPr>
              <a:t>da molti </a:t>
            </a:r>
            <a:r>
              <a:rPr lang="fr-FR" sz="1200" i="1" dirty="0" err="1">
                <a:solidFill>
                  <a:srgbClr val="009FC6"/>
                </a:solidFill>
              </a:rPr>
              <a:t>fattori</a:t>
            </a:r>
            <a:r>
              <a:rPr lang="fr-FR" sz="1200" i="1" dirty="0">
                <a:solidFill>
                  <a:srgbClr val="009FC6"/>
                </a:solidFill>
              </a:rPr>
              <a:t>, dal paese e dalla città </a:t>
            </a:r>
            <a:r>
              <a:rPr lang="fr-FR" sz="1200" i="1" dirty="0" err="1">
                <a:solidFill>
                  <a:srgbClr val="009FC6"/>
                </a:solidFill>
              </a:rPr>
              <a:t>in questione</a:t>
            </a:r>
            <a:r>
              <a:rPr lang="fr-FR" sz="1200" i="1" dirty="0">
                <a:solidFill>
                  <a:srgbClr val="009FC6"/>
                </a:solidFill>
              </a:rPr>
              <a:t>, ecc.</a:t>
            </a:r>
          </a:p>
        </p:txBody>
      </p:sp>
    </p:spTree>
    <p:extLst>
      <p:ext uri="{BB962C8B-B14F-4D97-AF65-F5344CB8AC3E}">
        <p14:creationId xmlns:p14="http://schemas.microsoft.com/office/powerpoint/2010/main" val="2090453761"/>
      </p:ext>
    </p:extLst>
  </p:cSld>
  <p:clrMapOvr>
    <a:masterClrMapping/>
  </p:clrMapOvr>
  <mc:AlternateContent xmlns:mc="http://schemas.openxmlformats.org/markup-compatibility/2006" xmlns:p14="http://schemas.microsoft.com/office/powerpoint/2010/main">
    <mc:Choice Requires="p14">
      <p:transition spd="slow" p14:dur="2000" advClick="0" advTm="15000"/>
    </mc:Choice>
    <mc:Fallback xmlns:a16="http://schemas.microsoft.com/office/drawing/2014/main" xmlns="">
      <p:transition spd="slow" advClick="0" advTm="15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500"/>
                                  </p:stCondLst>
                                  <p:childTnLst>
                                    <p:set>
                                      <p:cBhvr>
                                        <p:cTn id="6" dur="1" fill="hold">
                                          <p:stCondLst>
                                            <p:cond delay="0"/>
                                          </p:stCondLst>
                                        </p:cTn>
                                        <p:tgtEl>
                                          <p:spTgt spid="6">
                                            <p:txEl>
                                              <p:pRg st="2" end="2"/>
                                            </p:txEl>
                                          </p:spTgt>
                                        </p:tgtEl>
                                        <p:attrNameLst>
                                          <p:attrName>style.visibility</p:attrName>
                                        </p:attrNameLst>
                                      </p:cBhvr>
                                      <p:to>
                                        <p:strVal val="visible"/>
                                      </p:to>
                                    </p:set>
                                    <p:animEffect transition="in" filter="wipe(up)">
                                      <p:cBhvr>
                                        <p:cTn id="7" dur="2000"/>
                                        <p:tgtEl>
                                          <p:spTgt spid="6">
                                            <p:txEl>
                                              <p:pRg st="2" end="2"/>
                                            </p:txEl>
                                          </p:spTgt>
                                        </p:tgtEl>
                                      </p:cBhvr>
                                    </p:animEffect>
                                  </p:childTnLst>
                                </p:cTn>
                              </p:par>
                            </p:childTnLst>
                          </p:cTn>
                        </p:par>
                        <p:par>
                          <p:cTn id="8" fill="hold">
                            <p:stCondLst>
                              <p:cond delay="2500"/>
                            </p:stCondLst>
                            <p:childTnLst>
                              <p:par>
                                <p:cTn id="9" presetID="22" presetClass="entr" presetSubtype="1" fill="hold" grpId="0" nodeType="afterEffect">
                                  <p:stCondLst>
                                    <p:cond delay="500"/>
                                  </p:stCondLst>
                                  <p:childTnLst>
                                    <p:set>
                                      <p:cBhvr>
                                        <p:cTn id="10" dur="1" fill="hold">
                                          <p:stCondLst>
                                            <p:cond delay="0"/>
                                          </p:stCondLst>
                                        </p:cTn>
                                        <p:tgtEl>
                                          <p:spTgt spid="6">
                                            <p:txEl>
                                              <p:pRg st="4" end="4"/>
                                            </p:txEl>
                                          </p:spTgt>
                                        </p:tgtEl>
                                        <p:attrNameLst>
                                          <p:attrName>style.visibility</p:attrName>
                                        </p:attrNameLst>
                                      </p:cBhvr>
                                      <p:to>
                                        <p:strVal val="visible"/>
                                      </p:to>
                                    </p:set>
                                    <p:animEffect transition="in" filter="wipe(up)">
                                      <p:cBhvr>
                                        <p:cTn id="11" dur="2000"/>
                                        <p:tgtEl>
                                          <p:spTgt spid="6">
                                            <p:txEl>
                                              <p:pRg st="4" end="4"/>
                                            </p:txEl>
                                          </p:spTgt>
                                        </p:tgtEl>
                                      </p:cBhvr>
                                    </p:animEffect>
                                  </p:childTnLst>
                                </p:cTn>
                              </p:par>
                            </p:childTnLst>
                          </p:cTn>
                        </p:par>
                        <p:par>
                          <p:cTn id="12" fill="hold">
                            <p:stCondLst>
                              <p:cond delay="5000"/>
                            </p:stCondLst>
                            <p:childTnLst>
                              <p:par>
                                <p:cTn id="13" presetID="22" presetClass="entr" presetSubtype="1" fill="hold" grpId="0" nodeType="afterEffect">
                                  <p:stCondLst>
                                    <p:cond delay="500"/>
                                  </p:stCondLst>
                                  <p:childTnLst>
                                    <p:set>
                                      <p:cBhvr>
                                        <p:cTn id="14" dur="1" fill="hold">
                                          <p:stCondLst>
                                            <p:cond delay="0"/>
                                          </p:stCondLst>
                                        </p:cTn>
                                        <p:tgtEl>
                                          <p:spTgt spid="6">
                                            <p:txEl>
                                              <p:pRg st="6" end="6"/>
                                            </p:txEl>
                                          </p:spTgt>
                                        </p:tgtEl>
                                        <p:attrNameLst>
                                          <p:attrName>style.visibility</p:attrName>
                                        </p:attrNameLst>
                                      </p:cBhvr>
                                      <p:to>
                                        <p:strVal val="visible"/>
                                      </p:to>
                                    </p:set>
                                    <p:animEffect transition="in" filter="wipe(up)">
                                      <p:cBhvr>
                                        <p:cTn id="15" dur="2000"/>
                                        <p:tgtEl>
                                          <p:spTgt spid="6">
                                            <p:txEl>
                                              <p:pRg st="6" end="6"/>
                                            </p:txEl>
                                          </p:spTgt>
                                        </p:tgtEl>
                                      </p:cBhvr>
                                    </p:animEffect>
                                  </p:childTnLst>
                                </p:cTn>
                              </p:par>
                            </p:childTnLst>
                          </p:cTn>
                        </p:par>
                        <p:par>
                          <p:cTn id="16" fill="hold">
                            <p:stCondLst>
                              <p:cond delay="7500"/>
                            </p:stCondLst>
                            <p:childTnLst>
                              <p:par>
                                <p:cTn id="17" presetID="22" presetClass="entr" presetSubtype="1" fill="hold" grpId="0" nodeType="afterEffect">
                                  <p:stCondLst>
                                    <p:cond delay="750"/>
                                  </p:stCondLst>
                                  <p:childTnLst>
                                    <p:set>
                                      <p:cBhvr>
                                        <p:cTn id="18" dur="1" fill="hold">
                                          <p:stCondLst>
                                            <p:cond delay="0"/>
                                          </p:stCondLst>
                                        </p:cTn>
                                        <p:tgtEl>
                                          <p:spTgt spid="6">
                                            <p:txEl>
                                              <p:pRg st="10" end="10"/>
                                            </p:txEl>
                                          </p:spTgt>
                                        </p:tgtEl>
                                        <p:attrNameLst>
                                          <p:attrName>style.visibility</p:attrName>
                                        </p:attrNameLst>
                                      </p:cBhvr>
                                      <p:to>
                                        <p:strVal val="visible"/>
                                      </p:to>
                                    </p:set>
                                    <p:animEffect transition="in" filter="wipe(up)">
                                      <p:cBhvr>
                                        <p:cTn id="19" dur="3000"/>
                                        <p:tgtEl>
                                          <p:spTgt spid="6">
                                            <p:txEl>
                                              <p:pRg st="10" end="10"/>
                                            </p:txEl>
                                          </p:spTgt>
                                        </p:tgtEl>
                                      </p:cBhvr>
                                    </p:animEffect>
                                  </p:childTnLst>
                                </p:cTn>
                              </p:par>
                            </p:childTnLst>
                          </p:cTn>
                        </p:par>
                        <p:par>
                          <p:cTn id="20" fill="hold">
                            <p:stCondLst>
                              <p:cond delay="11250"/>
                            </p:stCondLst>
                            <p:childTnLst>
                              <p:par>
                                <p:cTn id="21" presetID="10" presetClass="entr" presetSubtype="0" fill="hold" grpId="0" nodeType="afterEffect">
                                  <p:stCondLst>
                                    <p:cond delay="0"/>
                                  </p:stCondLst>
                                  <p:childTnLst>
                                    <p:set>
                                      <p:cBhvr>
                                        <p:cTn id="22" dur="1" fill="hold">
                                          <p:stCondLst>
                                            <p:cond delay="0"/>
                                          </p:stCondLst>
                                        </p:cTn>
                                        <p:tgtEl>
                                          <p:spTgt spid="3"/>
                                        </p:tgtEl>
                                        <p:attrNameLst>
                                          <p:attrName>style.visibility</p:attrName>
                                        </p:attrNameLst>
                                      </p:cBhvr>
                                      <p:to>
                                        <p:strVal val="visible"/>
                                      </p:to>
                                    </p:set>
                                    <p:animEffect transition="in" filter="fade">
                                      <p:cBhvr>
                                        <p:cTn id="23" dur="500"/>
                                        <p:tgtEl>
                                          <p:spTgt spid="3"/>
                                        </p:tgtEl>
                                      </p:cBhvr>
                                    </p:animEffect>
                                  </p:childTnLst>
                                </p:cTn>
                              </p:par>
                            </p:childTnLst>
                          </p:cTn>
                        </p:par>
                        <p:par>
                          <p:cTn id="24" fill="hold">
                            <p:stCondLst>
                              <p:cond delay="11750"/>
                            </p:stCondLst>
                            <p:childTnLst>
                              <p:par>
                                <p:cTn id="25" presetID="22" presetClass="entr" presetSubtype="8" fill="hold" nodeType="afterEffect">
                                  <p:stCondLst>
                                    <p:cond delay="0"/>
                                  </p:stCondLst>
                                  <p:childTnLst>
                                    <p:set>
                                      <p:cBhvr>
                                        <p:cTn id="26" dur="1" fill="hold">
                                          <p:stCondLst>
                                            <p:cond delay="0"/>
                                          </p:stCondLst>
                                        </p:cTn>
                                        <p:tgtEl>
                                          <p:spTgt spid="5"/>
                                        </p:tgtEl>
                                        <p:attrNameLst>
                                          <p:attrName>style.visibility</p:attrName>
                                        </p:attrNameLst>
                                      </p:cBhvr>
                                      <p:to>
                                        <p:strVal val="visible"/>
                                      </p:to>
                                    </p:set>
                                    <p:animEffect transition="in" filter="wipe(left)">
                                      <p:cBhvr>
                                        <p:cTn id="2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p:bldP spid="3"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63"/>
        <p:cNvGrpSpPr/>
        <p:nvPr/>
      </p:nvGrpSpPr>
      <p:grpSpPr>
        <a:xfrm>
          <a:off x="0" y="0"/>
          <a:ext cx="0" cy="0"/>
          <a:chOff x="0" y="0"/>
          <a:chExt cx="0" cy="0"/>
        </a:xfrm>
      </p:grpSpPr>
      <p:sp>
        <p:nvSpPr>
          <p:cNvPr id="64" name="Google Shape;64;p9"/>
          <p:cNvSpPr txBox="1">
            <a:spLocks noGrp="1"/>
          </p:cNvSpPr>
          <p:nvPr>
            <p:ph type="sldNum" idx="12"/>
          </p:nvPr>
        </p:nvSpPr>
        <p:spPr>
          <a:xfrm>
            <a:off x="7046913" y="6519863"/>
            <a:ext cx="2133600" cy="365125"/>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000"/>
              <a:buNone/>
            </a:pPr>
            <a:fld id="{00000000-1234-1234-1234-123412341234}" type="slidenum">
              <a:rPr lang="es-ES"/>
              <a:t>18</a:t>
            </a:fld>
            <a:endParaRPr/>
          </a:p>
        </p:txBody>
      </p:sp>
      <p:sp>
        <p:nvSpPr>
          <p:cNvPr id="65" name="Google Shape;65;p9"/>
          <p:cNvSpPr txBox="1"/>
          <p:nvPr/>
        </p:nvSpPr>
        <p:spPr>
          <a:xfrm>
            <a:off x="285531" y="1074532"/>
            <a:ext cx="8509997" cy="375445"/>
          </a:xfrm>
          <a:prstGeom prst="rect">
            <a:avLst/>
          </a:prstGeom>
          <a:solidFill>
            <a:srgbClr val="18C320"/>
          </a:solidFill>
          <a:ln w="9525" cap="flat" cmpd="sng">
            <a:solidFill>
              <a:srgbClr val="00B050"/>
            </a:solidFill>
            <a:prstDash val="solid"/>
            <a:round/>
            <a:headEnd type="none" w="sm" len="sm"/>
            <a:tailEnd type="none" w="sm" len="sm"/>
          </a:ln>
        </p:spPr>
        <p:txBody>
          <a:bodyPr spcFirstLastPara="1" wrap="square" lIns="91425" tIns="45700" rIns="91425" bIns="45700" anchor="b" anchorCtr="0">
            <a:normAutofit fontScale="92500" lnSpcReduction="10000"/>
          </a:bodyPr>
          <a:lstStyle/>
          <a:p>
            <a:pPr marL="742950" marR="0" lvl="0" indent="-742950" algn="l" rtl="0">
              <a:lnSpc>
                <a:spcPct val="90000"/>
              </a:lnSpc>
              <a:spcBef>
                <a:spcPts val="0"/>
              </a:spcBef>
              <a:spcAft>
                <a:spcPts val="0"/>
              </a:spcAft>
              <a:buNone/>
            </a:pPr>
            <a:r>
              <a:rPr lang="fr-FR" sz="2400" b="0" i="0" u="none" strike="noStrike" cap="none" dirty="0" err="1">
                <a:solidFill>
                  <a:schemeClr val="lt1"/>
                </a:solidFill>
                <a:latin typeface="Arial"/>
                <a:ea typeface="Arial"/>
                <a:cs typeface="Arial"/>
                <a:sym typeface="Arial"/>
              </a:rPr>
              <a:t>Modalità operative</a:t>
            </a:r>
            <a:endParaRPr lang="en-GB" sz="2400" b="0" i="0" u="none" strike="noStrike" cap="none" dirty="0">
              <a:solidFill>
                <a:schemeClr val="lt1"/>
              </a:solidFill>
              <a:latin typeface="Arial"/>
              <a:ea typeface="Arial"/>
              <a:cs typeface="Arial"/>
              <a:sym typeface="Arial"/>
            </a:endParaRPr>
          </a:p>
        </p:txBody>
      </p:sp>
      <p:sp>
        <p:nvSpPr>
          <p:cNvPr id="6" name="5 Rectángulo"/>
          <p:cNvSpPr/>
          <p:nvPr/>
        </p:nvSpPr>
        <p:spPr>
          <a:xfrm>
            <a:off x="306006" y="1812071"/>
            <a:ext cx="8489522" cy="4524315"/>
          </a:xfrm>
          <a:prstGeom prst="rect">
            <a:avLst/>
          </a:prstGeom>
        </p:spPr>
        <p:txBody>
          <a:bodyPr wrap="square">
            <a:spAutoFit/>
          </a:bodyPr>
          <a:lstStyle/>
          <a:p>
            <a:pPr algn="just"/>
            <a:r>
              <a:rPr lang="en-GB" sz="1600" b="1" dirty="0">
                <a:solidFill>
                  <a:srgbClr val="18C320"/>
                </a:solidFill>
              </a:rPr>
              <a:t>Impatto sulle operazioni di gestione dei rifiuti</a:t>
            </a:r>
          </a:p>
          <a:p>
            <a:pPr algn="just"/>
            <a:endParaRPr lang="en-GB" sz="1600" dirty="0">
              <a:solidFill>
                <a:schemeClr val="tx1"/>
              </a:solidFill>
            </a:endParaRPr>
          </a:p>
          <a:p>
            <a:pPr algn="just"/>
            <a:r>
              <a:rPr lang="en-GB" sz="1600" dirty="0">
                <a:solidFill>
                  <a:schemeClr val="tx1"/>
                </a:solidFill>
              </a:rPr>
              <a:t>Il tipo di cassonetti, le loro dimensioni, la successiva organizzazione per la gestione dei rifiuti... tutto ciò avrà un impatto sul processo di recupero da parte delle aziende incaricate di questo servizio.</a:t>
            </a:r>
          </a:p>
          <a:p>
            <a:pPr algn="just"/>
            <a:endParaRPr lang="en-GB" sz="1600" dirty="0">
              <a:solidFill>
                <a:schemeClr val="tx1"/>
              </a:solidFill>
            </a:endParaRPr>
          </a:p>
          <a:p>
            <a:pPr algn="just"/>
            <a:r>
              <a:rPr lang="en-GB" sz="1600" dirty="0">
                <a:solidFill>
                  <a:schemeClr val="tx1"/>
                </a:solidFill>
              </a:rPr>
              <a:t>La collaborazione con i servizi pubblici, come l'amministrazione comunale, è molto importante perché determinerà il tipo di contenitori, la loro capacità, i diritti di circolazione e la frequenza.</a:t>
            </a:r>
          </a:p>
          <a:p>
            <a:pPr algn="just"/>
            <a:endParaRPr lang="en-GB" sz="1600" dirty="0">
              <a:solidFill>
                <a:schemeClr val="tx1"/>
              </a:solidFill>
            </a:endParaRPr>
          </a:p>
          <a:p>
            <a:pPr algn="just"/>
            <a:r>
              <a:rPr lang="en-GB" sz="1600" dirty="0">
                <a:solidFill>
                  <a:schemeClr val="tx1"/>
                </a:solidFill>
              </a:rPr>
              <a:t>Da parte sua, </a:t>
            </a:r>
            <a:r>
              <a:rPr lang="en-GB" sz="1600" dirty="0" err="1">
                <a:solidFill>
                  <a:schemeClr val="tx1"/>
                </a:solidFill>
              </a:rPr>
              <a:t>l'azienda</a:t>
            </a:r>
            <a:r>
              <a:rPr lang="en-GB" sz="1600" dirty="0">
                <a:solidFill>
                  <a:schemeClr val="tx1"/>
                </a:solidFill>
              </a:rPr>
              <a:t> </a:t>
            </a:r>
            <a:r>
              <a:rPr lang="en-GB" sz="1600" dirty="0" err="1">
                <a:solidFill>
                  <a:schemeClr val="tx1"/>
                </a:solidFill>
              </a:rPr>
              <a:t>determina</a:t>
            </a:r>
            <a:r>
              <a:rPr lang="en-GB" sz="1600" dirty="0">
                <a:solidFill>
                  <a:schemeClr val="tx1"/>
                </a:solidFill>
              </a:rPr>
              <a:t>:</a:t>
            </a:r>
          </a:p>
          <a:p>
            <a:pPr algn="just"/>
            <a:endParaRPr lang="en-GB" sz="1600" dirty="0">
              <a:solidFill>
                <a:schemeClr val="tx1"/>
              </a:solidFill>
            </a:endParaRPr>
          </a:p>
          <a:p>
            <a:pPr marL="342900" indent="-342900" algn="just">
              <a:buAutoNum type="arabicPeriod"/>
            </a:pPr>
            <a:r>
              <a:rPr lang="en-GB" sz="1600" dirty="0">
                <a:solidFill>
                  <a:schemeClr val="tx1"/>
                </a:solidFill>
              </a:rPr>
              <a:t>Le sue </a:t>
            </a:r>
            <a:r>
              <a:rPr lang="en-GB" sz="1600" b="1" dirty="0">
                <a:solidFill>
                  <a:srgbClr val="18C320"/>
                </a:solidFill>
              </a:rPr>
              <a:t>vie di smaltimento</a:t>
            </a:r>
            <a:r>
              <a:rPr lang="en-GB" sz="1600" dirty="0">
                <a:solidFill>
                  <a:schemeClr val="tx1"/>
                </a:solidFill>
              </a:rPr>
              <a:t>, con l'utilizzo di chiatte fluviali per grandi quantità, </a:t>
            </a:r>
          </a:p>
          <a:p>
            <a:pPr marL="342900" indent="-342900" algn="just">
              <a:buAutoNum type="arabicPeriod"/>
            </a:pPr>
            <a:endParaRPr lang="en-GB" sz="1600" dirty="0">
              <a:solidFill>
                <a:schemeClr val="tx1"/>
              </a:solidFill>
            </a:endParaRPr>
          </a:p>
          <a:p>
            <a:pPr marL="342900" indent="-342900" algn="just">
              <a:buAutoNum type="arabicPeriod"/>
            </a:pPr>
            <a:r>
              <a:rPr lang="en-GB" sz="1600" dirty="0">
                <a:solidFill>
                  <a:schemeClr val="tx1"/>
                </a:solidFill>
              </a:rPr>
              <a:t>I </a:t>
            </a:r>
            <a:r>
              <a:rPr lang="en-GB" sz="1600" b="1" dirty="0">
                <a:solidFill>
                  <a:srgbClr val="18C320"/>
                </a:solidFill>
              </a:rPr>
              <a:t>tempi di lavorazione</a:t>
            </a:r>
            <a:r>
              <a:rPr lang="en-GB" sz="1600" dirty="0">
                <a:solidFill>
                  <a:schemeClr val="tx1"/>
                </a:solidFill>
              </a:rPr>
              <a:t>, che sono meno critici rispetto alla distribuzione dei prodotti ai negozi,</a:t>
            </a:r>
          </a:p>
          <a:p>
            <a:pPr marL="342900" indent="-342900" algn="just">
              <a:buAutoNum type="arabicPeriod"/>
            </a:pPr>
            <a:endParaRPr lang="en-GB" sz="1600" dirty="0">
              <a:solidFill>
                <a:schemeClr val="tx1"/>
              </a:solidFill>
            </a:endParaRPr>
          </a:p>
          <a:p>
            <a:pPr marL="342900" indent="-342900" algn="just">
              <a:buAutoNum type="arabicPeriod"/>
            </a:pPr>
            <a:r>
              <a:rPr lang="en-GB" sz="1600" b="1" dirty="0">
                <a:solidFill>
                  <a:srgbClr val="18C320"/>
                </a:solidFill>
              </a:rPr>
              <a:t>Tecniche di selezione e riciclaggio </a:t>
            </a:r>
            <a:r>
              <a:rPr lang="en-GB" sz="1600" dirty="0">
                <a:solidFill>
                  <a:schemeClr val="tx1"/>
                </a:solidFill>
              </a:rPr>
              <a:t>o outsourcing.</a:t>
            </a:r>
          </a:p>
        </p:txBody>
      </p:sp>
    </p:spTree>
    <p:extLst>
      <p:ext uri="{BB962C8B-B14F-4D97-AF65-F5344CB8AC3E}">
        <p14:creationId xmlns:p14="http://schemas.microsoft.com/office/powerpoint/2010/main" val="1326969321"/>
      </p:ext>
    </p:extLst>
  </p:cSld>
  <p:clrMapOvr>
    <a:masterClrMapping/>
  </p:clrMapOvr>
  <mc:AlternateContent xmlns:mc="http://schemas.openxmlformats.org/markup-compatibility/2006" xmlns:p14="http://schemas.microsoft.com/office/powerpoint/2010/main">
    <mc:Choice Requires="p14">
      <p:transition spd="slow" p14:dur="2000" advClick="0" advTm="16000"/>
    </mc:Choice>
    <mc:Fallback xmlns="">
      <p:transition spd="slow" advClick="0" advTm="16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500"/>
                                  </p:stCondLst>
                                  <p:childTnLst>
                                    <p:set>
                                      <p:cBhvr>
                                        <p:cTn id="6" dur="1" fill="hold">
                                          <p:stCondLst>
                                            <p:cond delay="0"/>
                                          </p:stCondLst>
                                        </p:cTn>
                                        <p:tgtEl>
                                          <p:spTgt spid="6">
                                            <p:txEl>
                                              <p:pRg st="2" end="2"/>
                                            </p:txEl>
                                          </p:spTgt>
                                        </p:tgtEl>
                                        <p:attrNameLst>
                                          <p:attrName>style.visibility</p:attrName>
                                        </p:attrNameLst>
                                      </p:cBhvr>
                                      <p:to>
                                        <p:strVal val="visible"/>
                                      </p:to>
                                    </p:set>
                                    <p:animEffect transition="in" filter="wipe(up)">
                                      <p:cBhvr>
                                        <p:cTn id="7" dur="2000"/>
                                        <p:tgtEl>
                                          <p:spTgt spid="6">
                                            <p:txEl>
                                              <p:pRg st="2" end="2"/>
                                            </p:txEl>
                                          </p:spTgt>
                                        </p:tgtEl>
                                      </p:cBhvr>
                                    </p:animEffect>
                                  </p:childTnLst>
                                </p:cTn>
                              </p:par>
                            </p:childTnLst>
                          </p:cTn>
                        </p:par>
                        <p:par>
                          <p:cTn id="8" fill="hold">
                            <p:stCondLst>
                              <p:cond delay="2500"/>
                            </p:stCondLst>
                            <p:childTnLst>
                              <p:par>
                                <p:cTn id="9" presetID="22" presetClass="entr" presetSubtype="1" fill="hold" grpId="0" nodeType="afterEffect">
                                  <p:stCondLst>
                                    <p:cond delay="500"/>
                                  </p:stCondLst>
                                  <p:childTnLst>
                                    <p:set>
                                      <p:cBhvr>
                                        <p:cTn id="10" dur="1" fill="hold">
                                          <p:stCondLst>
                                            <p:cond delay="0"/>
                                          </p:stCondLst>
                                        </p:cTn>
                                        <p:tgtEl>
                                          <p:spTgt spid="6">
                                            <p:txEl>
                                              <p:pRg st="4" end="4"/>
                                            </p:txEl>
                                          </p:spTgt>
                                        </p:tgtEl>
                                        <p:attrNameLst>
                                          <p:attrName>style.visibility</p:attrName>
                                        </p:attrNameLst>
                                      </p:cBhvr>
                                      <p:to>
                                        <p:strVal val="visible"/>
                                      </p:to>
                                    </p:set>
                                    <p:animEffect transition="in" filter="wipe(up)">
                                      <p:cBhvr>
                                        <p:cTn id="11" dur="2000"/>
                                        <p:tgtEl>
                                          <p:spTgt spid="6">
                                            <p:txEl>
                                              <p:pRg st="4" end="4"/>
                                            </p:txEl>
                                          </p:spTgt>
                                        </p:tgtEl>
                                      </p:cBhvr>
                                    </p:animEffect>
                                  </p:childTnLst>
                                </p:cTn>
                              </p:par>
                            </p:childTnLst>
                          </p:cTn>
                        </p:par>
                        <p:par>
                          <p:cTn id="12" fill="hold">
                            <p:stCondLst>
                              <p:cond delay="5000"/>
                            </p:stCondLst>
                            <p:childTnLst>
                              <p:par>
                                <p:cTn id="13" presetID="22" presetClass="entr" presetSubtype="8" fill="hold" grpId="0" nodeType="afterEffect">
                                  <p:stCondLst>
                                    <p:cond delay="500"/>
                                  </p:stCondLst>
                                  <p:childTnLst>
                                    <p:set>
                                      <p:cBhvr>
                                        <p:cTn id="14" dur="1" fill="hold">
                                          <p:stCondLst>
                                            <p:cond delay="0"/>
                                          </p:stCondLst>
                                        </p:cTn>
                                        <p:tgtEl>
                                          <p:spTgt spid="6">
                                            <p:txEl>
                                              <p:pRg st="6" end="6"/>
                                            </p:txEl>
                                          </p:spTgt>
                                        </p:tgtEl>
                                        <p:attrNameLst>
                                          <p:attrName>style.visibility</p:attrName>
                                        </p:attrNameLst>
                                      </p:cBhvr>
                                      <p:to>
                                        <p:strVal val="visible"/>
                                      </p:to>
                                    </p:set>
                                    <p:animEffect transition="in" filter="wipe(left)">
                                      <p:cBhvr>
                                        <p:cTn id="15" dur="1000"/>
                                        <p:tgtEl>
                                          <p:spTgt spid="6">
                                            <p:txEl>
                                              <p:pRg st="6" end="6"/>
                                            </p:txEl>
                                          </p:spTgt>
                                        </p:tgtEl>
                                      </p:cBhvr>
                                    </p:animEffect>
                                  </p:childTnLst>
                                </p:cTn>
                              </p:par>
                            </p:childTnLst>
                          </p:cTn>
                        </p:par>
                        <p:par>
                          <p:cTn id="16" fill="hold">
                            <p:stCondLst>
                              <p:cond delay="6500"/>
                            </p:stCondLst>
                            <p:childTnLst>
                              <p:par>
                                <p:cTn id="17" presetID="22" presetClass="entr" presetSubtype="1" fill="hold" grpId="0" nodeType="afterEffect">
                                  <p:stCondLst>
                                    <p:cond delay="500"/>
                                  </p:stCondLst>
                                  <p:childTnLst>
                                    <p:set>
                                      <p:cBhvr>
                                        <p:cTn id="18" dur="1" fill="hold">
                                          <p:stCondLst>
                                            <p:cond delay="0"/>
                                          </p:stCondLst>
                                        </p:cTn>
                                        <p:tgtEl>
                                          <p:spTgt spid="6">
                                            <p:txEl>
                                              <p:pRg st="8" end="8"/>
                                            </p:txEl>
                                          </p:spTgt>
                                        </p:tgtEl>
                                        <p:attrNameLst>
                                          <p:attrName>style.visibility</p:attrName>
                                        </p:attrNameLst>
                                      </p:cBhvr>
                                      <p:to>
                                        <p:strVal val="visible"/>
                                      </p:to>
                                    </p:set>
                                    <p:animEffect transition="in" filter="wipe(up)">
                                      <p:cBhvr>
                                        <p:cTn id="19" dur="2000"/>
                                        <p:tgtEl>
                                          <p:spTgt spid="6">
                                            <p:txEl>
                                              <p:pRg st="8" end="8"/>
                                            </p:txEl>
                                          </p:spTgt>
                                        </p:tgtEl>
                                      </p:cBhvr>
                                    </p:animEffect>
                                  </p:childTnLst>
                                </p:cTn>
                              </p:par>
                            </p:childTnLst>
                          </p:cTn>
                        </p:par>
                        <p:par>
                          <p:cTn id="20" fill="hold">
                            <p:stCondLst>
                              <p:cond delay="9000"/>
                            </p:stCondLst>
                            <p:childTnLst>
                              <p:par>
                                <p:cTn id="21" presetID="22" presetClass="entr" presetSubtype="1" fill="hold" grpId="0" nodeType="afterEffect">
                                  <p:stCondLst>
                                    <p:cond delay="500"/>
                                  </p:stCondLst>
                                  <p:childTnLst>
                                    <p:set>
                                      <p:cBhvr>
                                        <p:cTn id="22" dur="1" fill="hold">
                                          <p:stCondLst>
                                            <p:cond delay="0"/>
                                          </p:stCondLst>
                                        </p:cTn>
                                        <p:tgtEl>
                                          <p:spTgt spid="6">
                                            <p:txEl>
                                              <p:pRg st="10" end="10"/>
                                            </p:txEl>
                                          </p:spTgt>
                                        </p:tgtEl>
                                        <p:attrNameLst>
                                          <p:attrName>style.visibility</p:attrName>
                                        </p:attrNameLst>
                                      </p:cBhvr>
                                      <p:to>
                                        <p:strVal val="visible"/>
                                      </p:to>
                                    </p:set>
                                    <p:animEffect transition="in" filter="wipe(up)">
                                      <p:cBhvr>
                                        <p:cTn id="23" dur="2000"/>
                                        <p:tgtEl>
                                          <p:spTgt spid="6">
                                            <p:txEl>
                                              <p:pRg st="10" end="10"/>
                                            </p:txEl>
                                          </p:spTgt>
                                        </p:tgtEl>
                                      </p:cBhvr>
                                    </p:animEffect>
                                  </p:childTnLst>
                                </p:cTn>
                              </p:par>
                            </p:childTnLst>
                          </p:cTn>
                        </p:par>
                        <p:par>
                          <p:cTn id="24" fill="hold">
                            <p:stCondLst>
                              <p:cond delay="11500"/>
                            </p:stCondLst>
                            <p:childTnLst>
                              <p:par>
                                <p:cTn id="25" presetID="22" presetClass="entr" presetSubtype="1" fill="hold" grpId="0" nodeType="afterEffect">
                                  <p:stCondLst>
                                    <p:cond delay="500"/>
                                  </p:stCondLst>
                                  <p:childTnLst>
                                    <p:set>
                                      <p:cBhvr>
                                        <p:cTn id="26" dur="1" fill="hold">
                                          <p:stCondLst>
                                            <p:cond delay="0"/>
                                          </p:stCondLst>
                                        </p:cTn>
                                        <p:tgtEl>
                                          <p:spTgt spid="6">
                                            <p:txEl>
                                              <p:pRg st="12" end="12"/>
                                            </p:txEl>
                                          </p:spTgt>
                                        </p:tgtEl>
                                        <p:attrNameLst>
                                          <p:attrName>style.visibility</p:attrName>
                                        </p:attrNameLst>
                                      </p:cBhvr>
                                      <p:to>
                                        <p:strVal val="visible"/>
                                      </p:to>
                                    </p:set>
                                    <p:animEffect transition="in" filter="wipe(up)">
                                      <p:cBhvr>
                                        <p:cTn id="27" dur="2000"/>
                                        <p:tgtEl>
                                          <p:spTgt spid="6">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63"/>
        <p:cNvGrpSpPr/>
        <p:nvPr/>
      </p:nvGrpSpPr>
      <p:grpSpPr>
        <a:xfrm>
          <a:off x="0" y="0"/>
          <a:ext cx="0" cy="0"/>
          <a:chOff x="0" y="0"/>
          <a:chExt cx="0" cy="0"/>
        </a:xfrm>
      </p:grpSpPr>
      <p:pic>
        <p:nvPicPr>
          <p:cNvPr id="19" name="Graphique 18" descr="Ligne fléchée : faire pivoter à gauche avec un remplissage uni">
            <a:extLst>
              <a:ext uri="{FF2B5EF4-FFF2-40B4-BE49-F238E27FC236}">
                <a16:creationId xmlns:a16="http://schemas.microsoft.com/office/drawing/2014/main" id="{8154B473-FD90-4E75-8E69-EA029163882A}"/>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rot="5400000" flipH="1">
            <a:off x="7546591" y="5025600"/>
            <a:ext cx="914400" cy="914400"/>
          </a:xfrm>
          <a:prstGeom prst="rect">
            <a:avLst/>
          </a:prstGeom>
        </p:spPr>
      </p:pic>
      <p:sp>
        <p:nvSpPr>
          <p:cNvPr id="64" name="Google Shape;64;p9"/>
          <p:cNvSpPr txBox="1">
            <a:spLocks noGrp="1"/>
          </p:cNvSpPr>
          <p:nvPr>
            <p:ph type="sldNum" idx="12"/>
          </p:nvPr>
        </p:nvSpPr>
        <p:spPr>
          <a:xfrm>
            <a:off x="7046913" y="6519863"/>
            <a:ext cx="2133600" cy="365125"/>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000"/>
              <a:buNone/>
            </a:pPr>
            <a:fld id="{00000000-1234-1234-1234-123412341234}" type="slidenum">
              <a:rPr lang="es-ES"/>
              <a:t>19</a:t>
            </a:fld>
            <a:endParaRPr/>
          </a:p>
        </p:txBody>
      </p:sp>
      <p:sp>
        <p:nvSpPr>
          <p:cNvPr id="65" name="Google Shape;65;p9"/>
          <p:cNvSpPr txBox="1"/>
          <p:nvPr/>
        </p:nvSpPr>
        <p:spPr>
          <a:xfrm>
            <a:off x="285531" y="1074532"/>
            <a:ext cx="8509997" cy="375445"/>
          </a:xfrm>
          <a:prstGeom prst="rect">
            <a:avLst/>
          </a:prstGeom>
          <a:solidFill>
            <a:srgbClr val="18C320"/>
          </a:solidFill>
          <a:ln w="9525" cap="flat" cmpd="sng">
            <a:solidFill>
              <a:srgbClr val="00B050"/>
            </a:solidFill>
            <a:prstDash val="solid"/>
            <a:round/>
            <a:headEnd type="none" w="sm" len="sm"/>
            <a:tailEnd type="none" w="sm" len="sm"/>
          </a:ln>
        </p:spPr>
        <p:txBody>
          <a:bodyPr spcFirstLastPara="1" wrap="square" lIns="91425" tIns="45700" rIns="91425" bIns="45700" anchor="b" anchorCtr="0">
            <a:normAutofit fontScale="92500" lnSpcReduction="10000"/>
          </a:bodyPr>
          <a:lstStyle/>
          <a:p>
            <a:pPr marL="742950" marR="0" lvl="0" indent="-742950" algn="l" rtl="0">
              <a:lnSpc>
                <a:spcPct val="90000"/>
              </a:lnSpc>
              <a:spcBef>
                <a:spcPts val="0"/>
              </a:spcBef>
              <a:spcAft>
                <a:spcPts val="0"/>
              </a:spcAft>
              <a:buNone/>
            </a:pPr>
            <a:r>
              <a:rPr lang="fr-FR" sz="2400" b="0" i="0" u="none" strike="noStrike" cap="none" dirty="0" err="1">
                <a:solidFill>
                  <a:schemeClr val="lt1"/>
                </a:solidFill>
                <a:latin typeface="Arial"/>
                <a:ea typeface="Arial"/>
                <a:cs typeface="Arial"/>
                <a:sym typeface="Arial"/>
              </a:rPr>
              <a:t>Modalità operative</a:t>
            </a:r>
            <a:endParaRPr lang="en-GB" sz="2400" b="0" i="0" u="none" strike="noStrike" cap="none" dirty="0">
              <a:solidFill>
                <a:schemeClr val="lt1"/>
              </a:solidFill>
              <a:latin typeface="Arial"/>
              <a:ea typeface="Arial"/>
              <a:cs typeface="Arial"/>
              <a:sym typeface="Arial"/>
            </a:endParaRPr>
          </a:p>
        </p:txBody>
      </p:sp>
      <p:sp>
        <p:nvSpPr>
          <p:cNvPr id="6" name="5 Rectángulo"/>
          <p:cNvSpPr/>
          <p:nvPr/>
        </p:nvSpPr>
        <p:spPr>
          <a:xfrm>
            <a:off x="306006" y="1812071"/>
            <a:ext cx="8367731" cy="2554545"/>
          </a:xfrm>
          <a:prstGeom prst="rect">
            <a:avLst/>
          </a:prstGeom>
        </p:spPr>
        <p:txBody>
          <a:bodyPr wrap="square">
            <a:spAutoFit/>
          </a:bodyPr>
          <a:lstStyle/>
          <a:p>
            <a:pPr algn="just"/>
            <a:r>
              <a:rPr lang="en-US" sz="1600" b="1" dirty="0">
                <a:solidFill>
                  <a:srgbClr val="18C320"/>
                </a:solidFill>
              </a:rPr>
              <a:t>Impatto sulle operazioni di gestione dei rifiuti</a:t>
            </a:r>
          </a:p>
          <a:p>
            <a:pPr algn="just"/>
            <a:endParaRPr lang="en-GB" sz="1600" dirty="0">
              <a:solidFill>
                <a:schemeClr val="tx1"/>
              </a:solidFill>
            </a:endParaRPr>
          </a:p>
          <a:p>
            <a:pPr algn="just"/>
            <a:r>
              <a:rPr lang="en-GB" sz="1600" dirty="0">
                <a:solidFill>
                  <a:schemeClr val="tx1"/>
                </a:solidFill>
              </a:rPr>
              <a:t>La gestione dei rifiuti è il primo e più antico dei flussi di "</a:t>
            </a:r>
            <a:r>
              <a:rPr lang="en-GB" sz="1600" b="1" dirty="0">
                <a:solidFill>
                  <a:srgbClr val="18C320"/>
                </a:solidFill>
              </a:rPr>
              <a:t>logistica inversa</a:t>
            </a:r>
            <a:r>
              <a:rPr lang="en-GB" sz="1600" dirty="0">
                <a:solidFill>
                  <a:schemeClr val="tx1"/>
                </a:solidFill>
              </a:rPr>
              <a:t>".</a:t>
            </a:r>
          </a:p>
          <a:p>
            <a:pPr algn="just"/>
            <a:endParaRPr lang="en-GB" sz="1600" dirty="0">
              <a:solidFill>
                <a:schemeClr val="tx1"/>
              </a:solidFill>
            </a:endParaRPr>
          </a:p>
          <a:p>
            <a:pPr algn="just"/>
            <a:r>
              <a:rPr lang="en-GB" sz="1600" dirty="0">
                <a:solidFill>
                  <a:schemeClr val="tx1"/>
                </a:solidFill>
              </a:rPr>
              <a:t>Richiede attrezzature dedicate, sia per i veicoli che per la movimentazione e la protezione del personale.</a:t>
            </a:r>
          </a:p>
          <a:p>
            <a:pPr algn="just"/>
            <a:endParaRPr lang="en-GB" sz="1600" dirty="0">
              <a:solidFill>
                <a:schemeClr val="tx1"/>
              </a:solidFill>
            </a:endParaRPr>
          </a:p>
          <a:p>
            <a:pPr algn="just"/>
            <a:r>
              <a:rPr lang="en-GB" sz="1600" dirty="0">
                <a:solidFill>
                  <a:schemeClr val="tx1"/>
                </a:solidFill>
              </a:rPr>
              <a:t>L'andamento di queste operazioni è piuttosto dinamico, con l'espansione del commercio elettronico e l'aumento dei consumi personali, nonché lo sviluppo della densità urbana, che facilita l'implementazione dei servizi di gestione dei rifiuti.</a:t>
            </a:r>
          </a:p>
        </p:txBody>
      </p:sp>
      <p:pic>
        <p:nvPicPr>
          <p:cNvPr id="12" name="Graphique 11">
            <a:hlinkClick r:id="rId5" action="ppaction://hlinksldjump"/>
            <a:extLst>
              <a:ext uri="{FF2B5EF4-FFF2-40B4-BE49-F238E27FC236}">
                <a16:creationId xmlns:a16="http://schemas.microsoft.com/office/drawing/2014/main" id="{F7A7BF61-F885-494B-80AC-63907CB26E93}"/>
              </a:ext>
            </a:extLst>
          </p:cNvPr>
          <p:cNvPicPr>
            <a:picLocks noChangeAspect="1"/>
          </p:cNvPicPr>
          <p:nvPr/>
        </p:nvPicPr>
        <p:blipFill>
          <a:blip r:embed="rId6"/>
          <a:srcRect/>
          <a:stretch/>
        </p:blipFill>
        <p:spPr>
          <a:xfrm>
            <a:off x="8126455" y="153300"/>
            <a:ext cx="669073" cy="669073"/>
          </a:xfrm>
          <a:prstGeom prst="rect">
            <a:avLst/>
          </a:prstGeom>
        </p:spPr>
      </p:pic>
      <p:pic>
        <p:nvPicPr>
          <p:cNvPr id="4" name="Graphique 3" descr="Camion-benne avec un remplissage uni">
            <a:extLst>
              <a:ext uri="{FF2B5EF4-FFF2-40B4-BE49-F238E27FC236}">
                <a16:creationId xmlns:a16="http://schemas.microsoft.com/office/drawing/2014/main" id="{B7F3F617-90FF-49CB-90F5-15A4105753C5}"/>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flipH="1">
            <a:off x="-1159726" y="5360137"/>
            <a:ext cx="1159726" cy="1159726"/>
          </a:xfrm>
          <a:prstGeom prst="rect">
            <a:avLst/>
          </a:prstGeom>
        </p:spPr>
      </p:pic>
      <p:pic>
        <p:nvPicPr>
          <p:cNvPr id="7" name="Graphique 6" descr="Camion avec un remplissage uni">
            <a:extLst>
              <a:ext uri="{FF2B5EF4-FFF2-40B4-BE49-F238E27FC236}">
                <a16:creationId xmlns:a16="http://schemas.microsoft.com/office/drawing/2014/main" id="{E826EA5C-2444-49F7-9ABF-B2AA60A32709}"/>
              </a:ext>
            </a:extLst>
          </p:cNvPr>
          <p:cNvPicPr>
            <a:picLocks noChangeAspect="1"/>
          </p:cNvPicPr>
          <p:nvPr/>
        </p:nvPicPr>
        <p:blipFill>
          <a:blip r:embed="rId9">
            <a:extLst>
              <a:ext uri="{96DAC541-7B7A-43D3-8B79-37D633B846F1}">
                <asvg:svgBlip xmlns:asvg="http://schemas.microsoft.com/office/drawing/2016/SVG/main" r:embed="rId10"/>
              </a:ext>
            </a:extLst>
          </a:blip>
          <a:stretch>
            <a:fillRect/>
          </a:stretch>
        </p:blipFill>
        <p:spPr>
          <a:xfrm>
            <a:off x="-1159726" y="4382973"/>
            <a:ext cx="1159726" cy="1159726"/>
          </a:xfrm>
          <a:prstGeom prst="rect">
            <a:avLst/>
          </a:prstGeom>
        </p:spPr>
      </p:pic>
      <p:pic>
        <p:nvPicPr>
          <p:cNvPr id="9" name="Image 8" descr="Une image contenant matériel&#10;&#10;Description générée automatiquement">
            <a:extLst>
              <a:ext uri="{FF2B5EF4-FFF2-40B4-BE49-F238E27FC236}">
                <a16:creationId xmlns:a16="http://schemas.microsoft.com/office/drawing/2014/main" id="{D689D3E0-659F-4431-AE7F-D964CCFEC605}"/>
              </a:ext>
            </a:extLst>
          </p:cNvPr>
          <p:cNvPicPr>
            <a:picLocks noChangeAspect="1"/>
          </p:cNvPicPr>
          <p:nvPr/>
        </p:nvPicPr>
        <p:blipFill>
          <a:blip r:embed="rId11"/>
          <a:stretch>
            <a:fillRect/>
          </a:stretch>
        </p:blipFill>
        <p:spPr>
          <a:xfrm>
            <a:off x="8037049" y="4979020"/>
            <a:ext cx="758479" cy="804448"/>
          </a:xfrm>
          <a:prstGeom prst="rect">
            <a:avLst/>
          </a:prstGeom>
        </p:spPr>
      </p:pic>
      <p:pic>
        <p:nvPicPr>
          <p:cNvPr id="14" name="Graphique 13" descr="Boîte avec un remplissage uni">
            <a:extLst>
              <a:ext uri="{FF2B5EF4-FFF2-40B4-BE49-F238E27FC236}">
                <a16:creationId xmlns:a16="http://schemas.microsoft.com/office/drawing/2014/main" id="{2B8AE005-BFD0-4A2A-BD59-1AE48984C3D8}"/>
              </a:ext>
            </a:extLst>
          </p:cNvPr>
          <p:cNvPicPr>
            <a:picLocks noChangeAspect="1"/>
          </p:cNvPicPr>
          <p:nvPr/>
        </p:nvPicPr>
        <p:blipFill>
          <a:blip r:embed="rId12">
            <a:extLst>
              <a:ext uri="{96DAC541-7B7A-43D3-8B79-37D633B846F1}">
                <asvg:svgBlip xmlns:asvg="http://schemas.microsoft.com/office/drawing/2016/SVG/main" r:embed="rId13"/>
              </a:ext>
            </a:extLst>
          </a:blip>
          <a:stretch>
            <a:fillRect/>
          </a:stretch>
        </p:blipFill>
        <p:spPr>
          <a:xfrm>
            <a:off x="7123809" y="4835187"/>
            <a:ext cx="524108" cy="524108"/>
          </a:xfrm>
          <a:prstGeom prst="rect">
            <a:avLst/>
          </a:prstGeom>
        </p:spPr>
      </p:pic>
      <p:pic>
        <p:nvPicPr>
          <p:cNvPr id="17" name="Graphique 16" descr="Dépôt d’ordures interdit avec un remplissage uni">
            <a:extLst>
              <a:ext uri="{FF2B5EF4-FFF2-40B4-BE49-F238E27FC236}">
                <a16:creationId xmlns:a16="http://schemas.microsoft.com/office/drawing/2014/main" id="{B764BFD0-A2CA-48D5-BD88-1A4C599A13F5}"/>
              </a:ext>
            </a:extLst>
          </p:cNvPr>
          <p:cNvPicPr>
            <a:picLocks noChangeAspect="1"/>
          </p:cNvPicPr>
          <p:nvPr/>
        </p:nvPicPr>
        <p:blipFill>
          <a:blip r:embed="rId14">
            <a:extLst>
              <a:ext uri="{96DAC541-7B7A-43D3-8B79-37D633B846F1}">
                <asvg:svgBlip xmlns:asvg="http://schemas.microsoft.com/office/drawing/2016/SVG/main" r:embed="rId15"/>
              </a:ext>
            </a:extLst>
          </a:blip>
          <a:stretch>
            <a:fillRect/>
          </a:stretch>
        </p:blipFill>
        <p:spPr>
          <a:xfrm>
            <a:off x="7046913" y="5415478"/>
            <a:ext cx="735980" cy="735980"/>
          </a:xfrm>
          <a:prstGeom prst="rect">
            <a:avLst/>
          </a:prstGeom>
        </p:spPr>
      </p:pic>
      <p:sp>
        <p:nvSpPr>
          <p:cNvPr id="20" name="Rectangle 19">
            <a:extLst>
              <a:ext uri="{FF2B5EF4-FFF2-40B4-BE49-F238E27FC236}">
                <a16:creationId xmlns:a16="http://schemas.microsoft.com/office/drawing/2014/main" id="{7DE82F36-A28A-4291-B3D9-AB5C423FCDD7}"/>
              </a:ext>
            </a:extLst>
          </p:cNvPr>
          <p:cNvSpPr/>
          <p:nvPr/>
        </p:nvSpPr>
        <p:spPr>
          <a:xfrm>
            <a:off x="5069711" y="4382973"/>
            <a:ext cx="2087748" cy="124232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515235362"/>
      </p:ext>
    </p:extLst>
  </p:cSld>
  <p:clrMapOvr>
    <a:masterClrMapping/>
  </p:clrMapOvr>
  <mc:AlternateContent xmlns:mc="http://schemas.openxmlformats.org/markup-compatibility/2006" xmlns:p14="http://schemas.microsoft.com/office/powerpoint/2010/main">
    <mc:Choice Requires="p14">
      <p:transition spd="slow" p14:dur="2000" advClick="0" advTm="15000"/>
    </mc:Choice>
    <mc:Fallback xmlns:asvg="http://schemas.microsoft.com/office/drawing/2016/SVG/main" xmlns:a16="http://schemas.microsoft.com/office/drawing/2014/main" xmlns="">
      <p:transition spd="slow" advClick="0" advTm="15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500"/>
                                  </p:stCondLst>
                                  <p:childTnLst>
                                    <p:set>
                                      <p:cBhvr>
                                        <p:cTn id="6" dur="1" fill="hold">
                                          <p:stCondLst>
                                            <p:cond delay="0"/>
                                          </p:stCondLst>
                                        </p:cTn>
                                        <p:tgtEl>
                                          <p:spTgt spid="6">
                                            <p:txEl>
                                              <p:pRg st="2" end="2"/>
                                            </p:txEl>
                                          </p:spTgt>
                                        </p:tgtEl>
                                        <p:attrNameLst>
                                          <p:attrName>style.visibility</p:attrName>
                                        </p:attrNameLst>
                                      </p:cBhvr>
                                      <p:to>
                                        <p:strVal val="visible"/>
                                      </p:to>
                                    </p:set>
                                    <p:animEffect transition="in" filter="wipe(up)">
                                      <p:cBhvr>
                                        <p:cTn id="7" dur="1000"/>
                                        <p:tgtEl>
                                          <p:spTgt spid="6">
                                            <p:txEl>
                                              <p:pRg st="2" end="2"/>
                                            </p:txEl>
                                          </p:spTgt>
                                        </p:tgtEl>
                                      </p:cBhvr>
                                    </p:animEffect>
                                  </p:childTnLst>
                                </p:cTn>
                              </p:par>
                            </p:childTnLst>
                          </p:cTn>
                        </p:par>
                        <p:par>
                          <p:cTn id="8" fill="hold">
                            <p:stCondLst>
                              <p:cond delay="1500"/>
                            </p:stCondLst>
                            <p:childTnLst>
                              <p:par>
                                <p:cTn id="9" presetID="22" presetClass="entr" presetSubtype="1" fill="hold" grpId="0" nodeType="afterEffect">
                                  <p:stCondLst>
                                    <p:cond delay="500"/>
                                  </p:stCondLst>
                                  <p:childTnLst>
                                    <p:set>
                                      <p:cBhvr>
                                        <p:cTn id="10" dur="1" fill="hold">
                                          <p:stCondLst>
                                            <p:cond delay="0"/>
                                          </p:stCondLst>
                                        </p:cTn>
                                        <p:tgtEl>
                                          <p:spTgt spid="6">
                                            <p:txEl>
                                              <p:pRg st="4" end="4"/>
                                            </p:txEl>
                                          </p:spTgt>
                                        </p:tgtEl>
                                        <p:attrNameLst>
                                          <p:attrName>style.visibility</p:attrName>
                                        </p:attrNameLst>
                                      </p:cBhvr>
                                      <p:to>
                                        <p:strVal val="visible"/>
                                      </p:to>
                                    </p:set>
                                    <p:animEffect transition="in" filter="wipe(up)">
                                      <p:cBhvr>
                                        <p:cTn id="11" dur="1000"/>
                                        <p:tgtEl>
                                          <p:spTgt spid="6">
                                            <p:txEl>
                                              <p:pRg st="4" end="4"/>
                                            </p:txEl>
                                          </p:spTgt>
                                        </p:tgtEl>
                                      </p:cBhvr>
                                    </p:animEffect>
                                  </p:childTnLst>
                                </p:cTn>
                              </p:par>
                            </p:childTnLst>
                          </p:cTn>
                        </p:par>
                        <p:par>
                          <p:cTn id="12" fill="hold">
                            <p:stCondLst>
                              <p:cond delay="3000"/>
                            </p:stCondLst>
                            <p:childTnLst>
                              <p:par>
                                <p:cTn id="13" presetID="22" presetClass="entr" presetSubtype="1" fill="hold" grpId="0" nodeType="afterEffect">
                                  <p:stCondLst>
                                    <p:cond delay="500"/>
                                  </p:stCondLst>
                                  <p:childTnLst>
                                    <p:set>
                                      <p:cBhvr>
                                        <p:cTn id="14" dur="1" fill="hold">
                                          <p:stCondLst>
                                            <p:cond delay="0"/>
                                          </p:stCondLst>
                                        </p:cTn>
                                        <p:tgtEl>
                                          <p:spTgt spid="6">
                                            <p:txEl>
                                              <p:pRg st="6" end="6"/>
                                            </p:txEl>
                                          </p:spTgt>
                                        </p:tgtEl>
                                        <p:attrNameLst>
                                          <p:attrName>style.visibility</p:attrName>
                                        </p:attrNameLst>
                                      </p:cBhvr>
                                      <p:to>
                                        <p:strVal val="visible"/>
                                      </p:to>
                                    </p:set>
                                    <p:animEffect transition="in" filter="wipe(up)">
                                      <p:cBhvr>
                                        <p:cTn id="15" dur="2000"/>
                                        <p:tgtEl>
                                          <p:spTgt spid="6">
                                            <p:txEl>
                                              <p:pRg st="6" end="6"/>
                                            </p:txEl>
                                          </p:spTgt>
                                        </p:tgtEl>
                                      </p:cBhvr>
                                    </p:animEffect>
                                  </p:childTnLst>
                                </p:cTn>
                              </p:par>
                            </p:childTnLst>
                          </p:cTn>
                        </p:par>
                        <p:par>
                          <p:cTn id="16" fill="hold">
                            <p:stCondLst>
                              <p:cond delay="5500"/>
                            </p:stCondLst>
                            <p:childTnLst>
                              <p:par>
                                <p:cTn id="17" presetID="63" presetClass="path" presetSubtype="0" accel="50000" decel="50000" fill="hold" nodeType="afterEffect">
                                  <p:stCondLst>
                                    <p:cond delay="0"/>
                                  </p:stCondLst>
                                  <p:childTnLst>
                                    <p:animMotion origin="layout" path="M -1.94444E-6 -1.11111E-6 L 0.78281 0.00232 " pathEditMode="relative" rAng="0" ptsTypes="AA">
                                      <p:cBhvr>
                                        <p:cTn id="18" dur="2000" fill="hold"/>
                                        <p:tgtEl>
                                          <p:spTgt spid="7"/>
                                        </p:tgtEl>
                                        <p:attrNameLst>
                                          <p:attrName>ppt_x</p:attrName>
                                          <p:attrName>ppt_y</p:attrName>
                                        </p:attrNameLst>
                                      </p:cBhvr>
                                      <p:rCtr x="39132" y="116"/>
                                    </p:animMotion>
                                  </p:childTnLst>
                                </p:cTn>
                              </p:par>
                            </p:childTnLst>
                          </p:cTn>
                        </p:par>
                        <p:par>
                          <p:cTn id="19" fill="hold">
                            <p:stCondLst>
                              <p:cond delay="7500"/>
                            </p:stCondLst>
                            <p:childTnLst>
                              <p:par>
                                <p:cTn id="20" presetID="10" presetClass="entr" presetSubtype="0" fill="hold" nodeType="afterEffect">
                                  <p:stCondLst>
                                    <p:cond delay="0"/>
                                  </p:stCondLst>
                                  <p:childTnLst>
                                    <p:set>
                                      <p:cBhvr>
                                        <p:cTn id="21" dur="1" fill="hold">
                                          <p:stCondLst>
                                            <p:cond delay="0"/>
                                          </p:stCondLst>
                                        </p:cTn>
                                        <p:tgtEl>
                                          <p:spTgt spid="14"/>
                                        </p:tgtEl>
                                        <p:attrNameLst>
                                          <p:attrName>style.visibility</p:attrName>
                                        </p:attrNameLst>
                                      </p:cBhvr>
                                      <p:to>
                                        <p:strVal val="visible"/>
                                      </p:to>
                                    </p:set>
                                    <p:animEffect transition="in" filter="fade">
                                      <p:cBhvr>
                                        <p:cTn id="22" dur="500"/>
                                        <p:tgtEl>
                                          <p:spTgt spid="14"/>
                                        </p:tgtEl>
                                      </p:cBhvr>
                                    </p:animEffect>
                                  </p:childTnLst>
                                </p:cTn>
                              </p:par>
                            </p:childTnLst>
                          </p:cTn>
                        </p:par>
                        <p:par>
                          <p:cTn id="23" fill="hold">
                            <p:stCondLst>
                              <p:cond delay="8000"/>
                            </p:stCondLst>
                            <p:childTnLst>
                              <p:par>
                                <p:cTn id="24" presetID="1" presetClass="entr" presetSubtype="0" fill="hold" grpId="0" nodeType="afterEffect">
                                  <p:stCondLst>
                                    <p:cond delay="0"/>
                                  </p:stCondLst>
                                  <p:childTnLst>
                                    <p:set>
                                      <p:cBhvr>
                                        <p:cTn id="25" dur="1" fill="hold">
                                          <p:stCondLst>
                                            <p:cond delay="0"/>
                                          </p:stCondLst>
                                        </p:cTn>
                                        <p:tgtEl>
                                          <p:spTgt spid="20"/>
                                        </p:tgtEl>
                                        <p:attrNameLst>
                                          <p:attrName>style.visibility</p:attrName>
                                        </p:attrNameLst>
                                      </p:cBhvr>
                                      <p:to>
                                        <p:strVal val="visible"/>
                                      </p:to>
                                    </p:set>
                                  </p:childTnLst>
                                </p:cTn>
                              </p:par>
                            </p:childTnLst>
                          </p:cTn>
                        </p:par>
                        <p:par>
                          <p:cTn id="26" fill="hold">
                            <p:stCondLst>
                              <p:cond delay="8000"/>
                            </p:stCondLst>
                            <p:childTnLst>
                              <p:par>
                                <p:cTn id="27" presetID="22" presetClass="entr" presetSubtype="1" fill="hold" nodeType="afterEffect">
                                  <p:stCondLst>
                                    <p:cond delay="0"/>
                                  </p:stCondLst>
                                  <p:childTnLst>
                                    <p:set>
                                      <p:cBhvr>
                                        <p:cTn id="28" dur="1" fill="hold">
                                          <p:stCondLst>
                                            <p:cond delay="0"/>
                                          </p:stCondLst>
                                        </p:cTn>
                                        <p:tgtEl>
                                          <p:spTgt spid="19"/>
                                        </p:tgtEl>
                                        <p:attrNameLst>
                                          <p:attrName>style.visibility</p:attrName>
                                        </p:attrNameLst>
                                      </p:cBhvr>
                                      <p:to>
                                        <p:strVal val="visible"/>
                                      </p:to>
                                    </p:set>
                                    <p:animEffect transition="in" filter="wipe(up)">
                                      <p:cBhvr>
                                        <p:cTn id="29" dur="500"/>
                                        <p:tgtEl>
                                          <p:spTgt spid="19"/>
                                        </p:tgtEl>
                                      </p:cBhvr>
                                    </p:animEffect>
                                  </p:childTnLst>
                                </p:cTn>
                              </p:par>
                            </p:childTnLst>
                          </p:cTn>
                        </p:par>
                        <p:par>
                          <p:cTn id="30" fill="hold">
                            <p:stCondLst>
                              <p:cond delay="8500"/>
                            </p:stCondLst>
                            <p:childTnLst>
                              <p:par>
                                <p:cTn id="31" presetID="10" presetClass="entr" presetSubtype="0" fill="hold" nodeType="afterEffect">
                                  <p:stCondLst>
                                    <p:cond delay="0"/>
                                  </p:stCondLst>
                                  <p:childTnLst>
                                    <p:set>
                                      <p:cBhvr>
                                        <p:cTn id="32" dur="1" fill="hold">
                                          <p:stCondLst>
                                            <p:cond delay="0"/>
                                          </p:stCondLst>
                                        </p:cTn>
                                        <p:tgtEl>
                                          <p:spTgt spid="9"/>
                                        </p:tgtEl>
                                        <p:attrNameLst>
                                          <p:attrName>style.visibility</p:attrName>
                                        </p:attrNameLst>
                                      </p:cBhvr>
                                      <p:to>
                                        <p:strVal val="visible"/>
                                      </p:to>
                                    </p:set>
                                    <p:animEffect transition="in" filter="fade">
                                      <p:cBhvr>
                                        <p:cTn id="33" dur="500"/>
                                        <p:tgtEl>
                                          <p:spTgt spid="9"/>
                                        </p:tgtEl>
                                      </p:cBhvr>
                                    </p:animEffect>
                                  </p:childTnLst>
                                </p:cTn>
                              </p:par>
                            </p:childTnLst>
                          </p:cTn>
                        </p:par>
                        <p:par>
                          <p:cTn id="34" fill="hold">
                            <p:stCondLst>
                              <p:cond delay="9000"/>
                            </p:stCondLst>
                            <p:childTnLst>
                              <p:par>
                                <p:cTn id="35" presetID="10" presetClass="entr" presetSubtype="0" fill="hold" nodeType="afterEffect">
                                  <p:stCondLst>
                                    <p:cond delay="0"/>
                                  </p:stCondLst>
                                  <p:childTnLst>
                                    <p:set>
                                      <p:cBhvr>
                                        <p:cTn id="36" dur="1" fill="hold">
                                          <p:stCondLst>
                                            <p:cond delay="0"/>
                                          </p:stCondLst>
                                        </p:cTn>
                                        <p:tgtEl>
                                          <p:spTgt spid="17"/>
                                        </p:tgtEl>
                                        <p:attrNameLst>
                                          <p:attrName>style.visibility</p:attrName>
                                        </p:attrNameLst>
                                      </p:cBhvr>
                                      <p:to>
                                        <p:strVal val="visible"/>
                                      </p:to>
                                    </p:set>
                                    <p:animEffect transition="in" filter="fade">
                                      <p:cBhvr>
                                        <p:cTn id="37" dur="500"/>
                                        <p:tgtEl>
                                          <p:spTgt spid="17"/>
                                        </p:tgtEl>
                                      </p:cBhvr>
                                    </p:animEffect>
                                  </p:childTnLst>
                                </p:cTn>
                              </p:par>
                            </p:childTnLst>
                          </p:cTn>
                        </p:par>
                        <p:par>
                          <p:cTn id="38" fill="hold">
                            <p:stCondLst>
                              <p:cond delay="9500"/>
                            </p:stCondLst>
                            <p:childTnLst>
                              <p:par>
                                <p:cTn id="39" presetID="35" presetClass="path" presetSubtype="0" accel="50000" decel="50000" fill="hold" nodeType="afterEffect">
                                  <p:stCondLst>
                                    <p:cond delay="0"/>
                                  </p:stCondLst>
                                  <p:childTnLst>
                                    <p:animMotion origin="layout" path="M 0.7842 0.00023 L -0.25 -2.22222E-6 " pathEditMode="relative" rAng="0" ptsTypes="AA">
                                      <p:cBhvr>
                                        <p:cTn id="40" dur="2000" fill="hold"/>
                                        <p:tgtEl>
                                          <p:spTgt spid="4"/>
                                        </p:tgtEl>
                                        <p:attrNameLst>
                                          <p:attrName>ppt_x</p:attrName>
                                          <p:attrName>ppt_y</p:attrName>
                                        </p:attrNameLst>
                                      </p:cBhvr>
                                      <p:rCtr x="-51719" y="-23"/>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p:bldP spid="20"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32"/>
        <p:cNvGrpSpPr/>
        <p:nvPr/>
      </p:nvGrpSpPr>
      <p:grpSpPr>
        <a:xfrm>
          <a:off x="0" y="0"/>
          <a:ext cx="0" cy="0"/>
          <a:chOff x="0" y="0"/>
          <a:chExt cx="0" cy="0"/>
        </a:xfrm>
      </p:grpSpPr>
      <p:sp>
        <p:nvSpPr>
          <p:cNvPr id="33" name="Google Shape;33;g10b78f225a7_0_0"/>
          <p:cNvSpPr txBox="1">
            <a:spLocks noGrp="1"/>
          </p:cNvSpPr>
          <p:nvPr>
            <p:ph type="sldNum" idx="12"/>
          </p:nvPr>
        </p:nvSpPr>
        <p:spPr>
          <a:xfrm>
            <a:off x="7046913" y="6519863"/>
            <a:ext cx="2133600" cy="365100"/>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000"/>
              <a:buNone/>
            </a:pPr>
            <a:fld id="{00000000-1234-1234-1234-123412341234}" type="slidenum">
              <a:rPr lang="es-ES"/>
              <a:t>2</a:t>
            </a:fld>
            <a:endParaRPr/>
          </a:p>
        </p:txBody>
      </p:sp>
      <p:sp>
        <p:nvSpPr>
          <p:cNvPr id="34" name="Google Shape;34;g10b78f225a7_0_0"/>
          <p:cNvSpPr txBox="1"/>
          <p:nvPr/>
        </p:nvSpPr>
        <p:spPr>
          <a:xfrm>
            <a:off x="248175" y="1366700"/>
            <a:ext cx="4271700" cy="400200"/>
          </a:xfrm>
          <a:prstGeom prst="rect">
            <a:avLst/>
          </a:prstGeom>
          <a:solidFill>
            <a:schemeClr val="lt1"/>
          </a:solidFill>
          <a:ln w="9525" cap="flat" cmpd="sng">
            <a:solidFill>
              <a:srgbClr val="18C320"/>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3200"/>
              <a:buFont typeface="Arial"/>
              <a:buNone/>
            </a:pPr>
            <a:r>
              <a:rPr lang="en-GB" sz="2000" b="1" i="0" u="none" strike="noStrike" cap="none" dirty="0">
                <a:solidFill>
                  <a:srgbClr val="18C320"/>
                </a:solidFill>
                <a:latin typeface="Arial"/>
                <a:ea typeface="Arial"/>
                <a:cs typeface="Arial"/>
                <a:sym typeface="Arial"/>
                <a:extLst>
                  <a:ext uri="http://customooxmlschemas.google.com/">
                    <go:slidesCustomData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xmlns="" textRoundtripDataId="1"/>
                  </a:ext>
                </a:extLst>
              </a:rPr>
              <a:t>Da fare </a:t>
            </a:r>
            <a:r>
              <a:rPr lang="en-GB" sz="2000" b="1" i="0" u="sng" strike="noStrike" cap="none" dirty="0">
                <a:solidFill>
                  <a:srgbClr val="18C320"/>
                </a:solidFill>
                <a:latin typeface="Arial"/>
                <a:ea typeface="Arial"/>
                <a:cs typeface="Arial"/>
                <a:sym typeface="Arial"/>
                <a:extLst>
                  <a:ext uri="http://customooxmlschemas.google.com/">
                    <go:slidesCustomData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xmlns="" textRoundtripDataId="2"/>
                  </a:ext>
                </a:extLst>
              </a:rPr>
              <a:t>prima </a:t>
            </a:r>
            <a:r>
              <a:rPr lang="en-GB" sz="2000" b="1" i="0" u="none" strike="noStrike" cap="none" dirty="0">
                <a:solidFill>
                  <a:srgbClr val="18C320"/>
                </a:solidFill>
                <a:latin typeface="Arial"/>
                <a:ea typeface="Arial"/>
                <a:cs typeface="Arial"/>
                <a:sym typeface="Arial"/>
                <a:extLst>
                  <a:ext uri="http://customooxmlschemas.google.com/">
                    <go:slidesCustomData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xmlns="" textRoundtripDataId="3"/>
                  </a:ext>
                </a:extLst>
              </a:rPr>
              <a:t>di questa capsula: </a:t>
            </a:r>
            <a:endParaRPr lang="en-GB" sz="2000" b="0" i="0" u="none" strike="noStrike" cap="none" dirty="0">
              <a:solidFill>
                <a:srgbClr val="18C320"/>
              </a:solidFill>
              <a:latin typeface="Arial"/>
              <a:ea typeface="Arial"/>
              <a:cs typeface="Arial"/>
              <a:sym typeface="Arial"/>
            </a:endParaRPr>
          </a:p>
        </p:txBody>
      </p:sp>
      <p:sp>
        <p:nvSpPr>
          <p:cNvPr id="35" name="Google Shape;35;g10b78f225a7_0_0"/>
          <p:cNvSpPr txBox="1"/>
          <p:nvPr/>
        </p:nvSpPr>
        <p:spPr>
          <a:xfrm>
            <a:off x="248175" y="2915075"/>
            <a:ext cx="4271700" cy="400200"/>
          </a:xfrm>
          <a:prstGeom prst="rect">
            <a:avLst/>
          </a:prstGeom>
          <a:solidFill>
            <a:schemeClr val="lt1"/>
          </a:solidFill>
          <a:ln w="9525" cap="flat" cmpd="sng">
            <a:solidFill>
              <a:srgbClr val="18C320"/>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3200"/>
              <a:buFont typeface="Arial"/>
              <a:buNone/>
            </a:pPr>
            <a:r>
              <a:rPr lang="en-GB" sz="2000" b="1" dirty="0">
                <a:solidFill>
                  <a:srgbClr val="18C320"/>
                </a:solidFill>
              </a:rPr>
              <a:t>Capsula collegata con:</a:t>
            </a:r>
            <a:endParaRPr lang="en-GB" sz="2000" b="0" i="0" u="none" strike="noStrike" cap="none" dirty="0">
              <a:solidFill>
                <a:srgbClr val="18C320"/>
              </a:solidFill>
              <a:latin typeface="Arial"/>
              <a:ea typeface="Arial"/>
              <a:cs typeface="Arial"/>
              <a:sym typeface="Arial"/>
            </a:endParaRPr>
          </a:p>
        </p:txBody>
      </p:sp>
      <p:sp>
        <p:nvSpPr>
          <p:cNvPr id="36" name="Google Shape;36;g10b78f225a7_0_0"/>
          <p:cNvSpPr txBox="1"/>
          <p:nvPr/>
        </p:nvSpPr>
        <p:spPr>
          <a:xfrm>
            <a:off x="4793300" y="1366700"/>
            <a:ext cx="4160400" cy="1384954"/>
          </a:xfrm>
          <a:prstGeom prst="rect">
            <a:avLst/>
          </a:prstGeom>
          <a:solidFill>
            <a:schemeClr val="lt1"/>
          </a:solidFill>
          <a:ln w="9525" cap="flat" cmpd="sng">
            <a:solidFill>
              <a:srgbClr val="18C320"/>
            </a:solidFill>
            <a:prstDash val="solid"/>
            <a:round/>
            <a:headEnd type="none" w="sm" len="sm"/>
            <a:tailEnd type="none" w="sm" len="sm"/>
          </a:ln>
        </p:spPr>
        <p:txBody>
          <a:bodyPr spcFirstLastPara="1" wrap="square" lIns="91425" tIns="45700" rIns="91425" bIns="45700" anchor="t" anchorCtr="0">
            <a:spAutoFit/>
          </a:bodyPr>
          <a:lstStyle/>
          <a:p>
            <a:pPr marL="0" marR="0" lvl="0" indent="0" algn="just" rtl="0">
              <a:lnSpc>
                <a:spcPct val="100000"/>
              </a:lnSpc>
              <a:spcBef>
                <a:spcPts val="0"/>
              </a:spcBef>
              <a:spcAft>
                <a:spcPts val="0"/>
              </a:spcAft>
              <a:buClr>
                <a:srgbClr val="000000"/>
              </a:buClr>
              <a:buSzPts val="3200"/>
              <a:buFont typeface="Arial"/>
              <a:buNone/>
            </a:pPr>
            <a:r>
              <a:rPr lang="en-US" sz="1600" dirty="0">
                <a:solidFill>
                  <a:schemeClr val="dk1"/>
                </a:solidFill>
              </a:rPr>
              <a:t>Questa capsula si basa sulle conoscenze acquisite nella capsula 1.3.1. Dovrebbe quindi essere eseguita dopo la capsula 1.3.1.</a:t>
            </a:r>
          </a:p>
          <a:p>
            <a:pPr marL="0" marR="0" lvl="0" indent="0" algn="just" rtl="0">
              <a:lnSpc>
                <a:spcPct val="100000"/>
              </a:lnSpc>
              <a:spcBef>
                <a:spcPts val="0"/>
              </a:spcBef>
              <a:spcAft>
                <a:spcPts val="0"/>
              </a:spcAft>
              <a:buClr>
                <a:srgbClr val="000000"/>
              </a:buClr>
              <a:buSzPts val="3200"/>
              <a:buFont typeface="Arial"/>
              <a:buNone/>
            </a:pPr>
            <a:endParaRPr sz="2000" i="0" u="none" strike="noStrike" cap="none" dirty="0">
              <a:solidFill>
                <a:schemeClr val="dk1"/>
              </a:solidFill>
              <a:latin typeface="Arial"/>
              <a:ea typeface="Arial"/>
              <a:cs typeface="Arial"/>
              <a:sym typeface="Arial"/>
            </a:endParaRPr>
          </a:p>
        </p:txBody>
      </p:sp>
      <p:sp>
        <p:nvSpPr>
          <p:cNvPr id="37" name="Google Shape;37;g10b78f225a7_0_0"/>
          <p:cNvSpPr txBox="1"/>
          <p:nvPr/>
        </p:nvSpPr>
        <p:spPr>
          <a:xfrm>
            <a:off x="4793300" y="2915075"/>
            <a:ext cx="4160400" cy="1077178"/>
          </a:xfrm>
          <a:prstGeom prst="rect">
            <a:avLst/>
          </a:prstGeom>
          <a:solidFill>
            <a:schemeClr val="lt1"/>
          </a:solidFill>
          <a:ln w="9525" cap="flat" cmpd="sng">
            <a:solidFill>
              <a:srgbClr val="18C320"/>
            </a:solidFill>
            <a:prstDash val="solid"/>
            <a:round/>
            <a:headEnd type="none" w="sm" len="sm"/>
            <a:tailEnd type="none" w="sm" len="sm"/>
          </a:ln>
        </p:spPr>
        <p:txBody>
          <a:bodyPr spcFirstLastPara="1" wrap="square" lIns="91425" tIns="45700" rIns="91425" bIns="45700" anchor="t" anchorCtr="0">
            <a:spAutoFit/>
          </a:bodyPr>
          <a:lstStyle/>
          <a:p>
            <a:pPr algn="just">
              <a:buSzPts val="3200"/>
            </a:pPr>
            <a:r>
              <a:rPr lang="en-US" sz="1600" dirty="0">
                <a:solidFill>
                  <a:schemeClr val="dk1"/>
                </a:solidFill>
              </a:rPr>
              <a:t>Collegamento con gli argomenti delle capsule 1.2.1, 1.2.4, 1.4.1, 1.4.4, 2.1.1, 2.3.2, 2.5.3, 2.5.4, 2.5.5.</a:t>
            </a:r>
          </a:p>
          <a:p>
            <a:pPr algn="just">
              <a:buSzPts val="3200"/>
            </a:pPr>
            <a:endParaRPr lang="es-ES" sz="1600" dirty="0">
              <a:solidFill>
                <a:schemeClr val="dk1"/>
              </a:solidFill>
            </a:endParaRPr>
          </a:p>
        </p:txBody>
      </p:sp>
      <p:sp>
        <p:nvSpPr>
          <p:cNvPr id="38" name="Google Shape;38;g10b78f225a7_0_0"/>
          <p:cNvSpPr txBox="1"/>
          <p:nvPr/>
        </p:nvSpPr>
        <p:spPr>
          <a:xfrm>
            <a:off x="300300" y="4604400"/>
            <a:ext cx="4271700" cy="400200"/>
          </a:xfrm>
          <a:prstGeom prst="rect">
            <a:avLst/>
          </a:prstGeom>
          <a:solidFill>
            <a:schemeClr val="lt1"/>
          </a:solidFill>
          <a:ln w="9525" cap="flat" cmpd="sng">
            <a:solidFill>
              <a:srgbClr val="18C320"/>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3200"/>
              <a:buFont typeface="Arial"/>
              <a:buNone/>
            </a:pPr>
            <a:r>
              <a:rPr lang="en-GB" sz="2000" b="1" dirty="0">
                <a:solidFill>
                  <a:srgbClr val="18C320"/>
                </a:solidFill>
              </a:rPr>
              <a:t>Autori:</a:t>
            </a:r>
            <a:endParaRPr lang="en-GB" sz="2000" b="0" i="0" u="none" strike="noStrike" cap="none" dirty="0">
              <a:solidFill>
                <a:srgbClr val="18C320"/>
              </a:solidFill>
              <a:latin typeface="Arial"/>
              <a:ea typeface="Arial"/>
              <a:cs typeface="Arial"/>
              <a:sym typeface="Arial"/>
            </a:endParaRPr>
          </a:p>
        </p:txBody>
      </p:sp>
      <p:sp>
        <p:nvSpPr>
          <p:cNvPr id="39" name="Google Shape;39;g10b78f225a7_0_0"/>
          <p:cNvSpPr txBox="1"/>
          <p:nvPr/>
        </p:nvSpPr>
        <p:spPr>
          <a:xfrm>
            <a:off x="4887475" y="4604400"/>
            <a:ext cx="4066225" cy="338514"/>
          </a:xfrm>
          <a:prstGeom prst="rect">
            <a:avLst/>
          </a:prstGeom>
          <a:solidFill>
            <a:schemeClr val="lt1"/>
          </a:solidFill>
          <a:ln w="9525" cap="flat" cmpd="sng">
            <a:solidFill>
              <a:srgbClr val="18C320"/>
            </a:solidFill>
            <a:prstDash val="solid"/>
            <a:round/>
            <a:headEnd type="none" w="sm" len="sm"/>
            <a:tailEnd type="none" w="sm" len="sm"/>
          </a:ln>
        </p:spPr>
        <p:txBody>
          <a:bodyPr spcFirstLastPara="1" wrap="square" lIns="91425" tIns="45700" rIns="91425" bIns="45700" anchor="t" anchorCtr="0">
            <a:spAutoFit/>
          </a:bodyPr>
          <a:lstStyle/>
          <a:p>
            <a:pPr lvl="0">
              <a:buSzPts val="3200"/>
            </a:pPr>
            <a:r>
              <a:rPr lang="en-US" sz="1600" dirty="0">
                <a:solidFill>
                  <a:schemeClr val="dk1"/>
                </a:solidFill>
              </a:rPr>
              <a:t>AFT, partner del consorzio SUSMILE</a:t>
            </a:r>
            <a:endParaRPr lang="es-ES" sz="1600" dirty="0">
              <a:solidFill>
                <a:schemeClr val="dk1"/>
              </a:solidFill>
            </a:endParaRPr>
          </a:p>
        </p:txBody>
      </p:sp>
      <p:sp>
        <p:nvSpPr>
          <p:cNvPr id="9" name="8 Rectángulo"/>
          <p:cNvSpPr/>
          <p:nvPr/>
        </p:nvSpPr>
        <p:spPr>
          <a:xfrm>
            <a:off x="4454820" y="3275112"/>
            <a:ext cx="234360" cy="307777"/>
          </a:xfrm>
          <a:prstGeom prst="rect">
            <a:avLst/>
          </a:prstGeom>
        </p:spPr>
        <p:txBody>
          <a:bodyPr wrap="none">
            <a:spAutoFit/>
          </a:bodyPr>
          <a:lstStyle/>
          <a:p>
            <a:r>
              <a:rPr lang="es-ES" dirty="0"/>
              <a:t> </a:t>
            </a:r>
          </a:p>
        </p:txBody>
      </p:sp>
      <p:sp>
        <p:nvSpPr>
          <p:cNvPr id="10" name="9 Rectángulo"/>
          <p:cNvSpPr/>
          <p:nvPr/>
        </p:nvSpPr>
        <p:spPr>
          <a:xfrm>
            <a:off x="4454820" y="3275112"/>
            <a:ext cx="234360" cy="307777"/>
          </a:xfrm>
          <a:prstGeom prst="rect">
            <a:avLst/>
          </a:prstGeom>
        </p:spPr>
        <p:txBody>
          <a:bodyPr wrap="none">
            <a:spAutoFit/>
          </a:bodyPr>
          <a:lstStyle/>
          <a:p>
            <a:r>
              <a:rPr lang="es-ES" dirty="0"/>
              <a:t> </a:t>
            </a:r>
          </a:p>
        </p:txBody>
      </p:sp>
    </p:spTree>
  </p:cSld>
  <p:clrMapOvr>
    <a:masterClrMapping/>
  </p:clrMapOvr>
  <mc:AlternateContent xmlns:mc="http://schemas.openxmlformats.org/markup-compatibility/2006" xmlns:p14="http://schemas.microsoft.com/office/powerpoint/2010/main">
    <mc:Choice Requires="p14">
      <p:transition spd="slow" p14:dur="2000" advClick="0" advTm="8000"/>
    </mc:Choice>
    <mc:Fallback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xmlns:go="http://customooxmlschemas.google.com/" xmlns="">
      <p:transition spd="slow" advClick="0" advTm="8000"/>
    </mc:Fallback>
  </mc:AlternateContent>
</p:sld>
</file>

<file path=ppt/slides/slide20.xml><?xml version="1.0" encoding="utf-8"?>
<p:sld xmlns:a="http://schemas.openxmlformats.org/drawingml/2006/main" xmlns:r="http://schemas.openxmlformats.org/officeDocument/2006/relationships" xmlns:p="http://schemas.openxmlformats.org/presentationml/2006/main" show="0">
  <p:cSld>
    <p:spTree>
      <p:nvGrpSpPr>
        <p:cNvPr id="1" name="Shape 63"/>
        <p:cNvGrpSpPr/>
        <p:nvPr/>
      </p:nvGrpSpPr>
      <p:grpSpPr>
        <a:xfrm>
          <a:off x="0" y="0"/>
          <a:ext cx="0" cy="0"/>
          <a:chOff x="0" y="0"/>
          <a:chExt cx="0" cy="0"/>
        </a:xfrm>
      </p:grpSpPr>
      <p:pic>
        <p:nvPicPr>
          <p:cNvPr id="19" name="Graphique 18" descr="Ligne fléchée : faire pivoter à gauche avec un remplissage uni">
            <a:extLst>
              <a:ext uri="{FF2B5EF4-FFF2-40B4-BE49-F238E27FC236}">
                <a16:creationId xmlns:a16="http://schemas.microsoft.com/office/drawing/2014/main" id="{8154B473-FD90-4E75-8E69-EA029163882A}"/>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rot="5400000" flipH="1">
            <a:off x="7546591" y="5025600"/>
            <a:ext cx="914400" cy="914400"/>
          </a:xfrm>
          <a:prstGeom prst="rect">
            <a:avLst/>
          </a:prstGeom>
        </p:spPr>
      </p:pic>
      <p:sp>
        <p:nvSpPr>
          <p:cNvPr id="64" name="Google Shape;64;p9"/>
          <p:cNvSpPr txBox="1">
            <a:spLocks noGrp="1"/>
          </p:cNvSpPr>
          <p:nvPr>
            <p:ph type="sldNum" idx="12"/>
          </p:nvPr>
        </p:nvSpPr>
        <p:spPr>
          <a:xfrm>
            <a:off x="7046913" y="6519863"/>
            <a:ext cx="2133600" cy="365125"/>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000"/>
              <a:buNone/>
            </a:pPr>
            <a:fld id="{00000000-1234-1234-1234-123412341234}" type="slidenum">
              <a:rPr lang="es-ES"/>
              <a:t>20</a:t>
            </a:fld>
            <a:endParaRPr/>
          </a:p>
        </p:txBody>
      </p:sp>
      <p:sp>
        <p:nvSpPr>
          <p:cNvPr id="65" name="Google Shape;65;p9"/>
          <p:cNvSpPr txBox="1"/>
          <p:nvPr/>
        </p:nvSpPr>
        <p:spPr>
          <a:xfrm>
            <a:off x="285531" y="1074532"/>
            <a:ext cx="8509997" cy="375445"/>
          </a:xfrm>
          <a:prstGeom prst="rect">
            <a:avLst/>
          </a:prstGeom>
          <a:solidFill>
            <a:srgbClr val="18C320"/>
          </a:solidFill>
          <a:ln w="9525" cap="flat" cmpd="sng">
            <a:solidFill>
              <a:srgbClr val="00B050"/>
            </a:solidFill>
            <a:prstDash val="solid"/>
            <a:round/>
            <a:headEnd type="none" w="sm" len="sm"/>
            <a:tailEnd type="none" w="sm" len="sm"/>
          </a:ln>
        </p:spPr>
        <p:txBody>
          <a:bodyPr spcFirstLastPara="1" wrap="square" lIns="91425" tIns="45700" rIns="91425" bIns="45700" anchor="b" anchorCtr="0">
            <a:normAutofit fontScale="92500" lnSpcReduction="10000"/>
          </a:bodyPr>
          <a:lstStyle/>
          <a:p>
            <a:pPr marL="742950" marR="0" lvl="0" indent="-742950" algn="l" rtl="0">
              <a:lnSpc>
                <a:spcPct val="90000"/>
              </a:lnSpc>
              <a:spcBef>
                <a:spcPts val="0"/>
              </a:spcBef>
              <a:spcAft>
                <a:spcPts val="0"/>
              </a:spcAft>
              <a:buNone/>
            </a:pPr>
            <a:r>
              <a:rPr lang="fr-FR" sz="2400" b="0" i="0" u="none" strike="noStrike" cap="none" dirty="0" err="1">
                <a:solidFill>
                  <a:schemeClr val="lt1"/>
                </a:solidFill>
                <a:latin typeface="Arial"/>
                <a:ea typeface="Arial"/>
                <a:cs typeface="Arial"/>
                <a:sym typeface="Arial"/>
              </a:rPr>
              <a:t>Modalità operative</a:t>
            </a:r>
            <a:endParaRPr lang="en-GB" sz="2400" b="0" i="0" u="none" strike="noStrike" cap="none" dirty="0">
              <a:solidFill>
                <a:schemeClr val="lt1"/>
              </a:solidFill>
              <a:latin typeface="Arial"/>
              <a:ea typeface="Arial"/>
              <a:cs typeface="Arial"/>
              <a:sym typeface="Arial"/>
            </a:endParaRPr>
          </a:p>
        </p:txBody>
      </p:sp>
      <p:sp>
        <p:nvSpPr>
          <p:cNvPr id="6" name="5 Rectángulo"/>
          <p:cNvSpPr/>
          <p:nvPr/>
        </p:nvSpPr>
        <p:spPr>
          <a:xfrm>
            <a:off x="306006" y="1812071"/>
            <a:ext cx="8367731" cy="2308324"/>
          </a:xfrm>
          <a:prstGeom prst="rect">
            <a:avLst/>
          </a:prstGeom>
        </p:spPr>
        <p:txBody>
          <a:bodyPr wrap="square">
            <a:spAutoFit/>
          </a:bodyPr>
          <a:lstStyle/>
          <a:p>
            <a:pPr algn="just"/>
            <a:r>
              <a:rPr lang="en-US" sz="1600" b="1" dirty="0">
                <a:solidFill>
                  <a:srgbClr val="18C320"/>
                </a:solidFill>
              </a:rPr>
              <a:t>Impatto sulle operazioni di gestione dei rifiuti</a:t>
            </a:r>
          </a:p>
          <a:p>
            <a:pPr algn="just"/>
            <a:endParaRPr lang="en-GB" sz="1600" dirty="0">
              <a:solidFill>
                <a:schemeClr val="tx1"/>
              </a:solidFill>
            </a:endParaRPr>
          </a:p>
          <a:p>
            <a:pPr algn="just"/>
            <a:r>
              <a:rPr lang="en-GB" sz="1600" dirty="0">
                <a:solidFill>
                  <a:schemeClr val="tx1"/>
                </a:solidFill>
              </a:rPr>
              <a:t>La gestione dei rifiuti è il primo e più antico flusso di "</a:t>
            </a:r>
            <a:r>
              <a:rPr lang="en-GB" sz="1600" b="1" dirty="0">
                <a:solidFill>
                  <a:srgbClr val="18C320"/>
                </a:solidFill>
              </a:rPr>
              <a:t>logistica inversa</a:t>
            </a:r>
            <a:r>
              <a:rPr lang="en-GB" sz="1600" dirty="0">
                <a:solidFill>
                  <a:schemeClr val="tx1"/>
                </a:solidFill>
              </a:rPr>
              <a:t>".</a:t>
            </a:r>
          </a:p>
          <a:p>
            <a:pPr algn="just"/>
            <a:endParaRPr lang="en-GB" sz="1600" dirty="0">
              <a:solidFill>
                <a:schemeClr val="tx1"/>
              </a:solidFill>
            </a:endParaRPr>
          </a:p>
          <a:p>
            <a:pPr algn="just"/>
            <a:r>
              <a:rPr lang="en-GB" sz="1600" dirty="0">
                <a:solidFill>
                  <a:schemeClr val="tx1"/>
                </a:solidFill>
              </a:rPr>
              <a:t>Richiede attrezzature dedicate, sia per i veicoli che per la movimentazione e la protezione del personale.</a:t>
            </a:r>
          </a:p>
          <a:p>
            <a:pPr algn="just"/>
            <a:endParaRPr lang="en-GB" sz="1600" dirty="0">
              <a:solidFill>
                <a:schemeClr val="tx1"/>
              </a:solidFill>
            </a:endParaRPr>
          </a:p>
          <a:p>
            <a:pPr algn="just"/>
            <a:r>
              <a:rPr lang="en-GB" sz="1600" dirty="0">
                <a:solidFill>
                  <a:schemeClr val="tx1"/>
                </a:solidFill>
              </a:rPr>
              <a:t>Il trend di queste operazioni è piuttosto dinamico, con l'espansione del commercio elettronico e l'aumento dei consumi degli individui, nonché lo sviluppo della densità urbana, che facilita l'implementazione dei servizi di gestione dei rifiuti.</a:t>
            </a:r>
          </a:p>
        </p:txBody>
      </p:sp>
      <p:pic>
        <p:nvPicPr>
          <p:cNvPr id="4" name="Graphique 3" descr="Camion-benne avec un remplissage uni">
            <a:extLst>
              <a:ext uri="{FF2B5EF4-FFF2-40B4-BE49-F238E27FC236}">
                <a16:creationId xmlns:a16="http://schemas.microsoft.com/office/drawing/2014/main" id="{B7F3F617-90FF-49CB-90F5-15A4105753C5}"/>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flipH="1">
            <a:off x="-1159726" y="5360137"/>
            <a:ext cx="1159726" cy="1159726"/>
          </a:xfrm>
          <a:prstGeom prst="rect">
            <a:avLst/>
          </a:prstGeom>
        </p:spPr>
      </p:pic>
      <p:pic>
        <p:nvPicPr>
          <p:cNvPr id="7" name="Graphique 6" descr="Camion avec un remplissage uni">
            <a:extLst>
              <a:ext uri="{FF2B5EF4-FFF2-40B4-BE49-F238E27FC236}">
                <a16:creationId xmlns:a16="http://schemas.microsoft.com/office/drawing/2014/main" id="{E826EA5C-2444-49F7-9ABF-B2AA60A32709}"/>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1159726" y="4382973"/>
            <a:ext cx="1159726" cy="1159726"/>
          </a:xfrm>
          <a:prstGeom prst="rect">
            <a:avLst/>
          </a:prstGeom>
        </p:spPr>
      </p:pic>
      <p:pic>
        <p:nvPicPr>
          <p:cNvPr id="9" name="Image 8" descr="Une image contenant matériel&#10;&#10;Description générée automatiquement">
            <a:extLst>
              <a:ext uri="{FF2B5EF4-FFF2-40B4-BE49-F238E27FC236}">
                <a16:creationId xmlns:a16="http://schemas.microsoft.com/office/drawing/2014/main" id="{D689D3E0-659F-4431-AE7F-D964CCFEC605}"/>
              </a:ext>
            </a:extLst>
          </p:cNvPr>
          <p:cNvPicPr>
            <a:picLocks noChangeAspect="1"/>
          </p:cNvPicPr>
          <p:nvPr/>
        </p:nvPicPr>
        <p:blipFill>
          <a:blip r:embed="rId9"/>
          <a:stretch>
            <a:fillRect/>
          </a:stretch>
        </p:blipFill>
        <p:spPr>
          <a:xfrm>
            <a:off x="8037049" y="4979020"/>
            <a:ext cx="758479" cy="804448"/>
          </a:xfrm>
          <a:prstGeom prst="rect">
            <a:avLst/>
          </a:prstGeom>
        </p:spPr>
      </p:pic>
      <p:pic>
        <p:nvPicPr>
          <p:cNvPr id="14" name="Graphique 13" descr="Boîte avec un remplissage uni">
            <a:extLst>
              <a:ext uri="{FF2B5EF4-FFF2-40B4-BE49-F238E27FC236}">
                <a16:creationId xmlns:a16="http://schemas.microsoft.com/office/drawing/2014/main" id="{2B8AE005-BFD0-4A2A-BD59-1AE48984C3D8}"/>
              </a:ext>
            </a:extLst>
          </p:cNvPr>
          <p:cNvPicPr>
            <a:picLocks noChangeAspect="1"/>
          </p:cNvPicPr>
          <p:nvPr/>
        </p:nvPicPr>
        <p:blipFill>
          <a:blip r:embed="rId10">
            <a:extLst>
              <a:ext uri="{96DAC541-7B7A-43D3-8B79-37D633B846F1}">
                <asvg:svgBlip xmlns:asvg="http://schemas.microsoft.com/office/drawing/2016/SVG/main" r:embed="rId11"/>
              </a:ext>
            </a:extLst>
          </a:blip>
          <a:stretch>
            <a:fillRect/>
          </a:stretch>
        </p:blipFill>
        <p:spPr>
          <a:xfrm>
            <a:off x="7123809" y="4835187"/>
            <a:ext cx="524108" cy="524108"/>
          </a:xfrm>
          <a:prstGeom prst="rect">
            <a:avLst/>
          </a:prstGeom>
        </p:spPr>
      </p:pic>
      <p:pic>
        <p:nvPicPr>
          <p:cNvPr id="17" name="Graphique 16" descr="Dépôt d’ordures interdit avec un remplissage uni">
            <a:extLst>
              <a:ext uri="{FF2B5EF4-FFF2-40B4-BE49-F238E27FC236}">
                <a16:creationId xmlns:a16="http://schemas.microsoft.com/office/drawing/2014/main" id="{B764BFD0-A2CA-48D5-BD88-1A4C599A13F5}"/>
              </a:ext>
            </a:extLst>
          </p:cNvPr>
          <p:cNvPicPr>
            <a:picLocks noChangeAspect="1"/>
          </p:cNvPicPr>
          <p:nvPr/>
        </p:nvPicPr>
        <p:blipFill>
          <a:blip r:embed="rId12">
            <a:extLst>
              <a:ext uri="{96DAC541-7B7A-43D3-8B79-37D633B846F1}">
                <asvg:svgBlip xmlns:asvg="http://schemas.microsoft.com/office/drawing/2016/SVG/main" r:embed="rId13"/>
              </a:ext>
            </a:extLst>
          </a:blip>
          <a:stretch>
            <a:fillRect/>
          </a:stretch>
        </p:blipFill>
        <p:spPr>
          <a:xfrm>
            <a:off x="7046913" y="5415478"/>
            <a:ext cx="735980" cy="735980"/>
          </a:xfrm>
          <a:prstGeom prst="rect">
            <a:avLst/>
          </a:prstGeom>
        </p:spPr>
      </p:pic>
      <p:sp>
        <p:nvSpPr>
          <p:cNvPr id="20" name="Rectangle 19">
            <a:extLst>
              <a:ext uri="{FF2B5EF4-FFF2-40B4-BE49-F238E27FC236}">
                <a16:creationId xmlns:a16="http://schemas.microsoft.com/office/drawing/2014/main" id="{7DE82F36-A28A-4291-B3D9-AB5C423FCDD7}"/>
              </a:ext>
            </a:extLst>
          </p:cNvPr>
          <p:cNvSpPr/>
          <p:nvPr/>
        </p:nvSpPr>
        <p:spPr>
          <a:xfrm>
            <a:off x="5069711" y="4382973"/>
            <a:ext cx="2087748" cy="124232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3" name="Rectangle : coins arrondis 12">
            <a:extLst>
              <a:ext uri="{FF2B5EF4-FFF2-40B4-BE49-F238E27FC236}">
                <a16:creationId xmlns:a16="http://schemas.microsoft.com/office/drawing/2014/main" id="{2A378458-7EE0-4221-8339-AA60A42E46B3}"/>
              </a:ext>
            </a:extLst>
          </p:cNvPr>
          <p:cNvSpPr/>
          <p:nvPr/>
        </p:nvSpPr>
        <p:spPr>
          <a:xfrm>
            <a:off x="1092820" y="2665140"/>
            <a:ext cx="6759143" cy="3296369"/>
          </a:xfrm>
          <a:prstGeom prst="roundRect">
            <a:avLst>
              <a:gd name="adj" fmla="val 8548"/>
            </a:avLst>
          </a:prstGeom>
          <a:solidFill>
            <a:srgbClr val="009FC6"/>
          </a:solidFill>
          <a:ln>
            <a:solidFill>
              <a:srgbClr val="009FC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fr-FR" sz="1600" b="1" dirty="0" err="1"/>
              <a:t>Logistica </a:t>
            </a:r>
            <a:r>
              <a:rPr lang="fr-FR" sz="1600" b="1" dirty="0"/>
              <a:t>inversa:</a:t>
            </a:r>
          </a:p>
          <a:p>
            <a:pPr algn="just"/>
            <a:endParaRPr lang="fr-FR" sz="1600" dirty="0"/>
          </a:p>
          <a:p>
            <a:pPr algn="just"/>
            <a:r>
              <a:rPr lang="en-US" sz="1600" dirty="0"/>
              <a:t>La logistica inversa è il processo di restituzione dei prodotti dalla loro tipica destinazione finale allo scopo di recuperare valore o di smaltirli correttamente.</a:t>
            </a:r>
          </a:p>
          <a:p>
            <a:pPr algn="just"/>
            <a:endParaRPr lang="en-US" sz="1600" dirty="0"/>
          </a:p>
          <a:p>
            <a:pPr algn="just"/>
            <a:r>
              <a:rPr lang="en-US" sz="1600" dirty="0"/>
              <a:t>Anche le attività di rifabbricazione e rimessa a nuovo possono essere incluse nella definizione di logistica inversa.</a:t>
            </a:r>
            <a:endParaRPr lang="fr-FR" sz="1600" dirty="0"/>
          </a:p>
        </p:txBody>
      </p:sp>
      <p:grpSp>
        <p:nvGrpSpPr>
          <p:cNvPr id="21" name="Groupe 20">
            <a:extLst>
              <a:ext uri="{FF2B5EF4-FFF2-40B4-BE49-F238E27FC236}">
                <a16:creationId xmlns:a16="http://schemas.microsoft.com/office/drawing/2014/main" id="{35CC449C-5522-41C6-BBA4-FB83FC17E23D}"/>
              </a:ext>
            </a:extLst>
          </p:cNvPr>
          <p:cNvGrpSpPr/>
          <p:nvPr/>
        </p:nvGrpSpPr>
        <p:grpSpPr>
          <a:xfrm>
            <a:off x="7865630" y="3273"/>
            <a:ext cx="914400" cy="1027944"/>
            <a:chOff x="7881128" y="-28544"/>
            <a:chExt cx="914400" cy="1027944"/>
          </a:xfrm>
        </p:grpSpPr>
        <p:pic>
          <p:nvPicPr>
            <p:cNvPr id="22" name="Graphique 21" descr="Retour avec un remplissage uni">
              <a:hlinkClick r:id="" action="ppaction://hlinkshowjump?jump=previousslide"/>
              <a:extLst>
                <a:ext uri="{FF2B5EF4-FFF2-40B4-BE49-F238E27FC236}">
                  <a16:creationId xmlns:a16="http://schemas.microsoft.com/office/drawing/2014/main" id="{B541B087-4115-4607-869A-FA49609E635B}"/>
                </a:ext>
              </a:extLst>
            </p:cNvPr>
            <p:cNvPicPr>
              <a:picLocks noChangeAspect="1"/>
            </p:cNvPicPr>
            <p:nvPr/>
          </p:nvPicPr>
          <p:blipFill>
            <a:blip r:embed="rId14">
              <a:extLst>
                <a:ext uri="{96DAC541-7B7A-43D3-8B79-37D633B846F1}">
                  <asvg:svgBlip xmlns:asvg="http://schemas.microsoft.com/office/drawing/2016/SVG/main" r:embed="rId15"/>
                </a:ext>
              </a:extLst>
            </a:blip>
            <a:stretch>
              <a:fillRect/>
            </a:stretch>
          </p:blipFill>
          <p:spPr>
            <a:xfrm>
              <a:off x="7881128" y="-28544"/>
              <a:ext cx="914400" cy="914400"/>
            </a:xfrm>
            <a:prstGeom prst="rect">
              <a:avLst/>
            </a:prstGeom>
          </p:spPr>
        </p:pic>
        <p:sp>
          <p:nvSpPr>
            <p:cNvPr id="23" name="ZoneTexte 22">
              <a:extLst>
                <a:ext uri="{FF2B5EF4-FFF2-40B4-BE49-F238E27FC236}">
                  <a16:creationId xmlns:a16="http://schemas.microsoft.com/office/drawing/2014/main" id="{959BE001-05CB-4759-B2ED-FA6415B56FE2}"/>
                </a:ext>
              </a:extLst>
            </p:cNvPr>
            <p:cNvSpPr txBox="1"/>
            <p:nvPr/>
          </p:nvSpPr>
          <p:spPr>
            <a:xfrm>
              <a:off x="7950820" y="722401"/>
              <a:ext cx="775009" cy="276999"/>
            </a:xfrm>
            <a:prstGeom prst="rect">
              <a:avLst/>
            </a:prstGeom>
            <a:noFill/>
          </p:spPr>
          <p:txBody>
            <a:bodyPr wrap="square" rtlCol="0">
              <a:spAutoFit/>
            </a:bodyPr>
            <a:lstStyle/>
            <a:p>
              <a:pPr algn="ctr"/>
              <a:r>
                <a:rPr lang="fr-FR" sz="1200" dirty="0">
                  <a:solidFill>
                    <a:srgbClr val="FF0000"/>
                  </a:solidFill>
                </a:rPr>
                <a:t>Indietro</a:t>
              </a:r>
            </a:p>
          </p:txBody>
        </p:sp>
      </p:grpSp>
    </p:spTree>
    <p:extLst>
      <p:ext uri="{BB962C8B-B14F-4D97-AF65-F5344CB8AC3E}">
        <p14:creationId xmlns:p14="http://schemas.microsoft.com/office/powerpoint/2010/main" val="2268625163"/>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asvg="http://schemas.microsoft.com/office/drawing/2016/SVG/main" xmlns:a16="http://schemas.microsoft.com/office/drawing/2014/main" xmlns="">
      <p:transition spd="slow" advClick="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1000"/>
                                        <p:tgtEl>
                                          <p:spTgt spid="13"/>
                                        </p:tgtEl>
                                      </p:cBhvr>
                                    </p:animEffect>
                                    <p:anim calcmode="lin" valueType="num">
                                      <p:cBhvr>
                                        <p:cTn id="8" dur="1000" fill="hold"/>
                                        <p:tgtEl>
                                          <p:spTgt spid="13"/>
                                        </p:tgtEl>
                                        <p:attrNameLst>
                                          <p:attrName>ppt_x</p:attrName>
                                        </p:attrNameLst>
                                      </p:cBhvr>
                                      <p:tavLst>
                                        <p:tav tm="0">
                                          <p:val>
                                            <p:strVal val="#ppt_x"/>
                                          </p:val>
                                        </p:tav>
                                        <p:tav tm="100000">
                                          <p:val>
                                            <p:strVal val="#ppt_x"/>
                                          </p:val>
                                        </p:tav>
                                      </p:tavLst>
                                    </p:anim>
                                    <p:anim calcmode="lin" valueType="num">
                                      <p:cBhvr>
                                        <p:cTn id="9"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63"/>
        <p:cNvGrpSpPr/>
        <p:nvPr/>
      </p:nvGrpSpPr>
      <p:grpSpPr>
        <a:xfrm>
          <a:off x="0" y="0"/>
          <a:ext cx="0" cy="0"/>
          <a:chOff x="0" y="0"/>
          <a:chExt cx="0" cy="0"/>
        </a:xfrm>
      </p:grpSpPr>
      <p:sp>
        <p:nvSpPr>
          <p:cNvPr id="64" name="Google Shape;64;p9"/>
          <p:cNvSpPr txBox="1">
            <a:spLocks noGrp="1"/>
          </p:cNvSpPr>
          <p:nvPr>
            <p:ph type="sldNum" idx="12"/>
          </p:nvPr>
        </p:nvSpPr>
        <p:spPr>
          <a:xfrm>
            <a:off x="7046913" y="6519863"/>
            <a:ext cx="2133600" cy="365125"/>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000"/>
              <a:buNone/>
            </a:pPr>
            <a:fld id="{00000000-1234-1234-1234-123412341234}" type="slidenum">
              <a:rPr lang="es-ES"/>
              <a:t>21</a:t>
            </a:fld>
            <a:endParaRPr/>
          </a:p>
        </p:txBody>
      </p:sp>
      <p:sp>
        <p:nvSpPr>
          <p:cNvPr id="65" name="Google Shape;65;p9"/>
          <p:cNvSpPr txBox="1"/>
          <p:nvPr/>
        </p:nvSpPr>
        <p:spPr>
          <a:xfrm>
            <a:off x="285531" y="1074532"/>
            <a:ext cx="8509997" cy="375445"/>
          </a:xfrm>
          <a:prstGeom prst="rect">
            <a:avLst/>
          </a:prstGeom>
          <a:solidFill>
            <a:srgbClr val="18C320"/>
          </a:solidFill>
          <a:ln w="9525" cap="flat" cmpd="sng">
            <a:solidFill>
              <a:srgbClr val="00B050"/>
            </a:solidFill>
            <a:prstDash val="solid"/>
            <a:round/>
            <a:headEnd type="none" w="sm" len="sm"/>
            <a:tailEnd type="none" w="sm" len="sm"/>
          </a:ln>
        </p:spPr>
        <p:txBody>
          <a:bodyPr spcFirstLastPara="1" wrap="square" lIns="91425" tIns="45700" rIns="91425" bIns="45700" anchor="b" anchorCtr="0">
            <a:normAutofit fontScale="92500" lnSpcReduction="10000"/>
          </a:bodyPr>
          <a:lstStyle/>
          <a:p>
            <a:pPr marL="742950" marR="0" lvl="0" indent="-742950" algn="l" rtl="0">
              <a:lnSpc>
                <a:spcPct val="90000"/>
              </a:lnSpc>
              <a:spcBef>
                <a:spcPts val="0"/>
              </a:spcBef>
              <a:spcAft>
                <a:spcPts val="0"/>
              </a:spcAft>
              <a:buNone/>
            </a:pPr>
            <a:r>
              <a:rPr lang="fr-FR" sz="2400" b="0" i="0" u="none" strike="noStrike" cap="none" dirty="0" err="1">
                <a:solidFill>
                  <a:schemeClr val="lt1"/>
                </a:solidFill>
                <a:latin typeface="Arial"/>
                <a:ea typeface="Arial"/>
                <a:cs typeface="Arial"/>
                <a:sym typeface="Arial"/>
              </a:rPr>
              <a:t>Modalità operative</a:t>
            </a:r>
            <a:endParaRPr lang="en-GB" sz="2400" b="0" i="0" u="none" strike="noStrike" cap="none" dirty="0">
              <a:solidFill>
                <a:schemeClr val="lt1"/>
              </a:solidFill>
              <a:latin typeface="Arial"/>
              <a:ea typeface="Arial"/>
              <a:cs typeface="Arial"/>
              <a:sym typeface="Arial"/>
            </a:endParaRPr>
          </a:p>
        </p:txBody>
      </p:sp>
      <p:sp>
        <p:nvSpPr>
          <p:cNvPr id="6" name="5 Rectángulo"/>
          <p:cNvSpPr/>
          <p:nvPr/>
        </p:nvSpPr>
        <p:spPr>
          <a:xfrm>
            <a:off x="306006" y="1812071"/>
            <a:ext cx="8367731" cy="1077218"/>
          </a:xfrm>
          <a:prstGeom prst="rect">
            <a:avLst/>
          </a:prstGeom>
        </p:spPr>
        <p:txBody>
          <a:bodyPr wrap="square">
            <a:spAutoFit/>
          </a:bodyPr>
          <a:lstStyle/>
          <a:p>
            <a:pPr algn="just"/>
            <a:r>
              <a:rPr lang="en-GB" sz="1600" b="1" dirty="0">
                <a:solidFill>
                  <a:srgbClr val="18C320"/>
                </a:solidFill>
              </a:rPr>
              <a:t>Tecniche di trasporto e logistica richieste</a:t>
            </a:r>
          </a:p>
          <a:p>
            <a:pPr algn="just"/>
            <a:endParaRPr lang="en-GB" sz="1600" dirty="0">
              <a:solidFill>
                <a:schemeClr val="tx1"/>
              </a:solidFill>
            </a:endParaRPr>
          </a:p>
          <a:p>
            <a:pPr algn="just"/>
            <a:r>
              <a:rPr lang="en-GB" sz="1600" dirty="0">
                <a:solidFill>
                  <a:schemeClr val="tx1"/>
                </a:solidFill>
              </a:rPr>
              <a:t>Il settore è dedicato alla gestione dei flussi di prodotti, quindi le tecniche e le aspettative di servizio sono molto simili a quelle della logistica tradizionale per conto terzi:</a:t>
            </a:r>
          </a:p>
        </p:txBody>
      </p:sp>
      <p:sp>
        <p:nvSpPr>
          <p:cNvPr id="4" name="ZoneTexte 3">
            <a:extLst>
              <a:ext uri="{FF2B5EF4-FFF2-40B4-BE49-F238E27FC236}">
                <a16:creationId xmlns:a16="http://schemas.microsoft.com/office/drawing/2014/main" id="{A7129EB4-E6B2-4A2C-BC0B-67FEF82D1898}"/>
              </a:ext>
            </a:extLst>
          </p:cNvPr>
          <p:cNvSpPr txBox="1"/>
          <p:nvPr/>
        </p:nvSpPr>
        <p:spPr>
          <a:xfrm>
            <a:off x="285531" y="3338511"/>
            <a:ext cx="2484581" cy="307777"/>
          </a:xfrm>
          <a:prstGeom prst="rect">
            <a:avLst/>
          </a:prstGeom>
          <a:noFill/>
        </p:spPr>
        <p:txBody>
          <a:bodyPr wrap="square" rtlCol="0">
            <a:spAutoFit/>
          </a:bodyPr>
          <a:lstStyle/>
          <a:p>
            <a:r>
              <a:rPr lang="fr-FR" b="1" dirty="0" err="1">
                <a:solidFill>
                  <a:srgbClr val="18C320"/>
                </a:solidFill>
              </a:rPr>
              <a:t>Qualità dell'</a:t>
            </a:r>
            <a:r>
              <a:rPr lang="fr-FR" b="1" dirty="0">
                <a:solidFill>
                  <a:srgbClr val="18C320"/>
                </a:solidFill>
              </a:rPr>
              <a:t>attrezzatura</a:t>
            </a:r>
          </a:p>
        </p:txBody>
      </p:sp>
      <p:sp>
        <p:nvSpPr>
          <p:cNvPr id="9" name="ZoneTexte 8">
            <a:extLst>
              <a:ext uri="{FF2B5EF4-FFF2-40B4-BE49-F238E27FC236}">
                <a16:creationId xmlns:a16="http://schemas.microsoft.com/office/drawing/2014/main" id="{82D89FCD-4481-42B1-9CD3-D8EDDA5D2C61}"/>
              </a:ext>
            </a:extLst>
          </p:cNvPr>
          <p:cNvSpPr txBox="1"/>
          <p:nvPr/>
        </p:nvSpPr>
        <p:spPr>
          <a:xfrm>
            <a:off x="306005" y="4105920"/>
            <a:ext cx="2599119" cy="307777"/>
          </a:xfrm>
          <a:prstGeom prst="rect">
            <a:avLst/>
          </a:prstGeom>
          <a:noFill/>
        </p:spPr>
        <p:txBody>
          <a:bodyPr wrap="square" rtlCol="0">
            <a:spAutoFit/>
          </a:bodyPr>
          <a:lstStyle/>
          <a:p>
            <a:r>
              <a:rPr lang="fr-FR" b="1" dirty="0">
                <a:solidFill>
                  <a:srgbClr val="18C320"/>
                </a:solidFill>
              </a:rPr>
              <a:t>Gestione </a:t>
            </a:r>
            <a:r>
              <a:rPr lang="fr-FR" b="1" dirty="0" err="1">
                <a:solidFill>
                  <a:srgbClr val="18C320"/>
                </a:solidFill>
              </a:rPr>
              <a:t>dei costi</a:t>
            </a:r>
          </a:p>
        </p:txBody>
      </p:sp>
      <p:sp>
        <p:nvSpPr>
          <p:cNvPr id="10" name="ZoneTexte 9">
            <a:extLst>
              <a:ext uri="{FF2B5EF4-FFF2-40B4-BE49-F238E27FC236}">
                <a16:creationId xmlns:a16="http://schemas.microsoft.com/office/drawing/2014/main" id="{EB6153A6-F016-4996-A15A-F217E57AAABF}"/>
              </a:ext>
            </a:extLst>
          </p:cNvPr>
          <p:cNvSpPr txBox="1"/>
          <p:nvPr/>
        </p:nvSpPr>
        <p:spPr>
          <a:xfrm>
            <a:off x="285531" y="4979801"/>
            <a:ext cx="2464107" cy="307777"/>
          </a:xfrm>
          <a:prstGeom prst="rect">
            <a:avLst/>
          </a:prstGeom>
          <a:noFill/>
        </p:spPr>
        <p:txBody>
          <a:bodyPr wrap="square" rtlCol="0">
            <a:spAutoFit/>
          </a:bodyPr>
          <a:lstStyle/>
          <a:p>
            <a:r>
              <a:rPr lang="fr-FR" b="1" dirty="0" err="1">
                <a:solidFill>
                  <a:srgbClr val="18C320"/>
                </a:solidFill>
              </a:rPr>
              <a:t>Ottimizzazione dei </a:t>
            </a:r>
            <a:r>
              <a:rPr lang="fr-FR" b="1" dirty="0">
                <a:solidFill>
                  <a:srgbClr val="18C320"/>
                </a:solidFill>
              </a:rPr>
              <a:t>percorsi</a:t>
            </a:r>
          </a:p>
        </p:txBody>
      </p:sp>
      <p:sp>
        <p:nvSpPr>
          <p:cNvPr id="11" name="ZoneTexte 10">
            <a:extLst>
              <a:ext uri="{FF2B5EF4-FFF2-40B4-BE49-F238E27FC236}">
                <a16:creationId xmlns:a16="http://schemas.microsoft.com/office/drawing/2014/main" id="{3C66332D-3E34-4A66-8F79-BDE91BB2CBA7}"/>
              </a:ext>
            </a:extLst>
          </p:cNvPr>
          <p:cNvSpPr txBox="1"/>
          <p:nvPr/>
        </p:nvSpPr>
        <p:spPr>
          <a:xfrm>
            <a:off x="285531" y="5879972"/>
            <a:ext cx="2505060" cy="307777"/>
          </a:xfrm>
          <a:prstGeom prst="rect">
            <a:avLst/>
          </a:prstGeom>
          <a:noFill/>
        </p:spPr>
        <p:txBody>
          <a:bodyPr wrap="square" rtlCol="0">
            <a:spAutoFit/>
          </a:bodyPr>
          <a:lstStyle/>
          <a:p>
            <a:r>
              <a:rPr lang="fr-FR" b="1" dirty="0" err="1">
                <a:solidFill>
                  <a:srgbClr val="18C320"/>
                </a:solidFill>
              </a:rPr>
              <a:t>Regolamenti</a:t>
            </a:r>
            <a:endParaRPr lang="fr-FR" b="1" dirty="0">
              <a:solidFill>
                <a:srgbClr val="18C320"/>
              </a:solidFill>
            </a:endParaRPr>
          </a:p>
        </p:txBody>
      </p:sp>
      <p:sp>
        <p:nvSpPr>
          <p:cNvPr id="2" name="ZoneTexte 1">
            <a:extLst>
              <a:ext uri="{FF2B5EF4-FFF2-40B4-BE49-F238E27FC236}">
                <a16:creationId xmlns:a16="http://schemas.microsoft.com/office/drawing/2014/main" id="{FA327100-3E5A-4FF8-B4DD-01F2A3EE09DF}"/>
              </a:ext>
            </a:extLst>
          </p:cNvPr>
          <p:cNvSpPr txBox="1"/>
          <p:nvPr/>
        </p:nvSpPr>
        <p:spPr>
          <a:xfrm>
            <a:off x="2770112" y="3251383"/>
            <a:ext cx="6025413" cy="553998"/>
          </a:xfrm>
          <a:prstGeom prst="rect">
            <a:avLst/>
          </a:prstGeom>
          <a:noFill/>
        </p:spPr>
        <p:txBody>
          <a:bodyPr wrap="square" rtlCol="0">
            <a:spAutoFit/>
          </a:bodyPr>
          <a:lstStyle/>
          <a:p>
            <a:pPr algn="just"/>
            <a:r>
              <a:rPr lang="fr-FR" sz="1500" dirty="0"/>
              <a:t>La </a:t>
            </a:r>
            <a:r>
              <a:rPr lang="fr-FR" sz="1500" dirty="0" err="1"/>
              <a:t>durata </a:t>
            </a:r>
            <a:r>
              <a:rPr lang="fr-FR" sz="1500" dirty="0"/>
              <a:t>e l'</a:t>
            </a:r>
            <a:r>
              <a:rPr lang="fr-FR" sz="1500" dirty="0" err="1"/>
              <a:t>efficienza </a:t>
            </a:r>
            <a:r>
              <a:rPr lang="fr-FR" sz="1500" dirty="0"/>
              <a:t>delle </a:t>
            </a:r>
            <a:r>
              <a:rPr lang="fr-FR" sz="1500" dirty="0" err="1"/>
              <a:t>attrezzature sono </a:t>
            </a:r>
            <a:r>
              <a:rPr lang="fr-FR" sz="1500" dirty="0"/>
              <a:t>essenziali per la </a:t>
            </a:r>
            <a:r>
              <a:rPr lang="fr-FR" sz="1500" dirty="0" err="1"/>
              <a:t>longevità </a:t>
            </a:r>
            <a:r>
              <a:rPr lang="fr-FR" sz="1500" dirty="0"/>
              <a:t>dell'</a:t>
            </a:r>
            <a:r>
              <a:rPr lang="fr-FR" sz="1500" dirty="0" err="1"/>
              <a:t>azienda </a:t>
            </a:r>
            <a:r>
              <a:rPr lang="fr-FR" sz="1500" dirty="0"/>
              <a:t>e per la </a:t>
            </a:r>
            <a:r>
              <a:rPr lang="fr-FR" sz="1500" dirty="0" err="1"/>
              <a:t>fidelizzazione </a:t>
            </a:r>
            <a:r>
              <a:rPr lang="fr-FR" sz="1500" dirty="0"/>
              <a:t>del personale (protezione).</a:t>
            </a:r>
          </a:p>
        </p:txBody>
      </p:sp>
      <p:sp>
        <p:nvSpPr>
          <p:cNvPr id="12" name="ZoneTexte 11">
            <a:extLst>
              <a:ext uri="{FF2B5EF4-FFF2-40B4-BE49-F238E27FC236}">
                <a16:creationId xmlns:a16="http://schemas.microsoft.com/office/drawing/2014/main" id="{F757F6C1-F2B5-453A-AAC2-7AC3B569B047}"/>
              </a:ext>
            </a:extLst>
          </p:cNvPr>
          <p:cNvSpPr txBox="1"/>
          <p:nvPr/>
        </p:nvSpPr>
        <p:spPr>
          <a:xfrm>
            <a:off x="2770112" y="4014080"/>
            <a:ext cx="6025413" cy="784830"/>
          </a:xfrm>
          <a:prstGeom prst="rect">
            <a:avLst/>
          </a:prstGeom>
          <a:noFill/>
        </p:spPr>
        <p:txBody>
          <a:bodyPr wrap="square" rtlCol="0">
            <a:spAutoFit/>
          </a:bodyPr>
          <a:lstStyle/>
          <a:p>
            <a:pPr algn="just"/>
            <a:r>
              <a:rPr lang="fr-FR" sz="1500" dirty="0"/>
              <a:t>L'attività </a:t>
            </a:r>
            <a:r>
              <a:rPr lang="fr-FR" sz="1500" dirty="0" err="1"/>
              <a:t>è </a:t>
            </a:r>
            <a:r>
              <a:rPr lang="fr-FR" sz="1500" dirty="0"/>
              <a:t>ad alta intensità di capitale, </a:t>
            </a:r>
            <a:r>
              <a:rPr lang="fr-FR" sz="1500" dirty="0" err="1"/>
              <a:t>con prodotti </a:t>
            </a:r>
            <a:r>
              <a:rPr lang="fr-FR" sz="1500" dirty="0"/>
              <a:t>di </a:t>
            </a:r>
            <a:r>
              <a:rPr lang="fr-FR" sz="1500" dirty="0" err="1"/>
              <a:t>basso </a:t>
            </a:r>
            <a:r>
              <a:rPr lang="fr-FR" sz="1500" dirty="0"/>
              <a:t>valore da </a:t>
            </a:r>
            <a:r>
              <a:rPr lang="fr-FR" sz="1500" dirty="0" err="1"/>
              <a:t>gestire</a:t>
            </a:r>
            <a:r>
              <a:rPr lang="fr-FR" sz="1500" dirty="0"/>
              <a:t>, </a:t>
            </a:r>
            <a:r>
              <a:rPr lang="fr-FR" sz="1500" dirty="0" err="1"/>
              <a:t>da cui la necessità </a:t>
            </a:r>
            <a:r>
              <a:rPr lang="fr-FR" sz="1500" dirty="0"/>
              <a:t>di </a:t>
            </a:r>
            <a:r>
              <a:rPr lang="fr-FR" sz="1500" dirty="0" err="1"/>
              <a:t>limitare i tempi di inattività </a:t>
            </a:r>
            <a:r>
              <a:rPr lang="fr-FR" sz="1500" dirty="0"/>
              <a:t>e di ottimizzare i volumi per </a:t>
            </a:r>
            <a:r>
              <a:rPr lang="fr-FR" sz="1500" dirty="0" err="1"/>
              <a:t>soddisfare la domanda crescente.</a:t>
            </a:r>
            <a:endParaRPr lang="fr-FR" sz="1500" dirty="0"/>
          </a:p>
        </p:txBody>
      </p:sp>
      <p:sp>
        <p:nvSpPr>
          <p:cNvPr id="13" name="ZoneTexte 12">
            <a:extLst>
              <a:ext uri="{FF2B5EF4-FFF2-40B4-BE49-F238E27FC236}">
                <a16:creationId xmlns:a16="http://schemas.microsoft.com/office/drawing/2014/main" id="{1CEE8AAD-37D5-4EB7-8530-5F7CAC585905}"/>
              </a:ext>
            </a:extLst>
          </p:cNvPr>
          <p:cNvSpPr txBox="1"/>
          <p:nvPr/>
        </p:nvSpPr>
        <p:spPr>
          <a:xfrm>
            <a:off x="2749636" y="4944626"/>
            <a:ext cx="6025413" cy="553998"/>
          </a:xfrm>
          <a:prstGeom prst="rect">
            <a:avLst/>
          </a:prstGeom>
          <a:noFill/>
        </p:spPr>
        <p:txBody>
          <a:bodyPr wrap="square" rtlCol="0">
            <a:spAutoFit/>
          </a:bodyPr>
          <a:lstStyle/>
          <a:p>
            <a:pPr algn="just"/>
            <a:r>
              <a:rPr lang="fr-FR" sz="1500" dirty="0"/>
              <a:t>La rotazione dei camion </a:t>
            </a:r>
            <a:r>
              <a:rPr lang="fr-FR" sz="1500" dirty="0" err="1"/>
              <a:t>è coordinata in base </a:t>
            </a:r>
            <a:r>
              <a:rPr lang="fr-FR" sz="1500" dirty="0"/>
              <a:t>ai contenitori </a:t>
            </a:r>
            <a:r>
              <a:rPr lang="fr-FR" sz="1500" dirty="0" err="1"/>
              <a:t>da raccogliere </a:t>
            </a:r>
            <a:r>
              <a:rPr lang="fr-FR" sz="1500" dirty="0"/>
              <a:t>e alle fasce orarie </a:t>
            </a:r>
            <a:r>
              <a:rPr lang="fr-FR" sz="1500" dirty="0" err="1"/>
              <a:t>autorizzate </a:t>
            </a:r>
            <a:r>
              <a:rPr lang="fr-FR" sz="1500" dirty="0"/>
              <a:t>dai </a:t>
            </a:r>
            <a:r>
              <a:rPr lang="fr-FR" sz="1500" dirty="0" err="1"/>
              <a:t>comuni.</a:t>
            </a:r>
            <a:endParaRPr lang="fr-FR" sz="1500" dirty="0"/>
          </a:p>
        </p:txBody>
      </p:sp>
      <p:sp>
        <p:nvSpPr>
          <p:cNvPr id="14" name="ZoneTexte 13">
            <a:extLst>
              <a:ext uri="{FF2B5EF4-FFF2-40B4-BE49-F238E27FC236}">
                <a16:creationId xmlns:a16="http://schemas.microsoft.com/office/drawing/2014/main" id="{F140B45D-7A5D-4670-A3A5-798DBE4DA2CC}"/>
              </a:ext>
            </a:extLst>
          </p:cNvPr>
          <p:cNvSpPr txBox="1"/>
          <p:nvPr/>
        </p:nvSpPr>
        <p:spPr>
          <a:xfrm>
            <a:off x="2770112" y="5757166"/>
            <a:ext cx="6025413" cy="553998"/>
          </a:xfrm>
          <a:prstGeom prst="rect">
            <a:avLst/>
          </a:prstGeom>
          <a:noFill/>
        </p:spPr>
        <p:txBody>
          <a:bodyPr wrap="square" rtlCol="0">
            <a:spAutoFit/>
          </a:bodyPr>
          <a:lstStyle/>
          <a:p>
            <a:pPr algn="just"/>
            <a:r>
              <a:rPr lang="fr-FR" sz="1500" dirty="0"/>
              <a:t>Esiste un </a:t>
            </a:r>
            <a:r>
              <a:rPr lang="fr-FR" sz="1500" dirty="0" err="1"/>
              <a:t>numero crescente </a:t>
            </a:r>
            <a:r>
              <a:rPr lang="fr-FR" sz="1500" dirty="0"/>
              <a:t>di </a:t>
            </a:r>
            <a:r>
              <a:rPr lang="fr-FR" sz="1500" dirty="0" err="1"/>
              <a:t>normative relative </a:t>
            </a:r>
            <a:r>
              <a:rPr lang="fr-FR" sz="1500" dirty="0"/>
              <a:t>alla gestione </a:t>
            </a:r>
            <a:r>
              <a:rPr lang="fr-FR" sz="1500" dirty="0" err="1"/>
              <a:t>dei rifiuti</a:t>
            </a:r>
            <a:r>
              <a:rPr lang="fr-FR" sz="1500" dirty="0"/>
              <a:t>, in </a:t>
            </a:r>
            <a:r>
              <a:rPr lang="fr-FR" sz="1500" dirty="0" err="1"/>
              <a:t>particolare </a:t>
            </a:r>
            <a:r>
              <a:rPr lang="fr-FR" sz="1500" dirty="0"/>
              <a:t>per lo </a:t>
            </a:r>
            <a:r>
              <a:rPr lang="fr-FR" sz="1500" dirty="0" err="1"/>
              <a:t>smaltimento dei rifiuti.</a:t>
            </a:r>
            <a:endParaRPr lang="fr-FR" sz="1500" dirty="0"/>
          </a:p>
        </p:txBody>
      </p:sp>
    </p:spTree>
    <p:extLst>
      <p:ext uri="{BB962C8B-B14F-4D97-AF65-F5344CB8AC3E}">
        <p14:creationId xmlns:p14="http://schemas.microsoft.com/office/powerpoint/2010/main" val="3801788841"/>
      </p:ext>
    </p:extLst>
  </p:cSld>
  <p:clrMapOvr>
    <a:masterClrMapping/>
  </p:clrMapOvr>
  <mc:AlternateContent xmlns:mc="http://schemas.openxmlformats.org/markup-compatibility/2006" xmlns:p14="http://schemas.microsoft.com/office/powerpoint/2010/main">
    <mc:Choice Requires="p14">
      <p:transition spd="slow" p14:dur="2000" advClick="0" advTm="18000"/>
    </mc:Choice>
    <mc:Fallback xmlns:a16="http://schemas.microsoft.com/office/drawing/2014/main" xmlns="">
      <p:transition spd="slow" advClick="0" advTm="18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500"/>
                                  </p:stCondLst>
                                  <p:childTnLst>
                                    <p:set>
                                      <p:cBhvr>
                                        <p:cTn id="6" dur="1" fill="hold">
                                          <p:stCondLst>
                                            <p:cond delay="0"/>
                                          </p:stCondLst>
                                        </p:cTn>
                                        <p:tgtEl>
                                          <p:spTgt spid="6">
                                            <p:txEl>
                                              <p:pRg st="2" end="2"/>
                                            </p:txEl>
                                          </p:spTgt>
                                        </p:tgtEl>
                                        <p:attrNameLst>
                                          <p:attrName>style.visibility</p:attrName>
                                        </p:attrNameLst>
                                      </p:cBhvr>
                                      <p:to>
                                        <p:strVal val="visible"/>
                                      </p:to>
                                    </p:set>
                                    <p:animEffect transition="in" filter="wipe(up)">
                                      <p:cBhvr>
                                        <p:cTn id="7" dur="2000"/>
                                        <p:tgtEl>
                                          <p:spTgt spid="6">
                                            <p:txEl>
                                              <p:pRg st="2" end="2"/>
                                            </p:txEl>
                                          </p:spTgt>
                                        </p:tgtEl>
                                      </p:cBhvr>
                                    </p:animEffect>
                                  </p:childTnLst>
                                </p:cTn>
                              </p:par>
                            </p:childTnLst>
                          </p:cTn>
                        </p:par>
                        <p:par>
                          <p:cTn id="8" fill="hold">
                            <p:stCondLst>
                              <p:cond delay="2500"/>
                            </p:stCondLst>
                            <p:childTnLst>
                              <p:par>
                                <p:cTn id="9" presetID="10" presetClass="entr" presetSubtype="0" fill="hold" grpId="0" nodeType="afterEffect">
                                  <p:stCondLst>
                                    <p:cond delay="500"/>
                                  </p:stCondLst>
                                  <p:childTnLst>
                                    <p:set>
                                      <p:cBhvr>
                                        <p:cTn id="10" dur="1" fill="hold">
                                          <p:stCondLst>
                                            <p:cond delay="0"/>
                                          </p:stCondLst>
                                        </p:cTn>
                                        <p:tgtEl>
                                          <p:spTgt spid="4"/>
                                        </p:tgtEl>
                                        <p:attrNameLst>
                                          <p:attrName>style.visibility</p:attrName>
                                        </p:attrNameLst>
                                      </p:cBhvr>
                                      <p:to>
                                        <p:strVal val="visible"/>
                                      </p:to>
                                    </p:set>
                                    <p:animEffect transition="in" filter="fade">
                                      <p:cBhvr>
                                        <p:cTn id="11" dur="500"/>
                                        <p:tgtEl>
                                          <p:spTgt spid="4"/>
                                        </p:tgtEl>
                                      </p:cBhvr>
                                    </p:animEffect>
                                  </p:childTnLst>
                                </p:cTn>
                              </p:par>
                            </p:childTnLst>
                          </p:cTn>
                        </p:par>
                        <p:par>
                          <p:cTn id="12" fill="hold">
                            <p:stCondLst>
                              <p:cond delay="3500"/>
                            </p:stCondLst>
                            <p:childTnLst>
                              <p:par>
                                <p:cTn id="13" presetID="22" presetClass="entr" presetSubtype="1" fill="hold" grpId="0" nodeType="afterEffect">
                                  <p:stCondLst>
                                    <p:cond delay="0"/>
                                  </p:stCondLst>
                                  <p:childTnLst>
                                    <p:set>
                                      <p:cBhvr>
                                        <p:cTn id="14" dur="1" fill="hold">
                                          <p:stCondLst>
                                            <p:cond delay="0"/>
                                          </p:stCondLst>
                                        </p:cTn>
                                        <p:tgtEl>
                                          <p:spTgt spid="2"/>
                                        </p:tgtEl>
                                        <p:attrNameLst>
                                          <p:attrName>style.visibility</p:attrName>
                                        </p:attrNameLst>
                                      </p:cBhvr>
                                      <p:to>
                                        <p:strVal val="visible"/>
                                      </p:to>
                                    </p:set>
                                    <p:animEffect transition="in" filter="wipe(up)">
                                      <p:cBhvr>
                                        <p:cTn id="15" dur="2000"/>
                                        <p:tgtEl>
                                          <p:spTgt spid="2"/>
                                        </p:tgtEl>
                                      </p:cBhvr>
                                    </p:animEffect>
                                  </p:childTnLst>
                                </p:cTn>
                              </p:par>
                            </p:childTnLst>
                          </p:cTn>
                        </p:par>
                        <p:par>
                          <p:cTn id="16" fill="hold">
                            <p:stCondLst>
                              <p:cond delay="5500"/>
                            </p:stCondLst>
                            <p:childTnLst>
                              <p:par>
                                <p:cTn id="17" presetID="10" presetClass="entr" presetSubtype="0" fill="hold" grpId="0" nodeType="afterEffect">
                                  <p:stCondLst>
                                    <p:cond delay="500"/>
                                  </p:stCondLst>
                                  <p:childTnLst>
                                    <p:set>
                                      <p:cBhvr>
                                        <p:cTn id="18" dur="1" fill="hold">
                                          <p:stCondLst>
                                            <p:cond delay="0"/>
                                          </p:stCondLst>
                                        </p:cTn>
                                        <p:tgtEl>
                                          <p:spTgt spid="9"/>
                                        </p:tgtEl>
                                        <p:attrNameLst>
                                          <p:attrName>style.visibility</p:attrName>
                                        </p:attrNameLst>
                                      </p:cBhvr>
                                      <p:to>
                                        <p:strVal val="visible"/>
                                      </p:to>
                                    </p:set>
                                    <p:animEffect transition="in" filter="fade">
                                      <p:cBhvr>
                                        <p:cTn id="19" dur="500"/>
                                        <p:tgtEl>
                                          <p:spTgt spid="9"/>
                                        </p:tgtEl>
                                      </p:cBhvr>
                                    </p:animEffect>
                                  </p:childTnLst>
                                </p:cTn>
                              </p:par>
                            </p:childTnLst>
                          </p:cTn>
                        </p:par>
                        <p:par>
                          <p:cTn id="20" fill="hold">
                            <p:stCondLst>
                              <p:cond delay="6500"/>
                            </p:stCondLst>
                            <p:childTnLst>
                              <p:par>
                                <p:cTn id="21" presetID="22" presetClass="entr" presetSubtype="1" fill="hold" grpId="0" nodeType="afterEffect">
                                  <p:stCondLst>
                                    <p:cond delay="0"/>
                                  </p:stCondLst>
                                  <p:childTnLst>
                                    <p:set>
                                      <p:cBhvr>
                                        <p:cTn id="22" dur="1" fill="hold">
                                          <p:stCondLst>
                                            <p:cond delay="0"/>
                                          </p:stCondLst>
                                        </p:cTn>
                                        <p:tgtEl>
                                          <p:spTgt spid="12"/>
                                        </p:tgtEl>
                                        <p:attrNameLst>
                                          <p:attrName>style.visibility</p:attrName>
                                        </p:attrNameLst>
                                      </p:cBhvr>
                                      <p:to>
                                        <p:strVal val="visible"/>
                                      </p:to>
                                    </p:set>
                                    <p:animEffect transition="in" filter="wipe(up)">
                                      <p:cBhvr>
                                        <p:cTn id="23" dur="2000"/>
                                        <p:tgtEl>
                                          <p:spTgt spid="12"/>
                                        </p:tgtEl>
                                      </p:cBhvr>
                                    </p:animEffect>
                                  </p:childTnLst>
                                </p:cTn>
                              </p:par>
                            </p:childTnLst>
                          </p:cTn>
                        </p:par>
                        <p:par>
                          <p:cTn id="24" fill="hold">
                            <p:stCondLst>
                              <p:cond delay="8500"/>
                            </p:stCondLst>
                            <p:childTnLst>
                              <p:par>
                                <p:cTn id="25" presetID="10" presetClass="entr" presetSubtype="0" fill="hold" grpId="0" nodeType="afterEffect">
                                  <p:stCondLst>
                                    <p:cond delay="500"/>
                                  </p:stCondLst>
                                  <p:childTnLst>
                                    <p:set>
                                      <p:cBhvr>
                                        <p:cTn id="26" dur="1" fill="hold">
                                          <p:stCondLst>
                                            <p:cond delay="0"/>
                                          </p:stCondLst>
                                        </p:cTn>
                                        <p:tgtEl>
                                          <p:spTgt spid="10"/>
                                        </p:tgtEl>
                                        <p:attrNameLst>
                                          <p:attrName>style.visibility</p:attrName>
                                        </p:attrNameLst>
                                      </p:cBhvr>
                                      <p:to>
                                        <p:strVal val="visible"/>
                                      </p:to>
                                    </p:set>
                                    <p:animEffect transition="in" filter="fade">
                                      <p:cBhvr>
                                        <p:cTn id="27" dur="500"/>
                                        <p:tgtEl>
                                          <p:spTgt spid="10"/>
                                        </p:tgtEl>
                                      </p:cBhvr>
                                    </p:animEffect>
                                  </p:childTnLst>
                                </p:cTn>
                              </p:par>
                            </p:childTnLst>
                          </p:cTn>
                        </p:par>
                        <p:par>
                          <p:cTn id="28" fill="hold">
                            <p:stCondLst>
                              <p:cond delay="9500"/>
                            </p:stCondLst>
                            <p:childTnLst>
                              <p:par>
                                <p:cTn id="29" presetID="22" presetClass="entr" presetSubtype="1" fill="hold" grpId="0" nodeType="afterEffect">
                                  <p:stCondLst>
                                    <p:cond delay="0"/>
                                  </p:stCondLst>
                                  <p:childTnLst>
                                    <p:set>
                                      <p:cBhvr>
                                        <p:cTn id="30" dur="1" fill="hold">
                                          <p:stCondLst>
                                            <p:cond delay="0"/>
                                          </p:stCondLst>
                                        </p:cTn>
                                        <p:tgtEl>
                                          <p:spTgt spid="13"/>
                                        </p:tgtEl>
                                        <p:attrNameLst>
                                          <p:attrName>style.visibility</p:attrName>
                                        </p:attrNameLst>
                                      </p:cBhvr>
                                      <p:to>
                                        <p:strVal val="visible"/>
                                      </p:to>
                                    </p:set>
                                    <p:animEffect transition="in" filter="wipe(up)">
                                      <p:cBhvr>
                                        <p:cTn id="31" dur="2000"/>
                                        <p:tgtEl>
                                          <p:spTgt spid="13"/>
                                        </p:tgtEl>
                                      </p:cBhvr>
                                    </p:animEffect>
                                  </p:childTnLst>
                                </p:cTn>
                              </p:par>
                            </p:childTnLst>
                          </p:cTn>
                        </p:par>
                        <p:par>
                          <p:cTn id="32" fill="hold">
                            <p:stCondLst>
                              <p:cond delay="11500"/>
                            </p:stCondLst>
                            <p:childTnLst>
                              <p:par>
                                <p:cTn id="33" presetID="10" presetClass="entr" presetSubtype="0" fill="hold" grpId="0" nodeType="afterEffect">
                                  <p:stCondLst>
                                    <p:cond delay="500"/>
                                  </p:stCondLst>
                                  <p:childTnLst>
                                    <p:set>
                                      <p:cBhvr>
                                        <p:cTn id="34" dur="1" fill="hold">
                                          <p:stCondLst>
                                            <p:cond delay="0"/>
                                          </p:stCondLst>
                                        </p:cTn>
                                        <p:tgtEl>
                                          <p:spTgt spid="11"/>
                                        </p:tgtEl>
                                        <p:attrNameLst>
                                          <p:attrName>style.visibility</p:attrName>
                                        </p:attrNameLst>
                                      </p:cBhvr>
                                      <p:to>
                                        <p:strVal val="visible"/>
                                      </p:to>
                                    </p:set>
                                    <p:animEffect transition="in" filter="fade">
                                      <p:cBhvr>
                                        <p:cTn id="35" dur="500"/>
                                        <p:tgtEl>
                                          <p:spTgt spid="11"/>
                                        </p:tgtEl>
                                      </p:cBhvr>
                                    </p:animEffect>
                                  </p:childTnLst>
                                </p:cTn>
                              </p:par>
                            </p:childTnLst>
                          </p:cTn>
                        </p:par>
                        <p:par>
                          <p:cTn id="36" fill="hold">
                            <p:stCondLst>
                              <p:cond delay="12500"/>
                            </p:stCondLst>
                            <p:childTnLst>
                              <p:par>
                                <p:cTn id="37" presetID="22" presetClass="entr" presetSubtype="1" fill="hold" grpId="0" nodeType="afterEffect">
                                  <p:stCondLst>
                                    <p:cond delay="0"/>
                                  </p:stCondLst>
                                  <p:childTnLst>
                                    <p:set>
                                      <p:cBhvr>
                                        <p:cTn id="38" dur="1" fill="hold">
                                          <p:stCondLst>
                                            <p:cond delay="0"/>
                                          </p:stCondLst>
                                        </p:cTn>
                                        <p:tgtEl>
                                          <p:spTgt spid="14"/>
                                        </p:tgtEl>
                                        <p:attrNameLst>
                                          <p:attrName>style.visibility</p:attrName>
                                        </p:attrNameLst>
                                      </p:cBhvr>
                                      <p:to>
                                        <p:strVal val="visible"/>
                                      </p:to>
                                    </p:set>
                                    <p:animEffect transition="in" filter="wipe(up)">
                                      <p:cBhvr>
                                        <p:cTn id="39" dur="20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p:bldP spid="4" grpId="0"/>
      <p:bldP spid="9" grpId="0"/>
      <p:bldP spid="10" grpId="0"/>
      <p:bldP spid="11" grpId="0"/>
      <p:bldP spid="2" grpId="0"/>
      <p:bldP spid="12" grpId="0"/>
      <p:bldP spid="13" grpId="0"/>
      <p:bldP spid="14"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63"/>
        <p:cNvGrpSpPr/>
        <p:nvPr/>
      </p:nvGrpSpPr>
      <p:grpSpPr>
        <a:xfrm>
          <a:off x="0" y="0"/>
          <a:ext cx="0" cy="0"/>
          <a:chOff x="0" y="0"/>
          <a:chExt cx="0" cy="0"/>
        </a:xfrm>
      </p:grpSpPr>
      <p:sp>
        <p:nvSpPr>
          <p:cNvPr id="64" name="Google Shape;64;p9"/>
          <p:cNvSpPr txBox="1">
            <a:spLocks noGrp="1"/>
          </p:cNvSpPr>
          <p:nvPr>
            <p:ph type="sldNum" idx="12"/>
          </p:nvPr>
        </p:nvSpPr>
        <p:spPr>
          <a:xfrm>
            <a:off x="7046913" y="6519863"/>
            <a:ext cx="2133600" cy="365125"/>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000"/>
              <a:buNone/>
            </a:pPr>
            <a:fld id="{00000000-1234-1234-1234-123412341234}" type="slidenum">
              <a:rPr lang="es-ES"/>
              <a:t>22</a:t>
            </a:fld>
            <a:endParaRPr/>
          </a:p>
        </p:txBody>
      </p:sp>
      <p:sp>
        <p:nvSpPr>
          <p:cNvPr id="65" name="Google Shape;65;p9"/>
          <p:cNvSpPr txBox="1"/>
          <p:nvPr/>
        </p:nvSpPr>
        <p:spPr>
          <a:xfrm>
            <a:off x="285531" y="1074532"/>
            <a:ext cx="8509997" cy="375445"/>
          </a:xfrm>
          <a:prstGeom prst="rect">
            <a:avLst/>
          </a:prstGeom>
          <a:solidFill>
            <a:srgbClr val="18C320"/>
          </a:solidFill>
          <a:ln w="9525" cap="flat" cmpd="sng">
            <a:solidFill>
              <a:srgbClr val="00B050"/>
            </a:solidFill>
            <a:prstDash val="solid"/>
            <a:round/>
            <a:headEnd type="none" w="sm" len="sm"/>
            <a:tailEnd type="none" w="sm" len="sm"/>
          </a:ln>
        </p:spPr>
        <p:txBody>
          <a:bodyPr spcFirstLastPara="1" wrap="square" lIns="91425" tIns="45700" rIns="91425" bIns="45700" anchor="b" anchorCtr="0">
            <a:normAutofit fontScale="92500" lnSpcReduction="10000"/>
          </a:bodyPr>
          <a:lstStyle/>
          <a:p>
            <a:pPr marL="742950" marR="0" lvl="0" indent="-742950" algn="l" rtl="0">
              <a:lnSpc>
                <a:spcPct val="90000"/>
              </a:lnSpc>
              <a:spcBef>
                <a:spcPts val="0"/>
              </a:spcBef>
              <a:spcAft>
                <a:spcPts val="0"/>
              </a:spcAft>
              <a:buNone/>
            </a:pPr>
            <a:r>
              <a:rPr lang="fr-FR" sz="2400" b="0" i="0" u="none" strike="noStrike" cap="none" dirty="0" err="1">
                <a:solidFill>
                  <a:schemeClr val="lt1"/>
                </a:solidFill>
                <a:latin typeface="Arial"/>
                <a:ea typeface="Arial"/>
                <a:cs typeface="Arial"/>
                <a:sym typeface="Arial"/>
              </a:rPr>
              <a:t>Modalità operative</a:t>
            </a:r>
            <a:endParaRPr lang="en-GB" sz="2400" b="0" i="0" u="none" strike="noStrike" cap="none" dirty="0">
              <a:solidFill>
                <a:schemeClr val="lt1"/>
              </a:solidFill>
              <a:latin typeface="Arial"/>
              <a:ea typeface="Arial"/>
              <a:cs typeface="Arial"/>
              <a:sym typeface="Arial"/>
            </a:endParaRPr>
          </a:p>
        </p:txBody>
      </p:sp>
      <p:sp>
        <p:nvSpPr>
          <p:cNvPr id="6" name="5 Rectángulo"/>
          <p:cNvSpPr/>
          <p:nvPr/>
        </p:nvSpPr>
        <p:spPr>
          <a:xfrm>
            <a:off x="306006" y="1812071"/>
            <a:ext cx="8367731" cy="338554"/>
          </a:xfrm>
          <a:prstGeom prst="rect">
            <a:avLst/>
          </a:prstGeom>
        </p:spPr>
        <p:txBody>
          <a:bodyPr wrap="square">
            <a:spAutoFit/>
          </a:bodyPr>
          <a:lstStyle/>
          <a:p>
            <a:pPr algn="just"/>
            <a:r>
              <a:rPr lang="en-GB" sz="1600" b="1" dirty="0">
                <a:solidFill>
                  <a:srgbClr val="18C320"/>
                </a:solidFill>
              </a:rPr>
              <a:t>Tecniche di trasporto e logistica richieste</a:t>
            </a:r>
          </a:p>
        </p:txBody>
      </p:sp>
      <p:sp>
        <p:nvSpPr>
          <p:cNvPr id="15" name="ZoneTexte 14">
            <a:extLst>
              <a:ext uri="{FF2B5EF4-FFF2-40B4-BE49-F238E27FC236}">
                <a16:creationId xmlns:a16="http://schemas.microsoft.com/office/drawing/2014/main" id="{7407B2AB-80A0-4B19-BCD6-2FE3B1964DCD}"/>
              </a:ext>
            </a:extLst>
          </p:cNvPr>
          <p:cNvSpPr txBox="1"/>
          <p:nvPr/>
        </p:nvSpPr>
        <p:spPr>
          <a:xfrm>
            <a:off x="306008" y="2757804"/>
            <a:ext cx="2464107" cy="307777"/>
          </a:xfrm>
          <a:prstGeom prst="rect">
            <a:avLst/>
          </a:prstGeom>
          <a:noFill/>
        </p:spPr>
        <p:txBody>
          <a:bodyPr wrap="square" rtlCol="0">
            <a:spAutoFit/>
          </a:bodyPr>
          <a:lstStyle/>
          <a:p>
            <a:r>
              <a:rPr lang="fr-FR" b="1" dirty="0">
                <a:solidFill>
                  <a:srgbClr val="18C320"/>
                </a:solidFill>
              </a:rPr>
              <a:t>Gestione dello storage</a:t>
            </a:r>
          </a:p>
        </p:txBody>
      </p:sp>
      <p:sp>
        <p:nvSpPr>
          <p:cNvPr id="16" name="ZoneTexte 15">
            <a:extLst>
              <a:ext uri="{FF2B5EF4-FFF2-40B4-BE49-F238E27FC236}">
                <a16:creationId xmlns:a16="http://schemas.microsoft.com/office/drawing/2014/main" id="{690B34DC-1286-4D04-B04F-7C0EA6A16715}"/>
              </a:ext>
            </a:extLst>
          </p:cNvPr>
          <p:cNvSpPr txBox="1"/>
          <p:nvPr/>
        </p:nvSpPr>
        <p:spPr>
          <a:xfrm>
            <a:off x="306009" y="3597745"/>
            <a:ext cx="2505060" cy="307777"/>
          </a:xfrm>
          <a:prstGeom prst="rect">
            <a:avLst/>
          </a:prstGeom>
          <a:noFill/>
        </p:spPr>
        <p:txBody>
          <a:bodyPr wrap="square" rtlCol="0">
            <a:spAutoFit/>
          </a:bodyPr>
          <a:lstStyle/>
          <a:p>
            <a:r>
              <a:rPr lang="fr-FR" b="1" dirty="0" err="1">
                <a:solidFill>
                  <a:srgbClr val="18C320"/>
                </a:solidFill>
              </a:rPr>
              <a:t>Sostenibilità</a:t>
            </a:r>
            <a:endParaRPr lang="fr-FR" b="1" dirty="0">
              <a:solidFill>
                <a:srgbClr val="18C320"/>
              </a:solidFill>
            </a:endParaRPr>
          </a:p>
        </p:txBody>
      </p:sp>
      <p:sp>
        <p:nvSpPr>
          <p:cNvPr id="19" name="ZoneTexte 18">
            <a:extLst>
              <a:ext uri="{FF2B5EF4-FFF2-40B4-BE49-F238E27FC236}">
                <a16:creationId xmlns:a16="http://schemas.microsoft.com/office/drawing/2014/main" id="{C9E166C6-DBC3-474C-BA9B-F211A63D5592}"/>
              </a:ext>
            </a:extLst>
          </p:cNvPr>
          <p:cNvSpPr txBox="1"/>
          <p:nvPr/>
        </p:nvSpPr>
        <p:spPr>
          <a:xfrm>
            <a:off x="2811069" y="2413337"/>
            <a:ext cx="5984459" cy="1015663"/>
          </a:xfrm>
          <a:prstGeom prst="rect">
            <a:avLst/>
          </a:prstGeom>
          <a:noFill/>
        </p:spPr>
        <p:txBody>
          <a:bodyPr wrap="square" rtlCol="0">
            <a:spAutoFit/>
          </a:bodyPr>
          <a:lstStyle/>
          <a:p>
            <a:pPr algn="just"/>
            <a:r>
              <a:rPr lang="fr-FR" sz="1500" dirty="0" err="1"/>
              <a:t>I rifiuti rappresentano </a:t>
            </a:r>
            <a:r>
              <a:rPr lang="fr-FR" sz="1500" dirty="0"/>
              <a:t>volumi di </a:t>
            </a:r>
            <a:r>
              <a:rPr lang="fr-FR" sz="1500" dirty="0" err="1"/>
              <a:t>merci </a:t>
            </a:r>
            <a:r>
              <a:rPr lang="fr-FR" sz="1500" dirty="0"/>
              <a:t>non ottimizzati, </a:t>
            </a:r>
            <a:r>
              <a:rPr lang="fr-FR" sz="1500" dirty="0" err="1"/>
              <a:t>che saranno raccolti </a:t>
            </a:r>
            <a:r>
              <a:rPr lang="fr-FR" sz="1500" dirty="0"/>
              <a:t>in punti di raccolta non standardizzati e </a:t>
            </a:r>
            <a:r>
              <a:rPr lang="fr-FR" sz="1500" dirty="0" err="1"/>
              <a:t>diversi</a:t>
            </a:r>
            <a:r>
              <a:rPr lang="fr-FR" sz="1500" dirty="0"/>
              <a:t>. </a:t>
            </a:r>
            <a:r>
              <a:rPr lang="fr-FR" sz="1500" dirty="0" err="1"/>
              <a:t>È quindi complesso preparare </a:t>
            </a:r>
            <a:r>
              <a:rPr lang="fr-FR" sz="1500" dirty="0"/>
              <a:t>e ottimizzare le condizioni di </a:t>
            </a:r>
            <a:r>
              <a:rPr lang="fr-FR" sz="1500" dirty="0" err="1"/>
              <a:t>stoccaggio prima della selezione </a:t>
            </a:r>
            <a:r>
              <a:rPr lang="fr-FR" sz="1500" dirty="0"/>
              <a:t>e del </a:t>
            </a:r>
            <a:r>
              <a:rPr lang="fr-FR" sz="1500" dirty="0" err="1"/>
              <a:t>trattamento.</a:t>
            </a:r>
            <a:endParaRPr lang="fr-FR" sz="1500" dirty="0"/>
          </a:p>
        </p:txBody>
      </p:sp>
      <p:sp>
        <p:nvSpPr>
          <p:cNvPr id="20" name="ZoneTexte 19">
            <a:extLst>
              <a:ext uri="{FF2B5EF4-FFF2-40B4-BE49-F238E27FC236}">
                <a16:creationId xmlns:a16="http://schemas.microsoft.com/office/drawing/2014/main" id="{05231841-F748-4768-AA17-3DDFEC9E2279}"/>
              </a:ext>
            </a:extLst>
          </p:cNvPr>
          <p:cNvSpPr txBox="1"/>
          <p:nvPr/>
        </p:nvSpPr>
        <p:spPr>
          <a:xfrm>
            <a:off x="2831538" y="3597745"/>
            <a:ext cx="5984459" cy="553998"/>
          </a:xfrm>
          <a:prstGeom prst="rect">
            <a:avLst/>
          </a:prstGeom>
          <a:noFill/>
        </p:spPr>
        <p:txBody>
          <a:bodyPr wrap="square" rtlCol="0">
            <a:spAutoFit/>
          </a:bodyPr>
          <a:lstStyle/>
          <a:p>
            <a:pPr algn="just"/>
            <a:r>
              <a:rPr lang="fr-FR" sz="1500" dirty="0"/>
              <a:t>La gestione </a:t>
            </a:r>
            <a:r>
              <a:rPr lang="fr-FR" sz="1500" dirty="0" err="1"/>
              <a:t>dei rifiuti è direttamente collegata </a:t>
            </a:r>
            <a:r>
              <a:rPr lang="fr-FR" sz="1500" dirty="0"/>
              <a:t>alla </a:t>
            </a:r>
            <a:r>
              <a:rPr lang="fr-FR" sz="1500" dirty="0" err="1"/>
              <a:t>conservazione </a:t>
            </a:r>
            <a:r>
              <a:rPr lang="fr-FR" sz="1500" dirty="0"/>
              <a:t>dell'</a:t>
            </a:r>
            <a:r>
              <a:rPr lang="fr-FR" sz="1500" dirty="0" err="1"/>
              <a:t>ambiente</a:t>
            </a:r>
            <a:r>
              <a:rPr lang="fr-FR" sz="1500" dirty="0"/>
              <a:t>, in quanto </a:t>
            </a:r>
            <a:r>
              <a:rPr lang="fr-FR" sz="1500" dirty="0" err="1"/>
              <a:t>rappresenta </a:t>
            </a:r>
            <a:r>
              <a:rPr lang="fr-FR" sz="1500" dirty="0"/>
              <a:t>l'ultima </a:t>
            </a:r>
            <a:r>
              <a:rPr lang="fr-FR" sz="1500" dirty="0" err="1"/>
              <a:t>risorsa </a:t>
            </a:r>
            <a:r>
              <a:rPr lang="fr-FR" sz="1500" dirty="0"/>
              <a:t>per un uso </a:t>
            </a:r>
            <a:r>
              <a:rPr lang="fr-FR" sz="1500" dirty="0" err="1"/>
              <a:t>corretto </a:t>
            </a:r>
            <a:r>
              <a:rPr lang="fr-FR" sz="1500" dirty="0"/>
              <a:t>delle </a:t>
            </a:r>
            <a:r>
              <a:rPr lang="fr-FR" sz="1500" dirty="0" err="1"/>
              <a:t>risorse.</a:t>
            </a:r>
            <a:endParaRPr lang="fr-FR" sz="1500" dirty="0"/>
          </a:p>
        </p:txBody>
      </p:sp>
      <p:sp>
        <p:nvSpPr>
          <p:cNvPr id="21" name="ZoneTexte 20">
            <a:extLst>
              <a:ext uri="{FF2B5EF4-FFF2-40B4-BE49-F238E27FC236}">
                <a16:creationId xmlns:a16="http://schemas.microsoft.com/office/drawing/2014/main" id="{3AA980FE-FF55-40D2-A42B-84D47D9389DF}"/>
              </a:ext>
            </a:extLst>
          </p:cNvPr>
          <p:cNvSpPr txBox="1"/>
          <p:nvPr/>
        </p:nvSpPr>
        <p:spPr>
          <a:xfrm>
            <a:off x="306006" y="4528361"/>
            <a:ext cx="2464107" cy="307777"/>
          </a:xfrm>
          <a:prstGeom prst="rect">
            <a:avLst/>
          </a:prstGeom>
          <a:noFill/>
        </p:spPr>
        <p:txBody>
          <a:bodyPr wrap="square" rtlCol="0">
            <a:spAutoFit/>
          </a:bodyPr>
          <a:lstStyle/>
          <a:p>
            <a:r>
              <a:rPr lang="fr-FR" b="1" dirty="0">
                <a:solidFill>
                  <a:srgbClr val="18C320"/>
                </a:solidFill>
              </a:rPr>
              <a:t>Ottimizzazione del processo</a:t>
            </a:r>
          </a:p>
        </p:txBody>
      </p:sp>
      <p:sp>
        <p:nvSpPr>
          <p:cNvPr id="23" name="ZoneTexte 22">
            <a:extLst>
              <a:ext uri="{FF2B5EF4-FFF2-40B4-BE49-F238E27FC236}">
                <a16:creationId xmlns:a16="http://schemas.microsoft.com/office/drawing/2014/main" id="{F537B8CE-B667-4C06-8446-EEF18CAC5B0B}"/>
              </a:ext>
            </a:extLst>
          </p:cNvPr>
          <p:cNvSpPr txBox="1"/>
          <p:nvPr/>
        </p:nvSpPr>
        <p:spPr>
          <a:xfrm>
            <a:off x="2831538" y="4437686"/>
            <a:ext cx="5984459" cy="784830"/>
          </a:xfrm>
          <a:prstGeom prst="rect">
            <a:avLst/>
          </a:prstGeom>
          <a:noFill/>
        </p:spPr>
        <p:txBody>
          <a:bodyPr wrap="square" rtlCol="0">
            <a:spAutoFit/>
          </a:bodyPr>
          <a:lstStyle/>
          <a:p>
            <a:pPr algn="just"/>
            <a:r>
              <a:rPr lang="fr-FR" sz="1500" dirty="0"/>
              <a:t>Come </a:t>
            </a:r>
            <a:r>
              <a:rPr lang="fr-FR" sz="1500" dirty="0" err="1"/>
              <a:t>per qualsiasi </a:t>
            </a:r>
            <a:r>
              <a:rPr lang="fr-FR" sz="1500" dirty="0"/>
              <a:t>flusso </a:t>
            </a:r>
            <a:r>
              <a:rPr lang="fr-FR" sz="1500" dirty="0" err="1"/>
              <a:t>fisico </a:t>
            </a:r>
            <a:r>
              <a:rPr lang="fr-FR" sz="1500" dirty="0"/>
              <a:t>di </a:t>
            </a:r>
            <a:r>
              <a:rPr lang="fr-FR" sz="1500" dirty="0" err="1"/>
              <a:t>prodotti</a:t>
            </a:r>
            <a:r>
              <a:rPr lang="fr-FR" sz="1500" dirty="0"/>
              <a:t>, </a:t>
            </a:r>
            <a:r>
              <a:rPr lang="fr-FR" sz="1500" dirty="0" err="1"/>
              <a:t>è l'</a:t>
            </a:r>
            <a:r>
              <a:rPr lang="fr-FR" sz="1500" dirty="0"/>
              <a:t>ottimizzazione dello </a:t>
            </a:r>
            <a:r>
              <a:rPr lang="fr-FR" sz="1500" dirty="0" err="1"/>
              <a:t>spazio e </a:t>
            </a:r>
            <a:r>
              <a:rPr lang="fr-FR" sz="1500" dirty="0"/>
              <a:t>del processo di </a:t>
            </a:r>
            <a:r>
              <a:rPr lang="fr-FR" sz="1500" dirty="0" err="1"/>
              <a:t>riciclaggio ad aumentare la redditività </a:t>
            </a:r>
            <a:r>
              <a:rPr lang="fr-FR" sz="1500" dirty="0"/>
              <a:t>delle </a:t>
            </a:r>
            <a:r>
              <a:rPr lang="fr-FR" sz="1500" dirty="0" err="1"/>
              <a:t>attività di smaltimento dei rifiuti.</a:t>
            </a:r>
            <a:endParaRPr lang="fr-FR" sz="1500" dirty="0"/>
          </a:p>
        </p:txBody>
      </p:sp>
    </p:spTree>
    <p:extLst>
      <p:ext uri="{BB962C8B-B14F-4D97-AF65-F5344CB8AC3E}">
        <p14:creationId xmlns:p14="http://schemas.microsoft.com/office/powerpoint/2010/main" val="736921557"/>
      </p:ext>
    </p:extLst>
  </p:cSld>
  <p:clrMapOvr>
    <a:masterClrMapping/>
  </p:clrMapOvr>
  <mc:AlternateContent xmlns:mc="http://schemas.openxmlformats.org/markup-compatibility/2006" xmlns:p14="http://schemas.microsoft.com/office/powerpoint/2010/main">
    <mc:Choice Requires="p14">
      <p:transition spd="slow" p14:dur="2000" advClick="0" advTm="12000"/>
    </mc:Choice>
    <mc:Fallback xmlns:a16="http://schemas.microsoft.com/office/drawing/2014/main" xmlns="">
      <p:transition spd="slow" advClick="0" advTm="12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500"/>
                                  </p:stCondLst>
                                  <p:childTnLst>
                                    <p:set>
                                      <p:cBhvr>
                                        <p:cTn id="6" dur="1" fill="hold">
                                          <p:stCondLst>
                                            <p:cond delay="0"/>
                                          </p:stCondLst>
                                        </p:cTn>
                                        <p:tgtEl>
                                          <p:spTgt spid="15"/>
                                        </p:tgtEl>
                                        <p:attrNameLst>
                                          <p:attrName>style.visibility</p:attrName>
                                        </p:attrNameLst>
                                      </p:cBhvr>
                                      <p:to>
                                        <p:strVal val="visible"/>
                                      </p:to>
                                    </p:set>
                                    <p:animEffect transition="in" filter="fade">
                                      <p:cBhvr>
                                        <p:cTn id="7" dur="500"/>
                                        <p:tgtEl>
                                          <p:spTgt spid="15"/>
                                        </p:tgtEl>
                                      </p:cBhvr>
                                    </p:animEffect>
                                  </p:childTnLst>
                                </p:cTn>
                              </p:par>
                            </p:childTnLst>
                          </p:cTn>
                        </p:par>
                        <p:par>
                          <p:cTn id="8" fill="hold">
                            <p:stCondLst>
                              <p:cond delay="1000"/>
                            </p:stCondLst>
                            <p:childTnLst>
                              <p:par>
                                <p:cTn id="9" presetID="22" presetClass="entr" presetSubtype="1" fill="hold" grpId="0" nodeType="afterEffect">
                                  <p:stCondLst>
                                    <p:cond delay="0"/>
                                  </p:stCondLst>
                                  <p:childTnLst>
                                    <p:set>
                                      <p:cBhvr>
                                        <p:cTn id="10" dur="1" fill="hold">
                                          <p:stCondLst>
                                            <p:cond delay="0"/>
                                          </p:stCondLst>
                                        </p:cTn>
                                        <p:tgtEl>
                                          <p:spTgt spid="19"/>
                                        </p:tgtEl>
                                        <p:attrNameLst>
                                          <p:attrName>style.visibility</p:attrName>
                                        </p:attrNameLst>
                                      </p:cBhvr>
                                      <p:to>
                                        <p:strVal val="visible"/>
                                      </p:to>
                                    </p:set>
                                    <p:animEffect transition="in" filter="wipe(up)">
                                      <p:cBhvr>
                                        <p:cTn id="11" dur="3000"/>
                                        <p:tgtEl>
                                          <p:spTgt spid="19"/>
                                        </p:tgtEl>
                                      </p:cBhvr>
                                    </p:animEffect>
                                  </p:childTnLst>
                                </p:cTn>
                              </p:par>
                            </p:childTnLst>
                          </p:cTn>
                        </p:par>
                        <p:par>
                          <p:cTn id="12" fill="hold">
                            <p:stCondLst>
                              <p:cond delay="4000"/>
                            </p:stCondLst>
                            <p:childTnLst>
                              <p:par>
                                <p:cTn id="13" presetID="10" presetClass="entr" presetSubtype="0" fill="hold" grpId="0" nodeType="afterEffect">
                                  <p:stCondLst>
                                    <p:cond delay="500"/>
                                  </p:stCondLst>
                                  <p:childTnLst>
                                    <p:set>
                                      <p:cBhvr>
                                        <p:cTn id="14" dur="1" fill="hold">
                                          <p:stCondLst>
                                            <p:cond delay="0"/>
                                          </p:stCondLst>
                                        </p:cTn>
                                        <p:tgtEl>
                                          <p:spTgt spid="16"/>
                                        </p:tgtEl>
                                        <p:attrNameLst>
                                          <p:attrName>style.visibility</p:attrName>
                                        </p:attrNameLst>
                                      </p:cBhvr>
                                      <p:to>
                                        <p:strVal val="visible"/>
                                      </p:to>
                                    </p:set>
                                    <p:animEffect transition="in" filter="fade">
                                      <p:cBhvr>
                                        <p:cTn id="15" dur="500"/>
                                        <p:tgtEl>
                                          <p:spTgt spid="16"/>
                                        </p:tgtEl>
                                      </p:cBhvr>
                                    </p:animEffect>
                                  </p:childTnLst>
                                </p:cTn>
                              </p:par>
                            </p:childTnLst>
                          </p:cTn>
                        </p:par>
                        <p:par>
                          <p:cTn id="16" fill="hold">
                            <p:stCondLst>
                              <p:cond delay="5000"/>
                            </p:stCondLst>
                            <p:childTnLst>
                              <p:par>
                                <p:cTn id="17" presetID="22" presetClass="entr" presetSubtype="1" fill="hold" grpId="0" nodeType="afterEffect">
                                  <p:stCondLst>
                                    <p:cond delay="0"/>
                                  </p:stCondLst>
                                  <p:childTnLst>
                                    <p:set>
                                      <p:cBhvr>
                                        <p:cTn id="18" dur="1" fill="hold">
                                          <p:stCondLst>
                                            <p:cond delay="0"/>
                                          </p:stCondLst>
                                        </p:cTn>
                                        <p:tgtEl>
                                          <p:spTgt spid="20"/>
                                        </p:tgtEl>
                                        <p:attrNameLst>
                                          <p:attrName>style.visibility</p:attrName>
                                        </p:attrNameLst>
                                      </p:cBhvr>
                                      <p:to>
                                        <p:strVal val="visible"/>
                                      </p:to>
                                    </p:set>
                                    <p:animEffect transition="in" filter="wipe(up)">
                                      <p:cBhvr>
                                        <p:cTn id="19" dur="2000"/>
                                        <p:tgtEl>
                                          <p:spTgt spid="20"/>
                                        </p:tgtEl>
                                      </p:cBhvr>
                                    </p:animEffect>
                                  </p:childTnLst>
                                </p:cTn>
                              </p:par>
                            </p:childTnLst>
                          </p:cTn>
                        </p:par>
                        <p:par>
                          <p:cTn id="20" fill="hold">
                            <p:stCondLst>
                              <p:cond delay="7000"/>
                            </p:stCondLst>
                            <p:childTnLst>
                              <p:par>
                                <p:cTn id="21" presetID="10" presetClass="entr" presetSubtype="0" fill="hold" grpId="0" nodeType="afterEffect">
                                  <p:stCondLst>
                                    <p:cond delay="500"/>
                                  </p:stCondLst>
                                  <p:childTnLst>
                                    <p:set>
                                      <p:cBhvr>
                                        <p:cTn id="22" dur="1" fill="hold">
                                          <p:stCondLst>
                                            <p:cond delay="0"/>
                                          </p:stCondLst>
                                        </p:cTn>
                                        <p:tgtEl>
                                          <p:spTgt spid="21"/>
                                        </p:tgtEl>
                                        <p:attrNameLst>
                                          <p:attrName>style.visibility</p:attrName>
                                        </p:attrNameLst>
                                      </p:cBhvr>
                                      <p:to>
                                        <p:strVal val="visible"/>
                                      </p:to>
                                    </p:set>
                                    <p:animEffect transition="in" filter="fade">
                                      <p:cBhvr>
                                        <p:cTn id="23" dur="500"/>
                                        <p:tgtEl>
                                          <p:spTgt spid="21"/>
                                        </p:tgtEl>
                                      </p:cBhvr>
                                    </p:animEffect>
                                  </p:childTnLst>
                                </p:cTn>
                              </p:par>
                            </p:childTnLst>
                          </p:cTn>
                        </p:par>
                        <p:par>
                          <p:cTn id="24" fill="hold">
                            <p:stCondLst>
                              <p:cond delay="8000"/>
                            </p:stCondLst>
                            <p:childTnLst>
                              <p:par>
                                <p:cTn id="25" presetID="22" presetClass="entr" presetSubtype="1" fill="hold" grpId="0" nodeType="afterEffect">
                                  <p:stCondLst>
                                    <p:cond delay="0"/>
                                  </p:stCondLst>
                                  <p:childTnLst>
                                    <p:set>
                                      <p:cBhvr>
                                        <p:cTn id="26" dur="1" fill="hold">
                                          <p:stCondLst>
                                            <p:cond delay="0"/>
                                          </p:stCondLst>
                                        </p:cTn>
                                        <p:tgtEl>
                                          <p:spTgt spid="23"/>
                                        </p:tgtEl>
                                        <p:attrNameLst>
                                          <p:attrName>style.visibility</p:attrName>
                                        </p:attrNameLst>
                                      </p:cBhvr>
                                      <p:to>
                                        <p:strVal val="visible"/>
                                      </p:to>
                                    </p:set>
                                    <p:animEffect transition="in" filter="wipe(up)">
                                      <p:cBhvr>
                                        <p:cTn id="27" dur="20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16" grpId="0"/>
      <p:bldP spid="19" grpId="0"/>
      <p:bldP spid="20" grpId="0"/>
      <p:bldP spid="21" grpId="0"/>
      <p:bldP spid="23"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63"/>
        <p:cNvGrpSpPr/>
        <p:nvPr/>
      </p:nvGrpSpPr>
      <p:grpSpPr>
        <a:xfrm>
          <a:off x="0" y="0"/>
          <a:ext cx="0" cy="0"/>
          <a:chOff x="0" y="0"/>
          <a:chExt cx="0" cy="0"/>
        </a:xfrm>
      </p:grpSpPr>
      <p:sp>
        <p:nvSpPr>
          <p:cNvPr id="6" name="5 Rectángulo"/>
          <p:cNvSpPr/>
          <p:nvPr/>
        </p:nvSpPr>
        <p:spPr>
          <a:xfrm>
            <a:off x="306006" y="1812071"/>
            <a:ext cx="8367731" cy="3785652"/>
          </a:xfrm>
          <a:prstGeom prst="rect">
            <a:avLst/>
          </a:prstGeom>
        </p:spPr>
        <p:txBody>
          <a:bodyPr wrap="square">
            <a:spAutoFit/>
          </a:bodyPr>
          <a:lstStyle/>
          <a:p>
            <a:pPr algn="just"/>
            <a:r>
              <a:rPr lang="en-GB" sz="1600" b="1" dirty="0">
                <a:solidFill>
                  <a:srgbClr val="18C320"/>
                </a:solidFill>
              </a:rPr>
              <a:t>Modalità di trasporto</a:t>
            </a:r>
          </a:p>
          <a:p>
            <a:pPr algn="just"/>
            <a:endParaRPr lang="en-GB" sz="1600" dirty="0">
              <a:solidFill>
                <a:schemeClr val="tx1"/>
              </a:solidFill>
            </a:endParaRPr>
          </a:p>
          <a:p>
            <a:pPr algn="just"/>
            <a:r>
              <a:rPr lang="en-GB" sz="1600" dirty="0">
                <a:solidFill>
                  <a:schemeClr val="tx1"/>
                </a:solidFill>
              </a:rPr>
              <a:t>I servizi di gestione dei rifiuti sono troppo specifici per essere gestiti da molte modalità di trasporto. A causa dei rischi di movimentazione, sia in termini di esposizione del personale a malattie o lesioni, non si può scendere a compromessi. </a:t>
            </a:r>
          </a:p>
          <a:p>
            <a:pPr algn="just"/>
            <a:endParaRPr lang="en-GB" sz="1600" dirty="0">
              <a:solidFill>
                <a:schemeClr val="tx1"/>
              </a:solidFill>
            </a:endParaRPr>
          </a:p>
          <a:p>
            <a:pPr algn="just"/>
            <a:r>
              <a:rPr lang="en-GB" sz="1600" dirty="0">
                <a:solidFill>
                  <a:schemeClr val="tx1"/>
                </a:solidFill>
              </a:rPr>
              <a:t>I camion e i veicoli leggeri, a seconda del volume e del tipo di rifiuti da raccogliere, sono le uniche modalità di recupero disponibili in città.</a:t>
            </a:r>
          </a:p>
          <a:p>
            <a:pPr algn="just"/>
            <a:endParaRPr lang="en-GB" sz="1600" dirty="0">
              <a:solidFill>
                <a:schemeClr val="tx1"/>
              </a:solidFill>
            </a:endParaRPr>
          </a:p>
          <a:p>
            <a:pPr algn="just"/>
            <a:endParaRPr lang="en-GB" sz="1600" dirty="0">
              <a:solidFill>
                <a:schemeClr val="tx1"/>
              </a:solidFill>
            </a:endParaRPr>
          </a:p>
          <a:p>
            <a:pPr algn="just"/>
            <a:endParaRPr lang="en-GB" sz="1600" dirty="0">
              <a:solidFill>
                <a:schemeClr val="tx1"/>
              </a:solidFill>
            </a:endParaRPr>
          </a:p>
          <a:p>
            <a:pPr algn="just"/>
            <a:endParaRPr lang="en-GB" sz="1600" dirty="0">
              <a:solidFill>
                <a:schemeClr val="tx1"/>
              </a:solidFill>
            </a:endParaRPr>
          </a:p>
          <a:p>
            <a:pPr algn="just"/>
            <a:endParaRPr lang="en-GB" sz="1600" dirty="0">
              <a:solidFill>
                <a:schemeClr val="tx1"/>
              </a:solidFill>
            </a:endParaRPr>
          </a:p>
          <a:p>
            <a:pPr algn="just"/>
            <a:r>
              <a:rPr lang="en-GB" sz="1600" dirty="0">
                <a:solidFill>
                  <a:schemeClr val="tx1"/>
                </a:solidFill>
              </a:rPr>
              <a:t>Una volta raccolto un certo volume di rifiuti e una volta che sono disponibili le infrastrutture adeguate, i rifiuti possono essere rimossi dalla città con chiatte fluviali.</a:t>
            </a:r>
          </a:p>
        </p:txBody>
      </p:sp>
      <p:sp>
        <p:nvSpPr>
          <p:cNvPr id="64" name="Google Shape;64;p9"/>
          <p:cNvSpPr txBox="1">
            <a:spLocks noGrp="1"/>
          </p:cNvSpPr>
          <p:nvPr>
            <p:ph type="sldNum" idx="12"/>
          </p:nvPr>
        </p:nvSpPr>
        <p:spPr>
          <a:xfrm>
            <a:off x="7046913" y="6519863"/>
            <a:ext cx="2133600" cy="365125"/>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000"/>
              <a:buNone/>
            </a:pPr>
            <a:fld id="{00000000-1234-1234-1234-123412341234}" type="slidenum">
              <a:rPr lang="es-ES"/>
              <a:t>23</a:t>
            </a:fld>
            <a:endParaRPr/>
          </a:p>
        </p:txBody>
      </p:sp>
      <p:sp>
        <p:nvSpPr>
          <p:cNvPr id="65" name="Google Shape;65;p9"/>
          <p:cNvSpPr txBox="1"/>
          <p:nvPr/>
        </p:nvSpPr>
        <p:spPr>
          <a:xfrm>
            <a:off x="285531" y="1074532"/>
            <a:ext cx="8509997" cy="375445"/>
          </a:xfrm>
          <a:prstGeom prst="rect">
            <a:avLst/>
          </a:prstGeom>
          <a:solidFill>
            <a:srgbClr val="18C320"/>
          </a:solidFill>
          <a:ln w="9525" cap="flat" cmpd="sng">
            <a:solidFill>
              <a:srgbClr val="00B050"/>
            </a:solidFill>
            <a:prstDash val="solid"/>
            <a:round/>
            <a:headEnd type="none" w="sm" len="sm"/>
            <a:tailEnd type="none" w="sm" len="sm"/>
          </a:ln>
        </p:spPr>
        <p:txBody>
          <a:bodyPr spcFirstLastPara="1" wrap="square" lIns="91425" tIns="45700" rIns="91425" bIns="45700" anchor="b" anchorCtr="0">
            <a:normAutofit fontScale="92500" lnSpcReduction="10000"/>
          </a:bodyPr>
          <a:lstStyle/>
          <a:p>
            <a:pPr marL="742950" marR="0" lvl="0" indent="-742950" algn="l" rtl="0">
              <a:lnSpc>
                <a:spcPct val="90000"/>
              </a:lnSpc>
              <a:spcBef>
                <a:spcPts val="0"/>
              </a:spcBef>
              <a:spcAft>
                <a:spcPts val="0"/>
              </a:spcAft>
              <a:buNone/>
            </a:pPr>
            <a:r>
              <a:rPr lang="fr-FR" sz="2400" b="0" i="0" u="none" strike="noStrike" cap="none" dirty="0" err="1">
                <a:solidFill>
                  <a:schemeClr val="lt1"/>
                </a:solidFill>
                <a:latin typeface="Arial"/>
                <a:ea typeface="Arial"/>
                <a:cs typeface="Arial"/>
                <a:sym typeface="Arial"/>
              </a:rPr>
              <a:t>Modalità operative</a:t>
            </a:r>
            <a:endParaRPr lang="en-GB" sz="2400" b="0" i="0" u="none" strike="noStrike" cap="none" dirty="0">
              <a:solidFill>
                <a:schemeClr val="lt1"/>
              </a:solidFill>
              <a:latin typeface="Arial"/>
              <a:ea typeface="Arial"/>
              <a:cs typeface="Arial"/>
              <a:sym typeface="Arial"/>
            </a:endParaRPr>
          </a:p>
        </p:txBody>
      </p:sp>
      <p:pic>
        <p:nvPicPr>
          <p:cNvPr id="17" name="Image 16" descr="Une image contenant texte&#10;&#10;Description générée automatiquement">
            <a:extLst>
              <a:ext uri="{FF2B5EF4-FFF2-40B4-BE49-F238E27FC236}">
                <a16:creationId xmlns:a16="http://schemas.microsoft.com/office/drawing/2014/main" id="{47A5EDE9-B025-40A0-BFB6-9833B72BCCAD}"/>
              </a:ext>
            </a:extLst>
          </p:cNvPr>
          <p:cNvPicPr>
            <a:picLocks noChangeAspect="1"/>
          </p:cNvPicPr>
          <p:nvPr/>
        </p:nvPicPr>
        <p:blipFill rotWithShape="1">
          <a:blip r:embed="rId3"/>
          <a:srcRect l="7019" t="71035" r="82678" b="4886"/>
          <a:stretch/>
        </p:blipFill>
        <p:spPr>
          <a:xfrm>
            <a:off x="3185019" y="3904727"/>
            <a:ext cx="693798" cy="809624"/>
          </a:xfrm>
          <a:prstGeom prst="rect">
            <a:avLst/>
          </a:prstGeom>
        </p:spPr>
      </p:pic>
      <p:pic>
        <p:nvPicPr>
          <p:cNvPr id="5" name="Image 4">
            <a:extLst>
              <a:ext uri="{FF2B5EF4-FFF2-40B4-BE49-F238E27FC236}">
                <a16:creationId xmlns:a16="http://schemas.microsoft.com/office/drawing/2014/main" id="{44F274D3-4E2A-4951-88BD-3A79A1AB0EDB}"/>
              </a:ext>
            </a:extLst>
          </p:cNvPr>
          <p:cNvPicPr>
            <a:picLocks noChangeAspect="1"/>
          </p:cNvPicPr>
          <p:nvPr/>
        </p:nvPicPr>
        <p:blipFill rotWithShape="1">
          <a:blip r:embed="rId4"/>
          <a:srcRect r="76329" b="56799"/>
          <a:stretch/>
        </p:blipFill>
        <p:spPr>
          <a:xfrm>
            <a:off x="4307665" y="3654228"/>
            <a:ext cx="1270658" cy="1157879"/>
          </a:xfrm>
          <a:prstGeom prst="rect">
            <a:avLst/>
          </a:prstGeom>
        </p:spPr>
      </p:pic>
      <p:pic>
        <p:nvPicPr>
          <p:cNvPr id="10" name="Image 9">
            <a:extLst>
              <a:ext uri="{FF2B5EF4-FFF2-40B4-BE49-F238E27FC236}">
                <a16:creationId xmlns:a16="http://schemas.microsoft.com/office/drawing/2014/main" id="{69CD9E6B-3503-42E1-BAD9-2DCCE3638786}"/>
              </a:ext>
            </a:extLst>
          </p:cNvPr>
          <p:cNvPicPr>
            <a:picLocks noChangeAspect="1"/>
          </p:cNvPicPr>
          <p:nvPr/>
        </p:nvPicPr>
        <p:blipFill rotWithShape="1">
          <a:blip r:embed="rId5"/>
          <a:srcRect l="1647" t="50000" r="67221" b="8864"/>
          <a:stretch/>
        </p:blipFill>
        <p:spPr>
          <a:xfrm>
            <a:off x="3500848" y="5526501"/>
            <a:ext cx="1613633" cy="1064585"/>
          </a:xfrm>
          <a:prstGeom prst="rect">
            <a:avLst/>
          </a:prstGeom>
        </p:spPr>
      </p:pic>
    </p:spTree>
    <p:extLst>
      <p:ext uri="{BB962C8B-B14F-4D97-AF65-F5344CB8AC3E}">
        <p14:creationId xmlns:p14="http://schemas.microsoft.com/office/powerpoint/2010/main" val="2204654478"/>
      </p:ext>
    </p:extLst>
  </p:cSld>
  <p:clrMapOvr>
    <a:masterClrMapping/>
  </p:clrMapOvr>
  <mc:AlternateContent xmlns:mc="http://schemas.openxmlformats.org/markup-compatibility/2006" xmlns:p14="http://schemas.microsoft.com/office/powerpoint/2010/main">
    <mc:Choice Requires="p14">
      <p:transition spd="slow" p14:dur="2000" advClick="0" advTm="12000"/>
    </mc:Choice>
    <mc:Fallback xmlns:a16="http://schemas.microsoft.com/office/drawing/2014/main" xmlns="">
      <p:transition spd="slow" advClick="0" advTm="12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wipe(left)">
                                      <p:cBhvr>
                                        <p:cTn id="7" dur="500"/>
                                        <p:tgtEl>
                                          <p:spTgt spid="6">
                                            <p:txEl>
                                              <p:pRg st="0" end="0"/>
                                            </p:txEl>
                                          </p:spTgt>
                                        </p:tgtEl>
                                      </p:cBhvr>
                                    </p:animEffect>
                                  </p:childTnLst>
                                </p:cTn>
                              </p:par>
                            </p:childTnLst>
                          </p:cTn>
                        </p:par>
                        <p:par>
                          <p:cTn id="8" fill="hold">
                            <p:stCondLst>
                              <p:cond delay="500"/>
                            </p:stCondLst>
                            <p:childTnLst>
                              <p:par>
                                <p:cTn id="9" presetID="22" presetClass="entr" presetSubtype="1" fill="hold" grpId="0" nodeType="afterEffect">
                                  <p:stCondLst>
                                    <p:cond delay="500"/>
                                  </p:stCondLst>
                                  <p:childTnLst>
                                    <p:set>
                                      <p:cBhvr>
                                        <p:cTn id="10" dur="1" fill="hold">
                                          <p:stCondLst>
                                            <p:cond delay="0"/>
                                          </p:stCondLst>
                                        </p:cTn>
                                        <p:tgtEl>
                                          <p:spTgt spid="6">
                                            <p:txEl>
                                              <p:pRg st="2" end="2"/>
                                            </p:txEl>
                                          </p:spTgt>
                                        </p:tgtEl>
                                        <p:attrNameLst>
                                          <p:attrName>style.visibility</p:attrName>
                                        </p:attrNameLst>
                                      </p:cBhvr>
                                      <p:to>
                                        <p:strVal val="visible"/>
                                      </p:to>
                                    </p:set>
                                    <p:animEffect transition="in" filter="wipe(up)">
                                      <p:cBhvr>
                                        <p:cTn id="11" dur="2000"/>
                                        <p:tgtEl>
                                          <p:spTgt spid="6">
                                            <p:txEl>
                                              <p:pRg st="2" end="2"/>
                                            </p:txEl>
                                          </p:spTgt>
                                        </p:tgtEl>
                                      </p:cBhvr>
                                    </p:animEffect>
                                  </p:childTnLst>
                                </p:cTn>
                              </p:par>
                            </p:childTnLst>
                          </p:cTn>
                        </p:par>
                        <p:par>
                          <p:cTn id="12" fill="hold">
                            <p:stCondLst>
                              <p:cond delay="3000"/>
                            </p:stCondLst>
                            <p:childTnLst>
                              <p:par>
                                <p:cTn id="13" presetID="22" presetClass="entr" presetSubtype="1" fill="hold" grpId="0" nodeType="afterEffect">
                                  <p:stCondLst>
                                    <p:cond delay="500"/>
                                  </p:stCondLst>
                                  <p:childTnLst>
                                    <p:set>
                                      <p:cBhvr>
                                        <p:cTn id="14" dur="1" fill="hold">
                                          <p:stCondLst>
                                            <p:cond delay="0"/>
                                          </p:stCondLst>
                                        </p:cTn>
                                        <p:tgtEl>
                                          <p:spTgt spid="6">
                                            <p:txEl>
                                              <p:pRg st="4" end="4"/>
                                            </p:txEl>
                                          </p:spTgt>
                                        </p:tgtEl>
                                        <p:attrNameLst>
                                          <p:attrName>style.visibility</p:attrName>
                                        </p:attrNameLst>
                                      </p:cBhvr>
                                      <p:to>
                                        <p:strVal val="visible"/>
                                      </p:to>
                                    </p:set>
                                    <p:animEffect transition="in" filter="wipe(up)">
                                      <p:cBhvr>
                                        <p:cTn id="15" dur="2000"/>
                                        <p:tgtEl>
                                          <p:spTgt spid="6">
                                            <p:txEl>
                                              <p:pRg st="4" end="4"/>
                                            </p:txEl>
                                          </p:spTgt>
                                        </p:tgtEl>
                                      </p:cBhvr>
                                    </p:animEffect>
                                  </p:childTnLst>
                                </p:cTn>
                              </p:par>
                            </p:childTnLst>
                          </p:cTn>
                        </p:par>
                        <p:par>
                          <p:cTn id="16" fill="hold">
                            <p:stCondLst>
                              <p:cond delay="5500"/>
                            </p:stCondLst>
                            <p:childTnLst>
                              <p:par>
                                <p:cTn id="17" presetID="10" presetClass="entr" presetSubtype="0" fill="hold" nodeType="afterEffect">
                                  <p:stCondLst>
                                    <p:cond delay="0"/>
                                  </p:stCondLst>
                                  <p:childTnLst>
                                    <p:set>
                                      <p:cBhvr>
                                        <p:cTn id="18" dur="1" fill="hold">
                                          <p:stCondLst>
                                            <p:cond delay="0"/>
                                          </p:stCondLst>
                                        </p:cTn>
                                        <p:tgtEl>
                                          <p:spTgt spid="17"/>
                                        </p:tgtEl>
                                        <p:attrNameLst>
                                          <p:attrName>style.visibility</p:attrName>
                                        </p:attrNameLst>
                                      </p:cBhvr>
                                      <p:to>
                                        <p:strVal val="visible"/>
                                      </p:to>
                                    </p:set>
                                    <p:animEffect transition="in" filter="fade">
                                      <p:cBhvr>
                                        <p:cTn id="19" dur="500"/>
                                        <p:tgtEl>
                                          <p:spTgt spid="17"/>
                                        </p:tgtEl>
                                      </p:cBhvr>
                                    </p:animEffect>
                                  </p:childTnLst>
                                </p:cTn>
                              </p:par>
                            </p:childTnLst>
                          </p:cTn>
                        </p:par>
                        <p:par>
                          <p:cTn id="20" fill="hold">
                            <p:stCondLst>
                              <p:cond delay="6000"/>
                            </p:stCondLst>
                            <p:childTnLst>
                              <p:par>
                                <p:cTn id="21" presetID="10" presetClass="entr" presetSubtype="0" fill="hold" nodeType="afterEffect">
                                  <p:stCondLst>
                                    <p:cond delay="0"/>
                                  </p:stCondLst>
                                  <p:childTnLst>
                                    <p:set>
                                      <p:cBhvr>
                                        <p:cTn id="22" dur="1" fill="hold">
                                          <p:stCondLst>
                                            <p:cond delay="0"/>
                                          </p:stCondLst>
                                        </p:cTn>
                                        <p:tgtEl>
                                          <p:spTgt spid="5"/>
                                        </p:tgtEl>
                                        <p:attrNameLst>
                                          <p:attrName>style.visibility</p:attrName>
                                        </p:attrNameLst>
                                      </p:cBhvr>
                                      <p:to>
                                        <p:strVal val="visible"/>
                                      </p:to>
                                    </p:set>
                                    <p:animEffect transition="in" filter="fade">
                                      <p:cBhvr>
                                        <p:cTn id="23" dur="500"/>
                                        <p:tgtEl>
                                          <p:spTgt spid="5"/>
                                        </p:tgtEl>
                                      </p:cBhvr>
                                    </p:animEffect>
                                  </p:childTnLst>
                                </p:cTn>
                              </p:par>
                            </p:childTnLst>
                          </p:cTn>
                        </p:par>
                        <p:par>
                          <p:cTn id="24" fill="hold">
                            <p:stCondLst>
                              <p:cond delay="6500"/>
                            </p:stCondLst>
                            <p:childTnLst>
                              <p:par>
                                <p:cTn id="25" presetID="22" presetClass="entr" presetSubtype="1" fill="hold" grpId="0" nodeType="afterEffect">
                                  <p:stCondLst>
                                    <p:cond delay="500"/>
                                  </p:stCondLst>
                                  <p:childTnLst>
                                    <p:set>
                                      <p:cBhvr>
                                        <p:cTn id="26" dur="1" fill="hold">
                                          <p:stCondLst>
                                            <p:cond delay="0"/>
                                          </p:stCondLst>
                                        </p:cTn>
                                        <p:tgtEl>
                                          <p:spTgt spid="6">
                                            <p:txEl>
                                              <p:pRg st="10" end="10"/>
                                            </p:txEl>
                                          </p:spTgt>
                                        </p:tgtEl>
                                        <p:attrNameLst>
                                          <p:attrName>style.visibility</p:attrName>
                                        </p:attrNameLst>
                                      </p:cBhvr>
                                      <p:to>
                                        <p:strVal val="visible"/>
                                      </p:to>
                                    </p:set>
                                    <p:animEffect transition="in" filter="wipe(up)">
                                      <p:cBhvr>
                                        <p:cTn id="27" dur="2000"/>
                                        <p:tgtEl>
                                          <p:spTgt spid="6">
                                            <p:txEl>
                                              <p:pRg st="10" end="10"/>
                                            </p:txEl>
                                          </p:spTgt>
                                        </p:tgtEl>
                                      </p:cBhvr>
                                    </p:animEffect>
                                  </p:childTnLst>
                                </p:cTn>
                              </p:par>
                            </p:childTnLst>
                          </p:cTn>
                        </p:par>
                        <p:par>
                          <p:cTn id="28" fill="hold">
                            <p:stCondLst>
                              <p:cond delay="9000"/>
                            </p:stCondLst>
                            <p:childTnLst>
                              <p:par>
                                <p:cTn id="29" presetID="10" presetClass="entr" presetSubtype="0" fill="hold" nodeType="afterEffect">
                                  <p:stCondLst>
                                    <p:cond delay="0"/>
                                  </p:stCondLst>
                                  <p:childTnLst>
                                    <p:set>
                                      <p:cBhvr>
                                        <p:cTn id="30" dur="1" fill="hold">
                                          <p:stCondLst>
                                            <p:cond delay="0"/>
                                          </p:stCondLst>
                                        </p:cTn>
                                        <p:tgtEl>
                                          <p:spTgt spid="10"/>
                                        </p:tgtEl>
                                        <p:attrNameLst>
                                          <p:attrName>style.visibility</p:attrName>
                                        </p:attrNameLst>
                                      </p:cBhvr>
                                      <p:to>
                                        <p:strVal val="visible"/>
                                      </p:to>
                                    </p:set>
                                    <p:animEffect transition="in" filter="fade">
                                      <p:cBhvr>
                                        <p:cTn id="31"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70"/>
        <p:cNvGrpSpPr/>
        <p:nvPr/>
      </p:nvGrpSpPr>
      <p:grpSpPr>
        <a:xfrm>
          <a:off x="0" y="0"/>
          <a:ext cx="0" cy="0"/>
          <a:chOff x="0" y="0"/>
          <a:chExt cx="0" cy="0"/>
        </a:xfrm>
      </p:grpSpPr>
      <p:sp>
        <p:nvSpPr>
          <p:cNvPr id="8" name="ZoneTexte 7">
            <a:extLst>
              <a:ext uri="{FF2B5EF4-FFF2-40B4-BE49-F238E27FC236}">
                <a16:creationId xmlns:a16="http://schemas.microsoft.com/office/drawing/2014/main" id="{CD5D774C-CE05-41BF-AAE8-916C18AFE868}"/>
              </a:ext>
            </a:extLst>
          </p:cNvPr>
          <p:cNvSpPr txBox="1"/>
          <p:nvPr/>
        </p:nvSpPr>
        <p:spPr>
          <a:xfrm>
            <a:off x="2028825" y="3878501"/>
            <a:ext cx="4933950" cy="369332"/>
          </a:xfrm>
          <a:prstGeom prst="rect">
            <a:avLst/>
          </a:prstGeom>
          <a:noFill/>
        </p:spPr>
        <p:txBody>
          <a:bodyPr wrap="square" rtlCol="0">
            <a:spAutoFit/>
          </a:bodyPr>
          <a:lstStyle/>
          <a:p>
            <a:r>
              <a:rPr lang="fr-FR" sz="1800" dirty="0" err="1">
                <a:sym typeface="Wingdings" panose="05000000000000000000" pitchFamily="2" charset="2"/>
              </a:rPr>
              <a:t>Ottimizzazione dei </a:t>
            </a:r>
            <a:r>
              <a:rPr lang="fr-FR" sz="1800" dirty="0">
                <a:sym typeface="Wingdings" panose="05000000000000000000" pitchFamily="2" charset="2"/>
              </a:rPr>
              <a:t>percorsi di </a:t>
            </a:r>
            <a:r>
              <a:rPr lang="fr-FR" sz="1800" dirty="0" err="1">
                <a:sym typeface="Wingdings" panose="05000000000000000000" pitchFamily="2" charset="2"/>
              </a:rPr>
              <a:t>recupero dei rifiuti</a:t>
            </a:r>
            <a:endParaRPr lang="fr-FR" sz="1800" dirty="0"/>
          </a:p>
        </p:txBody>
      </p:sp>
      <p:sp>
        <p:nvSpPr>
          <p:cNvPr id="71" name="Google Shape;71;g10b78f225a7_0_23"/>
          <p:cNvSpPr txBox="1">
            <a:spLocks noGrp="1"/>
          </p:cNvSpPr>
          <p:nvPr>
            <p:ph type="sldNum" idx="12"/>
          </p:nvPr>
        </p:nvSpPr>
        <p:spPr>
          <a:xfrm>
            <a:off x="7046913" y="6519863"/>
            <a:ext cx="2133600" cy="365100"/>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000"/>
              <a:buNone/>
            </a:pPr>
            <a:fld id="{00000000-1234-1234-1234-123412341234}" type="slidenum">
              <a:rPr lang="es-ES"/>
              <a:t>24</a:t>
            </a:fld>
            <a:endParaRPr/>
          </a:p>
        </p:txBody>
      </p:sp>
      <p:sp>
        <p:nvSpPr>
          <p:cNvPr id="72" name="Google Shape;72;g10b78f225a7_0_23"/>
          <p:cNvSpPr txBox="1"/>
          <p:nvPr/>
        </p:nvSpPr>
        <p:spPr>
          <a:xfrm>
            <a:off x="285531" y="1074532"/>
            <a:ext cx="8510100" cy="375300"/>
          </a:xfrm>
          <a:prstGeom prst="rect">
            <a:avLst/>
          </a:prstGeom>
          <a:solidFill>
            <a:srgbClr val="009FC6"/>
          </a:solidFill>
          <a:ln w="9525" cap="flat" cmpd="sng">
            <a:solidFill>
              <a:srgbClr val="009FC6"/>
            </a:solidFill>
            <a:prstDash val="solid"/>
            <a:round/>
            <a:headEnd type="none" w="sm" len="sm"/>
            <a:tailEnd type="none" w="sm" len="sm"/>
          </a:ln>
        </p:spPr>
        <p:txBody>
          <a:bodyPr spcFirstLastPara="1" wrap="square" lIns="91425" tIns="45700" rIns="91425" bIns="45700" anchor="b" anchorCtr="0">
            <a:normAutofit fontScale="92500" lnSpcReduction="10000"/>
          </a:bodyPr>
          <a:lstStyle/>
          <a:p>
            <a:pPr marL="742950" marR="0" lvl="0" indent="-742950" algn="l" rtl="0">
              <a:lnSpc>
                <a:spcPct val="90000"/>
              </a:lnSpc>
              <a:spcBef>
                <a:spcPts val="0"/>
              </a:spcBef>
              <a:spcAft>
                <a:spcPts val="0"/>
              </a:spcAft>
              <a:buNone/>
            </a:pPr>
            <a:r>
              <a:rPr lang="es-ES" sz="2400" dirty="0">
                <a:solidFill>
                  <a:schemeClr val="lt1"/>
                </a:solidFill>
              </a:rPr>
              <a:t>Quiz di </a:t>
            </a:r>
            <a:r>
              <a:rPr lang="es-ES" sz="2400" dirty="0" err="1">
                <a:solidFill>
                  <a:schemeClr val="lt1"/>
                </a:solidFill>
              </a:rPr>
              <a:t>autovalutazione</a:t>
            </a:r>
            <a:endParaRPr sz="2400" b="0" i="0" u="none" strike="noStrike" cap="none" dirty="0">
              <a:solidFill>
                <a:schemeClr val="lt1"/>
              </a:solidFill>
              <a:latin typeface="Arial"/>
              <a:ea typeface="Arial"/>
              <a:cs typeface="Arial"/>
              <a:sym typeface="Arial"/>
            </a:endParaRPr>
          </a:p>
        </p:txBody>
      </p:sp>
      <p:sp>
        <p:nvSpPr>
          <p:cNvPr id="5" name="4 Rectángulo"/>
          <p:cNvSpPr/>
          <p:nvPr/>
        </p:nvSpPr>
        <p:spPr>
          <a:xfrm>
            <a:off x="319069" y="1929637"/>
            <a:ext cx="8476562" cy="415498"/>
          </a:xfrm>
          <a:prstGeom prst="rect">
            <a:avLst/>
          </a:prstGeom>
        </p:spPr>
        <p:txBody>
          <a:bodyPr wrap="square">
            <a:spAutoFit/>
          </a:bodyPr>
          <a:lstStyle/>
          <a:p>
            <a:pPr algn="just"/>
            <a:r>
              <a:rPr lang="en-US" sz="2100" dirty="0">
                <a:solidFill>
                  <a:schemeClr val="tx1"/>
                </a:solidFill>
              </a:rPr>
              <a:t>Cosa determina l'efficienza di un'azienda di gestione dei rifiuti?</a:t>
            </a:r>
            <a:endParaRPr lang="es-ES" sz="2100" dirty="0"/>
          </a:p>
        </p:txBody>
      </p:sp>
      <p:sp>
        <p:nvSpPr>
          <p:cNvPr id="6" name="ZoneTexte 5">
            <a:extLst>
              <a:ext uri="{FF2B5EF4-FFF2-40B4-BE49-F238E27FC236}">
                <a16:creationId xmlns:a16="http://schemas.microsoft.com/office/drawing/2014/main" id="{B9CEBF01-C068-441C-A05E-6125B462CC56}"/>
              </a:ext>
            </a:extLst>
          </p:cNvPr>
          <p:cNvSpPr txBox="1"/>
          <p:nvPr/>
        </p:nvSpPr>
        <p:spPr>
          <a:xfrm>
            <a:off x="2019300" y="3167864"/>
            <a:ext cx="4933950" cy="369332"/>
          </a:xfrm>
          <a:prstGeom prst="rect">
            <a:avLst/>
          </a:prstGeom>
          <a:noFill/>
        </p:spPr>
        <p:txBody>
          <a:bodyPr wrap="square" rtlCol="0">
            <a:spAutoFit/>
          </a:bodyPr>
          <a:lstStyle/>
          <a:p>
            <a:r>
              <a:rPr lang="fr-FR" sz="1800" dirty="0" err="1">
                <a:sym typeface="Wingdings" panose="05000000000000000000" pitchFamily="2" charset="2"/>
              </a:rPr>
              <a:t>Autorizzazioni </a:t>
            </a:r>
            <a:r>
              <a:rPr lang="fr-FR" sz="1800" dirty="0">
                <a:sym typeface="Wingdings" panose="05000000000000000000" pitchFamily="2" charset="2"/>
              </a:rPr>
              <a:t>del municipio da </a:t>
            </a:r>
            <a:r>
              <a:rPr lang="fr-FR" sz="1800" dirty="0" err="1">
                <a:sym typeface="Wingdings" panose="05000000000000000000" pitchFamily="2" charset="2"/>
              </a:rPr>
              <a:t>distribuire</a:t>
            </a:r>
            <a:endParaRPr lang="fr-FR" sz="1800" dirty="0"/>
          </a:p>
        </p:txBody>
      </p:sp>
      <p:sp>
        <p:nvSpPr>
          <p:cNvPr id="9" name="ZoneTexte 8">
            <a:extLst>
              <a:ext uri="{FF2B5EF4-FFF2-40B4-BE49-F238E27FC236}">
                <a16:creationId xmlns:a16="http://schemas.microsoft.com/office/drawing/2014/main" id="{3AA6A629-AFBC-4AAC-B10D-F119808C4DA2}"/>
              </a:ext>
            </a:extLst>
          </p:cNvPr>
          <p:cNvSpPr txBox="1"/>
          <p:nvPr/>
        </p:nvSpPr>
        <p:spPr>
          <a:xfrm>
            <a:off x="2038350" y="5299775"/>
            <a:ext cx="4933950" cy="369332"/>
          </a:xfrm>
          <a:prstGeom prst="rect">
            <a:avLst/>
          </a:prstGeom>
          <a:noFill/>
        </p:spPr>
        <p:txBody>
          <a:bodyPr wrap="square" rtlCol="0">
            <a:spAutoFit/>
          </a:bodyPr>
          <a:lstStyle/>
          <a:p>
            <a:r>
              <a:rPr lang="fr-FR" sz="1800" dirty="0">
                <a:sym typeface="Wingdings" panose="05000000000000000000" pitchFamily="2" charset="2"/>
              </a:rPr>
              <a:t>Il processo di </a:t>
            </a:r>
            <a:r>
              <a:rPr lang="fr-FR" sz="1800" dirty="0" err="1">
                <a:sym typeface="Wingdings" panose="05000000000000000000" pitchFamily="2" charset="2"/>
              </a:rPr>
              <a:t>trattamento </a:t>
            </a:r>
            <a:r>
              <a:rPr lang="fr-FR" sz="1800" dirty="0">
                <a:sym typeface="Wingdings" panose="05000000000000000000" pitchFamily="2" charset="2"/>
              </a:rPr>
              <a:t>dei </a:t>
            </a:r>
            <a:r>
              <a:rPr lang="fr-FR" sz="1800" dirty="0" err="1">
                <a:sym typeface="Wingdings" panose="05000000000000000000" pitchFamily="2" charset="2"/>
              </a:rPr>
              <a:t>rifiuti</a:t>
            </a:r>
            <a:endParaRPr lang="fr-FR" sz="1800" dirty="0"/>
          </a:p>
        </p:txBody>
      </p:sp>
      <p:sp>
        <p:nvSpPr>
          <p:cNvPr id="10" name="ZoneTexte 9">
            <a:extLst>
              <a:ext uri="{FF2B5EF4-FFF2-40B4-BE49-F238E27FC236}">
                <a16:creationId xmlns:a16="http://schemas.microsoft.com/office/drawing/2014/main" id="{823305EE-5673-443A-A9D8-F4E30A6FD3EE}"/>
              </a:ext>
            </a:extLst>
          </p:cNvPr>
          <p:cNvSpPr txBox="1"/>
          <p:nvPr/>
        </p:nvSpPr>
        <p:spPr>
          <a:xfrm>
            <a:off x="2028825" y="4589138"/>
            <a:ext cx="4933950" cy="369332"/>
          </a:xfrm>
          <a:prstGeom prst="rect">
            <a:avLst/>
          </a:prstGeom>
          <a:noFill/>
        </p:spPr>
        <p:txBody>
          <a:bodyPr wrap="square" rtlCol="0">
            <a:spAutoFit/>
          </a:bodyPr>
          <a:lstStyle/>
          <a:p>
            <a:r>
              <a:rPr lang="fr-FR" sz="1800" dirty="0">
                <a:sym typeface="Wingdings" panose="05000000000000000000" pitchFamily="2" charset="2"/>
              </a:rPr>
              <a:t>La </a:t>
            </a:r>
            <a:r>
              <a:rPr lang="fr-FR" sz="1800" dirty="0" err="1">
                <a:sym typeface="Wingdings" panose="05000000000000000000" pitchFamily="2" charset="2"/>
              </a:rPr>
              <a:t>raccolta differenziata </a:t>
            </a:r>
            <a:r>
              <a:rPr lang="fr-FR" sz="1800" dirty="0">
                <a:sym typeface="Wingdings" panose="05000000000000000000" pitchFamily="2" charset="2"/>
              </a:rPr>
              <a:t>dei </a:t>
            </a:r>
            <a:r>
              <a:rPr lang="fr-FR" sz="1800" dirty="0" err="1">
                <a:sym typeface="Wingdings" panose="05000000000000000000" pitchFamily="2" charset="2"/>
              </a:rPr>
              <a:t>rifiuti</a:t>
            </a:r>
            <a:endParaRPr lang="fr-FR" sz="1800" dirty="0"/>
          </a:p>
        </p:txBody>
      </p:sp>
      <p:pic>
        <p:nvPicPr>
          <p:cNvPr id="11" name="Image 10">
            <a:extLst>
              <a:ext uri="{FF2B5EF4-FFF2-40B4-BE49-F238E27FC236}">
                <a16:creationId xmlns:a16="http://schemas.microsoft.com/office/drawing/2014/main" id="{A3D13085-5789-4718-B5E0-3B47A6590EF6}"/>
              </a:ext>
            </a:extLst>
          </p:cNvPr>
          <p:cNvPicPr>
            <a:picLocks noChangeAspect="1"/>
          </p:cNvPicPr>
          <p:nvPr/>
        </p:nvPicPr>
        <p:blipFill rotWithShape="1">
          <a:blip r:embed="rId3"/>
          <a:srcRect t="15542" r="47614" b="22961"/>
          <a:stretch/>
        </p:blipFill>
        <p:spPr>
          <a:xfrm>
            <a:off x="2038350" y="4582262"/>
            <a:ext cx="374201" cy="342272"/>
          </a:xfrm>
          <a:prstGeom prst="rect">
            <a:avLst/>
          </a:prstGeom>
        </p:spPr>
      </p:pic>
    </p:spTree>
    <p:extLst>
      <p:ext uri="{BB962C8B-B14F-4D97-AF65-F5344CB8AC3E}">
        <p14:creationId xmlns:p14="http://schemas.microsoft.com/office/powerpoint/2010/main" val="2109524182"/>
      </p:ext>
    </p:extLst>
  </p:cSld>
  <p:clrMapOvr>
    <a:masterClrMapping/>
  </p:clrMapOvr>
  <mc:AlternateContent xmlns:mc="http://schemas.openxmlformats.org/markup-compatibility/2006" xmlns:p14="http://schemas.microsoft.com/office/powerpoint/2010/main">
    <mc:Choice Requires="p14">
      <p:transition spd="slow" p14:dur="2000" advClick="0" advTm="6000"/>
    </mc:Choice>
    <mc:Fallback xmlns:a16="http://schemas.microsoft.com/office/drawing/2014/main" xmlns="">
      <p:transition spd="slow" advClick="0" advTm="6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300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70"/>
        <p:cNvGrpSpPr/>
        <p:nvPr/>
      </p:nvGrpSpPr>
      <p:grpSpPr>
        <a:xfrm>
          <a:off x="0" y="0"/>
          <a:ext cx="0" cy="0"/>
          <a:chOff x="0" y="0"/>
          <a:chExt cx="0" cy="0"/>
        </a:xfrm>
      </p:grpSpPr>
      <p:sp>
        <p:nvSpPr>
          <p:cNvPr id="8" name="ZoneTexte 7">
            <a:extLst>
              <a:ext uri="{FF2B5EF4-FFF2-40B4-BE49-F238E27FC236}">
                <a16:creationId xmlns:a16="http://schemas.microsoft.com/office/drawing/2014/main" id="{CD5D774C-CE05-41BF-AAE8-916C18AFE868}"/>
              </a:ext>
            </a:extLst>
          </p:cNvPr>
          <p:cNvSpPr txBox="1"/>
          <p:nvPr/>
        </p:nvSpPr>
        <p:spPr>
          <a:xfrm>
            <a:off x="2028825" y="3878501"/>
            <a:ext cx="4933950" cy="369332"/>
          </a:xfrm>
          <a:prstGeom prst="rect">
            <a:avLst/>
          </a:prstGeom>
          <a:noFill/>
        </p:spPr>
        <p:txBody>
          <a:bodyPr wrap="square" rtlCol="0">
            <a:spAutoFit/>
          </a:bodyPr>
          <a:lstStyle/>
          <a:p>
            <a:r>
              <a:rPr lang="fr-FR" sz="1800" dirty="0">
                <a:sym typeface="Wingdings" panose="05000000000000000000" pitchFamily="2" charset="2"/>
              </a:rPr>
              <a:t>Il tipo di camion per </a:t>
            </a:r>
            <a:r>
              <a:rPr lang="fr-FR" sz="1800" dirty="0" err="1">
                <a:sym typeface="Wingdings" panose="05000000000000000000" pitchFamily="2" charset="2"/>
              </a:rPr>
              <a:t>recuperare i rifiuti</a:t>
            </a:r>
            <a:endParaRPr lang="fr-FR" sz="1800" dirty="0"/>
          </a:p>
        </p:txBody>
      </p:sp>
      <p:sp>
        <p:nvSpPr>
          <p:cNvPr id="71" name="Google Shape;71;g10b78f225a7_0_23"/>
          <p:cNvSpPr txBox="1">
            <a:spLocks noGrp="1"/>
          </p:cNvSpPr>
          <p:nvPr>
            <p:ph type="sldNum" idx="12"/>
          </p:nvPr>
        </p:nvSpPr>
        <p:spPr>
          <a:xfrm>
            <a:off x="7046913" y="6519863"/>
            <a:ext cx="2133600" cy="365100"/>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000"/>
              <a:buNone/>
            </a:pPr>
            <a:fld id="{00000000-1234-1234-1234-123412341234}" type="slidenum">
              <a:rPr lang="es-ES"/>
              <a:t>25</a:t>
            </a:fld>
            <a:endParaRPr/>
          </a:p>
        </p:txBody>
      </p:sp>
      <p:sp>
        <p:nvSpPr>
          <p:cNvPr id="72" name="Google Shape;72;g10b78f225a7_0_23"/>
          <p:cNvSpPr txBox="1"/>
          <p:nvPr/>
        </p:nvSpPr>
        <p:spPr>
          <a:xfrm>
            <a:off x="285531" y="1074532"/>
            <a:ext cx="8510100" cy="375300"/>
          </a:xfrm>
          <a:prstGeom prst="rect">
            <a:avLst/>
          </a:prstGeom>
          <a:solidFill>
            <a:srgbClr val="009FC6"/>
          </a:solidFill>
          <a:ln w="9525" cap="flat" cmpd="sng">
            <a:solidFill>
              <a:srgbClr val="009FC6"/>
            </a:solidFill>
            <a:prstDash val="solid"/>
            <a:round/>
            <a:headEnd type="none" w="sm" len="sm"/>
            <a:tailEnd type="none" w="sm" len="sm"/>
          </a:ln>
        </p:spPr>
        <p:txBody>
          <a:bodyPr spcFirstLastPara="1" wrap="square" lIns="91425" tIns="45700" rIns="91425" bIns="45700" anchor="b" anchorCtr="0">
            <a:normAutofit fontScale="92500" lnSpcReduction="10000"/>
          </a:bodyPr>
          <a:lstStyle/>
          <a:p>
            <a:pPr marL="742950" marR="0" lvl="0" indent="-742950" algn="l" rtl="0">
              <a:lnSpc>
                <a:spcPct val="90000"/>
              </a:lnSpc>
              <a:spcBef>
                <a:spcPts val="0"/>
              </a:spcBef>
              <a:spcAft>
                <a:spcPts val="0"/>
              </a:spcAft>
              <a:buNone/>
            </a:pPr>
            <a:r>
              <a:rPr lang="es-ES" sz="2400" dirty="0">
                <a:solidFill>
                  <a:schemeClr val="lt1"/>
                </a:solidFill>
              </a:rPr>
              <a:t>Quiz di </a:t>
            </a:r>
            <a:r>
              <a:rPr lang="es-ES" sz="2400" dirty="0" err="1">
                <a:solidFill>
                  <a:schemeClr val="lt1"/>
                </a:solidFill>
              </a:rPr>
              <a:t>autovalutazione</a:t>
            </a:r>
            <a:endParaRPr sz="2400" b="0" i="0" u="none" strike="noStrike" cap="none" dirty="0">
              <a:solidFill>
                <a:schemeClr val="lt1"/>
              </a:solidFill>
              <a:latin typeface="Arial"/>
              <a:ea typeface="Arial"/>
              <a:cs typeface="Arial"/>
              <a:sym typeface="Arial"/>
            </a:endParaRPr>
          </a:p>
        </p:txBody>
      </p:sp>
      <p:sp>
        <p:nvSpPr>
          <p:cNvPr id="5" name="4 Rectángulo"/>
          <p:cNvSpPr/>
          <p:nvPr/>
        </p:nvSpPr>
        <p:spPr>
          <a:xfrm>
            <a:off x="319069" y="1929637"/>
            <a:ext cx="8367731" cy="738664"/>
          </a:xfrm>
          <a:prstGeom prst="rect">
            <a:avLst/>
          </a:prstGeom>
        </p:spPr>
        <p:txBody>
          <a:bodyPr wrap="square">
            <a:spAutoFit/>
          </a:bodyPr>
          <a:lstStyle/>
          <a:p>
            <a:pPr algn="just"/>
            <a:r>
              <a:rPr lang="en-US" sz="2100" dirty="0">
                <a:solidFill>
                  <a:schemeClr val="tx1"/>
                </a:solidFill>
              </a:rPr>
              <a:t>Quali criteri influiscono sull'efficienza dei costi logistici delle operazioni di recupero dei rifiuti?</a:t>
            </a:r>
            <a:endParaRPr lang="es-ES" sz="2100" dirty="0"/>
          </a:p>
        </p:txBody>
      </p:sp>
      <p:sp>
        <p:nvSpPr>
          <p:cNvPr id="6" name="ZoneTexte 5">
            <a:extLst>
              <a:ext uri="{FF2B5EF4-FFF2-40B4-BE49-F238E27FC236}">
                <a16:creationId xmlns:a16="http://schemas.microsoft.com/office/drawing/2014/main" id="{B9CEBF01-C068-441C-A05E-6125B462CC56}"/>
              </a:ext>
            </a:extLst>
          </p:cNvPr>
          <p:cNvSpPr txBox="1"/>
          <p:nvPr/>
        </p:nvSpPr>
        <p:spPr>
          <a:xfrm>
            <a:off x="2019300" y="3167864"/>
            <a:ext cx="4933950" cy="369332"/>
          </a:xfrm>
          <a:prstGeom prst="rect">
            <a:avLst/>
          </a:prstGeom>
          <a:noFill/>
        </p:spPr>
        <p:txBody>
          <a:bodyPr wrap="square" rtlCol="0">
            <a:spAutoFit/>
          </a:bodyPr>
          <a:lstStyle/>
          <a:p>
            <a:r>
              <a:rPr lang="fr-FR" sz="1800" dirty="0">
                <a:sym typeface="Wingdings" panose="05000000000000000000" pitchFamily="2" charset="2"/>
              </a:rPr>
              <a:t>La </a:t>
            </a:r>
            <a:r>
              <a:rPr lang="fr-FR" sz="1800" dirty="0" err="1">
                <a:sym typeface="Wingdings" panose="05000000000000000000" pitchFamily="2" charset="2"/>
              </a:rPr>
              <a:t>qualità </a:t>
            </a:r>
            <a:r>
              <a:rPr lang="fr-FR" sz="1800" dirty="0">
                <a:sym typeface="Wingdings" panose="05000000000000000000" pitchFamily="2" charset="2"/>
              </a:rPr>
              <a:t>dei </a:t>
            </a:r>
            <a:r>
              <a:rPr lang="fr-FR" sz="1800" dirty="0" err="1">
                <a:sym typeface="Wingdings" panose="05000000000000000000" pitchFamily="2" charset="2"/>
              </a:rPr>
              <a:t>dispositivi </a:t>
            </a:r>
            <a:r>
              <a:rPr lang="fr-FR" sz="1800" dirty="0">
                <a:sym typeface="Wingdings" panose="05000000000000000000" pitchFamily="2" charset="2"/>
              </a:rPr>
              <a:t>di protezione</a:t>
            </a:r>
            <a:endParaRPr lang="fr-FR" sz="1800" dirty="0"/>
          </a:p>
        </p:txBody>
      </p:sp>
      <p:sp>
        <p:nvSpPr>
          <p:cNvPr id="9" name="ZoneTexte 8">
            <a:extLst>
              <a:ext uri="{FF2B5EF4-FFF2-40B4-BE49-F238E27FC236}">
                <a16:creationId xmlns:a16="http://schemas.microsoft.com/office/drawing/2014/main" id="{96067889-35AE-4A73-8C7F-84A9A3F265C7}"/>
              </a:ext>
            </a:extLst>
          </p:cNvPr>
          <p:cNvSpPr txBox="1"/>
          <p:nvPr/>
        </p:nvSpPr>
        <p:spPr>
          <a:xfrm>
            <a:off x="2028825" y="5299775"/>
            <a:ext cx="6044658" cy="369332"/>
          </a:xfrm>
          <a:prstGeom prst="rect">
            <a:avLst/>
          </a:prstGeom>
          <a:noFill/>
        </p:spPr>
        <p:txBody>
          <a:bodyPr wrap="square" rtlCol="0">
            <a:spAutoFit/>
          </a:bodyPr>
          <a:lstStyle/>
          <a:p>
            <a:r>
              <a:rPr lang="fr-FR" sz="1800" dirty="0">
                <a:sym typeface="Wingdings" panose="05000000000000000000" pitchFamily="2" charset="2"/>
              </a:rPr>
              <a:t>La </a:t>
            </a:r>
            <a:r>
              <a:rPr lang="fr-FR" sz="1800" dirty="0" err="1">
                <a:sym typeface="Wingdings" panose="05000000000000000000" pitchFamily="2" charset="2"/>
              </a:rPr>
              <a:t>tracciabilità </a:t>
            </a:r>
            <a:r>
              <a:rPr lang="fr-FR" sz="1800" dirty="0">
                <a:sym typeface="Wingdings" panose="05000000000000000000" pitchFamily="2" charset="2"/>
              </a:rPr>
              <a:t>dei </a:t>
            </a:r>
            <a:r>
              <a:rPr lang="fr-FR" sz="1800" dirty="0" err="1">
                <a:sym typeface="Wingdings" panose="05000000000000000000" pitchFamily="2" charset="2"/>
              </a:rPr>
              <a:t>rifiuti</a:t>
            </a:r>
            <a:endParaRPr lang="fr-FR" sz="1800" dirty="0"/>
          </a:p>
        </p:txBody>
      </p:sp>
      <p:sp>
        <p:nvSpPr>
          <p:cNvPr id="10" name="ZoneTexte 9">
            <a:extLst>
              <a:ext uri="{FF2B5EF4-FFF2-40B4-BE49-F238E27FC236}">
                <a16:creationId xmlns:a16="http://schemas.microsoft.com/office/drawing/2014/main" id="{5F803DFE-185E-4389-9388-13423EC81C24}"/>
              </a:ext>
            </a:extLst>
          </p:cNvPr>
          <p:cNvSpPr txBox="1"/>
          <p:nvPr/>
        </p:nvSpPr>
        <p:spPr>
          <a:xfrm>
            <a:off x="2019300" y="4589138"/>
            <a:ext cx="4933950" cy="369332"/>
          </a:xfrm>
          <a:prstGeom prst="rect">
            <a:avLst/>
          </a:prstGeom>
          <a:noFill/>
        </p:spPr>
        <p:txBody>
          <a:bodyPr wrap="square" rtlCol="0">
            <a:spAutoFit/>
          </a:bodyPr>
          <a:lstStyle/>
          <a:p>
            <a:r>
              <a:rPr lang="fr-FR" sz="1800" dirty="0">
                <a:sym typeface="Wingdings" panose="05000000000000000000" pitchFamily="2" charset="2"/>
              </a:rPr>
              <a:t>Il processo di </a:t>
            </a:r>
            <a:r>
              <a:rPr lang="fr-FR" sz="1800" dirty="0" err="1">
                <a:sym typeface="Wingdings" panose="05000000000000000000" pitchFamily="2" charset="2"/>
              </a:rPr>
              <a:t>selezione </a:t>
            </a:r>
            <a:r>
              <a:rPr lang="fr-FR" sz="1800" dirty="0">
                <a:sym typeface="Wingdings" panose="05000000000000000000" pitchFamily="2" charset="2"/>
              </a:rPr>
              <a:t>e </a:t>
            </a:r>
            <a:r>
              <a:rPr lang="fr-FR" sz="1800" dirty="0" err="1">
                <a:sym typeface="Wingdings" panose="05000000000000000000" pitchFamily="2" charset="2"/>
              </a:rPr>
              <a:t>riciclaggio</a:t>
            </a:r>
            <a:endParaRPr lang="fr-FR" sz="1800" dirty="0"/>
          </a:p>
        </p:txBody>
      </p:sp>
      <p:pic>
        <p:nvPicPr>
          <p:cNvPr id="11" name="Image 10">
            <a:extLst>
              <a:ext uri="{FF2B5EF4-FFF2-40B4-BE49-F238E27FC236}">
                <a16:creationId xmlns:a16="http://schemas.microsoft.com/office/drawing/2014/main" id="{4371F61D-3630-4314-A2DF-049AB9708D9F}"/>
              </a:ext>
            </a:extLst>
          </p:cNvPr>
          <p:cNvPicPr>
            <a:picLocks noChangeAspect="1"/>
          </p:cNvPicPr>
          <p:nvPr/>
        </p:nvPicPr>
        <p:blipFill rotWithShape="1">
          <a:blip r:embed="rId3"/>
          <a:srcRect t="15542" r="47614" b="22961"/>
          <a:stretch/>
        </p:blipFill>
        <p:spPr>
          <a:xfrm>
            <a:off x="2017674" y="3148825"/>
            <a:ext cx="374201" cy="342272"/>
          </a:xfrm>
          <a:prstGeom prst="rect">
            <a:avLst/>
          </a:prstGeom>
        </p:spPr>
      </p:pic>
      <p:pic>
        <p:nvPicPr>
          <p:cNvPr id="12" name="Image 11">
            <a:extLst>
              <a:ext uri="{FF2B5EF4-FFF2-40B4-BE49-F238E27FC236}">
                <a16:creationId xmlns:a16="http://schemas.microsoft.com/office/drawing/2014/main" id="{4CE8D31B-A37B-4014-9CFA-A06649656A73}"/>
              </a:ext>
            </a:extLst>
          </p:cNvPr>
          <p:cNvPicPr>
            <a:picLocks noChangeAspect="1"/>
          </p:cNvPicPr>
          <p:nvPr/>
        </p:nvPicPr>
        <p:blipFill rotWithShape="1">
          <a:blip r:embed="rId3"/>
          <a:srcRect t="15542" r="47614" b="22961"/>
          <a:stretch/>
        </p:blipFill>
        <p:spPr>
          <a:xfrm>
            <a:off x="2014800" y="4580932"/>
            <a:ext cx="374201" cy="342272"/>
          </a:xfrm>
          <a:prstGeom prst="rect">
            <a:avLst/>
          </a:prstGeom>
        </p:spPr>
      </p:pic>
    </p:spTree>
    <p:extLst>
      <p:ext uri="{BB962C8B-B14F-4D97-AF65-F5344CB8AC3E}">
        <p14:creationId xmlns:p14="http://schemas.microsoft.com/office/powerpoint/2010/main" val="689463364"/>
      </p:ext>
    </p:extLst>
  </p:cSld>
  <p:clrMapOvr>
    <a:masterClrMapping/>
  </p:clrMapOvr>
  <mc:AlternateContent xmlns:mc="http://schemas.openxmlformats.org/markup-compatibility/2006" xmlns:p14="http://schemas.microsoft.com/office/powerpoint/2010/main">
    <mc:Choice Requires="p14">
      <p:transition spd="slow" p14:dur="2000" advClick="0" advTm="6000"/>
    </mc:Choice>
    <mc:Fallback xmlns:a16="http://schemas.microsoft.com/office/drawing/2014/main" xmlns="">
      <p:transition spd="slow" advClick="0" advTm="6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300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500"/>
                                        <p:tgtEl>
                                          <p:spTgt spid="11"/>
                                        </p:tgtEl>
                                      </p:cBhvr>
                                    </p:animEffect>
                                  </p:childTnLst>
                                </p:cTn>
                              </p:par>
                            </p:childTnLst>
                          </p:cTn>
                        </p:par>
                        <p:par>
                          <p:cTn id="8" fill="hold">
                            <p:stCondLst>
                              <p:cond delay="3500"/>
                            </p:stCondLst>
                            <p:childTnLst>
                              <p:par>
                                <p:cTn id="9" presetID="10" presetClass="entr" presetSubtype="0" fill="hold" nodeType="afterEffect">
                                  <p:stCondLst>
                                    <p:cond delay="0"/>
                                  </p:stCondLst>
                                  <p:childTnLst>
                                    <p:set>
                                      <p:cBhvr>
                                        <p:cTn id="10" dur="1" fill="hold">
                                          <p:stCondLst>
                                            <p:cond delay="0"/>
                                          </p:stCondLst>
                                        </p:cTn>
                                        <p:tgtEl>
                                          <p:spTgt spid="12"/>
                                        </p:tgtEl>
                                        <p:attrNameLst>
                                          <p:attrName>style.visibility</p:attrName>
                                        </p:attrNameLst>
                                      </p:cBhvr>
                                      <p:to>
                                        <p:strVal val="visible"/>
                                      </p:to>
                                    </p:set>
                                    <p:animEffect transition="in" filter="fade">
                                      <p:cBhvr>
                                        <p:cTn id="11"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70"/>
        <p:cNvGrpSpPr/>
        <p:nvPr/>
      </p:nvGrpSpPr>
      <p:grpSpPr>
        <a:xfrm>
          <a:off x="0" y="0"/>
          <a:ext cx="0" cy="0"/>
          <a:chOff x="0" y="0"/>
          <a:chExt cx="0" cy="0"/>
        </a:xfrm>
      </p:grpSpPr>
      <p:sp>
        <p:nvSpPr>
          <p:cNvPr id="71" name="Google Shape;71;g10b78f225a7_0_23"/>
          <p:cNvSpPr txBox="1">
            <a:spLocks noGrp="1"/>
          </p:cNvSpPr>
          <p:nvPr>
            <p:ph type="sldNum" idx="12"/>
          </p:nvPr>
        </p:nvSpPr>
        <p:spPr>
          <a:xfrm>
            <a:off x="7046913" y="6519863"/>
            <a:ext cx="2133600" cy="365100"/>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000"/>
              <a:buNone/>
            </a:pPr>
            <a:fld id="{00000000-1234-1234-1234-123412341234}" type="slidenum">
              <a:rPr lang="es-ES"/>
              <a:t>26</a:t>
            </a:fld>
            <a:endParaRPr/>
          </a:p>
        </p:txBody>
      </p:sp>
      <p:sp>
        <p:nvSpPr>
          <p:cNvPr id="72" name="Google Shape;72;g10b78f225a7_0_23"/>
          <p:cNvSpPr txBox="1"/>
          <p:nvPr/>
        </p:nvSpPr>
        <p:spPr>
          <a:xfrm>
            <a:off x="285531" y="1074532"/>
            <a:ext cx="8510100" cy="375300"/>
          </a:xfrm>
          <a:prstGeom prst="rect">
            <a:avLst/>
          </a:prstGeom>
          <a:solidFill>
            <a:srgbClr val="18C320"/>
          </a:solidFill>
          <a:ln w="9525" cap="flat" cmpd="sng">
            <a:solidFill>
              <a:srgbClr val="00B050"/>
            </a:solidFill>
            <a:prstDash val="solid"/>
            <a:round/>
            <a:headEnd type="none" w="sm" len="sm"/>
            <a:tailEnd type="none" w="sm" len="sm"/>
          </a:ln>
        </p:spPr>
        <p:txBody>
          <a:bodyPr spcFirstLastPara="1" wrap="square" lIns="91425" tIns="45700" rIns="91425" bIns="45700" anchor="b" anchorCtr="0">
            <a:normAutofit fontScale="92500" lnSpcReduction="10000"/>
          </a:bodyPr>
          <a:lstStyle/>
          <a:p>
            <a:pPr marL="742950" marR="0" lvl="0" indent="-742950" algn="l" rtl="0">
              <a:lnSpc>
                <a:spcPct val="90000"/>
              </a:lnSpc>
              <a:spcBef>
                <a:spcPts val="0"/>
              </a:spcBef>
              <a:spcAft>
                <a:spcPts val="0"/>
              </a:spcAft>
              <a:buNone/>
            </a:pPr>
            <a:r>
              <a:rPr lang="es-ES" sz="2400" dirty="0" err="1">
                <a:solidFill>
                  <a:schemeClr val="lt1"/>
                </a:solidFill>
              </a:rPr>
              <a:t>Sfide comuni</a:t>
            </a:r>
            <a:endParaRPr sz="2400" b="0" i="0" u="none" strike="noStrike" cap="none" dirty="0">
              <a:solidFill>
                <a:schemeClr val="lt1"/>
              </a:solidFill>
              <a:latin typeface="Arial"/>
              <a:ea typeface="Arial"/>
              <a:cs typeface="Arial"/>
              <a:sym typeface="Arial"/>
            </a:endParaRPr>
          </a:p>
        </p:txBody>
      </p:sp>
      <p:sp>
        <p:nvSpPr>
          <p:cNvPr id="5" name="4 Rectángulo"/>
          <p:cNvSpPr/>
          <p:nvPr/>
        </p:nvSpPr>
        <p:spPr>
          <a:xfrm>
            <a:off x="285531" y="1740066"/>
            <a:ext cx="8367731" cy="5016758"/>
          </a:xfrm>
          <a:prstGeom prst="rect">
            <a:avLst/>
          </a:prstGeom>
        </p:spPr>
        <p:txBody>
          <a:bodyPr wrap="square">
            <a:spAutoFit/>
          </a:bodyPr>
          <a:lstStyle/>
          <a:p>
            <a:pPr algn="just"/>
            <a:r>
              <a:rPr lang="en-US" sz="1600" b="1" dirty="0">
                <a:solidFill>
                  <a:srgbClr val="18C320"/>
                </a:solidFill>
              </a:rPr>
              <a:t>Pressione per operazioni rispettose dell'ambiente</a:t>
            </a:r>
          </a:p>
          <a:p>
            <a:pPr algn="just"/>
            <a:endParaRPr lang="en-US" sz="1600" dirty="0">
              <a:solidFill>
                <a:schemeClr val="tx1"/>
              </a:solidFill>
            </a:endParaRPr>
          </a:p>
          <a:p>
            <a:pPr algn="just"/>
            <a:r>
              <a:rPr lang="en-US" sz="1600" dirty="0">
                <a:solidFill>
                  <a:schemeClr val="tx1"/>
                </a:solidFill>
              </a:rPr>
              <a:t>La gestione dei rifiuti prevede il recupero e il trattamento dei rifiuti, che non sempre sono riciclabili. </a:t>
            </a:r>
          </a:p>
          <a:p>
            <a:pPr algn="just"/>
            <a:endParaRPr lang="en-US" sz="1600" dirty="0">
              <a:solidFill>
                <a:schemeClr val="tx1"/>
              </a:solidFill>
            </a:endParaRPr>
          </a:p>
          <a:p>
            <a:pPr algn="just"/>
            <a:r>
              <a:rPr lang="en-US" sz="1600" dirty="0">
                <a:solidFill>
                  <a:schemeClr val="tx1"/>
                </a:solidFill>
              </a:rPr>
              <a:t>La quantità di energia necessaria per pulire, selezionare e indirizzare i rifiuti verso la tecnica più adatta porta alcune aziende a scegliere le opzioni più semplici: l'incenerimento o la </a:t>
            </a:r>
            <a:r>
              <a:rPr lang="en-US" sz="1600" dirty="0" err="1">
                <a:solidFill>
                  <a:schemeClr val="tx1"/>
                </a:solidFill>
              </a:rPr>
              <a:t>discarica</a:t>
            </a:r>
            <a:r>
              <a:rPr lang="en-US" sz="1600" dirty="0">
                <a:solidFill>
                  <a:schemeClr val="tx1"/>
                </a:solidFill>
              </a:rPr>
              <a:t>. </a:t>
            </a:r>
          </a:p>
          <a:p>
            <a:pPr algn="just"/>
            <a:endParaRPr lang="en-US" sz="1600" dirty="0">
              <a:solidFill>
                <a:schemeClr val="tx1"/>
              </a:solidFill>
            </a:endParaRPr>
          </a:p>
          <a:p>
            <a:pPr algn="just"/>
            <a:r>
              <a:rPr lang="en-US" sz="1600" dirty="0">
                <a:solidFill>
                  <a:schemeClr val="tx1"/>
                </a:solidFill>
              </a:rPr>
              <a:t>L'azienda subisce un forte impatto d'immagine se le sue operazioni non vengono gestite o interrotte in modo corretto, e le proteste sono frequenti, sia da parte degli eco-attivisti che del personale.</a:t>
            </a:r>
          </a:p>
          <a:p>
            <a:pPr algn="just"/>
            <a:endParaRPr lang="en-US" sz="1600" dirty="0">
              <a:solidFill>
                <a:schemeClr val="tx1"/>
              </a:solidFill>
            </a:endParaRPr>
          </a:p>
          <a:p>
            <a:pPr algn="just"/>
            <a:endParaRPr lang="en-US" sz="1600" dirty="0">
              <a:solidFill>
                <a:schemeClr val="tx1"/>
              </a:solidFill>
            </a:endParaRPr>
          </a:p>
          <a:p>
            <a:pPr algn="just"/>
            <a:r>
              <a:rPr lang="en-US" sz="1600" b="1" dirty="0">
                <a:solidFill>
                  <a:srgbClr val="18C320"/>
                </a:solidFill>
              </a:rPr>
              <a:t>Gli attori della salute pubblica, senza riconoscimento</a:t>
            </a:r>
          </a:p>
          <a:p>
            <a:pPr algn="just"/>
            <a:endParaRPr lang="en-US" sz="1600" dirty="0">
              <a:solidFill>
                <a:schemeClr val="tx1"/>
              </a:solidFill>
            </a:endParaRPr>
          </a:p>
          <a:p>
            <a:pPr algn="just"/>
            <a:r>
              <a:rPr lang="en-US" sz="1600" dirty="0">
                <a:solidFill>
                  <a:schemeClr val="tx1"/>
                </a:solidFill>
              </a:rPr>
              <a:t>La crisi del Covid ha dimostrato che l'attività è stata poco citata, rispetto al contributo del personale medico alla gestione della crisi. Anche se l'esposizione del personale addetto alla gestione dei rifiuti o la diffusione del virus avrebbero potuto essere catastrofici se l'attività fosse stata interrotta.</a:t>
            </a:r>
          </a:p>
        </p:txBody>
      </p:sp>
    </p:spTree>
  </p:cSld>
  <p:clrMapOvr>
    <a:masterClrMapping/>
  </p:clrMapOvr>
  <mc:AlternateContent xmlns:mc="http://schemas.openxmlformats.org/markup-compatibility/2006" xmlns:p14="http://schemas.microsoft.com/office/powerpoint/2010/main">
    <mc:Choice Requires="p14">
      <p:transition spd="slow" p14:dur="2000" advClick="0" advTm="18000"/>
    </mc:Choice>
    <mc:Fallback xmlns="">
      <p:transition spd="slow" advClick="0" advTm="18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72"/>
                                        </p:tgtEl>
                                        <p:attrNameLst>
                                          <p:attrName>style.visibility</p:attrName>
                                        </p:attrNameLst>
                                      </p:cBhvr>
                                      <p:to>
                                        <p:strVal val="visible"/>
                                      </p:to>
                                    </p:set>
                                    <p:animEffect transition="in" filter="fade">
                                      <p:cBhvr>
                                        <p:cTn id="7" dur="500"/>
                                        <p:tgtEl>
                                          <p:spTgt spid="72"/>
                                        </p:tgtEl>
                                      </p:cBhvr>
                                    </p:animEffect>
                                  </p:childTnLst>
                                </p:cTn>
                              </p:par>
                            </p:childTnLst>
                          </p:cTn>
                        </p:par>
                        <p:par>
                          <p:cTn id="8" fill="hold">
                            <p:stCondLst>
                              <p:cond delay="500"/>
                            </p:stCondLst>
                            <p:childTnLst>
                              <p:par>
                                <p:cTn id="9" presetID="22" presetClass="entr" presetSubtype="8" fill="hold" grpId="0" nodeType="afterEffect">
                                  <p:stCondLst>
                                    <p:cond delay="500"/>
                                  </p:stCondLst>
                                  <p:childTnLst>
                                    <p:set>
                                      <p:cBhvr>
                                        <p:cTn id="10" dur="1" fill="hold">
                                          <p:stCondLst>
                                            <p:cond delay="0"/>
                                          </p:stCondLst>
                                        </p:cTn>
                                        <p:tgtEl>
                                          <p:spTgt spid="5">
                                            <p:txEl>
                                              <p:pRg st="0" end="0"/>
                                            </p:txEl>
                                          </p:spTgt>
                                        </p:tgtEl>
                                        <p:attrNameLst>
                                          <p:attrName>style.visibility</p:attrName>
                                        </p:attrNameLst>
                                      </p:cBhvr>
                                      <p:to>
                                        <p:strVal val="visible"/>
                                      </p:to>
                                    </p:set>
                                    <p:animEffect transition="in" filter="wipe(left)">
                                      <p:cBhvr>
                                        <p:cTn id="11" dur="500"/>
                                        <p:tgtEl>
                                          <p:spTgt spid="5">
                                            <p:txEl>
                                              <p:pRg st="0" end="0"/>
                                            </p:txEl>
                                          </p:spTgt>
                                        </p:tgtEl>
                                      </p:cBhvr>
                                    </p:animEffect>
                                  </p:childTnLst>
                                </p:cTn>
                              </p:par>
                            </p:childTnLst>
                          </p:cTn>
                        </p:par>
                        <p:par>
                          <p:cTn id="12" fill="hold">
                            <p:stCondLst>
                              <p:cond delay="1500"/>
                            </p:stCondLst>
                            <p:childTnLst>
                              <p:par>
                                <p:cTn id="13" presetID="22" presetClass="entr" presetSubtype="1" fill="hold" grpId="0" nodeType="afterEffect">
                                  <p:stCondLst>
                                    <p:cond delay="500"/>
                                  </p:stCondLst>
                                  <p:childTnLst>
                                    <p:set>
                                      <p:cBhvr>
                                        <p:cTn id="14" dur="1" fill="hold">
                                          <p:stCondLst>
                                            <p:cond delay="0"/>
                                          </p:stCondLst>
                                        </p:cTn>
                                        <p:tgtEl>
                                          <p:spTgt spid="5">
                                            <p:txEl>
                                              <p:pRg st="2" end="2"/>
                                            </p:txEl>
                                          </p:spTgt>
                                        </p:tgtEl>
                                        <p:attrNameLst>
                                          <p:attrName>style.visibility</p:attrName>
                                        </p:attrNameLst>
                                      </p:cBhvr>
                                      <p:to>
                                        <p:strVal val="visible"/>
                                      </p:to>
                                    </p:set>
                                    <p:animEffect transition="in" filter="wipe(up)">
                                      <p:cBhvr>
                                        <p:cTn id="15" dur="2000"/>
                                        <p:tgtEl>
                                          <p:spTgt spid="5">
                                            <p:txEl>
                                              <p:pRg st="2" end="2"/>
                                            </p:txEl>
                                          </p:spTgt>
                                        </p:tgtEl>
                                      </p:cBhvr>
                                    </p:animEffect>
                                  </p:childTnLst>
                                </p:cTn>
                              </p:par>
                            </p:childTnLst>
                          </p:cTn>
                        </p:par>
                        <p:par>
                          <p:cTn id="16" fill="hold">
                            <p:stCondLst>
                              <p:cond delay="4000"/>
                            </p:stCondLst>
                            <p:childTnLst>
                              <p:par>
                                <p:cTn id="17" presetID="22" presetClass="entr" presetSubtype="1" fill="hold" grpId="0" nodeType="afterEffect">
                                  <p:stCondLst>
                                    <p:cond delay="500"/>
                                  </p:stCondLst>
                                  <p:childTnLst>
                                    <p:set>
                                      <p:cBhvr>
                                        <p:cTn id="18" dur="1" fill="hold">
                                          <p:stCondLst>
                                            <p:cond delay="0"/>
                                          </p:stCondLst>
                                        </p:cTn>
                                        <p:tgtEl>
                                          <p:spTgt spid="5">
                                            <p:txEl>
                                              <p:pRg st="4" end="4"/>
                                            </p:txEl>
                                          </p:spTgt>
                                        </p:tgtEl>
                                        <p:attrNameLst>
                                          <p:attrName>style.visibility</p:attrName>
                                        </p:attrNameLst>
                                      </p:cBhvr>
                                      <p:to>
                                        <p:strVal val="visible"/>
                                      </p:to>
                                    </p:set>
                                    <p:animEffect transition="in" filter="wipe(up)">
                                      <p:cBhvr>
                                        <p:cTn id="19" dur="2000"/>
                                        <p:tgtEl>
                                          <p:spTgt spid="5">
                                            <p:txEl>
                                              <p:pRg st="4" end="4"/>
                                            </p:txEl>
                                          </p:spTgt>
                                        </p:tgtEl>
                                      </p:cBhvr>
                                    </p:animEffect>
                                  </p:childTnLst>
                                </p:cTn>
                              </p:par>
                            </p:childTnLst>
                          </p:cTn>
                        </p:par>
                        <p:par>
                          <p:cTn id="20" fill="hold">
                            <p:stCondLst>
                              <p:cond delay="6500"/>
                            </p:stCondLst>
                            <p:childTnLst>
                              <p:par>
                                <p:cTn id="21" presetID="22" presetClass="entr" presetSubtype="1" fill="hold" grpId="0" nodeType="afterEffect">
                                  <p:stCondLst>
                                    <p:cond delay="500"/>
                                  </p:stCondLst>
                                  <p:childTnLst>
                                    <p:set>
                                      <p:cBhvr>
                                        <p:cTn id="22" dur="1" fill="hold">
                                          <p:stCondLst>
                                            <p:cond delay="0"/>
                                          </p:stCondLst>
                                        </p:cTn>
                                        <p:tgtEl>
                                          <p:spTgt spid="5">
                                            <p:txEl>
                                              <p:pRg st="6" end="6"/>
                                            </p:txEl>
                                          </p:spTgt>
                                        </p:tgtEl>
                                        <p:attrNameLst>
                                          <p:attrName>style.visibility</p:attrName>
                                        </p:attrNameLst>
                                      </p:cBhvr>
                                      <p:to>
                                        <p:strVal val="visible"/>
                                      </p:to>
                                    </p:set>
                                    <p:animEffect transition="in" filter="wipe(up)">
                                      <p:cBhvr>
                                        <p:cTn id="23" dur="2000"/>
                                        <p:tgtEl>
                                          <p:spTgt spid="5">
                                            <p:txEl>
                                              <p:pRg st="6" end="6"/>
                                            </p:txEl>
                                          </p:spTgt>
                                        </p:tgtEl>
                                      </p:cBhvr>
                                    </p:animEffect>
                                  </p:childTnLst>
                                </p:cTn>
                              </p:par>
                            </p:childTnLst>
                          </p:cTn>
                        </p:par>
                        <p:par>
                          <p:cTn id="24" fill="hold">
                            <p:stCondLst>
                              <p:cond delay="9000"/>
                            </p:stCondLst>
                            <p:childTnLst>
                              <p:par>
                                <p:cTn id="25" presetID="22" presetClass="entr" presetSubtype="1" fill="hold" grpId="0" nodeType="afterEffect">
                                  <p:stCondLst>
                                    <p:cond delay="1500"/>
                                  </p:stCondLst>
                                  <p:childTnLst>
                                    <p:set>
                                      <p:cBhvr>
                                        <p:cTn id="26" dur="1" fill="hold">
                                          <p:stCondLst>
                                            <p:cond delay="0"/>
                                          </p:stCondLst>
                                        </p:cTn>
                                        <p:tgtEl>
                                          <p:spTgt spid="5">
                                            <p:txEl>
                                              <p:pRg st="9" end="9"/>
                                            </p:txEl>
                                          </p:spTgt>
                                        </p:tgtEl>
                                        <p:attrNameLst>
                                          <p:attrName>style.visibility</p:attrName>
                                        </p:attrNameLst>
                                      </p:cBhvr>
                                      <p:to>
                                        <p:strVal val="visible"/>
                                      </p:to>
                                    </p:set>
                                    <p:animEffect transition="in" filter="wipe(up)">
                                      <p:cBhvr>
                                        <p:cTn id="27" dur="1000"/>
                                        <p:tgtEl>
                                          <p:spTgt spid="5">
                                            <p:txEl>
                                              <p:pRg st="9" end="9"/>
                                            </p:txEl>
                                          </p:spTgt>
                                        </p:tgtEl>
                                      </p:cBhvr>
                                    </p:animEffect>
                                  </p:childTnLst>
                                </p:cTn>
                              </p:par>
                            </p:childTnLst>
                          </p:cTn>
                        </p:par>
                        <p:par>
                          <p:cTn id="28" fill="hold">
                            <p:stCondLst>
                              <p:cond delay="11500"/>
                            </p:stCondLst>
                            <p:childTnLst>
                              <p:par>
                                <p:cTn id="29" presetID="22" presetClass="entr" presetSubtype="1" fill="hold" grpId="0" nodeType="afterEffect">
                                  <p:stCondLst>
                                    <p:cond delay="500"/>
                                  </p:stCondLst>
                                  <p:childTnLst>
                                    <p:set>
                                      <p:cBhvr>
                                        <p:cTn id="30" dur="1" fill="hold">
                                          <p:stCondLst>
                                            <p:cond delay="0"/>
                                          </p:stCondLst>
                                        </p:cTn>
                                        <p:tgtEl>
                                          <p:spTgt spid="5">
                                            <p:txEl>
                                              <p:pRg st="11" end="11"/>
                                            </p:txEl>
                                          </p:spTgt>
                                        </p:tgtEl>
                                        <p:attrNameLst>
                                          <p:attrName>style.visibility</p:attrName>
                                        </p:attrNameLst>
                                      </p:cBhvr>
                                      <p:to>
                                        <p:strVal val="visible"/>
                                      </p:to>
                                    </p:set>
                                    <p:animEffect transition="in" filter="wipe(up)">
                                      <p:cBhvr>
                                        <p:cTn id="31" dur="2500"/>
                                        <p:tgtEl>
                                          <p:spTgt spid="5">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 grpId="0" animBg="1"/>
      <p:bldP spid="5" grpId="0" uiExpand="1"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70"/>
        <p:cNvGrpSpPr/>
        <p:nvPr/>
      </p:nvGrpSpPr>
      <p:grpSpPr>
        <a:xfrm>
          <a:off x="0" y="0"/>
          <a:ext cx="0" cy="0"/>
          <a:chOff x="0" y="0"/>
          <a:chExt cx="0" cy="0"/>
        </a:xfrm>
      </p:grpSpPr>
      <p:sp>
        <p:nvSpPr>
          <p:cNvPr id="71" name="Google Shape;71;g10b78f225a7_0_23"/>
          <p:cNvSpPr txBox="1">
            <a:spLocks noGrp="1"/>
          </p:cNvSpPr>
          <p:nvPr>
            <p:ph type="sldNum" idx="12"/>
          </p:nvPr>
        </p:nvSpPr>
        <p:spPr>
          <a:xfrm>
            <a:off x="7046913" y="6519863"/>
            <a:ext cx="2133600" cy="365100"/>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000"/>
              <a:buNone/>
            </a:pPr>
            <a:fld id="{00000000-1234-1234-1234-123412341234}" type="slidenum">
              <a:rPr lang="es-ES"/>
              <a:t>27</a:t>
            </a:fld>
            <a:endParaRPr/>
          </a:p>
        </p:txBody>
      </p:sp>
      <p:sp>
        <p:nvSpPr>
          <p:cNvPr id="72" name="Google Shape;72;g10b78f225a7_0_23"/>
          <p:cNvSpPr txBox="1"/>
          <p:nvPr/>
        </p:nvSpPr>
        <p:spPr>
          <a:xfrm>
            <a:off x="285531" y="1074532"/>
            <a:ext cx="8510100" cy="375300"/>
          </a:xfrm>
          <a:prstGeom prst="rect">
            <a:avLst/>
          </a:prstGeom>
          <a:solidFill>
            <a:srgbClr val="18C320"/>
          </a:solidFill>
          <a:ln w="9525" cap="flat" cmpd="sng">
            <a:solidFill>
              <a:srgbClr val="00B050"/>
            </a:solidFill>
            <a:prstDash val="solid"/>
            <a:round/>
            <a:headEnd type="none" w="sm" len="sm"/>
            <a:tailEnd type="none" w="sm" len="sm"/>
          </a:ln>
        </p:spPr>
        <p:txBody>
          <a:bodyPr spcFirstLastPara="1" wrap="square" lIns="91425" tIns="45700" rIns="91425" bIns="45700" anchor="b" anchorCtr="0">
            <a:normAutofit fontScale="92500" lnSpcReduction="10000"/>
          </a:bodyPr>
          <a:lstStyle/>
          <a:p>
            <a:pPr marL="742950" marR="0" lvl="0" indent="-742950" algn="l" rtl="0">
              <a:lnSpc>
                <a:spcPct val="90000"/>
              </a:lnSpc>
              <a:spcBef>
                <a:spcPts val="0"/>
              </a:spcBef>
              <a:spcAft>
                <a:spcPts val="0"/>
              </a:spcAft>
              <a:buNone/>
            </a:pPr>
            <a:r>
              <a:rPr lang="es-ES" sz="2400" dirty="0" err="1">
                <a:solidFill>
                  <a:schemeClr val="lt1"/>
                </a:solidFill>
              </a:rPr>
              <a:t>Sfide comuni</a:t>
            </a:r>
            <a:endParaRPr sz="2400" b="0" i="0" u="none" strike="noStrike" cap="none" dirty="0">
              <a:solidFill>
                <a:schemeClr val="lt1"/>
              </a:solidFill>
              <a:latin typeface="Arial"/>
              <a:ea typeface="Arial"/>
              <a:cs typeface="Arial"/>
              <a:sym typeface="Arial"/>
            </a:endParaRPr>
          </a:p>
        </p:txBody>
      </p:sp>
      <p:sp>
        <p:nvSpPr>
          <p:cNvPr id="5" name="4 Rectángulo"/>
          <p:cNvSpPr/>
          <p:nvPr/>
        </p:nvSpPr>
        <p:spPr>
          <a:xfrm>
            <a:off x="285531" y="1717764"/>
            <a:ext cx="8367731" cy="4278094"/>
          </a:xfrm>
          <a:prstGeom prst="rect">
            <a:avLst/>
          </a:prstGeom>
        </p:spPr>
        <p:txBody>
          <a:bodyPr wrap="square">
            <a:spAutoFit/>
          </a:bodyPr>
          <a:lstStyle/>
          <a:p>
            <a:pPr algn="just"/>
            <a:r>
              <a:rPr lang="en-US" sz="1600" b="1" dirty="0">
                <a:solidFill>
                  <a:srgbClr val="18C320"/>
                </a:solidFill>
              </a:rPr>
              <a:t>Tenere il passo con le normative</a:t>
            </a:r>
          </a:p>
          <a:p>
            <a:pPr algn="just"/>
            <a:endParaRPr lang="en-US" sz="1600" dirty="0">
              <a:solidFill>
                <a:schemeClr val="tx1"/>
              </a:solidFill>
            </a:endParaRPr>
          </a:p>
          <a:p>
            <a:pPr algn="just"/>
            <a:r>
              <a:rPr lang="en-US" sz="1600" dirty="0">
                <a:solidFill>
                  <a:schemeClr val="tx1"/>
                </a:solidFill>
              </a:rPr>
              <a:t>Le leggi stanno cambiando rapidamente negli ultimi anni, a causa dell'</a:t>
            </a:r>
            <a:r>
              <a:rPr lang="en-US" sz="1600" b="1" dirty="0">
                <a:solidFill>
                  <a:srgbClr val="18C320"/>
                </a:solidFill>
              </a:rPr>
              <a:t>urgenza del cambiamento climatico</a:t>
            </a:r>
            <a:r>
              <a:rPr lang="en-US" sz="1600" dirty="0">
                <a:solidFill>
                  <a:schemeClr val="tx1"/>
                </a:solidFill>
              </a:rPr>
              <a:t>.</a:t>
            </a:r>
          </a:p>
          <a:p>
            <a:pPr algn="just"/>
            <a:endParaRPr lang="en-US" sz="1600" dirty="0">
              <a:solidFill>
                <a:schemeClr val="tx1"/>
              </a:solidFill>
            </a:endParaRPr>
          </a:p>
          <a:p>
            <a:pPr algn="just"/>
            <a:r>
              <a:rPr lang="en-US" sz="1600" dirty="0">
                <a:solidFill>
                  <a:schemeClr val="tx1"/>
                </a:solidFill>
              </a:rPr>
              <a:t>I regolamenti possono riguardare le modalità di raccolta, selezione o trattamento dei rifiuti. Riguardano anche il tipo di veicoli che circolano in città e l'energia utilizzata (ad esempio, vietando i motori fossili nelle grandi capitali).</a:t>
            </a:r>
          </a:p>
          <a:p>
            <a:pPr algn="just"/>
            <a:endParaRPr lang="en-US" sz="1600" dirty="0">
              <a:solidFill>
                <a:schemeClr val="tx1"/>
              </a:solidFill>
            </a:endParaRPr>
          </a:p>
          <a:p>
            <a:pPr algn="just"/>
            <a:endParaRPr lang="en-US" sz="1600" dirty="0">
              <a:solidFill>
                <a:schemeClr val="tx1"/>
              </a:solidFill>
            </a:endParaRPr>
          </a:p>
          <a:p>
            <a:pPr algn="just"/>
            <a:r>
              <a:rPr lang="en-US" sz="1600" b="1" dirty="0" err="1">
                <a:solidFill>
                  <a:srgbClr val="18C320"/>
                </a:solidFill>
              </a:rPr>
              <a:t>Ottimizzazione delle </a:t>
            </a:r>
            <a:r>
              <a:rPr lang="en-US" sz="1600" b="1" dirty="0">
                <a:solidFill>
                  <a:srgbClr val="18C320"/>
                </a:solidFill>
              </a:rPr>
              <a:t>operazioni</a:t>
            </a:r>
          </a:p>
          <a:p>
            <a:pPr algn="just"/>
            <a:endParaRPr lang="en-US" sz="1600" dirty="0">
              <a:solidFill>
                <a:schemeClr val="tx1"/>
              </a:solidFill>
            </a:endParaRPr>
          </a:p>
          <a:p>
            <a:pPr algn="just"/>
            <a:r>
              <a:rPr lang="en-US" sz="1600" dirty="0">
                <a:solidFill>
                  <a:schemeClr val="tx1"/>
                </a:solidFill>
              </a:rPr>
              <a:t>La raccolta e la selezione dei rifiuti è la parte più importante del processo di riciclaggio, ma anche la più difficile. Gli specialisti dei rifiuti devono evolvere le loro operazioni in linea con le innovazioni emergenti per </a:t>
            </a:r>
            <a:r>
              <a:rPr lang="en-US" sz="1600" dirty="0" err="1">
                <a:solidFill>
                  <a:schemeClr val="tx1"/>
                </a:solidFill>
              </a:rPr>
              <a:t>ottimizzare i </a:t>
            </a:r>
            <a:r>
              <a:rPr lang="en-US" sz="1600" dirty="0">
                <a:solidFill>
                  <a:schemeClr val="tx1"/>
                </a:solidFill>
              </a:rPr>
              <a:t>tassi di recupero di tutti i rifiuti.</a:t>
            </a:r>
          </a:p>
          <a:p>
            <a:pPr algn="just"/>
            <a:endParaRPr lang="en-US" sz="1600" dirty="0">
              <a:solidFill>
                <a:schemeClr val="tx1"/>
              </a:solidFill>
            </a:endParaRPr>
          </a:p>
          <a:p>
            <a:pPr algn="just"/>
            <a:r>
              <a:rPr lang="en-US" sz="1600" dirty="0">
                <a:solidFill>
                  <a:schemeClr val="tx1"/>
                </a:solidFill>
              </a:rPr>
              <a:t>Le nuove tecniche di selezione e riciclaggio richiedono investimenti significativi e quindi una rete di partnership efficiente per reimmettere i prodotti nell'industria di trasformazione.</a:t>
            </a:r>
          </a:p>
        </p:txBody>
      </p:sp>
    </p:spTree>
    <p:extLst>
      <p:ext uri="{BB962C8B-B14F-4D97-AF65-F5344CB8AC3E}">
        <p14:creationId xmlns:p14="http://schemas.microsoft.com/office/powerpoint/2010/main" val="1991400098"/>
      </p:ext>
    </p:extLst>
  </p:cSld>
  <p:clrMapOvr>
    <a:masterClrMapping/>
  </p:clrMapOvr>
  <mc:AlternateContent xmlns:mc="http://schemas.openxmlformats.org/markup-compatibility/2006" xmlns:p14="http://schemas.microsoft.com/office/powerpoint/2010/main">
    <mc:Choice Requires="p14">
      <p:transition spd="slow" p14:dur="2000" advClick="0" advTm="16000"/>
    </mc:Choice>
    <mc:Fallback xmlns="">
      <p:transition spd="slow" advClick="0" advTm="16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left)">
                                      <p:cBhvr>
                                        <p:cTn id="7" dur="500"/>
                                        <p:tgtEl>
                                          <p:spTgt spid="5">
                                            <p:txEl>
                                              <p:pRg st="0" end="0"/>
                                            </p:txEl>
                                          </p:spTgt>
                                        </p:tgtEl>
                                      </p:cBhvr>
                                    </p:animEffect>
                                  </p:childTnLst>
                                </p:cTn>
                              </p:par>
                            </p:childTnLst>
                          </p:cTn>
                        </p:par>
                        <p:par>
                          <p:cTn id="8" fill="hold">
                            <p:stCondLst>
                              <p:cond delay="500"/>
                            </p:stCondLst>
                            <p:childTnLst>
                              <p:par>
                                <p:cTn id="9" presetID="22" presetClass="entr" presetSubtype="1" fill="hold" grpId="0" nodeType="afterEffect">
                                  <p:stCondLst>
                                    <p:cond delay="500"/>
                                  </p:stCondLst>
                                  <p:childTnLst>
                                    <p:set>
                                      <p:cBhvr>
                                        <p:cTn id="10" dur="1" fill="hold">
                                          <p:stCondLst>
                                            <p:cond delay="0"/>
                                          </p:stCondLst>
                                        </p:cTn>
                                        <p:tgtEl>
                                          <p:spTgt spid="5">
                                            <p:txEl>
                                              <p:pRg st="2" end="2"/>
                                            </p:txEl>
                                          </p:spTgt>
                                        </p:tgtEl>
                                        <p:attrNameLst>
                                          <p:attrName>style.visibility</p:attrName>
                                        </p:attrNameLst>
                                      </p:cBhvr>
                                      <p:to>
                                        <p:strVal val="visible"/>
                                      </p:to>
                                    </p:set>
                                    <p:animEffect transition="in" filter="wipe(up)">
                                      <p:cBhvr>
                                        <p:cTn id="11" dur="2000"/>
                                        <p:tgtEl>
                                          <p:spTgt spid="5">
                                            <p:txEl>
                                              <p:pRg st="2" end="2"/>
                                            </p:txEl>
                                          </p:spTgt>
                                        </p:tgtEl>
                                      </p:cBhvr>
                                    </p:animEffect>
                                  </p:childTnLst>
                                </p:cTn>
                              </p:par>
                            </p:childTnLst>
                          </p:cTn>
                        </p:par>
                        <p:par>
                          <p:cTn id="12" fill="hold">
                            <p:stCondLst>
                              <p:cond delay="3000"/>
                            </p:stCondLst>
                            <p:childTnLst>
                              <p:par>
                                <p:cTn id="13" presetID="22" presetClass="entr" presetSubtype="1" fill="hold" grpId="0" nodeType="afterEffect">
                                  <p:stCondLst>
                                    <p:cond delay="500"/>
                                  </p:stCondLst>
                                  <p:childTnLst>
                                    <p:set>
                                      <p:cBhvr>
                                        <p:cTn id="14" dur="1" fill="hold">
                                          <p:stCondLst>
                                            <p:cond delay="0"/>
                                          </p:stCondLst>
                                        </p:cTn>
                                        <p:tgtEl>
                                          <p:spTgt spid="5">
                                            <p:txEl>
                                              <p:pRg st="4" end="4"/>
                                            </p:txEl>
                                          </p:spTgt>
                                        </p:tgtEl>
                                        <p:attrNameLst>
                                          <p:attrName>style.visibility</p:attrName>
                                        </p:attrNameLst>
                                      </p:cBhvr>
                                      <p:to>
                                        <p:strVal val="visible"/>
                                      </p:to>
                                    </p:set>
                                    <p:animEffect transition="in" filter="wipe(up)">
                                      <p:cBhvr>
                                        <p:cTn id="15" dur="2000"/>
                                        <p:tgtEl>
                                          <p:spTgt spid="5">
                                            <p:txEl>
                                              <p:pRg st="4" end="4"/>
                                            </p:txEl>
                                          </p:spTgt>
                                        </p:tgtEl>
                                      </p:cBhvr>
                                    </p:animEffect>
                                  </p:childTnLst>
                                </p:cTn>
                              </p:par>
                            </p:childTnLst>
                          </p:cTn>
                        </p:par>
                        <p:par>
                          <p:cTn id="16" fill="hold">
                            <p:stCondLst>
                              <p:cond delay="5500"/>
                            </p:stCondLst>
                            <p:childTnLst>
                              <p:par>
                                <p:cTn id="17" presetID="22" presetClass="entr" presetSubtype="1" fill="hold" grpId="0" nodeType="afterEffect">
                                  <p:stCondLst>
                                    <p:cond delay="1000"/>
                                  </p:stCondLst>
                                  <p:childTnLst>
                                    <p:set>
                                      <p:cBhvr>
                                        <p:cTn id="18" dur="1" fill="hold">
                                          <p:stCondLst>
                                            <p:cond delay="0"/>
                                          </p:stCondLst>
                                        </p:cTn>
                                        <p:tgtEl>
                                          <p:spTgt spid="5">
                                            <p:txEl>
                                              <p:pRg st="7" end="7"/>
                                            </p:txEl>
                                          </p:spTgt>
                                        </p:tgtEl>
                                        <p:attrNameLst>
                                          <p:attrName>style.visibility</p:attrName>
                                        </p:attrNameLst>
                                      </p:cBhvr>
                                      <p:to>
                                        <p:strVal val="visible"/>
                                      </p:to>
                                    </p:set>
                                    <p:animEffect transition="in" filter="wipe(up)">
                                      <p:cBhvr>
                                        <p:cTn id="19" dur="1000"/>
                                        <p:tgtEl>
                                          <p:spTgt spid="5">
                                            <p:txEl>
                                              <p:pRg st="7" end="7"/>
                                            </p:txEl>
                                          </p:spTgt>
                                        </p:tgtEl>
                                      </p:cBhvr>
                                    </p:animEffect>
                                  </p:childTnLst>
                                </p:cTn>
                              </p:par>
                            </p:childTnLst>
                          </p:cTn>
                        </p:par>
                        <p:par>
                          <p:cTn id="20" fill="hold">
                            <p:stCondLst>
                              <p:cond delay="7500"/>
                            </p:stCondLst>
                            <p:childTnLst>
                              <p:par>
                                <p:cTn id="21" presetID="22" presetClass="entr" presetSubtype="1" fill="hold" grpId="0" nodeType="afterEffect">
                                  <p:stCondLst>
                                    <p:cond delay="500"/>
                                  </p:stCondLst>
                                  <p:childTnLst>
                                    <p:set>
                                      <p:cBhvr>
                                        <p:cTn id="22" dur="1" fill="hold">
                                          <p:stCondLst>
                                            <p:cond delay="0"/>
                                          </p:stCondLst>
                                        </p:cTn>
                                        <p:tgtEl>
                                          <p:spTgt spid="5">
                                            <p:txEl>
                                              <p:pRg st="9" end="9"/>
                                            </p:txEl>
                                          </p:spTgt>
                                        </p:tgtEl>
                                        <p:attrNameLst>
                                          <p:attrName>style.visibility</p:attrName>
                                        </p:attrNameLst>
                                      </p:cBhvr>
                                      <p:to>
                                        <p:strVal val="visible"/>
                                      </p:to>
                                    </p:set>
                                    <p:animEffect transition="in" filter="wipe(up)">
                                      <p:cBhvr>
                                        <p:cTn id="23" dur="2500"/>
                                        <p:tgtEl>
                                          <p:spTgt spid="5">
                                            <p:txEl>
                                              <p:pRg st="9" end="9"/>
                                            </p:txEl>
                                          </p:spTgt>
                                        </p:tgtEl>
                                      </p:cBhvr>
                                    </p:animEffect>
                                  </p:childTnLst>
                                </p:cTn>
                              </p:par>
                            </p:childTnLst>
                          </p:cTn>
                        </p:par>
                        <p:par>
                          <p:cTn id="24" fill="hold">
                            <p:stCondLst>
                              <p:cond delay="10500"/>
                            </p:stCondLst>
                            <p:childTnLst>
                              <p:par>
                                <p:cTn id="25" presetID="22" presetClass="entr" presetSubtype="1" fill="hold" grpId="0" nodeType="afterEffect">
                                  <p:stCondLst>
                                    <p:cond delay="500"/>
                                  </p:stCondLst>
                                  <p:childTnLst>
                                    <p:set>
                                      <p:cBhvr>
                                        <p:cTn id="26" dur="1" fill="hold">
                                          <p:stCondLst>
                                            <p:cond delay="0"/>
                                          </p:stCondLst>
                                        </p:cTn>
                                        <p:tgtEl>
                                          <p:spTgt spid="5">
                                            <p:txEl>
                                              <p:pRg st="11" end="11"/>
                                            </p:txEl>
                                          </p:spTgt>
                                        </p:tgtEl>
                                        <p:attrNameLst>
                                          <p:attrName>style.visibility</p:attrName>
                                        </p:attrNameLst>
                                      </p:cBhvr>
                                      <p:to>
                                        <p:strVal val="visible"/>
                                      </p:to>
                                    </p:set>
                                    <p:animEffect transition="in" filter="wipe(up)">
                                      <p:cBhvr>
                                        <p:cTn id="27" dur="2000"/>
                                        <p:tgtEl>
                                          <p:spTgt spid="5">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70"/>
        <p:cNvGrpSpPr/>
        <p:nvPr/>
      </p:nvGrpSpPr>
      <p:grpSpPr>
        <a:xfrm>
          <a:off x="0" y="0"/>
          <a:ext cx="0" cy="0"/>
          <a:chOff x="0" y="0"/>
          <a:chExt cx="0" cy="0"/>
        </a:xfrm>
      </p:grpSpPr>
      <p:sp>
        <p:nvSpPr>
          <p:cNvPr id="71" name="Google Shape;71;g10b78f225a7_0_23"/>
          <p:cNvSpPr txBox="1">
            <a:spLocks noGrp="1"/>
          </p:cNvSpPr>
          <p:nvPr>
            <p:ph type="sldNum" idx="12"/>
          </p:nvPr>
        </p:nvSpPr>
        <p:spPr>
          <a:xfrm>
            <a:off x="7046913" y="6519863"/>
            <a:ext cx="2133600" cy="365100"/>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000"/>
              <a:buNone/>
            </a:pPr>
            <a:fld id="{00000000-1234-1234-1234-123412341234}" type="slidenum">
              <a:rPr lang="es-ES"/>
              <a:t>28</a:t>
            </a:fld>
            <a:endParaRPr/>
          </a:p>
        </p:txBody>
      </p:sp>
      <p:sp>
        <p:nvSpPr>
          <p:cNvPr id="72" name="Google Shape;72;g10b78f225a7_0_23"/>
          <p:cNvSpPr txBox="1"/>
          <p:nvPr/>
        </p:nvSpPr>
        <p:spPr>
          <a:xfrm>
            <a:off x="285531" y="1074532"/>
            <a:ext cx="8510100" cy="375300"/>
          </a:xfrm>
          <a:prstGeom prst="rect">
            <a:avLst/>
          </a:prstGeom>
          <a:solidFill>
            <a:srgbClr val="18C320"/>
          </a:solidFill>
          <a:ln w="9525" cap="flat" cmpd="sng">
            <a:solidFill>
              <a:srgbClr val="00B050"/>
            </a:solidFill>
            <a:prstDash val="solid"/>
            <a:round/>
            <a:headEnd type="none" w="sm" len="sm"/>
            <a:tailEnd type="none" w="sm" len="sm"/>
          </a:ln>
        </p:spPr>
        <p:txBody>
          <a:bodyPr spcFirstLastPara="1" wrap="square" lIns="91425" tIns="45700" rIns="91425" bIns="45700" anchor="b" anchorCtr="0">
            <a:normAutofit fontScale="92500" lnSpcReduction="10000"/>
          </a:bodyPr>
          <a:lstStyle/>
          <a:p>
            <a:pPr marL="742950" marR="0" lvl="0" indent="-742950" algn="l" rtl="0">
              <a:lnSpc>
                <a:spcPct val="90000"/>
              </a:lnSpc>
              <a:spcBef>
                <a:spcPts val="0"/>
              </a:spcBef>
              <a:spcAft>
                <a:spcPts val="0"/>
              </a:spcAft>
              <a:buNone/>
            </a:pPr>
            <a:r>
              <a:rPr lang="es-ES" sz="2400" dirty="0" err="1">
                <a:solidFill>
                  <a:schemeClr val="lt1"/>
                </a:solidFill>
              </a:rPr>
              <a:t>Sfide comuni</a:t>
            </a:r>
            <a:endParaRPr sz="2400" b="0" i="0" u="none" strike="noStrike" cap="none" dirty="0">
              <a:solidFill>
                <a:schemeClr val="lt1"/>
              </a:solidFill>
              <a:latin typeface="Arial"/>
              <a:ea typeface="Arial"/>
              <a:cs typeface="Arial"/>
              <a:sym typeface="Arial"/>
            </a:endParaRPr>
          </a:p>
        </p:txBody>
      </p:sp>
      <p:sp>
        <p:nvSpPr>
          <p:cNvPr id="5" name="4 Rectángulo"/>
          <p:cNvSpPr/>
          <p:nvPr/>
        </p:nvSpPr>
        <p:spPr>
          <a:xfrm>
            <a:off x="285531" y="1685655"/>
            <a:ext cx="8367731" cy="5016758"/>
          </a:xfrm>
          <a:prstGeom prst="rect">
            <a:avLst/>
          </a:prstGeom>
        </p:spPr>
        <p:txBody>
          <a:bodyPr wrap="square">
            <a:spAutoFit/>
          </a:bodyPr>
          <a:lstStyle/>
          <a:p>
            <a:pPr algn="just"/>
            <a:r>
              <a:rPr lang="en-US" sz="1600" b="1" dirty="0">
                <a:solidFill>
                  <a:srgbClr val="18C320"/>
                </a:solidFill>
              </a:rPr>
              <a:t>Gestione delle scorte e degli spazi</a:t>
            </a:r>
          </a:p>
          <a:p>
            <a:pPr algn="just"/>
            <a:endParaRPr lang="en-US" sz="1600" dirty="0">
              <a:solidFill>
                <a:schemeClr val="tx1"/>
              </a:solidFill>
            </a:endParaRPr>
          </a:p>
          <a:p>
            <a:pPr algn="just"/>
            <a:r>
              <a:rPr lang="en-US" sz="1600" dirty="0">
                <a:solidFill>
                  <a:schemeClr val="tx1"/>
                </a:solidFill>
              </a:rPr>
              <a:t>Per il trattamento dei rifiuti è necessario garantire uno spazio sufficiente per lo stoccaggio dei rifiuti, prima di selezionarli e trattarli. </a:t>
            </a:r>
          </a:p>
          <a:p>
            <a:pPr algn="just"/>
            <a:endParaRPr lang="en-US" sz="1600" dirty="0">
              <a:solidFill>
                <a:schemeClr val="tx1"/>
              </a:solidFill>
            </a:endParaRPr>
          </a:p>
          <a:p>
            <a:pPr algn="just"/>
            <a:r>
              <a:rPr lang="en-US" sz="1600" dirty="0">
                <a:solidFill>
                  <a:schemeClr val="tx1"/>
                </a:solidFill>
              </a:rPr>
              <a:t>I rifiuti non hanno valore finché non sono considerati recuperabili, quindi è fondamentale lavorare a un ritmo che sostenga sia le quantità in entrata che le operazioni di recupero. I costi di stoccaggio devono essere </a:t>
            </a:r>
            <a:r>
              <a:rPr lang="en-US" sz="1600" dirty="0" err="1">
                <a:solidFill>
                  <a:schemeClr val="tx1"/>
                </a:solidFill>
              </a:rPr>
              <a:t>ridotti al minimo </a:t>
            </a:r>
            <a:r>
              <a:rPr lang="en-US" sz="1600" dirty="0">
                <a:solidFill>
                  <a:schemeClr val="tx1"/>
                </a:solidFill>
              </a:rPr>
              <a:t>fino a diventare una fonte di profitto.</a:t>
            </a:r>
          </a:p>
          <a:p>
            <a:pPr algn="just"/>
            <a:endParaRPr lang="en-US" sz="1600" dirty="0">
              <a:solidFill>
                <a:schemeClr val="tx1"/>
              </a:solidFill>
            </a:endParaRPr>
          </a:p>
          <a:p>
            <a:pPr algn="just"/>
            <a:r>
              <a:rPr lang="en-US" sz="1600" dirty="0">
                <a:solidFill>
                  <a:schemeClr val="tx1"/>
                </a:solidFill>
              </a:rPr>
              <a:t>Fortunatamente per il settore, i rifiuti vengono generalmente stoccati all'aperto, senza locali specifici.</a:t>
            </a:r>
          </a:p>
          <a:p>
            <a:pPr algn="just"/>
            <a:endParaRPr lang="en-US" sz="1600" dirty="0">
              <a:solidFill>
                <a:schemeClr val="tx1"/>
              </a:solidFill>
            </a:endParaRPr>
          </a:p>
          <a:p>
            <a:pPr algn="just"/>
            <a:r>
              <a:rPr lang="en-US" sz="1600" b="1" dirty="0">
                <a:solidFill>
                  <a:srgbClr val="18C320"/>
                </a:solidFill>
              </a:rPr>
              <a:t>Sicurezza del personale</a:t>
            </a:r>
          </a:p>
          <a:p>
            <a:pPr algn="just"/>
            <a:endParaRPr lang="en-US" sz="1600" dirty="0">
              <a:solidFill>
                <a:schemeClr val="tx1"/>
              </a:solidFill>
            </a:endParaRPr>
          </a:p>
          <a:p>
            <a:pPr algn="just"/>
            <a:r>
              <a:rPr lang="en-US" sz="1600" dirty="0">
                <a:solidFill>
                  <a:schemeClr val="tx1"/>
                </a:solidFill>
              </a:rPr>
              <a:t>È difficile reclutare e motivare il personale in un settore che ha un'immagine generalmente negativa. La maggior parte del personale proviene dall'estero proprio a causa di questa immagine.</a:t>
            </a:r>
          </a:p>
          <a:p>
            <a:pPr algn="just"/>
            <a:endParaRPr lang="en-US" sz="1600" dirty="0">
              <a:solidFill>
                <a:schemeClr val="tx1"/>
              </a:solidFill>
            </a:endParaRPr>
          </a:p>
          <a:p>
            <a:pPr algn="just"/>
            <a:r>
              <a:rPr lang="en-US" sz="1600" dirty="0">
                <a:solidFill>
                  <a:schemeClr val="tx1"/>
                </a:solidFill>
              </a:rPr>
              <a:t>Mettere a rischio il personale, sia durante le operazioni che a causa dei pericoli o della natura dei rifiuti stessi, è una conseguenza importante per l'azienda </a:t>
            </a:r>
            <a:r>
              <a:rPr lang="en-US" sz="1600" b="1" dirty="0">
                <a:solidFill>
                  <a:srgbClr val="18C320"/>
                </a:solidFill>
              </a:rPr>
              <a:t>e per la società</a:t>
            </a:r>
            <a:r>
              <a:rPr lang="en-US" sz="1600" dirty="0">
                <a:solidFill>
                  <a:schemeClr val="tx1"/>
                </a:solidFill>
              </a:rPr>
              <a:t>, al punto da rischiare la completa chiusura delle operazioni di gestione dei rifiuti.</a:t>
            </a:r>
            <a:endParaRPr lang="es-ES" dirty="0"/>
          </a:p>
        </p:txBody>
      </p:sp>
    </p:spTree>
    <p:extLst>
      <p:ext uri="{BB962C8B-B14F-4D97-AF65-F5344CB8AC3E}">
        <p14:creationId xmlns:p14="http://schemas.microsoft.com/office/powerpoint/2010/main" val="1890993608"/>
      </p:ext>
    </p:extLst>
  </p:cSld>
  <p:clrMapOvr>
    <a:masterClrMapping/>
  </p:clrMapOvr>
  <mc:AlternateContent xmlns:mc="http://schemas.openxmlformats.org/markup-compatibility/2006" xmlns:p14="http://schemas.microsoft.com/office/powerpoint/2010/main">
    <mc:Choice Requires="p14">
      <p:transition spd="slow" p14:dur="2000" advClick="0" advTm="16000"/>
    </mc:Choice>
    <mc:Fallback xmlns="">
      <p:transition spd="slow" advClick="0" advTm="16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left)">
                                      <p:cBhvr>
                                        <p:cTn id="7" dur="500"/>
                                        <p:tgtEl>
                                          <p:spTgt spid="5">
                                            <p:txEl>
                                              <p:pRg st="0" end="0"/>
                                            </p:txEl>
                                          </p:spTgt>
                                        </p:tgtEl>
                                      </p:cBhvr>
                                    </p:animEffect>
                                  </p:childTnLst>
                                </p:cTn>
                              </p:par>
                            </p:childTnLst>
                          </p:cTn>
                        </p:par>
                        <p:par>
                          <p:cTn id="8" fill="hold">
                            <p:stCondLst>
                              <p:cond delay="500"/>
                            </p:stCondLst>
                            <p:childTnLst>
                              <p:par>
                                <p:cTn id="9" presetID="22" presetClass="entr" presetSubtype="1" fill="hold" grpId="0" nodeType="afterEffect">
                                  <p:stCondLst>
                                    <p:cond delay="500"/>
                                  </p:stCondLst>
                                  <p:childTnLst>
                                    <p:set>
                                      <p:cBhvr>
                                        <p:cTn id="10" dur="1" fill="hold">
                                          <p:stCondLst>
                                            <p:cond delay="0"/>
                                          </p:stCondLst>
                                        </p:cTn>
                                        <p:tgtEl>
                                          <p:spTgt spid="5">
                                            <p:txEl>
                                              <p:pRg st="2" end="2"/>
                                            </p:txEl>
                                          </p:spTgt>
                                        </p:tgtEl>
                                        <p:attrNameLst>
                                          <p:attrName>style.visibility</p:attrName>
                                        </p:attrNameLst>
                                      </p:cBhvr>
                                      <p:to>
                                        <p:strVal val="visible"/>
                                      </p:to>
                                    </p:set>
                                    <p:animEffect transition="in" filter="wipe(up)">
                                      <p:cBhvr>
                                        <p:cTn id="11" dur="2000"/>
                                        <p:tgtEl>
                                          <p:spTgt spid="5">
                                            <p:txEl>
                                              <p:pRg st="2" end="2"/>
                                            </p:txEl>
                                          </p:spTgt>
                                        </p:tgtEl>
                                      </p:cBhvr>
                                    </p:animEffect>
                                  </p:childTnLst>
                                </p:cTn>
                              </p:par>
                            </p:childTnLst>
                          </p:cTn>
                        </p:par>
                        <p:par>
                          <p:cTn id="12" fill="hold">
                            <p:stCondLst>
                              <p:cond delay="3000"/>
                            </p:stCondLst>
                            <p:childTnLst>
                              <p:par>
                                <p:cTn id="13" presetID="22" presetClass="entr" presetSubtype="1" fill="hold" grpId="0" nodeType="afterEffect">
                                  <p:stCondLst>
                                    <p:cond delay="500"/>
                                  </p:stCondLst>
                                  <p:childTnLst>
                                    <p:set>
                                      <p:cBhvr>
                                        <p:cTn id="14" dur="1" fill="hold">
                                          <p:stCondLst>
                                            <p:cond delay="0"/>
                                          </p:stCondLst>
                                        </p:cTn>
                                        <p:tgtEl>
                                          <p:spTgt spid="5">
                                            <p:txEl>
                                              <p:pRg st="4" end="4"/>
                                            </p:txEl>
                                          </p:spTgt>
                                        </p:tgtEl>
                                        <p:attrNameLst>
                                          <p:attrName>style.visibility</p:attrName>
                                        </p:attrNameLst>
                                      </p:cBhvr>
                                      <p:to>
                                        <p:strVal val="visible"/>
                                      </p:to>
                                    </p:set>
                                    <p:animEffect transition="in" filter="wipe(up)">
                                      <p:cBhvr>
                                        <p:cTn id="15" dur="2000"/>
                                        <p:tgtEl>
                                          <p:spTgt spid="5">
                                            <p:txEl>
                                              <p:pRg st="4" end="4"/>
                                            </p:txEl>
                                          </p:spTgt>
                                        </p:tgtEl>
                                      </p:cBhvr>
                                    </p:animEffect>
                                  </p:childTnLst>
                                </p:cTn>
                              </p:par>
                            </p:childTnLst>
                          </p:cTn>
                        </p:par>
                        <p:par>
                          <p:cTn id="16" fill="hold">
                            <p:stCondLst>
                              <p:cond delay="5500"/>
                            </p:stCondLst>
                            <p:childTnLst>
                              <p:par>
                                <p:cTn id="17" presetID="22" presetClass="entr" presetSubtype="1" fill="hold" grpId="0" nodeType="afterEffect">
                                  <p:stCondLst>
                                    <p:cond delay="500"/>
                                  </p:stCondLst>
                                  <p:childTnLst>
                                    <p:set>
                                      <p:cBhvr>
                                        <p:cTn id="18" dur="1" fill="hold">
                                          <p:stCondLst>
                                            <p:cond delay="0"/>
                                          </p:stCondLst>
                                        </p:cTn>
                                        <p:tgtEl>
                                          <p:spTgt spid="5">
                                            <p:txEl>
                                              <p:pRg st="6" end="6"/>
                                            </p:txEl>
                                          </p:spTgt>
                                        </p:tgtEl>
                                        <p:attrNameLst>
                                          <p:attrName>style.visibility</p:attrName>
                                        </p:attrNameLst>
                                      </p:cBhvr>
                                      <p:to>
                                        <p:strVal val="visible"/>
                                      </p:to>
                                    </p:set>
                                    <p:animEffect transition="in" filter="wipe(up)">
                                      <p:cBhvr>
                                        <p:cTn id="19" dur="1000"/>
                                        <p:tgtEl>
                                          <p:spTgt spid="5">
                                            <p:txEl>
                                              <p:pRg st="6" end="6"/>
                                            </p:txEl>
                                          </p:spTgt>
                                        </p:tgtEl>
                                      </p:cBhvr>
                                    </p:animEffect>
                                  </p:childTnLst>
                                </p:cTn>
                              </p:par>
                            </p:childTnLst>
                          </p:cTn>
                        </p:par>
                        <p:par>
                          <p:cTn id="20" fill="hold">
                            <p:stCondLst>
                              <p:cond delay="7000"/>
                            </p:stCondLst>
                            <p:childTnLst>
                              <p:par>
                                <p:cTn id="21" presetID="22" presetClass="entr" presetSubtype="8" fill="hold" grpId="0" nodeType="afterEffect">
                                  <p:stCondLst>
                                    <p:cond delay="1000"/>
                                  </p:stCondLst>
                                  <p:childTnLst>
                                    <p:set>
                                      <p:cBhvr>
                                        <p:cTn id="22" dur="1" fill="hold">
                                          <p:stCondLst>
                                            <p:cond delay="0"/>
                                          </p:stCondLst>
                                        </p:cTn>
                                        <p:tgtEl>
                                          <p:spTgt spid="5">
                                            <p:txEl>
                                              <p:pRg st="8" end="8"/>
                                            </p:txEl>
                                          </p:spTgt>
                                        </p:tgtEl>
                                        <p:attrNameLst>
                                          <p:attrName>style.visibility</p:attrName>
                                        </p:attrNameLst>
                                      </p:cBhvr>
                                      <p:to>
                                        <p:strVal val="visible"/>
                                      </p:to>
                                    </p:set>
                                    <p:animEffect transition="in" filter="wipe(left)">
                                      <p:cBhvr>
                                        <p:cTn id="23" dur="1000"/>
                                        <p:tgtEl>
                                          <p:spTgt spid="5">
                                            <p:txEl>
                                              <p:pRg st="8" end="8"/>
                                            </p:txEl>
                                          </p:spTgt>
                                        </p:tgtEl>
                                      </p:cBhvr>
                                    </p:animEffect>
                                  </p:childTnLst>
                                </p:cTn>
                              </p:par>
                            </p:childTnLst>
                          </p:cTn>
                        </p:par>
                        <p:par>
                          <p:cTn id="24" fill="hold">
                            <p:stCondLst>
                              <p:cond delay="9000"/>
                            </p:stCondLst>
                            <p:childTnLst>
                              <p:par>
                                <p:cTn id="25" presetID="22" presetClass="entr" presetSubtype="1" fill="hold" grpId="0" nodeType="afterEffect">
                                  <p:stCondLst>
                                    <p:cond delay="500"/>
                                  </p:stCondLst>
                                  <p:childTnLst>
                                    <p:set>
                                      <p:cBhvr>
                                        <p:cTn id="26" dur="1" fill="hold">
                                          <p:stCondLst>
                                            <p:cond delay="0"/>
                                          </p:stCondLst>
                                        </p:cTn>
                                        <p:tgtEl>
                                          <p:spTgt spid="5">
                                            <p:txEl>
                                              <p:pRg st="10" end="10"/>
                                            </p:txEl>
                                          </p:spTgt>
                                        </p:tgtEl>
                                        <p:attrNameLst>
                                          <p:attrName>style.visibility</p:attrName>
                                        </p:attrNameLst>
                                      </p:cBhvr>
                                      <p:to>
                                        <p:strVal val="visible"/>
                                      </p:to>
                                    </p:set>
                                    <p:animEffect transition="in" filter="wipe(up)">
                                      <p:cBhvr>
                                        <p:cTn id="27" dur="2000"/>
                                        <p:tgtEl>
                                          <p:spTgt spid="5">
                                            <p:txEl>
                                              <p:pRg st="10" end="10"/>
                                            </p:txEl>
                                          </p:spTgt>
                                        </p:tgtEl>
                                      </p:cBhvr>
                                    </p:animEffect>
                                  </p:childTnLst>
                                </p:cTn>
                              </p:par>
                            </p:childTnLst>
                          </p:cTn>
                        </p:par>
                        <p:par>
                          <p:cTn id="28" fill="hold">
                            <p:stCondLst>
                              <p:cond delay="11500"/>
                            </p:stCondLst>
                            <p:childTnLst>
                              <p:par>
                                <p:cTn id="29" presetID="22" presetClass="entr" presetSubtype="1" fill="hold" grpId="0" nodeType="afterEffect">
                                  <p:stCondLst>
                                    <p:cond delay="500"/>
                                  </p:stCondLst>
                                  <p:childTnLst>
                                    <p:set>
                                      <p:cBhvr>
                                        <p:cTn id="30" dur="1" fill="hold">
                                          <p:stCondLst>
                                            <p:cond delay="0"/>
                                          </p:stCondLst>
                                        </p:cTn>
                                        <p:tgtEl>
                                          <p:spTgt spid="5">
                                            <p:txEl>
                                              <p:pRg st="12" end="12"/>
                                            </p:txEl>
                                          </p:spTgt>
                                        </p:tgtEl>
                                        <p:attrNameLst>
                                          <p:attrName>style.visibility</p:attrName>
                                        </p:attrNameLst>
                                      </p:cBhvr>
                                      <p:to>
                                        <p:strVal val="visible"/>
                                      </p:to>
                                    </p:set>
                                    <p:animEffect transition="in" filter="wipe(up)">
                                      <p:cBhvr>
                                        <p:cTn id="31" dur="2000"/>
                                        <p:tgtEl>
                                          <p:spTgt spid="5">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70"/>
        <p:cNvGrpSpPr/>
        <p:nvPr/>
      </p:nvGrpSpPr>
      <p:grpSpPr>
        <a:xfrm>
          <a:off x="0" y="0"/>
          <a:ext cx="0" cy="0"/>
          <a:chOff x="0" y="0"/>
          <a:chExt cx="0" cy="0"/>
        </a:xfrm>
      </p:grpSpPr>
      <p:sp>
        <p:nvSpPr>
          <p:cNvPr id="71" name="Google Shape;71;g10b78f225a7_0_23"/>
          <p:cNvSpPr txBox="1">
            <a:spLocks noGrp="1"/>
          </p:cNvSpPr>
          <p:nvPr>
            <p:ph type="sldNum" idx="12"/>
          </p:nvPr>
        </p:nvSpPr>
        <p:spPr>
          <a:xfrm>
            <a:off x="7046913" y="6519863"/>
            <a:ext cx="2133600" cy="365100"/>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000"/>
              <a:buNone/>
            </a:pPr>
            <a:fld id="{00000000-1234-1234-1234-123412341234}" type="slidenum">
              <a:rPr lang="es-ES"/>
              <a:t>29</a:t>
            </a:fld>
            <a:endParaRPr/>
          </a:p>
        </p:txBody>
      </p:sp>
      <p:sp>
        <p:nvSpPr>
          <p:cNvPr id="72" name="Google Shape;72;g10b78f225a7_0_23"/>
          <p:cNvSpPr txBox="1"/>
          <p:nvPr/>
        </p:nvSpPr>
        <p:spPr>
          <a:xfrm>
            <a:off x="285531" y="1074532"/>
            <a:ext cx="8510100" cy="375300"/>
          </a:xfrm>
          <a:prstGeom prst="rect">
            <a:avLst/>
          </a:prstGeom>
          <a:solidFill>
            <a:srgbClr val="18C320"/>
          </a:solidFill>
          <a:ln w="9525" cap="flat" cmpd="sng">
            <a:solidFill>
              <a:srgbClr val="00B050"/>
            </a:solidFill>
            <a:prstDash val="solid"/>
            <a:round/>
            <a:headEnd type="none" w="sm" len="sm"/>
            <a:tailEnd type="none" w="sm" len="sm"/>
          </a:ln>
        </p:spPr>
        <p:txBody>
          <a:bodyPr spcFirstLastPara="1" wrap="square" lIns="91425" tIns="45700" rIns="91425" bIns="45700" anchor="b" anchorCtr="0">
            <a:normAutofit fontScale="92500" lnSpcReduction="10000"/>
          </a:bodyPr>
          <a:lstStyle/>
          <a:p>
            <a:pPr marL="742950" marR="0" lvl="0" indent="-742950" algn="l" rtl="0">
              <a:lnSpc>
                <a:spcPct val="90000"/>
              </a:lnSpc>
              <a:spcBef>
                <a:spcPts val="0"/>
              </a:spcBef>
              <a:spcAft>
                <a:spcPts val="0"/>
              </a:spcAft>
              <a:buNone/>
            </a:pPr>
            <a:r>
              <a:rPr lang="es-ES" sz="2400" dirty="0" err="1">
                <a:solidFill>
                  <a:schemeClr val="lt1"/>
                </a:solidFill>
              </a:rPr>
              <a:t>Innovazioni </a:t>
            </a:r>
            <a:r>
              <a:rPr lang="es-ES" sz="2400" dirty="0">
                <a:solidFill>
                  <a:schemeClr val="lt1"/>
                </a:solidFill>
              </a:rPr>
              <a:t>e </a:t>
            </a:r>
            <a:r>
              <a:rPr lang="es-ES" sz="2400" dirty="0" err="1">
                <a:solidFill>
                  <a:schemeClr val="lt1"/>
                </a:solidFill>
              </a:rPr>
              <a:t>soluzioni</a:t>
            </a:r>
            <a:endParaRPr sz="2400" b="0" i="0" u="none" strike="noStrike" cap="none" dirty="0">
              <a:solidFill>
                <a:schemeClr val="lt1"/>
              </a:solidFill>
              <a:latin typeface="Arial"/>
              <a:ea typeface="Arial"/>
              <a:cs typeface="Arial"/>
              <a:sym typeface="Arial"/>
            </a:endParaRPr>
          </a:p>
        </p:txBody>
      </p:sp>
      <p:sp>
        <p:nvSpPr>
          <p:cNvPr id="2" name="Rectangle 1">
            <a:extLst>
              <a:ext uri="{FF2B5EF4-FFF2-40B4-BE49-F238E27FC236}">
                <a16:creationId xmlns:a16="http://schemas.microsoft.com/office/drawing/2014/main" id="{A8117562-1C95-4651-9BD8-C23B6B7A64D3}"/>
              </a:ext>
            </a:extLst>
          </p:cNvPr>
          <p:cNvSpPr/>
          <p:nvPr/>
        </p:nvSpPr>
        <p:spPr>
          <a:xfrm>
            <a:off x="2860287" y="2051823"/>
            <a:ext cx="3423425" cy="680225"/>
          </a:xfrm>
          <a:prstGeom prst="rect">
            <a:avLst/>
          </a:prstGeom>
          <a:solidFill>
            <a:schemeClr val="accent6">
              <a:lumMod val="75000"/>
            </a:schemeClr>
          </a:solidFill>
          <a:effectLst>
            <a:outerShdw blurRad="50800" dist="38100" dir="2700000" algn="tl"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b="1" dirty="0"/>
              <a:t>Gestione intelligente dei </a:t>
            </a:r>
            <a:r>
              <a:rPr lang="fr-FR" sz="1600" b="1" dirty="0" err="1"/>
              <a:t>rifiuti</a:t>
            </a:r>
          </a:p>
        </p:txBody>
      </p:sp>
      <p:sp>
        <p:nvSpPr>
          <p:cNvPr id="7" name="Rectangle : coins arrondis 6">
            <a:extLst>
              <a:ext uri="{FF2B5EF4-FFF2-40B4-BE49-F238E27FC236}">
                <a16:creationId xmlns:a16="http://schemas.microsoft.com/office/drawing/2014/main" id="{CAFE20E9-60E9-43C5-92B3-E5A950A9A567}"/>
              </a:ext>
            </a:extLst>
          </p:cNvPr>
          <p:cNvSpPr/>
          <p:nvPr/>
        </p:nvSpPr>
        <p:spPr>
          <a:xfrm>
            <a:off x="84646" y="3108369"/>
            <a:ext cx="2574756" cy="546412"/>
          </a:xfrm>
          <a:prstGeom prst="roundRect">
            <a:avLst/>
          </a:prstGeom>
          <a:solidFill>
            <a:srgbClr val="009FC6"/>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b="1" dirty="0"/>
              <a:t>1/ </a:t>
            </a:r>
            <a:r>
              <a:rPr lang="fr-FR" sz="1600" b="1" dirty="0" err="1"/>
              <a:t>Cestini </a:t>
            </a:r>
            <a:r>
              <a:rPr lang="fr-FR" sz="1600" b="1" dirty="0"/>
              <a:t>intelligenti</a:t>
            </a:r>
          </a:p>
        </p:txBody>
      </p:sp>
      <p:sp>
        <p:nvSpPr>
          <p:cNvPr id="8" name="ZoneTexte 7">
            <a:extLst>
              <a:ext uri="{FF2B5EF4-FFF2-40B4-BE49-F238E27FC236}">
                <a16:creationId xmlns:a16="http://schemas.microsoft.com/office/drawing/2014/main" id="{851A05A6-EE32-4667-8B85-D69A9671B5D2}"/>
              </a:ext>
            </a:extLst>
          </p:cNvPr>
          <p:cNvSpPr txBox="1"/>
          <p:nvPr/>
        </p:nvSpPr>
        <p:spPr>
          <a:xfrm>
            <a:off x="285531" y="5688866"/>
            <a:ext cx="8510100" cy="830997"/>
          </a:xfrm>
          <a:prstGeom prst="rect">
            <a:avLst/>
          </a:prstGeom>
          <a:solidFill>
            <a:schemeClr val="bg1"/>
          </a:solidFill>
        </p:spPr>
        <p:txBody>
          <a:bodyPr wrap="square" rtlCol="0">
            <a:spAutoFit/>
          </a:bodyPr>
          <a:lstStyle/>
          <a:p>
            <a:pPr algn="just"/>
            <a:r>
              <a:rPr lang="fr-FR" sz="1600" dirty="0"/>
              <a:t>Uso dell'intelligenza </a:t>
            </a:r>
            <a:r>
              <a:rPr lang="fr-FR" sz="1600" dirty="0" err="1"/>
              <a:t>artificiale </a:t>
            </a:r>
            <a:r>
              <a:rPr lang="fr-FR" sz="1600" dirty="0"/>
              <a:t>per </a:t>
            </a:r>
            <a:r>
              <a:rPr lang="fr-FR" sz="1600" dirty="0" err="1"/>
              <a:t>riconoscere gli oggetti gettati nel </a:t>
            </a:r>
            <a:r>
              <a:rPr lang="fr-FR" sz="1600" dirty="0"/>
              <a:t>cassonetto e smistare </a:t>
            </a:r>
            <a:r>
              <a:rPr lang="fr-FR" sz="1600" dirty="0" err="1"/>
              <a:t>automaticamente </a:t>
            </a:r>
            <a:r>
              <a:rPr lang="fr-FR" sz="1600" dirty="0"/>
              <a:t>i materiali riciclabili </a:t>
            </a:r>
            <a:r>
              <a:rPr lang="fr-FR" sz="1600" dirty="0" err="1"/>
              <a:t>in scomparti separati</a:t>
            </a:r>
            <a:r>
              <a:rPr lang="fr-FR" sz="1600" dirty="0"/>
              <a:t>. </a:t>
            </a:r>
            <a:r>
              <a:rPr lang="fr-FR" sz="1600" dirty="0" err="1"/>
              <a:t>Dopo la selezione</a:t>
            </a:r>
            <a:r>
              <a:rPr lang="fr-FR" sz="1600" dirty="0"/>
              <a:t>, la macchina comprime i </a:t>
            </a:r>
            <a:r>
              <a:rPr lang="fr-FR" sz="1600" dirty="0" err="1"/>
              <a:t>rifiuti </a:t>
            </a:r>
            <a:r>
              <a:rPr lang="fr-FR" sz="1600" dirty="0"/>
              <a:t>e monitora il tasso di </a:t>
            </a:r>
            <a:r>
              <a:rPr lang="fr-FR" sz="1600" dirty="0" err="1"/>
              <a:t>riempimento</a:t>
            </a:r>
            <a:r>
              <a:rPr lang="fr-FR" sz="1600" dirty="0"/>
              <a:t>.</a:t>
            </a:r>
          </a:p>
        </p:txBody>
      </p:sp>
      <p:sp>
        <p:nvSpPr>
          <p:cNvPr id="12" name="Rectangle : coins arrondis 11">
            <a:extLst>
              <a:ext uri="{FF2B5EF4-FFF2-40B4-BE49-F238E27FC236}">
                <a16:creationId xmlns:a16="http://schemas.microsoft.com/office/drawing/2014/main" id="{554C0C60-603B-4C4D-8A98-6F1AD8DC028C}"/>
              </a:ext>
            </a:extLst>
          </p:cNvPr>
          <p:cNvSpPr/>
          <p:nvPr/>
        </p:nvSpPr>
        <p:spPr>
          <a:xfrm>
            <a:off x="482373" y="3926947"/>
            <a:ext cx="2574756" cy="546412"/>
          </a:xfrm>
          <a:prstGeom prst="roundRect">
            <a:avLst/>
          </a:prstGeom>
          <a:solidFill>
            <a:srgbClr val="009FC6"/>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b="1" dirty="0"/>
              <a:t>2/ </a:t>
            </a:r>
            <a:r>
              <a:rPr lang="fr-FR" sz="1600" b="1" dirty="0" err="1"/>
              <a:t>Sensori di livello </a:t>
            </a:r>
            <a:r>
              <a:rPr lang="fr-FR" sz="1600" b="1" dirty="0"/>
              <a:t>dei rifiuti</a:t>
            </a:r>
          </a:p>
        </p:txBody>
      </p:sp>
      <p:sp>
        <p:nvSpPr>
          <p:cNvPr id="13" name="ZoneTexte 12">
            <a:extLst>
              <a:ext uri="{FF2B5EF4-FFF2-40B4-BE49-F238E27FC236}">
                <a16:creationId xmlns:a16="http://schemas.microsoft.com/office/drawing/2014/main" id="{CC27E371-9F88-4E8B-B5C1-47B5ACAD7AFA}"/>
              </a:ext>
            </a:extLst>
          </p:cNvPr>
          <p:cNvSpPr txBox="1"/>
          <p:nvPr/>
        </p:nvSpPr>
        <p:spPr>
          <a:xfrm>
            <a:off x="285531" y="5688866"/>
            <a:ext cx="8510100" cy="830997"/>
          </a:xfrm>
          <a:prstGeom prst="rect">
            <a:avLst/>
          </a:prstGeom>
          <a:solidFill>
            <a:schemeClr val="bg1"/>
          </a:solidFill>
        </p:spPr>
        <p:txBody>
          <a:bodyPr wrap="square" rtlCol="0">
            <a:spAutoFit/>
          </a:bodyPr>
          <a:lstStyle/>
          <a:p>
            <a:pPr algn="just"/>
            <a:r>
              <a:rPr lang="fr-FR" sz="1600" dirty="0"/>
              <a:t>I giri settimanali sono stati </a:t>
            </a:r>
            <a:r>
              <a:rPr lang="fr-FR" sz="1600" dirty="0" err="1"/>
              <a:t>implementati </a:t>
            </a:r>
            <a:r>
              <a:rPr lang="fr-FR" sz="1600" dirty="0"/>
              <a:t>per </a:t>
            </a:r>
            <a:r>
              <a:rPr lang="fr-FR" sz="1600" dirty="0" err="1"/>
              <a:t>decenni</a:t>
            </a:r>
            <a:r>
              <a:rPr lang="fr-FR" sz="1600" dirty="0"/>
              <a:t>, ma non </a:t>
            </a:r>
            <a:r>
              <a:rPr lang="fr-FR" sz="1600" dirty="0" err="1"/>
              <a:t>sempre sono </a:t>
            </a:r>
            <a:r>
              <a:rPr lang="fr-FR" sz="1600" dirty="0"/>
              <a:t>i </a:t>
            </a:r>
            <a:r>
              <a:rPr lang="fr-FR" sz="1600" dirty="0" err="1"/>
              <a:t>più </a:t>
            </a:r>
            <a:r>
              <a:rPr lang="fr-FR" sz="1600" dirty="0"/>
              <a:t>efficienti e i camion non sono pieni al 100%. L'</a:t>
            </a:r>
            <a:r>
              <a:rPr lang="fr-FR" sz="1600" dirty="0" err="1"/>
              <a:t>installazione di sensori di livello </a:t>
            </a:r>
            <a:r>
              <a:rPr lang="fr-FR" sz="1600" dirty="0"/>
              <a:t>nei </a:t>
            </a:r>
            <a:r>
              <a:rPr lang="fr-FR" sz="1600" dirty="0" err="1"/>
              <a:t>bidoni </a:t>
            </a:r>
            <a:r>
              <a:rPr lang="fr-FR" sz="1600" dirty="0"/>
              <a:t>e nei </a:t>
            </a:r>
            <a:r>
              <a:rPr lang="fr-FR" sz="1600" dirty="0" err="1"/>
              <a:t>cassonetti </a:t>
            </a:r>
            <a:r>
              <a:rPr lang="fr-FR" sz="1600" dirty="0"/>
              <a:t>raccoglierà dati e </a:t>
            </a:r>
            <a:r>
              <a:rPr lang="fr-FR" sz="1600" dirty="0" err="1"/>
              <a:t>avvertirà le aziende </a:t>
            </a:r>
            <a:r>
              <a:rPr lang="fr-FR" sz="1600" dirty="0"/>
              <a:t>per </a:t>
            </a:r>
            <a:r>
              <a:rPr lang="fr-FR" sz="1600" dirty="0" err="1"/>
              <a:t>prevedere </a:t>
            </a:r>
            <a:r>
              <a:rPr lang="fr-FR" sz="1600" dirty="0"/>
              <a:t>e ottimizzare la rotazione dei </a:t>
            </a:r>
            <a:r>
              <a:rPr lang="fr-FR" sz="1600" dirty="0" err="1"/>
              <a:t>veicoli</a:t>
            </a:r>
            <a:r>
              <a:rPr lang="fr-FR" sz="1600" dirty="0"/>
              <a:t>.</a:t>
            </a:r>
          </a:p>
        </p:txBody>
      </p:sp>
      <p:sp>
        <p:nvSpPr>
          <p:cNvPr id="14" name="Rectangle : coins arrondis 13">
            <a:extLst>
              <a:ext uri="{FF2B5EF4-FFF2-40B4-BE49-F238E27FC236}">
                <a16:creationId xmlns:a16="http://schemas.microsoft.com/office/drawing/2014/main" id="{1BA493A0-13D6-4900-9618-ABC823E96411}"/>
              </a:ext>
            </a:extLst>
          </p:cNvPr>
          <p:cNvSpPr/>
          <p:nvPr/>
        </p:nvSpPr>
        <p:spPr>
          <a:xfrm>
            <a:off x="969309" y="4749777"/>
            <a:ext cx="2574756" cy="546412"/>
          </a:xfrm>
          <a:prstGeom prst="roundRect">
            <a:avLst/>
          </a:prstGeom>
          <a:solidFill>
            <a:srgbClr val="009FC6"/>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b="1" dirty="0"/>
              <a:t>3/ Robot </a:t>
            </a:r>
            <a:r>
              <a:rPr lang="fr-FR" sz="1600" b="1" dirty="0" err="1"/>
              <a:t>di riciclaggio</a:t>
            </a:r>
          </a:p>
        </p:txBody>
      </p:sp>
      <p:sp>
        <p:nvSpPr>
          <p:cNvPr id="15" name="ZoneTexte 14">
            <a:extLst>
              <a:ext uri="{FF2B5EF4-FFF2-40B4-BE49-F238E27FC236}">
                <a16:creationId xmlns:a16="http://schemas.microsoft.com/office/drawing/2014/main" id="{A342FACC-2C49-492D-B4A5-E9AB14BC7B9E}"/>
              </a:ext>
            </a:extLst>
          </p:cNvPr>
          <p:cNvSpPr txBox="1"/>
          <p:nvPr/>
        </p:nvSpPr>
        <p:spPr>
          <a:xfrm>
            <a:off x="285531" y="5688866"/>
            <a:ext cx="8510100" cy="830997"/>
          </a:xfrm>
          <a:prstGeom prst="rect">
            <a:avLst/>
          </a:prstGeom>
          <a:solidFill>
            <a:schemeClr val="bg1"/>
          </a:solidFill>
        </p:spPr>
        <p:txBody>
          <a:bodyPr wrap="square" rtlCol="0">
            <a:spAutoFit/>
          </a:bodyPr>
          <a:lstStyle/>
          <a:p>
            <a:pPr algn="just"/>
            <a:r>
              <a:rPr lang="fr-FR" sz="1600" dirty="0"/>
              <a:t>La </a:t>
            </a:r>
            <a:r>
              <a:rPr lang="fr-FR" sz="1600" dirty="0" err="1"/>
              <a:t>riduzione </a:t>
            </a:r>
            <a:r>
              <a:rPr lang="fr-FR" sz="1600" dirty="0"/>
              <a:t>della </a:t>
            </a:r>
            <a:r>
              <a:rPr lang="fr-FR" sz="1600" dirty="0" err="1"/>
              <a:t>forza lavoro </a:t>
            </a:r>
            <a:r>
              <a:rPr lang="fr-FR" sz="1600" dirty="0"/>
              <a:t>per </a:t>
            </a:r>
            <a:r>
              <a:rPr lang="fr-FR" sz="1600" dirty="0" err="1"/>
              <a:t>questi </a:t>
            </a:r>
            <a:r>
              <a:rPr lang="fr-FR" sz="1600" dirty="0"/>
              <a:t>lavori </a:t>
            </a:r>
            <a:r>
              <a:rPr lang="fr-FR" sz="1600" dirty="0" err="1"/>
              <a:t>è pericolosa </a:t>
            </a:r>
            <a:r>
              <a:rPr lang="fr-FR" sz="1600" dirty="0"/>
              <a:t>per le </a:t>
            </a:r>
            <a:r>
              <a:rPr lang="fr-FR" sz="1600" dirty="0" err="1"/>
              <a:t>nostre società </a:t>
            </a:r>
            <a:r>
              <a:rPr lang="fr-FR" sz="1600" dirty="0"/>
              <a:t>e situazioni come quella di covid-19 </a:t>
            </a:r>
            <a:r>
              <a:rPr lang="fr-FR" sz="1600" dirty="0" err="1"/>
              <a:t>le </a:t>
            </a:r>
            <a:r>
              <a:rPr lang="fr-FR" sz="1600" dirty="0"/>
              <a:t>espongono </a:t>
            </a:r>
            <a:r>
              <a:rPr lang="fr-FR" sz="1600" dirty="0" err="1"/>
              <a:t>notevolmente</a:t>
            </a:r>
            <a:r>
              <a:rPr lang="fr-FR" sz="1600" dirty="0"/>
              <a:t>. L'</a:t>
            </a:r>
            <a:r>
              <a:rPr lang="fr-FR" sz="1600" dirty="0" err="1"/>
              <a:t>uso di </a:t>
            </a:r>
            <a:r>
              <a:rPr lang="fr-FR" sz="1600" dirty="0"/>
              <a:t>robot </a:t>
            </a:r>
            <a:r>
              <a:rPr lang="fr-FR" sz="1600" dirty="0" err="1"/>
              <a:t>dotati </a:t>
            </a:r>
            <a:r>
              <a:rPr lang="fr-FR" sz="1600" dirty="0"/>
              <a:t>di intelligenza </a:t>
            </a:r>
            <a:r>
              <a:rPr lang="fr-FR" sz="1600" dirty="0" err="1"/>
              <a:t>artificiale </a:t>
            </a:r>
            <a:r>
              <a:rPr lang="fr-FR" sz="1600" dirty="0"/>
              <a:t>può aiutare a raccogliere </a:t>
            </a:r>
            <a:r>
              <a:rPr lang="fr-FR" sz="1600" dirty="0" err="1"/>
              <a:t>parte </a:t>
            </a:r>
            <a:r>
              <a:rPr lang="fr-FR" sz="1600" dirty="0"/>
              <a:t>del </a:t>
            </a:r>
            <a:r>
              <a:rPr lang="fr-FR" sz="1600" dirty="0" err="1"/>
              <a:t>carico di lavoro</a:t>
            </a:r>
            <a:r>
              <a:rPr lang="fr-FR" sz="1600" dirty="0"/>
              <a:t>, </a:t>
            </a:r>
            <a:r>
              <a:rPr lang="fr-FR" sz="1600" dirty="0" err="1"/>
              <a:t>soprattutto per quanto riguarda i materiali pericolosi</a:t>
            </a:r>
            <a:r>
              <a:rPr lang="fr-FR" sz="1600" dirty="0"/>
              <a:t>, </a:t>
            </a:r>
            <a:r>
              <a:rPr lang="fr-FR" sz="1600" dirty="0" err="1"/>
              <a:t>aumentando al contempo </a:t>
            </a:r>
            <a:r>
              <a:rPr lang="fr-FR" sz="1600" dirty="0"/>
              <a:t>il tasso di </a:t>
            </a:r>
            <a:r>
              <a:rPr lang="fr-FR" sz="1600" dirty="0" err="1"/>
              <a:t>efficienza</a:t>
            </a:r>
            <a:r>
              <a:rPr lang="fr-FR" sz="1600" dirty="0"/>
              <a:t>.</a:t>
            </a:r>
          </a:p>
        </p:txBody>
      </p:sp>
      <p:sp>
        <p:nvSpPr>
          <p:cNvPr id="16" name="Rectangle : coins arrondis 15">
            <a:extLst>
              <a:ext uri="{FF2B5EF4-FFF2-40B4-BE49-F238E27FC236}">
                <a16:creationId xmlns:a16="http://schemas.microsoft.com/office/drawing/2014/main" id="{E941A300-324A-4735-95BF-8140EFA04F4E}"/>
              </a:ext>
            </a:extLst>
          </p:cNvPr>
          <p:cNvSpPr/>
          <p:nvPr/>
        </p:nvSpPr>
        <p:spPr>
          <a:xfrm>
            <a:off x="3052318" y="3108369"/>
            <a:ext cx="2574756" cy="546412"/>
          </a:xfrm>
          <a:prstGeom prst="roundRect">
            <a:avLst/>
          </a:prstGeom>
          <a:solidFill>
            <a:srgbClr val="009FC6"/>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b="1" dirty="0"/>
              <a:t>4/ </a:t>
            </a:r>
            <a:r>
              <a:rPr lang="fr-FR" sz="1500" b="1" dirty="0" err="1"/>
              <a:t>Sensori </a:t>
            </a:r>
            <a:r>
              <a:rPr lang="fr-FR" sz="1500" b="1" dirty="0"/>
              <a:t>del camion dei rifiuti</a:t>
            </a:r>
          </a:p>
        </p:txBody>
      </p:sp>
      <p:sp>
        <p:nvSpPr>
          <p:cNvPr id="17" name="ZoneTexte 16">
            <a:extLst>
              <a:ext uri="{FF2B5EF4-FFF2-40B4-BE49-F238E27FC236}">
                <a16:creationId xmlns:a16="http://schemas.microsoft.com/office/drawing/2014/main" id="{1FE8E926-3A21-480D-B8CF-006C64A65C9F}"/>
              </a:ext>
            </a:extLst>
          </p:cNvPr>
          <p:cNvSpPr txBox="1"/>
          <p:nvPr/>
        </p:nvSpPr>
        <p:spPr>
          <a:xfrm>
            <a:off x="285531" y="5688866"/>
            <a:ext cx="8510100" cy="830997"/>
          </a:xfrm>
          <a:prstGeom prst="rect">
            <a:avLst/>
          </a:prstGeom>
          <a:solidFill>
            <a:schemeClr val="bg1"/>
          </a:solidFill>
        </p:spPr>
        <p:txBody>
          <a:bodyPr wrap="square" rtlCol="0">
            <a:spAutoFit/>
          </a:bodyPr>
          <a:lstStyle/>
          <a:p>
            <a:pPr algn="just"/>
            <a:r>
              <a:rPr lang="en-US" sz="1600" dirty="0"/>
              <a:t>I meccanismi di pesatura sono installati sui camion dei rifiuti per prevedere i livelli di riempimento e ridurre i viaggi di raccolta. Come i sensori di livello dei rifiuti, misurano e memorizzano i dati per prevedere i livelli di riempimento nel tempo. Riducono le rotazioni dei camion della città e i costi annuali di raccolta.</a:t>
            </a:r>
            <a:endParaRPr lang="fr-FR" sz="1600" dirty="0"/>
          </a:p>
        </p:txBody>
      </p:sp>
      <p:sp>
        <p:nvSpPr>
          <p:cNvPr id="18" name="Rectangle : coins arrondis 17">
            <a:extLst>
              <a:ext uri="{FF2B5EF4-FFF2-40B4-BE49-F238E27FC236}">
                <a16:creationId xmlns:a16="http://schemas.microsoft.com/office/drawing/2014/main" id="{D712598F-383D-4FF7-990E-B854B53176BF}"/>
              </a:ext>
            </a:extLst>
          </p:cNvPr>
          <p:cNvSpPr/>
          <p:nvPr/>
        </p:nvSpPr>
        <p:spPr>
          <a:xfrm>
            <a:off x="3544065" y="3926947"/>
            <a:ext cx="2574756" cy="546412"/>
          </a:xfrm>
          <a:prstGeom prst="roundRect">
            <a:avLst/>
          </a:prstGeom>
          <a:solidFill>
            <a:srgbClr val="009FC6"/>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b="1" dirty="0"/>
              <a:t>5/ </a:t>
            </a:r>
            <a:r>
              <a:rPr lang="fr-FR" sz="1500" b="1" dirty="0"/>
              <a:t>Tubi </a:t>
            </a:r>
            <a:r>
              <a:rPr lang="fr-FR" sz="1500" b="1" dirty="0" err="1"/>
              <a:t>di scarico pneumatici</a:t>
            </a:r>
          </a:p>
        </p:txBody>
      </p:sp>
      <p:sp>
        <p:nvSpPr>
          <p:cNvPr id="19" name="ZoneTexte 18">
            <a:extLst>
              <a:ext uri="{FF2B5EF4-FFF2-40B4-BE49-F238E27FC236}">
                <a16:creationId xmlns:a16="http://schemas.microsoft.com/office/drawing/2014/main" id="{F819447C-E19C-495B-B673-67B9040B3C75}"/>
              </a:ext>
            </a:extLst>
          </p:cNvPr>
          <p:cNvSpPr txBox="1"/>
          <p:nvPr/>
        </p:nvSpPr>
        <p:spPr>
          <a:xfrm>
            <a:off x="285531" y="5692421"/>
            <a:ext cx="8510100" cy="830997"/>
          </a:xfrm>
          <a:prstGeom prst="rect">
            <a:avLst/>
          </a:prstGeom>
          <a:solidFill>
            <a:schemeClr val="bg1"/>
          </a:solidFill>
        </p:spPr>
        <p:txBody>
          <a:bodyPr wrap="square" rtlCol="0">
            <a:spAutoFit/>
          </a:bodyPr>
          <a:lstStyle/>
          <a:p>
            <a:pPr algn="just"/>
            <a:r>
              <a:rPr lang="en-US" sz="1600" dirty="0"/>
              <a:t>Con l'aumento della densità di popolazione nelle aree urbane, alcune città stanno installando tubi pneumatici per i rifiuti, collegati nel sottosuolo a un impianto di raccolta dei rifiuti. Questo sistema elimina la raccolta tradizionale dei rifiuti, riduce i costi energetici e aumenta l'efficienza complessiva.</a:t>
            </a:r>
            <a:endParaRPr lang="fr-FR" sz="1600" dirty="0"/>
          </a:p>
        </p:txBody>
      </p:sp>
      <p:sp>
        <p:nvSpPr>
          <p:cNvPr id="20" name="Rectangle : coins arrondis 19">
            <a:extLst>
              <a:ext uri="{FF2B5EF4-FFF2-40B4-BE49-F238E27FC236}">
                <a16:creationId xmlns:a16="http://schemas.microsoft.com/office/drawing/2014/main" id="{9C7CEB04-CB60-4A1E-8649-890E0EA43474}"/>
              </a:ext>
            </a:extLst>
          </p:cNvPr>
          <p:cNvSpPr/>
          <p:nvPr/>
        </p:nvSpPr>
        <p:spPr>
          <a:xfrm>
            <a:off x="4075606" y="4745525"/>
            <a:ext cx="2574756" cy="546412"/>
          </a:xfrm>
          <a:prstGeom prst="roundRect">
            <a:avLst/>
          </a:prstGeom>
          <a:solidFill>
            <a:srgbClr val="009FC6"/>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b="1" dirty="0"/>
              <a:t>6/ </a:t>
            </a:r>
            <a:r>
              <a:rPr lang="fr-FR" sz="1500" b="1" dirty="0" err="1"/>
              <a:t>Compattatori </a:t>
            </a:r>
            <a:r>
              <a:rPr lang="fr-FR" sz="1500" b="1" dirty="0"/>
              <a:t>di rifiuti a energia solare</a:t>
            </a:r>
          </a:p>
        </p:txBody>
      </p:sp>
      <p:sp>
        <p:nvSpPr>
          <p:cNvPr id="21" name="ZoneTexte 20">
            <a:extLst>
              <a:ext uri="{FF2B5EF4-FFF2-40B4-BE49-F238E27FC236}">
                <a16:creationId xmlns:a16="http://schemas.microsoft.com/office/drawing/2014/main" id="{8C4F371F-2ABA-4EBB-B7C9-4EAF85EBDE64}"/>
              </a:ext>
            </a:extLst>
          </p:cNvPr>
          <p:cNvSpPr txBox="1"/>
          <p:nvPr/>
        </p:nvSpPr>
        <p:spPr>
          <a:xfrm>
            <a:off x="285531" y="5685058"/>
            <a:ext cx="8510100" cy="338554"/>
          </a:xfrm>
          <a:prstGeom prst="rect">
            <a:avLst/>
          </a:prstGeom>
          <a:solidFill>
            <a:schemeClr val="bg1"/>
          </a:solidFill>
        </p:spPr>
        <p:txBody>
          <a:bodyPr wrap="square" rtlCol="0">
            <a:spAutoFit/>
          </a:bodyPr>
          <a:lstStyle/>
          <a:p>
            <a:pPr algn="just"/>
            <a:endParaRPr lang="fr-FR" sz="1600" dirty="0"/>
          </a:p>
        </p:txBody>
      </p:sp>
      <p:sp>
        <p:nvSpPr>
          <p:cNvPr id="22" name="Rectangle : coins arrondis 21">
            <a:extLst>
              <a:ext uri="{FF2B5EF4-FFF2-40B4-BE49-F238E27FC236}">
                <a16:creationId xmlns:a16="http://schemas.microsoft.com/office/drawing/2014/main" id="{475A87AC-1BF1-4DD4-8F07-93378E40346F}"/>
              </a:ext>
            </a:extLst>
          </p:cNvPr>
          <p:cNvSpPr/>
          <p:nvPr/>
        </p:nvSpPr>
        <p:spPr>
          <a:xfrm>
            <a:off x="6112068" y="3102317"/>
            <a:ext cx="2574756" cy="546412"/>
          </a:xfrm>
          <a:prstGeom prst="roundRect">
            <a:avLst/>
          </a:prstGeom>
          <a:solidFill>
            <a:srgbClr val="009FC6"/>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b="1" dirty="0"/>
              <a:t>7/ </a:t>
            </a:r>
            <a:r>
              <a:rPr lang="fr-FR" sz="1500" b="1" dirty="0"/>
              <a:t>Chioschi per i rifiuti elettronici</a:t>
            </a:r>
          </a:p>
        </p:txBody>
      </p:sp>
      <p:sp>
        <p:nvSpPr>
          <p:cNvPr id="23" name="ZoneTexte 22">
            <a:extLst>
              <a:ext uri="{FF2B5EF4-FFF2-40B4-BE49-F238E27FC236}">
                <a16:creationId xmlns:a16="http://schemas.microsoft.com/office/drawing/2014/main" id="{5E5E8C8E-32A8-47D8-93FE-D35082D0568A}"/>
              </a:ext>
            </a:extLst>
          </p:cNvPr>
          <p:cNvSpPr txBox="1"/>
          <p:nvPr/>
        </p:nvSpPr>
        <p:spPr>
          <a:xfrm>
            <a:off x="285531" y="5686530"/>
            <a:ext cx="8510100" cy="1077218"/>
          </a:xfrm>
          <a:prstGeom prst="rect">
            <a:avLst/>
          </a:prstGeom>
          <a:solidFill>
            <a:schemeClr val="bg1"/>
          </a:solidFill>
        </p:spPr>
        <p:txBody>
          <a:bodyPr wrap="square" rtlCol="0">
            <a:spAutoFit/>
          </a:bodyPr>
          <a:lstStyle/>
          <a:p>
            <a:pPr algn="just"/>
            <a:r>
              <a:rPr lang="en-US" sz="1600" dirty="0"/>
              <a:t>Lo smaltimento improprio dei rifiuti elettronici può danneggiare le persone e l'ambiente. Molte aziende sono ora impegnate nel riciclaggio dei vecchi dispositivi elettronici e alcune hanno persino creato un nuovo chiosco per il riciclaggio dei rifiuti elettronici che consente ai clienti di ricevere denaro in loco quando restituiscono i loro dispositivi.</a:t>
            </a:r>
            <a:endParaRPr lang="fr-FR" sz="1600" dirty="0"/>
          </a:p>
        </p:txBody>
      </p:sp>
      <p:sp>
        <p:nvSpPr>
          <p:cNvPr id="24" name="Rectangle : coins arrondis 23">
            <a:extLst>
              <a:ext uri="{FF2B5EF4-FFF2-40B4-BE49-F238E27FC236}">
                <a16:creationId xmlns:a16="http://schemas.microsoft.com/office/drawing/2014/main" id="{9FB68A9B-4B1C-4882-8C20-D3D0E371D4FD}"/>
              </a:ext>
            </a:extLst>
          </p:cNvPr>
          <p:cNvSpPr/>
          <p:nvPr/>
        </p:nvSpPr>
        <p:spPr>
          <a:xfrm>
            <a:off x="6605757" y="3944172"/>
            <a:ext cx="2426731" cy="546412"/>
          </a:xfrm>
          <a:prstGeom prst="roundRect">
            <a:avLst/>
          </a:prstGeom>
          <a:solidFill>
            <a:srgbClr val="009FC6"/>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b="1" dirty="0"/>
              <a:t>8/ </a:t>
            </a:r>
            <a:r>
              <a:rPr lang="fr-FR" sz="1500" b="1" dirty="0"/>
              <a:t>App </a:t>
            </a:r>
            <a:r>
              <a:rPr lang="fr-FR" sz="1500" b="1" dirty="0" err="1"/>
              <a:t>di riciclaggio</a:t>
            </a:r>
          </a:p>
        </p:txBody>
      </p:sp>
      <p:sp>
        <p:nvSpPr>
          <p:cNvPr id="25" name="ZoneTexte 24">
            <a:extLst>
              <a:ext uri="{FF2B5EF4-FFF2-40B4-BE49-F238E27FC236}">
                <a16:creationId xmlns:a16="http://schemas.microsoft.com/office/drawing/2014/main" id="{DCC4FFAA-CAA5-47E7-BF33-7F2968CC9682}"/>
              </a:ext>
            </a:extLst>
          </p:cNvPr>
          <p:cNvSpPr txBox="1"/>
          <p:nvPr/>
        </p:nvSpPr>
        <p:spPr>
          <a:xfrm>
            <a:off x="285531" y="5678008"/>
            <a:ext cx="8510100" cy="1077218"/>
          </a:xfrm>
          <a:prstGeom prst="rect">
            <a:avLst/>
          </a:prstGeom>
          <a:solidFill>
            <a:schemeClr val="bg1"/>
          </a:solidFill>
        </p:spPr>
        <p:txBody>
          <a:bodyPr wrap="square" rtlCol="0">
            <a:spAutoFit/>
          </a:bodyPr>
          <a:lstStyle/>
          <a:p>
            <a:pPr algn="just"/>
            <a:r>
              <a:rPr lang="en-US" sz="1600" dirty="0"/>
              <a:t>Sapere cosa si può riciclare, dove e come fare la raccolta differenziata è diventato un incubo per i cittadini più volenterosi. Da qui la creazione di app che aiutano i clienti a </a:t>
            </a:r>
            <a:r>
              <a:rPr lang="en-US" sz="1600" dirty="0" err="1"/>
              <a:t>conoscere</a:t>
            </a:r>
            <a:r>
              <a:rPr lang="en-US" sz="1600" dirty="0"/>
              <a:t> il </a:t>
            </a:r>
            <a:r>
              <a:rPr lang="en-US" sz="1600" dirty="0" err="1"/>
              <a:t>processi</a:t>
            </a:r>
            <a:r>
              <a:rPr lang="en-US" sz="1600" dirty="0"/>
              <a:t> di </a:t>
            </a:r>
            <a:r>
              <a:rPr lang="en-US" sz="1600" dirty="0" err="1"/>
              <a:t>raccolta</a:t>
            </a:r>
            <a:r>
              <a:rPr lang="en-US" sz="1600" dirty="0"/>
              <a:t> e le aziende di riciclaggio vicine alla loro città per adottare le giuste </a:t>
            </a:r>
            <a:r>
              <a:rPr lang="en-US" sz="1600" dirty="0" err="1"/>
              <a:t>abitudini</a:t>
            </a:r>
            <a:r>
              <a:rPr lang="en-US" sz="1600" dirty="0"/>
              <a:t>.</a:t>
            </a:r>
          </a:p>
        </p:txBody>
      </p:sp>
    </p:spTree>
    <p:extLst>
      <p:ext uri="{BB962C8B-B14F-4D97-AF65-F5344CB8AC3E}">
        <p14:creationId xmlns:p14="http://schemas.microsoft.com/office/powerpoint/2010/main" val="2121842289"/>
      </p:ext>
    </p:extLst>
  </p:cSld>
  <p:clrMapOvr>
    <a:masterClrMapping/>
  </p:clrMapOvr>
  <mc:AlternateContent xmlns:mc="http://schemas.openxmlformats.org/markup-compatibility/2006" xmlns:p14="http://schemas.microsoft.com/office/powerpoint/2010/main">
    <mc:Choice Requires="p14">
      <p:transition spd="slow" p14:dur="2000" advClick="0" advTm="35000"/>
    </mc:Choice>
    <mc:Fallback xmlns:a16="http://schemas.microsoft.com/office/drawing/2014/main" xmlns="">
      <p:transition spd="slow" advClick="0" advTm="35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72"/>
                                        </p:tgtEl>
                                        <p:attrNameLst>
                                          <p:attrName>style.visibility</p:attrName>
                                        </p:attrNameLst>
                                      </p:cBhvr>
                                      <p:to>
                                        <p:strVal val="visible"/>
                                      </p:to>
                                    </p:set>
                                    <p:animEffect transition="in" filter="fade">
                                      <p:cBhvr>
                                        <p:cTn id="7" dur="500"/>
                                        <p:tgtEl>
                                          <p:spTgt spid="72"/>
                                        </p:tgtEl>
                                      </p:cBhvr>
                                    </p:animEffect>
                                  </p:childTnLst>
                                </p:cTn>
                              </p:par>
                            </p:childTnLst>
                          </p:cTn>
                        </p:par>
                        <p:par>
                          <p:cTn id="8" fill="hold">
                            <p:stCondLst>
                              <p:cond delay="500"/>
                            </p:stCondLst>
                            <p:childTnLst>
                              <p:par>
                                <p:cTn id="9" presetID="42" presetClass="entr" presetSubtype="0" fill="hold" grpId="0" nodeType="afterEffect">
                                  <p:stCondLst>
                                    <p:cond delay="500"/>
                                  </p:stCondLst>
                                  <p:childTnLst>
                                    <p:set>
                                      <p:cBhvr>
                                        <p:cTn id="10" dur="1" fill="hold">
                                          <p:stCondLst>
                                            <p:cond delay="0"/>
                                          </p:stCondLst>
                                        </p:cTn>
                                        <p:tgtEl>
                                          <p:spTgt spid="2"/>
                                        </p:tgtEl>
                                        <p:attrNameLst>
                                          <p:attrName>style.visibility</p:attrName>
                                        </p:attrNameLst>
                                      </p:cBhvr>
                                      <p:to>
                                        <p:strVal val="visible"/>
                                      </p:to>
                                    </p:set>
                                    <p:animEffect transition="in" filter="fade">
                                      <p:cBhvr>
                                        <p:cTn id="11" dur="1000"/>
                                        <p:tgtEl>
                                          <p:spTgt spid="2"/>
                                        </p:tgtEl>
                                      </p:cBhvr>
                                    </p:animEffect>
                                    <p:anim calcmode="lin" valueType="num">
                                      <p:cBhvr>
                                        <p:cTn id="12" dur="1000" fill="hold"/>
                                        <p:tgtEl>
                                          <p:spTgt spid="2"/>
                                        </p:tgtEl>
                                        <p:attrNameLst>
                                          <p:attrName>ppt_x</p:attrName>
                                        </p:attrNameLst>
                                      </p:cBhvr>
                                      <p:tavLst>
                                        <p:tav tm="0">
                                          <p:val>
                                            <p:strVal val="#ppt_x"/>
                                          </p:val>
                                        </p:tav>
                                        <p:tav tm="100000">
                                          <p:val>
                                            <p:strVal val="#ppt_x"/>
                                          </p:val>
                                        </p:tav>
                                      </p:tavLst>
                                    </p:anim>
                                    <p:anim calcmode="lin" valueType="num">
                                      <p:cBhvr>
                                        <p:cTn id="13" dur="1000" fill="hold"/>
                                        <p:tgtEl>
                                          <p:spTgt spid="2"/>
                                        </p:tgtEl>
                                        <p:attrNameLst>
                                          <p:attrName>ppt_y</p:attrName>
                                        </p:attrNameLst>
                                      </p:cBhvr>
                                      <p:tavLst>
                                        <p:tav tm="0">
                                          <p:val>
                                            <p:strVal val="#ppt_y+.1"/>
                                          </p:val>
                                        </p:tav>
                                        <p:tav tm="100000">
                                          <p:val>
                                            <p:strVal val="#ppt_y"/>
                                          </p:val>
                                        </p:tav>
                                      </p:tavLst>
                                    </p:anim>
                                  </p:childTnLst>
                                </p:cTn>
                              </p:par>
                            </p:childTnLst>
                          </p:cTn>
                        </p:par>
                        <p:par>
                          <p:cTn id="14" fill="hold">
                            <p:stCondLst>
                              <p:cond delay="2000"/>
                            </p:stCondLst>
                            <p:childTnLst>
                              <p:par>
                                <p:cTn id="15" presetID="10" presetClass="entr" presetSubtype="0" fill="hold" grpId="0" nodeType="afterEffect">
                                  <p:stCondLst>
                                    <p:cond delay="1000"/>
                                  </p:stCondLst>
                                  <p:childTnLst>
                                    <p:set>
                                      <p:cBhvr>
                                        <p:cTn id="16" dur="1" fill="hold">
                                          <p:stCondLst>
                                            <p:cond delay="0"/>
                                          </p:stCondLst>
                                        </p:cTn>
                                        <p:tgtEl>
                                          <p:spTgt spid="7"/>
                                        </p:tgtEl>
                                        <p:attrNameLst>
                                          <p:attrName>style.visibility</p:attrName>
                                        </p:attrNameLst>
                                      </p:cBhvr>
                                      <p:to>
                                        <p:strVal val="visible"/>
                                      </p:to>
                                    </p:set>
                                    <p:animEffect transition="in" filter="fade">
                                      <p:cBhvr>
                                        <p:cTn id="17" dur="500"/>
                                        <p:tgtEl>
                                          <p:spTgt spid="7"/>
                                        </p:tgtEl>
                                      </p:cBhvr>
                                    </p:animEffect>
                                  </p:childTnLst>
                                </p:cTn>
                              </p:par>
                            </p:childTnLst>
                          </p:cTn>
                        </p:par>
                        <p:par>
                          <p:cTn id="18" fill="hold">
                            <p:stCondLst>
                              <p:cond delay="3500"/>
                            </p:stCondLst>
                            <p:childTnLst>
                              <p:par>
                                <p:cTn id="19" presetID="22" presetClass="entr" presetSubtype="1" fill="hold" grpId="0" nodeType="after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wipe(up)">
                                      <p:cBhvr>
                                        <p:cTn id="21" dur="2000"/>
                                        <p:tgtEl>
                                          <p:spTgt spid="8"/>
                                        </p:tgtEl>
                                      </p:cBhvr>
                                    </p:animEffect>
                                  </p:childTnLst>
                                </p:cTn>
                              </p:par>
                            </p:childTnLst>
                          </p:cTn>
                        </p:par>
                        <p:par>
                          <p:cTn id="22" fill="hold">
                            <p:stCondLst>
                              <p:cond delay="5500"/>
                            </p:stCondLst>
                            <p:childTnLst>
                              <p:par>
                                <p:cTn id="23" presetID="10" presetClass="entr" presetSubtype="0" fill="hold" grpId="0" nodeType="afterEffect">
                                  <p:stCondLst>
                                    <p:cond delay="1000"/>
                                  </p:stCondLst>
                                  <p:childTnLst>
                                    <p:set>
                                      <p:cBhvr>
                                        <p:cTn id="24" dur="1" fill="hold">
                                          <p:stCondLst>
                                            <p:cond delay="0"/>
                                          </p:stCondLst>
                                        </p:cTn>
                                        <p:tgtEl>
                                          <p:spTgt spid="12"/>
                                        </p:tgtEl>
                                        <p:attrNameLst>
                                          <p:attrName>style.visibility</p:attrName>
                                        </p:attrNameLst>
                                      </p:cBhvr>
                                      <p:to>
                                        <p:strVal val="visible"/>
                                      </p:to>
                                    </p:set>
                                    <p:animEffect transition="in" filter="fade">
                                      <p:cBhvr>
                                        <p:cTn id="25" dur="500"/>
                                        <p:tgtEl>
                                          <p:spTgt spid="12"/>
                                        </p:tgtEl>
                                      </p:cBhvr>
                                    </p:animEffect>
                                  </p:childTnLst>
                                </p:cTn>
                              </p:par>
                            </p:childTnLst>
                          </p:cTn>
                        </p:par>
                        <p:par>
                          <p:cTn id="26" fill="hold">
                            <p:stCondLst>
                              <p:cond delay="7000"/>
                            </p:stCondLst>
                            <p:childTnLst>
                              <p:par>
                                <p:cTn id="27" presetID="22" presetClass="entr" presetSubtype="1" fill="hold" grpId="0" nodeType="afterEffect">
                                  <p:stCondLst>
                                    <p:cond delay="0"/>
                                  </p:stCondLst>
                                  <p:childTnLst>
                                    <p:set>
                                      <p:cBhvr>
                                        <p:cTn id="28" dur="1" fill="hold">
                                          <p:stCondLst>
                                            <p:cond delay="0"/>
                                          </p:stCondLst>
                                        </p:cTn>
                                        <p:tgtEl>
                                          <p:spTgt spid="13"/>
                                        </p:tgtEl>
                                        <p:attrNameLst>
                                          <p:attrName>style.visibility</p:attrName>
                                        </p:attrNameLst>
                                      </p:cBhvr>
                                      <p:to>
                                        <p:strVal val="visible"/>
                                      </p:to>
                                    </p:set>
                                    <p:animEffect transition="in" filter="wipe(up)">
                                      <p:cBhvr>
                                        <p:cTn id="29" dur="2000"/>
                                        <p:tgtEl>
                                          <p:spTgt spid="13"/>
                                        </p:tgtEl>
                                      </p:cBhvr>
                                    </p:animEffect>
                                  </p:childTnLst>
                                </p:cTn>
                              </p:par>
                            </p:childTnLst>
                          </p:cTn>
                        </p:par>
                        <p:par>
                          <p:cTn id="30" fill="hold">
                            <p:stCondLst>
                              <p:cond delay="9000"/>
                            </p:stCondLst>
                            <p:childTnLst>
                              <p:par>
                                <p:cTn id="31" presetID="10" presetClass="entr" presetSubtype="0" fill="hold" grpId="0" nodeType="afterEffect">
                                  <p:stCondLst>
                                    <p:cond delay="1000"/>
                                  </p:stCondLst>
                                  <p:childTnLst>
                                    <p:set>
                                      <p:cBhvr>
                                        <p:cTn id="32" dur="1" fill="hold">
                                          <p:stCondLst>
                                            <p:cond delay="0"/>
                                          </p:stCondLst>
                                        </p:cTn>
                                        <p:tgtEl>
                                          <p:spTgt spid="14"/>
                                        </p:tgtEl>
                                        <p:attrNameLst>
                                          <p:attrName>style.visibility</p:attrName>
                                        </p:attrNameLst>
                                      </p:cBhvr>
                                      <p:to>
                                        <p:strVal val="visible"/>
                                      </p:to>
                                    </p:set>
                                    <p:animEffect transition="in" filter="fade">
                                      <p:cBhvr>
                                        <p:cTn id="33" dur="500"/>
                                        <p:tgtEl>
                                          <p:spTgt spid="14"/>
                                        </p:tgtEl>
                                      </p:cBhvr>
                                    </p:animEffect>
                                  </p:childTnLst>
                                </p:cTn>
                              </p:par>
                            </p:childTnLst>
                          </p:cTn>
                        </p:par>
                        <p:par>
                          <p:cTn id="34" fill="hold">
                            <p:stCondLst>
                              <p:cond delay="10500"/>
                            </p:stCondLst>
                            <p:childTnLst>
                              <p:par>
                                <p:cTn id="35" presetID="22" presetClass="entr" presetSubtype="1" fill="hold" grpId="0" nodeType="afterEffect">
                                  <p:stCondLst>
                                    <p:cond delay="0"/>
                                  </p:stCondLst>
                                  <p:childTnLst>
                                    <p:set>
                                      <p:cBhvr>
                                        <p:cTn id="36" dur="1" fill="hold">
                                          <p:stCondLst>
                                            <p:cond delay="0"/>
                                          </p:stCondLst>
                                        </p:cTn>
                                        <p:tgtEl>
                                          <p:spTgt spid="15"/>
                                        </p:tgtEl>
                                        <p:attrNameLst>
                                          <p:attrName>style.visibility</p:attrName>
                                        </p:attrNameLst>
                                      </p:cBhvr>
                                      <p:to>
                                        <p:strVal val="visible"/>
                                      </p:to>
                                    </p:set>
                                    <p:animEffect transition="in" filter="wipe(up)">
                                      <p:cBhvr>
                                        <p:cTn id="37" dur="2000"/>
                                        <p:tgtEl>
                                          <p:spTgt spid="15"/>
                                        </p:tgtEl>
                                      </p:cBhvr>
                                    </p:animEffect>
                                  </p:childTnLst>
                                </p:cTn>
                              </p:par>
                            </p:childTnLst>
                          </p:cTn>
                        </p:par>
                        <p:par>
                          <p:cTn id="38" fill="hold">
                            <p:stCondLst>
                              <p:cond delay="12500"/>
                            </p:stCondLst>
                            <p:childTnLst>
                              <p:par>
                                <p:cTn id="39" presetID="10" presetClass="entr" presetSubtype="0" fill="hold" grpId="0" nodeType="afterEffect">
                                  <p:stCondLst>
                                    <p:cond delay="1000"/>
                                  </p:stCondLst>
                                  <p:childTnLst>
                                    <p:set>
                                      <p:cBhvr>
                                        <p:cTn id="40" dur="1" fill="hold">
                                          <p:stCondLst>
                                            <p:cond delay="0"/>
                                          </p:stCondLst>
                                        </p:cTn>
                                        <p:tgtEl>
                                          <p:spTgt spid="16"/>
                                        </p:tgtEl>
                                        <p:attrNameLst>
                                          <p:attrName>style.visibility</p:attrName>
                                        </p:attrNameLst>
                                      </p:cBhvr>
                                      <p:to>
                                        <p:strVal val="visible"/>
                                      </p:to>
                                    </p:set>
                                    <p:animEffect transition="in" filter="fade">
                                      <p:cBhvr>
                                        <p:cTn id="41" dur="500"/>
                                        <p:tgtEl>
                                          <p:spTgt spid="16"/>
                                        </p:tgtEl>
                                      </p:cBhvr>
                                    </p:animEffect>
                                  </p:childTnLst>
                                </p:cTn>
                              </p:par>
                            </p:childTnLst>
                          </p:cTn>
                        </p:par>
                        <p:par>
                          <p:cTn id="42" fill="hold">
                            <p:stCondLst>
                              <p:cond delay="14000"/>
                            </p:stCondLst>
                            <p:childTnLst>
                              <p:par>
                                <p:cTn id="43" presetID="22" presetClass="entr" presetSubtype="1" fill="hold" grpId="0" nodeType="afterEffect">
                                  <p:stCondLst>
                                    <p:cond delay="0"/>
                                  </p:stCondLst>
                                  <p:childTnLst>
                                    <p:set>
                                      <p:cBhvr>
                                        <p:cTn id="44" dur="1" fill="hold">
                                          <p:stCondLst>
                                            <p:cond delay="0"/>
                                          </p:stCondLst>
                                        </p:cTn>
                                        <p:tgtEl>
                                          <p:spTgt spid="17"/>
                                        </p:tgtEl>
                                        <p:attrNameLst>
                                          <p:attrName>style.visibility</p:attrName>
                                        </p:attrNameLst>
                                      </p:cBhvr>
                                      <p:to>
                                        <p:strVal val="visible"/>
                                      </p:to>
                                    </p:set>
                                    <p:animEffect transition="in" filter="wipe(up)">
                                      <p:cBhvr>
                                        <p:cTn id="45" dur="2000"/>
                                        <p:tgtEl>
                                          <p:spTgt spid="17"/>
                                        </p:tgtEl>
                                      </p:cBhvr>
                                    </p:animEffect>
                                  </p:childTnLst>
                                </p:cTn>
                              </p:par>
                            </p:childTnLst>
                          </p:cTn>
                        </p:par>
                        <p:par>
                          <p:cTn id="46" fill="hold">
                            <p:stCondLst>
                              <p:cond delay="16000"/>
                            </p:stCondLst>
                            <p:childTnLst>
                              <p:par>
                                <p:cTn id="47" presetID="10" presetClass="entr" presetSubtype="0" fill="hold" grpId="0" nodeType="afterEffect">
                                  <p:stCondLst>
                                    <p:cond delay="1000"/>
                                  </p:stCondLst>
                                  <p:childTnLst>
                                    <p:set>
                                      <p:cBhvr>
                                        <p:cTn id="48" dur="1" fill="hold">
                                          <p:stCondLst>
                                            <p:cond delay="0"/>
                                          </p:stCondLst>
                                        </p:cTn>
                                        <p:tgtEl>
                                          <p:spTgt spid="18"/>
                                        </p:tgtEl>
                                        <p:attrNameLst>
                                          <p:attrName>style.visibility</p:attrName>
                                        </p:attrNameLst>
                                      </p:cBhvr>
                                      <p:to>
                                        <p:strVal val="visible"/>
                                      </p:to>
                                    </p:set>
                                    <p:animEffect transition="in" filter="fade">
                                      <p:cBhvr>
                                        <p:cTn id="49" dur="500"/>
                                        <p:tgtEl>
                                          <p:spTgt spid="18"/>
                                        </p:tgtEl>
                                      </p:cBhvr>
                                    </p:animEffect>
                                  </p:childTnLst>
                                </p:cTn>
                              </p:par>
                            </p:childTnLst>
                          </p:cTn>
                        </p:par>
                        <p:par>
                          <p:cTn id="50" fill="hold">
                            <p:stCondLst>
                              <p:cond delay="17500"/>
                            </p:stCondLst>
                            <p:childTnLst>
                              <p:par>
                                <p:cTn id="51" presetID="22" presetClass="entr" presetSubtype="1" fill="hold" grpId="0" nodeType="afterEffect">
                                  <p:stCondLst>
                                    <p:cond delay="0"/>
                                  </p:stCondLst>
                                  <p:childTnLst>
                                    <p:set>
                                      <p:cBhvr>
                                        <p:cTn id="52" dur="1" fill="hold">
                                          <p:stCondLst>
                                            <p:cond delay="0"/>
                                          </p:stCondLst>
                                        </p:cTn>
                                        <p:tgtEl>
                                          <p:spTgt spid="19"/>
                                        </p:tgtEl>
                                        <p:attrNameLst>
                                          <p:attrName>style.visibility</p:attrName>
                                        </p:attrNameLst>
                                      </p:cBhvr>
                                      <p:to>
                                        <p:strVal val="visible"/>
                                      </p:to>
                                    </p:set>
                                    <p:animEffect transition="in" filter="wipe(up)">
                                      <p:cBhvr>
                                        <p:cTn id="53" dur="2000"/>
                                        <p:tgtEl>
                                          <p:spTgt spid="19"/>
                                        </p:tgtEl>
                                      </p:cBhvr>
                                    </p:animEffect>
                                  </p:childTnLst>
                                </p:cTn>
                              </p:par>
                            </p:childTnLst>
                          </p:cTn>
                        </p:par>
                        <p:par>
                          <p:cTn id="54" fill="hold">
                            <p:stCondLst>
                              <p:cond delay="19500"/>
                            </p:stCondLst>
                            <p:childTnLst>
                              <p:par>
                                <p:cTn id="55" presetID="10" presetClass="entr" presetSubtype="0" fill="hold" grpId="0" nodeType="afterEffect">
                                  <p:stCondLst>
                                    <p:cond delay="1000"/>
                                  </p:stCondLst>
                                  <p:childTnLst>
                                    <p:set>
                                      <p:cBhvr>
                                        <p:cTn id="56" dur="1" fill="hold">
                                          <p:stCondLst>
                                            <p:cond delay="0"/>
                                          </p:stCondLst>
                                        </p:cTn>
                                        <p:tgtEl>
                                          <p:spTgt spid="20"/>
                                        </p:tgtEl>
                                        <p:attrNameLst>
                                          <p:attrName>style.visibility</p:attrName>
                                        </p:attrNameLst>
                                      </p:cBhvr>
                                      <p:to>
                                        <p:strVal val="visible"/>
                                      </p:to>
                                    </p:set>
                                    <p:animEffect transition="in" filter="fade">
                                      <p:cBhvr>
                                        <p:cTn id="57" dur="500"/>
                                        <p:tgtEl>
                                          <p:spTgt spid="20"/>
                                        </p:tgtEl>
                                      </p:cBhvr>
                                    </p:animEffect>
                                  </p:childTnLst>
                                </p:cTn>
                              </p:par>
                            </p:childTnLst>
                          </p:cTn>
                        </p:par>
                        <p:par>
                          <p:cTn id="58" fill="hold">
                            <p:stCondLst>
                              <p:cond delay="21000"/>
                            </p:stCondLst>
                            <p:childTnLst>
                              <p:par>
                                <p:cTn id="59" presetID="22" presetClass="entr" presetSubtype="1" fill="hold" grpId="0" nodeType="afterEffect">
                                  <p:stCondLst>
                                    <p:cond delay="0"/>
                                  </p:stCondLst>
                                  <p:childTnLst>
                                    <p:set>
                                      <p:cBhvr>
                                        <p:cTn id="60" dur="1" fill="hold">
                                          <p:stCondLst>
                                            <p:cond delay="0"/>
                                          </p:stCondLst>
                                        </p:cTn>
                                        <p:tgtEl>
                                          <p:spTgt spid="21"/>
                                        </p:tgtEl>
                                        <p:attrNameLst>
                                          <p:attrName>style.visibility</p:attrName>
                                        </p:attrNameLst>
                                      </p:cBhvr>
                                      <p:to>
                                        <p:strVal val="visible"/>
                                      </p:to>
                                    </p:set>
                                    <p:animEffect transition="in" filter="wipe(up)">
                                      <p:cBhvr>
                                        <p:cTn id="61" dur="3000"/>
                                        <p:tgtEl>
                                          <p:spTgt spid="21"/>
                                        </p:tgtEl>
                                      </p:cBhvr>
                                    </p:animEffect>
                                  </p:childTnLst>
                                </p:cTn>
                              </p:par>
                            </p:childTnLst>
                          </p:cTn>
                        </p:par>
                        <p:par>
                          <p:cTn id="62" fill="hold">
                            <p:stCondLst>
                              <p:cond delay="24000"/>
                            </p:stCondLst>
                            <p:childTnLst>
                              <p:par>
                                <p:cTn id="63" presetID="10" presetClass="entr" presetSubtype="0" fill="hold" grpId="0" nodeType="afterEffect">
                                  <p:stCondLst>
                                    <p:cond delay="1000"/>
                                  </p:stCondLst>
                                  <p:childTnLst>
                                    <p:set>
                                      <p:cBhvr>
                                        <p:cTn id="64" dur="1" fill="hold">
                                          <p:stCondLst>
                                            <p:cond delay="0"/>
                                          </p:stCondLst>
                                        </p:cTn>
                                        <p:tgtEl>
                                          <p:spTgt spid="22"/>
                                        </p:tgtEl>
                                        <p:attrNameLst>
                                          <p:attrName>style.visibility</p:attrName>
                                        </p:attrNameLst>
                                      </p:cBhvr>
                                      <p:to>
                                        <p:strVal val="visible"/>
                                      </p:to>
                                    </p:set>
                                    <p:animEffect transition="in" filter="fade">
                                      <p:cBhvr>
                                        <p:cTn id="65" dur="500"/>
                                        <p:tgtEl>
                                          <p:spTgt spid="22"/>
                                        </p:tgtEl>
                                      </p:cBhvr>
                                    </p:animEffect>
                                  </p:childTnLst>
                                </p:cTn>
                              </p:par>
                            </p:childTnLst>
                          </p:cTn>
                        </p:par>
                        <p:par>
                          <p:cTn id="66" fill="hold">
                            <p:stCondLst>
                              <p:cond delay="25500"/>
                            </p:stCondLst>
                            <p:childTnLst>
                              <p:par>
                                <p:cTn id="67" presetID="22" presetClass="entr" presetSubtype="1" fill="hold" grpId="0" nodeType="afterEffect">
                                  <p:stCondLst>
                                    <p:cond delay="0"/>
                                  </p:stCondLst>
                                  <p:childTnLst>
                                    <p:set>
                                      <p:cBhvr>
                                        <p:cTn id="68" dur="1" fill="hold">
                                          <p:stCondLst>
                                            <p:cond delay="0"/>
                                          </p:stCondLst>
                                        </p:cTn>
                                        <p:tgtEl>
                                          <p:spTgt spid="23"/>
                                        </p:tgtEl>
                                        <p:attrNameLst>
                                          <p:attrName>style.visibility</p:attrName>
                                        </p:attrNameLst>
                                      </p:cBhvr>
                                      <p:to>
                                        <p:strVal val="visible"/>
                                      </p:to>
                                    </p:set>
                                    <p:animEffect transition="in" filter="wipe(up)">
                                      <p:cBhvr>
                                        <p:cTn id="69" dur="3000"/>
                                        <p:tgtEl>
                                          <p:spTgt spid="23"/>
                                        </p:tgtEl>
                                      </p:cBhvr>
                                    </p:animEffect>
                                  </p:childTnLst>
                                </p:cTn>
                              </p:par>
                            </p:childTnLst>
                          </p:cTn>
                        </p:par>
                        <p:par>
                          <p:cTn id="70" fill="hold">
                            <p:stCondLst>
                              <p:cond delay="28500"/>
                            </p:stCondLst>
                            <p:childTnLst>
                              <p:par>
                                <p:cTn id="71" presetID="10" presetClass="entr" presetSubtype="0" fill="hold" grpId="0" nodeType="afterEffect">
                                  <p:stCondLst>
                                    <p:cond delay="1000"/>
                                  </p:stCondLst>
                                  <p:childTnLst>
                                    <p:set>
                                      <p:cBhvr>
                                        <p:cTn id="72" dur="1" fill="hold">
                                          <p:stCondLst>
                                            <p:cond delay="0"/>
                                          </p:stCondLst>
                                        </p:cTn>
                                        <p:tgtEl>
                                          <p:spTgt spid="24"/>
                                        </p:tgtEl>
                                        <p:attrNameLst>
                                          <p:attrName>style.visibility</p:attrName>
                                        </p:attrNameLst>
                                      </p:cBhvr>
                                      <p:to>
                                        <p:strVal val="visible"/>
                                      </p:to>
                                    </p:set>
                                    <p:animEffect transition="in" filter="fade">
                                      <p:cBhvr>
                                        <p:cTn id="73" dur="500"/>
                                        <p:tgtEl>
                                          <p:spTgt spid="24"/>
                                        </p:tgtEl>
                                      </p:cBhvr>
                                    </p:animEffect>
                                  </p:childTnLst>
                                </p:cTn>
                              </p:par>
                            </p:childTnLst>
                          </p:cTn>
                        </p:par>
                        <p:par>
                          <p:cTn id="74" fill="hold">
                            <p:stCondLst>
                              <p:cond delay="30000"/>
                            </p:stCondLst>
                            <p:childTnLst>
                              <p:par>
                                <p:cTn id="75" presetID="22" presetClass="entr" presetSubtype="1" fill="hold" grpId="0" nodeType="afterEffect">
                                  <p:stCondLst>
                                    <p:cond delay="0"/>
                                  </p:stCondLst>
                                  <p:childTnLst>
                                    <p:set>
                                      <p:cBhvr>
                                        <p:cTn id="76" dur="1" fill="hold">
                                          <p:stCondLst>
                                            <p:cond delay="0"/>
                                          </p:stCondLst>
                                        </p:cTn>
                                        <p:tgtEl>
                                          <p:spTgt spid="25"/>
                                        </p:tgtEl>
                                        <p:attrNameLst>
                                          <p:attrName>style.visibility</p:attrName>
                                        </p:attrNameLst>
                                      </p:cBhvr>
                                      <p:to>
                                        <p:strVal val="visible"/>
                                      </p:to>
                                    </p:set>
                                    <p:animEffect transition="in" filter="wipe(up)">
                                      <p:cBhvr>
                                        <p:cTn id="77" dur="20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 grpId="0" animBg="1"/>
      <p:bldP spid="2" grpId="0" animBg="1"/>
      <p:bldP spid="7" grpId="0" animBg="1"/>
      <p:bldP spid="8" grpId="0" animBg="1"/>
      <p:bldP spid="12" grpId="0" animBg="1"/>
      <p:bldP spid="13" grpId="0" animBg="1"/>
      <p:bldP spid="14" grpId="0" animBg="1"/>
      <p:bldP spid="15" grpId="0" animBg="1"/>
      <p:bldP spid="16" grpId="0" animBg="1"/>
      <p:bldP spid="17" grpId="0" animBg="1"/>
      <p:bldP spid="18" grpId="0" animBg="1"/>
      <p:bldP spid="19" grpId="0" animBg="1"/>
      <p:bldP spid="20" grpId="0" animBg="1"/>
      <p:bldP spid="21" grpId="0" animBg="1"/>
      <p:bldP spid="22" grpId="0" animBg="1"/>
      <p:bldP spid="23" grpId="0" animBg="1"/>
      <p:bldP spid="24" grpId="0" animBg="1"/>
      <p:bldP spid="25"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número de diapositiva"/>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GB" smtClean="0"/>
              <a:t>3</a:t>
            </a:fld>
            <a:endParaRPr lang="en-GB"/>
          </a:p>
        </p:txBody>
      </p:sp>
      <p:sp>
        <p:nvSpPr>
          <p:cNvPr id="3" name="2 Rectángulo"/>
          <p:cNvSpPr/>
          <p:nvPr/>
        </p:nvSpPr>
        <p:spPr>
          <a:xfrm>
            <a:off x="300444" y="1063752"/>
            <a:ext cx="8477795" cy="523220"/>
          </a:xfrm>
          <a:prstGeom prst="rect">
            <a:avLst/>
          </a:prstGeom>
          <a:solidFill>
            <a:srgbClr val="18C320"/>
          </a:solidFill>
        </p:spPr>
        <p:txBody>
          <a:bodyPr wrap="square">
            <a:spAutoFit/>
          </a:bodyPr>
          <a:lstStyle/>
          <a:p>
            <a:r>
              <a:rPr lang="en-GB" sz="2800" dirty="0">
                <a:solidFill>
                  <a:schemeClr val="bg1"/>
                </a:solidFill>
              </a:rPr>
              <a:t>Obiettivi della capsula</a:t>
            </a:r>
            <a:endParaRPr lang="en-GB" dirty="0"/>
          </a:p>
        </p:txBody>
      </p:sp>
      <p:sp>
        <p:nvSpPr>
          <p:cNvPr id="4" name="3 Rectángulo"/>
          <p:cNvSpPr/>
          <p:nvPr/>
        </p:nvSpPr>
        <p:spPr>
          <a:xfrm>
            <a:off x="313509" y="1586972"/>
            <a:ext cx="8464731" cy="923330"/>
          </a:xfrm>
          <a:prstGeom prst="rect">
            <a:avLst/>
          </a:prstGeom>
          <a:ln>
            <a:solidFill>
              <a:schemeClr val="tx1">
                <a:lumMod val="50000"/>
                <a:lumOff val="50000"/>
              </a:schemeClr>
            </a:solidFill>
            <a:prstDash val="dash"/>
          </a:ln>
        </p:spPr>
        <p:txBody>
          <a:bodyPr wrap="square">
            <a:spAutoFit/>
          </a:bodyPr>
          <a:lstStyle/>
          <a:p>
            <a:pPr algn="just"/>
            <a:r>
              <a:rPr lang="en-US" sz="1800" dirty="0">
                <a:solidFill>
                  <a:schemeClr val="tx1"/>
                </a:solidFill>
              </a:rPr>
              <a:t>Presentazione delle specificità della gestione dei rifiuti in ambiente urbano. Questa capsula ha lo scopo di fornire una comprensione generale delle sfide e delle innovazioni del settore, a complemento della capsula introduttiva 1.3.1.</a:t>
            </a:r>
            <a:endParaRPr lang="en-GB" sz="1600" dirty="0"/>
          </a:p>
        </p:txBody>
      </p:sp>
      <p:graphicFrame>
        <p:nvGraphicFramePr>
          <p:cNvPr id="6" name="5 Tabla"/>
          <p:cNvGraphicFramePr>
            <a:graphicFrameLocks noGrp="1"/>
          </p:cNvGraphicFramePr>
          <p:nvPr>
            <p:extLst>
              <p:ext uri="{D42A27DB-BD31-4B8C-83A1-F6EECF244321}">
                <p14:modId xmlns:p14="http://schemas.microsoft.com/office/powerpoint/2010/main" val="813313018"/>
              </p:ext>
            </p:extLst>
          </p:nvPr>
        </p:nvGraphicFramePr>
        <p:xfrm>
          <a:off x="326571" y="4053498"/>
          <a:ext cx="8464731" cy="906060"/>
        </p:xfrm>
        <a:graphic>
          <a:graphicData uri="http://schemas.openxmlformats.org/drawingml/2006/table">
            <a:tbl>
              <a:tblPr/>
              <a:tblGrid>
                <a:gridCol w="2457809">
                  <a:extLst>
                    <a:ext uri="{9D8B030D-6E8A-4147-A177-3AD203B41FA5}">
                      <a16:colId xmlns:a16="http://schemas.microsoft.com/office/drawing/2014/main" val="20000"/>
                    </a:ext>
                  </a:extLst>
                </a:gridCol>
                <a:gridCol w="3103102">
                  <a:extLst>
                    <a:ext uri="{9D8B030D-6E8A-4147-A177-3AD203B41FA5}">
                      <a16:colId xmlns:a16="http://schemas.microsoft.com/office/drawing/2014/main" val="20001"/>
                    </a:ext>
                  </a:extLst>
                </a:gridCol>
                <a:gridCol w="873044">
                  <a:extLst>
                    <a:ext uri="{9D8B030D-6E8A-4147-A177-3AD203B41FA5}">
                      <a16:colId xmlns:a16="http://schemas.microsoft.com/office/drawing/2014/main" val="20002"/>
                    </a:ext>
                  </a:extLst>
                </a:gridCol>
                <a:gridCol w="1015388">
                  <a:extLst>
                    <a:ext uri="{9D8B030D-6E8A-4147-A177-3AD203B41FA5}">
                      <a16:colId xmlns:a16="http://schemas.microsoft.com/office/drawing/2014/main" val="20003"/>
                    </a:ext>
                  </a:extLst>
                </a:gridCol>
                <a:gridCol w="1015388">
                  <a:extLst>
                    <a:ext uri="{9D8B030D-6E8A-4147-A177-3AD203B41FA5}">
                      <a16:colId xmlns:a16="http://schemas.microsoft.com/office/drawing/2014/main" val="20004"/>
                    </a:ext>
                  </a:extLst>
                </a:gridCol>
              </a:tblGrid>
              <a:tr h="254228">
                <a:tc rowSpan="3">
                  <a:txBody>
                    <a:bodyPr/>
                    <a:lstStyle/>
                    <a:p>
                      <a:pPr algn="just" rtl="0" fontAlgn="t">
                        <a:spcBef>
                          <a:spcPts val="0"/>
                        </a:spcBef>
                        <a:spcAft>
                          <a:spcPts val="0"/>
                        </a:spcAft>
                      </a:pPr>
                      <a:r>
                        <a:rPr lang="en-GB" sz="1800" b="0" i="0" u="none" strike="noStrike" noProof="0" dirty="0">
                          <a:solidFill>
                            <a:srgbClr val="FFFFFF"/>
                          </a:solidFill>
                          <a:latin typeface="Arial"/>
                        </a:rPr>
                        <a:t>Categoria</a:t>
                      </a:r>
                      <a:endParaRPr lang="en-GB" sz="1800" noProof="0" dirty="0"/>
                    </a:p>
                  </a:txBody>
                  <a:tcPr marL="54673" marR="54673" marT="34170" marB="3417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rgbClr val="18C320"/>
                    </a:solidFill>
                  </a:tcPr>
                </a:tc>
                <a:tc rowSpan="3">
                  <a:txBody>
                    <a:bodyPr/>
                    <a:lstStyle/>
                    <a:p>
                      <a:pPr algn="just" rtl="0" fontAlgn="t">
                        <a:spcBef>
                          <a:spcPts val="0"/>
                        </a:spcBef>
                        <a:spcAft>
                          <a:spcPts val="0"/>
                        </a:spcAft>
                      </a:pPr>
                      <a:r>
                        <a:rPr lang="en-GB" sz="1800" b="0" i="0" u="none" strike="noStrike" noProof="0" dirty="0">
                          <a:solidFill>
                            <a:schemeClr val="tx1"/>
                          </a:solidFill>
                          <a:latin typeface="Arial"/>
                        </a:rPr>
                        <a:t>E-learning</a:t>
                      </a:r>
                      <a:endParaRPr lang="en-GB" sz="1800" noProof="0" dirty="0">
                        <a:solidFill>
                          <a:schemeClr val="tx1"/>
                        </a:solidFill>
                      </a:endParaRPr>
                    </a:p>
                  </a:txBody>
                  <a:tcPr marL="54673" marR="54673" marT="34170" marB="3417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tc gridSpan="3">
                  <a:txBody>
                    <a:bodyPr/>
                    <a:lstStyle/>
                    <a:p>
                      <a:pPr algn="ctr" rtl="0" fontAlgn="t">
                        <a:spcBef>
                          <a:spcPts val="0"/>
                        </a:spcBef>
                        <a:spcAft>
                          <a:spcPts val="0"/>
                        </a:spcAft>
                      </a:pPr>
                      <a:r>
                        <a:rPr lang="es-ES" sz="1800" b="0" i="0" u="none" strike="noStrike" dirty="0">
                          <a:solidFill>
                            <a:srgbClr val="FFFFFF"/>
                          </a:solidFill>
                          <a:latin typeface="Arial"/>
                        </a:rPr>
                        <a:t>EQF</a:t>
                      </a:r>
                      <a:endParaRPr lang="es-ES" sz="1800" dirty="0"/>
                    </a:p>
                  </a:txBody>
                  <a:tcPr marL="54673" marR="54673" marT="34170" marB="3417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rgbClr val="18C320"/>
                    </a:solidFill>
                  </a:tcPr>
                </a:tc>
                <a:tc hMerge="1">
                  <a:txBody>
                    <a:bodyPr/>
                    <a:lstStyle/>
                    <a:p>
                      <a:endParaRPr lang="es-ES"/>
                    </a:p>
                  </a:txBody>
                  <a:tcPr/>
                </a:tc>
                <a:tc hMerge="1">
                  <a:txBody>
                    <a:bodyPr/>
                    <a:lstStyle/>
                    <a:p>
                      <a:endParaRPr lang="es-ES"/>
                    </a:p>
                  </a:txBody>
                  <a:tcPr/>
                </a:tc>
                <a:extLst>
                  <a:ext uri="{0D108BD9-81ED-4DB2-BD59-A6C34878D82A}">
                    <a16:rowId xmlns:a16="http://schemas.microsoft.com/office/drawing/2014/main" val="10000"/>
                  </a:ext>
                </a:extLst>
              </a:tr>
              <a:tr h="254228">
                <a:tc vMerge="1">
                  <a:txBody>
                    <a:bodyPr/>
                    <a:lstStyle/>
                    <a:p>
                      <a:endParaRPr lang="es-ES"/>
                    </a:p>
                  </a:txBody>
                  <a:tcPr/>
                </a:tc>
                <a:tc vMerge="1">
                  <a:txBody>
                    <a:bodyPr/>
                    <a:lstStyle/>
                    <a:p>
                      <a:endParaRPr lang="es-ES"/>
                    </a:p>
                  </a:txBody>
                  <a:tcPr/>
                </a:tc>
                <a:tc>
                  <a:txBody>
                    <a:bodyPr/>
                    <a:lstStyle/>
                    <a:p>
                      <a:pPr algn="ctr" rtl="0" fontAlgn="t">
                        <a:spcBef>
                          <a:spcPts val="0"/>
                        </a:spcBef>
                        <a:spcAft>
                          <a:spcPts val="0"/>
                        </a:spcAft>
                      </a:pPr>
                      <a:r>
                        <a:rPr lang="es-ES" sz="1400" b="0" i="0" u="none" strike="noStrike" dirty="0">
                          <a:solidFill>
                            <a:schemeClr val="tx1"/>
                          </a:solidFill>
                          <a:latin typeface="Arial"/>
                        </a:rPr>
                        <a:t>4</a:t>
                      </a:r>
                      <a:endParaRPr lang="es-ES" sz="1400" dirty="0">
                        <a:solidFill>
                          <a:schemeClr val="tx1"/>
                        </a:solidFill>
                      </a:endParaRPr>
                    </a:p>
                  </a:txBody>
                  <a:tcPr marL="54673" marR="54673" marT="34170" marB="3417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tc>
                  <a:txBody>
                    <a:bodyPr/>
                    <a:lstStyle/>
                    <a:p>
                      <a:pPr algn="ctr" rtl="0" fontAlgn="t">
                        <a:spcBef>
                          <a:spcPts val="0"/>
                        </a:spcBef>
                        <a:spcAft>
                          <a:spcPts val="0"/>
                        </a:spcAft>
                      </a:pPr>
                      <a:r>
                        <a:rPr lang="es-ES" sz="1400" b="0" i="0" u="none" strike="noStrike" dirty="0">
                          <a:solidFill>
                            <a:schemeClr val="tx1"/>
                          </a:solidFill>
                          <a:latin typeface="Arial"/>
                        </a:rPr>
                        <a:t>5</a:t>
                      </a:r>
                      <a:endParaRPr lang="es-ES" sz="1400" dirty="0">
                        <a:solidFill>
                          <a:schemeClr val="tx1"/>
                        </a:solidFill>
                      </a:endParaRPr>
                    </a:p>
                  </a:txBody>
                  <a:tcPr marL="54673" marR="54673" marT="34170" marB="3417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tc>
                  <a:txBody>
                    <a:bodyPr/>
                    <a:lstStyle/>
                    <a:p>
                      <a:pPr algn="ctr" rtl="0" fontAlgn="t">
                        <a:spcBef>
                          <a:spcPts val="0"/>
                        </a:spcBef>
                        <a:spcAft>
                          <a:spcPts val="0"/>
                        </a:spcAft>
                      </a:pPr>
                      <a:r>
                        <a:rPr lang="es-ES" sz="1400" b="0" i="0" u="none" strike="noStrike" dirty="0">
                          <a:solidFill>
                            <a:schemeClr val="tx1"/>
                          </a:solidFill>
                          <a:latin typeface="Arial"/>
                        </a:rPr>
                        <a:t>6</a:t>
                      </a:r>
                      <a:endParaRPr lang="es-ES" sz="1400" dirty="0">
                        <a:solidFill>
                          <a:schemeClr val="tx1"/>
                        </a:solidFill>
                      </a:endParaRPr>
                    </a:p>
                  </a:txBody>
                  <a:tcPr marL="54673" marR="54673" marT="34170" marB="3417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extLst>
                  <a:ext uri="{0D108BD9-81ED-4DB2-BD59-A6C34878D82A}">
                    <a16:rowId xmlns:a16="http://schemas.microsoft.com/office/drawing/2014/main" val="10001"/>
                  </a:ext>
                </a:extLst>
              </a:tr>
              <a:tr h="254228">
                <a:tc vMerge="1">
                  <a:txBody>
                    <a:bodyPr/>
                    <a:lstStyle/>
                    <a:p>
                      <a:endParaRPr lang="es-ES"/>
                    </a:p>
                  </a:txBody>
                  <a:tcPr/>
                </a:tc>
                <a:tc vMerge="1">
                  <a:txBody>
                    <a:bodyPr/>
                    <a:lstStyle/>
                    <a:p>
                      <a:endParaRPr lang="es-ES"/>
                    </a:p>
                  </a:txBody>
                  <a:tcPr/>
                </a:tc>
                <a:tc>
                  <a:txBody>
                    <a:bodyPr/>
                    <a:lstStyle/>
                    <a:p>
                      <a:pPr algn="ctr" rtl="0" fontAlgn="t">
                        <a:spcBef>
                          <a:spcPts val="0"/>
                        </a:spcBef>
                        <a:spcAft>
                          <a:spcPts val="0"/>
                        </a:spcAft>
                      </a:pPr>
                      <a:r>
                        <a:rPr lang="es-ES" sz="1400" b="0" i="0" u="none" strike="noStrike">
                          <a:solidFill>
                            <a:schemeClr val="tx1"/>
                          </a:solidFill>
                          <a:latin typeface="Arial"/>
                        </a:rPr>
                        <a:t>X</a:t>
                      </a:r>
                      <a:endParaRPr lang="es-ES" sz="1400">
                        <a:solidFill>
                          <a:schemeClr val="tx1"/>
                        </a:solidFill>
                      </a:endParaRPr>
                    </a:p>
                  </a:txBody>
                  <a:tcPr marL="54673" marR="54673" marT="34170" marB="3417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tc>
                  <a:txBody>
                    <a:bodyPr/>
                    <a:lstStyle/>
                    <a:p>
                      <a:pPr algn="ctr" rtl="0" fontAlgn="t">
                        <a:spcBef>
                          <a:spcPts val="0"/>
                        </a:spcBef>
                        <a:spcAft>
                          <a:spcPts val="0"/>
                        </a:spcAft>
                      </a:pPr>
                      <a:r>
                        <a:rPr lang="es-ES" sz="1400" b="0" i="0" u="none" strike="noStrike" dirty="0">
                          <a:solidFill>
                            <a:schemeClr val="tx1"/>
                          </a:solidFill>
                          <a:latin typeface="Arial"/>
                        </a:rPr>
                        <a:t>X</a:t>
                      </a:r>
                      <a:endParaRPr lang="es-ES" sz="1400" dirty="0">
                        <a:solidFill>
                          <a:schemeClr val="tx1"/>
                        </a:solidFill>
                      </a:endParaRPr>
                    </a:p>
                  </a:txBody>
                  <a:tcPr marL="54673" marR="54673" marT="34170" marB="3417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tc>
                  <a:txBody>
                    <a:bodyPr/>
                    <a:lstStyle/>
                    <a:p>
                      <a:pPr algn="ctr" rtl="0" fontAlgn="t">
                        <a:spcBef>
                          <a:spcPts val="0"/>
                        </a:spcBef>
                        <a:spcAft>
                          <a:spcPts val="0"/>
                        </a:spcAft>
                      </a:pPr>
                      <a:r>
                        <a:rPr lang="es-ES" sz="1400" b="0" i="0" u="none" strike="noStrike" dirty="0">
                          <a:solidFill>
                            <a:schemeClr val="tx1"/>
                          </a:solidFill>
                          <a:latin typeface="Arial"/>
                        </a:rPr>
                        <a:t>X</a:t>
                      </a:r>
                      <a:endParaRPr lang="es-ES" sz="1400" dirty="0">
                        <a:solidFill>
                          <a:schemeClr val="tx1"/>
                        </a:solidFill>
                      </a:endParaRPr>
                    </a:p>
                  </a:txBody>
                  <a:tcPr marL="54673" marR="54673" marT="34170" marB="3417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sp>
        <p:nvSpPr>
          <p:cNvPr id="1025" name="Rectangle 1"/>
          <p:cNvSpPr>
            <a:spLocks noChangeArrowheads="1"/>
          </p:cNvSpPr>
          <p:nvPr/>
        </p:nvSpPr>
        <p:spPr bwMode="auto">
          <a:xfrm>
            <a:off x="0" y="43934"/>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GB" sz="1800" b="0" i="0" u="none" strike="noStrike" cap="none" normalizeH="0" baseline="0">
              <a:ln>
                <a:noFill/>
              </a:ln>
              <a:solidFill>
                <a:schemeClr val="tx1"/>
              </a:solidFill>
              <a:effectLst/>
              <a:latin typeface="Arial" pitchFamily="34" charset="0"/>
              <a:cs typeface="Arial" pitchFamily="34" charset="0"/>
            </a:endParaRPr>
          </a:p>
        </p:txBody>
      </p:sp>
      <p:graphicFrame>
        <p:nvGraphicFramePr>
          <p:cNvPr id="8" name="7 Tabla"/>
          <p:cNvGraphicFramePr>
            <a:graphicFrameLocks noGrp="1"/>
          </p:cNvGraphicFramePr>
          <p:nvPr>
            <p:extLst>
              <p:ext uri="{D42A27DB-BD31-4B8C-83A1-F6EECF244321}">
                <p14:modId xmlns:p14="http://schemas.microsoft.com/office/powerpoint/2010/main" val="3599416060"/>
              </p:ext>
            </p:extLst>
          </p:nvPr>
        </p:nvGraphicFramePr>
        <p:xfrm>
          <a:off x="326572" y="5281362"/>
          <a:ext cx="8451667" cy="342584"/>
        </p:xfrm>
        <a:graphic>
          <a:graphicData uri="http://schemas.openxmlformats.org/drawingml/2006/table">
            <a:tbl>
              <a:tblPr/>
              <a:tblGrid>
                <a:gridCol w="2460730">
                  <a:extLst>
                    <a:ext uri="{9D8B030D-6E8A-4147-A177-3AD203B41FA5}">
                      <a16:colId xmlns:a16="http://schemas.microsoft.com/office/drawing/2014/main" val="20000"/>
                    </a:ext>
                  </a:extLst>
                </a:gridCol>
                <a:gridCol w="5990937">
                  <a:extLst>
                    <a:ext uri="{9D8B030D-6E8A-4147-A177-3AD203B41FA5}">
                      <a16:colId xmlns:a16="http://schemas.microsoft.com/office/drawing/2014/main" val="20001"/>
                    </a:ext>
                  </a:extLst>
                </a:gridCol>
              </a:tblGrid>
              <a:tr h="264865">
                <a:tc>
                  <a:txBody>
                    <a:bodyPr/>
                    <a:lstStyle/>
                    <a:p>
                      <a:pPr algn="just" rtl="0" fontAlgn="t">
                        <a:spcBef>
                          <a:spcPts val="0"/>
                        </a:spcBef>
                        <a:spcAft>
                          <a:spcPts val="0"/>
                        </a:spcAft>
                      </a:pPr>
                      <a:r>
                        <a:rPr lang="en-GB" sz="1800" b="0" i="0" u="none" strike="noStrike" noProof="0" dirty="0">
                          <a:solidFill>
                            <a:srgbClr val="FFFFFF"/>
                          </a:solidFill>
                          <a:latin typeface="Arial"/>
                        </a:rPr>
                        <a:t>Esercizi inclusi</a:t>
                      </a:r>
                      <a:endParaRPr lang="en-GB" sz="1800" noProof="0" dirty="0"/>
                    </a:p>
                  </a:txBody>
                  <a:tcPr marL="54611" marR="54611" marT="34132" marB="34132">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rgbClr val="18C320"/>
                    </a:solidFill>
                  </a:tcPr>
                </a:tc>
                <a:tc>
                  <a:txBody>
                    <a:bodyPr/>
                    <a:lstStyle/>
                    <a:p>
                      <a:pPr algn="just" rtl="0" fontAlgn="t">
                        <a:spcBef>
                          <a:spcPts val="0"/>
                        </a:spcBef>
                        <a:spcAft>
                          <a:spcPts val="0"/>
                        </a:spcAft>
                      </a:pPr>
                      <a:r>
                        <a:rPr lang="es-ES" sz="1800" b="0" i="0" u="none" strike="noStrike" dirty="0">
                          <a:solidFill>
                            <a:schemeClr val="tx1"/>
                          </a:solidFill>
                          <a:latin typeface="Arial"/>
                        </a:rPr>
                        <a:t>SI</a:t>
                      </a:r>
                      <a:endParaRPr lang="es-ES" sz="1800" dirty="0">
                        <a:solidFill>
                          <a:schemeClr val="tx1"/>
                        </a:solidFill>
                      </a:endParaRPr>
                    </a:p>
                  </a:txBody>
                  <a:tcPr marL="54611" marR="54611" marT="34132" marB="34132">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sp>
        <p:nvSpPr>
          <p:cNvPr id="1026" name="Rectangle 2"/>
          <p:cNvSpPr>
            <a:spLocks noChangeArrowheads="1"/>
          </p:cNvSpPr>
          <p:nvPr/>
        </p:nvSpPr>
        <p:spPr bwMode="auto">
          <a:xfrm>
            <a:off x="0" y="43934"/>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GB" sz="1800" b="0" i="0" u="none" strike="noStrike" cap="none" normalizeH="0" baseline="0">
              <a:ln>
                <a:noFill/>
              </a:ln>
              <a:solidFill>
                <a:schemeClr val="tx1"/>
              </a:solidFill>
              <a:effectLst/>
              <a:latin typeface="Arial" pitchFamily="34" charset="0"/>
              <a:cs typeface="Arial" pitchFamily="34" charset="0"/>
            </a:endParaRPr>
          </a:p>
        </p:txBody>
      </p:sp>
      <p:sp>
        <p:nvSpPr>
          <p:cNvPr id="1027" name="Rectangle 3"/>
          <p:cNvSpPr>
            <a:spLocks noChangeArrowheads="1"/>
          </p:cNvSpPr>
          <p:nvPr/>
        </p:nvSpPr>
        <p:spPr bwMode="auto">
          <a:xfrm>
            <a:off x="0" y="43934"/>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GB" sz="1800" b="0" i="0" u="none" strike="noStrike" cap="none" normalizeH="0" baseline="0">
              <a:ln>
                <a:noFill/>
              </a:ln>
              <a:solidFill>
                <a:schemeClr val="tx1"/>
              </a:solidFill>
              <a:effectLst/>
              <a:latin typeface="Arial" pitchFamily="34" charset="0"/>
              <a:cs typeface="Arial" pitchFamily="34" charset="0"/>
            </a:endParaRPr>
          </a:p>
        </p:txBody>
      </p:sp>
      <p:graphicFrame>
        <p:nvGraphicFramePr>
          <p:cNvPr id="5" name="Tableau 4">
            <a:extLst>
              <a:ext uri="{FF2B5EF4-FFF2-40B4-BE49-F238E27FC236}">
                <a16:creationId xmlns:a16="http://schemas.microsoft.com/office/drawing/2014/main" id="{BC48CEE5-4192-D7AC-4C62-8AF34623310C}"/>
              </a:ext>
            </a:extLst>
          </p:cNvPr>
          <p:cNvGraphicFramePr>
            <a:graphicFrameLocks noGrp="1"/>
          </p:cNvGraphicFramePr>
          <p:nvPr>
            <p:extLst>
              <p:ext uri="{D42A27DB-BD31-4B8C-83A1-F6EECF244321}">
                <p14:modId xmlns:p14="http://schemas.microsoft.com/office/powerpoint/2010/main" val="1639798800"/>
              </p:ext>
            </p:extLst>
          </p:nvPr>
        </p:nvGraphicFramePr>
        <p:xfrm>
          <a:off x="313508" y="5966766"/>
          <a:ext cx="8464731" cy="617652"/>
        </p:xfrm>
        <a:graphic>
          <a:graphicData uri="http://schemas.openxmlformats.org/drawingml/2006/table">
            <a:tbl>
              <a:tblPr/>
              <a:tblGrid>
                <a:gridCol w="2494668">
                  <a:extLst>
                    <a:ext uri="{9D8B030D-6E8A-4147-A177-3AD203B41FA5}">
                      <a16:colId xmlns:a16="http://schemas.microsoft.com/office/drawing/2014/main" val="1632264337"/>
                    </a:ext>
                  </a:extLst>
                </a:gridCol>
                <a:gridCol w="1990021">
                  <a:extLst>
                    <a:ext uri="{9D8B030D-6E8A-4147-A177-3AD203B41FA5}">
                      <a16:colId xmlns:a16="http://schemas.microsoft.com/office/drawing/2014/main" val="51206792"/>
                    </a:ext>
                  </a:extLst>
                </a:gridCol>
                <a:gridCol w="1990021">
                  <a:extLst>
                    <a:ext uri="{9D8B030D-6E8A-4147-A177-3AD203B41FA5}">
                      <a16:colId xmlns:a16="http://schemas.microsoft.com/office/drawing/2014/main" val="1954227471"/>
                    </a:ext>
                  </a:extLst>
                </a:gridCol>
                <a:gridCol w="1990021">
                  <a:extLst>
                    <a:ext uri="{9D8B030D-6E8A-4147-A177-3AD203B41FA5}">
                      <a16:colId xmlns:a16="http://schemas.microsoft.com/office/drawing/2014/main" val="2483232341"/>
                    </a:ext>
                  </a:extLst>
                </a:gridCol>
              </a:tblGrid>
              <a:tr h="241540">
                <a:tc>
                  <a:txBody>
                    <a:bodyPr/>
                    <a:lstStyle/>
                    <a:p>
                      <a:pPr algn="just" rtl="0" fontAlgn="t">
                        <a:spcBef>
                          <a:spcPts val="0"/>
                        </a:spcBef>
                        <a:spcAft>
                          <a:spcPts val="0"/>
                        </a:spcAft>
                      </a:pPr>
                      <a:r>
                        <a:rPr lang="en-GB" sz="1800" b="0" i="0" u="none" strike="noStrike">
                          <a:solidFill>
                            <a:srgbClr val="FFFFFF"/>
                          </a:solidFill>
                          <a:effectLst/>
                          <a:latin typeface="Arial" panose="020B0604020202020204" pitchFamily="34" charset="0"/>
                        </a:rPr>
                        <a:t>Sforzo per la capsula</a:t>
                      </a:r>
                      <a:endParaRPr lang="en-GB">
                        <a:effectLst/>
                      </a:endParaRPr>
                    </a:p>
                  </a:txBody>
                  <a:tcPr marL="51758" marR="51758" marT="34506" marB="34506">
                    <a:lnL w="11499" cap="flat" cmpd="sng" algn="ctr">
                      <a:solidFill>
                        <a:srgbClr val="7F7F7F"/>
                      </a:solidFill>
                      <a:prstDash val="solid"/>
                      <a:round/>
                      <a:headEnd type="none" w="med" len="med"/>
                      <a:tailEnd type="none" w="med" len="med"/>
                    </a:lnL>
                    <a:lnR w="11499" cap="flat" cmpd="sng" algn="ctr">
                      <a:solidFill>
                        <a:srgbClr val="7F7F7F"/>
                      </a:solidFill>
                      <a:prstDash val="solid"/>
                      <a:round/>
                      <a:headEnd type="none" w="med" len="med"/>
                      <a:tailEnd type="none" w="med" len="med"/>
                    </a:lnR>
                    <a:lnT w="11499" cap="flat" cmpd="sng" algn="ctr">
                      <a:solidFill>
                        <a:srgbClr val="7F7F7F"/>
                      </a:solidFill>
                      <a:prstDash val="solid"/>
                      <a:round/>
                      <a:headEnd type="none" w="med" len="med"/>
                      <a:tailEnd type="none" w="med" len="med"/>
                    </a:lnT>
                    <a:lnB w="11499" cap="flat" cmpd="sng" algn="ctr">
                      <a:solidFill>
                        <a:srgbClr val="7F7F7F"/>
                      </a:solidFill>
                      <a:prstDash val="solid"/>
                      <a:round/>
                      <a:headEnd type="none" w="med" len="med"/>
                      <a:tailEnd type="none" w="med" len="med"/>
                    </a:lnB>
                    <a:solidFill>
                      <a:srgbClr val="18C320"/>
                    </a:solidFill>
                  </a:tcPr>
                </a:tc>
                <a:tc>
                  <a:txBody>
                    <a:bodyPr/>
                    <a:lstStyle/>
                    <a:p>
                      <a:pPr algn="ctr" rtl="0" fontAlgn="t">
                        <a:spcBef>
                          <a:spcPts val="0"/>
                        </a:spcBef>
                        <a:spcAft>
                          <a:spcPts val="0"/>
                        </a:spcAft>
                      </a:pPr>
                      <a:r>
                        <a:rPr lang="en-GB" sz="1800" b="0" i="0" u="none" strike="noStrike" dirty="0">
                          <a:solidFill>
                            <a:srgbClr val="000000"/>
                          </a:solidFill>
                          <a:effectLst/>
                          <a:latin typeface="Arial" panose="020B0604020202020204" pitchFamily="34" charset="0"/>
                        </a:rPr>
                        <a:t>Contenuto </a:t>
                      </a:r>
                      <a:endParaRPr lang="en-GB" dirty="0">
                        <a:effectLst/>
                      </a:endParaRPr>
                    </a:p>
                    <a:p>
                      <a:pPr algn="ctr" rtl="0" fontAlgn="t">
                        <a:spcBef>
                          <a:spcPts val="0"/>
                        </a:spcBef>
                        <a:spcAft>
                          <a:spcPts val="0"/>
                        </a:spcAft>
                      </a:pPr>
                      <a:r>
                        <a:rPr lang="en-GB" sz="1800" b="0" i="0" u="none" strike="noStrike" dirty="0">
                          <a:solidFill>
                            <a:srgbClr val="7F7F7F"/>
                          </a:solidFill>
                          <a:effectLst/>
                          <a:latin typeface="Arial" panose="020B0604020202020204" pitchFamily="34" charset="0"/>
                        </a:rPr>
                        <a:t>25 </a:t>
                      </a:r>
                      <a:r>
                        <a:rPr lang="en-GB" sz="1800" b="0" i="0" u="none" strike="noStrike" dirty="0">
                          <a:solidFill>
                            <a:srgbClr val="000000"/>
                          </a:solidFill>
                          <a:effectLst/>
                          <a:latin typeface="Arial" panose="020B0604020202020204" pitchFamily="34" charset="0"/>
                        </a:rPr>
                        <a:t>Min. </a:t>
                      </a:r>
                      <a:endParaRPr lang="en-GB" dirty="0">
                        <a:effectLst/>
                      </a:endParaRPr>
                    </a:p>
                  </a:txBody>
                  <a:tcPr marL="51758" marR="51758" marT="34506" marB="34506">
                    <a:lnL w="11499" cap="flat" cmpd="sng" algn="ctr">
                      <a:solidFill>
                        <a:srgbClr val="7F7F7F"/>
                      </a:solidFill>
                      <a:prstDash val="solid"/>
                      <a:round/>
                      <a:headEnd type="none" w="med" len="med"/>
                      <a:tailEnd type="none" w="med" len="med"/>
                    </a:lnL>
                    <a:lnR w="11499" cap="flat" cmpd="sng" algn="ctr">
                      <a:solidFill>
                        <a:srgbClr val="7F7F7F"/>
                      </a:solidFill>
                      <a:prstDash val="solid"/>
                      <a:round/>
                      <a:headEnd type="none" w="med" len="med"/>
                      <a:tailEnd type="none" w="med" len="med"/>
                    </a:lnR>
                    <a:lnT w="11499" cap="flat" cmpd="sng" algn="ctr">
                      <a:solidFill>
                        <a:srgbClr val="7F7F7F"/>
                      </a:solidFill>
                      <a:prstDash val="solid"/>
                      <a:round/>
                      <a:headEnd type="none" w="med" len="med"/>
                      <a:tailEnd type="none" w="med" len="med"/>
                    </a:lnT>
                    <a:lnB w="11499" cap="flat" cmpd="sng" algn="ctr">
                      <a:solidFill>
                        <a:srgbClr val="7F7F7F"/>
                      </a:solidFill>
                      <a:prstDash val="solid"/>
                      <a:round/>
                      <a:headEnd type="none" w="med" len="med"/>
                      <a:tailEnd type="none" w="med" len="med"/>
                    </a:lnB>
                  </a:tcPr>
                </a:tc>
                <a:tc>
                  <a:txBody>
                    <a:bodyPr/>
                    <a:lstStyle/>
                    <a:p>
                      <a:pPr algn="ctr" rtl="0" fontAlgn="t">
                        <a:spcBef>
                          <a:spcPts val="0"/>
                        </a:spcBef>
                        <a:spcAft>
                          <a:spcPts val="0"/>
                        </a:spcAft>
                      </a:pPr>
                      <a:r>
                        <a:rPr lang="en-GB" sz="1800" b="0" i="0" u="none" strike="noStrike" dirty="0">
                          <a:solidFill>
                            <a:srgbClr val="000000"/>
                          </a:solidFill>
                          <a:effectLst/>
                          <a:latin typeface="Arial" panose="020B0604020202020204" pitchFamily="34" charset="0"/>
                        </a:rPr>
                        <a:t>Esercizi </a:t>
                      </a:r>
                      <a:endParaRPr lang="en-GB" dirty="0">
                        <a:effectLst/>
                      </a:endParaRPr>
                    </a:p>
                    <a:p>
                      <a:pPr algn="ctr" rtl="0" fontAlgn="t">
                        <a:spcBef>
                          <a:spcPts val="0"/>
                        </a:spcBef>
                        <a:spcAft>
                          <a:spcPts val="0"/>
                        </a:spcAft>
                      </a:pPr>
                      <a:r>
                        <a:rPr lang="en-GB" sz="1800" b="0" i="0" u="none" strike="noStrike" dirty="0">
                          <a:solidFill>
                            <a:srgbClr val="7F7F7F"/>
                          </a:solidFill>
                          <a:effectLst/>
                          <a:latin typeface="Arial" panose="020B0604020202020204" pitchFamily="34" charset="0"/>
                        </a:rPr>
                        <a:t>15 </a:t>
                      </a:r>
                      <a:r>
                        <a:rPr lang="en-GB" sz="1800" b="0" i="0" u="none" strike="noStrike" dirty="0">
                          <a:solidFill>
                            <a:srgbClr val="000000"/>
                          </a:solidFill>
                          <a:effectLst/>
                          <a:latin typeface="Arial" panose="020B0604020202020204" pitchFamily="34" charset="0"/>
                        </a:rPr>
                        <a:t>Min. </a:t>
                      </a:r>
                      <a:endParaRPr lang="en-GB" dirty="0">
                        <a:effectLst/>
                      </a:endParaRPr>
                    </a:p>
                  </a:txBody>
                  <a:tcPr marL="51758" marR="51758" marT="34506" marB="34506">
                    <a:lnL w="11499" cap="flat" cmpd="sng" algn="ctr">
                      <a:solidFill>
                        <a:srgbClr val="7F7F7F"/>
                      </a:solidFill>
                      <a:prstDash val="solid"/>
                      <a:round/>
                      <a:headEnd type="none" w="med" len="med"/>
                      <a:tailEnd type="none" w="med" len="med"/>
                    </a:lnL>
                    <a:lnR w="11499" cap="flat" cmpd="sng" algn="ctr">
                      <a:solidFill>
                        <a:srgbClr val="7F7F7F"/>
                      </a:solidFill>
                      <a:prstDash val="solid"/>
                      <a:round/>
                      <a:headEnd type="none" w="med" len="med"/>
                      <a:tailEnd type="none" w="med" len="med"/>
                    </a:lnR>
                    <a:lnT w="11499" cap="flat" cmpd="sng" algn="ctr">
                      <a:solidFill>
                        <a:srgbClr val="7F7F7F"/>
                      </a:solidFill>
                      <a:prstDash val="solid"/>
                      <a:round/>
                      <a:headEnd type="none" w="med" len="med"/>
                      <a:tailEnd type="none" w="med" len="med"/>
                    </a:lnT>
                    <a:lnB w="11499" cap="flat" cmpd="sng" algn="ctr">
                      <a:solidFill>
                        <a:srgbClr val="7F7F7F"/>
                      </a:solidFill>
                      <a:prstDash val="solid"/>
                      <a:round/>
                      <a:headEnd type="none" w="med" len="med"/>
                      <a:tailEnd type="none" w="med" len="med"/>
                    </a:lnB>
                  </a:tcPr>
                </a:tc>
                <a:tc>
                  <a:txBody>
                    <a:bodyPr/>
                    <a:lstStyle/>
                    <a:p>
                      <a:pPr algn="ctr" rtl="0" fontAlgn="t">
                        <a:spcBef>
                          <a:spcPts val="0"/>
                        </a:spcBef>
                        <a:spcAft>
                          <a:spcPts val="0"/>
                        </a:spcAft>
                      </a:pPr>
                      <a:r>
                        <a:rPr lang="en-GB" sz="1800" b="0" i="0" u="none" strike="noStrike" dirty="0">
                          <a:solidFill>
                            <a:srgbClr val="000000"/>
                          </a:solidFill>
                          <a:effectLst/>
                          <a:latin typeface="Arial" panose="020B0604020202020204" pitchFamily="34" charset="0"/>
                        </a:rPr>
                        <a:t>Materiale extra</a:t>
                      </a:r>
                      <a:endParaRPr lang="en-GB" dirty="0">
                        <a:effectLst/>
                      </a:endParaRPr>
                    </a:p>
                    <a:p>
                      <a:pPr algn="ctr" rtl="0" fontAlgn="t">
                        <a:spcBef>
                          <a:spcPts val="0"/>
                        </a:spcBef>
                        <a:spcAft>
                          <a:spcPts val="0"/>
                        </a:spcAft>
                      </a:pPr>
                      <a:r>
                        <a:rPr lang="en-GB" sz="1800" b="0" i="0" u="none" strike="noStrike" dirty="0">
                          <a:solidFill>
                            <a:srgbClr val="7F7F7F"/>
                          </a:solidFill>
                          <a:effectLst/>
                          <a:latin typeface="Arial" panose="020B0604020202020204" pitchFamily="34" charset="0"/>
                        </a:rPr>
                        <a:t>0 </a:t>
                      </a:r>
                      <a:r>
                        <a:rPr lang="en-GB" sz="1800" b="0" i="0" u="none" strike="noStrike" dirty="0">
                          <a:solidFill>
                            <a:srgbClr val="000000"/>
                          </a:solidFill>
                          <a:effectLst/>
                          <a:latin typeface="Arial" panose="020B0604020202020204" pitchFamily="34" charset="0"/>
                        </a:rPr>
                        <a:t>Min. </a:t>
                      </a:r>
                      <a:endParaRPr lang="en-GB" dirty="0">
                        <a:effectLst/>
                      </a:endParaRPr>
                    </a:p>
                  </a:txBody>
                  <a:tcPr marL="51758" marR="51758" marT="34506" marB="34506">
                    <a:lnL w="11499" cap="flat" cmpd="sng" algn="ctr">
                      <a:solidFill>
                        <a:srgbClr val="7F7F7F"/>
                      </a:solidFill>
                      <a:prstDash val="solid"/>
                      <a:round/>
                      <a:headEnd type="none" w="med" len="med"/>
                      <a:tailEnd type="none" w="med" len="med"/>
                    </a:lnL>
                    <a:lnR w="11499" cap="flat" cmpd="sng" algn="ctr">
                      <a:solidFill>
                        <a:srgbClr val="7F7F7F"/>
                      </a:solidFill>
                      <a:prstDash val="solid"/>
                      <a:round/>
                      <a:headEnd type="none" w="med" len="med"/>
                      <a:tailEnd type="none" w="med" len="med"/>
                    </a:lnR>
                    <a:lnT w="11499" cap="flat" cmpd="sng" algn="ctr">
                      <a:solidFill>
                        <a:srgbClr val="7F7F7F"/>
                      </a:solidFill>
                      <a:prstDash val="solid"/>
                      <a:round/>
                      <a:headEnd type="none" w="med" len="med"/>
                      <a:tailEnd type="none" w="med" len="med"/>
                    </a:lnT>
                    <a:lnB w="11499" cap="flat" cmpd="sng" algn="ctr">
                      <a:solidFill>
                        <a:srgbClr val="7F7F7F"/>
                      </a:solidFill>
                      <a:prstDash val="solid"/>
                      <a:round/>
                      <a:headEnd type="none" w="med" len="med"/>
                      <a:tailEnd type="none" w="med" len="med"/>
                    </a:lnB>
                  </a:tcPr>
                </a:tc>
                <a:extLst>
                  <a:ext uri="{0D108BD9-81ED-4DB2-BD59-A6C34878D82A}">
                    <a16:rowId xmlns:a16="http://schemas.microsoft.com/office/drawing/2014/main" val="4262446738"/>
                  </a:ext>
                </a:extLst>
              </a:tr>
            </a:tbl>
          </a:graphicData>
        </a:graphic>
      </p:graphicFrame>
    </p:spTree>
  </p:cSld>
  <p:clrMapOvr>
    <a:masterClrMapping/>
  </p:clrMapOvr>
  <mc:AlternateContent xmlns:mc="http://schemas.openxmlformats.org/markup-compatibility/2006" xmlns:p14="http://schemas.microsoft.com/office/powerpoint/2010/main">
    <mc:Choice Requires="p14">
      <p:transition spd="slow" p14:dur="2000" advClick="0" advTm="8000"/>
    </mc:Choice>
    <mc:Fallback xmlns:a16="http://schemas.microsoft.com/office/drawing/2014/main" xmlns="">
      <p:transition spd="slow" advClick="0" advTm="8000"/>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70"/>
        <p:cNvGrpSpPr/>
        <p:nvPr/>
      </p:nvGrpSpPr>
      <p:grpSpPr>
        <a:xfrm>
          <a:off x="0" y="0"/>
          <a:ext cx="0" cy="0"/>
          <a:chOff x="0" y="0"/>
          <a:chExt cx="0" cy="0"/>
        </a:xfrm>
      </p:grpSpPr>
      <p:sp>
        <p:nvSpPr>
          <p:cNvPr id="71" name="Google Shape;71;g10b78f225a7_0_23"/>
          <p:cNvSpPr txBox="1">
            <a:spLocks noGrp="1"/>
          </p:cNvSpPr>
          <p:nvPr>
            <p:ph type="sldNum" idx="12"/>
          </p:nvPr>
        </p:nvSpPr>
        <p:spPr>
          <a:xfrm>
            <a:off x="7046913" y="6519863"/>
            <a:ext cx="2133600" cy="365100"/>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000"/>
              <a:buNone/>
            </a:pPr>
            <a:fld id="{00000000-1234-1234-1234-123412341234}" type="slidenum">
              <a:rPr lang="es-ES"/>
              <a:t>30</a:t>
            </a:fld>
            <a:endParaRPr/>
          </a:p>
        </p:txBody>
      </p:sp>
      <p:sp>
        <p:nvSpPr>
          <p:cNvPr id="72" name="Google Shape;72;g10b78f225a7_0_23"/>
          <p:cNvSpPr txBox="1"/>
          <p:nvPr/>
        </p:nvSpPr>
        <p:spPr>
          <a:xfrm>
            <a:off x="285531" y="1074532"/>
            <a:ext cx="8510100" cy="375300"/>
          </a:xfrm>
          <a:prstGeom prst="rect">
            <a:avLst/>
          </a:prstGeom>
          <a:solidFill>
            <a:srgbClr val="18C320"/>
          </a:solidFill>
          <a:ln w="9525" cap="flat" cmpd="sng">
            <a:solidFill>
              <a:srgbClr val="00B050"/>
            </a:solidFill>
            <a:prstDash val="solid"/>
            <a:round/>
            <a:headEnd type="none" w="sm" len="sm"/>
            <a:tailEnd type="none" w="sm" len="sm"/>
          </a:ln>
        </p:spPr>
        <p:txBody>
          <a:bodyPr spcFirstLastPara="1" wrap="square" lIns="91425" tIns="45700" rIns="91425" bIns="45700" anchor="b" anchorCtr="0">
            <a:normAutofit fontScale="92500" lnSpcReduction="10000"/>
          </a:bodyPr>
          <a:lstStyle/>
          <a:p>
            <a:pPr marL="742950" marR="0" lvl="0" indent="-742950" algn="l" rtl="0">
              <a:lnSpc>
                <a:spcPct val="90000"/>
              </a:lnSpc>
              <a:spcBef>
                <a:spcPts val="0"/>
              </a:spcBef>
              <a:spcAft>
                <a:spcPts val="0"/>
              </a:spcAft>
              <a:buNone/>
            </a:pPr>
            <a:r>
              <a:rPr lang="es-ES" sz="2400" dirty="0" err="1">
                <a:solidFill>
                  <a:schemeClr val="lt1"/>
                </a:solidFill>
              </a:rPr>
              <a:t>Innovazioni </a:t>
            </a:r>
            <a:r>
              <a:rPr lang="es-ES" sz="2400" dirty="0">
                <a:solidFill>
                  <a:schemeClr val="lt1"/>
                </a:solidFill>
              </a:rPr>
              <a:t>e </a:t>
            </a:r>
            <a:r>
              <a:rPr lang="es-ES" sz="2400" dirty="0" err="1">
                <a:solidFill>
                  <a:schemeClr val="lt1"/>
                </a:solidFill>
              </a:rPr>
              <a:t>soluzioni</a:t>
            </a:r>
            <a:endParaRPr sz="2400" b="0" i="0" u="none" strike="noStrike" cap="none" dirty="0">
              <a:solidFill>
                <a:schemeClr val="lt1"/>
              </a:solidFill>
              <a:latin typeface="Arial"/>
              <a:ea typeface="Arial"/>
              <a:cs typeface="Arial"/>
              <a:sym typeface="Arial"/>
            </a:endParaRPr>
          </a:p>
        </p:txBody>
      </p:sp>
      <p:sp>
        <p:nvSpPr>
          <p:cNvPr id="7" name="4 Rectángulo">
            <a:extLst>
              <a:ext uri="{FF2B5EF4-FFF2-40B4-BE49-F238E27FC236}">
                <a16:creationId xmlns:a16="http://schemas.microsoft.com/office/drawing/2014/main" id="{7D6C5E83-D93C-4078-8CFE-FD7E5E5A7504}"/>
              </a:ext>
            </a:extLst>
          </p:cNvPr>
          <p:cNvSpPr/>
          <p:nvPr/>
        </p:nvSpPr>
        <p:spPr>
          <a:xfrm>
            <a:off x="285531" y="1811921"/>
            <a:ext cx="8367731" cy="4770537"/>
          </a:xfrm>
          <a:prstGeom prst="rect">
            <a:avLst/>
          </a:prstGeom>
          <a:solidFill>
            <a:schemeClr val="bg1"/>
          </a:solidFill>
        </p:spPr>
        <p:txBody>
          <a:bodyPr wrap="square">
            <a:spAutoFit/>
          </a:bodyPr>
          <a:lstStyle/>
          <a:p>
            <a:pPr algn="just"/>
            <a:r>
              <a:rPr lang="en-US" sz="1600" dirty="0">
                <a:solidFill>
                  <a:schemeClr val="tx1"/>
                </a:solidFill>
              </a:rPr>
              <a:t>L'innovazione non è solo scegliere la tecnologia giusta e </a:t>
            </a:r>
            <a:r>
              <a:rPr lang="en-US" sz="1600" dirty="0" err="1">
                <a:solidFill>
                  <a:schemeClr val="tx1"/>
                </a:solidFill>
              </a:rPr>
              <a:t>investire</a:t>
            </a:r>
            <a:r>
              <a:rPr lang="en-US" sz="1600" dirty="0">
                <a:solidFill>
                  <a:schemeClr val="tx1"/>
                </a:solidFill>
              </a:rPr>
              <a:t> in </a:t>
            </a:r>
            <a:r>
              <a:rPr lang="en-US" sz="1600" dirty="0" err="1">
                <a:solidFill>
                  <a:schemeClr val="tx1"/>
                </a:solidFill>
              </a:rPr>
              <a:t>essa</a:t>
            </a:r>
            <a:r>
              <a:rPr lang="en-US" sz="1600" dirty="0">
                <a:solidFill>
                  <a:schemeClr val="tx1"/>
                </a:solidFill>
              </a:rPr>
              <a:t>.</a:t>
            </a:r>
          </a:p>
          <a:p>
            <a:pPr algn="just"/>
            <a:endParaRPr lang="en-US" sz="1600" dirty="0">
              <a:solidFill>
                <a:schemeClr val="tx1"/>
              </a:solidFill>
            </a:endParaRPr>
          </a:p>
          <a:p>
            <a:pPr algn="just"/>
            <a:r>
              <a:rPr lang="en-US" sz="1600" dirty="0">
                <a:solidFill>
                  <a:schemeClr val="tx1"/>
                </a:solidFill>
              </a:rPr>
              <a:t>Richiede inoltre di avere a che fare con molte parti interessate, tra cui ovviamente le amministrazioni pubbliche e le persone che vivono in un'area target.</a:t>
            </a:r>
          </a:p>
          <a:p>
            <a:pPr algn="just"/>
            <a:endParaRPr lang="en-US" sz="1600" dirty="0">
              <a:solidFill>
                <a:schemeClr val="tx1"/>
              </a:solidFill>
            </a:endParaRPr>
          </a:p>
          <a:p>
            <a:pPr algn="just"/>
            <a:endParaRPr lang="en-US" sz="1600" dirty="0">
              <a:solidFill>
                <a:schemeClr val="tx1"/>
              </a:solidFill>
            </a:endParaRPr>
          </a:p>
          <a:p>
            <a:pPr algn="just"/>
            <a:r>
              <a:rPr lang="en-US" sz="1600" dirty="0">
                <a:solidFill>
                  <a:schemeClr val="tx1"/>
                </a:solidFill>
              </a:rPr>
              <a:t>Nel caso delle città storiche, le aziende che si occupano della raccolta dei rifiuti possono dover affrontare anche altre sfide importanti, come l'ottenimento dei permessi per lo sviluppo di un sistema sotterraneo (indebolimento delle fondamenta degli edifici).</a:t>
            </a:r>
          </a:p>
          <a:p>
            <a:pPr algn="just"/>
            <a:endParaRPr lang="en-US" sz="1600" dirty="0">
              <a:solidFill>
                <a:schemeClr val="tx1"/>
              </a:solidFill>
            </a:endParaRPr>
          </a:p>
          <a:p>
            <a:pPr algn="just"/>
            <a:endParaRPr lang="en-US" sz="1600" dirty="0">
              <a:solidFill>
                <a:schemeClr val="tx1"/>
              </a:solidFill>
            </a:endParaRPr>
          </a:p>
          <a:p>
            <a:pPr algn="just"/>
            <a:r>
              <a:rPr lang="en-US" sz="1600" dirty="0">
                <a:solidFill>
                  <a:schemeClr val="tx1"/>
                </a:solidFill>
              </a:rPr>
              <a:t>In alcune città, le aziende che si occupano della raccolta dei rifiuti non padroneggiano tutte le tecniche di riciclaggio o non dispongono delle attrezzature giuste per differenziare correttamente tutti i tipi di rifiuti. </a:t>
            </a:r>
          </a:p>
          <a:p>
            <a:pPr algn="just"/>
            <a:endParaRPr lang="en-US" sz="1600" dirty="0">
              <a:solidFill>
                <a:schemeClr val="tx1"/>
              </a:solidFill>
            </a:endParaRPr>
          </a:p>
          <a:p>
            <a:pPr algn="just"/>
            <a:endParaRPr lang="en-US" sz="1600" dirty="0">
              <a:solidFill>
                <a:schemeClr val="tx1"/>
              </a:solidFill>
            </a:endParaRPr>
          </a:p>
          <a:p>
            <a:pPr algn="just"/>
            <a:r>
              <a:rPr lang="en-US" sz="1600" dirty="0">
                <a:solidFill>
                  <a:schemeClr val="tx1"/>
                </a:solidFill>
              </a:rPr>
              <a:t>Di conseguenza, le percentuali di riciclaggio sono sostanzialmente inferiori e i cittadini sono confusi su cosa possono o non possono riciclare e su dove smaltire gli oggetti riciclabili.</a:t>
            </a:r>
          </a:p>
        </p:txBody>
      </p:sp>
      <p:pic>
        <p:nvPicPr>
          <p:cNvPr id="3" name="Graphique 2" descr="Avertissement avec un remplissage uni">
            <a:extLst>
              <a:ext uri="{FF2B5EF4-FFF2-40B4-BE49-F238E27FC236}">
                <a16:creationId xmlns:a16="http://schemas.microsoft.com/office/drawing/2014/main" id="{D8E1F59B-2789-4E3C-9731-EF790CC60980}"/>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7783467" y="1449832"/>
            <a:ext cx="914400" cy="914400"/>
          </a:xfrm>
          <a:prstGeom prst="rect">
            <a:avLst/>
          </a:prstGeom>
        </p:spPr>
      </p:pic>
    </p:spTree>
    <p:extLst>
      <p:ext uri="{BB962C8B-B14F-4D97-AF65-F5344CB8AC3E}">
        <p14:creationId xmlns:p14="http://schemas.microsoft.com/office/powerpoint/2010/main" val="3449285364"/>
      </p:ext>
    </p:extLst>
  </p:cSld>
  <p:clrMapOvr>
    <a:masterClrMapping/>
  </p:clrMapOvr>
  <mc:AlternateContent xmlns:mc="http://schemas.openxmlformats.org/markup-compatibility/2006" xmlns:p14="http://schemas.microsoft.com/office/powerpoint/2010/main">
    <mc:Choice Requires="p14">
      <p:transition spd="slow" p14:dur="2000" advClick="0" advTm="15000"/>
    </mc:Choice>
    <mc:Fallback xmlns:asvg="http://schemas.microsoft.com/office/drawing/2016/SVG/main" xmlns:a16="http://schemas.microsoft.com/office/drawing/2014/main" xmlns="">
      <p:transition spd="slow" advClick="0" advTm="15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50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wipe(up)">
                                      <p:cBhvr>
                                        <p:cTn id="7" dur="1000"/>
                                        <p:tgtEl>
                                          <p:spTgt spid="7">
                                            <p:txEl>
                                              <p:pRg st="0" end="0"/>
                                            </p:txEl>
                                          </p:spTgt>
                                        </p:tgtEl>
                                      </p:cBhvr>
                                    </p:animEffect>
                                  </p:childTnLst>
                                </p:cTn>
                              </p:par>
                            </p:childTnLst>
                          </p:cTn>
                        </p:par>
                        <p:par>
                          <p:cTn id="8" fill="hold">
                            <p:stCondLst>
                              <p:cond delay="1500"/>
                            </p:stCondLst>
                            <p:childTnLst>
                              <p:par>
                                <p:cTn id="9" presetID="42" presetClass="entr" presetSubtype="0" fill="hold" nodeType="after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fade">
                                      <p:cBhvr>
                                        <p:cTn id="11" dur="1000"/>
                                        <p:tgtEl>
                                          <p:spTgt spid="3"/>
                                        </p:tgtEl>
                                      </p:cBhvr>
                                    </p:animEffect>
                                    <p:anim calcmode="lin" valueType="num">
                                      <p:cBhvr>
                                        <p:cTn id="12" dur="1000" fill="hold"/>
                                        <p:tgtEl>
                                          <p:spTgt spid="3"/>
                                        </p:tgtEl>
                                        <p:attrNameLst>
                                          <p:attrName>ppt_x</p:attrName>
                                        </p:attrNameLst>
                                      </p:cBhvr>
                                      <p:tavLst>
                                        <p:tav tm="0">
                                          <p:val>
                                            <p:strVal val="#ppt_x"/>
                                          </p:val>
                                        </p:tav>
                                        <p:tav tm="100000">
                                          <p:val>
                                            <p:strVal val="#ppt_x"/>
                                          </p:val>
                                        </p:tav>
                                      </p:tavLst>
                                    </p:anim>
                                    <p:anim calcmode="lin" valueType="num">
                                      <p:cBhvr>
                                        <p:cTn id="13" dur="1000" fill="hold"/>
                                        <p:tgtEl>
                                          <p:spTgt spid="3"/>
                                        </p:tgtEl>
                                        <p:attrNameLst>
                                          <p:attrName>ppt_y</p:attrName>
                                        </p:attrNameLst>
                                      </p:cBhvr>
                                      <p:tavLst>
                                        <p:tav tm="0">
                                          <p:val>
                                            <p:strVal val="#ppt_y+.1"/>
                                          </p:val>
                                        </p:tav>
                                        <p:tav tm="100000">
                                          <p:val>
                                            <p:strVal val="#ppt_y"/>
                                          </p:val>
                                        </p:tav>
                                      </p:tavLst>
                                    </p:anim>
                                  </p:childTnLst>
                                </p:cTn>
                              </p:par>
                            </p:childTnLst>
                          </p:cTn>
                        </p:par>
                        <p:par>
                          <p:cTn id="14" fill="hold">
                            <p:stCondLst>
                              <p:cond delay="2500"/>
                            </p:stCondLst>
                            <p:childTnLst>
                              <p:par>
                                <p:cTn id="15" presetID="22" presetClass="entr" presetSubtype="1" fill="hold" grpId="0" nodeType="afterEffect">
                                  <p:stCondLst>
                                    <p:cond delay="500"/>
                                  </p:stCondLst>
                                  <p:childTnLst>
                                    <p:set>
                                      <p:cBhvr>
                                        <p:cTn id="16" dur="1" fill="hold">
                                          <p:stCondLst>
                                            <p:cond delay="0"/>
                                          </p:stCondLst>
                                        </p:cTn>
                                        <p:tgtEl>
                                          <p:spTgt spid="7">
                                            <p:txEl>
                                              <p:pRg st="2" end="2"/>
                                            </p:txEl>
                                          </p:spTgt>
                                        </p:tgtEl>
                                        <p:attrNameLst>
                                          <p:attrName>style.visibility</p:attrName>
                                        </p:attrNameLst>
                                      </p:cBhvr>
                                      <p:to>
                                        <p:strVal val="visible"/>
                                      </p:to>
                                    </p:set>
                                    <p:animEffect transition="in" filter="wipe(up)">
                                      <p:cBhvr>
                                        <p:cTn id="17" dur="2000"/>
                                        <p:tgtEl>
                                          <p:spTgt spid="7">
                                            <p:txEl>
                                              <p:pRg st="2" end="2"/>
                                            </p:txEl>
                                          </p:spTgt>
                                        </p:tgtEl>
                                      </p:cBhvr>
                                    </p:animEffect>
                                  </p:childTnLst>
                                </p:cTn>
                              </p:par>
                            </p:childTnLst>
                          </p:cTn>
                        </p:par>
                        <p:par>
                          <p:cTn id="18" fill="hold">
                            <p:stCondLst>
                              <p:cond delay="5000"/>
                            </p:stCondLst>
                            <p:childTnLst>
                              <p:par>
                                <p:cTn id="19" presetID="22" presetClass="entr" presetSubtype="1" fill="hold" grpId="0" nodeType="afterEffect">
                                  <p:stCondLst>
                                    <p:cond delay="500"/>
                                  </p:stCondLst>
                                  <p:childTnLst>
                                    <p:set>
                                      <p:cBhvr>
                                        <p:cTn id="20" dur="1" fill="hold">
                                          <p:stCondLst>
                                            <p:cond delay="0"/>
                                          </p:stCondLst>
                                        </p:cTn>
                                        <p:tgtEl>
                                          <p:spTgt spid="7">
                                            <p:txEl>
                                              <p:pRg st="5" end="5"/>
                                            </p:txEl>
                                          </p:spTgt>
                                        </p:tgtEl>
                                        <p:attrNameLst>
                                          <p:attrName>style.visibility</p:attrName>
                                        </p:attrNameLst>
                                      </p:cBhvr>
                                      <p:to>
                                        <p:strVal val="visible"/>
                                      </p:to>
                                    </p:set>
                                    <p:animEffect transition="in" filter="wipe(up)">
                                      <p:cBhvr>
                                        <p:cTn id="21" dur="2000"/>
                                        <p:tgtEl>
                                          <p:spTgt spid="7">
                                            <p:txEl>
                                              <p:pRg st="5" end="5"/>
                                            </p:txEl>
                                          </p:spTgt>
                                        </p:tgtEl>
                                      </p:cBhvr>
                                    </p:animEffect>
                                  </p:childTnLst>
                                </p:cTn>
                              </p:par>
                            </p:childTnLst>
                          </p:cTn>
                        </p:par>
                        <p:par>
                          <p:cTn id="22" fill="hold">
                            <p:stCondLst>
                              <p:cond delay="7500"/>
                            </p:stCondLst>
                            <p:childTnLst>
                              <p:par>
                                <p:cTn id="23" presetID="22" presetClass="entr" presetSubtype="1" fill="hold" grpId="0" nodeType="afterEffect">
                                  <p:stCondLst>
                                    <p:cond delay="500"/>
                                  </p:stCondLst>
                                  <p:childTnLst>
                                    <p:set>
                                      <p:cBhvr>
                                        <p:cTn id="24" dur="1" fill="hold">
                                          <p:stCondLst>
                                            <p:cond delay="0"/>
                                          </p:stCondLst>
                                        </p:cTn>
                                        <p:tgtEl>
                                          <p:spTgt spid="7">
                                            <p:txEl>
                                              <p:pRg st="8" end="8"/>
                                            </p:txEl>
                                          </p:spTgt>
                                        </p:tgtEl>
                                        <p:attrNameLst>
                                          <p:attrName>style.visibility</p:attrName>
                                        </p:attrNameLst>
                                      </p:cBhvr>
                                      <p:to>
                                        <p:strVal val="visible"/>
                                      </p:to>
                                    </p:set>
                                    <p:animEffect transition="in" filter="wipe(up)">
                                      <p:cBhvr>
                                        <p:cTn id="25" dur="2000"/>
                                        <p:tgtEl>
                                          <p:spTgt spid="7">
                                            <p:txEl>
                                              <p:pRg st="8" end="8"/>
                                            </p:txEl>
                                          </p:spTgt>
                                        </p:tgtEl>
                                      </p:cBhvr>
                                    </p:animEffect>
                                  </p:childTnLst>
                                </p:cTn>
                              </p:par>
                            </p:childTnLst>
                          </p:cTn>
                        </p:par>
                        <p:par>
                          <p:cTn id="26" fill="hold">
                            <p:stCondLst>
                              <p:cond delay="10000"/>
                            </p:stCondLst>
                            <p:childTnLst>
                              <p:par>
                                <p:cTn id="27" presetID="22" presetClass="entr" presetSubtype="1" fill="hold" grpId="0" nodeType="afterEffect">
                                  <p:stCondLst>
                                    <p:cond delay="500"/>
                                  </p:stCondLst>
                                  <p:childTnLst>
                                    <p:set>
                                      <p:cBhvr>
                                        <p:cTn id="28" dur="1" fill="hold">
                                          <p:stCondLst>
                                            <p:cond delay="0"/>
                                          </p:stCondLst>
                                        </p:cTn>
                                        <p:tgtEl>
                                          <p:spTgt spid="7">
                                            <p:txEl>
                                              <p:pRg st="11" end="11"/>
                                            </p:txEl>
                                          </p:spTgt>
                                        </p:tgtEl>
                                        <p:attrNameLst>
                                          <p:attrName>style.visibility</p:attrName>
                                        </p:attrNameLst>
                                      </p:cBhvr>
                                      <p:to>
                                        <p:strVal val="visible"/>
                                      </p:to>
                                    </p:set>
                                    <p:animEffect transition="in" filter="wipe(up)">
                                      <p:cBhvr>
                                        <p:cTn id="29" dur="2000"/>
                                        <p:tgtEl>
                                          <p:spTgt spid="7">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70"/>
        <p:cNvGrpSpPr/>
        <p:nvPr/>
      </p:nvGrpSpPr>
      <p:grpSpPr>
        <a:xfrm>
          <a:off x="0" y="0"/>
          <a:ext cx="0" cy="0"/>
          <a:chOff x="0" y="0"/>
          <a:chExt cx="0" cy="0"/>
        </a:xfrm>
      </p:grpSpPr>
      <p:sp>
        <p:nvSpPr>
          <p:cNvPr id="71" name="Google Shape;71;g10b78f225a7_0_23"/>
          <p:cNvSpPr txBox="1">
            <a:spLocks noGrp="1"/>
          </p:cNvSpPr>
          <p:nvPr>
            <p:ph type="sldNum" idx="12"/>
          </p:nvPr>
        </p:nvSpPr>
        <p:spPr>
          <a:xfrm>
            <a:off x="7046913" y="6519863"/>
            <a:ext cx="2133600" cy="365100"/>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000"/>
              <a:buNone/>
            </a:pPr>
            <a:fld id="{00000000-1234-1234-1234-123412341234}" type="slidenum">
              <a:rPr lang="es-ES"/>
              <a:t>31</a:t>
            </a:fld>
            <a:endParaRPr/>
          </a:p>
        </p:txBody>
      </p:sp>
      <p:sp>
        <p:nvSpPr>
          <p:cNvPr id="72" name="Google Shape;72;g10b78f225a7_0_23"/>
          <p:cNvSpPr txBox="1"/>
          <p:nvPr/>
        </p:nvSpPr>
        <p:spPr>
          <a:xfrm>
            <a:off x="285531" y="1074531"/>
            <a:ext cx="8510100" cy="5445331"/>
          </a:xfrm>
          <a:prstGeom prst="rect">
            <a:avLst/>
          </a:prstGeom>
          <a:solidFill>
            <a:srgbClr val="009FC6"/>
          </a:solidFill>
          <a:ln w="9525" cap="flat" cmpd="sng">
            <a:solidFill>
              <a:srgbClr val="009FC6"/>
            </a:solidFill>
            <a:prstDash val="solid"/>
            <a:round/>
            <a:headEnd type="none" w="sm" len="sm"/>
            <a:tailEnd type="none" w="sm" len="sm"/>
          </a:ln>
        </p:spPr>
        <p:txBody>
          <a:bodyPr spcFirstLastPara="1" wrap="square" lIns="91425" tIns="45700" rIns="91425" bIns="45700" anchor="t" anchorCtr="0">
            <a:normAutofit/>
          </a:bodyPr>
          <a:lstStyle/>
          <a:p>
            <a:pPr marL="742950" marR="0" lvl="0" indent="-742950" algn="l" rtl="0">
              <a:lnSpc>
                <a:spcPct val="90000"/>
              </a:lnSpc>
              <a:spcBef>
                <a:spcPts val="0"/>
              </a:spcBef>
              <a:spcAft>
                <a:spcPts val="0"/>
              </a:spcAft>
              <a:buNone/>
            </a:pPr>
            <a:endParaRPr lang="es-ES" sz="2400" dirty="0">
              <a:solidFill>
                <a:schemeClr val="lt1"/>
              </a:solidFill>
            </a:endParaRPr>
          </a:p>
          <a:p>
            <a:pPr marL="742950" marR="0" lvl="0" indent="-742950" algn="l" rtl="0">
              <a:lnSpc>
                <a:spcPct val="90000"/>
              </a:lnSpc>
              <a:spcBef>
                <a:spcPts val="0"/>
              </a:spcBef>
              <a:spcAft>
                <a:spcPts val="0"/>
              </a:spcAft>
              <a:buNone/>
            </a:pPr>
            <a:r>
              <a:rPr lang="es-ES" sz="2400" dirty="0">
                <a:solidFill>
                  <a:schemeClr val="lt1"/>
                </a:solidFill>
              </a:rPr>
              <a:t>Quiz </a:t>
            </a:r>
            <a:r>
              <a:rPr lang="es-ES" sz="2400" dirty="0" err="1">
                <a:solidFill>
                  <a:schemeClr val="lt1"/>
                </a:solidFill>
              </a:rPr>
              <a:t>di validazione della capsula</a:t>
            </a:r>
            <a:endParaRPr sz="2400" b="0" i="0" u="none" strike="noStrike" cap="none" dirty="0">
              <a:solidFill>
                <a:schemeClr val="lt1"/>
              </a:solidFill>
              <a:latin typeface="Arial"/>
              <a:ea typeface="Arial"/>
              <a:cs typeface="Arial"/>
              <a:sym typeface="Arial"/>
            </a:endParaRPr>
          </a:p>
        </p:txBody>
      </p:sp>
      <p:sp>
        <p:nvSpPr>
          <p:cNvPr id="5" name="4 Rectángulo"/>
          <p:cNvSpPr/>
          <p:nvPr/>
        </p:nvSpPr>
        <p:spPr>
          <a:xfrm>
            <a:off x="348369" y="3589447"/>
            <a:ext cx="8367731" cy="1384995"/>
          </a:xfrm>
          <a:prstGeom prst="rect">
            <a:avLst/>
          </a:prstGeom>
        </p:spPr>
        <p:txBody>
          <a:bodyPr wrap="square">
            <a:spAutoFit/>
          </a:bodyPr>
          <a:lstStyle/>
          <a:p>
            <a:pPr algn="just"/>
            <a:r>
              <a:rPr lang="en-US" sz="2100" dirty="0">
                <a:solidFill>
                  <a:schemeClr val="bg2">
                    <a:lumMod val="20000"/>
                    <a:lumOff val="80000"/>
                  </a:schemeClr>
                </a:solidFill>
              </a:rPr>
              <a:t>Il seguente quiz rappresenta 5 domande a cui dovrete rispondere per confermare la vostra comprensione della presente capsula.</a:t>
            </a:r>
          </a:p>
          <a:p>
            <a:pPr algn="just"/>
            <a:endParaRPr lang="en-US" sz="2100" dirty="0">
              <a:solidFill>
                <a:schemeClr val="bg2">
                  <a:lumMod val="20000"/>
                  <a:lumOff val="80000"/>
                </a:schemeClr>
              </a:solidFill>
            </a:endParaRPr>
          </a:p>
          <a:p>
            <a:pPr algn="just"/>
            <a:r>
              <a:rPr lang="en-US" sz="2100" dirty="0">
                <a:solidFill>
                  <a:schemeClr val="bg2">
                    <a:lumMod val="20000"/>
                    <a:lumOff val="80000"/>
                  </a:schemeClr>
                </a:solidFill>
              </a:rPr>
              <a:t>Ogni risposta corretta vale 1 punto. Nessun punto per gli errori.</a:t>
            </a:r>
          </a:p>
        </p:txBody>
      </p:sp>
      <p:sp>
        <p:nvSpPr>
          <p:cNvPr id="2" name="Flèche : droite 1">
            <a:hlinkClick r:id="" action="ppaction://hlinkshowjump?jump=nextslide"/>
            <a:extLst>
              <a:ext uri="{FF2B5EF4-FFF2-40B4-BE49-F238E27FC236}">
                <a16:creationId xmlns:a16="http://schemas.microsoft.com/office/drawing/2014/main" id="{BFA8469D-A928-4D36-9D32-87B82E91FF73}"/>
              </a:ext>
            </a:extLst>
          </p:cNvPr>
          <p:cNvSpPr/>
          <p:nvPr/>
        </p:nvSpPr>
        <p:spPr>
          <a:xfrm>
            <a:off x="7474187" y="5832263"/>
            <a:ext cx="903249" cy="49065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300973022"/>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a16="http://schemas.microsoft.com/office/drawing/2014/main" xmlns="">
      <p:transition spd="slow" advClick="0"/>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Shape 70"/>
        <p:cNvGrpSpPr/>
        <p:nvPr/>
      </p:nvGrpSpPr>
      <p:grpSpPr>
        <a:xfrm>
          <a:off x="0" y="0"/>
          <a:ext cx="0" cy="0"/>
          <a:chOff x="0" y="0"/>
          <a:chExt cx="0" cy="0"/>
        </a:xfrm>
      </p:grpSpPr>
      <p:sp>
        <p:nvSpPr>
          <p:cNvPr id="71" name="Google Shape;71;g10b78f225a7_0_23"/>
          <p:cNvSpPr txBox="1">
            <a:spLocks noGrp="1"/>
          </p:cNvSpPr>
          <p:nvPr>
            <p:ph type="sldNum" idx="12"/>
          </p:nvPr>
        </p:nvSpPr>
        <p:spPr>
          <a:xfrm>
            <a:off x="7046913" y="6519863"/>
            <a:ext cx="2133600" cy="365100"/>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000"/>
              <a:buNone/>
            </a:pPr>
            <a:fld id="{00000000-1234-1234-1234-123412341234}" type="slidenum">
              <a:rPr lang="es-ES"/>
              <a:t>32</a:t>
            </a:fld>
            <a:endParaRPr/>
          </a:p>
        </p:txBody>
      </p:sp>
      <p:sp>
        <p:nvSpPr>
          <p:cNvPr id="72" name="Google Shape;72;g10b78f225a7_0_23"/>
          <p:cNvSpPr txBox="1"/>
          <p:nvPr/>
        </p:nvSpPr>
        <p:spPr>
          <a:xfrm>
            <a:off x="285531" y="1074532"/>
            <a:ext cx="8510100" cy="375300"/>
          </a:xfrm>
          <a:prstGeom prst="rect">
            <a:avLst/>
          </a:prstGeom>
          <a:solidFill>
            <a:srgbClr val="009FC6"/>
          </a:solidFill>
          <a:ln w="9525" cap="flat" cmpd="sng">
            <a:solidFill>
              <a:srgbClr val="009FC6"/>
            </a:solidFill>
            <a:prstDash val="solid"/>
            <a:round/>
            <a:headEnd type="none" w="sm" len="sm"/>
            <a:tailEnd type="none" w="sm" len="sm"/>
          </a:ln>
        </p:spPr>
        <p:txBody>
          <a:bodyPr spcFirstLastPara="1" wrap="square" lIns="91425" tIns="45700" rIns="91425" bIns="45700" anchor="b" anchorCtr="0">
            <a:normAutofit fontScale="92500" lnSpcReduction="10000"/>
          </a:bodyPr>
          <a:lstStyle/>
          <a:p>
            <a:pPr marL="742950" marR="0" lvl="0" indent="-742950" algn="l" rtl="0">
              <a:lnSpc>
                <a:spcPct val="90000"/>
              </a:lnSpc>
              <a:spcBef>
                <a:spcPts val="0"/>
              </a:spcBef>
              <a:spcAft>
                <a:spcPts val="0"/>
              </a:spcAft>
              <a:buNone/>
            </a:pPr>
            <a:r>
              <a:rPr lang="es-ES" sz="2400" dirty="0">
                <a:solidFill>
                  <a:schemeClr val="lt1"/>
                </a:solidFill>
              </a:rPr>
              <a:t>Quiz di </a:t>
            </a:r>
            <a:r>
              <a:rPr lang="es-ES" sz="2400" dirty="0" err="1">
                <a:solidFill>
                  <a:schemeClr val="lt1"/>
                </a:solidFill>
              </a:rPr>
              <a:t>autovalutazione</a:t>
            </a:r>
            <a:endParaRPr sz="2400" b="0" i="0" u="none" strike="noStrike" cap="none" dirty="0">
              <a:solidFill>
                <a:schemeClr val="lt1"/>
              </a:solidFill>
              <a:latin typeface="Arial"/>
              <a:ea typeface="Arial"/>
              <a:cs typeface="Arial"/>
              <a:sym typeface="Arial"/>
            </a:endParaRPr>
          </a:p>
        </p:txBody>
      </p:sp>
      <p:sp>
        <p:nvSpPr>
          <p:cNvPr id="3" name="ZoneTexte 2">
            <a:extLst>
              <a:ext uri="{FF2B5EF4-FFF2-40B4-BE49-F238E27FC236}">
                <a16:creationId xmlns:a16="http://schemas.microsoft.com/office/drawing/2014/main" id="{2445A239-802B-452E-8EFC-88B2C03E6CF7}"/>
              </a:ext>
            </a:extLst>
          </p:cNvPr>
          <p:cNvSpPr txBox="1"/>
          <p:nvPr/>
        </p:nvSpPr>
        <p:spPr>
          <a:xfrm>
            <a:off x="285531" y="1951463"/>
            <a:ext cx="8510100" cy="923330"/>
          </a:xfrm>
          <a:prstGeom prst="rect">
            <a:avLst/>
          </a:prstGeom>
          <a:noFill/>
        </p:spPr>
        <p:txBody>
          <a:bodyPr wrap="square" rtlCol="0">
            <a:spAutoFit/>
          </a:bodyPr>
          <a:lstStyle/>
          <a:p>
            <a:r>
              <a:rPr lang="fr-FR" sz="1800" b="1" dirty="0"/>
              <a:t>Domanda n. 1 :</a:t>
            </a:r>
          </a:p>
          <a:p>
            <a:pPr algn="just"/>
            <a:r>
              <a:rPr lang="en-US" sz="1800" dirty="0">
                <a:solidFill>
                  <a:schemeClr val="tx1"/>
                </a:solidFill>
              </a:rPr>
              <a:t>Qual è l'aspetto più importante che le imprese di raccolta dei rifiuti devono affrontare in relazione a questa attività?</a:t>
            </a:r>
          </a:p>
        </p:txBody>
      </p:sp>
      <p:sp>
        <p:nvSpPr>
          <p:cNvPr id="9" name="Rectangle 8">
            <a:hlinkClick r:id="" action="ppaction://macro?name=SlideLayout5.Wrong"/>
            <a:extLst>
              <a:ext uri="{FF2B5EF4-FFF2-40B4-BE49-F238E27FC236}">
                <a16:creationId xmlns:a16="http://schemas.microsoft.com/office/drawing/2014/main" id="{5B7332FF-407F-4BCC-B855-5032789EFB54}"/>
              </a:ext>
            </a:extLst>
          </p:cNvPr>
          <p:cNvSpPr/>
          <p:nvPr/>
        </p:nvSpPr>
        <p:spPr>
          <a:xfrm>
            <a:off x="1828800" y="3144641"/>
            <a:ext cx="5218113" cy="407020"/>
          </a:xfrm>
          <a:prstGeom prst="rect">
            <a:avLst/>
          </a:prstGeom>
          <a:solidFill>
            <a:srgbClr val="009FC6">
              <a:alpha val="20000"/>
            </a:srgbClr>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dirty="0" err="1">
                <a:solidFill>
                  <a:schemeClr val="bg2"/>
                </a:solidFill>
                <a:sym typeface="Wingdings" panose="05000000000000000000" pitchFamily="2" charset="2"/>
              </a:rPr>
              <a:t>Offerta di </a:t>
            </a:r>
            <a:r>
              <a:rPr lang="fr-FR" sz="1600" dirty="0">
                <a:solidFill>
                  <a:schemeClr val="bg2"/>
                </a:solidFill>
                <a:sym typeface="Wingdings" panose="05000000000000000000" pitchFamily="2" charset="2"/>
              </a:rPr>
              <a:t>una gamma </a:t>
            </a:r>
            <a:r>
              <a:rPr lang="fr-FR" sz="1600" dirty="0" err="1">
                <a:solidFill>
                  <a:schemeClr val="bg2"/>
                </a:solidFill>
                <a:sym typeface="Wingdings" panose="05000000000000000000" pitchFamily="2" charset="2"/>
              </a:rPr>
              <a:t>estesa </a:t>
            </a:r>
            <a:r>
              <a:rPr lang="fr-FR" sz="1600" dirty="0">
                <a:solidFill>
                  <a:schemeClr val="bg2"/>
                </a:solidFill>
                <a:sym typeface="Wingdings" panose="05000000000000000000" pitchFamily="2" charset="2"/>
              </a:rPr>
              <a:t>di servizi</a:t>
            </a:r>
            <a:endParaRPr lang="fr-FR" sz="1600" dirty="0">
              <a:solidFill>
                <a:schemeClr val="bg2"/>
              </a:solidFill>
            </a:endParaRPr>
          </a:p>
        </p:txBody>
      </p:sp>
      <p:sp>
        <p:nvSpPr>
          <p:cNvPr id="12" name="Rectangle 11">
            <a:hlinkClick r:id="" action="ppaction://macro?name=SlideLayout5.Correct"/>
            <a:extLst>
              <a:ext uri="{FF2B5EF4-FFF2-40B4-BE49-F238E27FC236}">
                <a16:creationId xmlns:a16="http://schemas.microsoft.com/office/drawing/2014/main" id="{DBFC5508-0A47-434C-9BFB-EDC9270D8801}"/>
              </a:ext>
            </a:extLst>
          </p:cNvPr>
          <p:cNvSpPr/>
          <p:nvPr/>
        </p:nvSpPr>
        <p:spPr>
          <a:xfrm>
            <a:off x="1828799" y="3956100"/>
            <a:ext cx="5218113" cy="407020"/>
          </a:xfrm>
          <a:prstGeom prst="rect">
            <a:avLst/>
          </a:prstGeom>
          <a:solidFill>
            <a:srgbClr val="009FC6">
              <a:alpha val="20000"/>
            </a:srgbClr>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dirty="0" err="1">
                <a:solidFill>
                  <a:schemeClr val="bg2"/>
                </a:solidFill>
                <a:sym typeface="Wingdings" panose="05000000000000000000" pitchFamily="2" charset="2"/>
              </a:rPr>
              <a:t>Qualità della selezione </a:t>
            </a:r>
            <a:r>
              <a:rPr lang="fr-FR" sz="1600" dirty="0">
                <a:solidFill>
                  <a:schemeClr val="bg2"/>
                </a:solidFill>
                <a:sym typeface="Wingdings" panose="05000000000000000000" pitchFamily="2" charset="2"/>
              </a:rPr>
              <a:t>dei </a:t>
            </a:r>
            <a:r>
              <a:rPr lang="fr-FR" sz="1600" dirty="0" err="1">
                <a:solidFill>
                  <a:schemeClr val="bg2"/>
                </a:solidFill>
                <a:sym typeface="Wingdings" panose="05000000000000000000" pitchFamily="2" charset="2"/>
              </a:rPr>
              <a:t>rifiuti </a:t>
            </a:r>
            <a:r>
              <a:rPr lang="fr-FR" sz="1600" dirty="0">
                <a:solidFill>
                  <a:schemeClr val="bg2"/>
                </a:solidFill>
                <a:sym typeface="Wingdings" panose="05000000000000000000" pitchFamily="2" charset="2"/>
              </a:rPr>
              <a:t>e controllo </a:t>
            </a:r>
            <a:r>
              <a:rPr lang="fr-FR" sz="1600" dirty="0" err="1">
                <a:solidFill>
                  <a:schemeClr val="bg2"/>
                </a:solidFill>
                <a:sym typeface="Wingdings" panose="05000000000000000000" pitchFamily="2" charset="2"/>
              </a:rPr>
              <a:t>dei costi</a:t>
            </a:r>
            <a:endParaRPr lang="fr-FR" sz="1600" dirty="0">
              <a:solidFill>
                <a:schemeClr val="bg2"/>
              </a:solidFill>
            </a:endParaRPr>
          </a:p>
        </p:txBody>
      </p:sp>
      <p:sp>
        <p:nvSpPr>
          <p:cNvPr id="13" name="Rectangle 12">
            <a:hlinkClick r:id="" action="ppaction://macro?name=SlideLayout5.Wrong"/>
            <a:extLst>
              <a:ext uri="{FF2B5EF4-FFF2-40B4-BE49-F238E27FC236}">
                <a16:creationId xmlns:a16="http://schemas.microsoft.com/office/drawing/2014/main" id="{706BB33F-7F7E-44D1-A077-39D2C4C118CF}"/>
              </a:ext>
            </a:extLst>
          </p:cNvPr>
          <p:cNvSpPr/>
          <p:nvPr/>
        </p:nvSpPr>
        <p:spPr>
          <a:xfrm>
            <a:off x="1828799" y="4767559"/>
            <a:ext cx="5218113" cy="407020"/>
          </a:xfrm>
          <a:prstGeom prst="rect">
            <a:avLst/>
          </a:prstGeom>
          <a:solidFill>
            <a:srgbClr val="009FC6">
              <a:alpha val="20000"/>
            </a:srgbClr>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dirty="0">
                <a:solidFill>
                  <a:schemeClr val="bg2"/>
                </a:solidFill>
                <a:sym typeface="Wingdings" panose="05000000000000000000" pitchFamily="2" charset="2"/>
              </a:rPr>
              <a:t>Soddisfazione </a:t>
            </a:r>
            <a:r>
              <a:rPr lang="fr-FR" sz="1600" dirty="0" err="1">
                <a:solidFill>
                  <a:schemeClr val="bg2"/>
                </a:solidFill>
                <a:sym typeface="Wingdings" panose="05000000000000000000" pitchFamily="2" charset="2"/>
              </a:rPr>
              <a:t>del cliente </a:t>
            </a:r>
            <a:r>
              <a:rPr lang="fr-FR" sz="1600" dirty="0">
                <a:solidFill>
                  <a:schemeClr val="bg2"/>
                </a:solidFill>
                <a:sym typeface="Wingdings" panose="05000000000000000000" pitchFamily="2" charset="2"/>
              </a:rPr>
              <a:t>e </a:t>
            </a:r>
            <a:r>
              <a:rPr lang="fr-FR" sz="1600" dirty="0" err="1">
                <a:solidFill>
                  <a:schemeClr val="bg2"/>
                </a:solidFill>
                <a:sym typeface="Wingdings" panose="05000000000000000000" pitchFamily="2" charset="2"/>
              </a:rPr>
              <a:t>dispositivi </a:t>
            </a:r>
            <a:r>
              <a:rPr lang="fr-FR" sz="1600" dirty="0">
                <a:solidFill>
                  <a:schemeClr val="bg2"/>
                </a:solidFill>
                <a:sym typeface="Wingdings" panose="05000000000000000000" pitchFamily="2" charset="2"/>
              </a:rPr>
              <a:t>moderni</a:t>
            </a:r>
            <a:endParaRPr lang="fr-FR" sz="1600" dirty="0">
              <a:solidFill>
                <a:schemeClr val="bg2"/>
              </a:solidFill>
            </a:endParaRPr>
          </a:p>
        </p:txBody>
      </p:sp>
      <p:sp>
        <p:nvSpPr>
          <p:cNvPr id="14" name="Rectangle 13">
            <a:hlinkClick r:id="" action="ppaction://macro?name=SlideLayout5.Wrong"/>
            <a:extLst>
              <a:ext uri="{FF2B5EF4-FFF2-40B4-BE49-F238E27FC236}">
                <a16:creationId xmlns:a16="http://schemas.microsoft.com/office/drawing/2014/main" id="{A70020B5-E13A-4BDD-B145-70F3CAA3D344}"/>
              </a:ext>
            </a:extLst>
          </p:cNvPr>
          <p:cNvSpPr/>
          <p:nvPr/>
        </p:nvSpPr>
        <p:spPr>
          <a:xfrm>
            <a:off x="1828798" y="5579018"/>
            <a:ext cx="5218113" cy="407020"/>
          </a:xfrm>
          <a:prstGeom prst="rect">
            <a:avLst/>
          </a:prstGeom>
          <a:solidFill>
            <a:srgbClr val="009FC6">
              <a:alpha val="20000"/>
            </a:srgbClr>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dirty="0" err="1">
                <a:solidFill>
                  <a:schemeClr val="bg2"/>
                </a:solidFill>
                <a:sym typeface="Wingdings" panose="05000000000000000000" pitchFamily="2" charset="2"/>
              </a:rPr>
              <a:t>Investire </a:t>
            </a:r>
            <a:r>
              <a:rPr lang="fr-FR" sz="1600" dirty="0">
                <a:solidFill>
                  <a:schemeClr val="bg2"/>
                </a:solidFill>
                <a:sym typeface="Wingdings" panose="05000000000000000000" pitchFamily="2" charset="2"/>
              </a:rPr>
              <a:t>su percorsi di raccolta multimodali</a:t>
            </a:r>
            <a:endParaRPr lang="fr-FR" sz="1600" dirty="0">
              <a:solidFill>
                <a:schemeClr val="bg2"/>
              </a:solidFill>
            </a:endParaRPr>
          </a:p>
        </p:txBody>
      </p:sp>
    </p:spTree>
    <p:extLst>
      <p:ext uri="{BB962C8B-B14F-4D97-AF65-F5344CB8AC3E}">
        <p14:creationId xmlns:p14="http://schemas.microsoft.com/office/powerpoint/2010/main" val="2819788399"/>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a16="http://schemas.microsoft.com/office/drawing/2014/main" xmlns="">
      <p:transition spd="slow" advClick="0"/>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Shape 70"/>
        <p:cNvGrpSpPr/>
        <p:nvPr/>
      </p:nvGrpSpPr>
      <p:grpSpPr>
        <a:xfrm>
          <a:off x="0" y="0"/>
          <a:ext cx="0" cy="0"/>
          <a:chOff x="0" y="0"/>
          <a:chExt cx="0" cy="0"/>
        </a:xfrm>
      </p:grpSpPr>
      <p:sp>
        <p:nvSpPr>
          <p:cNvPr id="71" name="Google Shape;71;g10b78f225a7_0_23"/>
          <p:cNvSpPr txBox="1">
            <a:spLocks noGrp="1"/>
          </p:cNvSpPr>
          <p:nvPr>
            <p:ph type="sldNum" idx="12"/>
          </p:nvPr>
        </p:nvSpPr>
        <p:spPr>
          <a:xfrm>
            <a:off x="7046913" y="6519863"/>
            <a:ext cx="2133600" cy="365100"/>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000"/>
              <a:buNone/>
            </a:pPr>
            <a:fld id="{00000000-1234-1234-1234-123412341234}" type="slidenum">
              <a:rPr lang="es-ES"/>
              <a:t>33</a:t>
            </a:fld>
            <a:endParaRPr/>
          </a:p>
        </p:txBody>
      </p:sp>
      <p:sp>
        <p:nvSpPr>
          <p:cNvPr id="72" name="Google Shape;72;g10b78f225a7_0_23"/>
          <p:cNvSpPr txBox="1"/>
          <p:nvPr/>
        </p:nvSpPr>
        <p:spPr>
          <a:xfrm>
            <a:off x="285531" y="1074532"/>
            <a:ext cx="8510100" cy="375300"/>
          </a:xfrm>
          <a:prstGeom prst="rect">
            <a:avLst/>
          </a:prstGeom>
          <a:solidFill>
            <a:srgbClr val="009FC6"/>
          </a:solidFill>
          <a:ln w="9525" cap="flat" cmpd="sng">
            <a:solidFill>
              <a:srgbClr val="009FC6"/>
            </a:solidFill>
            <a:prstDash val="solid"/>
            <a:round/>
            <a:headEnd type="none" w="sm" len="sm"/>
            <a:tailEnd type="none" w="sm" len="sm"/>
          </a:ln>
        </p:spPr>
        <p:txBody>
          <a:bodyPr spcFirstLastPara="1" wrap="square" lIns="91425" tIns="45700" rIns="91425" bIns="45700" anchor="b" anchorCtr="0">
            <a:normAutofit fontScale="92500" lnSpcReduction="10000"/>
          </a:bodyPr>
          <a:lstStyle/>
          <a:p>
            <a:pPr marL="742950" marR="0" lvl="0" indent="-742950" algn="l" rtl="0">
              <a:lnSpc>
                <a:spcPct val="90000"/>
              </a:lnSpc>
              <a:spcBef>
                <a:spcPts val="0"/>
              </a:spcBef>
              <a:spcAft>
                <a:spcPts val="0"/>
              </a:spcAft>
              <a:buNone/>
            </a:pPr>
            <a:r>
              <a:rPr lang="es-ES" sz="2400" dirty="0">
                <a:solidFill>
                  <a:schemeClr val="lt1"/>
                </a:solidFill>
              </a:rPr>
              <a:t>Quiz di </a:t>
            </a:r>
            <a:r>
              <a:rPr lang="es-ES" sz="2400" dirty="0" err="1">
                <a:solidFill>
                  <a:schemeClr val="lt1"/>
                </a:solidFill>
              </a:rPr>
              <a:t>autovalutazione</a:t>
            </a:r>
            <a:endParaRPr sz="2400" b="0" i="0" u="none" strike="noStrike" cap="none" dirty="0">
              <a:solidFill>
                <a:schemeClr val="lt1"/>
              </a:solidFill>
              <a:latin typeface="Arial"/>
              <a:ea typeface="Arial"/>
              <a:cs typeface="Arial"/>
              <a:sym typeface="Arial"/>
            </a:endParaRPr>
          </a:p>
        </p:txBody>
      </p:sp>
      <p:sp>
        <p:nvSpPr>
          <p:cNvPr id="3" name="ZoneTexte 2">
            <a:extLst>
              <a:ext uri="{FF2B5EF4-FFF2-40B4-BE49-F238E27FC236}">
                <a16:creationId xmlns:a16="http://schemas.microsoft.com/office/drawing/2014/main" id="{2445A239-802B-452E-8EFC-88B2C03E6CF7}"/>
              </a:ext>
            </a:extLst>
          </p:cNvPr>
          <p:cNvSpPr txBox="1"/>
          <p:nvPr/>
        </p:nvSpPr>
        <p:spPr>
          <a:xfrm>
            <a:off x="285531" y="1951463"/>
            <a:ext cx="8510100" cy="923330"/>
          </a:xfrm>
          <a:prstGeom prst="rect">
            <a:avLst/>
          </a:prstGeom>
          <a:noFill/>
        </p:spPr>
        <p:txBody>
          <a:bodyPr wrap="square" rtlCol="0">
            <a:spAutoFit/>
          </a:bodyPr>
          <a:lstStyle/>
          <a:p>
            <a:r>
              <a:rPr lang="fr-FR" sz="1800" b="1" dirty="0"/>
              <a:t>Domanda n. 2 :</a:t>
            </a:r>
          </a:p>
          <a:p>
            <a:pPr algn="just"/>
            <a:r>
              <a:rPr lang="en-US" sz="1800" dirty="0">
                <a:solidFill>
                  <a:schemeClr val="tx1"/>
                </a:solidFill>
              </a:rPr>
              <a:t>Come si può descrivere il "tipo di logistica" che meglio descrive la gestione dei rifiuti?</a:t>
            </a:r>
          </a:p>
        </p:txBody>
      </p:sp>
      <p:sp>
        <p:nvSpPr>
          <p:cNvPr id="9" name="Rectangle 8">
            <a:hlinkClick r:id="" action="ppaction://macro?name=SlideLayout5.Correct"/>
            <a:extLst>
              <a:ext uri="{FF2B5EF4-FFF2-40B4-BE49-F238E27FC236}">
                <a16:creationId xmlns:a16="http://schemas.microsoft.com/office/drawing/2014/main" id="{5B7332FF-407F-4BCC-B855-5032789EFB54}"/>
              </a:ext>
            </a:extLst>
          </p:cNvPr>
          <p:cNvSpPr/>
          <p:nvPr/>
        </p:nvSpPr>
        <p:spPr>
          <a:xfrm>
            <a:off x="1828800" y="3021980"/>
            <a:ext cx="5218113" cy="407020"/>
          </a:xfrm>
          <a:prstGeom prst="rect">
            <a:avLst/>
          </a:prstGeom>
          <a:solidFill>
            <a:srgbClr val="009FC6">
              <a:alpha val="20000"/>
            </a:srgbClr>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dirty="0" err="1">
                <a:solidFill>
                  <a:schemeClr val="bg2"/>
                </a:solidFill>
                <a:sym typeface="Wingdings" panose="05000000000000000000" pitchFamily="2" charset="2"/>
              </a:rPr>
              <a:t>Logistica </a:t>
            </a:r>
            <a:r>
              <a:rPr lang="fr-FR" sz="1600" dirty="0">
                <a:solidFill>
                  <a:schemeClr val="bg2"/>
                </a:solidFill>
                <a:sym typeface="Wingdings" panose="05000000000000000000" pitchFamily="2" charset="2"/>
              </a:rPr>
              <a:t>inversa</a:t>
            </a:r>
            <a:endParaRPr lang="fr-FR" sz="1600" dirty="0">
              <a:solidFill>
                <a:schemeClr val="bg2"/>
              </a:solidFill>
            </a:endParaRPr>
          </a:p>
        </p:txBody>
      </p:sp>
      <p:sp>
        <p:nvSpPr>
          <p:cNvPr id="12" name="Rectangle 11">
            <a:hlinkClick r:id="" action="ppaction://macro?name=SlideLayout5.Wrong"/>
            <a:extLst>
              <a:ext uri="{FF2B5EF4-FFF2-40B4-BE49-F238E27FC236}">
                <a16:creationId xmlns:a16="http://schemas.microsoft.com/office/drawing/2014/main" id="{DBFC5508-0A47-434C-9BFB-EDC9270D8801}"/>
              </a:ext>
            </a:extLst>
          </p:cNvPr>
          <p:cNvSpPr/>
          <p:nvPr/>
        </p:nvSpPr>
        <p:spPr>
          <a:xfrm>
            <a:off x="1828799" y="3833439"/>
            <a:ext cx="5218113" cy="407020"/>
          </a:xfrm>
          <a:prstGeom prst="rect">
            <a:avLst/>
          </a:prstGeom>
          <a:solidFill>
            <a:srgbClr val="009FC6">
              <a:alpha val="20000"/>
            </a:srgbClr>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dirty="0" err="1">
                <a:solidFill>
                  <a:schemeClr val="bg2"/>
                </a:solidFill>
                <a:sym typeface="Wingdings" panose="05000000000000000000" pitchFamily="2" charset="2"/>
              </a:rPr>
              <a:t>Logistica </a:t>
            </a:r>
            <a:r>
              <a:rPr lang="fr-FR" sz="1600" dirty="0">
                <a:solidFill>
                  <a:schemeClr val="bg2"/>
                </a:solidFill>
                <a:sym typeface="Wingdings" panose="05000000000000000000" pitchFamily="2" charset="2"/>
              </a:rPr>
              <a:t>verde</a:t>
            </a:r>
            <a:endParaRPr lang="fr-FR" sz="1600" dirty="0">
              <a:solidFill>
                <a:schemeClr val="bg2"/>
              </a:solidFill>
            </a:endParaRPr>
          </a:p>
        </p:txBody>
      </p:sp>
      <p:sp>
        <p:nvSpPr>
          <p:cNvPr id="13" name="Rectangle 12">
            <a:hlinkClick r:id="" action="ppaction://macro?name=SlideLayout5.Wrong"/>
            <a:extLst>
              <a:ext uri="{FF2B5EF4-FFF2-40B4-BE49-F238E27FC236}">
                <a16:creationId xmlns:a16="http://schemas.microsoft.com/office/drawing/2014/main" id="{706BB33F-7F7E-44D1-A077-39D2C4C118CF}"/>
              </a:ext>
            </a:extLst>
          </p:cNvPr>
          <p:cNvSpPr/>
          <p:nvPr/>
        </p:nvSpPr>
        <p:spPr>
          <a:xfrm>
            <a:off x="1828799" y="4644898"/>
            <a:ext cx="5218113" cy="407020"/>
          </a:xfrm>
          <a:prstGeom prst="rect">
            <a:avLst/>
          </a:prstGeom>
          <a:solidFill>
            <a:srgbClr val="009FC6">
              <a:alpha val="20000"/>
            </a:srgbClr>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dirty="0" err="1">
                <a:solidFill>
                  <a:schemeClr val="bg2"/>
                </a:solidFill>
                <a:sym typeface="Wingdings" panose="05000000000000000000" pitchFamily="2" charset="2"/>
              </a:rPr>
              <a:t>Logistica </a:t>
            </a:r>
            <a:r>
              <a:rPr lang="fr-FR" sz="1600" dirty="0">
                <a:solidFill>
                  <a:schemeClr val="bg2"/>
                </a:solidFill>
                <a:sym typeface="Wingdings" panose="05000000000000000000" pitchFamily="2" charset="2"/>
              </a:rPr>
              <a:t>just-in-time</a:t>
            </a:r>
            <a:endParaRPr lang="fr-FR" sz="1600" dirty="0">
              <a:solidFill>
                <a:schemeClr val="bg2"/>
              </a:solidFill>
            </a:endParaRPr>
          </a:p>
        </p:txBody>
      </p:sp>
      <p:sp>
        <p:nvSpPr>
          <p:cNvPr id="14" name="Rectangle 13">
            <a:hlinkClick r:id="" action="ppaction://macro?name=SlideLayout5.Wrong"/>
            <a:extLst>
              <a:ext uri="{FF2B5EF4-FFF2-40B4-BE49-F238E27FC236}">
                <a16:creationId xmlns:a16="http://schemas.microsoft.com/office/drawing/2014/main" id="{A70020B5-E13A-4BDD-B145-70F3CAA3D344}"/>
              </a:ext>
            </a:extLst>
          </p:cNvPr>
          <p:cNvSpPr/>
          <p:nvPr/>
        </p:nvSpPr>
        <p:spPr>
          <a:xfrm>
            <a:off x="1828798" y="5456357"/>
            <a:ext cx="5218113" cy="407020"/>
          </a:xfrm>
          <a:prstGeom prst="rect">
            <a:avLst/>
          </a:prstGeom>
          <a:solidFill>
            <a:srgbClr val="009FC6">
              <a:alpha val="20000"/>
            </a:srgbClr>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dirty="0" err="1">
                <a:solidFill>
                  <a:schemeClr val="bg2"/>
                </a:solidFill>
                <a:sym typeface="Wingdings" panose="05000000000000000000" pitchFamily="2" charset="2"/>
              </a:rPr>
              <a:t>Logistica omnichannel</a:t>
            </a:r>
            <a:endParaRPr lang="fr-FR" sz="1600" dirty="0">
              <a:solidFill>
                <a:schemeClr val="bg2"/>
              </a:solidFill>
            </a:endParaRPr>
          </a:p>
        </p:txBody>
      </p:sp>
    </p:spTree>
    <p:extLst>
      <p:ext uri="{BB962C8B-B14F-4D97-AF65-F5344CB8AC3E}">
        <p14:creationId xmlns:p14="http://schemas.microsoft.com/office/powerpoint/2010/main" val="889624717"/>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a16="http://schemas.microsoft.com/office/drawing/2014/main" xmlns="">
      <p:transition spd="slow" advClick="0"/>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Shape 70"/>
        <p:cNvGrpSpPr/>
        <p:nvPr/>
      </p:nvGrpSpPr>
      <p:grpSpPr>
        <a:xfrm>
          <a:off x="0" y="0"/>
          <a:ext cx="0" cy="0"/>
          <a:chOff x="0" y="0"/>
          <a:chExt cx="0" cy="0"/>
        </a:xfrm>
      </p:grpSpPr>
      <p:sp>
        <p:nvSpPr>
          <p:cNvPr id="71" name="Google Shape;71;g10b78f225a7_0_23"/>
          <p:cNvSpPr txBox="1">
            <a:spLocks noGrp="1"/>
          </p:cNvSpPr>
          <p:nvPr>
            <p:ph type="sldNum" idx="12"/>
          </p:nvPr>
        </p:nvSpPr>
        <p:spPr>
          <a:xfrm>
            <a:off x="7046913" y="6519863"/>
            <a:ext cx="2133600" cy="365100"/>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000"/>
              <a:buNone/>
            </a:pPr>
            <a:fld id="{00000000-1234-1234-1234-123412341234}" type="slidenum">
              <a:rPr lang="es-ES"/>
              <a:t>34</a:t>
            </a:fld>
            <a:endParaRPr/>
          </a:p>
        </p:txBody>
      </p:sp>
      <p:sp>
        <p:nvSpPr>
          <p:cNvPr id="72" name="Google Shape;72;g10b78f225a7_0_23"/>
          <p:cNvSpPr txBox="1"/>
          <p:nvPr/>
        </p:nvSpPr>
        <p:spPr>
          <a:xfrm>
            <a:off x="285531" y="1074532"/>
            <a:ext cx="8510100" cy="375300"/>
          </a:xfrm>
          <a:prstGeom prst="rect">
            <a:avLst/>
          </a:prstGeom>
          <a:solidFill>
            <a:srgbClr val="009FC6"/>
          </a:solidFill>
          <a:ln w="9525" cap="flat" cmpd="sng">
            <a:solidFill>
              <a:srgbClr val="009FC6"/>
            </a:solidFill>
            <a:prstDash val="solid"/>
            <a:round/>
            <a:headEnd type="none" w="sm" len="sm"/>
            <a:tailEnd type="none" w="sm" len="sm"/>
          </a:ln>
        </p:spPr>
        <p:txBody>
          <a:bodyPr spcFirstLastPara="1" wrap="square" lIns="91425" tIns="45700" rIns="91425" bIns="45700" anchor="b" anchorCtr="0">
            <a:normAutofit fontScale="92500" lnSpcReduction="10000"/>
          </a:bodyPr>
          <a:lstStyle/>
          <a:p>
            <a:pPr marL="742950" marR="0" lvl="0" indent="-742950" algn="l" rtl="0">
              <a:lnSpc>
                <a:spcPct val="90000"/>
              </a:lnSpc>
              <a:spcBef>
                <a:spcPts val="0"/>
              </a:spcBef>
              <a:spcAft>
                <a:spcPts val="0"/>
              </a:spcAft>
              <a:buNone/>
            </a:pPr>
            <a:r>
              <a:rPr lang="es-ES" sz="2400" dirty="0">
                <a:solidFill>
                  <a:schemeClr val="lt1"/>
                </a:solidFill>
              </a:rPr>
              <a:t>Quiz di </a:t>
            </a:r>
            <a:r>
              <a:rPr lang="es-ES" sz="2400" dirty="0" err="1">
                <a:solidFill>
                  <a:schemeClr val="lt1"/>
                </a:solidFill>
              </a:rPr>
              <a:t>autovalutazione</a:t>
            </a:r>
            <a:endParaRPr sz="2400" b="0" i="0" u="none" strike="noStrike" cap="none" dirty="0">
              <a:solidFill>
                <a:schemeClr val="lt1"/>
              </a:solidFill>
              <a:latin typeface="Arial"/>
              <a:ea typeface="Arial"/>
              <a:cs typeface="Arial"/>
              <a:sym typeface="Arial"/>
            </a:endParaRPr>
          </a:p>
        </p:txBody>
      </p:sp>
      <p:sp>
        <p:nvSpPr>
          <p:cNvPr id="3" name="ZoneTexte 2">
            <a:extLst>
              <a:ext uri="{FF2B5EF4-FFF2-40B4-BE49-F238E27FC236}">
                <a16:creationId xmlns:a16="http://schemas.microsoft.com/office/drawing/2014/main" id="{2445A239-802B-452E-8EFC-88B2C03E6CF7}"/>
              </a:ext>
            </a:extLst>
          </p:cNvPr>
          <p:cNvSpPr txBox="1"/>
          <p:nvPr/>
        </p:nvSpPr>
        <p:spPr>
          <a:xfrm>
            <a:off x="285531" y="1951463"/>
            <a:ext cx="8510100" cy="923330"/>
          </a:xfrm>
          <a:prstGeom prst="rect">
            <a:avLst/>
          </a:prstGeom>
          <a:noFill/>
        </p:spPr>
        <p:txBody>
          <a:bodyPr wrap="square" rtlCol="0">
            <a:spAutoFit/>
          </a:bodyPr>
          <a:lstStyle/>
          <a:p>
            <a:r>
              <a:rPr lang="fr-FR" sz="1800" b="1" dirty="0"/>
              <a:t>Domanda n. 3 :</a:t>
            </a:r>
          </a:p>
          <a:p>
            <a:pPr algn="just"/>
            <a:r>
              <a:rPr lang="en-US" sz="1800" dirty="0">
                <a:solidFill>
                  <a:schemeClr val="tx1"/>
                </a:solidFill>
              </a:rPr>
              <a:t>Quale sfida fondamentale per le imprese di raccolta dei rifiuti incide maggiormente sulle operazioni logistiche e sull'efficienza dei costi?</a:t>
            </a:r>
          </a:p>
        </p:txBody>
      </p:sp>
      <p:sp>
        <p:nvSpPr>
          <p:cNvPr id="9" name="Rectangle 8">
            <a:hlinkClick r:id="" action="ppaction://macro?name=SlideLayout5.Wrong"/>
            <a:extLst>
              <a:ext uri="{FF2B5EF4-FFF2-40B4-BE49-F238E27FC236}">
                <a16:creationId xmlns:a16="http://schemas.microsoft.com/office/drawing/2014/main" id="{5B7332FF-407F-4BCC-B855-5032789EFB54}"/>
              </a:ext>
            </a:extLst>
          </p:cNvPr>
          <p:cNvSpPr/>
          <p:nvPr/>
        </p:nvSpPr>
        <p:spPr>
          <a:xfrm>
            <a:off x="1828800" y="3021980"/>
            <a:ext cx="5218113" cy="407020"/>
          </a:xfrm>
          <a:prstGeom prst="rect">
            <a:avLst/>
          </a:prstGeom>
          <a:solidFill>
            <a:srgbClr val="009FC6">
              <a:alpha val="20000"/>
            </a:srgbClr>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dirty="0" err="1">
                <a:solidFill>
                  <a:schemeClr val="bg2"/>
                </a:solidFill>
                <a:sym typeface="Wingdings" panose="05000000000000000000" pitchFamily="2" charset="2"/>
              </a:rPr>
              <a:t>Regolamenti </a:t>
            </a:r>
            <a:r>
              <a:rPr lang="fr-FR" sz="1600" dirty="0">
                <a:solidFill>
                  <a:schemeClr val="bg2"/>
                </a:solidFill>
                <a:sym typeface="Wingdings" panose="05000000000000000000" pitchFamily="2" charset="2"/>
              </a:rPr>
              <a:t>e </a:t>
            </a:r>
            <a:r>
              <a:rPr lang="fr-FR" sz="1600" dirty="0" err="1">
                <a:solidFill>
                  <a:schemeClr val="bg2"/>
                </a:solidFill>
                <a:sym typeface="Wingdings" panose="05000000000000000000" pitchFamily="2" charset="2"/>
              </a:rPr>
              <a:t>leggi</a:t>
            </a:r>
            <a:endParaRPr lang="fr-FR" sz="1600" dirty="0">
              <a:solidFill>
                <a:schemeClr val="bg2"/>
              </a:solidFill>
            </a:endParaRPr>
          </a:p>
        </p:txBody>
      </p:sp>
      <p:sp>
        <p:nvSpPr>
          <p:cNvPr id="12" name="Rectangle 11">
            <a:hlinkClick r:id="" action="ppaction://macro?name=SlideLayout5.Wrong"/>
            <a:extLst>
              <a:ext uri="{FF2B5EF4-FFF2-40B4-BE49-F238E27FC236}">
                <a16:creationId xmlns:a16="http://schemas.microsoft.com/office/drawing/2014/main" id="{DBFC5508-0A47-434C-9BFB-EDC9270D8801}"/>
              </a:ext>
            </a:extLst>
          </p:cNvPr>
          <p:cNvSpPr/>
          <p:nvPr/>
        </p:nvSpPr>
        <p:spPr>
          <a:xfrm>
            <a:off x="1828799" y="3833439"/>
            <a:ext cx="5218113" cy="407020"/>
          </a:xfrm>
          <a:prstGeom prst="rect">
            <a:avLst/>
          </a:prstGeom>
          <a:solidFill>
            <a:srgbClr val="009FC6">
              <a:alpha val="20000"/>
            </a:srgbClr>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dirty="0">
                <a:solidFill>
                  <a:schemeClr val="bg2"/>
                </a:solidFill>
                <a:sym typeface="Wingdings" panose="05000000000000000000" pitchFamily="2" charset="2"/>
              </a:rPr>
              <a:t>Competenza del personale</a:t>
            </a:r>
            <a:endParaRPr lang="fr-FR" sz="1600" dirty="0">
              <a:solidFill>
                <a:schemeClr val="bg2"/>
              </a:solidFill>
            </a:endParaRPr>
          </a:p>
        </p:txBody>
      </p:sp>
      <p:sp>
        <p:nvSpPr>
          <p:cNvPr id="13" name="Rectangle 12">
            <a:hlinkClick r:id="" action="ppaction://macro?name=SlideLayout5.Wrong"/>
            <a:extLst>
              <a:ext uri="{FF2B5EF4-FFF2-40B4-BE49-F238E27FC236}">
                <a16:creationId xmlns:a16="http://schemas.microsoft.com/office/drawing/2014/main" id="{706BB33F-7F7E-44D1-A077-39D2C4C118CF}"/>
              </a:ext>
            </a:extLst>
          </p:cNvPr>
          <p:cNvSpPr/>
          <p:nvPr/>
        </p:nvSpPr>
        <p:spPr>
          <a:xfrm>
            <a:off x="1828799" y="4644898"/>
            <a:ext cx="5218113" cy="407020"/>
          </a:xfrm>
          <a:prstGeom prst="rect">
            <a:avLst/>
          </a:prstGeom>
          <a:solidFill>
            <a:srgbClr val="009FC6">
              <a:alpha val="20000"/>
            </a:srgbClr>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dirty="0" err="1">
                <a:solidFill>
                  <a:schemeClr val="bg2"/>
                </a:solidFill>
                <a:sym typeface="Wingdings" panose="05000000000000000000" pitchFamily="2" charset="2"/>
              </a:rPr>
              <a:t>Capacità dell'</a:t>
            </a:r>
            <a:r>
              <a:rPr lang="fr-FR" sz="1600" dirty="0">
                <a:solidFill>
                  <a:schemeClr val="bg2"/>
                </a:solidFill>
                <a:sym typeface="Wingdings" panose="05000000000000000000" pitchFamily="2" charset="2"/>
              </a:rPr>
              <a:t>apparecchiatura</a:t>
            </a:r>
            <a:endParaRPr lang="fr-FR" sz="1600" dirty="0">
              <a:solidFill>
                <a:schemeClr val="bg2"/>
              </a:solidFill>
            </a:endParaRPr>
          </a:p>
        </p:txBody>
      </p:sp>
      <p:sp>
        <p:nvSpPr>
          <p:cNvPr id="14" name="Rectangle 13">
            <a:hlinkClick r:id="" action="ppaction://macro?name=SlideLayout5.Correct"/>
            <a:extLst>
              <a:ext uri="{FF2B5EF4-FFF2-40B4-BE49-F238E27FC236}">
                <a16:creationId xmlns:a16="http://schemas.microsoft.com/office/drawing/2014/main" id="{A70020B5-E13A-4BDD-B145-70F3CAA3D344}"/>
              </a:ext>
            </a:extLst>
          </p:cNvPr>
          <p:cNvSpPr/>
          <p:nvPr/>
        </p:nvSpPr>
        <p:spPr>
          <a:xfrm>
            <a:off x="1828798" y="5456357"/>
            <a:ext cx="5218113" cy="407020"/>
          </a:xfrm>
          <a:prstGeom prst="rect">
            <a:avLst/>
          </a:prstGeom>
          <a:solidFill>
            <a:srgbClr val="009FC6">
              <a:alpha val="20000"/>
            </a:srgbClr>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dirty="0" err="1">
                <a:solidFill>
                  <a:schemeClr val="bg2"/>
                </a:solidFill>
                <a:sym typeface="Wingdings" panose="05000000000000000000" pitchFamily="2" charset="2"/>
              </a:rPr>
              <a:t>Operazioni di ordinamento</a:t>
            </a:r>
            <a:endParaRPr lang="fr-FR" sz="1600" dirty="0">
              <a:solidFill>
                <a:schemeClr val="bg2"/>
              </a:solidFill>
            </a:endParaRPr>
          </a:p>
        </p:txBody>
      </p:sp>
    </p:spTree>
    <p:extLst>
      <p:ext uri="{BB962C8B-B14F-4D97-AF65-F5344CB8AC3E}">
        <p14:creationId xmlns:p14="http://schemas.microsoft.com/office/powerpoint/2010/main" val="2605658960"/>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a16="http://schemas.microsoft.com/office/drawing/2014/main" xmlns="">
      <p:transition spd="slow" advClick="0"/>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Shape 70"/>
        <p:cNvGrpSpPr/>
        <p:nvPr/>
      </p:nvGrpSpPr>
      <p:grpSpPr>
        <a:xfrm>
          <a:off x="0" y="0"/>
          <a:ext cx="0" cy="0"/>
          <a:chOff x="0" y="0"/>
          <a:chExt cx="0" cy="0"/>
        </a:xfrm>
      </p:grpSpPr>
      <p:sp>
        <p:nvSpPr>
          <p:cNvPr id="71" name="Google Shape;71;g10b78f225a7_0_23"/>
          <p:cNvSpPr txBox="1">
            <a:spLocks noGrp="1"/>
          </p:cNvSpPr>
          <p:nvPr>
            <p:ph type="sldNum" idx="12"/>
          </p:nvPr>
        </p:nvSpPr>
        <p:spPr>
          <a:xfrm>
            <a:off x="7046913" y="6519863"/>
            <a:ext cx="2133600" cy="365100"/>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000"/>
              <a:buNone/>
            </a:pPr>
            <a:fld id="{00000000-1234-1234-1234-123412341234}" type="slidenum">
              <a:rPr lang="es-ES"/>
              <a:t>35</a:t>
            </a:fld>
            <a:endParaRPr/>
          </a:p>
        </p:txBody>
      </p:sp>
      <p:sp>
        <p:nvSpPr>
          <p:cNvPr id="72" name="Google Shape;72;g10b78f225a7_0_23"/>
          <p:cNvSpPr txBox="1"/>
          <p:nvPr/>
        </p:nvSpPr>
        <p:spPr>
          <a:xfrm>
            <a:off x="285531" y="1074532"/>
            <a:ext cx="8510100" cy="375300"/>
          </a:xfrm>
          <a:prstGeom prst="rect">
            <a:avLst/>
          </a:prstGeom>
          <a:solidFill>
            <a:srgbClr val="009FC6"/>
          </a:solidFill>
          <a:ln w="9525" cap="flat" cmpd="sng">
            <a:solidFill>
              <a:srgbClr val="009FC6"/>
            </a:solidFill>
            <a:prstDash val="solid"/>
            <a:round/>
            <a:headEnd type="none" w="sm" len="sm"/>
            <a:tailEnd type="none" w="sm" len="sm"/>
          </a:ln>
        </p:spPr>
        <p:txBody>
          <a:bodyPr spcFirstLastPara="1" wrap="square" lIns="91425" tIns="45700" rIns="91425" bIns="45700" anchor="b" anchorCtr="0">
            <a:normAutofit fontScale="92500" lnSpcReduction="10000"/>
          </a:bodyPr>
          <a:lstStyle/>
          <a:p>
            <a:pPr marL="742950" marR="0" lvl="0" indent="-742950" algn="l" rtl="0">
              <a:lnSpc>
                <a:spcPct val="90000"/>
              </a:lnSpc>
              <a:spcBef>
                <a:spcPts val="0"/>
              </a:spcBef>
              <a:spcAft>
                <a:spcPts val="0"/>
              </a:spcAft>
              <a:buNone/>
            </a:pPr>
            <a:r>
              <a:rPr lang="es-ES" sz="2400" dirty="0">
                <a:solidFill>
                  <a:schemeClr val="lt1"/>
                </a:solidFill>
              </a:rPr>
              <a:t>Quiz di </a:t>
            </a:r>
            <a:r>
              <a:rPr lang="es-ES" sz="2400" dirty="0" err="1">
                <a:solidFill>
                  <a:schemeClr val="lt1"/>
                </a:solidFill>
              </a:rPr>
              <a:t>autovalutazione</a:t>
            </a:r>
            <a:endParaRPr sz="2400" b="0" i="0" u="none" strike="noStrike" cap="none" dirty="0">
              <a:solidFill>
                <a:schemeClr val="lt1"/>
              </a:solidFill>
              <a:latin typeface="Arial"/>
              <a:ea typeface="Arial"/>
              <a:cs typeface="Arial"/>
              <a:sym typeface="Arial"/>
            </a:endParaRPr>
          </a:p>
        </p:txBody>
      </p:sp>
      <p:sp>
        <p:nvSpPr>
          <p:cNvPr id="3" name="ZoneTexte 2">
            <a:extLst>
              <a:ext uri="{FF2B5EF4-FFF2-40B4-BE49-F238E27FC236}">
                <a16:creationId xmlns:a16="http://schemas.microsoft.com/office/drawing/2014/main" id="{2445A239-802B-452E-8EFC-88B2C03E6CF7}"/>
              </a:ext>
            </a:extLst>
          </p:cNvPr>
          <p:cNvSpPr txBox="1"/>
          <p:nvPr/>
        </p:nvSpPr>
        <p:spPr>
          <a:xfrm>
            <a:off x="285531" y="1951463"/>
            <a:ext cx="8510100" cy="923330"/>
          </a:xfrm>
          <a:prstGeom prst="rect">
            <a:avLst/>
          </a:prstGeom>
          <a:noFill/>
        </p:spPr>
        <p:txBody>
          <a:bodyPr wrap="square" rtlCol="0">
            <a:spAutoFit/>
          </a:bodyPr>
          <a:lstStyle/>
          <a:p>
            <a:r>
              <a:rPr lang="fr-FR" sz="1800" b="1" dirty="0"/>
              <a:t>Domanda n. 4 :</a:t>
            </a:r>
          </a:p>
          <a:p>
            <a:r>
              <a:rPr lang="en-US" sz="1800" dirty="0">
                <a:solidFill>
                  <a:schemeClr val="tx1"/>
                </a:solidFill>
              </a:rPr>
              <a:t>Selezionare 5 innovazioni o tecnologie che miglioreranno la raccolta e il riciclaggio dei rifiuti:</a:t>
            </a:r>
          </a:p>
        </p:txBody>
      </p:sp>
      <p:sp>
        <p:nvSpPr>
          <p:cNvPr id="9" name="Rectangle 8">
            <a:hlinkClick r:id="" action="ppaction://macro?name=SlideLayout5.WrongPartiel"/>
            <a:extLst>
              <a:ext uri="{FF2B5EF4-FFF2-40B4-BE49-F238E27FC236}">
                <a16:creationId xmlns:a16="http://schemas.microsoft.com/office/drawing/2014/main" id="{5B7332FF-407F-4BCC-B855-5032789EFB54}"/>
              </a:ext>
            </a:extLst>
          </p:cNvPr>
          <p:cNvSpPr/>
          <p:nvPr/>
        </p:nvSpPr>
        <p:spPr>
          <a:xfrm>
            <a:off x="914400" y="3021980"/>
            <a:ext cx="3323063" cy="407020"/>
          </a:xfrm>
          <a:prstGeom prst="rect">
            <a:avLst/>
          </a:prstGeom>
          <a:solidFill>
            <a:srgbClr val="009FC6">
              <a:alpha val="20000"/>
            </a:srgbClr>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dirty="0" err="1">
                <a:solidFill>
                  <a:schemeClr val="bg2"/>
                </a:solidFill>
                <a:sym typeface="Wingdings" panose="05000000000000000000" pitchFamily="2" charset="2"/>
              </a:rPr>
              <a:t>Tracciabilità </a:t>
            </a:r>
            <a:r>
              <a:rPr lang="fr-FR" sz="1600" dirty="0">
                <a:solidFill>
                  <a:schemeClr val="bg2"/>
                </a:solidFill>
                <a:sym typeface="Wingdings" panose="05000000000000000000" pitchFamily="2" charset="2"/>
              </a:rPr>
              <a:t>di </a:t>
            </a:r>
            <a:r>
              <a:rPr lang="fr-FR" sz="1600" dirty="0" err="1">
                <a:solidFill>
                  <a:schemeClr val="bg2"/>
                </a:solidFill>
                <a:sym typeface="Wingdings" panose="05000000000000000000" pitchFamily="2" charset="2"/>
              </a:rPr>
              <a:t>bidoni </a:t>
            </a:r>
            <a:r>
              <a:rPr lang="fr-FR" sz="1600" dirty="0">
                <a:solidFill>
                  <a:schemeClr val="bg2"/>
                </a:solidFill>
                <a:sym typeface="Wingdings" panose="05000000000000000000" pitchFamily="2" charset="2"/>
              </a:rPr>
              <a:t>e camion</a:t>
            </a:r>
            <a:endParaRPr lang="fr-FR" sz="1600" dirty="0">
              <a:solidFill>
                <a:schemeClr val="bg2"/>
              </a:solidFill>
            </a:endParaRPr>
          </a:p>
        </p:txBody>
      </p:sp>
      <p:sp>
        <p:nvSpPr>
          <p:cNvPr id="12" name="Rectangle 11">
            <a:hlinkClick r:id="" action="ppaction://macro?name=SlideLayout5.CorrectPartiel"/>
            <a:extLst>
              <a:ext uri="{FF2B5EF4-FFF2-40B4-BE49-F238E27FC236}">
                <a16:creationId xmlns:a16="http://schemas.microsoft.com/office/drawing/2014/main" id="{DBFC5508-0A47-434C-9BFB-EDC9270D8801}"/>
              </a:ext>
            </a:extLst>
          </p:cNvPr>
          <p:cNvSpPr/>
          <p:nvPr/>
        </p:nvSpPr>
        <p:spPr>
          <a:xfrm>
            <a:off x="914399" y="3833439"/>
            <a:ext cx="3323063" cy="407020"/>
          </a:xfrm>
          <a:prstGeom prst="rect">
            <a:avLst/>
          </a:prstGeom>
          <a:solidFill>
            <a:srgbClr val="009FC6">
              <a:alpha val="20000"/>
            </a:srgbClr>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dirty="0" err="1">
                <a:solidFill>
                  <a:schemeClr val="bg2"/>
                </a:solidFill>
                <a:sym typeface="Wingdings" panose="05000000000000000000" pitchFamily="2" charset="2"/>
              </a:rPr>
              <a:t>Sensori di livello </a:t>
            </a:r>
            <a:r>
              <a:rPr lang="fr-FR" sz="1600" dirty="0">
                <a:solidFill>
                  <a:schemeClr val="bg2"/>
                </a:solidFill>
                <a:sym typeface="Wingdings" panose="05000000000000000000" pitchFamily="2" charset="2"/>
              </a:rPr>
              <a:t>dei rifiuti</a:t>
            </a:r>
            <a:endParaRPr lang="fr-FR" sz="1600" dirty="0">
              <a:solidFill>
                <a:schemeClr val="bg2"/>
              </a:solidFill>
            </a:endParaRPr>
          </a:p>
        </p:txBody>
      </p:sp>
      <p:sp>
        <p:nvSpPr>
          <p:cNvPr id="13" name="Rectangle 12">
            <a:hlinkClick r:id="" action="ppaction://macro?name=SlideLayout5.CorrectPartiel"/>
            <a:extLst>
              <a:ext uri="{FF2B5EF4-FFF2-40B4-BE49-F238E27FC236}">
                <a16:creationId xmlns:a16="http://schemas.microsoft.com/office/drawing/2014/main" id="{706BB33F-7F7E-44D1-A077-39D2C4C118CF}"/>
              </a:ext>
            </a:extLst>
          </p:cNvPr>
          <p:cNvSpPr/>
          <p:nvPr/>
        </p:nvSpPr>
        <p:spPr>
          <a:xfrm>
            <a:off x="914399" y="4644898"/>
            <a:ext cx="3323063" cy="407020"/>
          </a:xfrm>
          <a:prstGeom prst="rect">
            <a:avLst/>
          </a:prstGeom>
          <a:solidFill>
            <a:srgbClr val="009FC6">
              <a:alpha val="20000"/>
            </a:srgbClr>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dirty="0">
                <a:solidFill>
                  <a:schemeClr val="bg2"/>
                </a:solidFill>
                <a:sym typeface="Wingdings" panose="05000000000000000000" pitchFamily="2" charset="2"/>
              </a:rPr>
              <a:t>Robot </a:t>
            </a:r>
            <a:r>
              <a:rPr lang="fr-FR" sz="1600" dirty="0" err="1">
                <a:solidFill>
                  <a:schemeClr val="bg2"/>
                </a:solidFill>
                <a:sym typeface="Wingdings" panose="05000000000000000000" pitchFamily="2" charset="2"/>
              </a:rPr>
              <a:t>da riciclo</a:t>
            </a:r>
            <a:endParaRPr lang="fr-FR" sz="1600" dirty="0">
              <a:solidFill>
                <a:schemeClr val="bg2"/>
              </a:solidFill>
            </a:endParaRPr>
          </a:p>
        </p:txBody>
      </p:sp>
      <p:sp>
        <p:nvSpPr>
          <p:cNvPr id="14" name="Rectangle 13">
            <a:hlinkClick r:id="" action="ppaction://macro?name=SlideLayout5.CorrectPartiel"/>
            <a:extLst>
              <a:ext uri="{FF2B5EF4-FFF2-40B4-BE49-F238E27FC236}">
                <a16:creationId xmlns:a16="http://schemas.microsoft.com/office/drawing/2014/main" id="{A70020B5-E13A-4BDD-B145-70F3CAA3D344}"/>
              </a:ext>
            </a:extLst>
          </p:cNvPr>
          <p:cNvSpPr/>
          <p:nvPr/>
        </p:nvSpPr>
        <p:spPr>
          <a:xfrm>
            <a:off x="914399" y="5456357"/>
            <a:ext cx="3323064" cy="407020"/>
          </a:xfrm>
          <a:prstGeom prst="rect">
            <a:avLst/>
          </a:prstGeom>
          <a:solidFill>
            <a:srgbClr val="009FC6">
              <a:alpha val="20000"/>
            </a:srgbClr>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dirty="0">
                <a:solidFill>
                  <a:schemeClr val="bg2"/>
                </a:solidFill>
                <a:sym typeface="Wingdings" panose="05000000000000000000" pitchFamily="2" charset="2"/>
              </a:rPr>
              <a:t>Tubi di </a:t>
            </a:r>
            <a:r>
              <a:rPr lang="fr-FR" sz="1600" dirty="0" err="1">
                <a:solidFill>
                  <a:schemeClr val="bg2"/>
                </a:solidFill>
                <a:sym typeface="Wingdings" panose="05000000000000000000" pitchFamily="2" charset="2"/>
              </a:rPr>
              <a:t>scarico pneumatici</a:t>
            </a:r>
            <a:endParaRPr lang="fr-FR" sz="1600" dirty="0">
              <a:solidFill>
                <a:schemeClr val="bg2"/>
              </a:solidFill>
            </a:endParaRPr>
          </a:p>
        </p:txBody>
      </p:sp>
      <p:sp>
        <p:nvSpPr>
          <p:cNvPr id="11" name="Rectangle 10">
            <a:hlinkClick r:id="" action="ppaction://macro?name=SlideLayout5.CorrectPartiel"/>
            <a:extLst>
              <a:ext uri="{FF2B5EF4-FFF2-40B4-BE49-F238E27FC236}">
                <a16:creationId xmlns:a16="http://schemas.microsoft.com/office/drawing/2014/main" id="{AEC52717-F32E-4ACD-8F1F-26B1059C05DC}"/>
              </a:ext>
            </a:extLst>
          </p:cNvPr>
          <p:cNvSpPr/>
          <p:nvPr/>
        </p:nvSpPr>
        <p:spPr>
          <a:xfrm>
            <a:off x="4906537" y="3021952"/>
            <a:ext cx="3323063" cy="407020"/>
          </a:xfrm>
          <a:prstGeom prst="rect">
            <a:avLst/>
          </a:prstGeom>
          <a:solidFill>
            <a:srgbClr val="009FC6">
              <a:alpha val="20000"/>
            </a:srgbClr>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dirty="0" err="1">
                <a:solidFill>
                  <a:schemeClr val="bg2"/>
                </a:solidFill>
                <a:sym typeface="Wingdings" panose="05000000000000000000" pitchFamily="2" charset="2"/>
              </a:rPr>
              <a:t>Compattatori </a:t>
            </a:r>
            <a:r>
              <a:rPr lang="fr-FR" sz="1600" dirty="0">
                <a:solidFill>
                  <a:schemeClr val="bg2"/>
                </a:solidFill>
                <a:sym typeface="Wingdings" panose="05000000000000000000" pitchFamily="2" charset="2"/>
              </a:rPr>
              <a:t>ad energia solare</a:t>
            </a:r>
            <a:endParaRPr lang="fr-FR" sz="1600" dirty="0">
              <a:solidFill>
                <a:schemeClr val="bg2"/>
              </a:solidFill>
            </a:endParaRPr>
          </a:p>
        </p:txBody>
      </p:sp>
      <p:sp>
        <p:nvSpPr>
          <p:cNvPr id="15" name="Rectangle 14">
            <a:hlinkClick r:id="" action="ppaction://macro?name=SlideLayout5.WrongPartiel"/>
            <a:extLst>
              <a:ext uri="{FF2B5EF4-FFF2-40B4-BE49-F238E27FC236}">
                <a16:creationId xmlns:a16="http://schemas.microsoft.com/office/drawing/2014/main" id="{07FB7033-F35C-43FE-B6D2-230CBE8B4138}"/>
              </a:ext>
            </a:extLst>
          </p:cNvPr>
          <p:cNvSpPr/>
          <p:nvPr/>
        </p:nvSpPr>
        <p:spPr>
          <a:xfrm>
            <a:off x="4906536" y="3833411"/>
            <a:ext cx="3323063" cy="407020"/>
          </a:xfrm>
          <a:prstGeom prst="rect">
            <a:avLst/>
          </a:prstGeom>
          <a:solidFill>
            <a:srgbClr val="009FC6">
              <a:alpha val="20000"/>
            </a:srgbClr>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dirty="0" err="1">
                <a:solidFill>
                  <a:schemeClr val="bg2"/>
                </a:solidFill>
                <a:sym typeface="Wingdings" panose="05000000000000000000" pitchFamily="2" charset="2"/>
              </a:rPr>
              <a:t>Regolamenti </a:t>
            </a:r>
            <a:r>
              <a:rPr lang="fr-FR" sz="1600" dirty="0">
                <a:solidFill>
                  <a:schemeClr val="bg2"/>
                </a:solidFill>
                <a:sym typeface="Wingdings" panose="05000000000000000000" pitchFamily="2" charset="2"/>
              </a:rPr>
              <a:t>e </a:t>
            </a:r>
            <a:r>
              <a:rPr lang="fr-FR" sz="1600" dirty="0" err="1">
                <a:solidFill>
                  <a:schemeClr val="bg2"/>
                </a:solidFill>
                <a:sym typeface="Wingdings" panose="05000000000000000000" pitchFamily="2" charset="2"/>
              </a:rPr>
              <a:t>leggi più severe</a:t>
            </a:r>
            <a:endParaRPr lang="fr-FR" sz="1600" dirty="0">
              <a:solidFill>
                <a:schemeClr val="bg2"/>
              </a:solidFill>
            </a:endParaRPr>
          </a:p>
        </p:txBody>
      </p:sp>
      <p:sp>
        <p:nvSpPr>
          <p:cNvPr id="16" name="Rectangle 15">
            <a:hlinkClick r:id="" action="ppaction://macro?name=SlideLayout5.WrongPartiel"/>
            <a:extLst>
              <a:ext uri="{FF2B5EF4-FFF2-40B4-BE49-F238E27FC236}">
                <a16:creationId xmlns:a16="http://schemas.microsoft.com/office/drawing/2014/main" id="{A2BAB91D-76A5-41B1-BB7E-774D90D2A9B3}"/>
              </a:ext>
            </a:extLst>
          </p:cNvPr>
          <p:cNvSpPr/>
          <p:nvPr/>
        </p:nvSpPr>
        <p:spPr>
          <a:xfrm>
            <a:off x="4906536" y="4644870"/>
            <a:ext cx="3323063" cy="407020"/>
          </a:xfrm>
          <a:prstGeom prst="rect">
            <a:avLst/>
          </a:prstGeom>
          <a:solidFill>
            <a:srgbClr val="009FC6">
              <a:alpha val="20000"/>
            </a:srgbClr>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dirty="0" err="1">
                <a:solidFill>
                  <a:schemeClr val="bg2"/>
                </a:solidFill>
                <a:sym typeface="Wingdings" panose="05000000000000000000" pitchFamily="2" charset="2"/>
              </a:rPr>
              <a:t>Contratti </a:t>
            </a:r>
            <a:r>
              <a:rPr lang="fr-FR" sz="1600" dirty="0">
                <a:solidFill>
                  <a:schemeClr val="bg2"/>
                </a:solidFill>
                <a:sym typeface="Wingdings" panose="05000000000000000000" pitchFamily="2" charset="2"/>
              </a:rPr>
              <a:t>intelligenti </a:t>
            </a:r>
            <a:r>
              <a:rPr lang="fr-FR" sz="1600" dirty="0" err="1">
                <a:solidFill>
                  <a:schemeClr val="bg2"/>
                </a:solidFill>
                <a:sym typeface="Wingdings" panose="05000000000000000000" pitchFamily="2" charset="2"/>
              </a:rPr>
              <a:t>con la </a:t>
            </a:r>
            <a:r>
              <a:rPr lang="fr-FR" sz="1600" dirty="0">
                <a:solidFill>
                  <a:schemeClr val="bg2"/>
                </a:solidFill>
                <a:sym typeface="Wingdings" panose="05000000000000000000" pitchFamily="2" charset="2"/>
              </a:rPr>
              <a:t>città</a:t>
            </a:r>
            <a:endParaRPr lang="fr-FR" sz="1600" dirty="0">
              <a:solidFill>
                <a:schemeClr val="bg2"/>
              </a:solidFill>
            </a:endParaRPr>
          </a:p>
        </p:txBody>
      </p:sp>
      <p:sp>
        <p:nvSpPr>
          <p:cNvPr id="17" name="Rectangle 16">
            <a:hlinkClick r:id="" action="ppaction://macro?name=SlideLayout5.CorrectPartiel"/>
            <a:extLst>
              <a:ext uri="{FF2B5EF4-FFF2-40B4-BE49-F238E27FC236}">
                <a16:creationId xmlns:a16="http://schemas.microsoft.com/office/drawing/2014/main" id="{A97FC9B2-F2CC-4E64-AD88-F4C3A694FEA8}"/>
              </a:ext>
            </a:extLst>
          </p:cNvPr>
          <p:cNvSpPr/>
          <p:nvPr/>
        </p:nvSpPr>
        <p:spPr>
          <a:xfrm>
            <a:off x="4906536" y="5456329"/>
            <a:ext cx="3323064" cy="407020"/>
          </a:xfrm>
          <a:prstGeom prst="rect">
            <a:avLst/>
          </a:prstGeom>
          <a:solidFill>
            <a:srgbClr val="009FC6">
              <a:alpha val="20000"/>
            </a:srgbClr>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dirty="0" err="1">
                <a:solidFill>
                  <a:schemeClr val="bg2"/>
                </a:solidFill>
                <a:sym typeface="Wingdings" panose="05000000000000000000" pitchFamily="2" charset="2"/>
              </a:rPr>
              <a:t>Cestini </a:t>
            </a:r>
            <a:r>
              <a:rPr lang="fr-FR" sz="1600" dirty="0">
                <a:solidFill>
                  <a:schemeClr val="bg2"/>
                </a:solidFill>
                <a:sym typeface="Wingdings" panose="05000000000000000000" pitchFamily="2" charset="2"/>
              </a:rPr>
              <a:t>intelligenti</a:t>
            </a:r>
            <a:endParaRPr lang="fr-FR" sz="1600" dirty="0">
              <a:solidFill>
                <a:schemeClr val="bg2"/>
              </a:solidFill>
            </a:endParaRPr>
          </a:p>
        </p:txBody>
      </p:sp>
    </p:spTree>
    <p:extLst>
      <p:ext uri="{BB962C8B-B14F-4D97-AF65-F5344CB8AC3E}">
        <p14:creationId xmlns:p14="http://schemas.microsoft.com/office/powerpoint/2010/main" val="3656324655"/>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a16="http://schemas.microsoft.com/office/drawing/2014/main" xmlns="">
      <p:transition spd="slow" advClick="0"/>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Shape 70"/>
        <p:cNvGrpSpPr/>
        <p:nvPr/>
      </p:nvGrpSpPr>
      <p:grpSpPr>
        <a:xfrm>
          <a:off x="0" y="0"/>
          <a:ext cx="0" cy="0"/>
          <a:chOff x="0" y="0"/>
          <a:chExt cx="0" cy="0"/>
        </a:xfrm>
      </p:grpSpPr>
      <p:sp>
        <p:nvSpPr>
          <p:cNvPr id="71" name="Google Shape;71;g10b78f225a7_0_23"/>
          <p:cNvSpPr txBox="1">
            <a:spLocks noGrp="1"/>
          </p:cNvSpPr>
          <p:nvPr>
            <p:ph type="sldNum" idx="12"/>
          </p:nvPr>
        </p:nvSpPr>
        <p:spPr>
          <a:xfrm>
            <a:off x="7046913" y="6519863"/>
            <a:ext cx="2133600" cy="365100"/>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000"/>
              <a:buNone/>
            </a:pPr>
            <a:fld id="{00000000-1234-1234-1234-123412341234}" type="slidenum">
              <a:rPr lang="es-ES"/>
              <a:t>36</a:t>
            </a:fld>
            <a:endParaRPr/>
          </a:p>
        </p:txBody>
      </p:sp>
      <p:sp>
        <p:nvSpPr>
          <p:cNvPr id="72" name="Google Shape;72;g10b78f225a7_0_23"/>
          <p:cNvSpPr txBox="1"/>
          <p:nvPr/>
        </p:nvSpPr>
        <p:spPr>
          <a:xfrm>
            <a:off x="285531" y="1074532"/>
            <a:ext cx="8510100" cy="375300"/>
          </a:xfrm>
          <a:prstGeom prst="rect">
            <a:avLst/>
          </a:prstGeom>
          <a:solidFill>
            <a:srgbClr val="009FC6"/>
          </a:solidFill>
          <a:ln w="9525" cap="flat" cmpd="sng">
            <a:solidFill>
              <a:srgbClr val="009FC6"/>
            </a:solidFill>
            <a:prstDash val="solid"/>
            <a:round/>
            <a:headEnd type="none" w="sm" len="sm"/>
            <a:tailEnd type="none" w="sm" len="sm"/>
          </a:ln>
        </p:spPr>
        <p:txBody>
          <a:bodyPr spcFirstLastPara="1" wrap="square" lIns="91425" tIns="45700" rIns="91425" bIns="45700" anchor="b" anchorCtr="0">
            <a:normAutofit fontScale="92500" lnSpcReduction="10000"/>
          </a:bodyPr>
          <a:lstStyle/>
          <a:p>
            <a:pPr marL="742950" marR="0" lvl="0" indent="-742950" algn="l" rtl="0">
              <a:lnSpc>
                <a:spcPct val="90000"/>
              </a:lnSpc>
              <a:spcBef>
                <a:spcPts val="0"/>
              </a:spcBef>
              <a:spcAft>
                <a:spcPts val="0"/>
              </a:spcAft>
              <a:buNone/>
            </a:pPr>
            <a:r>
              <a:rPr lang="es-ES" sz="2400" dirty="0">
                <a:solidFill>
                  <a:schemeClr val="lt1"/>
                </a:solidFill>
              </a:rPr>
              <a:t>Quiz di </a:t>
            </a:r>
            <a:r>
              <a:rPr lang="es-ES" sz="2400" dirty="0" err="1">
                <a:solidFill>
                  <a:schemeClr val="lt1"/>
                </a:solidFill>
              </a:rPr>
              <a:t>autovalutazione</a:t>
            </a:r>
            <a:endParaRPr sz="2400" b="0" i="0" u="none" strike="noStrike" cap="none" dirty="0">
              <a:solidFill>
                <a:schemeClr val="lt1"/>
              </a:solidFill>
              <a:latin typeface="Arial"/>
              <a:ea typeface="Arial"/>
              <a:cs typeface="Arial"/>
              <a:sym typeface="Arial"/>
            </a:endParaRPr>
          </a:p>
        </p:txBody>
      </p:sp>
      <p:sp>
        <p:nvSpPr>
          <p:cNvPr id="3" name="ZoneTexte 2">
            <a:extLst>
              <a:ext uri="{FF2B5EF4-FFF2-40B4-BE49-F238E27FC236}">
                <a16:creationId xmlns:a16="http://schemas.microsoft.com/office/drawing/2014/main" id="{2445A239-802B-452E-8EFC-88B2C03E6CF7}"/>
              </a:ext>
            </a:extLst>
          </p:cNvPr>
          <p:cNvSpPr txBox="1"/>
          <p:nvPr/>
        </p:nvSpPr>
        <p:spPr>
          <a:xfrm>
            <a:off x="285531" y="1951463"/>
            <a:ext cx="8510100" cy="923330"/>
          </a:xfrm>
          <a:prstGeom prst="rect">
            <a:avLst/>
          </a:prstGeom>
          <a:noFill/>
        </p:spPr>
        <p:txBody>
          <a:bodyPr wrap="square" rtlCol="0">
            <a:spAutoFit/>
          </a:bodyPr>
          <a:lstStyle/>
          <a:p>
            <a:r>
              <a:rPr lang="fr-FR" sz="1800" b="1" dirty="0"/>
              <a:t>Domanda n. 5 :</a:t>
            </a:r>
          </a:p>
          <a:p>
            <a:pPr algn="just"/>
            <a:r>
              <a:rPr lang="en-US" sz="1800" dirty="0">
                <a:solidFill>
                  <a:schemeClr val="tx1"/>
                </a:solidFill>
              </a:rPr>
              <a:t>Selezionare gli aspetti logistici che hanno un maggiore impatto sull'efficienza della raccolta dei rifiuti:</a:t>
            </a:r>
          </a:p>
        </p:txBody>
      </p:sp>
      <p:sp>
        <p:nvSpPr>
          <p:cNvPr id="9" name="Rectangle 8">
            <a:hlinkClick r:id="" action="ppaction://macro?name=SlideLayout5.WrongPartiel"/>
            <a:extLst>
              <a:ext uri="{FF2B5EF4-FFF2-40B4-BE49-F238E27FC236}">
                <a16:creationId xmlns:a16="http://schemas.microsoft.com/office/drawing/2014/main" id="{5B7332FF-407F-4BCC-B855-5032789EFB54}"/>
              </a:ext>
            </a:extLst>
          </p:cNvPr>
          <p:cNvSpPr/>
          <p:nvPr/>
        </p:nvSpPr>
        <p:spPr>
          <a:xfrm>
            <a:off x="1828801" y="3145665"/>
            <a:ext cx="5218113" cy="407020"/>
          </a:xfrm>
          <a:prstGeom prst="rect">
            <a:avLst/>
          </a:prstGeom>
          <a:solidFill>
            <a:srgbClr val="009FC6">
              <a:alpha val="20000"/>
            </a:srgbClr>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dirty="0">
                <a:solidFill>
                  <a:schemeClr val="bg2"/>
                </a:solidFill>
                <a:sym typeface="Wingdings" panose="05000000000000000000" pitchFamily="2" charset="2"/>
              </a:rPr>
              <a:t>Gestione </a:t>
            </a:r>
            <a:r>
              <a:rPr lang="fr-FR" sz="1600" dirty="0" err="1">
                <a:solidFill>
                  <a:schemeClr val="bg2"/>
                </a:solidFill>
                <a:sym typeface="Wingdings" panose="05000000000000000000" pitchFamily="2" charset="2"/>
              </a:rPr>
              <a:t>dei costi </a:t>
            </a:r>
            <a:r>
              <a:rPr lang="fr-FR" sz="1600" dirty="0">
                <a:solidFill>
                  <a:schemeClr val="bg2"/>
                </a:solidFill>
                <a:sym typeface="Wingdings" panose="05000000000000000000" pitchFamily="2" charset="2"/>
              </a:rPr>
              <a:t>e </a:t>
            </a:r>
            <a:r>
              <a:rPr lang="fr-FR" sz="1600" dirty="0" err="1">
                <a:solidFill>
                  <a:schemeClr val="bg2"/>
                </a:solidFill>
                <a:sym typeface="Wingdings" panose="05000000000000000000" pitchFamily="2" charset="2"/>
              </a:rPr>
              <a:t>pilotaggio</a:t>
            </a:r>
            <a:endParaRPr lang="fr-FR" sz="1600" dirty="0">
              <a:solidFill>
                <a:schemeClr val="bg2"/>
              </a:solidFill>
            </a:endParaRPr>
          </a:p>
        </p:txBody>
      </p:sp>
      <p:sp>
        <p:nvSpPr>
          <p:cNvPr id="12" name="Rectangle 11">
            <a:hlinkClick r:id="" action="ppaction://macro?name=SlideLayout5.CorrectPartiel"/>
            <a:extLst>
              <a:ext uri="{FF2B5EF4-FFF2-40B4-BE49-F238E27FC236}">
                <a16:creationId xmlns:a16="http://schemas.microsoft.com/office/drawing/2014/main" id="{DBFC5508-0A47-434C-9BFB-EDC9270D8801}"/>
              </a:ext>
            </a:extLst>
          </p:cNvPr>
          <p:cNvSpPr/>
          <p:nvPr/>
        </p:nvSpPr>
        <p:spPr>
          <a:xfrm>
            <a:off x="1828803" y="3821054"/>
            <a:ext cx="5218113" cy="407020"/>
          </a:xfrm>
          <a:prstGeom prst="rect">
            <a:avLst/>
          </a:prstGeom>
          <a:solidFill>
            <a:srgbClr val="009FC6">
              <a:alpha val="20000"/>
            </a:srgbClr>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dirty="0">
                <a:solidFill>
                  <a:schemeClr val="bg2"/>
                </a:solidFill>
                <a:sym typeface="Wingdings" panose="05000000000000000000" pitchFamily="2" charset="2"/>
              </a:rPr>
              <a:t>Ottimizzazione del processo</a:t>
            </a:r>
            <a:endParaRPr lang="fr-FR" sz="1600" dirty="0">
              <a:solidFill>
                <a:schemeClr val="bg2"/>
              </a:solidFill>
            </a:endParaRPr>
          </a:p>
        </p:txBody>
      </p:sp>
      <p:sp>
        <p:nvSpPr>
          <p:cNvPr id="13" name="Rectangle 12">
            <a:hlinkClick r:id="" action="ppaction://macro?name=SlideLayout5.CorrectPartiel"/>
            <a:extLst>
              <a:ext uri="{FF2B5EF4-FFF2-40B4-BE49-F238E27FC236}">
                <a16:creationId xmlns:a16="http://schemas.microsoft.com/office/drawing/2014/main" id="{706BB33F-7F7E-44D1-A077-39D2C4C118CF}"/>
              </a:ext>
            </a:extLst>
          </p:cNvPr>
          <p:cNvSpPr/>
          <p:nvPr/>
        </p:nvSpPr>
        <p:spPr>
          <a:xfrm>
            <a:off x="1828800" y="4496443"/>
            <a:ext cx="5218113" cy="407020"/>
          </a:xfrm>
          <a:prstGeom prst="rect">
            <a:avLst/>
          </a:prstGeom>
          <a:solidFill>
            <a:srgbClr val="009FC6">
              <a:alpha val="20000"/>
            </a:srgbClr>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dirty="0" err="1">
                <a:solidFill>
                  <a:schemeClr val="bg2"/>
                </a:solidFill>
                <a:sym typeface="Wingdings" panose="05000000000000000000" pitchFamily="2" charset="2"/>
              </a:rPr>
              <a:t>Sostenibilità </a:t>
            </a:r>
            <a:r>
              <a:rPr lang="fr-FR" sz="1600" dirty="0">
                <a:solidFill>
                  <a:schemeClr val="bg2"/>
                </a:solidFill>
                <a:sym typeface="Wingdings" panose="05000000000000000000" pitchFamily="2" charset="2"/>
              </a:rPr>
              <a:t>ed </a:t>
            </a:r>
            <a:r>
              <a:rPr lang="fr-FR" sz="1600" dirty="0" err="1">
                <a:solidFill>
                  <a:schemeClr val="bg2"/>
                </a:solidFill>
                <a:sym typeface="Wingdings" panose="05000000000000000000" pitchFamily="2" charset="2"/>
              </a:rPr>
              <a:t>efficienza </a:t>
            </a:r>
            <a:r>
              <a:rPr lang="fr-FR" sz="1600" dirty="0">
                <a:solidFill>
                  <a:schemeClr val="bg2"/>
                </a:solidFill>
                <a:sym typeface="Wingdings" panose="05000000000000000000" pitchFamily="2" charset="2"/>
              </a:rPr>
              <a:t>delle </a:t>
            </a:r>
            <a:r>
              <a:rPr lang="fr-FR" sz="1600" dirty="0" err="1">
                <a:solidFill>
                  <a:schemeClr val="bg2"/>
                </a:solidFill>
                <a:sym typeface="Wingdings" panose="05000000000000000000" pitchFamily="2" charset="2"/>
              </a:rPr>
              <a:t>operazioni</a:t>
            </a:r>
            <a:endParaRPr lang="fr-FR" sz="1600" dirty="0">
              <a:solidFill>
                <a:schemeClr val="bg2"/>
              </a:solidFill>
            </a:endParaRPr>
          </a:p>
        </p:txBody>
      </p:sp>
      <p:sp>
        <p:nvSpPr>
          <p:cNvPr id="14" name="Rectangle 13">
            <a:hlinkClick r:id="" action="ppaction://macro?name=SlideLayout5.WrongPartiel"/>
            <a:extLst>
              <a:ext uri="{FF2B5EF4-FFF2-40B4-BE49-F238E27FC236}">
                <a16:creationId xmlns:a16="http://schemas.microsoft.com/office/drawing/2014/main" id="{A70020B5-E13A-4BDD-B145-70F3CAA3D344}"/>
              </a:ext>
            </a:extLst>
          </p:cNvPr>
          <p:cNvSpPr/>
          <p:nvPr/>
        </p:nvSpPr>
        <p:spPr>
          <a:xfrm>
            <a:off x="1828800" y="5171832"/>
            <a:ext cx="5218113" cy="407020"/>
          </a:xfrm>
          <a:prstGeom prst="rect">
            <a:avLst/>
          </a:prstGeom>
          <a:solidFill>
            <a:srgbClr val="009FC6">
              <a:alpha val="20000"/>
            </a:srgbClr>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dirty="0">
                <a:solidFill>
                  <a:schemeClr val="bg2"/>
                </a:solidFill>
                <a:sym typeface="Wingdings" panose="05000000000000000000" pitchFamily="2" charset="2"/>
              </a:rPr>
              <a:t>Gestione dello </a:t>
            </a:r>
            <a:r>
              <a:rPr lang="fr-FR" sz="1600" dirty="0" err="1">
                <a:solidFill>
                  <a:schemeClr val="bg2"/>
                </a:solidFill>
                <a:sym typeface="Wingdings" panose="05000000000000000000" pitchFamily="2" charset="2"/>
              </a:rPr>
              <a:t>spazio</a:t>
            </a:r>
            <a:r>
              <a:rPr lang="fr-FR" sz="1600" dirty="0">
                <a:solidFill>
                  <a:schemeClr val="bg2"/>
                </a:solidFill>
                <a:sym typeface="Wingdings" panose="05000000000000000000" pitchFamily="2" charset="2"/>
              </a:rPr>
              <a:t> e dell'immagazzinamento</a:t>
            </a:r>
            <a:endParaRPr lang="fr-FR" sz="1600" dirty="0">
              <a:solidFill>
                <a:schemeClr val="bg2"/>
              </a:solidFill>
            </a:endParaRPr>
          </a:p>
        </p:txBody>
      </p:sp>
      <p:sp>
        <p:nvSpPr>
          <p:cNvPr id="11" name="Rectangle 10">
            <a:hlinkClick r:id="" action="ppaction://macro?name=SlideLayout5.CorrectPartiel"/>
            <a:extLst>
              <a:ext uri="{FF2B5EF4-FFF2-40B4-BE49-F238E27FC236}">
                <a16:creationId xmlns:a16="http://schemas.microsoft.com/office/drawing/2014/main" id="{0F3CEF74-B352-4A86-B6D5-2492257BD342}"/>
              </a:ext>
            </a:extLst>
          </p:cNvPr>
          <p:cNvSpPr/>
          <p:nvPr/>
        </p:nvSpPr>
        <p:spPr>
          <a:xfrm>
            <a:off x="1828800" y="5841971"/>
            <a:ext cx="5218113" cy="407020"/>
          </a:xfrm>
          <a:prstGeom prst="rect">
            <a:avLst/>
          </a:prstGeom>
          <a:solidFill>
            <a:srgbClr val="009FC6">
              <a:alpha val="20000"/>
            </a:srgbClr>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dirty="0">
                <a:solidFill>
                  <a:schemeClr val="bg2"/>
                </a:solidFill>
                <a:sym typeface="Wingdings" panose="05000000000000000000" pitchFamily="2" charset="2"/>
              </a:rPr>
              <a:t>Monitoraggio </a:t>
            </a:r>
            <a:r>
              <a:rPr lang="fr-FR" sz="1600" dirty="0" err="1">
                <a:solidFill>
                  <a:schemeClr val="bg2"/>
                </a:solidFill>
                <a:sym typeface="Wingdings" panose="05000000000000000000" pitchFamily="2" charset="2"/>
              </a:rPr>
              <a:t>della qualità dei fornitori</a:t>
            </a:r>
            <a:endParaRPr lang="fr-FR" sz="1600" dirty="0">
              <a:solidFill>
                <a:schemeClr val="bg2"/>
              </a:solidFill>
            </a:endParaRPr>
          </a:p>
        </p:txBody>
      </p:sp>
    </p:spTree>
    <p:extLst>
      <p:ext uri="{BB962C8B-B14F-4D97-AF65-F5344CB8AC3E}">
        <p14:creationId xmlns:p14="http://schemas.microsoft.com/office/powerpoint/2010/main" val="838132018"/>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a16="http://schemas.microsoft.com/office/drawing/2014/main" xmlns="">
      <p:transition spd="slow" advClick="0"/>
    </mc:Fallback>
  </mc:AlternateContent>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 2" descr="Une image contenant lumière&#10;&#10;Description générée automatiquement">
            <a:hlinkClick r:id="" action="ppaction://macro?name=SlideLayout5.Retry"/>
            <a:extLst>
              <a:ext uri="{FF2B5EF4-FFF2-40B4-BE49-F238E27FC236}">
                <a16:creationId xmlns:a16="http://schemas.microsoft.com/office/drawing/2014/main" id="{4A7E7D2D-D6FD-4842-9858-20AD3C757AC9}"/>
              </a:ext>
            </a:extLst>
          </p:cNvPr>
          <p:cNvPicPr>
            <a:picLocks noChangeAspect="1"/>
          </p:cNvPicPr>
          <p:nvPr/>
        </p:nvPicPr>
        <p:blipFill rotWithShape="1">
          <a:blip r:embed="rId2"/>
          <a:srcRect t="21656"/>
          <a:stretch/>
        </p:blipFill>
        <p:spPr>
          <a:xfrm>
            <a:off x="6860098" y="4914908"/>
            <a:ext cx="1860157" cy="1943092"/>
          </a:xfrm>
          <a:prstGeom prst="rect">
            <a:avLst/>
          </a:prstGeom>
        </p:spPr>
      </p:pic>
      <p:sp>
        <p:nvSpPr>
          <p:cNvPr id="5" name="Bulle narrative : ronde 4">
            <a:hlinkClick r:id="" action="ppaction://macro?name=SlideLayout5.Retry"/>
            <a:extLst>
              <a:ext uri="{FF2B5EF4-FFF2-40B4-BE49-F238E27FC236}">
                <a16:creationId xmlns:a16="http://schemas.microsoft.com/office/drawing/2014/main" id="{8F26B6F6-7397-4392-AAF8-AA8DC3D634F0}"/>
              </a:ext>
            </a:extLst>
          </p:cNvPr>
          <p:cNvSpPr/>
          <p:nvPr/>
        </p:nvSpPr>
        <p:spPr>
          <a:xfrm>
            <a:off x="7906215" y="4304371"/>
            <a:ext cx="1148575" cy="610537"/>
          </a:xfrm>
          <a:prstGeom prst="wedgeEllipseCallout">
            <a:avLst>
              <a:gd name="adj1" fmla="val -36218"/>
              <a:gd name="adj2" fmla="val 7345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err="1"/>
              <a:t>Provi</a:t>
            </a:r>
            <a:r>
              <a:rPr lang="fr-FR" b="1" dirty="0"/>
              <a:t> </a:t>
            </a:r>
            <a:r>
              <a:rPr lang="fr-FR" b="1" dirty="0" err="1"/>
              <a:t>ancora</a:t>
            </a:r>
            <a:r>
              <a:rPr lang="fr-FR" b="1" dirty="0"/>
              <a:t>?</a:t>
            </a:r>
          </a:p>
        </p:txBody>
      </p:sp>
    </p:spTree>
    <p:extLst>
      <p:ext uri="{BB962C8B-B14F-4D97-AF65-F5344CB8AC3E}">
        <p14:creationId xmlns:p14="http://schemas.microsoft.com/office/powerpoint/2010/main" val="267359294"/>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a16="http://schemas.microsoft.com/office/drawing/2014/main" xmlns="">
      <p:transition spd="slow" advClick="0"/>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54"/>
        <p:cNvGrpSpPr/>
        <p:nvPr/>
      </p:nvGrpSpPr>
      <p:grpSpPr>
        <a:xfrm>
          <a:off x="0" y="0"/>
          <a:ext cx="0" cy="0"/>
          <a:chOff x="0" y="0"/>
          <a:chExt cx="0" cy="0"/>
        </a:xfrm>
      </p:grpSpPr>
      <p:sp>
        <p:nvSpPr>
          <p:cNvPr id="55" name="Google Shape;55;p3"/>
          <p:cNvSpPr txBox="1">
            <a:spLocks noGrp="1"/>
          </p:cNvSpPr>
          <p:nvPr>
            <p:ph type="sldNum" idx="12"/>
          </p:nvPr>
        </p:nvSpPr>
        <p:spPr>
          <a:xfrm>
            <a:off x="7046913" y="6519863"/>
            <a:ext cx="2133600" cy="365125"/>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000"/>
              <a:buNone/>
            </a:pPr>
            <a:fld id="{00000000-1234-1234-1234-123412341234}" type="slidenum">
              <a:rPr lang="es-ES"/>
              <a:t>4</a:t>
            </a:fld>
            <a:endParaRPr/>
          </a:p>
        </p:txBody>
      </p:sp>
      <p:sp>
        <p:nvSpPr>
          <p:cNvPr id="56" name="Google Shape;56;p3"/>
          <p:cNvSpPr txBox="1"/>
          <p:nvPr/>
        </p:nvSpPr>
        <p:spPr>
          <a:xfrm>
            <a:off x="311650" y="1048402"/>
            <a:ext cx="8510100" cy="486600"/>
          </a:xfrm>
          <a:prstGeom prst="rect">
            <a:avLst/>
          </a:prstGeom>
          <a:solidFill>
            <a:srgbClr val="18C320"/>
          </a:solidFill>
          <a:ln w="9525" cap="flat" cmpd="sng">
            <a:solidFill>
              <a:srgbClr val="00B050"/>
            </a:solidFill>
            <a:prstDash val="solid"/>
            <a:round/>
            <a:headEnd type="none" w="sm" len="sm"/>
            <a:tailEnd type="none" w="sm" len="sm"/>
          </a:ln>
        </p:spPr>
        <p:txBody>
          <a:bodyPr spcFirstLastPara="1" wrap="square" lIns="91425" tIns="45700" rIns="91425" bIns="45700" anchor="b" anchorCtr="0">
            <a:normAutofit/>
          </a:bodyPr>
          <a:lstStyle/>
          <a:p>
            <a:pPr>
              <a:lnSpc>
                <a:spcPct val="90000"/>
              </a:lnSpc>
              <a:buClr>
                <a:schemeClr val="lt1"/>
              </a:buClr>
              <a:buSzPts val="3959"/>
            </a:pPr>
            <a:r>
              <a:rPr lang="en-GB" sz="2800" b="0" i="0" u="none" strike="noStrike" cap="none" dirty="0">
                <a:solidFill>
                  <a:schemeClr val="lt1"/>
                </a:solidFill>
                <a:latin typeface="Arial"/>
                <a:ea typeface="Arial"/>
                <a:cs typeface="Arial"/>
                <a:sym typeface="Arial"/>
              </a:rPr>
              <a:t>Contenuto della capsula</a:t>
            </a:r>
            <a:endParaRPr lang="en-GB" sz="2800" dirty="0"/>
          </a:p>
        </p:txBody>
      </p:sp>
      <p:sp>
        <p:nvSpPr>
          <p:cNvPr id="57" name="Google Shape;57;p3"/>
          <p:cNvSpPr/>
          <p:nvPr/>
        </p:nvSpPr>
        <p:spPr>
          <a:xfrm>
            <a:off x="1358538" y="2396683"/>
            <a:ext cx="7354388" cy="2169784"/>
          </a:xfrm>
          <a:prstGeom prst="rect">
            <a:avLst/>
          </a:prstGeom>
          <a:noFill/>
          <a:ln>
            <a:noFill/>
          </a:ln>
        </p:spPr>
        <p:txBody>
          <a:bodyPr spcFirstLastPara="1" wrap="square" lIns="91425" tIns="45700" rIns="91425" bIns="45700" anchor="t" anchorCtr="0">
            <a:spAutoFit/>
          </a:bodyPr>
          <a:lstStyle/>
          <a:p>
            <a:pPr marL="342900" marR="0" lvl="0" indent="-342900" algn="just" rtl="0">
              <a:lnSpc>
                <a:spcPct val="150000"/>
              </a:lnSpc>
              <a:spcBef>
                <a:spcPts val="0"/>
              </a:spcBef>
              <a:spcAft>
                <a:spcPts val="0"/>
              </a:spcAft>
              <a:buClr>
                <a:srgbClr val="000000"/>
              </a:buClr>
              <a:buSzPts val="2200"/>
              <a:buFont typeface="+mj-lt"/>
              <a:buAutoNum type="arabicPeriod"/>
            </a:pPr>
            <a:r>
              <a:rPr lang="en-US" sz="1800" b="0" i="0" u="none" strike="noStrike" cap="none" dirty="0">
                <a:solidFill>
                  <a:srgbClr val="000000"/>
                </a:solidFill>
                <a:latin typeface="Arial" panose="020B0604020202020204" pitchFamily="34" charset="0"/>
                <a:cs typeface="Arial" panose="020B0604020202020204" pitchFamily="34" charset="0"/>
                <a:sym typeface="Arial"/>
              </a:rPr>
              <a:t>Introduzione alle specificità delle operazioni di gestione dei rifiuti</a:t>
            </a:r>
          </a:p>
          <a:p>
            <a:pPr marL="342900" marR="0" lvl="0" indent="-342900" algn="just" rtl="0">
              <a:lnSpc>
                <a:spcPct val="150000"/>
              </a:lnSpc>
              <a:spcBef>
                <a:spcPts val="0"/>
              </a:spcBef>
              <a:spcAft>
                <a:spcPts val="0"/>
              </a:spcAft>
              <a:buClr>
                <a:srgbClr val="000000"/>
              </a:buClr>
              <a:buSzPts val="2200"/>
              <a:buFont typeface="+mj-lt"/>
              <a:buAutoNum type="arabicPeriod"/>
            </a:pPr>
            <a:endParaRPr lang="en-US" sz="1800" b="0" i="0" u="none" strike="noStrike" cap="none" dirty="0">
              <a:solidFill>
                <a:srgbClr val="000000"/>
              </a:solidFill>
              <a:latin typeface="Arial" panose="020B0604020202020204" pitchFamily="34" charset="0"/>
              <a:cs typeface="Arial" panose="020B0604020202020204" pitchFamily="34" charset="0"/>
              <a:sym typeface="Arial"/>
            </a:endParaRPr>
          </a:p>
          <a:p>
            <a:pPr marL="342900" marR="0" lvl="0" indent="-342900" algn="just" rtl="0">
              <a:lnSpc>
                <a:spcPct val="150000"/>
              </a:lnSpc>
              <a:spcBef>
                <a:spcPts val="0"/>
              </a:spcBef>
              <a:spcAft>
                <a:spcPts val="0"/>
              </a:spcAft>
              <a:buClr>
                <a:srgbClr val="000000"/>
              </a:buClr>
              <a:buSzPts val="2200"/>
              <a:buFont typeface="+mj-lt"/>
              <a:buAutoNum type="arabicPeriod"/>
            </a:pPr>
            <a:r>
              <a:rPr lang="en-US" sz="1800" b="0" i="0" u="none" strike="noStrike" cap="none" dirty="0" err="1">
                <a:solidFill>
                  <a:srgbClr val="000000"/>
                </a:solidFill>
                <a:latin typeface="Arial" panose="020B0604020202020204" pitchFamily="34" charset="0"/>
                <a:cs typeface="Arial" panose="020B0604020202020204" pitchFamily="34" charset="0"/>
                <a:sym typeface="Arial"/>
              </a:rPr>
              <a:t>Organizzazione </a:t>
            </a:r>
            <a:r>
              <a:rPr lang="en-US" sz="1800" b="0" i="0" u="none" strike="noStrike" cap="none" dirty="0">
                <a:solidFill>
                  <a:srgbClr val="000000"/>
                </a:solidFill>
                <a:latin typeface="Arial" panose="020B0604020202020204" pitchFamily="34" charset="0"/>
                <a:cs typeface="Arial" panose="020B0604020202020204" pitchFamily="34" charset="0"/>
                <a:sym typeface="Arial"/>
              </a:rPr>
              <a:t>dei flussi logistici urbani per i rifiuti</a:t>
            </a:r>
          </a:p>
          <a:p>
            <a:pPr marL="342900" marR="0" lvl="0" indent="-342900" algn="just" rtl="0">
              <a:lnSpc>
                <a:spcPct val="150000"/>
              </a:lnSpc>
              <a:spcBef>
                <a:spcPts val="0"/>
              </a:spcBef>
              <a:spcAft>
                <a:spcPts val="0"/>
              </a:spcAft>
              <a:buClr>
                <a:srgbClr val="000000"/>
              </a:buClr>
              <a:buSzPts val="2200"/>
              <a:buFont typeface="+mj-lt"/>
              <a:buAutoNum type="arabicPeriod"/>
            </a:pPr>
            <a:endParaRPr lang="en-US" sz="1800" b="0" i="0" u="none" strike="noStrike" cap="none" dirty="0">
              <a:solidFill>
                <a:srgbClr val="000000"/>
              </a:solidFill>
              <a:latin typeface="Arial" panose="020B0604020202020204" pitchFamily="34" charset="0"/>
              <a:cs typeface="Arial" panose="020B0604020202020204" pitchFamily="34" charset="0"/>
              <a:sym typeface="Arial"/>
            </a:endParaRPr>
          </a:p>
          <a:p>
            <a:pPr marL="342900" marR="0" lvl="0" indent="-342900" algn="just" rtl="0">
              <a:lnSpc>
                <a:spcPct val="150000"/>
              </a:lnSpc>
              <a:spcBef>
                <a:spcPts val="0"/>
              </a:spcBef>
              <a:spcAft>
                <a:spcPts val="0"/>
              </a:spcAft>
              <a:buClr>
                <a:srgbClr val="000000"/>
              </a:buClr>
              <a:buSzPts val="2200"/>
              <a:buFont typeface="+mj-lt"/>
              <a:buAutoNum type="arabicPeriod"/>
            </a:pPr>
            <a:r>
              <a:rPr lang="en-US" sz="1800" b="0" i="0" u="none" strike="noStrike" cap="none" dirty="0">
                <a:solidFill>
                  <a:srgbClr val="000000"/>
                </a:solidFill>
                <a:latin typeface="Arial" panose="020B0604020202020204" pitchFamily="34" charset="0"/>
                <a:cs typeface="Arial" panose="020B0604020202020204" pitchFamily="34" charset="0"/>
                <a:sym typeface="Arial"/>
              </a:rPr>
              <a:t>Sfide e tendenze del settore </a:t>
            </a:r>
          </a:p>
        </p:txBody>
      </p:sp>
      <p:sp>
        <p:nvSpPr>
          <p:cNvPr id="58" name="Google Shape;58;p3"/>
          <p:cNvSpPr/>
          <p:nvPr/>
        </p:nvSpPr>
        <p:spPr>
          <a:xfrm>
            <a:off x="876753" y="2360711"/>
            <a:ext cx="338093" cy="1754089"/>
          </a:xfrm>
          <a:prstGeom prst="rect">
            <a:avLst/>
          </a:prstGeom>
          <a:solidFill>
            <a:srgbClr val="18C320"/>
          </a:solidFill>
          <a:ln w="12700" cap="flat" cmpd="sng">
            <a:solidFill>
              <a:srgbClr val="00B05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advClick="0" advTm="6000"/>
    </mc:Choice>
    <mc:Fallback xmlns="">
      <p:transition spd="slow" advClick="0" advTm="6000"/>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63"/>
        <p:cNvGrpSpPr/>
        <p:nvPr/>
      </p:nvGrpSpPr>
      <p:grpSpPr>
        <a:xfrm>
          <a:off x="0" y="0"/>
          <a:ext cx="0" cy="0"/>
          <a:chOff x="0" y="0"/>
          <a:chExt cx="0" cy="0"/>
        </a:xfrm>
      </p:grpSpPr>
      <p:sp>
        <p:nvSpPr>
          <p:cNvPr id="65" name="Google Shape;65;p9"/>
          <p:cNvSpPr txBox="1"/>
          <p:nvPr/>
        </p:nvSpPr>
        <p:spPr>
          <a:xfrm>
            <a:off x="285531" y="1074532"/>
            <a:ext cx="8509997" cy="531244"/>
          </a:xfrm>
          <a:prstGeom prst="rect">
            <a:avLst/>
          </a:prstGeom>
          <a:solidFill>
            <a:srgbClr val="18C320"/>
          </a:solidFill>
          <a:ln w="9525" cap="flat" cmpd="sng">
            <a:solidFill>
              <a:srgbClr val="00B050"/>
            </a:solidFill>
            <a:prstDash val="solid"/>
            <a:round/>
            <a:headEnd type="none" w="sm" len="sm"/>
            <a:tailEnd type="none" w="sm" len="sm"/>
          </a:ln>
        </p:spPr>
        <p:txBody>
          <a:bodyPr spcFirstLastPara="1" wrap="square" lIns="91425" tIns="45700" rIns="91425" bIns="45700" anchor="b" anchorCtr="0">
            <a:noAutofit/>
          </a:bodyPr>
          <a:lstStyle/>
          <a:p>
            <a:pPr marL="742950" marR="0" lvl="0" indent="-742950" algn="l" rtl="0">
              <a:lnSpc>
                <a:spcPct val="90000"/>
              </a:lnSpc>
              <a:spcBef>
                <a:spcPts val="0"/>
              </a:spcBef>
              <a:spcAft>
                <a:spcPts val="0"/>
              </a:spcAft>
              <a:buNone/>
            </a:pPr>
            <a:r>
              <a:rPr lang="fr-FR" sz="2800" b="0" i="0" u="none" strike="noStrike" cap="none" dirty="0" err="1">
                <a:solidFill>
                  <a:schemeClr val="lt1"/>
                </a:solidFill>
                <a:latin typeface="Arial"/>
                <a:ea typeface="Arial"/>
                <a:cs typeface="Arial"/>
                <a:sym typeface="Arial"/>
              </a:rPr>
              <a:t>Elementi </a:t>
            </a:r>
            <a:r>
              <a:rPr lang="fr-FR" sz="2800" b="0" i="0" u="none" strike="noStrike" cap="none" dirty="0">
                <a:solidFill>
                  <a:schemeClr val="lt1"/>
                </a:solidFill>
                <a:latin typeface="Arial"/>
                <a:ea typeface="Arial"/>
                <a:cs typeface="Arial"/>
                <a:sym typeface="Arial"/>
              </a:rPr>
              <a:t>di comprensione </a:t>
            </a:r>
            <a:endParaRPr lang="en-GB" sz="2800" b="0" i="0" u="none" strike="noStrike" cap="none" dirty="0">
              <a:solidFill>
                <a:schemeClr val="lt1"/>
              </a:solidFill>
              <a:latin typeface="Arial"/>
              <a:ea typeface="Arial"/>
              <a:cs typeface="Arial"/>
              <a:sym typeface="Arial"/>
            </a:endParaRPr>
          </a:p>
        </p:txBody>
      </p:sp>
      <p:sp>
        <p:nvSpPr>
          <p:cNvPr id="5" name="5 Rectángulo">
            <a:extLst>
              <a:ext uri="{FF2B5EF4-FFF2-40B4-BE49-F238E27FC236}">
                <a16:creationId xmlns:a16="http://schemas.microsoft.com/office/drawing/2014/main" id="{699B06DE-F9D8-4FA2-BC32-F81A3646AFD9}"/>
              </a:ext>
            </a:extLst>
          </p:cNvPr>
          <p:cNvSpPr/>
          <p:nvPr/>
        </p:nvSpPr>
        <p:spPr>
          <a:xfrm>
            <a:off x="306006" y="1812071"/>
            <a:ext cx="8367731" cy="3046988"/>
          </a:xfrm>
          <a:prstGeom prst="rect">
            <a:avLst/>
          </a:prstGeom>
        </p:spPr>
        <p:txBody>
          <a:bodyPr wrap="square">
            <a:spAutoFit/>
          </a:bodyPr>
          <a:lstStyle/>
          <a:p>
            <a:pPr algn="just"/>
            <a:r>
              <a:rPr lang="en-GB" sz="1600" dirty="0">
                <a:solidFill>
                  <a:schemeClr val="tx1"/>
                </a:solidFill>
              </a:rPr>
              <a:t>Questa capsula è un contenuto di e-learning, con messaggi e contenuti animati. Per sfruttare appieno il suo contenuto, si prega di passare alla modalità "presentazione" per sfogliare tutti i messaggi chiave.</a:t>
            </a:r>
          </a:p>
          <a:p>
            <a:pPr algn="just"/>
            <a:r>
              <a:rPr lang="en-GB" sz="1600" dirty="0">
                <a:solidFill>
                  <a:schemeClr val="tx1"/>
                </a:solidFill>
              </a:rPr>
              <a:t> </a:t>
            </a:r>
          </a:p>
          <a:p>
            <a:pPr algn="just"/>
            <a:r>
              <a:rPr lang="en-GB" sz="1600" dirty="0">
                <a:solidFill>
                  <a:schemeClr val="tx1"/>
                </a:solidFill>
              </a:rPr>
              <a:t>Quando si cerca una definizione o un contenuto aggiuntivo, fare clic sulla seguente icona:</a:t>
            </a:r>
          </a:p>
          <a:p>
            <a:pPr algn="just"/>
            <a:endParaRPr lang="en-GB" sz="1600" dirty="0">
              <a:solidFill>
                <a:schemeClr val="tx1"/>
              </a:solidFill>
            </a:endParaRPr>
          </a:p>
          <a:p>
            <a:pPr algn="just"/>
            <a:endParaRPr lang="en-GB" sz="1600" dirty="0">
              <a:solidFill>
                <a:schemeClr val="tx1"/>
              </a:solidFill>
            </a:endParaRPr>
          </a:p>
          <a:p>
            <a:pPr algn="just"/>
            <a:endParaRPr lang="en-GB" sz="1600" dirty="0">
              <a:solidFill>
                <a:schemeClr val="tx1"/>
              </a:solidFill>
            </a:endParaRPr>
          </a:p>
          <a:p>
            <a:pPr algn="just"/>
            <a:r>
              <a:rPr lang="en-GB" sz="1600" dirty="0">
                <a:solidFill>
                  <a:schemeClr val="tx1"/>
                </a:solidFill>
              </a:rPr>
              <a:t>Si aprirà una piccola finestra di messaggio per fornire ulteriori informazioni.</a:t>
            </a:r>
          </a:p>
          <a:p>
            <a:pPr algn="just"/>
            <a:endParaRPr lang="en-GB" sz="1600" dirty="0">
              <a:solidFill>
                <a:schemeClr val="tx1"/>
              </a:solidFill>
            </a:endParaRPr>
          </a:p>
          <a:p>
            <a:pPr algn="just"/>
            <a:r>
              <a:rPr lang="en-GB" sz="1600" dirty="0">
                <a:solidFill>
                  <a:schemeClr val="tx1"/>
                </a:solidFill>
              </a:rPr>
              <a:t>In caso di dubbio, potete rivolgervi al vostro insegnante/professore o utilizzare i dettagli di contatto di questo team di progettisti MOOC.</a:t>
            </a:r>
          </a:p>
        </p:txBody>
      </p:sp>
      <p:pic>
        <p:nvPicPr>
          <p:cNvPr id="6" name="Graphique 5">
            <a:extLst>
              <a:ext uri="{FF2B5EF4-FFF2-40B4-BE49-F238E27FC236}">
                <a16:creationId xmlns:a16="http://schemas.microsoft.com/office/drawing/2014/main" id="{CBE48B07-9AE7-4D24-8D6E-C32CBA506AB6}"/>
              </a:ext>
            </a:extLst>
          </p:cNvPr>
          <p:cNvPicPr>
            <a:picLocks noChangeAspect="1"/>
          </p:cNvPicPr>
          <p:nvPr/>
        </p:nvPicPr>
        <p:blipFill>
          <a:blip r:embed="rId3"/>
          <a:srcRect/>
          <a:stretch/>
        </p:blipFill>
        <p:spPr>
          <a:xfrm>
            <a:off x="4237463" y="3094463"/>
            <a:ext cx="669073" cy="669073"/>
          </a:xfrm>
          <a:prstGeom prst="rect">
            <a:avLst/>
          </a:prstGeom>
        </p:spPr>
      </p:pic>
    </p:spTree>
    <p:extLst>
      <p:ext uri="{BB962C8B-B14F-4D97-AF65-F5344CB8AC3E}">
        <p14:creationId xmlns:p14="http://schemas.microsoft.com/office/powerpoint/2010/main" val="829855021"/>
      </p:ext>
    </p:extLst>
  </p:cSld>
  <p:clrMapOvr>
    <a:masterClrMapping/>
  </p:clrMapOvr>
  <mc:AlternateContent xmlns:mc="http://schemas.openxmlformats.org/markup-compatibility/2006" xmlns:p14="http://schemas.microsoft.com/office/powerpoint/2010/main">
    <mc:Choice Requires="p14">
      <p:transition spd="slow" p14:dur="2000" advClick="0" advTm="12000"/>
    </mc:Choice>
    <mc:Fallback xmlns:a16="http://schemas.microsoft.com/office/drawing/2014/main" xmlns="">
      <p:transition spd="slow" advClick="0" advTm="12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50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up)">
                                      <p:cBhvr>
                                        <p:cTn id="7" dur="2000"/>
                                        <p:tgtEl>
                                          <p:spTgt spid="5">
                                            <p:txEl>
                                              <p:pRg st="0" end="0"/>
                                            </p:txEl>
                                          </p:spTgt>
                                        </p:tgtEl>
                                      </p:cBhvr>
                                    </p:animEffect>
                                  </p:childTnLst>
                                </p:cTn>
                              </p:par>
                            </p:childTnLst>
                          </p:cTn>
                        </p:par>
                        <p:par>
                          <p:cTn id="8" fill="hold">
                            <p:stCondLst>
                              <p:cond delay="2500"/>
                            </p:stCondLst>
                            <p:childTnLst>
                              <p:par>
                                <p:cTn id="9" presetID="22" presetClass="entr" presetSubtype="1" fill="hold" grpId="0" nodeType="afterEffect">
                                  <p:stCondLst>
                                    <p:cond delay="500"/>
                                  </p:stCondLst>
                                  <p:childTnLst>
                                    <p:set>
                                      <p:cBhvr>
                                        <p:cTn id="10" dur="1" fill="hold">
                                          <p:stCondLst>
                                            <p:cond delay="0"/>
                                          </p:stCondLst>
                                        </p:cTn>
                                        <p:tgtEl>
                                          <p:spTgt spid="5">
                                            <p:txEl>
                                              <p:pRg st="2" end="2"/>
                                            </p:txEl>
                                          </p:spTgt>
                                        </p:tgtEl>
                                        <p:attrNameLst>
                                          <p:attrName>style.visibility</p:attrName>
                                        </p:attrNameLst>
                                      </p:cBhvr>
                                      <p:to>
                                        <p:strVal val="visible"/>
                                      </p:to>
                                    </p:set>
                                    <p:animEffect transition="in" filter="wipe(up)">
                                      <p:cBhvr>
                                        <p:cTn id="11" dur="1000"/>
                                        <p:tgtEl>
                                          <p:spTgt spid="5">
                                            <p:txEl>
                                              <p:pRg st="2" end="2"/>
                                            </p:txEl>
                                          </p:spTgt>
                                        </p:tgtEl>
                                      </p:cBhvr>
                                    </p:animEffect>
                                  </p:childTnLst>
                                </p:cTn>
                              </p:par>
                            </p:childTnLst>
                          </p:cTn>
                        </p:par>
                        <p:par>
                          <p:cTn id="12" fill="hold">
                            <p:stCondLst>
                              <p:cond delay="4000"/>
                            </p:stCondLst>
                            <p:childTnLst>
                              <p:par>
                                <p:cTn id="13" presetID="10" presetClass="entr" presetSubtype="0" fill="hold" nodeType="after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fade">
                                      <p:cBhvr>
                                        <p:cTn id="15" dur="500"/>
                                        <p:tgtEl>
                                          <p:spTgt spid="6"/>
                                        </p:tgtEl>
                                      </p:cBhvr>
                                    </p:animEffect>
                                  </p:childTnLst>
                                </p:cTn>
                              </p:par>
                            </p:childTnLst>
                          </p:cTn>
                        </p:par>
                        <p:par>
                          <p:cTn id="16" fill="hold">
                            <p:stCondLst>
                              <p:cond delay="4500"/>
                            </p:stCondLst>
                            <p:childTnLst>
                              <p:par>
                                <p:cTn id="17" presetID="22" presetClass="entr" presetSubtype="1" fill="hold" grpId="0" nodeType="afterEffect">
                                  <p:stCondLst>
                                    <p:cond delay="500"/>
                                  </p:stCondLst>
                                  <p:childTnLst>
                                    <p:set>
                                      <p:cBhvr>
                                        <p:cTn id="18" dur="1" fill="hold">
                                          <p:stCondLst>
                                            <p:cond delay="0"/>
                                          </p:stCondLst>
                                        </p:cTn>
                                        <p:tgtEl>
                                          <p:spTgt spid="5">
                                            <p:txEl>
                                              <p:pRg st="6" end="6"/>
                                            </p:txEl>
                                          </p:spTgt>
                                        </p:tgtEl>
                                        <p:attrNameLst>
                                          <p:attrName>style.visibility</p:attrName>
                                        </p:attrNameLst>
                                      </p:cBhvr>
                                      <p:to>
                                        <p:strVal val="visible"/>
                                      </p:to>
                                    </p:set>
                                    <p:animEffect transition="in" filter="wipe(up)">
                                      <p:cBhvr>
                                        <p:cTn id="19" dur="1000"/>
                                        <p:tgtEl>
                                          <p:spTgt spid="5">
                                            <p:txEl>
                                              <p:pRg st="6" end="6"/>
                                            </p:txEl>
                                          </p:spTgt>
                                        </p:tgtEl>
                                      </p:cBhvr>
                                    </p:animEffect>
                                  </p:childTnLst>
                                </p:cTn>
                              </p:par>
                            </p:childTnLst>
                          </p:cTn>
                        </p:par>
                        <p:par>
                          <p:cTn id="20" fill="hold">
                            <p:stCondLst>
                              <p:cond delay="6000"/>
                            </p:stCondLst>
                            <p:childTnLst>
                              <p:par>
                                <p:cTn id="21" presetID="22" presetClass="entr" presetSubtype="1" fill="hold" grpId="0" nodeType="afterEffect">
                                  <p:stCondLst>
                                    <p:cond delay="500"/>
                                  </p:stCondLst>
                                  <p:childTnLst>
                                    <p:set>
                                      <p:cBhvr>
                                        <p:cTn id="22" dur="1" fill="hold">
                                          <p:stCondLst>
                                            <p:cond delay="0"/>
                                          </p:stCondLst>
                                        </p:cTn>
                                        <p:tgtEl>
                                          <p:spTgt spid="5">
                                            <p:txEl>
                                              <p:pRg st="8" end="8"/>
                                            </p:txEl>
                                          </p:spTgt>
                                        </p:tgtEl>
                                        <p:attrNameLst>
                                          <p:attrName>style.visibility</p:attrName>
                                        </p:attrNameLst>
                                      </p:cBhvr>
                                      <p:to>
                                        <p:strVal val="visible"/>
                                      </p:to>
                                    </p:set>
                                    <p:animEffect transition="in" filter="wipe(up)">
                                      <p:cBhvr>
                                        <p:cTn id="23" dur="2000"/>
                                        <p:tgtEl>
                                          <p:spTgt spid="5">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63"/>
        <p:cNvGrpSpPr/>
        <p:nvPr/>
      </p:nvGrpSpPr>
      <p:grpSpPr>
        <a:xfrm>
          <a:off x="0" y="0"/>
          <a:ext cx="0" cy="0"/>
          <a:chOff x="0" y="0"/>
          <a:chExt cx="0" cy="0"/>
        </a:xfrm>
      </p:grpSpPr>
      <p:sp>
        <p:nvSpPr>
          <p:cNvPr id="64" name="Google Shape;64;p9"/>
          <p:cNvSpPr txBox="1">
            <a:spLocks noGrp="1"/>
          </p:cNvSpPr>
          <p:nvPr>
            <p:ph type="sldNum" idx="12"/>
          </p:nvPr>
        </p:nvSpPr>
        <p:spPr>
          <a:xfrm>
            <a:off x="7046913" y="6519863"/>
            <a:ext cx="2133600" cy="365125"/>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000"/>
              <a:buNone/>
            </a:pPr>
            <a:fld id="{00000000-1234-1234-1234-123412341234}" type="slidenum">
              <a:rPr lang="es-ES"/>
              <a:t>6</a:t>
            </a:fld>
            <a:endParaRPr/>
          </a:p>
        </p:txBody>
      </p:sp>
      <p:sp>
        <p:nvSpPr>
          <p:cNvPr id="65" name="Google Shape;65;p9"/>
          <p:cNvSpPr txBox="1"/>
          <p:nvPr/>
        </p:nvSpPr>
        <p:spPr>
          <a:xfrm>
            <a:off x="285531" y="1074532"/>
            <a:ext cx="8509997" cy="375445"/>
          </a:xfrm>
          <a:prstGeom prst="rect">
            <a:avLst/>
          </a:prstGeom>
          <a:solidFill>
            <a:srgbClr val="18C320"/>
          </a:solidFill>
          <a:ln w="9525" cap="flat" cmpd="sng">
            <a:solidFill>
              <a:srgbClr val="00B050"/>
            </a:solidFill>
            <a:prstDash val="solid"/>
            <a:round/>
            <a:headEnd type="none" w="sm" len="sm"/>
            <a:tailEnd type="none" w="sm" len="sm"/>
          </a:ln>
        </p:spPr>
        <p:txBody>
          <a:bodyPr spcFirstLastPara="1" wrap="square" lIns="91425" tIns="45700" rIns="91425" bIns="45700" anchor="b" anchorCtr="0">
            <a:normAutofit fontScale="92500" lnSpcReduction="10000"/>
          </a:bodyPr>
          <a:lstStyle/>
          <a:p>
            <a:pPr marL="742950" marR="0" lvl="0" indent="-742950" algn="l" rtl="0">
              <a:lnSpc>
                <a:spcPct val="90000"/>
              </a:lnSpc>
              <a:spcBef>
                <a:spcPts val="0"/>
              </a:spcBef>
              <a:spcAft>
                <a:spcPts val="0"/>
              </a:spcAft>
              <a:buNone/>
            </a:pPr>
            <a:r>
              <a:rPr lang="fr-FR" sz="2400" b="0" i="0" u="none" strike="noStrike" cap="none" dirty="0">
                <a:solidFill>
                  <a:schemeClr val="lt1"/>
                </a:solidFill>
                <a:latin typeface="Arial"/>
                <a:ea typeface="Arial"/>
                <a:cs typeface="Arial"/>
                <a:sym typeface="Arial"/>
              </a:rPr>
              <a:t>Introduzione</a:t>
            </a:r>
            <a:endParaRPr lang="en-GB" sz="2400" b="0" i="0" u="none" strike="noStrike" cap="none" dirty="0">
              <a:solidFill>
                <a:schemeClr val="lt1"/>
              </a:solidFill>
              <a:latin typeface="Arial"/>
              <a:ea typeface="Arial"/>
              <a:cs typeface="Arial"/>
              <a:sym typeface="Arial"/>
            </a:endParaRPr>
          </a:p>
        </p:txBody>
      </p:sp>
      <p:sp>
        <p:nvSpPr>
          <p:cNvPr id="6" name="5 Rectángulo"/>
          <p:cNvSpPr/>
          <p:nvPr/>
        </p:nvSpPr>
        <p:spPr>
          <a:xfrm>
            <a:off x="285531" y="4490753"/>
            <a:ext cx="8367731" cy="1815882"/>
          </a:xfrm>
          <a:prstGeom prst="rect">
            <a:avLst/>
          </a:prstGeom>
        </p:spPr>
        <p:txBody>
          <a:bodyPr wrap="square">
            <a:spAutoFit/>
          </a:bodyPr>
          <a:lstStyle/>
          <a:p>
            <a:pPr algn="just"/>
            <a:r>
              <a:rPr lang="en-GB" sz="1600" dirty="0">
                <a:solidFill>
                  <a:schemeClr val="tx1"/>
                </a:solidFill>
              </a:rPr>
              <a:t>Questa attività è spesso discreta e invisibile alla maggior parte della popolazione, ma è essenziale per la </a:t>
            </a:r>
            <a:r>
              <a:rPr lang="en-GB" sz="1600" b="1" dirty="0">
                <a:solidFill>
                  <a:srgbClr val="18C320"/>
                </a:solidFill>
              </a:rPr>
              <a:t>salute pubblica e la protezione dell'ambiente</a:t>
            </a:r>
            <a:r>
              <a:rPr lang="en-GB" sz="1600" dirty="0">
                <a:solidFill>
                  <a:schemeClr val="tx1"/>
                </a:solidFill>
              </a:rPr>
              <a:t>.</a:t>
            </a:r>
          </a:p>
          <a:p>
            <a:pPr algn="just"/>
            <a:endParaRPr lang="en-GB" sz="1600" dirty="0">
              <a:solidFill>
                <a:schemeClr val="tx1"/>
              </a:solidFill>
            </a:endParaRPr>
          </a:p>
          <a:p>
            <a:pPr algn="just"/>
            <a:r>
              <a:rPr lang="en-GB" sz="1600" dirty="0">
                <a:solidFill>
                  <a:schemeClr val="tx1"/>
                </a:solidFill>
              </a:rPr>
              <a:t>Con il 21</a:t>
            </a:r>
            <a:r>
              <a:rPr lang="en-GB" sz="1600" baseline="30000" dirty="0">
                <a:solidFill>
                  <a:schemeClr val="tx1"/>
                </a:solidFill>
              </a:rPr>
              <a:t>mo</a:t>
            </a:r>
            <a:r>
              <a:rPr lang="en-GB" sz="1600" dirty="0">
                <a:solidFill>
                  <a:schemeClr val="tx1"/>
                </a:solidFill>
              </a:rPr>
              <a:t> secolo, la crisi conosciuta in passato, è essenziale comprendere l'importanza della gestione dei rifiuti per un migliore utilizzo delle risorse. </a:t>
            </a:r>
          </a:p>
          <a:p>
            <a:pPr algn="just"/>
            <a:endParaRPr lang="en-GB" sz="1600" dirty="0">
              <a:solidFill>
                <a:schemeClr val="tx1"/>
              </a:solidFill>
            </a:endParaRPr>
          </a:p>
          <a:p>
            <a:pPr algn="just"/>
            <a:r>
              <a:rPr lang="en-GB" sz="1600" dirty="0">
                <a:solidFill>
                  <a:schemeClr val="tx1"/>
                </a:solidFill>
              </a:rPr>
              <a:t>Il primo passo per una </a:t>
            </a:r>
            <a:r>
              <a:rPr lang="en-GB" sz="1600" b="1" dirty="0">
                <a:solidFill>
                  <a:srgbClr val="18C320"/>
                </a:solidFill>
              </a:rPr>
              <a:t>buona gestione dei rifiuti </a:t>
            </a:r>
            <a:r>
              <a:rPr lang="en-GB" sz="1600" dirty="0">
                <a:solidFill>
                  <a:schemeClr val="tx1"/>
                </a:solidFill>
              </a:rPr>
              <a:t>è cercare di produrre </a:t>
            </a:r>
            <a:r>
              <a:rPr lang="en-GB" sz="1600" b="1" dirty="0">
                <a:solidFill>
                  <a:srgbClr val="18C320"/>
                </a:solidFill>
              </a:rPr>
              <a:t>meno rifiuti</a:t>
            </a:r>
            <a:r>
              <a:rPr lang="en-GB" sz="1600" dirty="0">
                <a:solidFill>
                  <a:schemeClr val="tx1"/>
                </a:solidFill>
              </a:rPr>
              <a:t>.</a:t>
            </a:r>
          </a:p>
        </p:txBody>
      </p:sp>
      <p:cxnSp>
        <p:nvCxnSpPr>
          <p:cNvPr id="10" name="Connecteur droit avec flèche 9">
            <a:extLst>
              <a:ext uri="{FF2B5EF4-FFF2-40B4-BE49-F238E27FC236}">
                <a16:creationId xmlns:a16="http://schemas.microsoft.com/office/drawing/2014/main" id="{B7E57A20-B1B4-4FA6-AD4C-5E9190822251}"/>
              </a:ext>
            </a:extLst>
          </p:cNvPr>
          <p:cNvCxnSpPr>
            <a:cxnSpLocks/>
          </p:cNvCxnSpPr>
          <p:nvPr/>
        </p:nvCxnSpPr>
        <p:spPr>
          <a:xfrm>
            <a:off x="1840021" y="6249985"/>
            <a:ext cx="2456676" cy="0"/>
          </a:xfrm>
          <a:prstGeom prst="straightConnector1">
            <a:avLst/>
          </a:prstGeom>
          <a:ln w="19050">
            <a:solidFill>
              <a:schemeClr val="accent6"/>
            </a:solidFill>
            <a:tailEnd type="none"/>
          </a:ln>
        </p:spPr>
        <p:style>
          <a:lnRef idx="1">
            <a:schemeClr val="accent1"/>
          </a:lnRef>
          <a:fillRef idx="0">
            <a:schemeClr val="accent1"/>
          </a:fillRef>
          <a:effectRef idx="0">
            <a:schemeClr val="accent1"/>
          </a:effectRef>
          <a:fontRef idx="minor">
            <a:schemeClr val="tx1"/>
          </a:fontRef>
        </p:style>
      </p:cxnSp>
      <p:cxnSp>
        <p:nvCxnSpPr>
          <p:cNvPr id="14" name="Connecteur droit avec flèche 13">
            <a:extLst>
              <a:ext uri="{FF2B5EF4-FFF2-40B4-BE49-F238E27FC236}">
                <a16:creationId xmlns:a16="http://schemas.microsoft.com/office/drawing/2014/main" id="{201CAE6D-8291-4ACE-BD79-C66771729B07}"/>
              </a:ext>
            </a:extLst>
          </p:cNvPr>
          <p:cNvCxnSpPr>
            <a:cxnSpLocks/>
          </p:cNvCxnSpPr>
          <p:nvPr/>
        </p:nvCxnSpPr>
        <p:spPr>
          <a:xfrm>
            <a:off x="1534646" y="5024529"/>
            <a:ext cx="4138567" cy="0"/>
          </a:xfrm>
          <a:prstGeom prst="straightConnector1">
            <a:avLst/>
          </a:prstGeom>
          <a:ln w="19050">
            <a:solidFill>
              <a:schemeClr val="accent6"/>
            </a:solidFill>
            <a:tailEnd type="none"/>
          </a:ln>
        </p:spPr>
        <p:style>
          <a:lnRef idx="1">
            <a:schemeClr val="accent1"/>
          </a:lnRef>
          <a:fillRef idx="0">
            <a:schemeClr val="accent1"/>
          </a:fillRef>
          <a:effectRef idx="0">
            <a:schemeClr val="accent1"/>
          </a:effectRef>
          <a:fontRef idx="minor">
            <a:schemeClr val="tx1"/>
          </a:fontRef>
        </p:style>
      </p:cxnSp>
      <p:cxnSp>
        <p:nvCxnSpPr>
          <p:cNvPr id="15" name="Connecteur droit avec flèche 14">
            <a:extLst>
              <a:ext uri="{FF2B5EF4-FFF2-40B4-BE49-F238E27FC236}">
                <a16:creationId xmlns:a16="http://schemas.microsoft.com/office/drawing/2014/main" id="{DA49D7EA-C204-4E47-8F4E-26584147ADA3}"/>
              </a:ext>
            </a:extLst>
          </p:cNvPr>
          <p:cNvCxnSpPr>
            <a:cxnSpLocks/>
          </p:cNvCxnSpPr>
          <p:nvPr/>
        </p:nvCxnSpPr>
        <p:spPr>
          <a:xfrm>
            <a:off x="5946341" y="6249985"/>
            <a:ext cx="1100572" cy="0"/>
          </a:xfrm>
          <a:prstGeom prst="straightConnector1">
            <a:avLst/>
          </a:prstGeom>
          <a:ln w="19050">
            <a:solidFill>
              <a:schemeClr val="accent6"/>
            </a:solidFill>
            <a:tailEnd type="none"/>
          </a:ln>
        </p:spPr>
        <p:style>
          <a:lnRef idx="1">
            <a:schemeClr val="accent1"/>
          </a:lnRef>
          <a:fillRef idx="0">
            <a:schemeClr val="accent1"/>
          </a:fillRef>
          <a:effectRef idx="0">
            <a:schemeClr val="accent1"/>
          </a:effectRef>
          <a:fontRef idx="minor">
            <a:schemeClr val="tx1"/>
          </a:fontRef>
        </p:style>
      </p:cxnSp>
      <p:pic>
        <p:nvPicPr>
          <p:cNvPr id="2050" name="Picture 2" descr="3,646 Waste Management Illustrations &amp; Clip Art - iStock">
            <a:extLst>
              <a:ext uri="{FF2B5EF4-FFF2-40B4-BE49-F238E27FC236}">
                <a16:creationId xmlns:a16="http://schemas.microsoft.com/office/drawing/2014/main" id="{9807F8B2-5E5C-44DC-A25B-D7411485E455}"/>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b="15924"/>
          <a:stretch/>
        </p:blipFill>
        <p:spPr bwMode="auto">
          <a:xfrm>
            <a:off x="3171999" y="1952485"/>
            <a:ext cx="2800002" cy="2354119"/>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mc:AlternateContent xmlns:mc="http://schemas.openxmlformats.org/markup-compatibility/2006" xmlns:p14="http://schemas.microsoft.com/office/powerpoint/2010/main">
    <mc:Choice Requires="p14">
      <p:transition spd="slow" p14:dur="2000" advClick="0" advTm="12000"/>
    </mc:Choice>
    <mc:Fallback xmlns:a14="http://schemas.microsoft.com/office/drawing/2010/main" xmlns:a16="http://schemas.microsoft.com/office/drawing/2014/main" xmlns="">
      <p:transition spd="slow" advClick="0" advTm="12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65"/>
                                        </p:tgtEl>
                                        <p:attrNameLst>
                                          <p:attrName>style.visibility</p:attrName>
                                        </p:attrNameLst>
                                      </p:cBhvr>
                                      <p:to>
                                        <p:strVal val="visible"/>
                                      </p:to>
                                    </p:set>
                                    <p:animEffect transition="in" filter="fade">
                                      <p:cBhvr>
                                        <p:cTn id="7" dur="500"/>
                                        <p:tgtEl>
                                          <p:spTgt spid="65"/>
                                        </p:tgtEl>
                                      </p:cBhvr>
                                    </p:animEffect>
                                  </p:childTnLst>
                                </p:cTn>
                              </p:par>
                            </p:childTnLst>
                          </p:cTn>
                        </p:par>
                        <p:par>
                          <p:cTn id="8" fill="hold">
                            <p:stCondLst>
                              <p:cond delay="500"/>
                            </p:stCondLst>
                            <p:childTnLst>
                              <p:par>
                                <p:cTn id="9" presetID="22" presetClass="entr" presetSubtype="1" fill="hold" grpId="0" nodeType="afterEffect">
                                  <p:stCondLst>
                                    <p:cond delay="500"/>
                                  </p:stCondLst>
                                  <p:childTnLst>
                                    <p:set>
                                      <p:cBhvr>
                                        <p:cTn id="10" dur="1" fill="hold">
                                          <p:stCondLst>
                                            <p:cond delay="0"/>
                                          </p:stCondLst>
                                        </p:cTn>
                                        <p:tgtEl>
                                          <p:spTgt spid="6">
                                            <p:txEl>
                                              <p:pRg st="0" end="0"/>
                                            </p:txEl>
                                          </p:spTgt>
                                        </p:tgtEl>
                                        <p:attrNameLst>
                                          <p:attrName>style.visibility</p:attrName>
                                        </p:attrNameLst>
                                      </p:cBhvr>
                                      <p:to>
                                        <p:strVal val="visible"/>
                                      </p:to>
                                    </p:set>
                                    <p:animEffect transition="in" filter="wipe(up)">
                                      <p:cBhvr>
                                        <p:cTn id="11" dur="2000"/>
                                        <p:tgtEl>
                                          <p:spTgt spid="6">
                                            <p:txEl>
                                              <p:pRg st="0" end="0"/>
                                            </p:txEl>
                                          </p:spTgt>
                                        </p:tgtEl>
                                      </p:cBhvr>
                                    </p:animEffect>
                                  </p:childTnLst>
                                </p:cTn>
                              </p:par>
                            </p:childTnLst>
                          </p:cTn>
                        </p:par>
                        <p:par>
                          <p:cTn id="12" fill="hold">
                            <p:stCondLst>
                              <p:cond delay="3000"/>
                            </p:stCondLst>
                            <p:childTnLst>
                              <p:par>
                                <p:cTn id="13" presetID="22" presetClass="entr" presetSubtype="1" fill="hold" grpId="0" nodeType="afterEffect">
                                  <p:stCondLst>
                                    <p:cond delay="500"/>
                                  </p:stCondLst>
                                  <p:childTnLst>
                                    <p:set>
                                      <p:cBhvr>
                                        <p:cTn id="14" dur="1" fill="hold">
                                          <p:stCondLst>
                                            <p:cond delay="0"/>
                                          </p:stCondLst>
                                        </p:cTn>
                                        <p:tgtEl>
                                          <p:spTgt spid="6">
                                            <p:txEl>
                                              <p:pRg st="2" end="2"/>
                                            </p:txEl>
                                          </p:spTgt>
                                        </p:tgtEl>
                                        <p:attrNameLst>
                                          <p:attrName>style.visibility</p:attrName>
                                        </p:attrNameLst>
                                      </p:cBhvr>
                                      <p:to>
                                        <p:strVal val="visible"/>
                                      </p:to>
                                    </p:set>
                                    <p:animEffect transition="in" filter="wipe(up)">
                                      <p:cBhvr>
                                        <p:cTn id="15" dur="2000"/>
                                        <p:tgtEl>
                                          <p:spTgt spid="6">
                                            <p:txEl>
                                              <p:pRg st="2" end="2"/>
                                            </p:txEl>
                                          </p:spTgt>
                                        </p:tgtEl>
                                      </p:cBhvr>
                                    </p:animEffect>
                                  </p:childTnLst>
                                </p:cTn>
                              </p:par>
                            </p:childTnLst>
                          </p:cTn>
                        </p:par>
                        <p:par>
                          <p:cTn id="16" fill="hold">
                            <p:stCondLst>
                              <p:cond delay="5500"/>
                            </p:stCondLst>
                            <p:childTnLst>
                              <p:par>
                                <p:cTn id="17" presetID="22" presetClass="entr" presetSubtype="1" fill="hold" grpId="0" nodeType="afterEffect">
                                  <p:stCondLst>
                                    <p:cond delay="500"/>
                                  </p:stCondLst>
                                  <p:childTnLst>
                                    <p:set>
                                      <p:cBhvr>
                                        <p:cTn id="18" dur="1" fill="hold">
                                          <p:stCondLst>
                                            <p:cond delay="0"/>
                                          </p:stCondLst>
                                        </p:cTn>
                                        <p:tgtEl>
                                          <p:spTgt spid="6">
                                            <p:txEl>
                                              <p:pRg st="4" end="4"/>
                                            </p:txEl>
                                          </p:spTgt>
                                        </p:tgtEl>
                                        <p:attrNameLst>
                                          <p:attrName>style.visibility</p:attrName>
                                        </p:attrNameLst>
                                      </p:cBhvr>
                                      <p:to>
                                        <p:strVal val="visible"/>
                                      </p:to>
                                    </p:set>
                                    <p:animEffect transition="in" filter="wipe(up)">
                                      <p:cBhvr>
                                        <p:cTn id="19" dur="2000"/>
                                        <p:tgtEl>
                                          <p:spTgt spid="6">
                                            <p:txEl>
                                              <p:pRg st="4" end="4"/>
                                            </p:txEl>
                                          </p:spTgt>
                                        </p:tgtEl>
                                      </p:cBhvr>
                                    </p:animEffect>
                                  </p:childTnLst>
                                </p:cTn>
                              </p:par>
                            </p:childTnLst>
                          </p:cTn>
                        </p:par>
                        <p:par>
                          <p:cTn id="20" fill="hold">
                            <p:stCondLst>
                              <p:cond delay="8000"/>
                            </p:stCondLst>
                            <p:childTnLst>
                              <p:par>
                                <p:cTn id="21" presetID="22" presetClass="entr" presetSubtype="8" fill="hold" nodeType="afterEffect">
                                  <p:stCondLst>
                                    <p:cond delay="0"/>
                                  </p:stCondLst>
                                  <p:childTnLst>
                                    <p:set>
                                      <p:cBhvr>
                                        <p:cTn id="22" dur="1" fill="hold">
                                          <p:stCondLst>
                                            <p:cond delay="0"/>
                                          </p:stCondLst>
                                        </p:cTn>
                                        <p:tgtEl>
                                          <p:spTgt spid="10"/>
                                        </p:tgtEl>
                                        <p:attrNameLst>
                                          <p:attrName>style.visibility</p:attrName>
                                        </p:attrNameLst>
                                      </p:cBhvr>
                                      <p:to>
                                        <p:strVal val="visible"/>
                                      </p:to>
                                    </p:set>
                                    <p:animEffect transition="in" filter="wipe(left)">
                                      <p:cBhvr>
                                        <p:cTn id="23" dur="500"/>
                                        <p:tgtEl>
                                          <p:spTgt spid="10"/>
                                        </p:tgtEl>
                                      </p:cBhvr>
                                    </p:animEffect>
                                  </p:childTnLst>
                                </p:cTn>
                              </p:par>
                            </p:childTnLst>
                          </p:cTn>
                        </p:par>
                        <p:par>
                          <p:cTn id="24" fill="hold">
                            <p:stCondLst>
                              <p:cond delay="8500"/>
                            </p:stCondLst>
                            <p:childTnLst>
                              <p:par>
                                <p:cTn id="25" presetID="22" presetClass="entr" presetSubtype="8" fill="hold" nodeType="afterEffect">
                                  <p:stCondLst>
                                    <p:cond delay="0"/>
                                  </p:stCondLst>
                                  <p:childTnLst>
                                    <p:set>
                                      <p:cBhvr>
                                        <p:cTn id="26" dur="1" fill="hold">
                                          <p:stCondLst>
                                            <p:cond delay="0"/>
                                          </p:stCondLst>
                                        </p:cTn>
                                        <p:tgtEl>
                                          <p:spTgt spid="14"/>
                                        </p:tgtEl>
                                        <p:attrNameLst>
                                          <p:attrName>style.visibility</p:attrName>
                                        </p:attrNameLst>
                                      </p:cBhvr>
                                      <p:to>
                                        <p:strVal val="visible"/>
                                      </p:to>
                                    </p:set>
                                    <p:animEffect transition="in" filter="wipe(left)">
                                      <p:cBhvr>
                                        <p:cTn id="27" dur="500"/>
                                        <p:tgtEl>
                                          <p:spTgt spid="14"/>
                                        </p:tgtEl>
                                      </p:cBhvr>
                                    </p:animEffect>
                                  </p:childTnLst>
                                </p:cTn>
                              </p:par>
                            </p:childTnLst>
                          </p:cTn>
                        </p:par>
                        <p:par>
                          <p:cTn id="28" fill="hold">
                            <p:stCondLst>
                              <p:cond delay="9000"/>
                            </p:stCondLst>
                            <p:childTnLst>
                              <p:par>
                                <p:cTn id="29" presetID="22" presetClass="entr" presetSubtype="8" fill="hold" nodeType="afterEffect">
                                  <p:stCondLst>
                                    <p:cond delay="0"/>
                                  </p:stCondLst>
                                  <p:childTnLst>
                                    <p:set>
                                      <p:cBhvr>
                                        <p:cTn id="30" dur="1" fill="hold">
                                          <p:stCondLst>
                                            <p:cond delay="0"/>
                                          </p:stCondLst>
                                        </p:cTn>
                                        <p:tgtEl>
                                          <p:spTgt spid="15"/>
                                        </p:tgtEl>
                                        <p:attrNameLst>
                                          <p:attrName>style.visibility</p:attrName>
                                        </p:attrNameLst>
                                      </p:cBhvr>
                                      <p:to>
                                        <p:strVal val="visible"/>
                                      </p:to>
                                    </p:set>
                                    <p:animEffect transition="in" filter="wipe(left)">
                                      <p:cBhvr>
                                        <p:cTn id="31"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5" grpId="0" animBg="1"/>
      <p:bldP spid="6"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ZoneTexte 8">
            <a:extLst>
              <a:ext uri="{FF2B5EF4-FFF2-40B4-BE49-F238E27FC236}">
                <a16:creationId xmlns:a16="http://schemas.microsoft.com/office/drawing/2014/main" id="{DE410D52-0385-406B-A625-D90A38F5330A}"/>
              </a:ext>
            </a:extLst>
          </p:cNvPr>
          <p:cNvSpPr txBox="1"/>
          <p:nvPr/>
        </p:nvSpPr>
        <p:spPr>
          <a:xfrm>
            <a:off x="3259216" y="3387176"/>
            <a:ext cx="2709746" cy="2062103"/>
          </a:xfrm>
          <a:prstGeom prst="rect">
            <a:avLst/>
          </a:prstGeom>
          <a:solidFill>
            <a:schemeClr val="bg1"/>
          </a:solidFill>
        </p:spPr>
        <p:txBody>
          <a:bodyPr wrap="square" rtlCol="0">
            <a:spAutoFit/>
          </a:bodyPr>
          <a:lstStyle/>
          <a:p>
            <a:pPr algn="ctr"/>
            <a:r>
              <a:rPr lang="fr-FR" sz="1600" dirty="0"/>
              <a:t>La gestione dei </a:t>
            </a:r>
            <a:r>
              <a:rPr lang="fr-FR" sz="1600" dirty="0" err="1"/>
              <a:t>rifiuti </a:t>
            </a:r>
            <a:r>
              <a:rPr lang="fr-FR" sz="1600" dirty="0"/>
              <a:t>può </a:t>
            </a:r>
            <a:r>
              <a:rPr lang="fr-FR" sz="1600" dirty="0" err="1"/>
              <a:t>prevenire </a:t>
            </a:r>
            <a:r>
              <a:rPr lang="fr-FR" sz="1600" dirty="0"/>
              <a:t>una </a:t>
            </a:r>
            <a:r>
              <a:rPr lang="fr-FR" sz="1600" dirty="0" err="1"/>
              <a:t>serie </a:t>
            </a:r>
            <a:r>
              <a:rPr lang="fr-FR" sz="1600" dirty="0"/>
              <a:t>di problemi </a:t>
            </a:r>
            <a:r>
              <a:rPr lang="fr-FR" sz="1600" dirty="0" err="1"/>
              <a:t>di salute</a:t>
            </a:r>
            <a:r>
              <a:rPr lang="fr-FR" sz="1600" dirty="0"/>
              <a:t>, </a:t>
            </a:r>
            <a:r>
              <a:rPr lang="fr-FR" sz="1600" dirty="0" err="1"/>
              <a:t>dalle </a:t>
            </a:r>
            <a:r>
              <a:rPr lang="fr-FR" sz="1600" dirty="0"/>
              <a:t>irritazioni cutanee alle </a:t>
            </a:r>
            <a:r>
              <a:rPr lang="fr-FR" sz="1600" dirty="0" err="1"/>
              <a:t>malattie </a:t>
            </a:r>
            <a:r>
              <a:rPr lang="fr-FR" sz="1600" dirty="0"/>
              <a:t>più gravi.</a:t>
            </a:r>
          </a:p>
          <a:p>
            <a:pPr algn="ctr"/>
            <a:endParaRPr lang="fr-FR" sz="1600" dirty="0"/>
          </a:p>
          <a:p>
            <a:pPr algn="ctr"/>
            <a:r>
              <a:rPr lang="fr-FR" sz="1600" dirty="0"/>
              <a:t>Una gestione </a:t>
            </a:r>
            <a:r>
              <a:rPr lang="fr-FR" sz="1600" dirty="0" err="1"/>
              <a:t>impropria dei rifiuti </a:t>
            </a:r>
            <a:r>
              <a:rPr lang="fr-FR" sz="1600" dirty="0"/>
              <a:t>può </a:t>
            </a:r>
            <a:r>
              <a:rPr lang="fr-FR" sz="1600" dirty="0" err="1"/>
              <a:t>indebolire l'immunità umana</a:t>
            </a:r>
            <a:r>
              <a:rPr lang="fr-FR" sz="1600" dirty="0"/>
              <a:t>. </a:t>
            </a:r>
          </a:p>
        </p:txBody>
      </p:sp>
      <p:sp>
        <p:nvSpPr>
          <p:cNvPr id="2" name="Espace réservé du numéro de diapositive 1">
            <a:extLst>
              <a:ext uri="{FF2B5EF4-FFF2-40B4-BE49-F238E27FC236}">
                <a16:creationId xmlns:a16="http://schemas.microsoft.com/office/drawing/2014/main" id="{AE25ACEA-023E-4451-963A-0CFDDA97FA8E}"/>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s-ES" smtClean="0"/>
              <a:t>7</a:t>
            </a:fld>
            <a:endParaRPr lang="es-ES"/>
          </a:p>
        </p:txBody>
      </p:sp>
      <p:sp>
        <p:nvSpPr>
          <p:cNvPr id="5" name="Google Shape;65;p9">
            <a:extLst>
              <a:ext uri="{FF2B5EF4-FFF2-40B4-BE49-F238E27FC236}">
                <a16:creationId xmlns:a16="http://schemas.microsoft.com/office/drawing/2014/main" id="{AC174F12-FE9B-4B8A-902D-9AB9344437A6}"/>
              </a:ext>
            </a:extLst>
          </p:cNvPr>
          <p:cNvSpPr txBox="1"/>
          <p:nvPr/>
        </p:nvSpPr>
        <p:spPr>
          <a:xfrm>
            <a:off x="285531" y="1074532"/>
            <a:ext cx="8509997" cy="375445"/>
          </a:xfrm>
          <a:prstGeom prst="rect">
            <a:avLst/>
          </a:prstGeom>
          <a:solidFill>
            <a:srgbClr val="18C320"/>
          </a:solidFill>
          <a:ln w="9525" cap="flat" cmpd="sng">
            <a:solidFill>
              <a:srgbClr val="00B050"/>
            </a:solidFill>
            <a:prstDash val="solid"/>
            <a:round/>
            <a:headEnd type="none" w="sm" len="sm"/>
            <a:tailEnd type="none" w="sm" len="sm"/>
          </a:ln>
        </p:spPr>
        <p:txBody>
          <a:bodyPr spcFirstLastPara="1" wrap="square" lIns="91425" tIns="45700" rIns="91425" bIns="45700" anchor="b" anchorCtr="0">
            <a:normAutofit fontScale="92500" lnSpcReduction="10000"/>
          </a:bodyPr>
          <a:lstStyle/>
          <a:p>
            <a:pPr marL="742950" lvl="0" indent="-742950">
              <a:lnSpc>
                <a:spcPct val="90000"/>
              </a:lnSpc>
            </a:pPr>
            <a:r>
              <a:rPr lang="fr-FR" sz="2400" dirty="0">
                <a:solidFill>
                  <a:schemeClr val="lt1"/>
                </a:solidFill>
              </a:rPr>
              <a:t>Introduzione</a:t>
            </a:r>
            <a:endParaRPr lang="en-GB" sz="2400" b="0" i="0" u="none" strike="noStrike" cap="none" dirty="0">
              <a:solidFill>
                <a:schemeClr val="lt1"/>
              </a:solidFill>
              <a:latin typeface="Arial"/>
              <a:ea typeface="Arial"/>
              <a:cs typeface="Arial"/>
              <a:sym typeface="Arial"/>
            </a:endParaRPr>
          </a:p>
        </p:txBody>
      </p:sp>
      <p:sp>
        <p:nvSpPr>
          <p:cNvPr id="6" name="5 Rectángulo">
            <a:extLst>
              <a:ext uri="{FF2B5EF4-FFF2-40B4-BE49-F238E27FC236}">
                <a16:creationId xmlns:a16="http://schemas.microsoft.com/office/drawing/2014/main" id="{0749F304-9B38-494D-BA39-F3C00F6F8E45}"/>
              </a:ext>
            </a:extLst>
          </p:cNvPr>
          <p:cNvSpPr/>
          <p:nvPr/>
        </p:nvSpPr>
        <p:spPr>
          <a:xfrm>
            <a:off x="285531" y="1890883"/>
            <a:ext cx="8367731" cy="830997"/>
          </a:xfrm>
          <a:prstGeom prst="rect">
            <a:avLst/>
          </a:prstGeom>
        </p:spPr>
        <p:txBody>
          <a:bodyPr wrap="square">
            <a:spAutoFit/>
          </a:bodyPr>
          <a:lstStyle/>
          <a:p>
            <a:pPr algn="just"/>
            <a:r>
              <a:rPr lang="en-US" sz="1600" dirty="0">
                <a:solidFill>
                  <a:schemeClr val="tx1"/>
                </a:solidFill>
              </a:rPr>
              <a:t>Ci sono cinque ragioni principali per cui la gestione dei rifiuti è importante per le società umane, soprattutto nei contesti urbani:</a:t>
            </a:r>
            <a:endParaRPr lang="en-US" sz="1500" i="1" dirty="0">
              <a:solidFill>
                <a:srgbClr val="009FC6"/>
              </a:solidFill>
            </a:endParaRPr>
          </a:p>
          <a:p>
            <a:pPr marL="611188" algn="just"/>
            <a:endParaRPr lang="en-US" sz="1600" dirty="0">
              <a:solidFill>
                <a:schemeClr val="tx1"/>
              </a:solidFill>
            </a:endParaRPr>
          </a:p>
        </p:txBody>
      </p:sp>
      <p:sp>
        <p:nvSpPr>
          <p:cNvPr id="7" name="ZoneTexte 6">
            <a:extLst>
              <a:ext uri="{FF2B5EF4-FFF2-40B4-BE49-F238E27FC236}">
                <a16:creationId xmlns:a16="http://schemas.microsoft.com/office/drawing/2014/main" id="{0090EE99-AA63-49FC-86C8-73D55BA8F853}"/>
              </a:ext>
            </a:extLst>
          </p:cNvPr>
          <p:cNvSpPr txBox="1"/>
          <p:nvPr/>
        </p:nvSpPr>
        <p:spPr>
          <a:xfrm>
            <a:off x="3184875" y="3328735"/>
            <a:ext cx="2709746" cy="2062103"/>
          </a:xfrm>
          <a:prstGeom prst="rect">
            <a:avLst/>
          </a:prstGeom>
          <a:solidFill>
            <a:schemeClr val="bg1"/>
          </a:solidFill>
        </p:spPr>
        <p:txBody>
          <a:bodyPr wrap="square" rtlCol="0">
            <a:spAutoFit/>
          </a:bodyPr>
          <a:lstStyle/>
          <a:p>
            <a:pPr algn="ctr"/>
            <a:r>
              <a:rPr lang="fr-FR" sz="1600" dirty="0" err="1"/>
              <a:t>Smaltimento improprio </a:t>
            </a:r>
            <a:r>
              <a:rPr lang="fr-FR" sz="1600" dirty="0"/>
              <a:t>di </a:t>
            </a:r>
          </a:p>
          <a:p>
            <a:pPr algn="ctr"/>
            <a:r>
              <a:rPr lang="fr-FR" sz="1600" dirty="0" err="1"/>
              <a:t>I rifiuti </a:t>
            </a:r>
            <a:r>
              <a:rPr lang="fr-FR" sz="1600" dirty="0"/>
              <a:t>possono </a:t>
            </a:r>
            <a:r>
              <a:rPr lang="fr-FR" sz="1600" dirty="0" err="1"/>
              <a:t>inquinare l</a:t>
            </a:r>
            <a:r>
              <a:rPr lang="fr-FR" sz="1600" dirty="0"/>
              <a:t>'aria e rilasciare </a:t>
            </a:r>
            <a:r>
              <a:rPr lang="fr-FR" sz="1600" dirty="0" err="1"/>
              <a:t>tossine</a:t>
            </a:r>
            <a:r>
              <a:rPr lang="fr-FR" sz="1600" dirty="0"/>
              <a:t>.</a:t>
            </a:r>
          </a:p>
          <a:p>
            <a:pPr algn="ctr"/>
            <a:endParaRPr lang="fr-FR" sz="1600" dirty="0"/>
          </a:p>
          <a:p>
            <a:pPr algn="ctr"/>
            <a:r>
              <a:rPr lang="fr-FR" sz="1600" dirty="0"/>
              <a:t>Una cattiva gestione dei </a:t>
            </a:r>
            <a:r>
              <a:rPr lang="fr-FR" sz="1600" dirty="0" err="1"/>
              <a:t>rifiuti </a:t>
            </a:r>
            <a:r>
              <a:rPr lang="fr-FR" sz="1600" dirty="0"/>
              <a:t>può </a:t>
            </a:r>
            <a:r>
              <a:rPr lang="fr-FR" sz="1600" dirty="0" err="1"/>
              <a:t>causare la </a:t>
            </a:r>
            <a:r>
              <a:rPr lang="fr-FR" sz="1600" dirty="0"/>
              <a:t>contaminazione di aria, acqua e </a:t>
            </a:r>
            <a:r>
              <a:rPr lang="fr-FR" sz="1600" dirty="0" err="1"/>
              <a:t>suolo</a:t>
            </a:r>
            <a:r>
              <a:rPr lang="fr-FR" sz="1600" dirty="0"/>
              <a:t>. </a:t>
            </a:r>
          </a:p>
        </p:txBody>
      </p:sp>
      <p:sp>
        <p:nvSpPr>
          <p:cNvPr id="10" name="ZoneTexte 9">
            <a:extLst>
              <a:ext uri="{FF2B5EF4-FFF2-40B4-BE49-F238E27FC236}">
                <a16:creationId xmlns:a16="http://schemas.microsoft.com/office/drawing/2014/main" id="{1E6339FE-A7CB-42E4-BC82-9D81CE631091}"/>
              </a:ext>
            </a:extLst>
          </p:cNvPr>
          <p:cNvSpPr txBox="1"/>
          <p:nvPr/>
        </p:nvSpPr>
        <p:spPr>
          <a:xfrm>
            <a:off x="3212096" y="3400234"/>
            <a:ext cx="2709746" cy="2062103"/>
          </a:xfrm>
          <a:prstGeom prst="rect">
            <a:avLst/>
          </a:prstGeom>
          <a:solidFill>
            <a:schemeClr val="bg1"/>
          </a:solidFill>
        </p:spPr>
        <p:txBody>
          <a:bodyPr wrap="square" rtlCol="0">
            <a:spAutoFit/>
          </a:bodyPr>
          <a:lstStyle/>
          <a:p>
            <a:pPr algn="ctr"/>
            <a:r>
              <a:rPr lang="fr-FR" sz="1600" dirty="0"/>
              <a:t>La gestione dei rifiuti ha un impatto diretto sugli </a:t>
            </a:r>
            <a:r>
              <a:rPr lang="fr-FR" sz="1600" dirty="0" err="1"/>
              <a:t>ecosistemi circostanti</a:t>
            </a:r>
            <a:r>
              <a:rPr lang="fr-FR" sz="1600" dirty="0"/>
              <a:t>.</a:t>
            </a:r>
          </a:p>
          <a:p>
            <a:pPr algn="ctr"/>
            <a:endParaRPr lang="fr-FR" sz="1600" dirty="0"/>
          </a:p>
          <a:p>
            <a:pPr algn="ctr"/>
            <a:r>
              <a:rPr lang="fr-FR" sz="1600" dirty="0"/>
              <a:t>Gli animali </a:t>
            </a:r>
            <a:r>
              <a:rPr lang="fr-FR" sz="1600" dirty="0" err="1"/>
              <a:t>si nutrono </a:t>
            </a:r>
            <a:r>
              <a:rPr lang="fr-FR" sz="1600" dirty="0"/>
              <a:t>di </a:t>
            </a:r>
            <a:r>
              <a:rPr lang="fr-FR" sz="1600" dirty="0" err="1"/>
              <a:t>erba </a:t>
            </a:r>
            <a:r>
              <a:rPr lang="fr-FR" sz="1600" dirty="0"/>
              <a:t>e </a:t>
            </a:r>
            <a:r>
              <a:rPr lang="fr-FR" sz="1600" dirty="0" err="1"/>
              <a:t>alghe</a:t>
            </a:r>
            <a:r>
              <a:rPr lang="fr-FR" sz="1600" dirty="0"/>
              <a:t>, che hanno un </a:t>
            </a:r>
            <a:r>
              <a:rPr lang="fr-FR" sz="1600" dirty="0" err="1"/>
              <a:t>impatto diretto sul modo in cui scartiamo </a:t>
            </a:r>
            <a:r>
              <a:rPr lang="fr-FR" sz="1600" dirty="0"/>
              <a:t>o </a:t>
            </a:r>
            <a:r>
              <a:rPr lang="fr-FR" sz="1600" dirty="0" err="1"/>
              <a:t>evacuiamo i nostri rifiuti</a:t>
            </a:r>
            <a:r>
              <a:rPr lang="fr-FR" sz="1600" dirty="0"/>
              <a:t>. </a:t>
            </a:r>
          </a:p>
        </p:txBody>
      </p:sp>
      <p:sp>
        <p:nvSpPr>
          <p:cNvPr id="13" name="ZoneTexte 12">
            <a:extLst>
              <a:ext uri="{FF2B5EF4-FFF2-40B4-BE49-F238E27FC236}">
                <a16:creationId xmlns:a16="http://schemas.microsoft.com/office/drawing/2014/main" id="{68F0938C-17D8-4374-B104-4350559663D7}"/>
              </a:ext>
            </a:extLst>
          </p:cNvPr>
          <p:cNvSpPr txBox="1"/>
          <p:nvPr/>
        </p:nvSpPr>
        <p:spPr>
          <a:xfrm>
            <a:off x="3259216" y="3454450"/>
            <a:ext cx="2709746" cy="2062103"/>
          </a:xfrm>
          <a:prstGeom prst="rect">
            <a:avLst/>
          </a:prstGeom>
          <a:solidFill>
            <a:schemeClr val="bg1"/>
          </a:solidFill>
        </p:spPr>
        <p:txBody>
          <a:bodyPr wrap="square" rtlCol="0">
            <a:spAutoFit/>
          </a:bodyPr>
          <a:lstStyle/>
          <a:p>
            <a:pPr algn="ctr"/>
            <a:r>
              <a:rPr lang="fr-FR" sz="1600" dirty="0"/>
              <a:t>La gestione dei rifiuti </a:t>
            </a:r>
            <a:r>
              <a:rPr lang="fr-FR" sz="1600" dirty="0" err="1"/>
              <a:t>è anche riciclaggio</a:t>
            </a:r>
            <a:r>
              <a:rPr lang="fr-FR" sz="1600" dirty="0"/>
              <a:t>, </a:t>
            </a:r>
            <a:r>
              <a:rPr lang="fr-FR" sz="1600" dirty="0" err="1"/>
              <a:t>quindi </a:t>
            </a:r>
            <a:r>
              <a:rPr lang="fr-FR" sz="1600" dirty="0"/>
              <a:t>una </a:t>
            </a:r>
            <a:r>
              <a:rPr lang="fr-FR" sz="1600" dirty="0" err="1"/>
              <a:t>riduzione </a:t>
            </a:r>
            <a:r>
              <a:rPr lang="fr-FR" sz="1600" dirty="0"/>
              <a:t>della produzione </a:t>
            </a:r>
            <a:r>
              <a:rPr lang="fr-FR" sz="1600" dirty="0" err="1"/>
              <a:t>quando i materiali </a:t>
            </a:r>
            <a:r>
              <a:rPr lang="fr-FR" sz="1600" dirty="0"/>
              <a:t>sono </a:t>
            </a:r>
            <a:r>
              <a:rPr lang="fr-FR" sz="1600" dirty="0" err="1"/>
              <a:t>ben riutilizzati</a:t>
            </a:r>
            <a:r>
              <a:rPr lang="fr-FR" sz="1600" dirty="0"/>
              <a:t>.</a:t>
            </a:r>
          </a:p>
          <a:p>
            <a:pPr algn="ctr"/>
            <a:endParaRPr lang="fr-FR" sz="1600" dirty="0"/>
          </a:p>
          <a:p>
            <a:pPr algn="ctr"/>
            <a:r>
              <a:rPr lang="fr-FR" sz="1600" dirty="0" err="1"/>
              <a:t>Riduce </a:t>
            </a:r>
            <a:r>
              <a:rPr lang="fr-FR" sz="1600" dirty="0"/>
              <a:t>la </a:t>
            </a:r>
            <a:r>
              <a:rPr lang="fr-FR" sz="1600" dirty="0" err="1"/>
              <a:t>pressione </a:t>
            </a:r>
            <a:r>
              <a:rPr lang="fr-FR" sz="1600" dirty="0"/>
              <a:t>sulle </a:t>
            </a:r>
            <a:r>
              <a:rPr lang="fr-FR" sz="1600" dirty="0" err="1"/>
              <a:t>risorse naturali e </a:t>
            </a:r>
            <a:r>
              <a:rPr lang="fr-FR" sz="1600" dirty="0"/>
              <a:t>i </a:t>
            </a:r>
            <a:r>
              <a:rPr lang="fr-FR" sz="1600" dirty="0" err="1"/>
              <a:t>costi </a:t>
            </a:r>
            <a:r>
              <a:rPr lang="fr-FR" sz="1600" dirty="0"/>
              <a:t>di produzione. </a:t>
            </a:r>
          </a:p>
        </p:txBody>
      </p:sp>
      <p:sp>
        <p:nvSpPr>
          <p:cNvPr id="15" name="ZoneTexte 14">
            <a:extLst>
              <a:ext uri="{FF2B5EF4-FFF2-40B4-BE49-F238E27FC236}">
                <a16:creationId xmlns:a16="http://schemas.microsoft.com/office/drawing/2014/main" id="{0FD8B63E-415D-497B-8B91-1A3B3872BF83}"/>
              </a:ext>
            </a:extLst>
          </p:cNvPr>
          <p:cNvSpPr txBox="1"/>
          <p:nvPr/>
        </p:nvSpPr>
        <p:spPr>
          <a:xfrm>
            <a:off x="3228278" y="3490289"/>
            <a:ext cx="2709746" cy="2308324"/>
          </a:xfrm>
          <a:prstGeom prst="rect">
            <a:avLst/>
          </a:prstGeom>
          <a:solidFill>
            <a:schemeClr val="bg1"/>
          </a:solidFill>
        </p:spPr>
        <p:txBody>
          <a:bodyPr wrap="square" rtlCol="0">
            <a:spAutoFit/>
          </a:bodyPr>
          <a:lstStyle/>
          <a:p>
            <a:pPr algn="ctr"/>
            <a:r>
              <a:rPr lang="fr-FR" sz="1600" dirty="0"/>
              <a:t>Le pratiche di </a:t>
            </a:r>
            <a:r>
              <a:rPr lang="fr-FR" sz="1600" dirty="0" err="1"/>
              <a:t>riciclaggio </a:t>
            </a:r>
            <a:r>
              <a:rPr lang="fr-FR" sz="1600" dirty="0"/>
              <a:t>consentono di </a:t>
            </a:r>
            <a:r>
              <a:rPr lang="fr-FR" sz="1600" dirty="0" err="1"/>
              <a:t>mantenere </a:t>
            </a:r>
            <a:r>
              <a:rPr lang="fr-FR" sz="1600" dirty="0"/>
              <a:t>una </a:t>
            </a:r>
            <a:r>
              <a:rPr lang="fr-FR" sz="1600" dirty="0" err="1"/>
              <a:t>catena di approvvigionamento </a:t>
            </a:r>
            <a:r>
              <a:rPr lang="fr-FR" sz="1600" dirty="0"/>
              <a:t>efficiente.</a:t>
            </a:r>
          </a:p>
          <a:p>
            <a:pPr algn="ctr"/>
            <a:endParaRPr lang="fr-FR" sz="1600" dirty="0"/>
          </a:p>
          <a:p>
            <a:pPr algn="ctr"/>
            <a:r>
              <a:rPr lang="fr-FR" sz="1600" dirty="0"/>
              <a:t>Le buone pratiche consistono nel pianificare e suddividere </a:t>
            </a:r>
            <a:r>
              <a:rPr lang="fr-FR" sz="1600" dirty="0" err="1"/>
              <a:t>adeguatamente i materiali </a:t>
            </a:r>
            <a:r>
              <a:rPr lang="fr-FR" sz="1600" dirty="0"/>
              <a:t>per </a:t>
            </a:r>
            <a:r>
              <a:rPr lang="fr-FR" sz="1600" dirty="0" err="1"/>
              <a:t>produrre </a:t>
            </a:r>
            <a:r>
              <a:rPr lang="fr-FR" sz="1600" dirty="0"/>
              <a:t>gli </a:t>
            </a:r>
            <a:r>
              <a:rPr lang="fr-FR" sz="1600" dirty="0" err="1"/>
              <a:t>stessi </a:t>
            </a:r>
            <a:r>
              <a:rPr lang="fr-FR" sz="1600" dirty="0"/>
              <a:t>risultati, </a:t>
            </a:r>
            <a:r>
              <a:rPr lang="fr-FR" sz="1600" dirty="0" err="1"/>
              <a:t>senza sprechi</a:t>
            </a:r>
            <a:r>
              <a:rPr lang="fr-FR" sz="1600" dirty="0"/>
              <a:t>. </a:t>
            </a:r>
          </a:p>
        </p:txBody>
      </p:sp>
      <p:sp>
        <p:nvSpPr>
          <p:cNvPr id="4" name="Cercle : creux 3">
            <a:extLst>
              <a:ext uri="{FF2B5EF4-FFF2-40B4-BE49-F238E27FC236}">
                <a16:creationId xmlns:a16="http://schemas.microsoft.com/office/drawing/2014/main" id="{163DE200-BFB6-4C0D-A25F-ADFC330F8C77}"/>
              </a:ext>
            </a:extLst>
          </p:cNvPr>
          <p:cNvSpPr/>
          <p:nvPr/>
        </p:nvSpPr>
        <p:spPr>
          <a:xfrm>
            <a:off x="2553629" y="2721880"/>
            <a:ext cx="4036742" cy="3779605"/>
          </a:xfrm>
          <a:prstGeom prst="donut">
            <a:avLst>
              <a:gd name="adj" fmla="val 490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3" name="Ellipse 2">
            <a:extLst>
              <a:ext uri="{FF2B5EF4-FFF2-40B4-BE49-F238E27FC236}">
                <a16:creationId xmlns:a16="http://schemas.microsoft.com/office/drawing/2014/main" id="{F30287DA-5551-4C10-8D8C-04014909EEA0}"/>
              </a:ext>
            </a:extLst>
          </p:cNvPr>
          <p:cNvSpPr/>
          <p:nvPr/>
        </p:nvSpPr>
        <p:spPr>
          <a:xfrm>
            <a:off x="1371600" y="3300761"/>
            <a:ext cx="2007220" cy="635619"/>
          </a:xfrm>
          <a:prstGeom prst="ellipse">
            <a:avLst/>
          </a:prstGeom>
          <a:solidFill>
            <a:srgbClr val="18C32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err="1"/>
              <a:t>Migliora la salute umana</a:t>
            </a:r>
            <a:endParaRPr lang="fr-FR" b="1" dirty="0"/>
          </a:p>
        </p:txBody>
      </p:sp>
      <p:sp>
        <p:nvSpPr>
          <p:cNvPr id="8" name="Ellipse 7">
            <a:extLst>
              <a:ext uri="{FF2B5EF4-FFF2-40B4-BE49-F238E27FC236}">
                <a16:creationId xmlns:a16="http://schemas.microsoft.com/office/drawing/2014/main" id="{2409AEBD-7B1A-4E73-BE44-AF533C5652BA}"/>
              </a:ext>
            </a:extLst>
          </p:cNvPr>
          <p:cNvSpPr/>
          <p:nvPr/>
        </p:nvSpPr>
        <p:spPr>
          <a:xfrm>
            <a:off x="4469396" y="2439820"/>
            <a:ext cx="2007220" cy="635619"/>
          </a:xfrm>
          <a:prstGeom prst="ellipse">
            <a:avLst/>
          </a:prstGeom>
          <a:solidFill>
            <a:srgbClr val="18C32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err="1"/>
              <a:t>Preserva l'ambiente</a:t>
            </a:r>
            <a:endParaRPr lang="fr-FR" b="1" dirty="0"/>
          </a:p>
        </p:txBody>
      </p:sp>
      <p:sp>
        <p:nvSpPr>
          <p:cNvPr id="11" name="Ellipse 10">
            <a:extLst>
              <a:ext uri="{FF2B5EF4-FFF2-40B4-BE49-F238E27FC236}">
                <a16:creationId xmlns:a16="http://schemas.microsoft.com/office/drawing/2014/main" id="{BB31932A-CCD6-4177-8CE1-27CAE8F73B1C}"/>
              </a:ext>
            </a:extLst>
          </p:cNvPr>
          <p:cNvSpPr/>
          <p:nvPr/>
        </p:nvSpPr>
        <p:spPr>
          <a:xfrm>
            <a:off x="6043303" y="4349850"/>
            <a:ext cx="2007220" cy="635619"/>
          </a:xfrm>
          <a:prstGeom prst="ellipse">
            <a:avLst/>
          </a:prstGeom>
          <a:solidFill>
            <a:srgbClr val="18C32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err="1"/>
              <a:t>Protegge le vite </a:t>
            </a:r>
            <a:r>
              <a:rPr lang="fr-FR" b="1" dirty="0"/>
              <a:t>degli animali</a:t>
            </a:r>
          </a:p>
        </p:txBody>
      </p:sp>
      <p:sp>
        <p:nvSpPr>
          <p:cNvPr id="14" name="Ellipse 13">
            <a:extLst>
              <a:ext uri="{FF2B5EF4-FFF2-40B4-BE49-F238E27FC236}">
                <a16:creationId xmlns:a16="http://schemas.microsoft.com/office/drawing/2014/main" id="{4F265E65-D37E-48F5-B8C1-7C123306BF7E}"/>
              </a:ext>
            </a:extLst>
          </p:cNvPr>
          <p:cNvSpPr/>
          <p:nvPr/>
        </p:nvSpPr>
        <p:spPr>
          <a:xfrm>
            <a:off x="4536030" y="6032148"/>
            <a:ext cx="2322513" cy="635619"/>
          </a:xfrm>
          <a:prstGeom prst="ellipse">
            <a:avLst/>
          </a:prstGeom>
          <a:solidFill>
            <a:srgbClr val="18C32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err="1"/>
              <a:t>Costi di </a:t>
            </a:r>
            <a:r>
              <a:rPr lang="fr-FR" b="1" dirty="0"/>
              <a:t>produzione </a:t>
            </a:r>
            <a:r>
              <a:rPr lang="fr-FR" b="1" dirty="0" err="1"/>
              <a:t>inferiori</a:t>
            </a:r>
            <a:endParaRPr lang="fr-FR" b="1" dirty="0"/>
          </a:p>
        </p:txBody>
      </p:sp>
      <p:sp>
        <p:nvSpPr>
          <p:cNvPr id="16" name="Ellipse 15">
            <a:extLst>
              <a:ext uri="{FF2B5EF4-FFF2-40B4-BE49-F238E27FC236}">
                <a16:creationId xmlns:a16="http://schemas.microsoft.com/office/drawing/2014/main" id="{5D5BD26A-4C48-43C8-AE5F-E1DE15F9100A}"/>
              </a:ext>
            </a:extLst>
          </p:cNvPr>
          <p:cNvSpPr/>
          <p:nvPr/>
        </p:nvSpPr>
        <p:spPr>
          <a:xfrm>
            <a:off x="1622503" y="5497551"/>
            <a:ext cx="2007220" cy="635619"/>
          </a:xfrm>
          <a:prstGeom prst="ellipse">
            <a:avLst/>
          </a:prstGeom>
          <a:solidFill>
            <a:srgbClr val="18C32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err="1"/>
              <a:t>Maggiori </a:t>
            </a:r>
            <a:r>
              <a:rPr lang="fr-FR" b="1" dirty="0"/>
              <a:t>profitti</a:t>
            </a:r>
          </a:p>
        </p:txBody>
      </p:sp>
    </p:spTree>
    <p:extLst>
      <p:ext uri="{BB962C8B-B14F-4D97-AF65-F5344CB8AC3E}">
        <p14:creationId xmlns:p14="http://schemas.microsoft.com/office/powerpoint/2010/main" val="4074605221"/>
      </p:ext>
    </p:extLst>
  </p:cSld>
  <p:clrMapOvr>
    <a:masterClrMapping/>
  </p:clrMapOvr>
  <mc:AlternateContent xmlns:mc="http://schemas.openxmlformats.org/markup-compatibility/2006" xmlns:p14="http://schemas.microsoft.com/office/powerpoint/2010/main">
    <mc:Choice Requires="p14">
      <p:transition spd="slow" p14:dur="2000" advClick="0" advTm="50000"/>
    </mc:Choice>
    <mc:Fallback xmlns:a16="http://schemas.microsoft.com/office/drawing/2014/main" xmlns="">
      <p:transition spd="slow" advClick="0" advTm="50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wipe(up)">
                                      <p:cBhvr>
                                        <p:cTn id="7" dur="2000"/>
                                        <p:tgtEl>
                                          <p:spTgt spid="6">
                                            <p:txEl>
                                              <p:pRg st="0" end="0"/>
                                            </p:txEl>
                                          </p:spTgt>
                                        </p:tgtEl>
                                      </p:cBhvr>
                                    </p:animEffect>
                                  </p:childTnLst>
                                </p:cTn>
                              </p:par>
                            </p:childTnLst>
                          </p:cTn>
                        </p:par>
                        <p:par>
                          <p:cTn id="8" fill="hold">
                            <p:stCondLst>
                              <p:cond delay="2000"/>
                            </p:stCondLst>
                            <p:childTnLst>
                              <p:par>
                                <p:cTn id="9" presetID="21" presetClass="entr" presetSubtype="1" fill="hold" grpId="0"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wheel(1)">
                                      <p:cBhvr>
                                        <p:cTn id="11" dur="2000"/>
                                        <p:tgtEl>
                                          <p:spTgt spid="4"/>
                                        </p:tgtEl>
                                      </p:cBhvr>
                                    </p:animEffect>
                                  </p:childTnLst>
                                </p:cTn>
                              </p:par>
                            </p:childTnLst>
                          </p:cTn>
                        </p:par>
                        <p:par>
                          <p:cTn id="12" fill="hold">
                            <p:stCondLst>
                              <p:cond delay="4000"/>
                            </p:stCondLst>
                            <p:childTnLst>
                              <p:par>
                                <p:cTn id="13" presetID="10" presetClass="entr" presetSubtype="0" fill="hold" grpId="0" nodeType="after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fade">
                                      <p:cBhvr>
                                        <p:cTn id="15" dur="1000"/>
                                        <p:tgtEl>
                                          <p:spTgt spid="3"/>
                                        </p:tgtEl>
                                      </p:cBhvr>
                                    </p:animEffect>
                                  </p:childTnLst>
                                </p:cTn>
                              </p:par>
                            </p:childTnLst>
                          </p:cTn>
                        </p:par>
                        <p:par>
                          <p:cTn id="16" fill="hold">
                            <p:stCondLst>
                              <p:cond delay="5500"/>
                            </p:stCondLst>
                            <p:childTnLst>
                              <p:par>
                                <p:cTn id="17" presetID="22" presetClass="entr" presetSubtype="1" fill="hold" grpId="0" nodeType="afterEffect">
                                  <p:stCondLst>
                                    <p:cond delay="0"/>
                                  </p:stCondLst>
                                  <p:childTnLst>
                                    <p:set>
                                      <p:cBhvr>
                                        <p:cTn id="18" dur="1" fill="hold">
                                          <p:stCondLst>
                                            <p:cond delay="0"/>
                                          </p:stCondLst>
                                        </p:cTn>
                                        <p:tgtEl>
                                          <p:spTgt spid="9">
                                            <p:bg/>
                                          </p:spTgt>
                                        </p:tgtEl>
                                        <p:attrNameLst>
                                          <p:attrName>style.visibility</p:attrName>
                                        </p:attrNameLst>
                                      </p:cBhvr>
                                      <p:to>
                                        <p:strVal val="visible"/>
                                      </p:to>
                                    </p:set>
                                    <p:animEffect transition="in" filter="wipe(up)">
                                      <p:cBhvr>
                                        <p:cTn id="19" dur="500"/>
                                        <p:tgtEl>
                                          <p:spTgt spid="9">
                                            <p:bg/>
                                          </p:spTgt>
                                        </p:tgtEl>
                                      </p:cBhvr>
                                    </p:animEffect>
                                  </p:childTnLst>
                                </p:cTn>
                              </p:par>
                            </p:childTnLst>
                          </p:cTn>
                        </p:par>
                        <p:par>
                          <p:cTn id="20" fill="hold">
                            <p:stCondLst>
                              <p:cond delay="6000"/>
                            </p:stCondLst>
                            <p:childTnLst>
                              <p:par>
                                <p:cTn id="21" presetID="22" presetClass="entr" presetSubtype="1" fill="hold" grpId="0" nodeType="afterEffect">
                                  <p:stCondLst>
                                    <p:cond delay="0"/>
                                  </p:stCondLst>
                                  <p:childTnLst>
                                    <p:set>
                                      <p:cBhvr>
                                        <p:cTn id="22" dur="1" fill="hold">
                                          <p:stCondLst>
                                            <p:cond delay="0"/>
                                          </p:stCondLst>
                                        </p:cTn>
                                        <p:tgtEl>
                                          <p:spTgt spid="9">
                                            <p:txEl>
                                              <p:pRg st="0" end="0"/>
                                            </p:txEl>
                                          </p:spTgt>
                                        </p:tgtEl>
                                        <p:attrNameLst>
                                          <p:attrName>style.visibility</p:attrName>
                                        </p:attrNameLst>
                                      </p:cBhvr>
                                      <p:to>
                                        <p:strVal val="visible"/>
                                      </p:to>
                                    </p:set>
                                    <p:animEffect transition="in" filter="wipe(up)">
                                      <p:cBhvr>
                                        <p:cTn id="23" dur="2000"/>
                                        <p:tgtEl>
                                          <p:spTgt spid="9">
                                            <p:txEl>
                                              <p:pRg st="0" end="0"/>
                                            </p:txEl>
                                          </p:spTgt>
                                        </p:tgtEl>
                                      </p:cBhvr>
                                    </p:animEffect>
                                  </p:childTnLst>
                                </p:cTn>
                              </p:par>
                            </p:childTnLst>
                          </p:cTn>
                        </p:par>
                        <p:par>
                          <p:cTn id="24" fill="hold">
                            <p:stCondLst>
                              <p:cond delay="8000"/>
                            </p:stCondLst>
                            <p:childTnLst>
                              <p:par>
                                <p:cTn id="25" presetID="22" presetClass="entr" presetSubtype="1" fill="hold" grpId="0" nodeType="afterEffect">
                                  <p:stCondLst>
                                    <p:cond delay="500"/>
                                  </p:stCondLst>
                                  <p:childTnLst>
                                    <p:set>
                                      <p:cBhvr>
                                        <p:cTn id="26" dur="1" fill="hold">
                                          <p:stCondLst>
                                            <p:cond delay="0"/>
                                          </p:stCondLst>
                                        </p:cTn>
                                        <p:tgtEl>
                                          <p:spTgt spid="9">
                                            <p:txEl>
                                              <p:pRg st="2" end="2"/>
                                            </p:txEl>
                                          </p:spTgt>
                                        </p:tgtEl>
                                        <p:attrNameLst>
                                          <p:attrName>style.visibility</p:attrName>
                                        </p:attrNameLst>
                                      </p:cBhvr>
                                      <p:to>
                                        <p:strVal val="visible"/>
                                      </p:to>
                                    </p:set>
                                    <p:animEffect transition="in" filter="wipe(up)">
                                      <p:cBhvr>
                                        <p:cTn id="27" dur="3000"/>
                                        <p:tgtEl>
                                          <p:spTgt spid="9">
                                            <p:txEl>
                                              <p:pRg st="2" end="2"/>
                                            </p:txEl>
                                          </p:spTgt>
                                        </p:tgtEl>
                                      </p:cBhvr>
                                    </p:animEffect>
                                  </p:childTnLst>
                                </p:cTn>
                              </p:par>
                            </p:childTnLst>
                          </p:cTn>
                        </p:par>
                        <p:par>
                          <p:cTn id="28" fill="hold">
                            <p:stCondLst>
                              <p:cond delay="11500"/>
                            </p:stCondLst>
                            <p:childTnLst>
                              <p:par>
                                <p:cTn id="29" presetID="22" presetClass="entr" presetSubtype="1" fill="hold" grpId="0" nodeType="afterEffect">
                                  <p:stCondLst>
                                    <p:cond delay="1000"/>
                                  </p:stCondLst>
                                  <p:childTnLst>
                                    <p:set>
                                      <p:cBhvr>
                                        <p:cTn id="30" dur="1" fill="hold">
                                          <p:stCondLst>
                                            <p:cond delay="0"/>
                                          </p:stCondLst>
                                        </p:cTn>
                                        <p:tgtEl>
                                          <p:spTgt spid="7">
                                            <p:bg/>
                                          </p:spTgt>
                                        </p:tgtEl>
                                        <p:attrNameLst>
                                          <p:attrName>style.visibility</p:attrName>
                                        </p:attrNameLst>
                                      </p:cBhvr>
                                      <p:to>
                                        <p:strVal val="visible"/>
                                      </p:to>
                                    </p:set>
                                    <p:animEffect transition="in" filter="wipe(up)">
                                      <p:cBhvr>
                                        <p:cTn id="31" dur="500"/>
                                        <p:tgtEl>
                                          <p:spTgt spid="7">
                                            <p:bg/>
                                          </p:spTgt>
                                        </p:tgtEl>
                                      </p:cBhvr>
                                    </p:animEffect>
                                  </p:childTnLst>
                                </p:cTn>
                              </p:par>
                            </p:childTnLst>
                          </p:cTn>
                        </p:par>
                        <p:par>
                          <p:cTn id="32" fill="hold">
                            <p:stCondLst>
                              <p:cond delay="13000"/>
                            </p:stCondLst>
                            <p:childTnLst>
                              <p:par>
                                <p:cTn id="33" presetID="10" presetClass="entr" presetSubtype="0" fill="hold" grpId="0" nodeType="afterEffect">
                                  <p:stCondLst>
                                    <p:cond delay="0"/>
                                  </p:stCondLst>
                                  <p:childTnLst>
                                    <p:set>
                                      <p:cBhvr>
                                        <p:cTn id="34" dur="1" fill="hold">
                                          <p:stCondLst>
                                            <p:cond delay="0"/>
                                          </p:stCondLst>
                                        </p:cTn>
                                        <p:tgtEl>
                                          <p:spTgt spid="8"/>
                                        </p:tgtEl>
                                        <p:attrNameLst>
                                          <p:attrName>style.visibility</p:attrName>
                                        </p:attrNameLst>
                                      </p:cBhvr>
                                      <p:to>
                                        <p:strVal val="visible"/>
                                      </p:to>
                                    </p:set>
                                    <p:animEffect transition="in" filter="fade">
                                      <p:cBhvr>
                                        <p:cTn id="35" dur="1000"/>
                                        <p:tgtEl>
                                          <p:spTgt spid="8"/>
                                        </p:tgtEl>
                                      </p:cBhvr>
                                    </p:animEffect>
                                  </p:childTnLst>
                                </p:cTn>
                              </p:par>
                            </p:childTnLst>
                          </p:cTn>
                        </p:par>
                        <p:par>
                          <p:cTn id="36" fill="hold">
                            <p:stCondLst>
                              <p:cond delay="14000"/>
                            </p:stCondLst>
                            <p:childTnLst>
                              <p:par>
                                <p:cTn id="37" presetID="22" presetClass="entr" presetSubtype="1" fill="hold" grpId="0" nodeType="afterEffect">
                                  <p:stCondLst>
                                    <p:cond delay="0"/>
                                  </p:stCondLst>
                                  <p:childTnLst>
                                    <p:set>
                                      <p:cBhvr>
                                        <p:cTn id="38" dur="1" fill="hold">
                                          <p:stCondLst>
                                            <p:cond delay="0"/>
                                          </p:stCondLst>
                                        </p:cTn>
                                        <p:tgtEl>
                                          <p:spTgt spid="7">
                                            <p:txEl>
                                              <p:pRg st="0" end="0"/>
                                            </p:txEl>
                                          </p:spTgt>
                                        </p:tgtEl>
                                        <p:attrNameLst>
                                          <p:attrName>style.visibility</p:attrName>
                                        </p:attrNameLst>
                                      </p:cBhvr>
                                      <p:to>
                                        <p:strVal val="visible"/>
                                      </p:to>
                                    </p:set>
                                    <p:animEffect transition="in" filter="wipe(up)">
                                      <p:cBhvr>
                                        <p:cTn id="39" dur="500"/>
                                        <p:tgtEl>
                                          <p:spTgt spid="7">
                                            <p:txEl>
                                              <p:pRg st="0" end="0"/>
                                            </p:txEl>
                                          </p:spTgt>
                                        </p:tgtEl>
                                      </p:cBhvr>
                                    </p:animEffect>
                                  </p:childTnLst>
                                </p:cTn>
                              </p:par>
                            </p:childTnLst>
                          </p:cTn>
                        </p:par>
                        <p:par>
                          <p:cTn id="40" fill="hold">
                            <p:stCondLst>
                              <p:cond delay="14500"/>
                            </p:stCondLst>
                            <p:childTnLst>
                              <p:par>
                                <p:cTn id="41" presetID="22" presetClass="entr" presetSubtype="1" fill="hold" grpId="0" nodeType="afterEffect">
                                  <p:stCondLst>
                                    <p:cond delay="0"/>
                                  </p:stCondLst>
                                  <p:childTnLst>
                                    <p:set>
                                      <p:cBhvr>
                                        <p:cTn id="42" dur="1" fill="hold">
                                          <p:stCondLst>
                                            <p:cond delay="0"/>
                                          </p:stCondLst>
                                        </p:cTn>
                                        <p:tgtEl>
                                          <p:spTgt spid="7">
                                            <p:txEl>
                                              <p:pRg st="1" end="1"/>
                                            </p:txEl>
                                          </p:spTgt>
                                        </p:tgtEl>
                                        <p:attrNameLst>
                                          <p:attrName>style.visibility</p:attrName>
                                        </p:attrNameLst>
                                      </p:cBhvr>
                                      <p:to>
                                        <p:strVal val="visible"/>
                                      </p:to>
                                    </p:set>
                                    <p:animEffect transition="in" filter="wipe(up)">
                                      <p:cBhvr>
                                        <p:cTn id="43" dur="2000"/>
                                        <p:tgtEl>
                                          <p:spTgt spid="7">
                                            <p:txEl>
                                              <p:pRg st="1" end="1"/>
                                            </p:txEl>
                                          </p:spTgt>
                                        </p:tgtEl>
                                      </p:cBhvr>
                                    </p:animEffect>
                                  </p:childTnLst>
                                </p:cTn>
                              </p:par>
                            </p:childTnLst>
                          </p:cTn>
                        </p:par>
                        <p:par>
                          <p:cTn id="44" fill="hold">
                            <p:stCondLst>
                              <p:cond delay="16500"/>
                            </p:stCondLst>
                            <p:childTnLst>
                              <p:par>
                                <p:cTn id="45" presetID="22" presetClass="entr" presetSubtype="1" fill="hold" grpId="0" nodeType="afterEffect">
                                  <p:stCondLst>
                                    <p:cond delay="500"/>
                                  </p:stCondLst>
                                  <p:childTnLst>
                                    <p:set>
                                      <p:cBhvr>
                                        <p:cTn id="46" dur="1" fill="hold">
                                          <p:stCondLst>
                                            <p:cond delay="0"/>
                                          </p:stCondLst>
                                        </p:cTn>
                                        <p:tgtEl>
                                          <p:spTgt spid="7">
                                            <p:txEl>
                                              <p:pRg st="3" end="3"/>
                                            </p:txEl>
                                          </p:spTgt>
                                        </p:tgtEl>
                                        <p:attrNameLst>
                                          <p:attrName>style.visibility</p:attrName>
                                        </p:attrNameLst>
                                      </p:cBhvr>
                                      <p:to>
                                        <p:strVal val="visible"/>
                                      </p:to>
                                    </p:set>
                                    <p:animEffect transition="in" filter="wipe(up)">
                                      <p:cBhvr>
                                        <p:cTn id="47" dur="3000"/>
                                        <p:tgtEl>
                                          <p:spTgt spid="7">
                                            <p:txEl>
                                              <p:pRg st="3" end="3"/>
                                            </p:txEl>
                                          </p:spTgt>
                                        </p:tgtEl>
                                      </p:cBhvr>
                                    </p:animEffect>
                                  </p:childTnLst>
                                </p:cTn>
                              </p:par>
                            </p:childTnLst>
                          </p:cTn>
                        </p:par>
                        <p:par>
                          <p:cTn id="48" fill="hold">
                            <p:stCondLst>
                              <p:cond delay="20000"/>
                            </p:stCondLst>
                            <p:childTnLst>
                              <p:par>
                                <p:cTn id="49" presetID="22" presetClass="entr" presetSubtype="1" fill="hold" grpId="0" nodeType="afterEffect">
                                  <p:stCondLst>
                                    <p:cond delay="1000"/>
                                  </p:stCondLst>
                                  <p:childTnLst>
                                    <p:set>
                                      <p:cBhvr>
                                        <p:cTn id="50" dur="1" fill="hold">
                                          <p:stCondLst>
                                            <p:cond delay="0"/>
                                          </p:stCondLst>
                                        </p:cTn>
                                        <p:tgtEl>
                                          <p:spTgt spid="10">
                                            <p:bg/>
                                          </p:spTgt>
                                        </p:tgtEl>
                                        <p:attrNameLst>
                                          <p:attrName>style.visibility</p:attrName>
                                        </p:attrNameLst>
                                      </p:cBhvr>
                                      <p:to>
                                        <p:strVal val="visible"/>
                                      </p:to>
                                    </p:set>
                                    <p:animEffect transition="in" filter="wipe(up)">
                                      <p:cBhvr>
                                        <p:cTn id="51" dur="500"/>
                                        <p:tgtEl>
                                          <p:spTgt spid="10">
                                            <p:bg/>
                                          </p:spTgt>
                                        </p:tgtEl>
                                      </p:cBhvr>
                                    </p:animEffect>
                                  </p:childTnLst>
                                </p:cTn>
                              </p:par>
                            </p:childTnLst>
                          </p:cTn>
                        </p:par>
                        <p:par>
                          <p:cTn id="52" fill="hold">
                            <p:stCondLst>
                              <p:cond delay="21500"/>
                            </p:stCondLst>
                            <p:childTnLst>
                              <p:par>
                                <p:cTn id="53" presetID="10" presetClass="entr" presetSubtype="0" fill="hold" grpId="0" nodeType="afterEffect">
                                  <p:stCondLst>
                                    <p:cond delay="0"/>
                                  </p:stCondLst>
                                  <p:childTnLst>
                                    <p:set>
                                      <p:cBhvr>
                                        <p:cTn id="54" dur="1" fill="hold">
                                          <p:stCondLst>
                                            <p:cond delay="0"/>
                                          </p:stCondLst>
                                        </p:cTn>
                                        <p:tgtEl>
                                          <p:spTgt spid="11"/>
                                        </p:tgtEl>
                                        <p:attrNameLst>
                                          <p:attrName>style.visibility</p:attrName>
                                        </p:attrNameLst>
                                      </p:cBhvr>
                                      <p:to>
                                        <p:strVal val="visible"/>
                                      </p:to>
                                    </p:set>
                                    <p:animEffect transition="in" filter="fade">
                                      <p:cBhvr>
                                        <p:cTn id="55" dur="1000"/>
                                        <p:tgtEl>
                                          <p:spTgt spid="11"/>
                                        </p:tgtEl>
                                      </p:cBhvr>
                                    </p:animEffect>
                                  </p:childTnLst>
                                </p:cTn>
                              </p:par>
                            </p:childTnLst>
                          </p:cTn>
                        </p:par>
                        <p:par>
                          <p:cTn id="56" fill="hold">
                            <p:stCondLst>
                              <p:cond delay="22500"/>
                            </p:stCondLst>
                            <p:childTnLst>
                              <p:par>
                                <p:cTn id="57" presetID="22" presetClass="entr" presetSubtype="1" fill="hold" grpId="0" nodeType="afterEffect">
                                  <p:stCondLst>
                                    <p:cond delay="0"/>
                                  </p:stCondLst>
                                  <p:childTnLst>
                                    <p:set>
                                      <p:cBhvr>
                                        <p:cTn id="58" dur="1" fill="hold">
                                          <p:stCondLst>
                                            <p:cond delay="0"/>
                                          </p:stCondLst>
                                        </p:cTn>
                                        <p:tgtEl>
                                          <p:spTgt spid="10">
                                            <p:txEl>
                                              <p:pRg st="0" end="0"/>
                                            </p:txEl>
                                          </p:spTgt>
                                        </p:tgtEl>
                                        <p:attrNameLst>
                                          <p:attrName>style.visibility</p:attrName>
                                        </p:attrNameLst>
                                      </p:cBhvr>
                                      <p:to>
                                        <p:strVal val="visible"/>
                                      </p:to>
                                    </p:set>
                                    <p:animEffect transition="in" filter="wipe(up)">
                                      <p:cBhvr>
                                        <p:cTn id="59" dur="2000"/>
                                        <p:tgtEl>
                                          <p:spTgt spid="10">
                                            <p:txEl>
                                              <p:pRg st="0" end="0"/>
                                            </p:txEl>
                                          </p:spTgt>
                                        </p:tgtEl>
                                      </p:cBhvr>
                                    </p:animEffect>
                                  </p:childTnLst>
                                </p:cTn>
                              </p:par>
                            </p:childTnLst>
                          </p:cTn>
                        </p:par>
                        <p:par>
                          <p:cTn id="60" fill="hold">
                            <p:stCondLst>
                              <p:cond delay="24500"/>
                            </p:stCondLst>
                            <p:childTnLst>
                              <p:par>
                                <p:cTn id="61" presetID="22" presetClass="entr" presetSubtype="1" fill="hold" grpId="0" nodeType="afterEffect">
                                  <p:stCondLst>
                                    <p:cond delay="500"/>
                                  </p:stCondLst>
                                  <p:childTnLst>
                                    <p:set>
                                      <p:cBhvr>
                                        <p:cTn id="62" dur="1" fill="hold">
                                          <p:stCondLst>
                                            <p:cond delay="0"/>
                                          </p:stCondLst>
                                        </p:cTn>
                                        <p:tgtEl>
                                          <p:spTgt spid="10">
                                            <p:txEl>
                                              <p:pRg st="2" end="2"/>
                                            </p:txEl>
                                          </p:spTgt>
                                        </p:tgtEl>
                                        <p:attrNameLst>
                                          <p:attrName>style.visibility</p:attrName>
                                        </p:attrNameLst>
                                      </p:cBhvr>
                                      <p:to>
                                        <p:strVal val="visible"/>
                                      </p:to>
                                    </p:set>
                                    <p:animEffect transition="in" filter="wipe(up)">
                                      <p:cBhvr>
                                        <p:cTn id="63" dur="3000"/>
                                        <p:tgtEl>
                                          <p:spTgt spid="10">
                                            <p:txEl>
                                              <p:pRg st="2" end="2"/>
                                            </p:txEl>
                                          </p:spTgt>
                                        </p:tgtEl>
                                      </p:cBhvr>
                                    </p:animEffect>
                                  </p:childTnLst>
                                </p:cTn>
                              </p:par>
                            </p:childTnLst>
                          </p:cTn>
                        </p:par>
                        <p:par>
                          <p:cTn id="64" fill="hold">
                            <p:stCondLst>
                              <p:cond delay="28000"/>
                            </p:stCondLst>
                            <p:childTnLst>
                              <p:par>
                                <p:cTn id="65" presetID="22" presetClass="entr" presetSubtype="1" fill="hold" grpId="0" nodeType="afterEffect">
                                  <p:stCondLst>
                                    <p:cond delay="1000"/>
                                  </p:stCondLst>
                                  <p:childTnLst>
                                    <p:set>
                                      <p:cBhvr>
                                        <p:cTn id="66" dur="1" fill="hold">
                                          <p:stCondLst>
                                            <p:cond delay="0"/>
                                          </p:stCondLst>
                                        </p:cTn>
                                        <p:tgtEl>
                                          <p:spTgt spid="13">
                                            <p:bg/>
                                          </p:spTgt>
                                        </p:tgtEl>
                                        <p:attrNameLst>
                                          <p:attrName>style.visibility</p:attrName>
                                        </p:attrNameLst>
                                      </p:cBhvr>
                                      <p:to>
                                        <p:strVal val="visible"/>
                                      </p:to>
                                    </p:set>
                                    <p:animEffect transition="in" filter="wipe(up)">
                                      <p:cBhvr>
                                        <p:cTn id="67" dur="500"/>
                                        <p:tgtEl>
                                          <p:spTgt spid="13">
                                            <p:bg/>
                                          </p:spTgt>
                                        </p:tgtEl>
                                      </p:cBhvr>
                                    </p:animEffect>
                                  </p:childTnLst>
                                </p:cTn>
                              </p:par>
                            </p:childTnLst>
                          </p:cTn>
                        </p:par>
                        <p:par>
                          <p:cTn id="68" fill="hold">
                            <p:stCondLst>
                              <p:cond delay="29500"/>
                            </p:stCondLst>
                            <p:childTnLst>
                              <p:par>
                                <p:cTn id="69" presetID="10" presetClass="entr" presetSubtype="0" fill="hold" grpId="0" nodeType="afterEffect">
                                  <p:stCondLst>
                                    <p:cond delay="0"/>
                                  </p:stCondLst>
                                  <p:childTnLst>
                                    <p:set>
                                      <p:cBhvr>
                                        <p:cTn id="70" dur="1" fill="hold">
                                          <p:stCondLst>
                                            <p:cond delay="0"/>
                                          </p:stCondLst>
                                        </p:cTn>
                                        <p:tgtEl>
                                          <p:spTgt spid="14"/>
                                        </p:tgtEl>
                                        <p:attrNameLst>
                                          <p:attrName>style.visibility</p:attrName>
                                        </p:attrNameLst>
                                      </p:cBhvr>
                                      <p:to>
                                        <p:strVal val="visible"/>
                                      </p:to>
                                    </p:set>
                                    <p:animEffect transition="in" filter="fade">
                                      <p:cBhvr>
                                        <p:cTn id="71" dur="1000"/>
                                        <p:tgtEl>
                                          <p:spTgt spid="14"/>
                                        </p:tgtEl>
                                      </p:cBhvr>
                                    </p:animEffect>
                                  </p:childTnLst>
                                </p:cTn>
                              </p:par>
                            </p:childTnLst>
                          </p:cTn>
                        </p:par>
                        <p:par>
                          <p:cTn id="72" fill="hold">
                            <p:stCondLst>
                              <p:cond delay="30500"/>
                            </p:stCondLst>
                            <p:childTnLst>
                              <p:par>
                                <p:cTn id="73" presetID="22" presetClass="entr" presetSubtype="1" fill="hold" grpId="0" nodeType="afterEffect">
                                  <p:stCondLst>
                                    <p:cond delay="0"/>
                                  </p:stCondLst>
                                  <p:childTnLst>
                                    <p:set>
                                      <p:cBhvr>
                                        <p:cTn id="74" dur="1" fill="hold">
                                          <p:stCondLst>
                                            <p:cond delay="0"/>
                                          </p:stCondLst>
                                        </p:cTn>
                                        <p:tgtEl>
                                          <p:spTgt spid="13">
                                            <p:txEl>
                                              <p:pRg st="0" end="0"/>
                                            </p:txEl>
                                          </p:spTgt>
                                        </p:tgtEl>
                                        <p:attrNameLst>
                                          <p:attrName>style.visibility</p:attrName>
                                        </p:attrNameLst>
                                      </p:cBhvr>
                                      <p:to>
                                        <p:strVal val="visible"/>
                                      </p:to>
                                    </p:set>
                                    <p:animEffect transition="in" filter="wipe(up)">
                                      <p:cBhvr>
                                        <p:cTn id="75" dur="2000"/>
                                        <p:tgtEl>
                                          <p:spTgt spid="13">
                                            <p:txEl>
                                              <p:pRg st="0" end="0"/>
                                            </p:txEl>
                                          </p:spTgt>
                                        </p:tgtEl>
                                      </p:cBhvr>
                                    </p:animEffect>
                                  </p:childTnLst>
                                </p:cTn>
                              </p:par>
                            </p:childTnLst>
                          </p:cTn>
                        </p:par>
                        <p:par>
                          <p:cTn id="76" fill="hold">
                            <p:stCondLst>
                              <p:cond delay="32500"/>
                            </p:stCondLst>
                            <p:childTnLst>
                              <p:par>
                                <p:cTn id="77" presetID="22" presetClass="entr" presetSubtype="1" fill="hold" grpId="0" nodeType="afterEffect">
                                  <p:stCondLst>
                                    <p:cond delay="500"/>
                                  </p:stCondLst>
                                  <p:childTnLst>
                                    <p:set>
                                      <p:cBhvr>
                                        <p:cTn id="78" dur="1" fill="hold">
                                          <p:stCondLst>
                                            <p:cond delay="0"/>
                                          </p:stCondLst>
                                        </p:cTn>
                                        <p:tgtEl>
                                          <p:spTgt spid="13">
                                            <p:txEl>
                                              <p:pRg st="2" end="2"/>
                                            </p:txEl>
                                          </p:spTgt>
                                        </p:tgtEl>
                                        <p:attrNameLst>
                                          <p:attrName>style.visibility</p:attrName>
                                        </p:attrNameLst>
                                      </p:cBhvr>
                                      <p:to>
                                        <p:strVal val="visible"/>
                                      </p:to>
                                    </p:set>
                                    <p:animEffect transition="in" filter="wipe(up)">
                                      <p:cBhvr>
                                        <p:cTn id="79" dur="3000"/>
                                        <p:tgtEl>
                                          <p:spTgt spid="13">
                                            <p:txEl>
                                              <p:pRg st="2" end="2"/>
                                            </p:txEl>
                                          </p:spTgt>
                                        </p:tgtEl>
                                      </p:cBhvr>
                                    </p:animEffect>
                                  </p:childTnLst>
                                </p:cTn>
                              </p:par>
                            </p:childTnLst>
                          </p:cTn>
                        </p:par>
                        <p:par>
                          <p:cTn id="80" fill="hold">
                            <p:stCondLst>
                              <p:cond delay="36000"/>
                            </p:stCondLst>
                            <p:childTnLst>
                              <p:par>
                                <p:cTn id="81" presetID="22" presetClass="entr" presetSubtype="1" fill="hold" grpId="0" nodeType="afterEffect">
                                  <p:stCondLst>
                                    <p:cond delay="1000"/>
                                  </p:stCondLst>
                                  <p:childTnLst>
                                    <p:set>
                                      <p:cBhvr>
                                        <p:cTn id="82" dur="1" fill="hold">
                                          <p:stCondLst>
                                            <p:cond delay="0"/>
                                          </p:stCondLst>
                                        </p:cTn>
                                        <p:tgtEl>
                                          <p:spTgt spid="15">
                                            <p:bg/>
                                          </p:spTgt>
                                        </p:tgtEl>
                                        <p:attrNameLst>
                                          <p:attrName>style.visibility</p:attrName>
                                        </p:attrNameLst>
                                      </p:cBhvr>
                                      <p:to>
                                        <p:strVal val="visible"/>
                                      </p:to>
                                    </p:set>
                                    <p:animEffect transition="in" filter="wipe(up)">
                                      <p:cBhvr>
                                        <p:cTn id="83" dur="500"/>
                                        <p:tgtEl>
                                          <p:spTgt spid="15">
                                            <p:bg/>
                                          </p:spTgt>
                                        </p:tgtEl>
                                      </p:cBhvr>
                                    </p:animEffect>
                                  </p:childTnLst>
                                </p:cTn>
                              </p:par>
                            </p:childTnLst>
                          </p:cTn>
                        </p:par>
                        <p:par>
                          <p:cTn id="84" fill="hold">
                            <p:stCondLst>
                              <p:cond delay="37500"/>
                            </p:stCondLst>
                            <p:childTnLst>
                              <p:par>
                                <p:cTn id="85" presetID="10" presetClass="entr" presetSubtype="0" fill="hold" grpId="0" nodeType="afterEffect">
                                  <p:stCondLst>
                                    <p:cond delay="0"/>
                                  </p:stCondLst>
                                  <p:childTnLst>
                                    <p:set>
                                      <p:cBhvr>
                                        <p:cTn id="86" dur="1" fill="hold">
                                          <p:stCondLst>
                                            <p:cond delay="0"/>
                                          </p:stCondLst>
                                        </p:cTn>
                                        <p:tgtEl>
                                          <p:spTgt spid="16"/>
                                        </p:tgtEl>
                                        <p:attrNameLst>
                                          <p:attrName>style.visibility</p:attrName>
                                        </p:attrNameLst>
                                      </p:cBhvr>
                                      <p:to>
                                        <p:strVal val="visible"/>
                                      </p:to>
                                    </p:set>
                                    <p:animEffect transition="in" filter="fade">
                                      <p:cBhvr>
                                        <p:cTn id="87" dur="1000"/>
                                        <p:tgtEl>
                                          <p:spTgt spid="16"/>
                                        </p:tgtEl>
                                      </p:cBhvr>
                                    </p:animEffect>
                                  </p:childTnLst>
                                </p:cTn>
                              </p:par>
                            </p:childTnLst>
                          </p:cTn>
                        </p:par>
                        <p:par>
                          <p:cTn id="88" fill="hold">
                            <p:stCondLst>
                              <p:cond delay="38500"/>
                            </p:stCondLst>
                            <p:childTnLst>
                              <p:par>
                                <p:cTn id="89" presetID="22" presetClass="entr" presetSubtype="1" fill="hold" grpId="0" nodeType="afterEffect">
                                  <p:stCondLst>
                                    <p:cond delay="0"/>
                                  </p:stCondLst>
                                  <p:childTnLst>
                                    <p:set>
                                      <p:cBhvr>
                                        <p:cTn id="90" dur="1" fill="hold">
                                          <p:stCondLst>
                                            <p:cond delay="0"/>
                                          </p:stCondLst>
                                        </p:cTn>
                                        <p:tgtEl>
                                          <p:spTgt spid="15">
                                            <p:txEl>
                                              <p:pRg st="0" end="0"/>
                                            </p:txEl>
                                          </p:spTgt>
                                        </p:tgtEl>
                                        <p:attrNameLst>
                                          <p:attrName>style.visibility</p:attrName>
                                        </p:attrNameLst>
                                      </p:cBhvr>
                                      <p:to>
                                        <p:strVal val="visible"/>
                                      </p:to>
                                    </p:set>
                                    <p:animEffect transition="in" filter="wipe(up)">
                                      <p:cBhvr>
                                        <p:cTn id="91" dur="2000"/>
                                        <p:tgtEl>
                                          <p:spTgt spid="15">
                                            <p:txEl>
                                              <p:pRg st="0" end="0"/>
                                            </p:txEl>
                                          </p:spTgt>
                                        </p:tgtEl>
                                      </p:cBhvr>
                                    </p:animEffect>
                                  </p:childTnLst>
                                </p:cTn>
                              </p:par>
                            </p:childTnLst>
                          </p:cTn>
                        </p:par>
                        <p:par>
                          <p:cTn id="92" fill="hold">
                            <p:stCondLst>
                              <p:cond delay="40500"/>
                            </p:stCondLst>
                            <p:childTnLst>
                              <p:par>
                                <p:cTn id="93" presetID="22" presetClass="entr" presetSubtype="1" fill="hold" grpId="0" nodeType="afterEffect">
                                  <p:stCondLst>
                                    <p:cond delay="500"/>
                                  </p:stCondLst>
                                  <p:childTnLst>
                                    <p:set>
                                      <p:cBhvr>
                                        <p:cTn id="94" dur="1" fill="hold">
                                          <p:stCondLst>
                                            <p:cond delay="0"/>
                                          </p:stCondLst>
                                        </p:cTn>
                                        <p:tgtEl>
                                          <p:spTgt spid="15">
                                            <p:txEl>
                                              <p:pRg st="2" end="2"/>
                                            </p:txEl>
                                          </p:spTgt>
                                        </p:tgtEl>
                                        <p:attrNameLst>
                                          <p:attrName>style.visibility</p:attrName>
                                        </p:attrNameLst>
                                      </p:cBhvr>
                                      <p:to>
                                        <p:strVal val="visible"/>
                                      </p:to>
                                    </p:set>
                                    <p:animEffect transition="in" filter="wipe(up)">
                                      <p:cBhvr>
                                        <p:cTn id="95" dur="3000"/>
                                        <p:tgtEl>
                                          <p:spTgt spid="1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uiExpand="1" build="p" animBg="1"/>
      <p:bldP spid="6" grpId="0" uiExpand="1" build="p"/>
      <p:bldP spid="7" grpId="0" uiExpand="1" build="p" animBg="1"/>
      <p:bldP spid="10" grpId="0" uiExpand="1" build="p" animBg="1"/>
      <p:bldP spid="13" grpId="0" uiExpand="1" build="p" animBg="1"/>
      <p:bldP spid="15" grpId="0" uiExpand="1" build="p" animBg="1"/>
      <p:bldP spid="4" grpId="0" animBg="1"/>
      <p:bldP spid="3" grpId="0" animBg="1"/>
      <p:bldP spid="8" grpId="0" animBg="1"/>
      <p:bldP spid="11" grpId="0" animBg="1"/>
      <p:bldP spid="14" grpId="0" animBg="1"/>
      <p:bldP spid="16"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63"/>
        <p:cNvGrpSpPr/>
        <p:nvPr/>
      </p:nvGrpSpPr>
      <p:grpSpPr>
        <a:xfrm>
          <a:off x="0" y="0"/>
          <a:ext cx="0" cy="0"/>
          <a:chOff x="0" y="0"/>
          <a:chExt cx="0" cy="0"/>
        </a:xfrm>
      </p:grpSpPr>
      <p:sp>
        <p:nvSpPr>
          <p:cNvPr id="64" name="Google Shape;64;p9"/>
          <p:cNvSpPr txBox="1">
            <a:spLocks noGrp="1"/>
          </p:cNvSpPr>
          <p:nvPr>
            <p:ph type="sldNum" idx="12"/>
          </p:nvPr>
        </p:nvSpPr>
        <p:spPr>
          <a:xfrm>
            <a:off x="7046913" y="6519863"/>
            <a:ext cx="2133600" cy="365125"/>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000"/>
              <a:buNone/>
            </a:pPr>
            <a:fld id="{00000000-1234-1234-1234-123412341234}" type="slidenum">
              <a:rPr lang="es-ES"/>
              <a:t>8</a:t>
            </a:fld>
            <a:endParaRPr/>
          </a:p>
        </p:txBody>
      </p:sp>
      <p:sp>
        <p:nvSpPr>
          <p:cNvPr id="65" name="Google Shape;65;p9"/>
          <p:cNvSpPr txBox="1"/>
          <p:nvPr/>
        </p:nvSpPr>
        <p:spPr>
          <a:xfrm>
            <a:off x="285531" y="1074532"/>
            <a:ext cx="8509997" cy="375445"/>
          </a:xfrm>
          <a:prstGeom prst="rect">
            <a:avLst/>
          </a:prstGeom>
          <a:solidFill>
            <a:srgbClr val="18C320"/>
          </a:solidFill>
          <a:ln w="9525" cap="flat" cmpd="sng">
            <a:solidFill>
              <a:srgbClr val="00B050"/>
            </a:solidFill>
            <a:prstDash val="solid"/>
            <a:round/>
            <a:headEnd type="none" w="sm" len="sm"/>
            <a:tailEnd type="none" w="sm" len="sm"/>
          </a:ln>
        </p:spPr>
        <p:txBody>
          <a:bodyPr spcFirstLastPara="1" wrap="square" lIns="91425" tIns="45700" rIns="91425" bIns="45700" anchor="b" anchorCtr="0">
            <a:normAutofit fontScale="92500" lnSpcReduction="10000"/>
          </a:bodyPr>
          <a:lstStyle/>
          <a:p>
            <a:pPr marL="742950" marR="0" lvl="0" indent="-742950" algn="l" rtl="0">
              <a:lnSpc>
                <a:spcPct val="90000"/>
              </a:lnSpc>
              <a:spcBef>
                <a:spcPts val="0"/>
              </a:spcBef>
              <a:spcAft>
                <a:spcPts val="0"/>
              </a:spcAft>
              <a:buNone/>
            </a:pPr>
            <a:r>
              <a:rPr lang="fr-FR" sz="2400" b="0" i="0" u="none" strike="noStrike" cap="none" dirty="0">
                <a:solidFill>
                  <a:schemeClr val="lt1"/>
                </a:solidFill>
                <a:latin typeface="Arial"/>
                <a:ea typeface="Arial"/>
                <a:cs typeface="Arial"/>
                <a:sym typeface="Arial"/>
              </a:rPr>
              <a:t>Un po' di </a:t>
            </a:r>
            <a:r>
              <a:rPr lang="fr-FR" sz="2400" b="0" i="0" u="none" strike="noStrike" cap="none" dirty="0" err="1">
                <a:solidFill>
                  <a:schemeClr val="lt1"/>
                </a:solidFill>
                <a:latin typeface="Arial"/>
                <a:ea typeface="Arial"/>
                <a:cs typeface="Arial"/>
                <a:sym typeface="Arial"/>
              </a:rPr>
              <a:t>storia</a:t>
            </a:r>
            <a:endParaRPr lang="en-GB" sz="2400" b="0" i="0" u="none" strike="noStrike" cap="none" dirty="0">
              <a:solidFill>
                <a:schemeClr val="lt1"/>
              </a:solidFill>
              <a:latin typeface="Arial"/>
              <a:ea typeface="Arial"/>
              <a:cs typeface="Arial"/>
              <a:sym typeface="Arial"/>
            </a:endParaRPr>
          </a:p>
        </p:txBody>
      </p:sp>
      <p:sp>
        <p:nvSpPr>
          <p:cNvPr id="6" name="5 Rectángulo"/>
          <p:cNvSpPr/>
          <p:nvPr/>
        </p:nvSpPr>
        <p:spPr>
          <a:xfrm>
            <a:off x="285531" y="1685667"/>
            <a:ext cx="8367731" cy="5016758"/>
          </a:xfrm>
          <a:prstGeom prst="rect">
            <a:avLst/>
          </a:prstGeom>
        </p:spPr>
        <p:txBody>
          <a:bodyPr wrap="square">
            <a:spAutoFit/>
          </a:bodyPr>
          <a:lstStyle/>
          <a:p>
            <a:pPr algn="just"/>
            <a:r>
              <a:rPr lang="en-GB" sz="1600" dirty="0">
                <a:solidFill>
                  <a:schemeClr val="tx1"/>
                </a:solidFill>
              </a:rPr>
              <a:t>Le civiltà umane hanno sempre prodotto rifiuti, il cui impatto e difficoltà di trattamento sono proporzionali alla densità di popolazione.</a:t>
            </a:r>
          </a:p>
          <a:p>
            <a:pPr algn="just"/>
            <a:endParaRPr lang="en-GB" sz="1600" dirty="0">
              <a:solidFill>
                <a:schemeClr val="tx1"/>
              </a:solidFill>
            </a:endParaRPr>
          </a:p>
          <a:p>
            <a:pPr algn="just"/>
            <a:endParaRPr lang="en-GB" sz="1600" dirty="0">
              <a:solidFill>
                <a:schemeClr val="tx1"/>
              </a:solidFill>
            </a:endParaRPr>
          </a:p>
          <a:p>
            <a:pPr algn="just"/>
            <a:r>
              <a:rPr lang="en-GB" sz="1600" dirty="0">
                <a:solidFill>
                  <a:schemeClr val="tx1"/>
                </a:solidFill>
              </a:rPr>
              <a:t>I primi sistemi e organizzazioni per la gestione dei rifiuti sono stati progettati nell'antichità. A quel tempo, era ancora possibile utilizzare elementi naturali come la pioggia e i fiumi per smaltire la maggior parte dei rifiuti.</a:t>
            </a:r>
          </a:p>
          <a:p>
            <a:pPr algn="just"/>
            <a:endParaRPr lang="en-GB" sz="1600" dirty="0">
              <a:solidFill>
                <a:schemeClr val="tx1"/>
              </a:solidFill>
            </a:endParaRPr>
          </a:p>
          <a:p>
            <a:pPr algn="just"/>
            <a:endParaRPr lang="en-GB" sz="1600" dirty="0">
              <a:solidFill>
                <a:schemeClr val="tx1"/>
              </a:solidFill>
            </a:endParaRPr>
          </a:p>
          <a:p>
            <a:pPr algn="just"/>
            <a:r>
              <a:rPr lang="en-GB" sz="1600" dirty="0">
                <a:solidFill>
                  <a:schemeClr val="tx1"/>
                </a:solidFill>
              </a:rPr>
              <a:t>Nel corso della storia, le civiltà hanno imparato a conoscere le conseguenze dell'igiene e dell'inquinamento sulla salute degli esseri umani. Hanno iniziato a sviluppare una gestione più industriale dei rifiuti, soprattutto in relazione all'era dell'urbanizzazione e allo sviluppo ad alta densità della civiltà.</a:t>
            </a:r>
          </a:p>
          <a:p>
            <a:pPr algn="just"/>
            <a:endParaRPr lang="en-GB" sz="1600" dirty="0">
              <a:solidFill>
                <a:schemeClr val="tx1"/>
              </a:solidFill>
            </a:endParaRPr>
          </a:p>
          <a:p>
            <a:pPr algn="just"/>
            <a:r>
              <a:rPr lang="en-GB" sz="1600" dirty="0">
                <a:solidFill>
                  <a:schemeClr val="tx1"/>
                </a:solidFill>
              </a:rPr>
              <a:t>A metà del 19</a:t>
            </a:r>
            <a:r>
              <a:rPr lang="en-GB" sz="1600" baseline="30000" dirty="0">
                <a:solidFill>
                  <a:schemeClr val="tx1"/>
                </a:solidFill>
              </a:rPr>
              <a:t>th</a:t>
            </a:r>
            <a:r>
              <a:rPr lang="en-GB" sz="1600" dirty="0">
                <a:solidFill>
                  <a:schemeClr val="tx1"/>
                </a:solidFill>
              </a:rPr>
              <a:t> secolo, grandi epidemie di virus hanno portato a </a:t>
            </a:r>
            <a:r>
              <a:rPr lang="en-GB" sz="1600" b="1" dirty="0">
                <a:solidFill>
                  <a:srgbClr val="18C320"/>
                </a:solidFill>
              </a:rPr>
              <a:t>gravi crisi di salute pubblica</a:t>
            </a:r>
            <a:r>
              <a:rPr lang="en-GB" sz="1600" dirty="0">
                <a:solidFill>
                  <a:schemeClr val="tx1"/>
                </a:solidFill>
              </a:rPr>
              <a:t>, che hanno dato vita a strutture industriali per lo smaltimento e la gestione dei rifiuti.</a:t>
            </a:r>
          </a:p>
          <a:p>
            <a:pPr algn="just"/>
            <a:endParaRPr lang="en-GB" sz="1600" dirty="0">
              <a:solidFill>
                <a:schemeClr val="tx1"/>
              </a:solidFill>
            </a:endParaRPr>
          </a:p>
          <a:p>
            <a:pPr algn="just"/>
            <a:endParaRPr lang="en-GB" sz="1600" dirty="0">
              <a:solidFill>
                <a:schemeClr val="tx1"/>
              </a:solidFill>
            </a:endParaRPr>
          </a:p>
          <a:p>
            <a:pPr algn="just"/>
            <a:r>
              <a:rPr lang="en-GB" sz="1600" dirty="0">
                <a:solidFill>
                  <a:schemeClr val="tx1"/>
                </a:solidFill>
              </a:rPr>
              <a:t>Oggi, una comprensione più ampia dell'ambiente ci impone di smistare più materiali attraverso più canali per </a:t>
            </a:r>
            <a:r>
              <a:rPr lang="en-GB" sz="1600" b="1" dirty="0">
                <a:solidFill>
                  <a:srgbClr val="18C320"/>
                </a:solidFill>
              </a:rPr>
              <a:t>trattamenti differenziati</a:t>
            </a:r>
            <a:r>
              <a:rPr lang="en-GB" sz="1600" dirty="0">
                <a:solidFill>
                  <a:schemeClr val="tx1"/>
                </a:solidFill>
              </a:rPr>
              <a:t>.</a:t>
            </a:r>
          </a:p>
        </p:txBody>
      </p:sp>
      <p:cxnSp>
        <p:nvCxnSpPr>
          <p:cNvPr id="10" name="Connecteur droit avec flèche 9">
            <a:extLst>
              <a:ext uri="{FF2B5EF4-FFF2-40B4-BE49-F238E27FC236}">
                <a16:creationId xmlns:a16="http://schemas.microsoft.com/office/drawing/2014/main" id="{1B1DD9F4-EB79-4B57-B705-7EA8F5AAE200}"/>
              </a:ext>
            </a:extLst>
          </p:cNvPr>
          <p:cNvCxnSpPr>
            <a:cxnSpLocks/>
          </p:cNvCxnSpPr>
          <p:nvPr/>
        </p:nvCxnSpPr>
        <p:spPr>
          <a:xfrm>
            <a:off x="5272009" y="5382321"/>
            <a:ext cx="2633126" cy="0"/>
          </a:xfrm>
          <a:prstGeom prst="straightConnector1">
            <a:avLst/>
          </a:prstGeom>
          <a:ln w="19050">
            <a:solidFill>
              <a:schemeClr val="accent6">
                <a:lumMod val="75000"/>
              </a:schemeClr>
            </a:solidFill>
            <a:tailEnd type="none"/>
          </a:ln>
        </p:spPr>
        <p:style>
          <a:lnRef idx="1">
            <a:schemeClr val="accent1"/>
          </a:lnRef>
          <a:fillRef idx="0">
            <a:schemeClr val="accent1"/>
          </a:fillRef>
          <a:effectRef idx="0">
            <a:schemeClr val="accent1"/>
          </a:effectRef>
          <a:fontRef idx="minor">
            <a:schemeClr val="tx1"/>
          </a:fontRef>
        </p:style>
      </p:cxnSp>
      <p:cxnSp>
        <p:nvCxnSpPr>
          <p:cNvPr id="12" name="Connecteur droit avec flèche 11">
            <a:extLst>
              <a:ext uri="{FF2B5EF4-FFF2-40B4-BE49-F238E27FC236}">
                <a16:creationId xmlns:a16="http://schemas.microsoft.com/office/drawing/2014/main" id="{F7A45F13-AE2E-4773-9596-CEBE206F3EB5}"/>
              </a:ext>
            </a:extLst>
          </p:cNvPr>
          <p:cNvCxnSpPr>
            <a:cxnSpLocks/>
          </p:cNvCxnSpPr>
          <p:nvPr/>
        </p:nvCxnSpPr>
        <p:spPr>
          <a:xfrm>
            <a:off x="2795241" y="6597920"/>
            <a:ext cx="2406024" cy="0"/>
          </a:xfrm>
          <a:prstGeom prst="straightConnector1">
            <a:avLst/>
          </a:prstGeom>
          <a:ln w="19050">
            <a:solidFill>
              <a:schemeClr val="accent6">
                <a:lumMod val="75000"/>
              </a:schemeClr>
            </a:solidFill>
            <a:tailEnd type="non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37040108"/>
      </p:ext>
    </p:extLst>
  </p:cSld>
  <p:clrMapOvr>
    <a:masterClrMapping/>
  </p:clrMapOvr>
  <mc:AlternateContent xmlns:mc="http://schemas.openxmlformats.org/markup-compatibility/2006" xmlns:p14="http://schemas.microsoft.com/office/powerpoint/2010/main">
    <mc:Choice Requires="p14">
      <p:transition spd="slow" p14:dur="2000" advClick="0" advTm="24000"/>
    </mc:Choice>
    <mc:Fallback xmlns:a16="http://schemas.microsoft.com/office/drawing/2014/main" xmlns="">
      <p:transition spd="slow" advClick="0" advTm="24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65"/>
                                        </p:tgtEl>
                                        <p:attrNameLst>
                                          <p:attrName>style.visibility</p:attrName>
                                        </p:attrNameLst>
                                      </p:cBhvr>
                                      <p:to>
                                        <p:strVal val="visible"/>
                                      </p:to>
                                    </p:set>
                                    <p:animEffect transition="in" filter="fade">
                                      <p:cBhvr>
                                        <p:cTn id="7" dur="500"/>
                                        <p:tgtEl>
                                          <p:spTgt spid="65"/>
                                        </p:tgtEl>
                                      </p:cBhvr>
                                    </p:animEffect>
                                  </p:childTnLst>
                                </p:cTn>
                              </p:par>
                            </p:childTnLst>
                          </p:cTn>
                        </p:par>
                        <p:par>
                          <p:cTn id="8" fill="hold">
                            <p:stCondLst>
                              <p:cond delay="500"/>
                            </p:stCondLst>
                            <p:childTnLst>
                              <p:par>
                                <p:cTn id="9" presetID="22" presetClass="entr" presetSubtype="1" fill="hold" grpId="0" nodeType="afterEffect">
                                  <p:stCondLst>
                                    <p:cond delay="1000"/>
                                  </p:stCondLst>
                                  <p:childTnLst>
                                    <p:set>
                                      <p:cBhvr>
                                        <p:cTn id="10" dur="1" fill="hold">
                                          <p:stCondLst>
                                            <p:cond delay="0"/>
                                          </p:stCondLst>
                                        </p:cTn>
                                        <p:tgtEl>
                                          <p:spTgt spid="6">
                                            <p:txEl>
                                              <p:pRg st="0" end="0"/>
                                            </p:txEl>
                                          </p:spTgt>
                                        </p:tgtEl>
                                        <p:attrNameLst>
                                          <p:attrName>style.visibility</p:attrName>
                                        </p:attrNameLst>
                                      </p:cBhvr>
                                      <p:to>
                                        <p:strVal val="visible"/>
                                      </p:to>
                                    </p:set>
                                    <p:animEffect transition="in" filter="wipe(up)">
                                      <p:cBhvr>
                                        <p:cTn id="11" dur="3000"/>
                                        <p:tgtEl>
                                          <p:spTgt spid="6">
                                            <p:txEl>
                                              <p:pRg st="0" end="0"/>
                                            </p:txEl>
                                          </p:spTgt>
                                        </p:tgtEl>
                                      </p:cBhvr>
                                    </p:animEffect>
                                  </p:childTnLst>
                                </p:cTn>
                              </p:par>
                            </p:childTnLst>
                          </p:cTn>
                        </p:par>
                        <p:par>
                          <p:cTn id="12" fill="hold">
                            <p:stCondLst>
                              <p:cond delay="4500"/>
                            </p:stCondLst>
                            <p:childTnLst>
                              <p:par>
                                <p:cTn id="13" presetID="22" presetClass="entr" presetSubtype="1" fill="hold" grpId="0" nodeType="afterEffect">
                                  <p:stCondLst>
                                    <p:cond delay="1000"/>
                                  </p:stCondLst>
                                  <p:childTnLst>
                                    <p:set>
                                      <p:cBhvr>
                                        <p:cTn id="14" dur="1" fill="hold">
                                          <p:stCondLst>
                                            <p:cond delay="0"/>
                                          </p:stCondLst>
                                        </p:cTn>
                                        <p:tgtEl>
                                          <p:spTgt spid="6">
                                            <p:txEl>
                                              <p:pRg st="3" end="3"/>
                                            </p:txEl>
                                          </p:spTgt>
                                        </p:tgtEl>
                                        <p:attrNameLst>
                                          <p:attrName>style.visibility</p:attrName>
                                        </p:attrNameLst>
                                      </p:cBhvr>
                                      <p:to>
                                        <p:strVal val="visible"/>
                                      </p:to>
                                    </p:set>
                                    <p:animEffect transition="in" filter="wipe(up)">
                                      <p:cBhvr>
                                        <p:cTn id="15" dur="3000"/>
                                        <p:tgtEl>
                                          <p:spTgt spid="6">
                                            <p:txEl>
                                              <p:pRg st="3" end="3"/>
                                            </p:txEl>
                                          </p:spTgt>
                                        </p:tgtEl>
                                      </p:cBhvr>
                                    </p:animEffect>
                                  </p:childTnLst>
                                </p:cTn>
                              </p:par>
                            </p:childTnLst>
                          </p:cTn>
                        </p:par>
                        <p:par>
                          <p:cTn id="16" fill="hold">
                            <p:stCondLst>
                              <p:cond delay="8500"/>
                            </p:stCondLst>
                            <p:childTnLst>
                              <p:par>
                                <p:cTn id="17" presetID="22" presetClass="entr" presetSubtype="1" fill="hold" grpId="0" nodeType="afterEffect">
                                  <p:stCondLst>
                                    <p:cond delay="1000"/>
                                  </p:stCondLst>
                                  <p:childTnLst>
                                    <p:set>
                                      <p:cBhvr>
                                        <p:cTn id="18" dur="1" fill="hold">
                                          <p:stCondLst>
                                            <p:cond delay="0"/>
                                          </p:stCondLst>
                                        </p:cTn>
                                        <p:tgtEl>
                                          <p:spTgt spid="6">
                                            <p:txEl>
                                              <p:pRg st="6" end="6"/>
                                            </p:txEl>
                                          </p:spTgt>
                                        </p:tgtEl>
                                        <p:attrNameLst>
                                          <p:attrName>style.visibility</p:attrName>
                                        </p:attrNameLst>
                                      </p:cBhvr>
                                      <p:to>
                                        <p:strVal val="visible"/>
                                      </p:to>
                                    </p:set>
                                    <p:animEffect transition="in" filter="wipe(up)">
                                      <p:cBhvr>
                                        <p:cTn id="19" dur="3000"/>
                                        <p:tgtEl>
                                          <p:spTgt spid="6">
                                            <p:txEl>
                                              <p:pRg st="6" end="6"/>
                                            </p:txEl>
                                          </p:spTgt>
                                        </p:tgtEl>
                                      </p:cBhvr>
                                    </p:animEffect>
                                  </p:childTnLst>
                                </p:cTn>
                              </p:par>
                            </p:childTnLst>
                          </p:cTn>
                        </p:par>
                        <p:par>
                          <p:cTn id="20" fill="hold">
                            <p:stCondLst>
                              <p:cond delay="12500"/>
                            </p:stCondLst>
                            <p:childTnLst>
                              <p:par>
                                <p:cTn id="21" presetID="22" presetClass="entr" presetSubtype="1" fill="hold" grpId="0" nodeType="afterEffect">
                                  <p:stCondLst>
                                    <p:cond delay="1000"/>
                                  </p:stCondLst>
                                  <p:childTnLst>
                                    <p:set>
                                      <p:cBhvr>
                                        <p:cTn id="22" dur="1" fill="hold">
                                          <p:stCondLst>
                                            <p:cond delay="0"/>
                                          </p:stCondLst>
                                        </p:cTn>
                                        <p:tgtEl>
                                          <p:spTgt spid="6">
                                            <p:txEl>
                                              <p:pRg st="8" end="8"/>
                                            </p:txEl>
                                          </p:spTgt>
                                        </p:tgtEl>
                                        <p:attrNameLst>
                                          <p:attrName>style.visibility</p:attrName>
                                        </p:attrNameLst>
                                      </p:cBhvr>
                                      <p:to>
                                        <p:strVal val="visible"/>
                                      </p:to>
                                    </p:set>
                                    <p:animEffect transition="in" filter="wipe(up)">
                                      <p:cBhvr>
                                        <p:cTn id="23" dur="3000"/>
                                        <p:tgtEl>
                                          <p:spTgt spid="6">
                                            <p:txEl>
                                              <p:pRg st="8" end="8"/>
                                            </p:txEl>
                                          </p:spTgt>
                                        </p:tgtEl>
                                      </p:cBhvr>
                                    </p:animEffect>
                                  </p:childTnLst>
                                </p:cTn>
                              </p:par>
                            </p:childTnLst>
                          </p:cTn>
                        </p:par>
                        <p:par>
                          <p:cTn id="24" fill="hold">
                            <p:stCondLst>
                              <p:cond delay="16500"/>
                            </p:stCondLst>
                            <p:childTnLst>
                              <p:par>
                                <p:cTn id="25" presetID="22" presetClass="entr" presetSubtype="8" fill="hold" nodeType="after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wipe(left)">
                                      <p:cBhvr>
                                        <p:cTn id="27" dur="500"/>
                                        <p:tgtEl>
                                          <p:spTgt spid="10"/>
                                        </p:tgtEl>
                                      </p:cBhvr>
                                    </p:animEffect>
                                  </p:childTnLst>
                                </p:cTn>
                              </p:par>
                            </p:childTnLst>
                          </p:cTn>
                        </p:par>
                        <p:par>
                          <p:cTn id="28" fill="hold">
                            <p:stCondLst>
                              <p:cond delay="17000"/>
                            </p:stCondLst>
                            <p:childTnLst>
                              <p:par>
                                <p:cTn id="29" presetID="22" presetClass="entr" presetSubtype="1" fill="hold" grpId="0" nodeType="afterEffect">
                                  <p:stCondLst>
                                    <p:cond delay="1000"/>
                                  </p:stCondLst>
                                  <p:childTnLst>
                                    <p:set>
                                      <p:cBhvr>
                                        <p:cTn id="30" dur="1" fill="hold">
                                          <p:stCondLst>
                                            <p:cond delay="0"/>
                                          </p:stCondLst>
                                        </p:cTn>
                                        <p:tgtEl>
                                          <p:spTgt spid="6">
                                            <p:txEl>
                                              <p:pRg st="11" end="11"/>
                                            </p:txEl>
                                          </p:spTgt>
                                        </p:tgtEl>
                                        <p:attrNameLst>
                                          <p:attrName>style.visibility</p:attrName>
                                        </p:attrNameLst>
                                      </p:cBhvr>
                                      <p:to>
                                        <p:strVal val="visible"/>
                                      </p:to>
                                    </p:set>
                                    <p:animEffect transition="in" filter="wipe(up)">
                                      <p:cBhvr>
                                        <p:cTn id="31" dur="3000"/>
                                        <p:tgtEl>
                                          <p:spTgt spid="6">
                                            <p:txEl>
                                              <p:pRg st="11" end="11"/>
                                            </p:txEl>
                                          </p:spTgt>
                                        </p:tgtEl>
                                      </p:cBhvr>
                                    </p:animEffect>
                                  </p:childTnLst>
                                </p:cTn>
                              </p:par>
                            </p:childTnLst>
                          </p:cTn>
                        </p:par>
                        <p:par>
                          <p:cTn id="32" fill="hold">
                            <p:stCondLst>
                              <p:cond delay="21000"/>
                            </p:stCondLst>
                            <p:childTnLst>
                              <p:par>
                                <p:cTn id="33" presetID="22" presetClass="entr" presetSubtype="8" fill="hold" nodeType="afterEffect">
                                  <p:stCondLst>
                                    <p:cond delay="0"/>
                                  </p:stCondLst>
                                  <p:childTnLst>
                                    <p:set>
                                      <p:cBhvr>
                                        <p:cTn id="34" dur="1" fill="hold">
                                          <p:stCondLst>
                                            <p:cond delay="0"/>
                                          </p:stCondLst>
                                        </p:cTn>
                                        <p:tgtEl>
                                          <p:spTgt spid="12"/>
                                        </p:tgtEl>
                                        <p:attrNameLst>
                                          <p:attrName>style.visibility</p:attrName>
                                        </p:attrNameLst>
                                      </p:cBhvr>
                                      <p:to>
                                        <p:strVal val="visible"/>
                                      </p:to>
                                    </p:set>
                                    <p:animEffect transition="in" filter="wipe(left)">
                                      <p:cBhvr>
                                        <p:cTn id="35"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5" grpId="0" animBg="1"/>
      <p:bldP spid="6"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70"/>
        <p:cNvGrpSpPr/>
        <p:nvPr/>
      </p:nvGrpSpPr>
      <p:grpSpPr>
        <a:xfrm>
          <a:off x="0" y="0"/>
          <a:ext cx="0" cy="0"/>
          <a:chOff x="0" y="0"/>
          <a:chExt cx="0" cy="0"/>
        </a:xfrm>
      </p:grpSpPr>
      <p:sp>
        <p:nvSpPr>
          <p:cNvPr id="71" name="Google Shape;71;g10b78f225a7_0_23"/>
          <p:cNvSpPr txBox="1">
            <a:spLocks noGrp="1"/>
          </p:cNvSpPr>
          <p:nvPr>
            <p:ph type="sldNum" idx="12"/>
          </p:nvPr>
        </p:nvSpPr>
        <p:spPr>
          <a:xfrm>
            <a:off x="7046913" y="6519863"/>
            <a:ext cx="2133600" cy="365100"/>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000"/>
              <a:buNone/>
            </a:pPr>
            <a:fld id="{00000000-1234-1234-1234-123412341234}" type="slidenum">
              <a:rPr lang="es-ES"/>
              <a:t>9</a:t>
            </a:fld>
            <a:endParaRPr/>
          </a:p>
        </p:txBody>
      </p:sp>
      <p:sp>
        <p:nvSpPr>
          <p:cNvPr id="72" name="Google Shape;72;g10b78f225a7_0_23"/>
          <p:cNvSpPr txBox="1"/>
          <p:nvPr/>
        </p:nvSpPr>
        <p:spPr>
          <a:xfrm>
            <a:off x="285531" y="1074532"/>
            <a:ext cx="8510100" cy="375300"/>
          </a:xfrm>
          <a:prstGeom prst="rect">
            <a:avLst/>
          </a:prstGeom>
          <a:solidFill>
            <a:srgbClr val="009FC6"/>
          </a:solidFill>
          <a:ln w="9525" cap="flat" cmpd="sng">
            <a:solidFill>
              <a:srgbClr val="009FC6"/>
            </a:solidFill>
            <a:prstDash val="solid"/>
            <a:round/>
            <a:headEnd type="none" w="sm" len="sm"/>
            <a:tailEnd type="none" w="sm" len="sm"/>
          </a:ln>
        </p:spPr>
        <p:txBody>
          <a:bodyPr spcFirstLastPara="1" wrap="square" lIns="91425" tIns="45700" rIns="91425" bIns="45700" anchor="b" anchorCtr="0">
            <a:normAutofit fontScale="92500" lnSpcReduction="10000"/>
          </a:bodyPr>
          <a:lstStyle/>
          <a:p>
            <a:pPr marL="742950" marR="0" lvl="0" indent="-742950" algn="l" rtl="0">
              <a:lnSpc>
                <a:spcPct val="90000"/>
              </a:lnSpc>
              <a:spcBef>
                <a:spcPts val="0"/>
              </a:spcBef>
              <a:spcAft>
                <a:spcPts val="0"/>
              </a:spcAft>
              <a:buNone/>
            </a:pPr>
            <a:r>
              <a:rPr lang="es-ES" sz="2400" dirty="0">
                <a:solidFill>
                  <a:schemeClr val="lt1"/>
                </a:solidFill>
              </a:rPr>
              <a:t>Quiz di </a:t>
            </a:r>
            <a:r>
              <a:rPr lang="es-ES" sz="2400" dirty="0" err="1">
                <a:solidFill>
                  <a:schemeClr val="lt1"/>
                </a:solidFill>
              </a:rPr>
              <a:t>autovalutazione</a:t>
            </a:r>
            <a:endParaRPr sz="2400" b="0" i="0" u="none" strike="noStrike" cap="none" dirty="0">
              <a:solidFill>
                <a:schemeClr val="lt1"/>
              </a:solidFill>
              <a:latin typeface="Arial"/>
              <a:ea typeface="Arial"/>
              <a:cs typeface="Arial"/>
              <a:sym typeface="Arial"/>
            </a:endParaRPr>
          </a:p>
        </p:txBody>
      </p:sp>
      <p:sp>
        <p:nvSpPr>
          <p:cNvPr id="5" name="4 Rectángulo"/>
          <p:cNvSpPr/>
          <p:nvPr/>
        </p:nvSpPr>
        <p:spPr>
          <a:xfrm>
            <a:off x="319069" y="1929637"/>
            <a:ext cx="8367731" cy="415498"/>
          </a:xfrm>
          <a:prstGeom prst="rect">
            <a:avLst/>
          </a:prstGeom>
        </p:spPr>
        <p:txBody>
          <a:bodyPr wrap="square">
            <a:spAutoFit/>
          </a:bodyPr>
          <a:lstStyle/>
          <a:p>
            <a:pPr algn="just"/>
            <a:r>
              <a:rPr lang="en-US" sz="2100" dirty="0">
                <a:solidFill>
                  <a:schemeClr val="tx1"/>
                </a:solidFill>
              </a:rPr>
              <a:t>Quali sono i principali vantaggi della gestione dei rifiuti in una civiltà?</a:t>
            </a:r>
          </a:p>
        </p:txBody>
      </p:sp>
      <p:sp>
        <p:nvSpPr>
          <p:cNvPr id="2" name="ZoneTexte 1">
            <a:extLst>
              <a:ext uri="{FF2B5EF4-FFF2-40B4-BE49-F238E27FC236}">
                <a16:creationId xmlns:a16="http://schemas.microsoft.com/office/drawing/2014/main" id="{69F9BF4B-5902-4C03-A3D7-455094F92AFD}"/>
              </a:ext>
            </a:extLst>
          </p:cNvPr>
          <p:cNvSpPr txBox="1"/>
          <p:nvPr/>
        </p:nvSpPr>
        <p:spPr>
          <a:xfrm>
            <a:off x="2019300" y="2867782"/>
            <a:ext cx="4933950" cy="369332"/>
          </a:xfrm>
          <a:prstGeom prst="rect">
            <a:avLst/>
          </a:prstGeom>
          <a:noFill/>
        </p:spPr>
        <p:txBody>
          <a:bodyPr wrap="square" rtlCol="0">
            <a:spAutoFit/>
          </a:bodyPr>
          <a:lstStyle/>
          <a:p>
            <a:r>
              <a:rPr lang="fr-FR" sz="1800" dirty="0" err="1">
                <a:sym typeface="Wingdings" panose="05000000000000000000" pitchFamily="2" charset="2"/>
              </a:rPr>
              <a:t>Prevenire i </a:t>
            </a:r>
            <a:r>
              <a:rPr lang="fr-FR" sz="1800" dirty="0">
                <a:sym typeface="Wingdings" panose="05000000000000000000" pitchFamily="2" charset="2"/>
              </a:rPr>
              <a:t>problemi </a:t>
            </a:r>
            <a:r>
              <a:rPr lang="fr-FR" sz="1800" dirty="0" err="1">
                <a:sym typeface="Wingdings" panose="05000000000000000000" pitchFamily="2" charset="2"/>
              </a:rPr>
              <a:t>di salute </a:t>
            </a:r>
            <a:r>
              <a:rPr lang="fr-FR" sz="1800" dirty="0">
                <a:sym typeface="Wingdings" panose="05000000000000000000" pitchFamily="2" charset="2"/>
              </a:rPr>
              <a:t>pubblica</a:t>
            </a:r>
            <a:endParaRPr lang="fr-FR" sz="1800" dirty="0"/>
          </a:p>
        </p:txBody>
      </p:sp>
      <p:sp>
        <p:nvSpPr>
          <p:cNvPr id="6" name="ZoneTexte 5">
            <a:extLst>
              <a:ext uri="{FF2B5EF4-FFF2-40B4-BE49-F238E27FC236}">
                <a16:creationId xmlns:a16="http://schemas.microsoft.com/office/drawing/2014/main" id="{52B64AB6-FCFC-4DA5-8FA6-52AAE6ABAAEF}"/>
              </a:ext>
            </a:extLst>
          </p:cNvPr>
          <p:cNvSpPr txBox="1"/>
          <p:nvPr/>
        </p:nvSpPr>
        <p:spPr>
          <a:xfrm>
            <a:off x="2019300" y="3559578"/>
            <a:ext cx="4933950" cy="369332"/>
          </a:xfrm>
          <a:prstGeom prst="rect">
            <a:avLst/>
          </a:prstGeom>
          <a:noFill/>
        </p:spPr>
        <p:txBody>
          <a:bodyPr wrap="square" rtlCol="0">
            <a:spAutoFit/>
          </a:bodyPr>
          <a:lstStyle/>
          <a:p>
            <a:r>
              <a:rPr lang="fr-FR" sz="1800" dirty="0" err="1">
                <a:sym typeface="Wingdings" panose="05000000000000000000" pitchFamily="2" charset="2"/>
              </a:rPr>
              <a:t>Preservare </a:t>
            </a:r>
            <a:r>
              <a:rPr lang="fr-FR" sz="1800" dirty="0">
                <a:sym typeface="Wingdings" panose="05000000000000000000" pitchFamily="2" charset="2"/>
              </a:rPr>
              <a:t>l'</a:t>
            </a:r>
            <a:r>
              <a:rPr lang="fr-FR" sz="1800" dirty="0" err="1">
                <a:sym typeface="Wingdings" panose="05000000000000000000" pitchFamily="2" charset="2"/>
              </a:rPr>
              <a:t>ambiente</a:t>
            </a:r>
            <a:endParaRPr lang="fr-FR" sz="1800" dirty="0"/>
          </a:p>
        </p:txBody>
      </p:sp>
      <p:sp>
        <p:nvSpPr>
          <p:cNvPr id="7" name="ZoneTexte 6">
            <a:extLst>
              <a:ext uri="{FF2B5EF4-FFF2-40B4-BE49-F238E27FC236}">
                <a16:creationId xmlns:a16="http://schemas.microsoft.com/office/drawing/2014/main" id="{C4B15DA3-2DE8-4D0E-956E-7BAE356191A1}"/>
              </a:ext>
            </a:extLst>
          </p:cNvPr>
          <p:cNvSpPr txBox="1"/>
          <p:nvPr/>
        </p:nvSpPr>
        <p:spPr>
          <a:xfrm>
            <a:off x="2019299" y="4251374"/>
            <a:ext cx="5286375" cy="369332"/>
          </a:xfrm>
          <a:prstGeom prst="rect">
            <a:avLst/>
          </a:prstGeom>
          <a:noFill/>
        </p:spPr>
        <p:txBody>
          <a:bodyPr wrap="square" rtlCol="0">
            <a:spAutoFit/>
          </a:bodyPr>
          <a:lstStyle/>
          <a:p>
            <a:r>
              <a:rPr lang="fr-FR" sz="1800" dirty="0" err="1">
                <a:sym typeface="Wingdings" panose="05000000000000000000" pitchFamily="2" charset="2"/>
              </a:rPr>
              <a:t>Proteggere</a:t>
            </a:r>
            <a:r>
              <a:rPr lang="fr-FR" sz="1800" dirty="0">
                <a:sym typeface="Wingdings" panose="05000000000000000000" pitchFamily="2" charset="2"/>
              </a:rPr>
              <a:t> il </a:t>
            </a:r>
            <a:r>
              <a:rPr lang="fr-FR" sz="1800" dirty="0" err="1">
                <a:sym typeface="Wingdings" panose="05000000000000000000" pitchFamily="2" charset="2"/>
              </a:rPr>
              <a:t>biotipo</a:t>
            </a:r>
            <a:r>
              <a:rPr lang="fr-FR" sz="1800" dirty="0">
                <a:sym typeface="Wingdings" panose="05000000000000000000" pitchFamily="2" charset="2"/>
              </a:rPr>
              <a:t> e la </a:t>
            </a:r>
            <a:r>
              <a:rPr lang="fr-FR" sz="1800" dirty="0" err="1">
                <a:sym typeface="Wingdings" panose="05000000000000000000" pitchFamily="2" charset="2"/>
              </a:rPr>
              <a:t>vita</a:t>
            </a:r>
            <a:r>
              <a:rPr lang="fr-FR" sz="1800" dirty="0">
                <a:sym typeface="Wingdings" panose="05000000000000000000" pitchFamily="2" charset="2"/>
              </a:rPr>
              <a:t> </a:t>
            </a:r>
            <a:r>
              <a:rPr lang="fr-FR" sz="1800" dirty="0" err="1">
                <a:sym typeface="Wingdings" panose="05000000000000000000" pitchFamily="2" charset="2"/>
              </a:rPr>
              <a:t>degli</a:t>
            </a:r>
            <a:r>
              <a:rPr lang="fr-FR" sz="1800" dirty="0">
                <a:sym typeface="Wingdings" panose="05000000000000000000" pitchFamily="2" charset="2"/>
              </a:rPr>
              <a:t> </a:t>
            </a:r>
            <a:r>
              <a:rPr lang="fr-FR" sz="1800" dirty="0" err="1">
                <a:sym typeface="Wingdings" panose="05000000000000000000" pitchFamily="2" charset="2"/>
              </a:rPr>
              <a:t>animali</a:t>
            </a:r>
            <a:endParaRPr lang="fr-FR" sz="1800" dirty="0"/>
          </a:p>
        </p:txBody>
      </p:sp>
      <p:sp>
        <p:nvSpPr>
          <p:cNvPr id="8" name="ZoneTexte 7">
            <a:extLst>
              <a:ext uri="{FF2B5EF4-FFF2-40B4-BE49-F238E27FC236}">
                <a16:creationId xmlns:a16="http://schemas.microsoft.com/office/drawing/2014/main" id="{A66689D4-C93B-4EC4-BC4A-305877A1D021}"/>
              </a:ext>
            </a:extLst>
          </p:cNvPr>
          <p:cNvSpPr txBox="1"/>
          <p:nvPr/>
        </p:nvSpPr>
        <p:spPr>
          <a:xfrm>
            <a:off x="2019300" y="4943170"/>
            <a:ext cx="4933950" cy="369332"/>
          </a:xfrm>
          <a:prstGeom prst="rect">
            <a:avLst/>
          </a:prstGeom>
          <a:noFill/>
        </p:spPr>
        <p:txBody>
          <a:bodyPr wrap="square" rtlCol="0">
            <a:spAutoFit/>
          </a:bodyPr>
          <a:lstStyle/>
          <a:p>
            <a:r>
              <a:rPr lang="fr-FR" sz="1800" dirty="0" err="1">
                <a:sym typeface="Wingdings" panose="05000000000000000000" pitchFamily="2" charset="2"/>
              </a:rPr>
              <a:t>Riduzione dei costi </a:t>
            </a:r>
            <a:r>
              <a:rPr lang="fr-FR" sz="1800" dirty="0">
                <a:sym typeface="Wingdings" panose="05000000000000000000" pitchFamily="2" charset="2"/>
              </a:rPr>
              <a:t>di produzione</a:t>
            </a:r>
            <a:endParaRPr lang="fr-FR" sz="1800" dirty="0"/>
          </a:p>
        </p:txBody>
      </p:sp>
      <p:pic>
        <p:nvPicPr>
          <p:cNvPr id="4" name="Image 3">
            <a:extLst>
              <a:ext uri="{FF2B5EF4-FFF2-40B4-BE49-F238E27FC236}">
                <a16:creationId xmlns:a16="http://schemas.microsoft.com/office/drawing/2014/main" id="{9B35A372-EC8E-4028-84B9-82173A18A2DA}"/>
              </a:ext>
            </a:extLst>
          </p:cNvPr>
          <p:cNvPicPr>
            <a:picLocks noChangeAspect="1"/>
          </p:cNvPicPr>
          <p:nvPr/>
        </p:nvPicPr>
        <p:blipFill rotWithShape="1">
          <a:blip r:embed="rId3"/>
          <a:srcRect t="15542" r="47614" b="22961"/>
          <a:stretch/>
        </p:blipFill>
        <p:spPr>
          <a:xfrm>
            <a:off x="2022699" y="2848732"/>
            <a:ext cx="374201" cy="342272"/>
          </a:xfrm>
          <a:prstGeom prst="rect">
            <a:avLst/>
          </a:prstGeom>
        </p:spPr>
      </p:pic>
      <p:pic>
        <p:nvPicPr>
          <p:cNvPr id="11" name="Image 10">
            <a:extLst>
              <a:ext uri="{FF2B5EF4-FFF2-40B4-BE49-F238E27FC236}">
                <a16:creationId xmlns:a16="http://schemas.microsoft.com/office/drawing/2014/main" id="{5AAFCB62-B5E8-423E-923F-D92CFD867387}"/>
              </a:ext>
            </a:extLst>
          </p:cNvPr>
          <p:cNvPicPr>
            <a:picLocks noChangeAspect="1"/>
          </p:cNvPicPr>
          <p:nvPr/>
        </p:nvPicPr>
        <p:blipFill rotWithShape="1">
          <a:blip r:embed="rId3"/>
          <a:srcRect t="15542" r="47614" b="22961"/>
          <a:stretch/>
        </p:blipFill>
        <p:spPr>
          <a:xfrm>
            <a:off x="2022699" y="3523465"/>
            <a:ext cx="374201" cy="342272"/>
          </a:xfrm>
          <a:prstGeom prst="rect">
            <a:avLst/>
          </a:prstGeom>
        </p:spPr>
      </p:pic>
      <p:sp>
        <p:nvSpPr>
          <p:cNvPr id="12" name="ZoneTexte 11">
            <a:extLst>
              <a:ext uri="{FF2B5EF4-FFF2-40B4-BE49-F238E27FC236}">
                <a16:creationId xmlns:a16="http://schemas.microsoft.com/office/drawing/2014/main" id="{FF16B225-7CAF-4F1D-A27D-FBE42F2909EC}"/>
              </a:ext>
            </a:extLst>
          </p:cNvPr>
          <p:cNvSpPr txBox="1"/>
          <p:nvPr/>
        </p:nvSpPr>
        <p:spPr>
          <a:xfrm>
            <a:off x="2019300" y="5598802"/>
            <a:ext cx="4933950" cy="369332"/>
          </a:xfrm>
          <a:prstGeom prst="rect">
            <a:avLst/>
          </a:prstGeom>
          <a:noFill/>
        </p:spPr>
        <p:txBody>
          <a:bodyPr wrap="square" rtlCol="0">
            <a:spAutoFit/>
          </a:bodyPr>
          <a:lstStyle/>
          <a:p>
            <a:r>
              <a:rPr lang="fr-FR" sz="1800" dirty="0" err="1">
                <a:sym typeface="Wingdings" panose="05000000000000000000" pitchFamily="2" charset="2"/>
              </a:rPr>
              <a:t>Generare </a:t>
            </a:r>
            <a:r>
              <a:rPr lang="fr-FR" sz="1800" dirty="0">
                <a:sym typeface="Wingdings" panose="05000000000000000000" pitchFamily="2" charset="2"/>
              </a:rPr>
              <a:t>più profitti</a:t>
            </a:r>
            <a:endParaRPr lang="fr-FR" sz="1800" dirty="0"/>
          </a:p>
        </p:txBody>
      </p:sp>
      <p:pic>
        <p:nvPicPr>
          <p:cNvPr id="13" name="Image 12">
            <a:extLst>
              <a:ext uri="{FF2B5EF4-FFF2-40B4-BE49-F238E27FC236}">
                <a16:creationId xmlns:a16="http://schemas.microsoft.com/office/drawing/2014/main" id="{7BDDCBFC-8437-491E-A430-3839546875CD}"/>
              </a:ext>
            </a:extLst>
          </p:cNvPr>
          <p:cNvPicPr>
            <a:picLocks noChangeAspect="1"/>
          </p:cNvPicPr>
          <p:nvPr/>
        </p:nvPicPr>
        <p:blipFill rotWithShape="1">
          <a:blip r:embed="rId3"/>
          <a:srcRect t="15542" r="47614" b="22961"/>
          <a:stretch/>
        </p:blipFill>
        <p:spPr>
          <a:xfrm>
            <a:off x="2019299" y="4234957"/>
            <a:ext cx="374201" cy="342272"/>
          </a:xfrm>
          <a:prstGeom prst="rect">
            <a:avLst/>
          </a:prstGeom>
        </p:spPr>
      </p:pic>
      <p:pic>
        <p:nvPicPr>
          <p:cNvPr id="14" name="Image 13">
            <a:extLst>
              <a:ext uri="{FF2B5EF4-FFF2-40B4-BE49-F238E27FC236}">
                <a16:creationId xmlns:a16="http://schemas.microsoft.com/office/drawing/2014/main" id="{3AE4EC7C-C47D-412D-AB32-451EA43516DF}"/>
              </a:ext>
            </a:extLst>
          </p:cNvPr>
          <p:cNvPicPr>
            <a:picLocks noChangeAspect="1"/>
          </p:cNvPicPr>
          <p:nvPr/>
        </p:nvPicPr>
        <p:blipFill rotWithShape="1">
          <a:blip r:embed="rId3"/>
          <a:srcRect t="15542" r="47614" b="22961"/>
          <a:stretch/>
        </p:blipFill>
        <p:spPr>
          <a:xfrm>
            <a:off x="2019299" y="4917443"/>
            <a:ext cx="374201" cy="342272"/>
          </a:xfrm>
          <a:prstGeom prst="rect">
            <a:avLst/>
          </a:prstGeom>
        </p:spPr>
      </p:pic>
      <p:pic>
        <p:nvPicPr>
          <p:cNvPr id="15" name="Image 14">
            <a:extLst>
              <a:ext uri="{FF2B5EF4-FFF2-40B4-BE49-F238E27FC236}">
                <a16:creationId xmlns:a16="http://schemas.microsoft.com/office/drawing/2014/main" id="{7072781D-A118-45A4-8FC2-C7F7FB1AF8D4}"/>
              </a:ext>
            </a:extLst>
          </p:cNvPr>
          <p:cNvPicPr>
            <a:picLocks noChangeAspect="1"/>
          </p:cNvPicPr>
          <p:nvPr/>
        </p:nvPicPr>
        <p:blipFill rotWithShape="1">
          <a:blip r:embed="rId3"/>
          <a:srcRect t="15542" r="47614" b="22961"/>
          <a:stretch/>
        </p:blipFill>
        <p:spPr>
          <a:xfrm>
            <a:off x="2019299" y="5582179"/>
            <a:ext cx="374201" cy="342272"/>
          </a:xfrm>
          <a:prstGeom prst="rect">
            <a:avLst/>
          </a:prstGeom>
        </p:spPr>
      </p:pic>
    </p:spTree>
    <p:extLst>
      <p:ext uri="{BB962C8B-B14F-4D97-AF65-F5344CB8AC3E}">
        <p14:creationId xmlns:p14="http://schemas.microsoft.com/office/powerpoint/2010/main" val="3106303484"/>
      </p:ext>
    </p:extLst>
  </p:cSld>
  <p:clrMapOvr>
    <a:masterClrMapping/>
  </p:clrMapOvr>
  <mc:AlternateContent xmlns:mc="http://schemas.openxmlformats.org/markup-compatibility/2006" xmlns:p14="http://schemas.microsoft.com/office/powerpoint/2010/main">
    <mc:Choice Requires="p14">
      <p:transition spd="slow" p14:dur="2000" advClick="0" advTm="8000"/>
    </mc:Choice>
    <mc:Fallback xmlns:a16="http://schemas.microsoft.com/office/drawing/2014/main" xmlns="">
      <p:transition spd="slow" advClick="0" advTm="8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300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par>
                          <p:cTn id="8" fill="hold">
                            <p:stCondLst>
                              <p:cond delay="3500"/>
                            </p:stCondLst>
                            <p:childTnLst>
                              <p:par>
                                <p:cTn id="9" presetID="10" presetClass="entr" presetSubtype="0" fill="hold"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fade">
                                      <p:cBhvr>
                                        <p:cTn id="11" dur="500"/>
                                        <p:tgtEl>
                                          <p:spTgt spid="11"/>
                                        </p:tgtEl>
                                      </p:cBhvr>
                                    </p:animEffect>
                                  </p:childTnLst>
                                </p:cTn>
                              </p:par>
                            </p:childTnLst>
                          </p:cTn>
                        </p:par>
                        <p:par>
                          <p:cTn id="12" fill="hold">
                            <p:stCondLst>
                              <p:cond delay="4000"/>
                            </p:stCondLst>
                            <p:childTnLst>
                              <p:par>
                                <p:cTn id="13" presetID="10" presetClass="entr" presetSubtype="0" fill="hold" nodeType="afterEffect">
                                  <p:stCondLst>
                                    <p:cond delay="0"/>
                                  </p:stCondLst>
                                  <p:childTnLst>
                                    <p:set>
                                      <p:cBhvr>
                                        <p:cTn id="14" dur="1" fill="hold">
                                          <p:stCondLst>
                                            <p:cond delay="0"/>
                                          </p:stCondLst>
                                        </p:cTn>
                                        <p:tgtEl>
                                          <p:spTgt spid="13"/>
                                        </p:tgtEl>
                                        <p:attrNameLst>
                                          <p:attrName>style.visibility</p:attrName>
                                        </p:attrNameLst>
                                      </p:cBhvr>
                                      <p:to>
                                        <p:strVal val="visible"/>
                                      </p:to>
                                    </p:set>
                                    <p:animEffect transition="in" filter="fade">
                                      <p:cBhvr>
                                        <p:cTn id="15" dur="500"/>
                                        <p:tgtEl>
                                          <p:spTgt spid="13"/>
                                        </p:tgtEl>
                                      </p:cBhvr>
                                    </p:animEffect>
                                  </p:childTnLst>
                                </p:cTn>
                              </p:par>
                            </p:childTnLst>
                          </p:cTn>
                        </p:par>
                        <p:par>
                          <p:cTn id="16" fill="hold">
                            <p:stCondLst>
                              <p:cond delay="4500"/>
                            </p:stCondLst>
                            <p:childTnLst>
                              <p:par>
                                <p:cTn id="17" presetID="10" presetClass="entr" presetSubtype="0" fill="hold" nodeType="afterEffect">
                                  <p:stCondLst>
                                    <p:cond delay="0"/>
                                  </p:stCondLst>
                                  <p:childTnLst>
                                    <p:set>
                                      <p:cBhvr>
                                        <p:cTn id="18" dur="1" fill="hold">
                                          <p:stCondLst>
                                            <p:cond delay="0"/>
                                          </p:stCondLst>
                                        </p:cTn>
                                        <p:tgtEl>
                                          <p:spTgt spid="14"/>
                                        </p:tgtEl>
                                        <p:attrNameLst>
                                          <p:attrName>style.visibility</p:attrName>
                                        </p:attrNameLst>
                                      </p:cBhvr>
                                      <p:to>
                                        <p:strVal val="visible"/>
                                      </p:to>
                                    </p:set>
                                    <p:animEffect transition="in" filter="fade">
                                      <p:cBhvr>
                                        <p:cTn id="19" dur="500"/>
                                        <p:tgtEl>
                                          <p:spTgt spid="14"/>
                                        </p:tgtEl>
                                      </p:cBhvr>
                                    </p:animEffect>
                                  </p:childTnLst>
                                </p:cTn>
                              </p:par>
                            </p:childTnLst>
                          </p:cTn>
                        </p:par>
                        <p:par>
                          <p:cTn id="20" fill="hold">
                            <p:stCondLst>
                              <p:cond delay="5000"/>
                            </p:stCondLst>
                            <p:childTnLst>
                              <p:par>
                                <p:cTn id="21" presetID="10" presetClass="entr" presetSubtype="0" fill="hold" nodeType="afterEffect">
                                  <p:stCondLst>
                                    <p:cond delay="0"/>
                                  </p:stCondLst>
                                  <p:childTnLst>
                                    <p:set>
                                      <p:cBhvr>
                                        <p:cTn id="22" dur="1" fill="hold">
                                          <p:stCondLst>
                                            <p:cond delay="0"/>
                                          </p:stCondLst>
                                        </p:cTn>
                                        <p:tgtEl>
                                          <p:spTgt spid="15"/>
                                        </p:tgtEl>
                                        <p:attrNameLst>
                                          <p:attrName>style.visibility</p:attrName>
                                        </p:attrNameLst>
                                      </p:cBhvr>
                                      <p:to>
                                        <p:strVal val="visible"/>
                                      </p:to>
                                    </p:set>
                                    <p:animEffect transition="in" filter="fade">
                                      <p:cBhvr>
                                        <p:cTn id="23"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Aspecto">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Aspecto">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B50197875624704398186ABE1DD5882E" ma:contentTypeVersion="13" ma:contentTypeDescription="Crée un document." ma:contentTypeScope="" ma:versionID="e2144ffaf4c08fbae7615def3f5ef356">
  <xsd:schema xmlns:xsd="http://www.w3.org/2001/XMLSchema" xmlns:xs="http://www.w3.org/2001/XMLSchema" xmlns:p="http://schemas.microsoft.com/office/2006/metadata/properties" xmlns:ns3="d8d9fbac-060b-4593-a4b5-f418030a9c36" xmlns:ns4="c574e118-9fd0-4054-8e1c-f7ffcad4c323" targetNamespace="http://schemas.microsoft.com/office/2006/metadata/properties" ma:root="true" ma:fieldsID="286bda12ed8cb689e8452fd8640b3e42" ns3:_="" ns4:_="">
    <xsd:import namespace="d8d9fbac-060b-4593-a4b5-f418030a9c36"/>
    <xsd:import namespace="c574e118-9fd0-4054-8e1c-f7ffcad4c323"/>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AutoTags" minOccurs="0"/>
                <xsd:element ref="ns3:MediaServiceGenerationTime" minOccurs="0"/>
                <xsd:element ref="ns3:MediaServiceEventHashCode" minOccurs="0"/>
                <xsd:element ref="ns3:MediaServiceOCR" minOccurs="0"/>
                <xsd:element ref="ns3:MediaServiceAutoKeyPoints" minOccurs="0"/>
                <xsd:element ref="ns3:MediaServiceKeyPoints" minOccurs="0"/>
                <xsd:element ref="ns3:MediaServiceDateTaken"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8d9fbac-060b-4593-a4b5-f418030a9c3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3" nillable="true" ma:displayName="Tags" ma:internalName="MediaServiceAutoTags"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element name="MediaServiceDateTaken" ma:index="19" nillable="true" ma:displayName="MediaServiceDateTaken" ma:hidden="true" ma:internalName="MediaServiceDateTaken" ma:readOnly="true">
      <xsd:simpleType>
        <xsd:restriction base="dms:Text"/>
      </xsd:simpleType>
    </xsd:element>
    <xsd:element name="MediaLengthInSeconds" ma:index="20"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c574e118-9fd0-4054-8e1c-f7ffcad4c323" elementFormDefault="qualified">
    <xsd:import namespace="http://schemas.microsoft.com/office/2006/documentManagement/types"/>
    <xsd:import namespace="http://schemas.microsoft.com/office/infopath/2007/PartnerControls"/>
    <xsd:element name="SharedWithUsers" ma:index="10" nillable="true" ma:displayName="Partagé avec"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Partagé avec détails" ma:internalName="SharedWithDetails" ma:readOnly="true">
      <xsd:simpleType>
        <xsd:restriction base="dms:Note">
          <xsd:maxLength value="255"/>
        </xsd:restriction>
      </xsd:simpleType>
    </xsd:element>
    <xsd:element name="SharingHintHash" ma:index="12" nillable="true" ma:displayName="Partage du hachage d’indicateur"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e de contenu"/>
        <xsd:element ref="dc:title" minOccurs="0" maxOccurs="1" ma:index="4" ma:displayName="Titr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616CE8C6-5D57-42AB-8AC0-BA276B8BCCA4}">
  <ds:schemaRefs>
    <ds:schemaRef ds:uri="http://purl.org/dc/elements/1.1/"/>
    <ds:schemaRef ds:uri="http://purl.org/dc/dcmitype/"/>
    <ds:schemaRef ds:uri="c574e118-9fd0-4054-8e1c-f7ffcad4c323"/>
    <ds:schemaRef ds:uri="http://schemas.microsoft.com/office/2006/documentManagement/types"/>
    <ds:schemaRef ds:uri="http://schemas.openxmlformats.org/package/2006/metadata/core-properties"/>
    <ds:schemaRef ds:uri="http://www.w3.org/XML/1998/namespace"/>
    <ds:schemaRef ds:uri="http://schemas.microsoft.com/office/2006/metadata/properties"/>
    <ds:schemaRef ds:uri="http://schemas.microsoft.com/office/infopath/2007/PartnerControls"/>
    <ds:schemaRef ds:uri="d8d9fbac-060b-4593-a4b5-f418030a9c36"/>
    <ds:schemaRef ds:uri="http://purl.org/dc/terms/"/>
  </ds:schemaRefs>
</ds:datastoreItem>
</file>

<file path=customXml/itemProps2.xml><?xml version="1.0" encoding="utf-8"?>
<ds:datastoreItem xmlns:ds="http://schemas.openxmlformats.org/officeDocument/2006/customXml" ds:itemID="{07284BDB-140B-4301-B865-A96499261AAA}">
  <ds:schemaRefs>
    <ds:schemaRef ds:uri="http://schemas.microsoft.com/sharepoint/v3/contenttype/forms"/>
  </ds:schemaRefs>
</ds:datastoreItem>
</file>

<file path=customXml/itemProps3.xml><?xml version="1.0" encoding="utf-8"?>
<ds:datastoreItem xmlns:ds="http://schemas.openxmlformats.org/officeDocument/2006/customXml" ds:itemID="{CA2273A0-FD30-4ED7-A7AC-A6FBB197B1D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8d9fbac-060b-4593-a4b5-f418030a9c36"/>
    <ds:schemaRef ds:uri="c574e118-9fd0-4054-8e1c-f7ffcad4c32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3285</TotalTime>
  <Words>3705</Words>
  <Application>Microsoft Office PowerPoint</Application>
  <PresentationFormat>Presentazione su schermo (4:3)</PresentationFormat>
  <Paragraphs>423</Paragraphs>
  <Slides>37</Slides>
  <Notes>32</Notes>
  <HiddenSlides>1</HiddenSlides>
  <MMClips>0</MMClips>
  <ScaleCrop>false</ScaleCrop>
  <HeadingPairs>
    <vt:vector size="6" baseType="variant">
      <vt:variant>
        <vt:lpstr>Caratteri utilizzati</vt:lpstr>
      </vt:variant>
      <vt:variant>
        <vt:i4>5</vt:i4>
      </vt:variant>
      <vt:variant>
        <vt:lpstr>Tema</vt:lpstr>
      </vt:variant>
      <vt:variant>
        <vt:i4>2</vt:i4>
      </vt:variant>
      <vt:variant>
        <vt:lpstr>Titoli diapositive</vt:lpstr>
      </vt:variant>
      <vt:variant>
        <vt:i4>37</vt:i4>
      </vt:variant>
    </vt:vector>
  </HeadingPairs>
  <TitlesOfParts>
    <vt:vector size="44" baseType="lpstr">
      <vt:lpstr>Arial</vt:lpstr>
      <vt:lpstr>Calibri</vt:lpstr>
      <vt:lpstr>Cambria</vt:lpstr>
      <vt:lpstr>Noto Sans Symbols</vt:lpstr>
      <vt:lpstr>Wingdings</vt:lpstr>
      <vt:lpstr>Aspecto</vt:lpstr>
      <vt:lpstr>1_Aspecto</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i.virgel</dc:creator>
  <cp:keywords>, docId:95FC18B763541C093D2875FB58C9CFD8</cp:keywords>
  <cp:lastModifiedBy>Gerboni Serena</cp:lastModifiedBy>
  <cp:revision>154</cp:revision>
  <dcterms:created xsi:type="dcterms:W3CDTF">2016-11-18T09:55:38Z</dcterms:created>
  <dcterms:modified xsi:type="dcterms:W3CDTF">2022-10-26T15:12:17Z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0x010100B50197875624704398186ABE1DD5882E</vt:lpwstr>
  </property>
</Properties>
</file>