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  <p:sldMasterId id="2147483651" r:id="rId5"/>
  </p:sldMasterIdLst>
  <p:notesMasterIdLst>
    <p:notesMasterId r:id="rId47"/>
  </p:notesMasterIdLst>
  <p:sldIdLst>
    <p:sldId id="256" r:id="rId6"/>
    <p:sldId id="257" r:id="rId7"/>
    <p:sldId id="264" r:id="rId8"/>
    <p:sldId id="259" r:id="rId9"/>
    <p:sldId id="265" r:id="rId10"/>
    <p:sldId id="260" r:id="rId11"/>
    <p:sldId id="279" r:id="rId12"/>
    <p:sldId id="299" r:id="rId13"/>
    <p:sldId id="326" r:id="rId14"/>
    <p:sldId id="266" r:id="rId15"/>
    <p:sldId id="267" r:id="rId16"/>
    <p:sldId id="300" r:id="rId17"/>
    <p:sldId id="290" r:id="rId18"/>
    <p:sldId id="291" r:id="rId19"/>
    <p:sldId id="273" r:id="rId20"/>
    <p:sldId id="308" r:id="rId21"/>
    <p:sldId id="327" r:id="rId22"/>
    <p:sldId id="328" r:id="rId23"/>
    <p:sldId id="309" r:id="rId24"/>
    <p:sldId id="330" r:id="rId25"/>
    <p:sldId id="275" r:id="rId26"/>
    <p:sldId id="315" r:id="rId27"/>
    <p:sldId id="329" r:id="rId28"/>
    <p:sldId id="274" r:id="rId29"/>
    <p:sldId id="289" r:id="rId30"/>
    <p:sldId id="292" r:id="rId31"/>
    <p:sldId id="261" r:id="rId32"/>
    <p:sldId id="268" r:id="rId33"/>
    <p:sldId id="269" r:id="rId34"/>
    <p:sldId id="278" r:id="rId35"/>
    <p:sldId id="331" r:id="rId36"/>
    <p:sldId id="320" r:id="rId37"/>
    <p:sldId id="332" r:id="rId38"/>
    <p:sldId id="333" r:id="rId39"/>
    <p:sldId id="318" r:id="rId40"/>
    <p:sldId id="316" r:id="rId41"/>
    <p:sldId id="322" r:id="rId42"/>
    <p:sldId id="323" r:id="rId43"/>
    <p:sldId id="324" r:id="rId44"/>
    <p:sldId id="325" r:id="rId45"/>
    <p:sldId id="317" r:id="rId4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2" roundtripDataSignature="AMtx7mgbzyEzC8tiMHWx6deNdtHXJhxg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C320"/>
    <a:srgbClr val="189DC3"/>
    <a:srgbClr val="009EC6"/>
    <a:srgbClr val="B97371"/>
    <a:srgbClr val="0561E1"/>
    <a:srgbClr val="453D51"/>
    <a:srgbClr val="9BBB59"/>
    <a:srgbClr val="8064A2"/>
    <a:srgbClr val="FFFFFF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0C5976-FB19-4867-A2B4-DEF7078B3A27}">
  <a:tblStyle styleId="{980C5976-FB19-4867-A2B4-DEF7078B3A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525" autoAdjust="0"/>
  </p:normalViewPr>
  <p:slideViewPr>
    <p:cSldViewPr snapToGrid="0">
      <p:cViewPr varScale="1">
        <p:scale>
          <a:sx n="67" d="100"/>
          <a:sy n="67" d="100"/>
        </p:scale>
        <p:origin x="150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56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4C599241-6926-101B-9992-00000B65C6F9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" name="Google Shape;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3485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0b78f225a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10b78f225a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952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0b78f225a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10b78f225a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8017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80780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2783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2528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17471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67537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32509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4874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10b78f225a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" name="Google Shape;31;g10b78f225a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34683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24712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63460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0b78f225a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10b78f225a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92626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0b78f225a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10b78f225a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81679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0b78f225a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69;g10b78f225a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0b78f225a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10b78f225a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23119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0b78f225a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10b78f225a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54380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0b78f225a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lang="fr-FR" dirty="0"/>
          </a:p>
        </p:txBody>
      </p:sp>
      <p:sp>
        <p:nvSpPr>
          <p:cNvPr id="69" name="Google Shape;69;g10b78f225a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28875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0b78f225a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lang="fr-FR" dirty="0"/>
          </a:p>
        </p:txBody>
      </p:sp>
      <p:sp>
        <p:nvSpPr>
          <p:cNvPr id="69" name="Google Shape;69;g10b78f225a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2650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0b78f225a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lang="fr-FR" dirty="0"/>
          </a:p>
        </p:txBody>
      </p:sp>
      <p:sp>
        <p:nvSpPr>
          <p:cNvPr id="69" name="Google Shape;69;g10b78f225a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1992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0b78f225a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lang="fr-FR" dirty="0"/>
          </a:p>
        </p:txBody>
      </p:sp>
      <p:sp>
        <p:nvSpPr>
          <p:cNvPr id="69" name="Google Shape;69;g10b78f225a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76493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0b78f225a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lang="fr-FR" dirty="0"/>
          </a:p>
        </p:txBody>
      </p:sp>
      <p:sp>
        <p:nvSpPr>
          <p:cNvPr id="69" name="Google Shape;69;g10b78f225a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93828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0b78f225a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10b78f225a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99475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0b78f225a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10b78f225a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66577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0b78f225a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10b78f225a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52988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0b78f225a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10b78f225a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87577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0b78f225a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10b78f225a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68047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0b78f225a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10b78f225a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387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646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s-E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441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fr-FR" sz="1200" dirty="0" err="1">
                <a:solidFill>
                  <a:schemeClr val="tx1"/>
                </a:solidFill>
              </a:rPr>
              <a:t>Ciascuno </a:t>
            </a:r>
            <a:r>
              <a:rPr lang="fr-FR" sz="1200" dirty="0">
                <a:solidFill>
                  <a:schemeClr val="tx1"/>
                </a:solidFill>
              </a:rPr>
              <a:t>dei </a:t>
            </a:r>
            <a:r>
              <a:rPr lang="fr-FR" sz="1200" dirty="0" err="1">
                <a:solidFill>
                  <a:schemeClr val="tx1"/>
                </a:solidFill>
              </a:rPr>
              <a:t>modelli presentati </a:t>
            </a:r>
            <a:r>
              <a:rPr lang="fr-FR" sz="1200" dirty="0">
                <a:solidFill>
                  <a:schemeClr val="tx1"/>
                </a:solidFill>
              </a:rPr>
              <a:t>ha </a:t>
            </a:r>
            <a:r>
              <a:rPr lang="fr-FR" sz="1200" dirty="0" err="1">
                <a:solidFill>
                  <a:schemeClr val="tx1"/>
                </a:solidFill>
              </a:rPr>
              <a:t>conseguenze immediate </a:t>
            </a:r>
            <a:r>
              <a:rPr lang="fr-FR" sz="1200" dirty="0">
                <a:solidFill>
                  <a:schemeClr val="tx1"/>
                </a:solidFill>
              </a:rPr>
              <a:t>sull'organizzazione, sui </a:t>
            </a:r>
            <a:r>
              <a:rPr lang="fr-FR" sz="1200" dirty="0" err="1">
                <a:solidFill>
                  <a:schemeClr val="tx1"/>
                </a:solidFill>
              </a:rPr>
              <a:t>costi </a:t>
            </a:r>
            <a:r>
              <a:rPr lang="fr-FR" sz="1200" dirty="0">
                <a:solidFill>
                  <a:schemeClr val="tx1"/>
                </a:solidFill>
              </a:rPr>
              <a:t>e sulla </a:t>
            </a:r>
            <a:r>
              <a:rPr lang="fr-FR" sz="1200" dirty="0" err="1">
                <a:solidFill>
                  <a:schemeClr val="tx1"/>
                </a:solidFill>
              </a:rPr>
              <a:t>qualità </a:t>
            </a:r>
            <a:r>
              <a:rPr lang="fr-FR" sz="1200" dirty="0">
                <a:solidFill>
                  <a:schemeClr val="tx1"/>
                </a:solidFill>
              </a:rPr>
              <a:t>dell'</a:t>
            </a:r>
            <a:r>
              <a:rPr lang="fr-FR" sz="1200" dirty="0" err="1">
                <a:solidFill>
                  <a:schemeClr val="tx1"/>
                </a:solidFill>
              </a:rPr>
              <a:t>approvvigionamento</a:t>
            </a:r>
            <a:r>
              <a:rPr lang="fr-FR" sz="1200" dirty="0">
                <a:solidFill>
                  <a:schemeClr val="tx1"/>
                </a:solidFill>
              </a:rPr>
              <a:t>. </a:t>
            </a:r>
            <a:r>
              <a:rPr lang="fr-FR" sz="1200" dirty="0" err="1">
                <a:solidFill>
                  <a:schemeClr val="tx1"/>
                </a:solidFill>
              </a:rPr>
              <a:t>Questi modelli</a:t>
            </a:r>
            <a:r>
              <a:rPr lang="fr-FR" sz="1200" dirty="0">
                <a:solidFill>
                  <a:schemeClr val="tx1"/>
                </a:solidFill>
              </a:rPr>
              <a:t>, </a:t>
            </a:r>
            <a:r>
              <a:rPr lang="fr-FR" sz="1200" dirty="0" err="1">
                <a:solidFill>
                  <a:schemeClr val="tx1"/>
                </a:solidFill>
              </a:rPr>
              <a:t>così come la </a:t>
            </a:r>
            <a:r>
              <a:rPr lang="fr-FR" sz="1200" dirty="0">
                <a:solidFill>
                  <a:schemeClr val="tx1"/>
                </a:solidFill>
              </a:rPr>
              <a:t>tipologia di ristoranti e </a:t>
            </a:r>
            <a:r>
              <a:rPr lang="fr-FR" sz="1200" dirty="0" err="1">
                <a:solidFill>
                  <a:schemeClr val="tx1"/>
                </a:solidFill>
              </a:rPr>
              <a:t>alberghi</a:t>
            </a:r>
            <a:r>
              <a:rPr lang="fr-FR" sz="1200" dirty="0">
                <a:solidFill>
                  <a:schemeClr val="tx1"/>
                </a:solidFill>
              </a:rPr>
              <a:t>, si sono </a:t>
            </a:r>
            <a:r>
              <a:rPr lang="fr-FR" sz="1200" dirty="0" err="1">
                <a:solidFill>
                  <a:schemeClr val="tx1"/>
                </a:solidFill>
              </a:rPr>
              <a:t>evoluti nel tempo anche a </a:t>
            </a:r>
            <a:r>
              <a:rPr lang="fr-FR" sz="1200" dirty="0">
                <a:solidFill>
                  <a:schemeClr val="tx1"/>
                </a:solidFill>
              </a:rPr>
              <a:t>causa dell'</a:t>
            </a:r>
            <a:r>
              <a:rPr lang="fr-FR" sz="1200" dirty="0" err="1">
                <a:solidFill>
                  <a:schemeClr val="tx1"/>
                </a:solidFill>
              </a:rPr>
              <a:t>evoluzione delle esigenze della società</a:t>
            </a:r>
            <a:r>
              <a:rPr lang="fr-FR" sz="1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s-E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9068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9035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9378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13" Type="http://schemas.openxmlformats.org/officeDocument/2006/relationships/image" Target="../media/image7.wmf"/><Relationship Id="rId3" Type="http://schemas.openxmlformats.org/officeDocument/2006/relationships/control" Target="../activeX/activeX3.xml"/><Relationship Id="rId7" Type="http://schemas.openxmlformats.org/officeDocument/2006/relationships/control" Target="../activeX/activeX7.xml"/><Relationship Id="rId12" Type="http://schemas.openxmlformats.org/officeDocument/2006/relationships/image" Target="../media/image6.wmf"/><Relationship Id="rId2" Type="http://schemas.openxmlformats.org/officeDocument/2006/relationships/control" Target="../activeX/activeX2.xml"/><Relationship Id="rId1" Type="http://schemas.openxmlformats.org/officeDocument/2006/relationships/control" Target="../activeX/activeX1.xml"/><Relationship Id="rId6" Type="http://schemas.openxmlformats.org/officeDocument/2006/relationships/control" Target="../activeX/activeX6.xml"/><Relationship Id="rId11" Type="http://schemas.openxmlformats.org/officeDocument/2006/relationships/image" Target="../media/image5.wmf"/><Relationship Id="rId5" Type="http://schemas.openxmlformats.org/officeDocument/2006/relationships/control" Target="../activeX/activeX5.xml"/><Relationship Id="rId15" Type="http://schemas.openxmlformats.org/officeDocument/2006/relationships/image" Target="../media/image9.wmf"/><Relationship Id="rId10" Type="http://schemas.openxmlformats.org/officeDocument/2006/relationships/image" Target="../media/image4.wmf"/><Relationship Id="rId4" Type="http://schemas.openxmlformats.org/officeDocument/2006/relationships/control" Target="../activeX/activeX4.xml"/><Relationship Id="rId9" Type="http://schemas.openxmlformats.org/officeDocument/2006/relationships/image" Target="../media/image3.wmf"/><Relationship Id="rId14" Type="http://schemas.openxmlformats.org/officeDocument/2006/relationships/image" Target="../media/image8.w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  <p:pic>
        <p:nvPicPr>
          <p:cNvPr id="16" name="Google Shape;16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2663" y="6357783"/>
            <a:ext cx="2010676" cy="50021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7"/>
          <p:cNvSpPr txBox="1"/>
          <p:nvPr/>
        </p:nvSpPr>
        <p:spPr>
          <a:xfrm>
            <a:off x="2263339" y="6357783"/>
            <a:ext cx="4555341" cy="452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50"/>
              <a:buFont typeface="Calibri"/>
              <a:buNone/>
            </a:pPr>
            <a:r>
              <a:rPr lang="es-ES" sz="75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This</a:t>
            </a:r>
            <a:r>
              <a:rPr lang="es-ES" sz="75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75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project</a:t>
            </a:r>
            <a:r>
              <a:rPr lang="es-ES" sz="75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has </a:t>
            </a:r>
            <a:r>
              <a:rPr lang="es-ES" sz="75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been</a:t>
            </a:r>
            <a:r>
              <a:rPr lang="es-ES" sz="75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75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funded</a:t>
            </a:r>
            <a:r>
              <a:rPr lang="es-ES" sz="75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75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es-ES" sz="75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75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support</a:t>
            </a:r>
            <a:r>
              <a:rPr lang="es-ES" sz="75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75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from</a:t>
            </a:r>
            <a:r>
              <a:rPr lang="es-ES" sz="75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75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s-ES" sz="75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75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European</a:t>
            </a:r>
            <a:r>
              <a:rPr lang="es-ES" sz="75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75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Commission</a:t>
            </a:r>
            <a:r>
              <a:rPr lang="es-ES" sz="75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s-ES" sz="75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This</a:t>
            </a:r>
            <a:r>
              <a:rPr lang="es-ES" sz="75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75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r>
              <a:rPr lang="es-ES" sz="75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75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reflects</a:t>
            </a:r>
            <a:r>
              <a:rPr lang="es-ES" sz="75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75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s-ES" sz="75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75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views</a:t>
            </a:r>
            <a:r>
              <a:rPr lang="es-ES" sz="75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75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only</a:t>
            </a:r>
            <a:r>
              <a:rPr lang="es-ES" sz="75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75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es-ES" sz="75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75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s-ES" sz="75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75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author</a:t>
            </a:r>
            <a:r>
              <a:rPr lang="es-ES" sz="75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, and </a:t>
            </a:r>
            <a:r>
              <a:rPr lang="es-ES" sz="75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s-ES" sz="75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75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Commission</a:t>
            </a:r>
            <a:r>
              <a:rPr lang="es-ES" sz="75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75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cannot</a:t>
            </a:r>
            <a:r>
              <a:rPr lang="es-ES" sz="75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be </a:t>
            </a:r>
            <a:r>
              <a:rPr lang="es-ES" sz="75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held</a:t>
            </a:r>
            <a:r>
              <a:rPr lang="es-ES" sz="75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75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responsible</a:t>
            </a:r>
            <a:r>
              <a:rPr lang="es-ES" sz="75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75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for</a:t>
            </a:r>
            <a:r>
              <a:rPr lang="es-ES" sz="75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75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any</a:t>
            </a:r>
            <a:r>
              <a:rPr lang="es-ES" sz="75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use </a:t>
            </a:r>
            <a:r>
              <a:rPr lang="es-ES" sz="75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which</a:t>
            </a:r>
            <a:r>
              <a:rPr lang="es-ES" sz="75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75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may</a:t>
            </a:r>
            <a:r>
              <a:rPr lang="es-ES" sz="75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be </a:t>
            </a:r>
            <a:r>
              <a:rPr lang="es-ES" sz="75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made</a:t>
            </a:r>
            <a:r>
              <a:rPr lang="es-ES" sz="75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75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es-ES" sz="75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75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s-ES" sz="75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75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information</a:t>
            </a:r>
            <a:r>
              <a:rPr lang="es-ES" sz="75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75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contained</a:t>
            </a:r>
            <a:r>
              <a:rPr lang="es-ES" sz="75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75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therein</a:t>
            </a:r>
            <a:r>
              <a:rPr lang="es-ES" sz="75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750" b="0" i="0" u="none" strike="noStrike" cap="none" dirty="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eño personalizado">
  <p:cSld name="1_Diseño personalizad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8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 preserve="1">
  <p:cSld name="FinalMessag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CCEB647-158F-448F-BCCB-AE6D93C0B817}"/>
              </a:ext>
            </a:extLst>
          </p:cNvPr>
          <p:cNvSpPr txBox="1"/>
          <p:nvPr userDrawn="1"/>
        </p:nvSpPr>
        <p:spPr>
          <a:xfrm>
            <a:off x="2193530" y="3560895"/>
            <a:ext cx="1397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/>
              <a:t>Your</a:t>
            </a:r>
            <a:r>
              <a:rPr lang="fr-FR" sz="1600" b="1" dirty="0"/>
              <a:t> score :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324B600-B39A-4B38-9DE7-10D47D8F6154}"/>
              </a:ext>
            </a:extLst>
          </p:cNvPr>
          <p:cNvSpPr txBox="1"/>
          <p:nvPr userDrawn="1"/>
        </p:nvSpPr>
        <p:spPr>
          <a:xfrm>
            <a:off x="5229550" y="3560895"/>
            <a:ext cx="1397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points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F67C29-D8FD-4E61-9F59-D066220BF487}"/>
              </a:ext>
            </a:extLst>
          </p:cNvPr>
          <p:cNvSpPr/>
          <p:nvPr userDrawn="1"/>
        </p:nvSpPr>
        <p:spPr>
          <a:xfrm>
            <a:off x="1099334" y="2301411"/>
            <a:ext cx="6899391" cy="5342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err="1"/>
              <a:t>Number</a:t>
            </a:r>
            <a:r>
              <a:rPr lang="fr-FR" sz="2000" b="1" dirty="0"/>
              <a:t> of correct </a:t>
            </a:r>
            <a:r>
              <a:rPr lang="fr-FR" sz="2000" b="1" dirty="0" err="1"/>
              <a:t>answers</a:t>
            </a:r>
            <a:r>
              <a:rPr lang="fr-FR" sz="2000" b="1" dirty="0"/>
              <a:t>: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Points" r:id="rId1" imgW="743040" imgH="333360"/>
        </mc:Choice>
        <mc:Fallback>
          <p:control name="Points" r:id="rId1" imgW="743040" imgH="333360">
            <p:pic>
              <p:nvPicPr>
                <p:cNvPr id="3" name="Points">
                  <a:extLst>
                    <a:ext uri="{FF2B5EF4-FFF2-40B4-BE49-F238E27FC236}">
                      <a16:creationId xmlns:a16="http://schemas.microsoft.com/office/drawing/2014/main" id="{2E5DA949-697D-470C-9E46-3CA62241878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202127" y="3560895"/>
                  <a:ext cx="739743" cy="33855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Commentaire" r:id="rId2" imgW="6858000" imgH="704880"/>
        </mc:Choice>
        <mc:Fallback>
          <p:control name="Commentaire" r:id="rId2" imgW="6858000" imgH="704880">
            <p:pic>
              <p:nvPicPr>
                <p:cNvPr id="5" name="Commentaire">
                  <a:extLst>
                    <a:ext uri="{FF2B5EF4-FFF2-40B4-BE49-F238E27FC236}">
                      <a16:creationId xmlns:a16="http://schemas.microsoft.com/office/drawing/2014/main" id="{75672BFB-E699-4289-A76D-8E9ED99ECEF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45274" y="4248930"/>
                  <a:ext cx="6853451" cy="70778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CacheTotal" r:id="rId3" imgW="1600200" imgH="371520"/>
        </mc:Choice>
        <mc:Fallback>
          <p:control name="CacheTotal" r:id="rId3" imgW="1600200" imgH="371520">
            <p:pic>
              <p:nvPicPr>
                <p:cNvPr id="9" name="CacheTotal">
                  <a:extLst>
                    <a:ext uri="{FF2B5EF4-FFF2-40B4-BE49-F238E27FC236}">
                      <a16:creationId xmlns:a16="http://schemas.microsoft.com/office/drawing/2014/main" id="{C4EFBA42-0DC4-47A1-9562-C6298D876E6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424541" y="0"/>
                  <a:ext cx="1595438" cy="3746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Collecte" r:id="rId4" imgW="1600200" imgH="371520"/>
        </mc:Choice>
        <mc:Fallback>
          <p:control name="Collecte" r:id="rId4" imgW="1600200" imgH="371520">
            <p:pic>
              <p:nvPicPr>
                <p:cNvPr id="10" name="Collecte">
                  <a:extLst>
                    <a:ext uri="{FF2B5EF4-FFF2-40B4-BE49-F238E27FC236}">
                      <a16:creationId xmlns:a16="http://schemas.microsoft.com/office/drawing/2014/main" id="{5B352DE3-CAB2-4B2B-9797-0270D11C557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829103" y="0"/>
                  <a:ext cx="1595438" cy="3746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SuiviTest" r:id="rId5" imgW="1600200" imgH="371520"/>
        </mc:Choice>
        <mc:Fallback>
          <p:control name="SuiviTest" r:id="rId5" imgW="1600200" imgH="371520">
            <p:pic>
              <p:nvPicPr>
                <p:cNvPr id="11" name="SuiviTest">
                  <a:extLst>
                    <a:ext uri="{FF2B5EF4-FFF2-40B4-BE49-F238E27FC236}">
                      <a16:creationId xmlns:a16="http://schemas.microsoft.com/office/drawing/2014/main" id="{0409DF97-47D5-462F-9CD3-CF7F3E52731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019979" y="0"/>
                  <a:ext cx="1595438" cy="3746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BoiteSortie" r:id="rId6" imgW="3695760" imgH="476280"/>
        </mc:Choice>
        <mc:Fallback>
          <p:control name="BoiteSortie" r:id="rId6" imgW="3695760" imgH="476280">
            <p:pic>
              <p:nvPicPr>
                <p:cNvPr id="7" name="BoiteSortie">
                  <a:extLst>
                    <a:ext uri="{FF2B5EF4-FFF2-40B4-BE49-F238E27FC236}">
                      <a16:creationId xmlns:a16="http://schemas.microsoft.com/office/drawing/2014/main" id="{6A86AE0D-E6B8-455D-9539-9A3045AAB1F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699591" y="5496585"/>
                  <a:ext cx="3698875" cy="47307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eSortie" r:id="rId7" imgW="3400560" imgH="361800"/>
        </mc:Choice>
        <mc:Fallback>
          <p:control name="TexteSortie" r:id="rId7" imgW="3400560" imgH="361800">
            <p:pic>
              <p:nvPicPr>
                <p:cNvPr id="12" name="TexteSortie">
                  <a:extLst>
                    <a:ext uri="{FF2B5EF4-FFF2-40B4-BE49-F238E27FC236}">
                      <a16:creationId xmlns:a16="http://schemas.microsoft.com/office/drawing/2014/main" id="{2D289E73-663C-43BF-95E9-B7804B5C7B7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35275" y="5641315"/>
                  <a:ext cx="3400425" cy="35877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84118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eño personalizado" preserve="1">
  <p:cSld name="1_Diseño personalizad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8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258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body" idx="1"/>
          </p:nvPr>
        </p:nvSpPr>
        <p:spPr>
          <a:xfrm>
            <a:off x="468313" y="1196975"/>
            <a:ext cx="8183562" cy="1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Autofit/>
          </a:bodyPr>
          <a:lstStyle>
            <a:lvl1pPr marL="457200" marR="0" lvl="0" indent="-37084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⚫"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63728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ED3742"/>
              </a:buClr>
              <a:buSzPts val="2128"/>
              <a:buFont typeface="Verdana"/>
              <a:buChar char="◦"/>
              <a:defRPr sz="19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4A85BF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3655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BFFF49"/>
              </a:buClr>
              <a:buSzPts val="17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255"/>
              </a:spcBef>
              <a:spcAft>
                <a:spcPts val="0"/>
              </a:spcAft>
              <a:buClr>
                <a:srgbClr val="BFFF49"/>
              </a:buClr>
              <a:buSzPts val="150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257"/>
              </a:spcBef>
              <a:spcAft>
                <a:spcPts val="0"/>
              </a:spcAft>
              <a:buClr>
                <a:srgbClr val="BFFF49"/>
              </a:buClr>
              <a:buSzPts val="15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255"/>
              </a:spcBef>
              <a:spcAft>
                <a:spcPts val="0"/>
              </a:spcAft>
              <a:buClr>
                <a:srgbClr val="BFFF49"/>
              </a:buClr>
              <a:buSzPts val="150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1" name="Google Shape;11;p5" descr="Dexion s.r.o. joins the Czech Logistics Association"/>
          <p:cNvSpPr/>
          <p:nvPr/>
        </p:nvSpPr>
        <p:spPr>
          <a:xfrm>
            <a:off x="173038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2979" y="0"/>
            <a:ext cx="2061054" cy="64970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5"/>
          <p:cNvSpPr/>
          <p:nvPr/>
        </p:nvSpPr>
        <p:spPr>
          <a:xfrm>
            <a:off x="264695" y="508411"/>
            <a:ext cx="185286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576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</a:pPr>
            <a:r>
              <a:rPr lang="es-ES" sz="800" b="1" i="1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Apprendimento online di successo per </a:t>
            </a:r>
            <a:endParaRPr sz="8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</a:pPr>
            <a:r>
              <a:rPr lang="es-ES" sz="800" b="1" i="1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logistica sostenibile dell'ultimo miglio</a:t>
            </a:r>
            <a:endParaRPr sz="800" b="1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body" idx="1"/>
          </p:nvPr>
        </p:nvSpPr>
        <p:spPr>
          <a:xfrm>
            <a:off x="468313" y="1196975"/>
            <a:ext cx="8183562" cy="1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Autofit/>
          </a:bodyPr>
          <a:lstStyle>
            <a:lvl1pPr marL="457200" marR="0" lvl="0" indent="-37084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⚫"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63728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ED3742"/>
              </a:buClr>
              <a:buSzPts val="2128"/>
              <a:buFont typeface="Verdana"/>
              <a:buChar char="◦"/>
              <a:defRPr sz="19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4A85BF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3655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BFFF49"/>
              </a:buClr>
              <a:buSzPts val="17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255"/>
              </a:spcBef>
              <a:spcAft>
                <a:spcPts val="0"/>
              </a:spcAft>
              <a:buClr>
                <a:srgbClr val="BFFF49"/>
              </a:buClr>
              <a:buSzPts val="150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257"/>
              </a:spcBef>
              <a:spcAft>
                <a:spcPts val="0"/>
              </a:spcAft>
              <a:buClr>
                <a:srgbClr val="BFFF49"/>
              </a:buClr>
              <a:buSzPts val="15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255"/>
              </a:spcBef>
              <a:spcAft>
                <a:spcPts val="0"/>
              </a:spcAft>
              <a:buClr>
                <a:srgbClr val="BFFF49"/>
              </a:buClr>
              <a:buSzPts val="150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 dirty="0"/>
          </a:p>
        </p:txBody>
      </p:sp>
      <p:sp>
        <p:nvSpPr>
          <p:cNvPr id="11" name="Google Shape;11;p5" descr="Dexion s.r.o. joins the Czech Logistics Association"/>
          <p:cNvSpPr/>
          <p:nvPr/>
        </p:nvSpPr>
        <p:spPr>
          <a:xfrm>
            <a:off x="173038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2979" y="0"/>
            <a:ext cx="2061054" cy="64970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5"/>
          <p:cNvSpPr/>
          <p:nvPr/>
        </p:nvSpPr>
        <p:spPr>
          <a:xfrm>
            <a:off x="264695" y="508411"/>
            <a:ext cx="185286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576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</a:pPr>
            <a:r>
              <a:rPr lang="es-ES" sz="800" b="1" i="1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Apprendimento online di successo per </a:t>
            </a:r>
            <a:endParaRPr sz="8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</a:pPr>
            <a:r>
              <a:rPr lang="es-ES" sz="800" b="1" i="1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logistica sostenibile dell'ultimo miglio</a:t>
            </a:r>
            <a:endParaRPr sz="800" b="1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602196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37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sv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1</a:t>
            </a:fld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2599506" y="2794758"/>
            <a:ext cx="3945000" cy="1077300"/>
          </a:xfrm>
          <a:prstGeom prst="rect">
            <a:avLst/>
          </a:prstGeom>
          <a:solidFill>
            <a:srgbClr val="18C32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Capsula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1.3.4</a:t>
            </a:r>
            <a:endParaRPr sz="3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4"/>
          <p:cNvSpPr txBox="1"/>
          <p:nvPr/>
        </p:nvSpPr>
        <p:spPr>
          <a:xfrm>
            <a:off x="1342793" y="4293825"/>
            <a:ext cx="7014600" cy="461624"/>
          </a:xfrm>
          <a:prstGeom prst="rect">
            <a:avLst/>
          </a:prstGeom>
          <a:noFill/>
          <a:ln w="19050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Hotel e servizi di catering</a:t>
            </a:r>
          </a:p>
        </p:txBody>
      </p:sp>
      <p:sp>
        <p:nvSpPr>
          <p:cNvPr id="27" name="Google Shape;27;p4"/>
          <p:cNvSpPr txBox="1"/>
          <p:nvPr/>
        </p:nvSpPr>
        <p:spPr>
          <a:xfrm>
            <a:off x="248194" y="1222861"/>
            <a:ext cx="8451669" cy="400069"/>
          </a:xfrm>
          <a:prstGeom prst="rect">
            <a:avLst/>
          </a:prstGeom>
          <a:solidFill>
            <a:srgbClr val="18C32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CAPITOLO 1: L'ambiente della </a:t>
            </a:r>
            <a:r>
              <a:rPr lang="en-GB" sz="2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logistica</a:t>
            </a:r>
            <a:r>
              <a:rPr lang="en-GB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dell'ultimo</a:t>
            </a:r>
            <a:r>
              <a:rPr lang="en-GB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miglio</a:t>
            </a:r>
          </a:p>
        </p:txBody>
      </p:sp>
      <p:sp>
        <p:nvSpPr>
          <p:cNvPr id="28" name="Google Shape;28;p4"/>
          <p:cNvSpPr txBox="1"/>
          <p:nvPr/>
        </p:nvSpPr>
        <p:spPr>
          <a:xfrm>
            <a:off x="243840" y="1858586"/>
            <a:ext cx="8451669" cy="400069"/>
          </a:xfrm>
          <a:prstGeom prst="rect">
            <a:avLst/>
          </a:prstGeom>
          <a:noFill/>
          <a:ln w="9525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UNITÀ 3: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Varietà di flussi di prodotti nell'ecosistema LMD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10</a:t>
            </a:fld>
            <a:endParaRPr/>
          </a:p>
        </p:txBody>
      </p:sp>
      <p:sp>
        <p:nvSpPr>
          <p:cNvPr id="65" name="Google Shape;65;p9"/>
          <p:cNvSpPr txBox="1"/>
          <p:nvPr/>
        </p:nvSpPr>
        <p:spPr>
          <a:xfrm>
            <a:off x="285531" y="1074532"/>
            <a:ext cx="8509997" cy="375445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 po' di </a:t>
            </a:r>
            <a:r>
              <a:rPr lang="fr-FR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storia</a:t>
            </a:r>
            <a:endParaRPr lang="en-GB"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06006" y="1812071"/>
            <a:ext cx="836773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>
                <a:solidFill>
                  <a:schemeClr val="tx1"/>
                </a:solidFill>
              </a:rPr>
              <a:t>Inizialmente, sia gli hotel che i ristoranti, i servizi di ristorazione in generale, esistevano per soddisfare un'esigenza di base: fornire i servizi necessari quando si è lontani da casa. In una parola: garantire l'</a:t>
            </a:r>
            <a:r>
              <a:rPr lang="en-GB" sz="1600" b="1" dirty="0">
                <a:solidFill>
                  <a:srgbClr val="18C320"/>
                </a:solidFill>
              </a:rPr>
              <a:t>ospitalità </a:t>
            </a:r>
            <a:r>
              <a:rPr lang="en-GB" sz="1600" dirty="0">
                <a:solidFill>
                  <a:schemeClr val="tx1"/>
                </a:solidFill>
              </a:rPr>
              <a:t>di viaggiatori e visitatori.</a:t>
            </a:r>
          </a:p>
          <a:p>
            <a:pPr algn="just"/>
            <a:endParaRPr lang="en-GB" sz="1600" dirty="0">
              <a:solidFill>
                <a:schemeClr val="tx1"/>
              </a:solidFill>
            </a:endParaRPr>
          </a:p>
          <a:p>
            <a:pPr algn="just"/>
            <a:endParaRPr lang="en-GB" sz="1600" dirty="0">
              <a:solidFill>
                <a:schemeClr val="tx1"/>
              </a:solidFill>
            </a:endParaRPr>
          </a:p>
          <a:p>
            <a:pPr algn="just"/>
            <a:r>
              <a:rPr lang="en-GB" sz="1600" dirty="0">
                <a:solidFill>
                  <a:schemeClr val="tx1"/>
                </a:solidFill>
              </a:rPr>
              <a:t>Nel 19</a:t>
            </a:r>
            <a:r>
              <a:rPr lang="en-GB" sz="1600" baseline="30000" dirty="0">
                <a:solidFill>
                  <a:schemeClr val="tx1"/>
                </a:solidFill>
              </a:rPr>
              <a:t>th</a:t>
            </a:r>
            <a:r>
              <a:rPr lang="en-GB" sz="1600" dirty="0">
                <a:solidFill>
                  <a:schemeClr val="tx1"/>
                </a:solidFill>
              </a:rPr>
              <a:t> secolo, i servizi di ristorazione e le opzioni alberghiere cominciarono a crescere per fornire di più ai clienti e </a:t>
            </a:r>
            <a:r>
              <a:rPr lang="en-GB" sz="1600" b="1" dirty="0">
                <a:solidFill>
                  <a:srgbClr val="18C320"/>
                </a:solidFill>
              </a:rPr>
              <a:t>adattare l'offerta </a:t>
            </a:r>
            <a:r>
              <a:rPr lang="en-GB" sz="1600" dirty="0">
                <a:solidFill>
                  <a:schemeClr val="tx1"/>
                </a:solidFill>
              </a:rPr>
              <a:t>alle loro esigenze. Vennero introdotte infrastrutture, ambienti o diversi livelli di qualità.</a:t>
            </a:r>
          </a:p>
          <a:p>
            <a:pPr algn="just"/>
            <a:endParaRPr lang="en-GB" sz="1600" dirty="0">
              <a:solidFill>
                <a:schemeClr val="tx1"/>
              </a:solidFill>
            </a:endParaRPr>
          </a:p>
          <a:p>
            <a:pPr algn="just"/>
            <a:endParaRPr lang="en-GB" sz="1600" dirty="0">
              <a:solidFill>
                <a:schemeClr val="tx1"/>
              </a:solidFill>
            </a:endParaRPr>
          </a:p>
          <a:p>
            <a:pPr algn="just"/>
            <a:r>
              <a:rPr lang="en-GB" sz="1600" dirty="0">
                <a:solidFill>
                  <a:schemeClr val="tx1"/>
                </a:solidFill>
              </a:rPr>
              <a:t>Nel 20</a:t>
            </a:r>
            <a:r>
              <a:rPr lang="en-GB" sz="1600" baseline="30000" dirty="0">
                <a:solidFill>
                  <a:schemeClr val="tx1"/>
                </a:solidFill>
              </a:rPr>
              <a:t>th</a:t>
            </a:r>
            <a:r>
              <a:rPr lang="en-GB" sz="1600" dirty="0">
                <a:solidFill>
                  <a:schemeClr val="tx1"/>
                </a:solidFill>
              </a:rPr>
              <a:t> secolo si assiste a nuove evoluzioni, note come l'</a:t>
            </a:r>
            <a:r>
              <a:rPr lang="en-GB" sz="1600" b="1" dirty="0">
                <a:solidFill>
                  <a:srgbClr val="18C320"/>
                </a:solidFill>
              </a:rPr>
              <a:t>era dell'ospitalità moderna</a:t>
            </a:r>
            <a:r>
              <a:rPr lang="en-GB" sz="1600" dirty="0">
                <a:solidFill>
                  <a:schemeClr val="tx1"/>
                </a:solidFill>
              </a:rPr>
              <a:t>, che creano un ambiente molto competitivo in cui si sviluppano marchi importanti e internazionali, con un branding e un modo specifico di prendersi cura dei propri clienti.</a:t>
            </a:r>
          </a:p>
          <a:p>
            <a:pPr algn="just"/>
            <a:endParaRPr lang="en-GB" sz="1600" dirty="0">
              <a:solidFill>
                <a:schemeClr val="tx1"/>
              </a:solidFill>
            </a:endParaRPr>
          </a:p>
          <a:p>
            <a:pPr algn="just"/>
            <a:endParaRPr lang="en-GB" sz="1600" dirty="0">
              <a:solidFill>
                <a:schemeClr val="tx1"/>
              </a:solidFill>
            </a:endParaRPr>
          </a:p>
          <a:p>
            <a:pPr algn="just"/>
            <a:r>
              <a:rPr lang="en-GB" sz="1600" dirty="0">
                <a:solidFill>
                  <a:schemeClr val="tx1"/>
                </a:solidFill>
              </a:rPr>
              <a:t>Si creano molte varianti di accoglienza e si </a:t>
            </a:r>
            <a:r>
              <a:rPr lang="en-GB" sz="1600" b="1" dirty="0">
                <a:solidFill>
                  <a:srgbClr val="18C320"/>
                </a:solidFill>
              </a:rPr>
              <a:t>mescolano le culture culinarie</a:t>
            </a:r>
            <a:r>
              <a:rPr lang="en-GB" sz="1600" dirty="0">
                <a:solidFill>
                  <a:schemeClr val="tx1"/>
                </a:solidFill>
              </a:rPr>
              <a:t>. L'accesso a prodotti o servizi esotici e internazionali diventa più facile.</a:t>
            </a:r>
          </a:p>
          <a:p>
            <a:pPr algn="just"/>
            <a:endParaRPr lang="en-GB" sz="1600" dirty="0">
              <a:solidFill>
                <a:schemeClr val="tx1"/>
              </a:solidFill>
            </a:endParaRPr>
          </a:p>
          <a:p>
            <a:pPr algn="just"/>
            <a:r>
              <a:rPr lang="en-GB" sz="1600" dirty="0">
                <a:solidFill>
                  <a:schemeClr val="tx1"/>
                </a:solidFill>
              </a:rPr>
              <a:t>Il futuro della ristorazione tende a svilupparsi attraverso l'integrazione tecnologica...</a:t>
            </a:r>
          </a:p>
        </p:txBody>
      </p:sp>
    </p:spTree>
    <p:extLst>
      <p:ext uri="{BB962C8B-B14F-4D97-AF65-F5344CB8AC3E}">
        <p14:creationId xmlns:p14="http://schemas.microsoft.com/office/powerpoint/2010/main" val="7370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000"/>
    </mc:Choice>
    <mc:Fallback xmlns="">
      <p:transition spd="slow" advClick="0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11</a:t>
            </a:fld>
            <a:endParaRPr/>
          </a:p>
        </p:txBody>
      </p:sp>
      <p:sp>
        <p:nvSpPr>
          <p:cNvPr id="65" name="Google Shape;65;p9"/>
          <p:cNvSpPr txBox="1"/>
          <p:nvPr/>
        </p:nvSpPr>
        <p:spPr>
          <a:xfrm>
            <a:off x="285531" y="1074532"/>
            <a:ext cx="8509997" cy="375445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Evoluzioni recenti</a:t>
            </a:r>
            <a:endParaRPr lang="en-GB"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5 Rectángulo">
            <a:extLst>
              <a:ext uri="{FF2B5EF4-FFF2-40B4-BE49-F238E27FC236}">
                <a16:creationId xmlns:a16="http://schemas.microsoft.com/office/drawing/2014/main" id="{BA69E0EA-3098-4824-AE79-C7D7CBAA8985}"/>
              </a:ext>
            </a:extLst>
          </p:cNvPr>
          <p:cNvSpPr/>
          <p:nvPr/>
        </p:nvSpPr>
        <p:spPr>
          <a:xfrm>
            <a:off x="306006" y="1812071"/>
            <a:ext cx="83677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>
                <a:solidFill>
                  <a:schemeClr val="tx1"/>
                </a:solidFill>
              </a:rPr>
              <a:t>Il cliente sarà sempre al centro del settore della ristorazione. Ma gli operatori del settore stanno sviluppando nuovi concetti di "</a:t>
            </a:r>
            <a:r>
              <a:rPr lang="en-GB" sz="1600" b="1" dirty="0">
                <a:solidFill>
                  <a:srgbClr val="18C320"/>
                </a:solidFill>
              </a:rPr>
              <a:t>esperienza del cliente</a:t>
            </a:r>
            <a:r>
              <a:rPr lang="en-GB" sz="1600" dirty="0">
                <a:solidFill>
                  <a:schemeClr val="tx1"/>
                </a:solidFill>
              </a:rPr>
              <a:t>" piuttosto che lavorare su un maggior numero di beni e opzioni.</a:t>
            </a:r>
          </a:p>
        </p:txBody>
      </p:sp>
      <p:pic>
        <p:nvPicPr>
          <p:cNvPr id="3" name="Image 2" descr="Une image contenant texte, jouet, poupée&#10;&#10;Description générée automatiquement">
            <a:extLst>
              <a:ext uri="{FF2B5EF4-FFF2-40B4-BE49-F238E27FC236}">
                <a16:creationId xmlns:a16="http://schemas.microsoft.com/office/drawing/2014/main" id="{CBBE55A5-FD83-4017-A8CF-7C4D5A7FB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121" y="3308110"/>
            <a:ext cx="5113758" cy="2136797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3F7C4055-3345-4209-A80D-E697AD910121}"/>
              </a:ext>
            </a:extLst>
          </p:cNvPr>
          <p:cNvSpPr/>
          <p:nvPr/>
        </p:nvSpPr>
        <p:spPr>
          <a:xfrm>
            <a:off x="1223962" y="3284712"/>
            <a:ext cx="6696075" cy="24987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9DDA8E97-91E5-40CD-AAEF-62FFE577EF8F}"/>
              </a:ext>
            </a:extLst>
          </p:cNvPr>
          <p:cNvSpPr/>
          <p:nvPr/>
        </p:nvSpPr>
        <p:spPr>
          <a:xfrm rot="20663970">
            <a:off x="614655" y="5194725"/>
            <a:ext cx="2009775" cy="547160"/>
          </a:xfrm>
          <a:prstGeom prst="ellipse">
            <a:avLst/>
          </a:prstGeom>
          <a:noFill/>
          <a:ln>
            <a:solidFill>
              <a:srgbClr val="009F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9FC6"/>
                </a:solidFill>
              </a:rPr>
              <a:t>L'innovazione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419A67AA-5D9B-4050-B1D4-D2DB9974E56F}"/>
              </a:ext>
            </a:extLst>
          </p:cNvPr>
          <p:cNvSpPr/>
          <p:nvPr/>
        </p:nvSpPr>
        <p:spPr>
          <a:xfrm rot="1522871">
            <a:off x="5858608" y="3070794"/>
            <a:ext cx="2009775" cy="547160"/>
          </a:xfrm>
          <a:prstGeom prst="ellipse">
            <a:avLst/>
          </a:prstGeom>
          <a:noFill/>
          <a:ln>
            <a:solidFill>
              <a:srgbClr val="009F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9FC6"/>
                </a:solidFill>
              </a:rPr>
              <a:t>Link ad </a:t>
            </a:r>
            <a:r>
              <a:rPr lang="fr-FR" dirty="0" err="1">
                <a:solidFill>
                  <a:srgbClr val="009FC6"/>
                </a:solidFill>
              </a:rPr>
              <a:t>altri </a:t>
            </a:r>
            <a:r>
              <a:rPr lang="fr-FR" dirty="0">
                <a:solidFill>
                  <a:srgbClr val="009FC6"/>
                </a:solidFill>
              </a:rPr>
              <a:t>servizi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35875C9A-1CBC-4748-82E4-5E1F208CE56D}"/>
              </a:ext>
            </a:extLst>
          </p:cNvPr>
          <p:cNvSpPr/>
          <p:nvPr/>
        </p:nvSpPr>
        <p:spPr>
          <a:xfrm rot="795894">
            <a:off x="1259925" y="3155421"/>
            <a:ext cx="2009775" cy="547160"/>
          </a:xfrm>
          <a:prstGeom prst="ellipse">
            <a:avLst/>
          </a:prstGeom>
          <a:noFill/>
          <a:ln>
            <a:solidFill>
              <a:srgbClr val="009F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9FC6"/>
                </a:solidFill>
              </a:rPr>
              <a:t>Valori del marchio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9AC085E2-DAD1-4952-A972-42B9AA2FD70F}"/>
              </a:ext>
            </a:extLst>
          </p:cNvPr>
          <p:cNvSpPr/>
          <p:nvPr/>
        </p:nvSpPr>
        <p:spPr>
          <a:xfrm rot="21401379">
            <a:off x="5174149" y="5340608"/>
            <a:ext cx="2009775" cy="547160"/>
          </a:xfrm>
          <a:prstGeom prst="ellipse">
            <a:avLst/>
          </a:prstGeom>
          <a:noFill/>
          <a:ln>
            <a:solidFill>
              <a:srgbClr val="009F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9FC6"/>
                </a:solidFill>
              </a:rPr>
              <a:t>Sensibile all'</a:t>
            </a:r>
            <a:r>
              <a:rPr lang="fr-FR" dirty="0" err="1">
                <a:solidFill>
                  <a:srgbClr val="009FC6"/>
                </a:solidFill>
              </a:rPr>
              <a:t>ambiente</a:t>
            </a:r>
          </a:p>
        </p:txBody>
      </p:sp>
    </p:spTree>
    <p:extLst>
      <p:ext uri="{BB962C8B-B14F-4D97-AF65-F5344CB8AC3E}">
        <p14:creationId xmlns:p14="http://schemas.microsoft.com/office/powerpoint/2010/main" val="1917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:a16="http://schemas.microsoft.com/office/drawing/2014/main"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9" grpId="0" uiExpand="1" build="p"/>
      <p:bldP spid="4" grpId="0" animBg="1"/>
      <p:bldP spid="5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12</a:t>
            </a:fld>
            <a:endParaRPr/>
          </a:p>
        </p:txBody>
      </p:sp>
      <p:sp>
        <p:nvSpPr>
          <p:cNvPr id="65" name="Google Shape;65;p9"/>
          <p:cNvSpPr txBox="1"/>
          <p:nvPr/>
        </p:nvSpPr>
        <p:spPr>
          <a:xfrm>
            <a:off x="285531" y="1074532"/>
            <a:ext cx="8509997" cy="375445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Evoluzioni recenti</a:t>
            </a:r>
            <a:endParaRPr lang="en-GB"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" name="Graphique 45">
            <a:hlinkClick r:id="rId3" action="ppaction://hlinksldjump"/>
            <a:extLst>
              <a:ext uri="{FF2B5EF4-FFF2-40B4-BE49-F238E27FC236}">
                <a16:creationId xmlns:a16="http://schemas.microsoft.com/office/drawing/2014/main" id="{4D1A1544-F4EB-4AA1-BF63-A1111B008B8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26455" y="153300"/>
            <a:ext cx="669073" cy="669073"/>
          </a:xfrm>
          <a:prstGeom prst="rect">
            <a:avLst/>
          </a:prstGeom>
        </p:spPr>
      </p:pic>
      <p:sp>
        <p:nvSpPr>
          <p:cNvPr id="17" name="5 Rectángulo">
            <a:extLst>
              <a:ext uri="{FF2B5EF4-FFF2-40B4-BE49-F238E27FC236}">
                <a16:creationId xmlns:a16="http://schemas.microsoft.com/office/drawing/2014/main" id="{37E60251-ABFA-45AA-8552-13531798622D}"/>
              </a:ext>
            </a:extLst>
          </p:cNvPr>
          <p:cNvSpPr/>
          <p:nvPr/>
        </p:nvSpPr>
        <p:spPr>
          <a:xfrm>
            <a:off x="306006" y="1812071"/>
            <a:ext cx="83677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>
                <a:solidFill>
                  <a:schemeClr val="tx1"/>
                </a:solidFill>
              </a:rPr>
              <a:t>In alcune regioni o in alcune strutture specifiche sono stati avviati nuovi concetti di hotel o ristoranti esperienziali: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007CD7B3-8A01-465A-A933-D12343030D7A}"/>
              </a:ext>
            </a:extLst>
          </p:cNvPr>
          <p:cNvSpPr/>
          <p:nvPr/>
        </p:nvSpPr>
        <p:spPr>
          <a:xfrm>
            <a:off x="878889" y="2888931"/>
            <a:ext cx="2210540" cy="54153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4 - </a:t>
            </a:r>
            <a:r>
              <a:rPr lang="fr-FR" dirty="0" err="1"/>
              <a:t>Pagare quello che si vuole</a:t>
            </a:r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223B1A1-EA17-47CE-9F60-332B5EA47FB2}"/>
              </a:ext>
            </a:extLst>
          </p:cNvPr>
          <p:cNvSpPr txBox="1"/>
          <p:nvPr/>
        </p:nvSpPr>
        <p:spPr>
          <a:xfrm>
            <a:off x="810053" y="3579173"/>
            <a:ext cx="78636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err="1"/>
              <a:t>I clienti </a:t>
            </a:r>
            <a:r>
              <a:rPr lang="fr-FR" dirty="0"/>
              <a:t>sono </a:t>
            </a:r>
            <a:r>
              <a:rPr lang="fr-FR" dirty="0" err="1"/>
              <a:t>invitati a </a:t>
            </a:r>
            <a:r>
              <a:rPr lang="fr-FR" dirty="0"/>
              <a:t>stabilire </a:t>
            </a:r>
            <a:r>
              <a:rPr lang="fr-FR" dirty="0" err="1"/>
              <a:t>loro stessi il prezzo </a:t>
            </a:r>
            <a:r>
              <a:rPr lang="fr-FR" dirty="0"/>
              <a:t>di </a:t>
            </a:r>
            <a:r>
              <a:rPr lang="fr-FR" dirty="0" err="1"/>
              <a:t>ciò che hanno mangiato </a:t>
            </a:r>
            <a:r>
              <a:rPr lang="fr-FR" dirty="0"/>
              <a:t>o del </a:t>
            </a:r>
            <a:r>
              <a:rPr lang="fr-FR" dirty="0" err="1"/>
              <a:t>loro soggiorno</a:t>
            </a:r>
            <a:r>
              <a:rPr lang="fr-FR" dirty="0"/>
              <a:t>. </a:t>
            </a:r>
          </a:p>
          <a:p>
            <a:pPr algn="just"/>
            <a:endParaRPr lang="fr-FR" dirty="0"/>
          </a:p>
          <a:p>
            <a:pPr algn="just"/>
            <a:r>
              <a:rPr lang="fr-FR" dirty="0" err="1"/>
              <a:t>Si basa completamente </a:t>
            </a:r>
            <a:r>
              <a:rPr lang="fr-FR" dirty="0"/>
              <a:t>sulla </a:t>
            </a:r>
            <a:r>
              <a:rPr lang="fr-FR" dirty="0" err="1"/>
              <a:t>loro </a:t>
            </a:r>
            <a:r>
              <a:rPr lang="fr-FR" dirty="0"/>
              <a:t>percezione della </a:t>
            </a:r>
            <a:r>
              <a:rPr lang="fr-FR" dirty="0" err="1"/>
              <a:t>qualità </a:t>
            </a:r>
            <a:r>
              <a:rPr lang="fr-FR" dirty="0"/>
              <a:t>e del servizio e invita a </a:t>
            </a:r>
            <a:r>
              <a:rPr lang="fr-FR" dirty="0" err="1"/>
              <a:t>considerare in modo equo </a:t>
            </a:r>
            <a:r>
              <a:rPr lang="fr-FR" dirty="0"/>
              <a:t>l'</a:t>
            </a:r>
            <a:r>
              <a:rPr lang="fr-FR" dirty="0" err="1"/>
              <a:t>energia </a:t>
            </a:r>
            <a:r>
              <a:rPr lang="fr-FR" dirty="0"/>
              <a:t>e l'attenzione </a:t>
            </a:r>
            <a:r>
              <a:rPr lang="fr-FR" dirty="0" err="1"/>
              <a:t>dedicata </a:t>
            </a:r>
            <a:r>
              <a:rPr lang="fr-FR" dirty="0"/>
              <a:t>al servizio </a:t>
            </a:r>
            <a:r>
              <a:rPr lang="fr-FR" dirty="0" err="1"/>
              <a:t>fornito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866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:a16="http://schemas.microsoft.com/office/drawing/2014/main"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17" grpId="0" uiExpand="1" build="p"/>
      <p:bldP spid="18" grpId="0" animBg="1"/>
      <p:bldP spid="19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b78f225a7_0_23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13</a:t>
            </a:fld>
            <a:endParaRPr/>
          </a:p>
        </p:txBody>
      </p:sp>
      <p:sp>
        <p:nvSpPr>
          <p:cNvPr id="72" name="Google Shape;72;g10b78f225a7_0_23"/>
          <p:cNvSpPr txBox="1"/>
          <p:nvPr/>
        </p:nvSpPr>
        <p:spPr>
          <a:xfrm>
            <a:off x="285531" y="1074532"/>
            <a:ext cx="8510100" cy="375300"/>
          </a:xfrm>
          <a:prstGeom prst="rect">
            <a:avLst/>
          </a:prstGeom>
          <a:solidFill>
            <a:srgbClr val="009FC6"/>
          </a:solidFill>
          <a:ln w="9525" cap="flat" cmpd="sng">
            <a:solidFill>
              <a:srgbClr val="009F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chemeClr val="lt1"/>
                </a:solidFill>
              </a:rPr>
              <a:t>Quiz di </a:t>
            </a:r>
            <a:r>
              <a:rPr lang="es-ES" sz="2400" dirty="0" err="1">
                <a:solidFill>
                  <a:schemeClr val="lt1"/>
                </a:solidFill>
              </a:rPr>
              <a:t>autovalutazione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19069" y="1929637"/>
            <a:ext cx="836773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100" dirty="0">
                <a:solidFill>
                  <a:schemeClr val="tx1"/>
                </a:solidFill>
              </a:rPr>
              <a:t>Il modo in cui i servizi di ospitalità determinano il loro modello di business...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9F9BF4B-5902-4C03-A3D7-455094F92AFD}"/>
              </a:ext>
            </a:extLst>
          </p:cNvPr>
          <p:cNvSpPr txBox="1"/>
          <p:nvPr/>
        </p:nvSpPr>
        <p:spPr>
          <a:xfrm>
            <a:off x="2019300" y="2867782"/>
            <a:ext cx="493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sym typeface="Wingdings" panose="05000000000000000000" pitchFamily="2" charset="2"/>
              </a:rPr>
              <a:t>Influenza la </a:t>
            </a:r>
            <a:r>
              <a:rPr lang="fr-FR" sz="1800" dirty="0" err="1">
                <a:sym typeface="Wingdings" panose="05000000000000000000" pitchFamily="2" charset="2"/>
              </a:rPr>
              <a:t>frequenza di alimentazione</a:t>
            </a:r>
            <a:endParaRPr lang="fr-FR" sz="18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2B64AB6-FCFC-4DA5-8FA6-52AAE6ABAAEF}"/>
              </a:ext>
            </a:extLst>
          </p:cNvPr>
          <p:cNvSpPr txBox="1"/>
          <p:nvPr/>
        </p:nvSpPr>
        <p:spPr>
          <a:xfrm>
            <a:off x="2019300" y="3559578"/>
            <a:ext cx="493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sym typeface="Wingdings" panose="05000000000000000000" pitchFamily="2" charset="2"/>
              </a:rPr>
              <a:t>Influenzare la </a:t>
            </a:r>
            <a:r>
              <a:rPr lang="fr-FR" sz="1800" dirty="0" err="1">
                <a:sym typeface="Wingdings" panose="05000000000000000000" pitchFamily="2" charset="2"/>
              </a:rPr>
              <a:t>qualità </a:t>
            </a:r>
            <a:r>
              <a:rPr lang="fr-FR" sz="1800" dirty="0">
                <a:sym typeface="Wingdings" panose="05000000000000000000" pitchFamily="2" charset="2"/>
              </a:rPr>
              <a:t>dei </a:t>
            </a:r>
            <a:r>
              <a:rPr lang="fr-FR" sz="1800" dirty="0" err="1">
                <a:sym typeface="Wingdings" panose="05000000000000000000" pitchFamily="2" charset="2"/>
              </a:rPr>
              <a:t>prodotti</a:t>
            </a:r>
            <a:endParaRPr lang="fr-FR" sz="18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4B15DA3-2DE8-4D0E-956E-7BAE356191A1}"/>
              </a:ext>
            </a:extLst>
          </p:cNvPr>
          <p:cNvSpPr txBox="1"/>
          <p:nvPr/>
        </p:nvSpPr>
        <p:spPr>
          <a:xfrm>
            <a:off x="2019299" y="4251374"/>
            <a:ext cx="528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>
                <a:sym typeface="Wingdings" panose="05000000000000000000" pitchFamily="2" charset="2"/>
              </a:rPr>
              <a:t>Fornire </a:t>
            </a:r>
            <a:r>
              <a:rPr lang="fr-FR" sz="1800" dirty="0">
                <a:sym typeface="Wingdings" panose="05000000000000000000" pitchFamily="2" charset="2"/>
              </a:rPr>
              <a:t>informazioni sulle </a:t>
            </a:r>
            <a:r>
              <a:rPr lang="fr-FR" sz="1800" dirty="0" err="1">
                <a:sym typeface="Wingdings" panose="05000000000000000000" pitchFamily="2" charset="2"/>
              </a:rPr>
              <a:t>preferenze </a:t>
            </a:r>
            <a:r>
              <a:rPr lang="fr-FR" sz="1800" dirty="0">
                <a:sym typeface="Wingdings" panose="05000000000000000000" pitchFamily="2" charset="2"/>
              </a:rPr>
              <a:t>dei </a:t>
            </a:r>
            <a:r>
              <a:rPr lang="fr-FR" sz="1800" dirty="0" err="1">
                <a:sym typeface="Wingdings" panose="05000000000000000000" pitchFamily="2" charset="2"/>
              </a:rPr>
              <a:t>clienti</a:t>
            </a:r>
            <a:endParaRPr lang="fr-FR" sz="18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66689D4-C93B-4EC4-BC4A-305877A1D021}"/>
              </a:ext>
            </a:extLst>
          </p:cNvPr>
          <p:cNvSpPr txBox="1"/>
          <p:nvPr/>
        </p:nvSpPr>
        <p:spPr>
          <a:xfrm>
            <a:off x="2019300" y="4943170"/>
            <a:ext cx="493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>
                <a:sym typeface="Wingdings" panose="05000000000000000000" pitchFamily="2" charset="2"/>
              </a:rPr>
              <a:t>Garantire </a:t>
            </a:r>
            <a:r>
              <a:rPr lang="fr-FR" sz="1800" dirty="0">
                <a:sym typeface="Wingdings" panose="05000000000000000000" pitchFamily="2" charset="2"/>
              </a:rPr>
              <a:t>una </a:t>
            </a:r>
            <a:r>
              <a:rPr lang="fr-FR" sz="1800" dirty="0" err="1">
                <a:sym typeface="Wingdings" panose="05000000000000000000" pitchFamily="2" charset="2"/>
              </a:rPr>
              <a:t>politica </a:t>
            </a:r>
            <a:r>
              <a:rPr lang="fr-FR" sz="1800" dirty="0">
                <a:sym typeface="Wingdings" panose="05000000000000000000" pitchFamily="2" charset="2"/>
              </a:rPr>
              <a:t>sensibile all'</a:t>
            </a:r>
            <a:r>
              <a:rPr lang="fr-FR" sz="1800" dirty="0" err="1">
                <a:sym typeface="Wingdings" panose="05000000000000000000" pitchFamily="2" charset="2"/>
              </a:rPr>
              <a:t>ambiente</a:t>
            </a:r>
            <a:endParaRPr lang="fr-FR" sz="1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B35A372-EC8E-4028-84B9-82173A18A2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542" r="47614" b="22961"/>
          <a:stretch/>
        </p:blipFill>
        <p:spPr>
          <a:xfrm>
            <a:off x="2022699" y="2848732"/>
            <a:ext cx="374201" cy="34227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AAFCB62-B5E8-423E-923F-D92CFD8673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542" r="47614" b="22961"/>
          <a:stretch/>
        </p:blipFill>
        <p:spPr>
          <a:xfrm>
            <a:off x="2022699" y="3523465"/>
            <a:ext cx="374201" cy="34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0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:a16="http://schemas.microsoft.com/office/drawing/2014/main"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b78f225a7_0_23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14</a:t>
            </a:fld>
            <a:endParaRPr/>
          </a:p>
        </p:txBody>
      </p:sp>
      <p:sp>
        <p:nvSpPr>
          <p:cNvPr id="72" name="Google Shape;72;g10b78f225a7_0_23"/>
          <p:cNvSpPr txBox="1"/>
          <p:nvPr/>
        </p:nvSpPr>
        <p:spPr>
          <a:xfrm>
            <a:off x="285531" y="1074532"/>
            <a:ext cx="8510100" cy="375300"/>
          </a:xfrm>
          <a:prstGeom prst="rect">
            <a:avLst/>
          </a:prstGeom>
          <a:solidFill>
            <a:srgbClr val="009FC6"/>
          </a:solidFill>
          <a:ln w="9525" cap="flat" cmpd="sng">
            <a:solidFill>
              <a:srgbClr val="009F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chemeClr val="lt1"/>
                </a:solidFill>
              </a:rPr>
              <a:t>Quiz di </a:t>
            </a:r>
            <a:r>
              <a:rPr lang="es-ES" sz="2400" dirty="0" err="1">
                <a:solidFill>
                  <a:schemeClr val="lt1"/>
                </a:solidFill>
              </a:rPr>
              <a:t>autovalutazione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19069" y="1929637"/>
            <a:ext cx="836773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100" dirty="0">
                <a:solidFill>
                  <a:schemeClr val="tx1"/>
                </a:solidFill>
              </a:rPr>
              <a:t>Il futuro di alberghi, ristoranti e servizi di ristorazione in generale sembra essere:</a:t>
            </a:r>
          </a:p>
          <a:p>
            <a:pPr algn="just"/>
            <a:endParaRPr lang="en-US" sz="2100" dirty="0">
              <a:solidFill>
                <a:schemeClr val="tx1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9F9BF4B-5902-4C03-A3D7-455094F92AFD}"/>
              </a:ext>
            </a:extLst>
          </p:cNvPr>
          <p:cNvSpPr txBox="1"/>
          <p:nvPr/>
        </p:nvSpPr>
        <p:spPr>
          <a:xfrm>
            <a:off x="2019299" y="2844348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>
                <a:sym typeface="Wingdings" panose="05000000000000000000" pitchFamily="2" charset="2"/>
              </a:rPr>
              <a:t>Aumentare l</a:t>
            </a:r>
            <a:r>
              <a:rPr lang="fr-FR" sz="1800" dirty="0">
                <a:sym typeface="Wingdings" panose="05000000000000000000" pitchFamily="2" charset="2"/>
              </a:rPr>
              <a:t>'</a:t>
            </a:r>
            <a:r>
              <a:rPr lang="fr-FR" sz="1800" dirty="0" err="1">
                <a:sym typeface="Wingdings" panose="05000000000000000000" pitchFamily="2" charset="2"/>
              </a:rPr>
              <a:t>offerta con </a:t>
            </a:r>
            <a:r>
              <a:rPr lang="fr-FR" sz="1800" dirty="0">
                <a:sym typeface="Wingdings" panose="05000000000000000000" pitchFamily="2" charset="2"/>
              </a:rPr>
              <a:t>più </a:t>
            </a:r>
            <a:r>
              <a:rPr lang="fr-FR" sz="1800" dirty="0" err="1">
                <a:sym typeface="Wingdings" panose="05000000000000000000" pitchFamily="2" charset="2"/>
              </a:rPr>
              <a:t>varietà </a:t>
            </a:r>
            <a:r>
              <a:rPr lang="fr-FR" sz="1800" dirty="0">
                <a:sym typeface="Wingdings" panose="05000000000000000000" pitchFamily="2" charset="2"/>
              </a:rPr>
              <a:t>e </a:t>
            </a:r>
            <a:r>
              <a:rPr lang="fr-FR" sz="1800" dirty="0" err="1">
                <a:sym typeface="Wingdings" panose="05000000000000000000" pitchFamily="2" charset="2"/>
              </a:rPr>
              <a:t>prodotti</a:t>
            </a:r>
            <a:endParaRPr lang="fr-FR" sz="18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2B64AB6-FCFC-4DA5-8FA6-52AAE6ABAAEF}"/>
              </a:ext>
            </a:extLst>
          </p:cNvPr>
          <p:cNvSpPr txBox="1"/>
          <p:nvPr/>
        </p:nvSpPr>
        <p:spPr>
          <a:xfrm>
            <a:off x="2019299" y="3559578"/>
            <a:ext cx="6600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>
                <a:sym typeface="Wingdings" panose="05000000000000000000" pitchFamily="2" charset="2"/>
              </a:rPr>
              <a:t>Investire </a:t>
            </a:r>
            <a:r>
              <a:rPr lang="fr-FR" sz="1800" dirty="0">
                <a:sym typeface="Wingdings" panose="05000000000000000000" pitchFamily="2" charset="2"/>
              </a:rPr>
              <a:t>di più sulla </a:t>
            </a:r>
            <a:r>
              <a:rPr lang="fr-FR" sz="1800" dirty="0" err="1">
                <a:sym typeface="Wingdings" panose="05000000000000000000" pitchFamily="2" charset="2"/>
              </a:rPr>
              <a:t>qualità</a:t>
            </a:r>
            <a:endParaRPr lang="fr-FR" sz="18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4B15DA3-2DE8-4D0E-956E-7BAE356191A1}"/>
              </a:ext>
            </a:extLst>
          </p:cNvPr>
          <p:cNvSpPr txBox="1"/>
          <p:nvPr/>
        </p:nvSpPr>
        <p:spPr>
          <a:xfrm>
            <a:off x="2019300" y="4251374"/>
            <a:ext cx="660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>
                <a:sym typeface="Wingdings" panose="05000000000000000000" pitchFamily="2" charset="2"/>
              </a:rPr>
              <a:t>Difendere i </a:t>
            </a:r>
            <a:r>
              <a:rPr lang="fr-FR" sz="1800" dirty="0">
                <a:sym typeface="Wingdings" panose="05000000000000000000" pitchFamily="2" charset="2"/>
              </a:rPr>
              <a:t>valori, </a:t>
            </a:r>
            <a:r>
              <a:rPr lang="fr-FR" sz="1800" dirty="0" err="1">
                <a:sym typeface="Wingdings" panose="05000000000000000000" pitchFamily="2" charset="2"/>
              </a:rPr>
              <a:t>tra cui la </a:t>
            </a:r>
            <a:r>
              <a:rPr lang="fr-FR" sz="1800" dirty="0">
                <a:sym typeface="Wingdings" panose="05000000000000000000" pitchFamily="2" charset="2"/>
              </a:rPr>
              <a:t>tutela </a:t>
            </a:r>
            <a:r>
              <a:rPr lang="fr-FR" sz="1800" dirty="0" err="1">
                <a:sym typeface="Wingdings" panose="05000000000000000000" pitchFamily="2" charset="2"/>
              </a:rPr>
              <a:t>dell'ambiente</a:t>
            </a:r>
            <a:endParaRPr lang="fr-FR" sz="18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66689D4-C93B-4EC4-BC4A-305877A1D021}"/>
              </a:ext>
            </a:extLst>
          </p:cNvPr>
          <p:cNvSpPr txBox="1"/>
          <p:nvPr/>
        </p:nvSpPr>
        <p:spPr>
          <a:xfrm>
            <a:off x="2019300" y="4978228"/>
            <a:ext cx="660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>
                <a:sym typeface="Wingdings" panose="05000000000000000000" pitchFamily="2" charset="2"/>
              </a:rPr>
              <a:t>Creare </a:t>
            </a:r>
            <a:r>
              <a:rPr lang="fr-FR" sz="1800" dirty="0">
                <a:sym typeface="Wingdings" panose="05000000000000000000" pitchFamily="2" charset="2"/>
              </a:rPr>
              <a:t>un </a:t>
            </a:r>
            <a:r>
              <a:rPr lang="fr-FR" sz="1800" dirty="0" err="1">
                <a:sym typeface="Wingdings" panose="05000000000000000000" pitchFamily="2" charset="2"/>
              </a:rPr>
              <a:t>percorso di esperienza del cliente</a:t>
            </a:r>
            <a:endParaRPr lang="fr-FR" sz="1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B35A372-EC8E-4028-84B9-82173A18A2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542" r="47614" b="22961"/>
          <a:stretch/>
        </p:blipFill>
        <p:spPr>
          <a:xfrm>
            <a:off x="2019299" y="4232731"/>
            <a:ext cx="374201" cy="34227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8DB5D34-8447-457A-B98B-1B115D2105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542" r="47614" b="22961"/>
          <a:stretch/>
        </p:blipFill>
        <p:spPr>
          <a:xfrm>
            <a:off x="2019299" y="4954578"/>
            <a:ext cx="374201" cy="34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3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:a16="http://schemas.microsoft.com/office/drawing/2014/main"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15</a:t>
            </a:fld>
            <a:endParaRPr/>
          </a:p>
        </p:txBody>
      </p:sp>
      <p:sp>
        <p:nvSpPr>
          <p:cNvPr id="65" name="Google Shape;65;p9"/>
          <p:cNvSpPr txBox="1"/>
          <p:nvPr/>
        </p:nvSpPr>
        <p:spPr>
          <a:xfrm>
            <a:off x="285531" y="1074532"/>
            <a:ext cx="8509997" cy="375445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Modalità operative</a:t>
            </a:r>
            <a:endParaRPr lang="en-GB"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06006" y="1812071"/>
            <a:ext cx="83677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b="1" dirty="0">
                <a:solidFill>
                  <a:srgbClr val="18C320"/>
                </a:solidFill>
              </a:rPr>
              <a:t>Organizzazione dei servizi di ospitalità</a:t>
            </a:r>
          </a:p>
          <a:p>
            <a:pPr algn="just"/>
            <a:endParaRPr lang="en-GB" sz="1600" dirty="0">
              <a:solidFill>
                <a:schemeClr val="tx1"/>
              </a:solidFill>
            </a:endParaRPr>
          </a:p>
          <a:p>
            <a:pPr algn="just"/>
            <a:r>
              <a:rPr lang="en-GB" sz="1600" dirty="0">
                <a:solidFill>
                  <a:schemeClr val="tx1"/>
                </a:solidFill>
              </a:rPr>
              <a:t>Per garantire la disponibilità di prodotti e attrezzature per tutto l'anno, in linea con le esigenze dei clienti, questi soggetti dovranno garantire quanto segue: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583168E3-1401-4CC7-944D-2E817CF1BB5B}"/>
              </a:ext>
            </a:extLst>
          </p:cNvPr>
          <p:cNvSpPr/>
          <p:nvPr/>
        </p:nvSpPr>
        <p:spPr>
          <a:xfrm>
            <a:off x="306006" y="3156035"/>
            <a:ext cx="1583473" cy="524107"/>
          </a:xfrm>
          <a:prstGeom prst="ellipse">
            <a:avLst/>
          </a:prstGeom>
          <a:solidFill>
            <a:srgbClr val="009F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/>
              <a:t>Quantità</a:t>
            </a:r>
            <a:endParaRPr lang="fr-FR" b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85E0865-C436-4810-9905-090EA1E4507B}"/>
              </a:ext>
            </a:extLst>
          </p:cNvPr>
          <p:cNvSpPr txBox="1"/>
          <p:nvPr/>
        </p:nvSpPr>
        <p:spPr>
          <a:xfrm>
            <a:off x="1889479" y="3059668"/>
            <a:ext cx="6906048" cy="1345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rgbClr val="009FC6"/>
                </a:solidFill>
              </a:rPr>
              <a:t>La stagionalità </a:t>
            </a:r>
            <a:r>
              <a:rPr lang="fr-FR" dirty="0">
                <a:solidFill>
                  <a:srgbClr val="009FC6"/>
                </a:solidFill>
              </a:rPr>
              <a:t>può avere un </a:t>
            </a:r>
            <a:r>
              <a:rPr lang="fr-FR" dirty="0" err="1">
                <a:solidFill>
                  <a:srgbClr val="009FC6"/>
                </a:solidFill>
              </a:rPr>
              <a:t>forte </a:t>
            </a:r>
            <a:r>
              <a:rPr lang="fr-FR" dirty="0">
                <a:solidFill>
                  <a:srgbClr val="009FC6"/>
                </a:solidFill>
              </a:rPr>
              <a:t>impatto su </a:t>
            </a:r>
            <a:r>
              <a:rPr lang="fr-FR" dirty="0" err="1">
                <a:solidFill>
                  <a:srgbClr val="009FC6"/>
                </a:solidFill>
              </a:rPr>
              <a:t>questo </a:t>
            </a:r>
            <a:r>
              <a:rPr lang="fr-FR" dirty="0">
                <a:solidFill>
                  <a:srgbClr val="009FC6"/>
                </a:solidFill>
              </a:rPr>
              <a:t>tipo di aziende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rgbClr val="009FC6"/>
                </a:solidFill>
              </a:rPr>
              <a:t>La frequenza </a:t>
            </a:r>
            <a:r>
              <a:rPr lang="fr-FR" dirty="0">
                <a:solidFill>
                  <a:srgbClr val="009FC6"/>
                </a:solidFill>
              </a:rPr>
              <a:t>dei </a:t>
            </a:r>
            <a:r>
              <a:rPr lang="fr-FR" dirty="0" err="1">
                <a:solidFill>
                  <a:srgbClr val="009FC6"/>
                </a:solidFill>
              </a:rPr>
              <a:t>clienti può variare notevolmente</a:t>
            </a:r>
            <a:endParaRPr lang="fr-FR" dirty="0">
              <a:solidFill>
                <a:srgbClr val="009FC6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rgbClr val="009FC6"/>
                </a:solidFill>
              </a:rPr>
              <a:t>È </a:t>
            </a:r>
            <a:r>
              <a:rPr lang="fr-FR" dirty="0">
                <a:solidFill>
                  <a:srgbClr val="009FC6"/>
                </a:solidFill>
              </a:rPr>
              <a:t>essenziale </a:t>
            </a:r>
            <a:r>
              <a:rPr lang="fr-FR" dirty="0" err="1">
                <a:solidFill>
                  <a:srgbClr val="009FC6"/>
                </a:solidFill>
              </a:rPr>
              <a:t>dimensionare correttamente </a:t>
            </a:r>
            <a:r>
              <a:rPr lang="fr-FR" dirty="0">
                <a:solidFill>
                  <a:srgbClr val="009FC6"/>
                </a:solidFill>
              </a:rPr>
              <a:t>la </a:t>
            </a:r>
            <a:r>
              <a:rPr lang="fr-FR" dirty="0" err="1">
                <a:solidFill>
                  <a:srgbClr val="009FC6"/>
                </a:solidFill>
              </a:rPr>
              <a:t>strategia di approvvigionamento </a:t>
            </a:r>
            <a:r>
              <a:rPr lang="fr-FR" dirty="0">
                <a:solidFill>
                  <a:srgbClr val="009FC6"/>
                </a:solidFill>
              </a:rPr>
              <a:t>e il budget.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9FC6"/>
                </a:solidFill>
              </a:rPr>
              <a:t>Le forti </a:t>
            </a:r>
            <a:r>
              <a:rPr lang="fr-FR" dirty="0" err="1">
                <a:solidFill>
                  <a:srgbClr val="009FC6"/>
                </a:solidFill>
              </a:rPr>
              <a:t>relazioni con i fornitori </a:t>
            </a:r>
            <a:r>
              <a:rPr lang="fr-FR" dirty="0">
                <a:solidFill>
                  <a:srgbClr val="009FC6"/>
                </a:solidFill>
              </a:rPr>
              <a:t>sono importanti per </a:t>
            </a:r>
            <a:r>
              <a:rPr lang="fr-FR" dirty="0" err="1">
                <a:solidFill>
                  <a:srgbClr val="009FC6"/>
                </a:solidFill>
              </a:rPr>
              <a:t>garantire i </a:t>
            </a:r>
            <a:r>
              <a:rPr lang="fr-FR" dirty="0">
                <a:solidFill>
                  <a:srgbClr val="009FC6"/>
                </a:solidFill>
              </a:rPr>
              <a:t>ritmi di produzione.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2A69F10-B8E5-46C9-9B38-C83A2BE6D6AF}"/>
              </a:ext>
            </a:extLst>
          </p:cNvPr>
          <p:cNvSpPr txBox="1"/>
          <p:nvPr/>
        </p:nvSpPr>
        <p:spPr>
          <a:xfrm>
            <a:off x="910135" y="6285729"/>
            <a:ext cx="870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Lunedì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D501F94-904F-4328-A26F-8770B5808F95}"/>
              </a:ext>
            </a:extLst>
          </p:cNvPr>
          <p:cNvSpPr txBox="1"/>
          <p:nvPr/>
        </p:nvSpPr>
        <p:spPr>
          <a:xfrm>
            <a:off x="1813279" y="6280967"/>
            <a:ext cx="870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Martedì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86ACE0C-E448-4D89-B523-48D2A6C11B4C}"/>
              </a:ext>
            </a:extLst>
          </p:cNvPr>
          <p:cNvSpPr txBox="1"/>
          <p:nvPr/>
        </p:nvSpPr>
        <p:spPr>
          <a:xfrm>
            <a:off x="2719421" y="6273642"/>
            <a:ext cx="870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err="1"/>
              <a:t>Mercoledì</a:t>
            </a:r>
            <a:endParaRPr lang="fr-FR" sz="100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71866AC-3342-4FB5-B191-EBFCEDE8C3B9}"/>
              </a:ext>
            </a:extLst>
          </p:cNvPr>
          <p:cNvSpPr txBox="1"/>
          <p:nvPr/>
        </p:nvSpPr>
        <p:spPr>
          <a:xfrm>
            <a:off x="3625563" y="6273642"/>
            <a:ext cx="870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Giovedì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9A15499-8C87-455C-AAC6-1C7E7EEF9018}"/>
              </a:ext>
            </a:extLst>
          </p:cNvPr>
          <p:cNvSpPr txBox="1"/>
          <p:nvPr/>
        </p:nvSpPr>
        <p:spPr>
          <a:xfrm>
            <a:off x="4453105" y="6273641"/>
            <a:ext cx="870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Venerdì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2603F2D-00FA-4F07-9BE8-6C482FAF855A}"/>
              </a:ext>
            </a:extLst>
          </p:cNvPr>
          <p:cNvSpPr txBox="1"/>
          <p:nvPr/>
        </p:nvSpPr>
        <p:spPr>
          <a:xfrm>
            <a:off x="5359247" y="6283168"/>
            <a:ext cx="870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Sabato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C2DCF2A-1669-4155-8BE0-5CEE6C502EFA}"/>
              </a:ext>
            </a:extLst>
          </p:cNvPr>
          <p:cNvSpPr txBox="1"/>
          <p:nvPr/>
        </p:nvSpPr>
        <p:spPr>
          <a:xfrm>
            <a:off x="6259393" y="6280967"/>
            <a:ext cx="870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Domenica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2657A8-F871-4E4A-8EDB-B54558944810}"/>
              </a:ext>
            </a:extLst>
          </p:cNvPr>
          <p:cNvSpPr/>
          <p:nvPr/>
        </p:nvSpPr>
        <p:spPr>
          <a:xfrm>
            <a:off x="1097742" y="5823974"/>
            <a:ext cx="125142" cy="416694"/>
          </a:xfrm>
          <a:prstGeom prst="rect">
            <a:avLst/>
          </a:prstGeom>
          <a:ln w="952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B363131-F88E-4816-86B9-31A53556B2D2}"/>
              </a:ext>
            </a:extLst>
          </p:cNvPr>
          <p:cNvSpPr txBox="1"/>
          <p:nvPr/>
        </p:nvSpPr>
        <p:spPr>
          <a:xfrm>
            <a:off x="7334251" y="5086350"/>
            <a:ext cx="14612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err="1">
                <a:solidFill>
                  <a:srgbClr val="9BBB59"/>
                </a:solidFill>
              </a:rPr>
              <a:t>Clienti di mezzogiorno</a:t>
            </a:r>
            <a:endParaRPr lang="fr-FR" sz="1000" b="1" dirty="0">
              <a:solidFill>
                <a:srgbClr val="9BBB59"/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41AF02A-7A0F-475B-9FE3-234ACA78FB2E}"/>
              </a:ext>
            </a:extLst>
          </p:cNvPr>
          <p:cNvSpPr txBox="1"/>
          <p:nvPr/>
        </p:nvSpPr>
        <p:spPr>
          <a:xfrm>
            <a:off x="7334250" y="5354483"/>
            <a:ext cx="14612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err="1">
                <a:solidFill>
                  <a:srgbClr val="4F81BD"/>
                </a:solidFill>
              </a:rPr>
              <a:t>Clienti serali</a:t>
            </a:r>
            <a:endParaRPr lang="fr-FR" sz="1000" b="1" dirty="0">
              <a:solidFill>
                <a:srgbClr val="4F81BD"/>
              </a:solidFill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C621122A-6140-4603-9074-6A3469698F49}"/>
              </a:ext>
            </a:extLst>
          </p:cNvPr>
          <p:cNvSpPr txBox="1"/>
          <p:nvPr/>
        </p:nvSpPr>
        <p:spPr>
          <a:xfrm>
            <a:off x="7334250" y="5622616"/>
            <a:ext cx="14612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err="1">
                <a:solidFill>
                  <a:srgbClr val="8064A2"/>
                </a:solidFill>
              </a:rPr>
              <a:t>Clienti notturni</a:t>
            </a:r>
            <a:endParaRPr lang="fr-FR" sz="1000" b="1" dirty="0">
              <a:solidFill>
                <a:srgbClr val="8064A2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7897B81-CEE6-4EC5-84BA-AC0C9B18B281}"/>
              </a:ext>
            </a:extLst>
          </p:cNvPr>
          <p:cNvSpPr/>
          <p:nvPr/>
        </p:nvSpPr>
        <p:spPr>
          <a:xfrm>
            <a:off x="1275033" y="5600704"/>
            <a:ext cx="125142" cy="639964"/>
          </a:xfrm>
          <a:prstGeom prst="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05765D6-4821-4606-82B3-B0E799AEB8EE}"/>
              </a:ext>
            </a:extLst>
          </p:cNvPr>
          <p:cNvSpPr/>
          <p:nvPr/>
        </p:nvSpPr>
        <p:spPr>
          <a:xfrm>
            <a:off x="1469217" y="5712338"/>
            <a:ext cx="125142" cy="528329"/>
          </a:xfrm>
          <a:prstGeom prst="rect">
            <a:avLst/>
          </a:prstGeom>
          <a:ln w="952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0150208-06BF-4FA5-A9D1-604D6EBDFF18}"/>
              </a:ext>
            </a:extLst>
          </p:cNvPr>
          <p:cNvSpPr/>
          <p:nvPr/>
        </p:nvSpPr>
        <p:spPr>
          <a:xfrm>
            <a:off x="2050242" y="5730944"/>
            <a:ext cx="125142" cy="509724"/>
          </a:xfrm>
          <a:prstGeom prst="rect">
            <a:avLst/>
          </a:prstGeom>
          <a:ln w="952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CB57656-D8FB-437E-A5F9-BB3A51F51136}"/>
              </a:ext>
            </a:extLst>
          </p:cNvPr>
          <p:cNvSpPr/>
          <p:nvPr/>
        </p:nvSpPr>
        <p:spPr>
          <a:xfrm>
            <a:off x="2227533" y="5457827"/>
            <a:ext cx="125142" cy="782841"/>
          </a:xfrm>
          <a:prstGeom prst="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0FDDF02-4B74-472D-A945-68F3F24A7B86}"/>
              </a:ext>
            </a:extLst>
          </p:cNvPr>
          <p:cNvSpPr/>
          <p:nvPr/>
        </p:nvSpPr>
        <p:spPr>
          <a:xfrm>
            <a:off x="2421717" y="5594384"/>
            <a:ext cx="125142" cy="646283"/>
          </a:xfrm>
          <a:prstGeom prst="rect">
            <a:avLst/>
          </a:prstGeom>
          <a:ln w="952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E0040F4-F520-4CC9-8857-0715C7EBA17E}"/>
              </a:ext>
            </a:extLst>
          </p:cNvPr>
          <p:cNvSpPr/>
          <p:nvPr/>
        </p:nvSpPr>
        <p:spPr>
          <a:xfrm>
            <a:off x="2877600" y="5486862"/>
            <a:ext cx="125142" cy="747486"/>
          </a:xfrm>
          <a:prstGeom prst="rect">
            <a:avLst/>
          </a:prstGeom>
          <a:ln w="952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5694804-D7F1-458F-B9EF-0CC4F569EF53}"/>
              </a:ext>
            </a:extLst>
          </p:cNvPr>
          <p:cNvSpPr/>
          <p:nvPr/>
        </p:nvSpPr>
        <p:spPr>
          <a:xfrm>
            <a:off x="3054891" y="5086350"/>
            <a:ext cx="125142" cy="1147998"/>
          </a:xfrm>
          <a:prstGeom prst="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E46ABD5-7EB8-489C-AFA8-B5AEAA4FF69A}"/>
              </a:ext>
            </a:extLst>
          </p:cNvPr>
          <p:cNvSpPr/>
          <p:nvPr/>
        </p:nvSpPr>
        <p:spPr>
          <a:xfrm>
            <a:off x="3249075" y="5286606"/>
            <a:ext cx="125142" cy="947742"/>
          </a:xfrm>
          <a:prstGeom prst="rect">
            <a:avLst/>
          </a:prstGeom>
          <a:ln w="952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21E183B-AB2E-41B8-9648-DE65978E616D}"/>
              </a:ext>
            </a:extLst>
          </p:cNvPr>
          <p:cNvSpPr/>
          <p:nvPr/>
        </p:nvSpPr>
        <p:spPr>
          <a:xfrm>
            <a:off x="3826893" y="5817654"/>
            <a:ext cx="125142" cy="416694"/>
          </a:xfrm>
          <a:prstGeom prst="rect">
            <a:avLst/>
          </a:prstGeom>
          <a:ln w="952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565817B-95D6-4272-A775-AB056C293E9A}"/>
              </a:ext>
            </a:extLst>
          </p:cNvPr>
          <p:cNvSpPr/>
          <p:nvPr/>
        </p:nvSpPr>
        <p:spPr>
          <a:xfrm>
            <a:off x="4004184" y="5594384"/>
            <a:ext cx="125142" cy="639964"/>
          </a:xfrm>
          <a:prstGeom prst="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EABA7A0-B353-426D-9F46-76D9A76985D7}"/>
              </a:ext>
            </a:extLst>
          </p:cNvPr>
          <p:cNvSpPr/>
          <p:nvPr/>
        </p:nvSpPr>
        <p:spPr>
          <a:xfrm>
            <a:off x="4198368" y="5706018"/>
            <a:ext cx="125142" cy="528329"/>
          </a:xfrm>
          <a:prstGeom prst="rect">
            <a:avLst/>
          </a:prstGeom>
          <a:ln w="952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88F2F2B-918F-4290-AF6F-39463ADCD526}"/>
              </a:ext>
            </a:extLst>
          </p:cNvPr>
          <p:cNvSpPr/>
          <p:nvPr/>
        </p:nvSpPr>
        <p:spPr>
          <a:xfrm>
            <a:off x="4637358" y="5358559"/>
            <a:ext cx="125142" cy="875789"/>
          </a:xfrm>
          <a:prstGeom prst="rect">
            <a:avLst/>
          </a:prstGeom>
          <a:ln w="952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978B2E8-2DAC-4BFB-9B7D-5B68700F5A94}"/>
              </a:ext>
            </a:extLst>
          </p:cNvPr>
          <p:cNvSpPr/>
          <p:nvPr/>
        </p:nvSpPr>
        <p:spPr>
          <a:xfrm>
            <a:off x="4814649" y="4889300"/>
            <a:ext cx="125142" cy="1345048"/>
          </a:xfrm>
          <a:prstGeom prst="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DA80012-B147-43E5-BA8F-17DB59E8C9E2}"/>
              </a:ext>
            </a:extLst>
          </p:cNvPr>
          <p:cNvSpPr/>
          <p:nvPr/>
        </p:nvSpPr>
        <p:spPr>
          <a:xfrm>
            <a:off x="5008833" y="4447215"/>
            <a:ext cx="120036" cy="1787133"/>
          </a:xfrm>
          <a:prstGeom prst="rect">
            <a:avLst/>
          </a:prstGeom>
          <a:ln w="952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A520F87-961D-4635-B036-CC669B7233B5}"/>
              </a:ext>
            </a:extLst>
          </p:cNvPr>
          <p:cNvSpPr/>
          <p:nvPr/>
        </p:nvSpPr>
        <p:spPr>
          <a:xfrm>
            <a:off x="5534130" y="5069521"/>
            <a:ext cx="121562" cy="1161423"/>
          </a:xfrm>
          <a:prstGeom prst="rect">
            <a:avLst/>
          </a:prstGeom>
          <a:ln w="952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4D28ABE-57B6-4E5E-B02F-A31BA5F5921F}"/>
              </a:ext>
            </a:extLst>
          </p:cNvPr>
          <p:cNvSpPr/>
          <p:nvPr/>
        </p:nvSpPr>
        <p:spPr>
          <a:xfrm>
            <a:off x="5711421" y="4786072"/>
            <a:ext cx="121562" cy="1454397"/>
          </a:xfrm>
          <a:prstGeom prst="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80D4BEC-7515-4468-9B01-8D1534C2ED74}"/>
              </a:ext>
            </a:extLst>
          </p:cNvPr>
          <p:cNvSpPr/>
          <p:nvPr/>
        </p:nvSpPr>
        <p:spPr>
          <a:xfrm>
            <a:off x="5905605" y="4456740"/>
            <a:ext cx="120036" cy="1783729"/>
          </a:xfrm>
          <a:prstGeom prst="rect">
            <a:avLst/>
          </a:prstGeom>
          <a:ln w="952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CDE85E3-CF82-4F3F-A7CC-514D39EFE54F}"/>
              </a:ext>
            </a:extLst>
          </p:cNvPr>
          <p:cNvSpPr/>
          <p:nvPr/>
        </p:nvSpPr>
        <p:spPr>
          <a:xfrm>
            <a:off x="6447585" y="5187557"/>
            <a:ext cx="120036" cy="1043388"/>
          </a:xfrm>
          <a:prstGeom prst="rect">
            <a:avLst/>
          </a:prstGeom>
          <a:ln w="952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BA1A4F6-BF3B-4909-AD70-0EFAB36195D2}"/>
              </a:ext>
            </a:extLst>
          </p:cNvPr>
          <p:cNvSpPr/>
          <p:nvPr/>
        </p:nvSpPr>
        <p:spPr>
          <a:xfrm>
            <a:off x="6624876" y="4786072"/>
            <a:ext cx="120036" cy="1454398"/>
          </a:xfrm>
          <a:prstGeom prst="rect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A7B8B50-588E-48FB-AA7A-C21EDC195B78}"/>
              </a:ext>
            </a:extLst>
          </p:cNvPr>
          <p:cNvSpPr/>
          <p:nvPr/>
        </p:nvSpPr>
        <p:spPr>
          <a:xfrm>
            <a:off x="6819060" y="5712140"/>
            <a:ext cx="125142" cy="528329"/>
          </a:xfrm>
          <a:prstGeom prst="rect">
            <a:avLst/>
          </a:prstGeom>
          <a:ln w="952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EDBC41D2-2119-4C27-B417-DFEE777712FB}"/>
              </a:ext>
            </a:extLst>
          </p:cNvPr>
          <p:cNvCxnSpPr>
            <a:cxnSpLocks/>
          </p:cNvCxnSpPr>
          <p:nvPr/>
        </p:nvCxnSpPr>
        <p:spPr>
          <a:xfrm>
            <a:off x="866775" y="6240668"/>
            <a:ext cx="6467475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52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:a16="http://schemas.microsoft.com/office/drawing/2014/main"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" grpId="0" uiExpand="1" build="p"/>
      <p:bldP spid="2" grpId="0" animBg="1"/>
      <p:bldP spid="3" grpId="0" uiExpand="1" build="p"/>
      <p:bldP spid="9" grpId="0"/>
      <p:bldP spid="16" grpId="0"/>
      <p:bldP spid="17" grpId="0"/>
      <p:bldP spid="18" grpId="0"/>
      <p:bldP spid="19" grpId="0"/>
      <p:bldP spid="20" grpId="0"/>
      <p:bldP spid="21" grpId="0"/>
      <p:bldP spid="11" grpId="0" animBg="1"/>
      <p:bldP spid="12" grpId="0"/>
      <p:bldP spid="25" grpId="0"/>
      <p:bldP spid="26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 descr="Une image contenant matériel&#10;&#10;Description générée automatiquement">
            <a:extLst>
              <a:ext uri="{FF2B5EF4-FFF2-40B4-BE49-F238E27FC236}">
                <a16:creationId xmlns:a16="http://schemas.microsoft.com/office/drawing/2014/main" id="{E00A2491-3296-4078-93C0-C88D9282D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838" y="4715839"/>
            <a:ext cx="628571" cy="666667"/>
          </a:xfrm>
          <a:prstGeom prst="rect">
            <a:avLst/>
          </a:prstGeom>
        </p:spPr>
      </p:pic>
      <p:pic>
        <p:nvPicPr>
          <p:cNvPr id="31" name="Image 30" descr="Une image contenant matériel&#10;&#10;Description générée automatiquement">
            <a:extLst>
              <a:ext uri="{FF2B5EF4-FFF2-40B4-BE49-F238E27FC236}">
                <a16:creationId xmlns:a16="http://schemas.microsoft.com/office/drawing/2014/main" id="{A7A5912D-2BD2-4F0B-A0F8-C46C12FAE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786" y="4648211"/>
            <a:ext cx="628571" cy="666667"/>
          </a:xfrm>
          <a:prstGeom prst="rect">
            <a:avLst/>
          </a:prstGeom>
        </p:spPr>
      </p:pic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16</a:t>
            </a:fld>
            <a:endParaRPr/>
          </a:p>
        </p:txBody>
      </p:sp>
      <p:sp>
        <p:nvSpPr>
          <p:cNvPr id="65" name="Google Shape;65;p9"/>
          <p:cNvSpPr txBox="1"/>
          <p:nvPr/>
        </p:nvSpPr>
        <p:spPr>
          <a:xfrm>
            <a:off x="285531" y="1074532"/>
            <a:ext cx="8509997" cy="375445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Modalità operative</a:t>
            </a:r>
            <a:endParaRPr lang="en-GB"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06006" y="1812071"/>
            <a:ext cx="83677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b="1" dirty="0">
                <a:solidFill>
                  <a:srgbClr val="18C320"/>
                </a:solidFill>
              </a:rPr>
              <a:t>Organizzazione dei servizi di ospitalità</a:t>
            </a:r>
          </a:p>
          <a:p>
            <a:pPr algn="just"/>
            <a:endParaRPr lang="en-GB" sz="1600" dirty="0">
              <a:solidFill>
                <a:schemeClr val="tx1"/>
              </a:solidFill>
            </a:endParaRPr>
          </a:p>
          <a:p>
            <a:pPr algn="just"/>
            <a:r>
              <a:rPr lang="en-GB" sz="1600" dirty="0">
                <a:solidFill>
                  <a:schemeClr val="tx1"/>
                </a:solidFill>
              </a:rPr>
              <a:t>I prodotti sono fragili, sensibili all'ambiente e soggetti a scadenza. Inoltre, sono fortemente influenzati dalle normative che dipendono dal Paese, dal tipo di merce, dalle origini di provenienza, ecc.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C21A986A-DA76-460A-860C-4654509BFC6D}"/>
              </a:ext>
            </a:extLst>
          </p:cNvPr>
          <p:cNvSpPr/>
          <p:nvPr/>
        </p:nvSpPr>
        <p:spPr>
          <a:xfrm>
            <a:off x="306006" y="3156035"/>
            <a:ext cx="1583473" cy="524107"/>
          </a:xfrm>
          <a:prstGeom prst="ellipse">
            <a:avLst/>
          </a:prstGeom>
          <a:solidFill>
            <a:srgbClr val="009F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/>
              <a:t>Qualità</a:t>
            </a:r>
            <a:endParaRPr lang="fr-FR" b="1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D698F30-F1E7-4D86-A55B-BB39132E86EB}"/>
              </a:ext>
            </a:extLst>
          </p:cNvPr>
          <p:cNvSpPr txBox="1"/>
          <p:nvPr/>
        </p:nvSpPr>
        <p:spPr>
          <a:xfrm>
            <a:off x="1889480" y="3059668"/>
            <a:ext cx="6906048" cy="1345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rgbClr val="009FC6"/>
                </a:solidFill>
              </a:rPr>
              <a:t>La stagionalità determina </a:t>
            </a:r>
            <a:r>
              <a:rPr lang="fr-FR" dirty="0">
                <a:solidFill>
                  <a:srgbClr val="009FC6"/>
                </a:solidFill>
              </a:rPr>
              <a:t>la </a:t>
            </a:r>
            <a:r>
              <a:rPr lang="fr-FR" dirty="0" err="1">
                <a:solidFill>
                  <a:srgbClr val="009FC6"/>
                </a:solidFill>
              </a:rPr>
              <a:t>disponibilità </a:t>
            </a:r>
            <a:r>
              <a:rPr lang="fr-FR" dirty="0">
                <a:solidFill>
                  <a:srgbClr val="009FC6"/>
                </a:solidFill>
              </a:rPr>
              <a:t>o meno di prodotti </a:t>
            </a:r>
            <a:r>
              <a:rPr lang="fr-FR" dirty="0" err="1">
                <a:solidFill>
                  <a:srgbClr val="009FC6"/>
                </a:solidFill>
              </a:rPr>
              <a:t>alimentari</a:t>
            </a:r>
            <a:r>
              <a:rPr lang="fr-FR" dirty="0">
                <a:solidFill>
                  <a:srgbClr val="009FC6"/>
                </a:solidFill>
              </a:rPr>
              <a:t>, </a:t>
            </a:r>
            <a:r>
              <a:rPr lang="fr-FR" dirty="0" err="1">
                <a:solidFill>
                  <a:srgbClr val="009FC6"/>
                </a:solidFill>
              </a:rPr>
              <a:t>a livello locale </a:t>
            </a:r>
            <a:r>
              <a:rPr lang="fr-FR" dirty="0">
                <a:solidFill>
                  <a:srgbClr val="009FC6"/>
                </a:solidFill>
              </a:rPr>
              <a:t>o internazionale.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9FC6"/>
                </a:solidFill>
              </a:rPr>
              <a:t>I profili dei </a:t>
            </a:r>
            <a:r>
              <a:rPr lang="fr-FR" dirty="0" err="1">
                <a:solidFill>
                  <a:srgbClr val="009FC6"/>
                </a:solidFill>
              </a:rPr>
              <a:t>clienti dipendono dalla strategia </a:t>
            </a:r>
            <a:r>
              <a:rPr lang="fr-FR" dirty="0">
                <a:solidFill>
                  <a:srgbClr val="009FC6"/>
                </a:solidFill>
              </a:rPr>
              <a:t>aziendale e dalla </a:t>
            </a:r>
            <a:r>
              <a:rPr lang="fr-FR" dirty="0" err="1">
                <a:solidFill>
                  <a:srgbClr val="009FC6"/>
                </a:solidFill>
              </a:rPr>
              <a:t>capacità di </a:t>
            </a:r>
            <a:r>
              <a:rPr lang="fr-FR" dirty="0">
                <a:solidFill>
                  <a:srgbClr val="009FC6"/>
                </a:solidFill>
              </a:rPr>
              <a:t>budget.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9FC6"/>
                </a:solidFill>
              </a:rPr>
              <a:t>Per </a:t>
            </a:r>
            <a:r>
              <a:rPr lang="fr-FR" dirty="0" err="1">
                <a:solidFill>
                  <a:srgbClr val="009FC6"/>
                </a:solidFill>
              </a:rPr>
              <a:t>preservare la qualità</a:t>
            </a:r>
            <a:r>
              <a:rPr lang="fr-FR" dirty="0">
                <a:solidFill>
                  <a:srgbClr val="009FC6"/>
                </a:solidFill>
              </a:rPr>
              <a:t>, </a:t>
            </a:r>
            <a:r>
              <a:rPr lang="fr-FR" dirty="0" err="1">
                <a:solidFill>
                  <a:srgbClr val="009FC6"/>
                </a:solidFill>
              </a:rPr>
              <a:t>possono essere necessari </a:t>
            </a:r>
            <a:r>
              <a:rPr lang="fr-FR" dirty="0">
                <a:solidFill>
                  <a:srgbClr val="009FC6"/>
                </a:solidFill>
              </a:rPr>
              <a:t>importanti </a:t>
            </a:r>
            <a:r>
              <a:rPr lang="fr-FR" dirty="0" err="1">
                <a:solidFill>
                  <a:srgbClr val="009FC6"/>
                </a:solidFill>
              </a:rPr>
              <a:t>investimenti </a:t>
            </a:r>
            <a:r>
              <a:rPr lang="fr-FR" dirty="0">
                <a:solidFill>
                  <a:srgbClr val="009FC6"/>
                </a:solidFill>
              </a:rPr>
              <a:t>per le </a:t>
            </a:r>
            <a:r>
              <a:rPr lang="fr-FR" dirty="0" err="1">
                <a:solidFill>
                  <a:srgbClr val="009FC6"/>
                </a:solidFill>
              </a:rPr>
              <a:t>attrezzature.</a:t>
            </a:r>
            <a:endParaRPr lang="fr-FR" dirty="0">
              <a:solidFill>
                <a:srgbClr val="009FC6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rgbClr val="009FC6"/>
                </a:solidFill>
              </a:rPr>
              <a:t>La selezione </a:t>
            </a:r>
            <a:r>
              <a:rPr lang="fr-FR" dirty="0">
                <a:solidFill>
                  <a:srgbClr val="009FC6"/>
                </a:solidFill>
              </a:rPr>
              <a:t>dei </a:t>
            </a:r>
            <a:r>
              <a:rPr lang="fr-FR" dirty="0" err="1">
                <a:solidFill>
                  <a:srgbClr val="009FC6"/>
                </a:solidFill>
              </a:rPr>
              <a:t>fornitori è fondamentale </a:t>
            </a:r>
            <a:r>
              <a:rPr lang="fr-FR" dirty="0">
                <a:solidFill>
                  <a:srgbClr val="009FC6"/>
                </a:solidFill>
              </a:rPr>
              <a:t>per stabilire i </a:t>
            </a:r>
            <a:r>
              <a:rPr lang="fr-FR" dirty="0" err="1">
                <a:solidFill>
                  <a:srgbClr val="009FC6"/>
                </a:solidFill>
              </a:rPr>
              <a:t>criteri di approvvigionamento.</a:t>
            </a:r>
            <a:endParaRPr lang="fr-FR" dirty="0">
              <a:solidFill>
                <a:srgbClr val="009FC6"/>
              </a:solidFill>
            </a:endParaRP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9F7C931D-F859-4EBC-9032-3C6E90CFE9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75" y="4575095"/>
            <a:ext cx="2133600" cy="2143125"/>
          </a:xfrm>
          <a:prstGeom prst="rect">
            <a:avLst/>
          </a:prstGeom>
        </p:spPr>
      </p:pic>
      <p:pic>
        <p:nvPicPr>
          <p:cNvPr id="5" name="Image 4" descr="Une image contenant matériel&#10;&#10;Description générée automatiquement">
            <a:extLst>
              <a:ext uri="{FF2B5EF4-FFF2-40B4-BE49-F238E27FC236}">
                <a16:creationId xmlns:a16="http://schemas.microsoft.com/office/drawing/2014/main" id="{76EAED4A-81A2-4C3A-AD62-60C128E6B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434" y="4813228"/>
            <a:ext cx="628571" cy="666667"/>
          </a:xfrm>
          <a:prstGeom prst="rect">
            <a:avLst/>
          </a:prstGeom>
        </p:spPr>
      </p:pic>
      <p:grpSp>
        <p:nvGrpSpPr>
          <p:cNvPr id="27" name="Groupe 26">
            <a:extLst>
              <a:ext uri="{FF2B5EF4-FFF2-40B4-BE49-F238E27FC236}">
                <a16:creationId xmlns:a16="http://schemas.microsoft.com/office/drawing/2014/main" id="{0A555913-B8DF-4D2F-A821-7AF157410BDB}"/>
              </a:ext>
            </a:extLst>
          </p:cNvPr>
          <p:cNvGrpSpPr/>
          <p:nvPr/>
        </p:nvGrpSpPr>
        <p:grpSpPr>
          <a:xfrm>
            <a:off x="996632" y="4852198"/>
            <a:ext cx="433583" cy="491617"/>
            <a:chOff x="361497" y="4943475"/>
            <a:chExt cx="433583" cy="491617"/>
          </a:xfrm>
        </p:grpSpPr>
        <p:pic>
          <p:nvPicPr>
            <p:cNvPr id="8" name="Graphique 7" descr="Euro avec un remplissage uni">
              <a:extLst>
                <a:ext uri="{FF2B5EF4-FFF2-40B4-BE49-F238E27FC236}">
                  <a16:creationId xmlns:a16="http://schemas.microsoft.com/office/drawing/2014/main" id="{FE5A1B17-B1B0-49FE-B6C6-86B4F4A0C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09600" y="4943475"/>
              <a:ext cx="185480" cy="185480"/>
            </a:xfrm>
            <a:prstGeom prst="rect">
              <a:avLst/>
            </a:prstGeom>
          </p:spPr>
        </p:pic>
        <p:pic>
          <p:nvPicPr>
            <p:cNvPr id="24" name="Graphique 23" descr="Burger et boisson avec un remplissage uni">
              <a:extLst>
                <a:ext uri="{FF2B5EF4-FFF2-40B4-BE49-F238E27FC236}">
                  <a16:creationId xmlns:a16="http://schemas.microsoft.com/office/drawing/2014/main" id="{2CD14B5D-990D-4CE5-9C49-373FEBCD9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61497" y="5040586"/>
              <a:ext cx="394506" cy="394506"/>
            </a:xfrm>
            <a:prstGeom prst="rect">
              <a:avLst/>
            </a:prstGeom>
          </p:spPr>
        </p:pic>
      </p:grpSp>
      <p:pic>
        <p:nvPicPr>
          <p:cNvPr id="30" name="Image 29" descr="Une image contenant matériel&#10;&#10;Description générée automatiquement">
            <a:extLst>
              <a:ext uri="{FF2B5EF4-FFF2-40B4-BE49-F238E27FC236}">
                <a16:creationId xmlns:a16="http://schemas.microsoft.com/office/drawing/2014/main" id="{13DB60BC-FFA5-4D93-A415-422DC9F9A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517" y="4880856"/>
            <a:ext cx="628571" cy="666667"/>
          </a:xfrm>
          <a:prstGeom prst="rect">
            <a:avLst/>
          </a:prstGeom>
        </p:spPr>
      </p:pic>
      <p:grpSp>
        <p:nvGrpSpPr>
          <p:cNvPr id="28" name="Groupe 27">
            <a:extLst>
              <a:ext uri="{FF2B5EF4-FFF2-40B4-BE49-F238E27FC236}">
                <a16:creationId xmlns:a16="http://schemas.microsoft.com/office/drawing/2014/main" id="{4BDEE894-56E7-404B-AB92-D3BCB63F6CBC}"/>
              </a:ext>
            </a:extLst>
          </p:cNvPr>
          <p:cNvGrpSpPr/>
          <p:nvPr/>
        </p:nvGrpSpPr>
        <p:grpSpPr>
          <a:xfrm>
            <a:off x="985544" y="5440926"/>
            <a:ext cx="529607" cy="512191"/>
            <a:chOff x="568135" y="5295939"/>
            <a:chExt cx="529607" cy="512191"/>
          </a:xfrm>
        </p:grpSpPr>
        <p:pic>
          <p:nvPicPr>
            <p:cNvPr id="10" name="Graphique 9" descr="Restaurant avec un remplissage uni">
              <a:extLst>
                <a:ext uri="{FF2B5EF4-FFF2-40B4-BE49-F238E27FC236}">
                  <a16:creationId xmlns:a16="http://schemas.microsoft.com/office/drawing/2014/main" id="{72B9191E-F0DD-4FDD-8E4C-8C410ADD3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68135" y="5402536"/>
              <a:ext cx="405594" cy="405594"/>
            </a:xfrm>
            <a:prstGeom prst="rect">
              <a:avLst/>
            </a:prstGeom>
          </p:spPr>
        </p:pic>
        <p:pic>
          <p:nvPicPr>
            <p:cNvPr id="33" name="Graphique 32" descr="Euro avec un remplissage uni">
              <a:extLst>
                <a:ext uri="{FF2B5EF4-FFF2-40B4-BE49-F238E27FC236}">
                  <a16:creationId xmlns:a16="http://schemas.microsoft.com/office/drawing/2014/main" id="{CA0548A2-76D0-4D7F-ABDE-B1D4ADA90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16451" y="5295939"/>
              <a:ext cx="185480" cy="185480"/>
            </a:xfrm>
            <a:prstGeom prst="rect">
              <a:avLst/>
            </a:prstGeom>
          </p:spPr>
        </p:pic>
        <p:pic>
          <p:nvPicPr>
            <p:cNvPr id="34" name="Graphique 33" descr="Euro avec un remplissage uni">
              <a:extLst>
                <a:ext uri="{FF2B5EF4-FFF2-40B4-BE49-F238E27FC236}">
                  <a16:creationId xmlns:a16="http://schemas.microsoft.com/office/drawing/2014/main" id="{7422F113-D628-4DC7-98FF-29A7BAA04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12262" y="5295939"/>
              <a:ext cx="185480" cy="185480"/>
            </a:xfrm>
            <a:prstGeom prst="rect">
              <a:avLst/>
            </a:prstGeom>
          </p:spPr>
        </p:pic>
      </p:grpSp>
      <p:pic>
        <p:nvPicPr>
          <p:cNvPr id="36" name="Image 35" descr="Une image contenant matériel&#10;&#10;Description générée automatiquement">
            <a:extLst>
              <a:ext uri="{FF2B5EF4-FFF2-40B4-BE49-F238E27FC236}">
                <a16:creationId xmlns:a16="http://schemas.microsoft.com/office/drawing/2014/main" id="{BBA17C7E-C123-4F6B-AA59-B8667E0CA72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18203" y="5338376"/>
            <a:ext cx="628571" cy="666667"/>
          </a:xfrm>
          <a:prstGeom prst="rect">
            <a:avLst/>
          </a:prstGeom>
        </p:spPr>
      </p:pic>
      <p:pic>
        <p:nvPicPr>
          <p:cNvPr id="37" name="Image 36" descr="Une image contenant matériel&#10;&#10;Description générée automatiquement">
            <a:extLst>
              <a:ext uri="{FF2B5EF4-FFF2-40B4-BE49-F238E27FC236}">
                <a16:creationId xmlns:a16="http://schemas.microsoft.com/office/drawing/2014/main" id="{437A75D2-5F2C-41F8-AA7F-19880FC15EF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01866" y="5450134"/>
            <a:ext cx="628571" cy="666667"/>
          </a:xfrm>
          <a:prstGeom prst="rect">
            <a:avLst/>
          </a:prstGeom>
        </p:spPr>
      </p:pic>
      <p:grpSp>
        <p:nvGrpSpPr>
          <p:cNvPr id="29" name="Groupe 28">
            <a:extLst>
              <a:ext uri="{FF2B5EF4-FFF2-40B4-BE49-F238E27FC236}">
                <a16:creationId xmlns:a16="http://schemas.microsoft.com/office/drawing/2014/main" id="{35B7F927-F658-4B21-9922-FF89ECA87E9F}"/>
              </a:ext>
            </a:extLst>
          </p:cNvPr>
          <p:cNvGrpSpPr/>
          <p:nvPr/>
        </p:nvGrpSpPr>
        <p:grpSpPr>
          <a:xfrm>
            <a:off x="996632" y="6070739"/>
            <a:ext cx="619154" cy="487790"/>
            <a:chOff x="579223" y="5925752"/>
            <a:chExt cx="619154" cy="487790"/>
          </a:xfrm>
        </p:grpSpPr>
        <p:pic>
          <p:nvPicPr>
            <p:cNvPr id="26" name="Graphique 25" descr="Assiette couverte avec un remplissage uni">
              <a:extLst>
                <a:ext uri="{FF2B5EF4-FFF2-40B4-BE49-F238E27FC236}">
                  <a16:creationId xmlns:a16="http://schemas.microsoft.com/office/drawing/2014/main" id="{BA0A4CAB-BB59-4902-91D4-5001602D7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79223" y="6011838"/>
              <a:ext cx="401704" cy="401704"/>
            </a:xfrm>
            <a:prstGeom prst="rect">
              <a:avLst/>
            </a:prstGeom>
          </p:spPr>
        </p:pic>
        <p:pic>
          <p:nvPicPr>
            <p:cNvPr id="38" name="Graphique 37" descr="Euro avec un remplissage uni">
              <a:extLst>
                <a:ext uri="{FF2B5EF4-FFF2-40B4-BE49-F238E27FC236}">
                  <a16:creationId xmlns:a16="http://schemas.microsoft.com/office/drawing/2014/main" id="{6DF769A9-5771-423A-BC5B-5AA298147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825740" y="5925752"/>
              <a:ext cx="185480" cy="185480"/>
            </a:xfrm>
            <a:prstGeom prst="rect">
              <a:avLst/>
            </a:prstGeom>
          </p:spPr>
        </p:pic>
        <p:pic>
          <p:nvPicPr>
            <p:cNvPr id="39" name="Graphique 38" descr="Euro avec un remplissage uni">
              <a:extLst>
                <a:ext uri="{FF2B5EF4-FFF2-40B4-BE49-F238E27FC236}">
                  <a16:creationId xmlns:a16="http://schemas.microsoft.com/office/drawing/2014/main" id="{57A79845-A71E-4126-895F-1915A3F91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912262" y="5928498"/>
              <a:ext cx="185480" cy="185480"/>
            </a:xfrm>
            <a:prstGeom prst="rect">
              <a:avLst/>
            </a:prstGeom>
          </p:spPr>
        </p:pic>
        <p:pic>
          <p:nvPicPr>
            <p:cNvPr id="40" name="Graphique 39" descr="Euro avec un remplissage uni">
              <a:extLst>
                <a:ext uri="{FF2B5EF4-FFF2-40B4-BE49-F238E27FC236}">
                  <a16:creationId xmlns:a16="http://schemas.microsoft.com/office/drawing/2014/main" id="{FB5470B1-00FE-42ED-9DCA-991A2726B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012897" y="5925752"/>
              <a:ext cx="185480" cy="185480"/>
            </a:xfrm>
            <a:prstGeom prst="rect">
              <a:avLst/>
            </a:prstGeom>
          </p:spPr>
        </p:pic>
      </p:grpSp>
      <p:pic>
        <p:nvPicPr>
          <p:cNvPr id="42" name="Image 41" descr="Une image contenant matériel&#10;&#10;Description générée automatiquement">
            <a:extLst>
              <a:ext uri="{FF2B5EF4-FFF2-40B4-BE49-F238E27FC236}">
                <a16:creationId xmlns:a16="http://schemas.microsoft.com/office/drawing/2014/main" id="{882A4625-7EAF-4B6F-BE9C-A0B70EF30DF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25879" y="6021197"/>
            <a:ext cx="628571" cy="666667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45EA7E91-DD4C-4BD9-ABA3-B6400EA0DD8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29941" y="4963467"/>
            <a:ext cx="1428515" cy="1428515"/>
          </a:xfrm>
          <a:prstGeom prst="rect">
            <a:avLst/>
          </a:prstGeom>
        </p:spPr>
      </p:pic>
      <p:pic>
        <p:nvPicPr>
          <p:cNvPr id="44" name="Image 43" descr="Une image contenant texte&#10;&#10;Description générée automatiquement">
            <a:extLst>
              <a:ext uri="{FF2B5EF4-FFF2-40B4-BE49-F238E27FC236}">
                <a16:creationId xmlns:a16="http://schemas.microsoft.com/office/drawing/2014/main" id="{BD4895A7-C429-469D-BDA4-724670FB1D4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19757261">
            <a:off x="6394811" y="4570723"/>
            <a:ext cx="785486" cy="78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42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:asvg="http://schemas.microsoft.com/office/drawing/2016/SVG/main" xmlns:a16="http://schemas.microsoft.com/office/drawing/2014/main"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4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9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7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2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7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7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lèche : droite 47">
            <a:extLst>
              <a:ext uri="{FF2B5EF4-FFF2-40B4-BE49-F238E27FC236}">
                <a16:creationId xmlns:a16="http://schemas.microsoft.com/office/drawing/2014/main" id="{025B38EF-D1BF-4022-9D9D-F15F781A4598}"/>
              </a:ext>
            </a:extLst>
          </p:cNvPr>
          <p:cNvSpPr/>
          <p:nvPr/>
        </p:nvSpPr>
        <p:spPr>
          <a:xfrm>
            <a:off x="2396238" y="6282771"/>
            <a:ext cx="3656113" cy="139636"/>
          </a:xfrm>
          <a:prstGeom prst="rightArrow">
            <a:avLst/>
          </a:prstGeom>
          <a:solidFill>
            <a:srgbClr val="18C32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17</a:t>
            </a:fld>
            <a:endParaRPr/>
          </a:p>
        </p:txBody>
      </p:sp>
      <p:sp>
        <p:nvSpPr>
          <p:cNvPr id="65" name="Google Shape;65;p9"/>
          <p:cNvSpPr txBox="1"/>
          <p:nvPr/>
        </p:nvSpPr>
        <p:spPr>
          <a:xfrm>
            <a:off x="285531" y="1074532"/>
            <a:ext cx="8509997" cy="375445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Modalità operative</a:t>
            </a:r>
            <a:endParaRPr lang="en-GB"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06006" y="1812071"/>
            <a:ext cx="83677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b="1" dirty="0">
                <a:solidFill>
                  <a:srgbClr val="18C320"/>
                </a:solidFill>
              </a:rPr>
              <a:t>Organizzazione dei servizi di ospitalità</a:t>
            </a:r>
          </a:p>
          <a:p>
            <a:pPr algn="just"/>
            <a:endParaRPr lang="en-GB" sz="1600" dirty="0">
              <a:solidFill>
                <a:schemeClr val="tx1"/>
              </a:solidFill>
            </a:endParaRPr>
          </a:p>
          <a:p>
            <a:pPr algn="just"/>
            <a:r>
              <a:rPr lang="en-GB" sz="1600" dirty="0">
                <a:solidFill>
                  <a:schemeClr val="tx1"/>
                </a:solidFill>
              </a:rPr>
              <a:t>Oltre al modello organizzativo esistente, garantire la disponibilità dei prodotti "in tempo" è un altro fattore da considerare per monitorare al meglio i costi.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C21A986A-DA76-460A-860C-4654509BFC6D}"/>
              </a:ext>
            </a:extLst>
          </p:cNvPr>
          <p:cNvSpPr/>
          <p:nvPr/>
        </p:nvSpPr>
        <p:spPr>
          <a:xfrm>
            <a:off x="306006" y="3156035"/>
            <a:ext cx="1583473" cy="524107"/>
          </a:xfrm>
          <a:prstGeom prst="ellipse">
            <a:avLst/>
          </a:prstGeom>
          <a:solidFill>
            <a:srgbClr val="009F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/>
              <a:t>Disponibilità</a:t>
            </a:r>
            <a:endParaRPr lang="fr-FR" b="1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D698F30-F1E7-4D86-A55B-BB39132E86EB}"/>
              </a:ext>
            </a:extLst>
          </p:cNvPr>
          <p:cNvSpPr txBox="1"/>
          <p:nvPr/>
        </p:nvSpPr>
        <p:spPr>
          <a:xfrm>
            <a:off x="1889480" y="3059668"/>
            <a:ext cx="6906048" cy="1668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rgbClr val="009FC6"/>
                </a:solidFill>
              </a:rPr>
              <a:t>Lo stoccaggio anticipato è più economico</a:t>
            </a:r>
            <a:r>
              <a:rPr lang="fr-FR" dirty="0">
                <a:solidFill>
                  <a:srgbClr val="009FC6"/>
                </a:solidFill>
              </a:rPr>
              <a:t>, ma lo </a:t>
            </a:r>
            <a:r>
              <a:rPr lang="fr-FR" dirty="0" err="1">
                <a:solidFill>
                  <a:srgbClr val="009FC6"/>
                </a:solidFill>
              </a:rPr>
              <a:t>spazio è limitato </a:t>
            </a:r>
            <a:r>
              <a:rPr lang="fr-FR" dirty="0">
                <a:solidFill>
                  <a:srgbClr val="009FC6"/>
                </a:solidFill>
              </a:rPr>
              <a:t>e i </a:t>
            </a:r>
            <a:r>
              <a:rPr lang="fr-FR" dirty="0" err="1">
                <a:solidFill>
                  <a:srgbClr val="009FC6"/>
                </a:solidFill>
              </a:rPr>
              <a:t>prodotti possono danneggiarsi.</a:t>
            </a:r>
            <a:endParaRPr lang="fr-FR" dirty="0">
              <a:solidFill>
                <a:srgbClr val="009FC6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rgbClr val="009FC6"/>
                </a:solidFill>
              </a:rPr>
              <a:t>L'approvvigionamento</a:t>
            </a:r>
            <a:r>
              <a:rPr lang="fr-FR" dirty="0">
                <a:solidFill>
                  <a:srgbClr val="009FC6"/>
                </a:solidFill>
              </a:rPr>
              <a:t> all'ultimo minuto </a:t>
            </a:r>
            <a:r>
              <a:rPr lang="fr-FR" dirty="0" err="1">
                <a:solidFill>
                  <a:srgbClr val="009FC6"/>
                </a:solidFill>
              </a:rPr>
              <a:t>garantisce prodotti freschi</a:t>
            </a:r>
            <a:r>
              <a:rPr lang="fr-FR" dirty="0">
                <a:solidFill>
                  <a:srgbClr val="009FC6"/>
                </a:solidFill>
              </a:rPr>
              <a:t>, ma più </a:t>
            </a:r>
            <a:r>
              <a:rPr lang="fr-FR" dirty="0" err="1">
                <a:solidFill>
                  <a:srgbClr val="009FC6"/>
                </a:solidFill>
              </a:rPr>
              <a:t>costosi</a:t>
            </a:r>
            <a:endParaRPr lang="fr-FR" dirty="0">
              <a:solidFill>
                <a:srgbClr val="009FC6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rgbClr val="009FC6"/>
                </a:solidFill>
              </a:rPr>
              <a:t>La concorrenza può </a:t>
            </a:r>
            <a:r>
              <a:rPr lang="fr-FR" dirty="0">
                <a:solidFill>
                  <a:srgbClr val="009FC6"/>
                </a:solidFill>
              </a:rPr>
              <a:t>influire sulla </a:t>
            </a:r>
            <a:r>
              <a:rPr lang="fr-FR" dirty="0" err="1">
                <a:solidFill>
                  <a:srgbClr val="009FC6"/>
                </a:solidFill>
              </a:rPr>
              <a:t>disponibilità </a:t>
            </a:r>
            <a:r>
              <a:rPr lang="fr-FR" dirty="0">
                <a:solidFill>
                  <a:srgbClr val="009FC6"/>
                </a:solidFill>
              </a:rPr>
              <a:t>di </a:t>
            </a:r>
            <a:r>
              <a:rPr lang="fr-FR" dirty="0" err="1">
                <a:solidFill>
                  <a:srgbClr val="009FC6"/>
                </a:solidFill>
              </a:rPr>
              <a:t>alcuni prodotti </a:t>
            </a:r>
            <a:r>
              <a:rPr lang="fr-FR" dirty="0">
                <a:solidFill>
                  <a:srgbClr val="009FC6"/>
                </a:solidFill>
              </a:rPr>
              <a:t>in </a:t>
            </a:r>
            <a:r>
              <a:rPr lang="fr-FR" dirty="0" err="1">
                <a:solidFill>
                  <a:srgbClr val="009FC6"/>
                </a:solidFill>
              </a:rPr>
              <a:t>determinati periodi </a:t>
            </a:r>
            <a:r>
              <a:rPr lang="fr-FR" dirty="0">
                <a:solidFill>
                  <a:srgbClr val="009FC6"/>
                </a:solidFill>
              </a:rPr>
              <a:t>(</a:t>
            </a:r>
            <a:r>
              <a:rPr lang="fr-FR" dirty="0" err="1">
                <a:solidFill>
                  <a:srgbClr val="009FC6"/>
                </a:solidFill>
              </a:rPr>
              <a:t>feste</a:t>
            </a:r>
            <a:r>
              <a:rPr lang="fr-FR" dirty="0">
                <a:solidFill>
                  <a:srgbClr val="009FC6"/>
                </a:solidFill>
              </a:rPr>
              <a:t>, </a:t>
            </a:r>
            <a:r>
              <a:rPr lang="fr-FR" dirty="0" err="1">
                <a:solidFill>
                  <a:srgbClr val="009FC6"/>
                </a:solidFill>
              </a:rPr>
              <a:t>vacanze estive</a:t>
            </a:r>
            <a:r>
              <a:rPr lang="fr-FR" dirty="0">
                <a:solidFill>
                  <a:srgbClr val="009FC6"/>
                </a:solidFill>
              </a:rPr>
              <a:t>, ecc.).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9FC6"/>
                </a:solidFill>
              </a:rPr>
              <a:t>I giri di </a:t>
            </a:r>
            <a:r>
              <a:rPr lang="fr-FR" dirty="0" err="1">
                <a:solidFill>
                  <a:srgbClr val="009FC6"/>
                </a:solidFill>
              </a:rPr>
              <a:t>consegna </a:t>
            </a:r>
            <a:r>
              <a:rPr lang="fr-FR" dirty="0">
                <a:solidFill>
                  <a:srgbClr val="009FC6"/>
                </a:solidFill>
              </a:rPr>
              <a:t>dell'ultimo miglio </a:t>
            </a:r>
            <a:r>
              <a:rPr lang="fr-FR" dirty="0" err="1">
                <a:solidFill>
                  <a:srgbClr val="009FC6"/>
                </a:solidFill>
              </a:rPr>
              <a:t>sono influenzati </a:t>
            </a:r>
            <a:r>
              <a:rPr lang="fr-FR" dirty="0">
                <a:solidFill>
                  <a:srgbClr val="009FC6"/>
                </a:solidFill>
              </a:rPr>
              <a:t>dal </a:t>
            </a:r>
            <a:r>
              <a:rPr lang="fr-FR" dirty="0" err="1">
                <a:solidFill>
                  <a:srgbClr val="009FC6"/>
                </a:solidFill>
              </a:rPr>
              <a:t>traffico</a:t>
            </a:r>
            <a:r>
              <a:rPr lang="fr-FR" dirty="0">
                <a:solidFill>
                  <a:srgbClr val="009FC6"/>
                </a:solidFill>
              </a:rPr>
              <a:t>, dall'</a:t>
            </a:r>
            <a:r>
              <a:rPr lang="fr-FR" dirty="0" err="1">
                <a:solidFill>
                  <a:srgbClr val="009FC6"/>
                </a:solidFill>
              </a:rPr>
              <a:t>aumento della movimentazione </a:t>
            </a:r>
            <a:r>
              <a:rPr lang="fr-FR" dirty="0">
                <a:solidFill>
                  <a:srgbClr val="009FC6"/>
                </a:solidFill>
              </a:rPr>
              <a:t>dei </a:t>
            </a:r>
            <a:r>
              <a:rPr lang="fr-FR" dirty="0" err="1">
                <a:solidFill>
                  <a:srgbClr val="009FC6"/>
                </a:solidFill>
              </a:rPr>
              <a:t>prodotti</a:t>
            </a:r>
            <a:r>
              <a:rPr lang="fr-FR" dirty="0">
                <a:solidFill>
                  <a:srgbClr val="009FC6"/>
                </a:solidFill>
              </a:rPr>
              <a:t>...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69A30C52-A12B-4011-BF56-6CF2C70388CA}"/>
              </a:ext>
            </a:extLst>
          </p:cNvPr>
          <p:cNvGrpSpPr/>
          <p:nvPr/>
        </p:nvGrpSpPr>
        <p:grpSpPr>
          <a:xfrm>
            <a:off x="6033852" y="5107388"/>
            <a:ext cx="2639885" cy="1506410"/>
            <a:chOff x="6033852" y="5107388"/>
            <a:chExt cx="2639885" cy="1506410"/>
          </a:xfrm>
        </p:grpSpPr>
        <p:pic>
          <p:nvPicPr>
            <p:cNvPr id="35" name="Image 34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28F36B26-FE02-4482-B0A9-29293D292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67327" y="5107388"/>
              <a:ext cx="1506410" cy="1506410"/>
            </a:xfrm>
            <a:prstGeom prst="rect">
              <a:avLst/>
            </a:prstGeom>
          </p:spPr>
        </p:pic>
        <p:pic>
          <p:nvPicPr>
            <p:cNvPr id="43" name="Image 42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DFF71E27-0E10-4C15-A747-376DF9E55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33852" y="5566319"/>
              <a:ext cx="1447800" cy="1024847"/>
            </a:xfrm>
            <a:prstGeom prst="rect">
              <a:avLst/>
            </a:prstGeom>
          </p:spPr>
        </p:pic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1600A48D-CEA1-4A41-A36F-F079F6802144}"/>
              </a:ext>
            </a:extLst>
          </p:cNvPr>
          <p:cNvGrpSpPr/>
          <p:nvPr/>
        </p:nvGrpSpPr>
        <p:grpSpPr>
          <a:xfrm>
            <a:off x="3500396" y="4939351"/>
            <a:ext cx="1447799" cy="1369043"/>
            <a:chOff x="3514213" y="5150820"/>
            <a:chExt cx="1447799" cy="1369043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2CC370C0-DEE9-4FF5-A1F2-CCA58DD25E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2019" b="14682"/>
            <a:stretch/>
          </p:blipFill>
          <p:spPr>
            <a:xfrm>
              <a:off x="3800474" y="5965819"/>
              <a:ext cx="875279" cy="554044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5BB9D2D7-061F-4828-906B-691AD24F0E1C}"/>
                </a:ext>
              </a:extLst>
            </p:cNvPr>
            <p:cNvSpPr txBox="1"/>
            <p:nvPr/>
          </p:nvSpPr>
          <p:spPr>
            <a:xfrm>
              <a:off x="3514213" y="5150820"/>
              <a:ext cx="14477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18C320"/>
                  </a:solidFill>
                </a:rPr>
                <a:t>Piccola </a:t>
              </a:r>
              <a:r>
                <a:rPr lang="fr-FR" sz="1200" dirty="0" err="1">
                  <a:solidFill>
                    <a:srgbClr val="18C320"/>
                  </a:solidFill>
                </a:rPr>
                <a:t>azienda agricola</a:t>
              </a:r>
              <a:endParaRPr lang="fr-FR" sz="1200" dirty="0">
                <a:solidFill>
                  <a:srgbClr val="18C320"/>
                </a:solidFill>
              </a:endParaRPr>
            </a:p>
            <a:p>
              <a:pPr algn="ctr"/>
              <a:r>
                <a:rPr lang="fr-FR" sz="1200" dirty="0" err="1">
                  <a:solidFill>
                    <a:srgbClr val="18C320"/>
                  </a:solidFill>
                </a:rPr>
                <a:t>Prossimità</a:t>
              </a:r>
              <a:endParaRPr lang="fr-FR" sz="1200" dirty="0">
                <a:solidFill>
                  <a:srgbClr val="18C320"/>
                </a:solidFill>
              </a:endParaRPr>
            </a:p>
            <a:p>
              <a:pPr algn="ctr"/>
              <a:r>
                <a:rPr lang="fr-FR" sz="1200" dirty="0" err="1">
                  <a:solidFill>
                    <a:srgbClr val="18C320"/>
                  </a:solidFill>
                </a:rPr>
                <a:t>Prezzo </a:t>
              </a:r>
              <a:r>
                <a:rPr lang="fr-FR" sz="1200" dirty="0">
                  <a:solidFill>
                    <a:srgbClr val="18C320"/>
                  </a:solidFill>
                </a:rPr>
                <a:t>unitario elevato</a:t>
              </a:r>
            </a:p>
            <a:p>
              <a:pPr algn="ctr"/>
              <a:r>
                <a:rPr lang="fr-FR" sz="1200" dirty="0">
                  <a:solidFill>
                    <a:srgbClr val="18C320"/>
                  </a:solidFill>
                </a:rPr>
                <a:t>Piccole </a:t>
              </a:r>
              <a:r>
                <a:rPr lang="fr-FR" sz="1200" dirty="0" err="1">
                  <a:solidFill>
                    <a:srgbClr val="18C320"/>
                  </a:solidFill>
                </a:rPr>
                <a:t>quantità</a:t>
              </a:r>
              <a:endParaRPr lang="fr-FR" sz="1200" dirty="0">
                <a:solidFill>
                  <a:srgbClr val="18C320"/>
                </a:solidFill>
              </a:endParaRPr>
            </a:p>
          </p:txBody>
        </p:sp>
      </p:grp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07FBBBA0-FA9E-4AB7-860E-C930F5FCBAE9}"/>
              </a:ext>
            </a:extLst>
          </p:cNvPr>
          <p:cNvSpPr/>
          <p:nvPr/>
        </p:nvSpPr>
        <p:spPr>
          <a:xfrm>
            <a:off x="4803422" y="6078742"/>
            <a:ext cx="1230430" cy="112508"/>
          </a:xfrm>
          <a:prstGeom prst="rightArrow">
            <a:avLst/>
          </a:prstGeom>
          <a:solidFill>
            <a:srgbClr val="18C32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78454168-E5B5-40D6-9DEF-B9A987D055A4}"/>
              </a:ext>
            </a:extLst>
          </p:cNvPr>
          <p:cNvGrpSpPr/>
          <p:nvPr/>
        </p:nvGrpSpPr>
        <p:grpSpPr>
          <a:xfrm>
            <a:off x="802271" y="4898261"/>
            <a:ext cx="1447799" cy="1692905"/>
            <a:chOff x="3227954" y="5150820"/>
            <a:chExt cx="1447799" cy="1692905"/>
          </a:xfrm>
        </p:grpSpPr>
        <p:pic>
          <p:nvPicPr>
            <p:cNvPr id="46" name="Image 45">
              <a:extLst>
                <a:ext uri="{FF2B5EF4-FFF2-40B4-BE49-F238E27FC236}">
                  <a16:creationId xmlns:a16="http://schemas.microsoft.com/office/drawing/2014/main" id="{14BB0E64-40B0-4CE8-BEE2-777719276D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2019" b="14682"/>
            <a:stretch/>
          </p:blipFill>
          <p:spPr>
            <a:xfrm>
              <a:off x="3227954" y="5927281"/>
              <a:ext cx="1447799" cy="916444"/>
            </a:xfrm>
            <a:prstGeom prst="rect">
              <a:avLst/>
            </a:prstGeom>
          </p:spPr>
        </p:pic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3A1B7B1C-E3D5-4731-AF11-5D753C4332CE}"/>
                </a:ext>
              </a:extLst>
            </p:cNvPr>
            <p:cNvSpPr txBox="1"/>
            <p:nvPr/>
          </p:nvSpPr>
          <p:spPr>
            <a:xfrm>
              <a:off x="3227954" y="5150820"/>
              <a:ext cx="14477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18C320"/>
                  </a:solidFill>
                </a:rPr>
                <a:t>Grande </a:t>
              </a:r>
              <a:r>
                <a:rPr lang="fr-FR" sz="1200" dirty="0" err="1">
                  <a:solidFill>
                    <a:srgbClr val="18C320"/>
                  </a:solidFill>
                </a:rPr>
                <a:t>fattoria</a:t>
              </a:r>
              <a:endParaRPr lang="fr-FR" sz="1200" dirty="0">
                <a:solidFill>
                  <a:srgbClr val="18C320"/>
                </a:solidFill>
              </a:endParaRPr>
            </a:p>
            <a:p>
              <a:pPr algn="ctr"/>
              <a:r>
                <a:rPr lang="fr-FR" sz="1200" dirty="0">
                  <a:solidFill>
                    <a:srgbClr val="18C320"/>
                  </a:solidFill>
                </a:rPr>
                <a:t>Lunga distanza</a:t>
              </a:r>
            </a:p>
            <a:p>
              <a:pPr algn="ctr"/>
              <a:r>
                <a:rPr lang="fr-FR" sz="1200" dirty="0" err="1">
                  <a:solidFill>
                    <a:srgbClr val="18C320"/>
                  </a:solidFill>
                </a:rPr>
                <a:t>Prezzo </a:t>
              </a:r>
              <a:r>
                <a:rPr lang="fr-FR" sz="1200" dirty="0">
                  <a:solidFill>
                    <a:srgbClr val="18C320"/>
                  </a:solidFill>
                </a:rPr>
                <a:t>unitario basso</a:t>
              </a:r>
            </a:p>
            <a:p>
              <a:pPr algn="ctr"/>
              <a:r>
                <a:rPr lang="fr-FR" sz="1200" dirty="0">
                  <a:solidFill>
                    <a:srgbClr val="18C320"/>
                  </a:solidFill>
                </a:rPr>
                <a:t>Grandi </a:t>
              </a:r>
              <a:r>
                <a:rPr lang="fr-FR" sz="1200" dirty="0" err="1">
                  <a:solidFill>
                    <a:srgbClr val="18C320"/>
                  </a:solidFill>
                </a:rPr>
                <a:t>quantità</a:t>
              </a:r>
              <a:endParaRPr lang="fr-FR" sz="1200" dirty="0">
                <a:solidFill>
                  <a:srgbClr val="18C32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24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/>
    </mc:Choice>
    <mc:Fallback xmlns:a16="http://schemas.microsoft.com/office/drawing/2014/main" xmlns="">
      <p:transition spd="slow" advClick="0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15" grpId="0" animBg="1"/>
      <p:bldP spid="16" grpId="0" uiExpand="1" build="p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18</a:t>
            </a:fld>
            <a:endParaRPr/>
          </a:p>
        </p:txBody>
      </p:sp>
      <p:sp>
        <p:nvSpPr>
          <p:cNvPr id="65" name="Google Shape;65;p9"/>
          <p:cNvSpPr txBox="1"/>
          <p:nvPr/>
        </p:nvSpPr>
        <p:spPr>
          <a:xfrm>
            <a:off x="285531" y="1074532"/>
            <a:ext cx="8509997" cy="375445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Modalità operative</a:t>
            </a:r>
            <a:endParaRPr lang="en-GB"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06006" y="1812071"/>
            <a:ext cx="836773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b="1" dirty="0">
                <a:solidFill>
                  <a:srgbClr val="18C320"/>
                </a:solidFill>
              </a:rPr>
              <a:t>Organizzazione dei servizi di ospitalità</a:t>
            </a:r>
          </a:p>
          <a:p>
            <a:pPr algn="just"/>
            <a:endParaRPr lang="en-GB" sz="1600" dirty="0">
              <a:solidFill>
                <a:schemeClr val="tx1"/>
              </a:solidFill>
            </a:endParaRPr>
          </a:p>
          <a:p>
            <a:pPr algn="just"/>
            <a:r>
              <a:rPr lang="en-GB" sz="1600" dirty="0">
                <a:solidFill>
                  <a:schemeClr val="tx1"/>
                </a:solidFill>
              </a:rPr>
              <a:t>Un ulteriore aspetto da tenere in considerazione per il settore è la disponibilità e la qualità in ogni momento delle attrezzature che garantiscono il </a:t>
            </a:r>
            <a:r>
              <a:rPr lang="en-GB" sz="1600" b="1" dirty="0">
                <a:solidFill>
                  <a:srgbClr val="18C320"/>
                </a:solidFill>
              </a:rPr>
              <a:t>livello di servizio richiesto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GB" sz="1600" dirty="0">
              <a:solidFill>
                <a:schemeClr val="tx1"/>
              </a:solidFill>
            </a:endParaRPr>
          </a:p>
          <a:p>
            <a:pPr algn="just"/>
            <a:r>
              <a:rPr lang="en-GB" sz="1600" dirty="0">
                <a:solidFill>
                  <a:schemeClr val="tx1"/>
                </a:solidFill>
              </a:rPr>
              <a:t>La manutenzione di tali apparecchiature ha un costo, viene effettuata con una frequenza regolare e spesso è correlata ad audit esterni.</a:t>
            </a:r>
          </a:p>
          <a:p>
            <a:pPr algn="just"/>
            <a:endParaRPr lang="en-GB" sz="1600" dirty="0">
              <a:solidFill>
                <a:schemeClr val="tx1"/>
              </a:solidFill>
            </a:endParaRPr>
          </a:p>
          <a:p>
            <a:pPr algn="just"/>
            <a:r>
              <a:rPr lang="en-GB" sz="1600" dirty="0">
                <a:solidFill>
                  <a:schemeClr val="tx1"/>
                </a:solidFill>
              </a:rPr>
              <a:t>Inoltre, per accompagnare il servizio offerto sono necessari molti mobili, come ad esempio:</a:t>
            </a:r>
          </a:p>
          <a:p>
            <a:pPr marL="895350" indent="-285750" algn="just"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chemeClr val="tx1"/>
                </a:solidFill>
              </a:rPr>
              <a:t>Posate</a:t>
            </a:r>
          </a:p>
          <a:p>
            <a:pPr marL="895350" indent="-285750" algn="just"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chemeClr val="tx1"/>
                </a:solidFill>
              </a:rPr>
              <a:t>Lino</a:t>
            </a:r>
          </a:p>
          <a:p>
            <a:pPr marL="895350" indent="-285750" algn="just"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chemeClr val="tx1"/>
                </a:solidFill>
              </a:rPr>
              <a:t>Strumenti di cottura</a:t>
            </a:r>
          </a:p>
          <a:p>
            <a:pPr marL="895350" indent="-285750" algn="just"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chemeClr val="tx1"/>
                </a:solidFill>
              </a:rPr>
              <a:t>Attrezzature per la casa</a:t>
            </a:r>
          </a:p>
          <a:p>
            <a:pPr marL="895350" indent="-285750" algn="just"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chemeClr val="tx1"/>
                </a:solidFill>
              </a:rPr>
              <a:t>ecc.</a:t>
            </a:r>
          </a:p>
          <a:p>
            <a:pPr algn="just"/>
            <a:endParaRPr lang="en-GB" sz="1600" dirty="0">
              <a:solidFill>
                <a:schemeClr val="tx1"/>
              </a:solidFill>
            </a:endParaRPr>
          </a:p>
          <a:p>
            <a:pPr algn="just"/>
            <a:r>
              <a:rPr lang="en-GB" sz="1600" dirty="0">
                <a:solidFill>
                  <a:schemeClr val="tx1"/>
                </a:solidFill>
              </a:rPr>
              <a:t>La loro sostituzione può essere frequente, a seconda delle aspettative di livello di servizio e degli standard di qualità offerti ai clienti.</a:t>
            </a:r>
          </a:p>
        </p:txBody>
      </p:sp>
    </p:spTree>
    <p:extLst>
      <p:ext uri="{BB962C8B-B14F-4D97-AF65-F5344CB8AC3E}">
        <p14:creationId xmlns:p14="http://schemas.microsoft.com/office/powerpoint/2010/main" val="209045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19</a:t>
            </a:fld>
            <a:endParaRPr/>
          </a:p>
        </p:txBody>
      </p:sp>
      <p:sp>
        <p:nvSpPr>
          <p:cNvPr id="65" name="Google Shape;65;p9"/>
          <p:cNvSpPr txBox="1"/>
          <p:nvPr/>
        </p:nvSpPr>
        <p:spPr>
          <a:xfrm>
            <a:off x="285531" y="1074532"/>
            <a:ext cx="8509997" cy="375445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Modalità operative</a:t>
            </a:r>
            <a:endParaRPr lang="en-GB"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06006" y="1812071"/>
            <a:ext cx="83677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b="1" dirty="0">
                <a:solidFill>
                  <a:srgbClr val="18C320"/>
                </a:solidFill>
              </a:rPr>
              <a:t>Organizzazione dei servizi di ospitalità</a:t>
            </a:r>
          </a:p>
          <a:p>
            <a:pPr algn="just"/>
            <a:endParaRPr lang="en-GB" sz="1600" dirty="0">
              <a:solidFill>
                <a:schemeClr val="tx1"/>
              </a:solidFill>
            </a:endParaRPr>
          </a:p>
          <a:p>
            <a:pPr algn="just"/>
            <a:r>
              <a:rPr lang="en-GB" sz="1600" dirty="0">
                <a:solidFill>
                  <a:schemeClr val="tx1"/>
                </a:solidFill>
              </a:rPr>
              <a:t>Una considerazione simile a quella dei punti vendita per quanto riguarda i clienti è anche quella dei </a:t>
            </a:r>
            <a:r>
              <a:rPr lang="en-GB" sz="1600" b="1" i="1" dirty="0" err="1">
                <a:solidFill>
                  <a:srgbClr val="18C320"/>
                </a:solidFill>
              </a:rPr>
              <a:t>servizi </a:t>
            </a:r>
            <a:r>
              <a:rPr lang="en-GB" sz="1600" dirty="0">
                <a:solidFill>
                  <a:schemeClr val="tx1"/>
                </a:solidFill>
              </a:rPr>
              <a:t>offerti per accompagnare l'esperienza del cliente.</a:t>
            </a:r>
          </a:p>
          <a:p>
            <a:pPr algn="just"/>
            <a:endParaRPr lang="en-GB" sz="1600" b="1" dirty="0">
              <a:solidFill>
                <a:srgbClr val="18C320"/>
              </a:solidFill>
            </a:endParaRPr>
          </a:p>
          <a:p>
            <a:pPr algn="just"/>
            <a:r>
              <a:rPr lang="en-GB" sz="1600" dirty="0">
                <a:solidFill>
                  <a:schemeClr val="tx1"/>
                </a:solidFill>
              </a:rPr>
              <a:t>Tutto il lavoro sulle condizioni ambientali, sulla disposizione fisica, sulla musica e sugli odori contribuirà a migliorare la soddisfazione degli individui.</a:t>
            </a:r>
          </a:p>
          <a:p>
            <a:pPr algn="just"/>
            <a:endParaRPr lang="en-GB" sz="1600" dirty="0">
              <a:solidFill>
                <a:schemeClr val="tx1"/>
              </a:solidFill>
            </a:endParaRPr>
          </a:p>
          <a:p>
            <a:pPr algn="just"/>
            <a:r>
              <a:rPr lang="en-GB" sz="1600" dirty="0">
                <a:solidFill>
                  <a:schemeClr val="tx1"/>
                </a:solidFill>
              </a:rPr>
              <a:t>Inoltre, rafforza l'immagine del marchio e, in ultima analisi, la fedeltà dei clienti.</a:t>
            </a:r>
          </a:p>
        </p:txBody>
      </p:sp>
      <p:pic>
        <p:nvPicPr>
          <p:cNvPr id="11" name="Image 10" descr="Une image contenant matériel&#10;&#10;Description générée automatiquement">
            <a:extLst>
              <a:ext uri="{FF2B5EF4-FFF2-40B4-BE49-F238E27FC236}">
                <a16:creationId xmlns:a16="http://schemas.microsoft.com/office/drawing/2014/main" id="{68544150-BB46-4044-97EF-65BED6276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617" y="4823071"/>
            <a:ext cx="878765" cy="93202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329D7FA-672C-4FBD-9529-3A89154DF7EF}"/>
              </a:ext>
            </a:extLst>
          </p:cNvPr>
          <p:cNvSpPr txBox="1"/>
          <p:nvPr/>
        </p:nvSpPr>
        <p:spPr>
          <a:xfrm>
            <a:off x="6233530" y="5289083"/>
            <a:ext cx="19849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9FC6"/>
                </a:solidFill>
              </a:rPr>
              <a:t>Condizioni ambientali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B1624FF-751F-4E5C-9FC1-015F6F5538F7}"/>
              </a:ext>
            </a:extLst>
          </p:cNvPr>
          <p:cNvSpPr txBox="1"/>
          <p:nvPr/>
        </p:nvSpPr>
        <p:spPr>
          <a:xfrm>
            <a:off x="959004" y="4873450"/>
            <a:ext cx="19849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>
                <a:solidFill>
                  <a:srgbClr val="009FC6"/>
                </a:solidFill>
              </a:rPr>
              <a:t>Layout </a:t>
            </a:r>
            <a:r>
              <a:rPr lang="fr-FR" sz="1600" dirty="0">
                <a:solidFill>
                  <a:srgbClr val="009FC6"/>
                </a:solidFill>
              </a:rPr>
              <a:t>fisico</a:t>
            </a:r>
          </a:p>
        </p:txBody>
      </p:sp>
      <p:cxnSp>
        <p:nvCxnSpPr>
          <p:cNvPr id="15" name="Connecteur : en angle 14">
            <a:extLst>
              <a:ext uri="{FF2B5EF4-FFF2-40B4-BE49-F238E27FC236}">
                <a16:creationId xmlns:a16="http://schemas.microsoft.com/office/drawing/2014/main" id="{335A63C8-5E59-4BDB-929D-FC5D88CE6ABC}"/>
              </a:ext>
            </a:extLst>
          </p:cNvPr>
          <p:cNvCxnSpPr>
            <a:stCxn id="11" idx="3"/>
            <a:endCxn id="13" idx="1"/>
          </p:cNvCxnSpPr>
          <p:nvPr/>
        </p:nvCxnSpPr>
        <p:spPr>
          <a:xfrm flipH="1" flipV="1">
            <a:off x="959004" y="5042727"/>
            <a:ext cx="4052378" cy="246356"/>
          </a:xfrm>
          <a:prstGeom prst="bentConnector5">
            <a:avLst>
              <a:gd name="adj1" fmla="val -5641"/>
              <a:gd name="adj2" fmla="val 281955"/>
              <a:gd name="adj3" fmla="val 105641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 : en angle 24">
            <a:extLst>
              <a:ext uri="{FF2B5EF4-FFF2-40B4-BE49-F238E27FC236}">
                <a16:creationId xmlns:a16="http://schemas.microsoft.com/office/drawing/2014/main" id="{71927DB3-EB27-42F5-A4DC-95FE640DAD49}"/>
              </a:ext>
            </a:extLst>
          </p:cNvPr>
          <p:cNvCxnSpPr>
            <a:cxnSpLocks/>
            <a:stCxn id="11" idx="1"/>
            <a:endCxn id="2" idx="3"/>
          </p:cNvCxnSpPr>
          <p:nvPr/>
        </p:nvCxnSpPr>
        <p:spPr>
          <a:xfrm rot="10800000" flipH="1" flipV="1">
            <a:off x="4132617" y="5289082"/>
            <a:ext cx="4085830" cy="169277"/>
          </a:xfrm>
          <a:prstGeom prst="bentConnector5">
            <a:avLst>
              <a:gd name="adj1" fmla="val -5595"/>
              <a:gd name="adj2" fmla="val 410340"/>
              <a:gd name="adj3" fmla="val 105595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que 11">
            <a:hlinkClick r:id="rId4" action="ppaction://hlinksldjump"/>
            <a:extLst>
              <a:ext uri="{FF2B5EF4-FFF2-40B4-BE49-F238E27FC236}">
                <a16:creationId xmlns:a16="http://schemas.microsoft.com/office/drawing/2014/main" id="{F7A7BF61-F885-494B-80AC-63907CB26E9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126455" y="153300"/>
            <a:ext cx="669073" cy="66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"/>
    </mc:Choice>
    <mc:Fallback xmlns:a16="http://schemas.microsoft.com/office/drawing/2014/main" xmlns="">
      <p:transition spd="slow" advClick="0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0b78f225a7_0_0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2</a:t>
            </a:fld>
            <a:endParaRPr/>
          </a:p>
        </p:txBody>
      </p:sp>
      <p:sp>
        <p:nvSpPr>
          <p:cNvPr id="34" name="Google Shape;34;g10b78f225a7_0_0"/>
          <p:cNvSpPr txBox="1"/>
          <p:nvPr/>
        </p:nvSpPr>
        <p:spPr>
          <a:xfrm>
            <a:off x="248175" y="1366700"/>
            <a:ext cx="4271700" cy="400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2000" b="1" i="0" u="none" strike="noStrike" cap="none" dirty="0">
                <a:solidFill>
                  <a:srgbClr val="18C32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textRoundtripDataId="1"/>
                  </a:ext>
                </a:extLst>
              </a:rPr>
              <a:t>Da fare </a:t>
            </a:r>
            <a:r>
              <a:rPr lang="en-GB" sz="2000" b="1" i="0" u="sng" strike="noStrike" cap="none" dirty="0">
                <a:solidFill>
                  <a:srgbClr val="18C32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textRoundtripDataId="2"/>
                  </a:ext>
                </a:extLst>
              </a:rPr>
              <a:t>prima </a:t>
            </a:r>
            <a:r>
              <a:rPr lang="en-GB" sz="2000" b="1" i="0" u="none" strike="noStrike" cap="none" dirty="0">
                <a:solidFill>
                  <a:srgbClr val="18C32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textRoundtripDataId="3"/>
                  </a:ext>
                </a:extLst>
              </a:rPr>
              <a:t>di questa capsula: </a:t>
            </a:r>
            <a:endParaRPr lang="en-GB" sz="2000" b="0" i="0" u="none" strike="noStrike" cap="none" dirty="0">
              <a:solidFill>
                <a:srgbClr val="18C3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g10b78f225a7_0_0"/>
          <p:cNvSpPr txBox="1"/>
          <p:nvPr/>
        </p:nvSpPr>
        <p:spPr>
          <a:xfrm>
            <a:off x="248175" y="2915075"/>
            <a:ext cx="4271700" cy="400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2000" b="1" dirty="0">
                <a:solidFill>
                  <a:srgbClr val="18C320"/>
                </a:solidFill>
              </a:rPr>
              <a:t>Capsula collegata con:</a:t>
            </a:r>
            <a:endParaRPr lang="en-GB" sz="2000" b="0" i="0" u="none" strike="noStrike" cap="none" dirty="0">
              <a:solidFill>
                <a:srgbClr val="18C3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g10b78f225a7_0_0"/>
          <p:cNvSpPr txBox="1"/>
          <p:nvPr/>
        </p:nvSpPr>
        <p:spPr>
          <a:xfrm>
            <a:off x="4793300" y="1366700"/>
            <a:ext cx="4160400" cy="107717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1600" dirty="0">
                <a:solidFill>
                  <a:schemeClr val="dk1"/>
                </a:solidFill>
              </a:rPr>
              <a:t>Questa capsula si basa sulle conoscenze acquisite nella capsula 1.3.1. Dovrebbe quindi essere eseguita dopo la capsula 1.3.1.</a:t>
            </a:r>
          </a:p>
        </p:txBody>
      </p:sp>
      <p:sp>
        <p:nvSpPr>
          <p:cNvPr id="37" name="Google Shape;37;g10b78f225a7_0_0"/>
          <p:cNvSpPr txBox="1"/>
          <p:nvPr/>
        </p:nvSpPr>
        <p:spPr>
          <a:xfrm>
            <a:off x="4793300" y="2915075"/>
            <a:ext cx="4160400" cy="83095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SzPts val="3200"/>
            </a:pPr>
            <a:r>
              <a:rPr lang="en-US" sz="1600" dirty="0">
                <a:solidFill>
                  <a:schemeClr val="dk1"/>
                </a:solidFill>
              </a:rPr>
              <a:t>Collegamento con gli argomenti delle capsule 1.2.1, 1.2.4, 1.4.1, 1.4.4, 2.1.1, 2.3.2, 2.5.3, 2.5.4, 2.5.5.</a:t>
            </a:r>
          </a:p>
        </p:txBody>
      </p:sp>
      <p:sp>
        <p:nvSpPr>
          <p:cNvPr id="38" name="Google Shape;38;g10b78f225a7_0_0"/>
          <p:cNvSpPr txBox="1"/>
          <p:nvPr/>
        </p:nvSpPr>
        <p:spPr>
          <a:xfrm>
            <a:off x="300300" y="4604400"/>
            <a:ext cx="4271700" cy="400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2000" b="1" dirty="0">
                <a:solidFill>
                  <a:srgbClr val="18C320"/>
                </a:solidFill>
              </a:rPr>
              <a:t>Autori:</a:t>
            </a:r>
            <a:endParaRPr lang="en-GB" sz="2000" b="0" i="0" u="none" strike="noStrike" cap="none" dirty="0">
              <a:solidFill>
                <a:srgbClr val="18C3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g10b78f225a7_0_0"/>
          <p:cNvSpPr txBox="1"/>
          <p:nvPr/>
        </p:nvSpPr>
        <p:spPr>
          <a:xfrm>
            <a:off x="4887475" y="4604400"/>
            <a:ext cx="4066225" cy="33851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200"/>
            </a:pPr>
            <a:r>
              <a:rPr lang="en-US" sz="1600" dirty="0">
                <a:solidFill>
                  <a:schemeClr val="dk1"/>
                </a:solidFill>
              </a:rPr>
              <a:t>AFT, partner del consorzio SUSMILE</a:t>
            </a:r>
            <a:endParaRPr lang="es-ES" sz="1600" dirty="0">
              <a:solidFill>
                <a:schemeClr val="dk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 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 xmlns:go="http://customooxmlschemas.google.com/" xmlns="">
      <p:transition spd="slow" advClick="0" advTm="8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20</a:t>
            </a:fld>
            <a:endParaRPr/>
          </a:p>
        </p:txBody>
      </p:sp>
      <p:sp>
        <p:nvSpPr>
          <p:cNvPr id="65" name="Google Shape;65;p9"/>
          <p:cNvSpPr txBox="1"/>
          <p:nvPr/>
        </p:nvSpPr>
        <p:spPr>
          <a:xfrm>
            <a:off x="285531" y="1074532"/>
            <a:ext cx="8509997" cy="375445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Modalità operative</a:t>
            </a:r>
            <a:endParaRPr lang="en-GB"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06006" y="1812071"/>
            <a:ext cx="83677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b="1" dirty="0">
                <a:solidFill>
                  <a:srgbClr val="18C320"/>
                </a:solidFill>
              </a:rPr>
              <a:t>Organizzazione dei servizi di ospitalità</a:t>
            </a:r>
          </a:p>
          <a:p>
            <a:pPr algn="just"/>
            <a:endParaRPr lang="en-GB" sz="1600" dirty="0">
              <a:solidFill>
                <a:schemeClr val="tx1"/>
              </a:solidFill>
            </a:endParaRPr>
          </a:p>
          <a:p>
            <a:pPr algn="just"/>
            <a:r>
              <a:rPr lang="en-GB" sz="1600" dirty="0">
                <a:solidFill>
                  <a:schemeClr val="tx1"/>
                </a:solidFill>
              </a:rPr>
              <a:t>Una considerazione simile a quella dei punti vendita per quanto riguarda i clienti è anche quella dei </a:t>
            </a:r>
            <a:r>
              <a:rPr lang="en-GB" sz="1600" b="1" i="1" dirty="0" err="1">
                <a:solidFill>
                  <a:srgbClr val="18C320"/>
                </a:solidFill>
              </a:rPr>
              <a:t>servizi </a:t>
            </a:r>
            <a:r>
              <a:rPr lang="en-GB" sz="1600" dirty="0">
                <a:solidFill>
                  <a:schemeClr val="tx1"/>
                </a:solidFill>
              </a:rPr>
              <a:t>offerti per accompagnare l'esperienza del cliente.</a:t>
            </a:r>
          </a:p>
          <a:p>
            <a:pPr algn="just"/>
            <a:endParaRPr lang="en-GB" sz="1600" dirty="0">
              <a:solidFill>
                <a:schemeClr val="tx1"/>
              </a:solidFill>
            </a:endParaRPr>
          </a:p>
          <a:p>
            <a:pPr algn="just"/>
            <a:r>
              <a:rPr lang="en-GB" sz="1600" dirty="0">
                <a:solidFill>
                  <a:schemeClr val="tx1"/>
                </a:solidFill>
              </a:rPr>
              <a:t>Tutto il lavoro sulle condizioni ambientali, sulla disposizione fisica, sulla musica e sugli odori contribuirà a migliorare la soddisfazione degli individui.</a:t>
            </a:r>
          </a:p>
          <a:p>
            <a:pPr algn="just"/>
            <a:endParaRPr lang="en-GB" sz="1600" dirty="0">
              <a:solidFill>
                <a:schemeClr val="tx1"/>
              </a:solidFill>
            </a:endParaRPr>
          </a:p>
          <a:p>
            <a:pPr algn="just"/>
            <a:r>
              <a:rPr lang="en-GB" sz="1600" dirty="0">
                <a:solidFill>
                  <a:schemeClr val="tx1"/>
                </a:solidFill>
              </a:rPr>
              <a:t>Inoltre, rafforza l'immagine del marchio e, in ultima analisi, la fedeltà dei clienti.</a:t>
            </a:r>
          </a:p>
        </p:txBody>
      </p:sp>
      <p:pic>
        <p:nvPicPr>
          <p:cNvPr id="11" name="Image 10" descr="Une image contenant matériel&#10;&#10;Description générée automatiquement">
            <a:extLst>
              <a:ext uri="{FF2B5EF4-FFF2-40B4-BE49-F238E27FC236}">
                <a16:creationId xmlns:a16="http://schemas.microsoft.com/office/drawing/2014/main" id="{68544150-BB46-4044-97EF-65BED6276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617" y="4823071"/>
            <a:ext cx="878765" cy="93202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329D7FA-672C-4FBD-9529-3A89154DF7EF}"/>
              </a:ext>
            </a:extLst>
          </p:cNvPr>
          <p:cNvSpPr txBox="1"/>
          <p:nvPr/>
        </p:nvSpPr>
        <p:spPr>
          <a:xfrm>
            <a:off x="6233530" y="5289083"/>
            <a:ext cx="19849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9FC6"/>
                </a:solidFill>
              </a:rPr>
              <a:t>Condizioni ambientali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B1624FF-751F-4E5C-9FC1-015F6F5538F7}"/>
              </a:ext>
            </a:extLst>
          </p:cNvPr>
          <p:cNvSpPr txBox="1"/>
          <p:nvPr/>
        </p:nvSpPr>
        <p:spPr>
          <a:xfrm>
            <a:off x="959004" y="4873450"/>
            <a:ext cx="19849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>
                <a:solidFill>
                  <a:srgbClr val="009FC6"/>
                </a:solidFill>
              </a:rPr>
              <a:t>Layout </a:t>
            </a:r>
            <a:r>
              <a:rPr lang="fr-FR" sz="1600" dirty="0">
                <a:solidFill>
                  <a:srgbClr val="009FC6"/>
                </a:solidFill>
              </a:rPr>
              <a:t>fisico</a:t>
            </a:r>
          </a:p>
        </p:txBody>
      </p:sp>
      <p:cxnSp>
        <p:nvCxnSpPr>
          <p:cNvPr id="15" name="Connecteur : en angle 14">
            <a:extLst>
              <a:ext uri="{FF2B5EF4-FFF2-40B4-BE49-F238E27FC236}">
                <a16:creationId xmlns:a16="http://schemas.microsoft.com/office/drawing/2014/main" id="{335A63C8-5E59-4BDB-929D-FC5D88CE6ABC}"/>
              </a:ext>
            </a:extLst>
          </p:cNvPr>
          <p:cNvCxnSpPr>
            <a:stCxn id="11" idx="3"/>
            <a:endCxn id="13" idx="1"/>
          </p:cNvCxnSpPr>
          <p:nvPr/>
        </p:nvCxnSpPr>
        <p:spPr>
          <a:xfrm flipH="1" flipV="1">
            <a:off x="959004" y="5042727"/>
            <a:ext cx="4052378" cy="246356"/>
          </a:xfrm>
          <a:prstGeom prst="bentConnector5">
            <a:avLst>
              <a:gd name="adj1" fmla="val -5641"/>
              <a:gd name="adj2" fmla="val 281955"/>
              <a:gd name="adj3" fmla="val 105641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 : en angle 24">
            <a:extLst>
              <a:ext uri="{FF2B5EF4-FFF2-40B4-BE49-F238E27FC236}">
                <a16:creationId xmlns:a16="http://schemas.microsoft.com/office/drawing/2014/main" id="{71927DB3-EB27-42F5-A4DC-95FE640DAD49}"/>
              </a:ext>
            </a:extLst>
          </p:cNvPr>
          <p:cNvCxnSpPr>
            <a:cxnSpLocks/>
            <a:stCxn id="11" idx="1"/>
            <a:endCxn id="2" idx="3"/>
          </p:cNvCxnSpPr>
          <p:nvPr/>
        </p:nvCxnSpPr>
        <p:spPr>
          <a:xfrm rot="10800000" flipH="1" flipV="1">
            <a:off x="4132617" y="5289082"/>
            <a:ext cx="4085830" cy="169277"/>
          </a:xfrm>
          <a:prstGeom prst="bentConnector5">
            <a:avLst>
              <a:gd name="adj1" fmla="val -5595"/>
              <a:gd name="adj2" fmla="val 410340"/>
              <a:gd name="adj3" fmla="val 105595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AC7F634E-F539-427C-B151-E45604D853C6}"/>
              </a:ext>
            </a:extLst>
          </p:cNvPr>
          <p:cNvSpPr/>
          <p:nvPr/>
        </p:nvSpPr>
        <p:spPr>
          <a:xfrm>
            <a:off x="1092820" y="2665140"/>
            <a:ext cx="6759143" cy="3296369"/>
          </a:xfrm>
          <a:prstGeom prst="roundRect">
            <a:avLst>
              <a:gd name="adj" fmla="val 8548"/>
            </a:avLst>
          </a:prstGeom>
          <a:solidFill>
            <a:srgbClr val="009FC6"/>
          </a:solidFill>
          <a:ln>
            <a:solidFill>
              <a:srgbClr val="009F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600" b="1" dirty="0" err="1"/>
              <a:t>Paesaggio di servizio</a:t>
            </a:r>
            <a:r>
              <a:rPr lang="fr-FR" sz="1600" b="1" dirty="0"/>
              <a:t>:</a:t>
            </a:r>
          </a:p>
          <a:p>
            <a:pPr algn="just"/>
            <a:endParaRPr lang="fr-FR" sz="1600" dirty="0"/>
          </a:p>
          <a:p>
            <a:pPr algn="just"/>
            <a:r>
              <a:rPr lang="en-US" sz="1600" dirty="0"/>
              <a:t>Lo scopo del modello </a:t>
            </a:r>
            <a:r>
              <a:rPr lang="en-US" sz="1600" dirty="0" err="1"/>
              <a:t>servicescapes </a:t>
            </a:r>
            <a:r>
              <a:rPr lang="en-US" sz="1600" dirty="0"/>
              <a:t>è quello di spiegare il comportamento delle persone all'interno dell'ambiente di servizio, al fine di progettare ambienti che non raggiungano gli obiettivi </a:t>
            </a:r>
            <a:r>
              <a:rPr lang="en-US" sz="1600" dirty="0" err="1"/>
              <a:t>organizzativi </a:t>
            </a:r>
            <a:r>
              <a:rPr lang="en-US" sz="1600" dirty="0"/>
              <a:t>in termini di risposte </a:t>
            </a:r>
            <a:r>
              <a:rPr lang="en-US" sz="1600" dirty="0" err="1"/>
              <a:t>comportamentali </a:t>
            </a:r>
            <a:r>
              <a:rPr lang="en-US" sz="1600" dirty="0"/>
              <a:t>desiderate. </a:t>
            </a:r>
          </a:p>
          <a:p>
            <a:pPr algn="just"/>
            <a:endParaRPr lang="en-US" sz="1600" dirty="0"/>
          </a:p>
          <a:p>
            <a:pPr algn="just"/>
            <a:r>
              <a:rPr lang="en-US" sz="1600" dirty="0"/>
              <a:t>È l'ambiente in cui il servizio è assemblato e in cui il venditore e il cliente interagiscono, insieme a beni tangibili che facilitano la prestazione o la comunicazione del servizio.</a:t>
            </a:r>
            <a:endParaRPr lang="fr-FR" sz="1600" dirty="0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B68B2878-37BC-44BF-869C-EC86656FA621}"/>
              </a:ext>
            </a:extLst>
          </p:cNvPr>
          <p:cNvGrpSpPr/>
          <p:nvPr/>
        </p:nvGrpSpPr>
        <p:grpSpPr>
          <a:xfrm>
            <a:off x="7865630" y="3273"/>
            <a:ext cx="914400" cy="1027944"/>
            <a:chOff x="7881128" y="-28544"/>
            <a:chExt cx="914400" cy="1027944"/>
          </a:xfrm>
        </p:grpSpPr>
        <p:pic>
          <p:nvPicPr>
            <p:cNvPr id="17" name="Graphique 16" descr="Retour avec un remplissage uni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B9A8EF3B-4A79-4649-A2C0-F61585E84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81128" y="-28544"/>
              <a:ext cx="914400" cy="914400"/>
            </a:xfrm>
            <a:prstGeom prst="rect">
              <a:avLst/>
            </a:prstGeom>
          </p:spPr>
        </p:pic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6CDC210E-8650-4242-98AB-2034B67BD927}"/>
                </a:ext>
              </a:extLst>
            </p:cNvPr>
            <p:cNvSpPr txBox="1"/>
            <p:nvPr/>
          </p:nvSpPr>
          <p:spPr>
            <a:xfrm>
              <a:off x="7950820" y="722401"/>
              <a:ext cx="7750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FF0000"/>
                  </a:solidFill>
                </a:rPr>
                <a:t>Indietro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897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asvg="http://schemas.microsoft.com/office/drawing/2016/SVG/main" xmlns:a16="http://schemas.microsoft.com/office/drawing/2014/main"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21</a:t>
            </a:fld>
            <a:endParaRPr/>
          </a:p>
        </p:txBody>
      </p:sp>
      <p:sp>
        <p:nvSpPr>
          <p:cNvPr id="65" name="Google Shape;65;p9"/>
          <p:cNvSpPr txBox="1"/>
          <p:nvPr/>
        </p:nvSpPr>
        <p:spPr>
          <a:xfrm>
            <a:off x="285531" y="1074532"/>
            <a:ext cx="8509997" cy="375445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Modalità operative</a:t>
            </a:r>
            <a:endParaRPr lang="en-GB"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06006" y="1812071"/>
            <a:ext cx="836773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b="1" dirty="0">
                <a:solidFill>
                  <a:srgbClr val="18C320"/>
                </a:solidFill>
              </a:rPr>
              <a:t>Prodotti che raggiungono l'"ultimo miglio" per i clienti</a:t>
            </a:r>
          </a:p>
          <a:p>
            <a:pPr algn="just"/>
            <a:endParaRPr lang="en-GB" sz="1600" dirty="0">
              <a:solidFill>
                <a:schemeClr val="tx1"/>
              </a:solidFill>
            </a:endParaRPr>
          </a:p>
          <a:p>
            <a:pPr algn="just"/>
            <a:r>
              <a:rPr lang="en-GB" sz="1600" dirty="0">
                <a:solidFill>
                  <a:schemeClr val="tx1"/>
                </a:solidFill>
              </a:rPr>
              <a:t>I ristoranti e gli alberghi cittadini, a prescindere dalle dimensioni e dalla proprietà, si affidano a un approvvigionamento molto frequente di prodotti e a quantità limitate che non giustificano la consegna di un camion intero.</a:t>
            </a:r>
          </a:p>
          <a:p>
            <a:pPr algn="just"/>
            <a:endParaRPr lang="en-GB" sz="1600" dirty="0">
              <a:solidFill>
                <a:schemeClr val="tx1"/>
              </a:solidFill>
            </a:endParaRPr>
          </a:p>
          <a:p>
            <a:pPr algn="just"/>
            <a:r>
              <a:rPr lang="en-GB" sz="1600" dirty="0">
                <a:solidFill>
                  <a:schemeClr val="tx1"/>
                </a:solidFill>
              </a:rPr>
              <a:t>Per essere efficienti dal punto di vista dei costi, esistono due opzioni possibili:</a:t>
            </a:r>
          </a:p>
          <a:p>
            <a:pPr marL="895350" lvl="1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Lavorare con un </a:t>
            </a:r>
            <a:r>
              <a:rPr lang="en-GB" sz="1600" b="1" dirty="0">
                <a:solidFill>
                  <a:srgbClr val="18C320"/>
                </a:solidFill>
              </a:rPr>
              <a:t>fornitore dedicato </a:t>
            </a:r>
            <a:r>
              <a:rPr lang="en-GB" sz="1600" dirty="0">
                <a:solidFill>
                  <a:schemeClr val="tx1"/>
                </a:solidFill>
              </a:rPr>
              <a:t>con mezzi di trasporto propri e turni di consegna per il settore</a:t>
            </a:r>
          </a:p>
          <a:p>
            <a:pPr marL="895350" lvl="1" indent="-285750" algn="just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18C320"/>
                </a:solidFill>
              </a:rPr>
              <a:t>Approvvigionamento diretto </a:t>
            </a:r>
            <a:r>
              <a:rPr lang="en-GB" sz="1600" dirty="0">
                <a:solidFill>
                  <a:schemeClr val="tx1"/>
                </a:solidFill>
              </a:rPr>
              <a:t>dai fornitori per controllare quantità e qualità e ridurre l'imprevedibilità delle consegne.</a:t>
            </a: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5B7CB356-2419-4AA9-8191-EC9EE47D0171}"/>
              </a:ext>
            </a:extLst>
          </p:cNvPr>
          <p:cNvCxnSpPr>
            <a:cxnSpLocks/>
          </p:cNvCxnSpPr>
          <p:nvPr/>
        </p:nvCxnSpPr>
        <p:spPr>
          <a:xfrm>
            <a:off x="2785482" y="3549341"/>
            <a:ext cx="176547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A7129EB4-E6B2-4A2C-BC0B-67FEF82D1898}"/>
              </a:ext>
            </a:extLst>
          </p:cNvPr>
          <p:cNvSpPr txBox="1"/>
          <p:nvPr/>
        </p:nvSpPr>
        <p:spPr>
          <a:xfrm>
            <a:off x="1485993" y="5770898"/>
            <a:ext cx="1625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rgbClr val="18C320"/>
                </a:solidFill>
              </a:rPr>
              <a:t>Apertura </a:t>
            </a:r>
            <a:r>
              <a:rPr lang="fr-FR" dirty="0">
                <a:solidFill>
                  <a:srgbClr val="18C320"/>
                </a:solidFill>
              </a:rPr>
              <a:t>&amp; </a:t>
            </a:r>
          </a:p>
          <a:p>
            <a:pPr algn="ctr"/>
            <a:r>
              <a:rPr lang="fr-FR" dirty="0" err="1">
                <a:solidFill>
                  <a:srgbClr val="18C320"/>
                </a:solidFill>
              </a:rPr>
              <a:t>Orari di consegna</a:t>
            </a:r>
            <a:endParaRPr lang="fr-FR" dirty="0">
              <a:solidFill>
                <a:srgbClr val="18C32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2D89FCD-4481-42B1-9CD3-D8EDDA5D2C61}"/>
              </a:ext>
            </a:extLst>
          </p:cNvPr>
          <p:cNvSpPr txBox="1"/>
          <p:nvPr/>
        </p:nvSpPr>
        <p:spPr>
          <a:xfrm>
            <a:off x="2275567" y="4943871"/>
            <a:ext cx="2442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rgbClr val="18C320"/>
                </a:solidFill>
              </a:rPr>
              <a:t>Spazio di </a:t>
            </a:r>
            <a:r>
              <a:rPr lang="fr-FR" dirty="0">
                <a:solidFill>
                  <a:srgbClr val="18C320"/>
                </a:solidFill>
              </a:rPr>
              <a:t>consegna a </a:t>
            </a:r>
          </a:p>
          <a:p>
            <a:pPr algn="ctr"/>
            <a:r>
              <a:rPr lang="fr-FR" dirty="0" err="1">
                <a:solidFill>
                  <a:srgbClr val="18C320"/>
                </a:solidFill>
              </a:rPr>
              <a:t>carico/scarico</a:t>
            </a:r>
            <a:endParaRPr lang="fr-FR" dirty="0">
              <a:solidFill>
                <a:srgbClr val="18C32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B6153A6-F016-4996-A15A-F217E57AAABF}"/>
              </a:ext>
            </a:extLst>
          </p:cNvPr>
          <p:cNvSpPr txBox="1"/>
          <p:nvPr/>
        </p:nvSpPr>
        <p:spPr>
          <a:xfrm>
            <a:off x="4944502" y="4803733"/>
            <a:ext cx="2442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18C320"/>
                </a:solidFill>
              </a:rPr>
              <a:t>Trasporto </a:t>
            </a:r>
            <a:r>
              <a:rPr lang="fr-FR" dirty="0" err="1">
                <a:solidFill>
                  <a:srgbClr val="18C320"/>
                </a:solidFill>
              </a:rPr>
              <a:t>specifico </a:t>
            </a:r>
          </a:p>
          <a:p>
            <a:pPr algn="ctr"/>
            <a:r>
              <a:rPr lang="fr-FR" dirty="0">
                <a:solidFill>
                  <a:srgbClr val="18C320"/>
                </a:solidFill>
              </a:rPr>
              <a:t>e </a:t>
            </a:r>
            <a:r>
              <a:rPr lang="fr-FR" dirty="0" err="1">
                <a:solidFill>
                  <a:srgbClr val="18C320"/>
                </a:solidFill>
              </a:rPr>
              <a:t>attrezzature per lo stoccaggio</a:t>
            </a:r>
            <a:endParaRPr lang="fr-FR" dirty="0">
              <a:solidFill>
                <a:srgbClr val="18C32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C66332D-3E34-4A66-8F79-BDE91BB2CBA7}"/>
              </a:ext>
            </a:extLst>
          </p:cNvPr>
          <p:cNvSpPr txBox="1"/>
          <p:nvPr/>
        </p:nvSpPr>
        <p:spPr>
          <a:xfrm>
            <a:off x="5761424" y="5770898"/>
            <a:ext cx="1896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18C320"/>
                </a:solidFill>
              </a:rPr>
              <a:t>Cura della manipolazione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341DEDB8-F4A2-425B-B02C-D322C4FF80E4}"/>
              </a:ext>
            </a:extLst>
          </p:cNvPr>
          <p:cNvCxnSpPr>
            <a:cxnSpLocks/>
          </p:cNvCxnSpPr>
          <p:nvPr/>
        </p:nvCxnSpPr>
        <p:spPr>
          <a:xfrm>
            <a:off x="1309107" y="4054166"/>
            <a:ext cx="1729061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BBAFD03F-A869-4B10-919F-F12719CC1AA0}"/>
              </a:ext>
            </a:extLst>
          </p:cNvPr>
          <p:cNvGrpSpPr/>
          <p:nvPr/>
        </p:nvGrpSpPr>
        <p:grpSpPr>
          <a:xfrm>
            <a:off x="3252707" y="5163530"/>
            <a:ext cx="2367198" cy="1460773"/>
            <a:chOff x="6033852" y="5107388"/>
            <a:chExt cx="2639885" cy="1506410"/>
          </a:xfrm>
        </p:grpSpPr>
        <p:pic>
          <p:nvPicPr>
            <p:cNvPr id="15" name="Image 14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48E6C468-78C2-48C7-A7D9-863798474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67327" y="5107388"/>
              <a:ext cx="1506410" cy="1506410"/>
            </a:xfrm>
            <a:prstGeom prst="rect">
              <a:avLst/>
            </a:prstGeom>
          </p:spPr>
        </p:pic>
        <p:pic>
          <p:nvPicPr>
            <p:cNvPr id="16" name="Image 15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17AA9DD8-DC6A-4BF3-9E2B-62F38800A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33852" y="5566319"/>
              <a:ext cx="1447800" cy="1024847"/>
            </a:xfrm>
            <a:prstGeom prst="rect">
              <a:avLst/>
            </a:prstGeom>
          </p:spPr>
        </p:pic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5C1F735D-202F-429A-844E-7DE6A95431B2}"/>
              </a:ext>
            </a:extLst>
          </p:cNvPr>
          <p:cNvSpPr txBox="1"/>
          <p:nvPr/>
        </p:nvSpPr>
        <p:spPr>
          <a:xfrm>
            <a:off x="2724150" y="6414713"/>
            <a:ext cx="3295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err="1">
                <a:solidFill>
                  <a:srgbClr val="009EC6"/>
                </a:solidFill>
              </a:rPr>
              <a:t>Requisiti di accesso </a:t>
            </a:r>
            <a:r>
              <a:rPr lang="fr-FR" i="1" dirty="0">
                <a:solidFill>
                  <a:srgbClr val="009EC6"/>
                </a:solidFill>
              </a:rPr>
              <a:t>urbano</a:t>
            </a:r>
          </a:p>
        </p:txBody>
      </p:sp>
    </p:spTree>
    <p:extLst>
      <p:ext uri="{BB962C8B-B14F-4D97-AF65-F5344CB8AC3E}">
        <p14:creationId xmlns:p14="http://schemas.microsoft.com/office/powerpoint/2010/main" val="367912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:a16="http://schemas.microsoft.com/office/drawing/2014/main"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4" grpId="0"/>
      <p:bldP spid="9" grpId="0"/>
      <p:bldP spid="10" grpId="0"/>
      <p:bldP spid="11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22</a:t>
            </a:fld>
            <a:endParaRPr/>
          </a:p>
        </p:txBody>
      </p:sp>
      <p:sp>
        <p:nvSpPr>
          <p:cNvPr id="65" name="Google Shape;65;p9"/>
          <p:cNvSpPr txBox="1"/>
          <p:nvPr/>
        </p:nvSpPr>
        <p:spPr>
          <a:xfrm>
            <a:off x="285531" y="1074532"/>
            <a:ext cx="8509997" cy="375445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Modalità operative</a:t>
            </a:r>
            <a:endParaRPr lang="en-GB"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06006" y="1812071"/>
            <a:ext cx="83677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b="1" dirty="0">
                <a:solidFill>
                  <a:srgbClr val="18C320"/>
                </a:solidFill>
              </a:rPr>
              <a:t>Prodotti che raggiungono l'"ultimo miglio" per i clienti</a:t>
            </a:r>
          </a:p>
          <a:p>
            <a:pPr algn="just"/>
            <a:endParaRPr lang="en-GB" sz="1600" dirty="0">
              <a:solidFill>
                <a:schemeClr val="tx1"/>
              </a:solidFill>
            </a:endParaRPr>
          </a:p>
          <a:p>
            <a:pPr algn="just"/>
            <a:r>
              <a:rPr lang="en-GB" sz="1600" dirty="0">
                <a:solidFill>
                  <a:schemeClr val="tx1"/>
                </a:solidFill>
              </a:rPr>
              <a:t>Sebbene il personale del settore non sia dedicato alle operazioni logistiche, vi sono diversi aspetti strettamente legati alla gestione dei flussi di prodotti: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7129EB4-E6B2-4A2C-BC0B-67FEF82D1898}"/>
              </a:ext>
            </a:extLst>
          </p:cNvPr>
          <p:cNvSpPr txBox="1"/>
          <p:nvPr/>
        </p:nvSpPr>
        <p:spPr>
          <a:xfrm>
            <a:off x="285531" y="3338511"/>
            <a:ext cx="2484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rgbClr val="18C320"/>
                </a:solidFill>
              </a:rPr>
              <a:t>Rapporto con i fornitori</a:t>
            </a:r>
            <a:endParaRPr lang="fr-FR" b="1" dirty="0">
              <a:solidFill>
                <a:srgbClr val="18C32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2D89FCD-4481-42B1-9CD3-D8EDDA5D2C61}"/>
              </a:ext>
            </a:extLst>
          </p:cNvPr>
          <p:cNvSpPr txBox="1"/>
          <p:nvPr/>
        </p:nvSpPr>
        <p:spPr>
          <a:xfrm>
            <a:off x="306005" y="4105920"/>
            <a:ext cx="2599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rgbClr val="18C320"/>
                </a:solidFill>
              </a:rPr>
              <a:t>La coerenza </a:t>
            </a:r>
            <a:r>
              <a:rPr lang="fr-FR" b="1" dirty="0">
                <a:solidFill>
                  <a:srgbClr val="18C320"/>
                </a:solidFill>
              </a:rPr>
              <a:t>rispetto ai </a:t>
            </a:r>
            <a:r>
              <a:rPr lang="fr-FR" b="1" dirty="0" err="1">
                <a:solidFill>
                  <a:srgbClr val="18C320"/>
                </a:solidFill>
              </a:rPr>
              <a:t>prezzi bassi</a:t>
            </a:r>
            <a:endParaRPr lang="fr-FR" b="1" dirty="0">
              <a:solidFill>
                <a:srgbClr val="18C32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B6153A6-F016-4996-A15A-F217E57AAABF}"/>
              </a:ext>
            </a:extLst>
          </p:cNvPr>
          <p:cNvSpPr txBox="1"/>
          <p:nvPr/>
        </p:nvSpPr>
        <p:spPr>
          <a:xfrm>
            <a:off x="306007" y="4931543"/>
            <a:ext cx="2464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rgbClr val="18C320"/>
                </a:solidFill>
              </a:rPr>
              <a:t>Tracciabilità</a:t>
            </a:r>
            <a:endParaRPr lang="fr-FR" b="1" dirty="0">
              <a:solidFill>
                <a:srgbClr val="18C32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C66332D-3E34-4A66-8F79-BDE91BB2CBA7}"/>
              </a:ext>
            </a:extLst>
          </p:cNvPr>
          <p:cNvSpPr txBox="1"/>
          <p:nvPr/>
        </p:nvSpPr>
        <p:spPr>
          <a:xfrm>
            <a:off x="285531" y="5879972"/>
            <a:ext cx="2505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rgbClr val="18C320"/>
                </a:solidFill>
              </a:rPr>
              <a:t>Previsione della domanda</a:t>
            </a:r>
            <a:endParaRPr lang="fr-FR" b="1" dirty="0">
              <a:solidFill>
                <a:srgbClr val="18C320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A327100-3E5A-4FF8-B4DD-01F2A3EE09DF}"/>
              </a:ext>
            </a:extLst>
          </p:cNvPr>
          <p:cNvSpPr txBox="1"/>
          <p:nvPr/>
        </p:nvSpPr>
        <p:spPr>
          <a:xfrm>
            <a:off x="3083554" y="3251383"/>
            <a:ext cx="57119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300" dirty="0" err="1"/>
              <a:t>La qualità </a:t>
            </a:r>
            <a:r>
              <a:rPr lang="fr-FR" sz="1300" dirty="0"/>
              <a:t>e l'</a:t>
            </a:r>
            <a:r>
              <a:rPr lang="fr-FR" sz="1300" dirty="0" err="1"/>
              <a:t>origine </a:t>
            </a:r>
            <a:r>
              <a:rPr lang="fr-FR" sz="1300" dirty="0"/>
              <a:t>dell'</a:t>
            </a:r>
            <a:r>
              <a:rPr lang="fr-FR" sz="1300" dirty="0" err="1"/>
              <a:t>approvvigionamento sono </a:t>
            </a:r>
            <a:r>
              <a:rPr lang="fr-FR" sz="1300" dirty="0"/>
              <a:t>essenziali per la </a:t>
            </a:r>
            <a:r>
              <a:rPr lang="fr-FR" sz="1300" dirty="0" err="1"/>
              <a:t>longevità </a:t>
            </a:r>
            <a:r>
              <a:rPr lang="fr-FR" sz="1300" dirty="0"/>
              <a:t>e la </a:t>
            </a:r>
            <a:r>
              <a:rPr lang="fr-FR" sz="1300" dirty="0" err="1"/>
              <a:t>reputazione </a:t>
            </a:r>
            <a:r>
              <a:rPr lang="fr-FR" sz="1300" dirty="0"/>
              <a:t>dell'azienda. Questa relazione deve </a:t>
            </a:r>
            <a:r>
              <a:rPr lang="fr-FR" sz="1300" dirty="0" err="1"/>
              <a:t>essere intrattenuta regolarmente</a:t>
            </a:r>
            <a:endParaRPr lang="fr-FR" sz="13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757F6C1-F2B5-453A-AAC2-7AC3B569B047}"/>
              </a:ext>
            </a:extLst>
          </p:cNvPr>
          <p:cNvSpPr txBox="1"/>
          <p:nvPr/>
        </p:nvSpPr>
        <p:spPr>
          <a:xfrm>
            <a:off x="3083554" y="4111538"/>
            <a:ext cx="571197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300" dirty="0"/>
              <a:t>Anche </a:t>
            </a:r>
            <a:r>
              <a:rPr lang="fr-FR" sz="1300" dirty="0" err="1"/>
              <a:t>con le </a:t>
            </a:r>
            <a:r>
              <a:rPr lang="fr-FR" sz="1300" dirty="0"/>
              <a:t>fluttuazioni </a:t>
            </a:r>
            <a:r>
              <a:rPr lang="fr-FR" sz="1300" dirty="0" err="1"/>
              <a:t>dei prezzi</a:t>
            </a:r>
            <a:r>
              <a:rPr lang="fr-FR" sz="1300" dirty="0"/>
              <a:t>, la </a:t>
            </a:r>
            <a:r>
              <a:rPr lang="fr-FR" sz="1300" dirty="0" err="1"/>
              <a:t>qualità </a:t>
            </a:r>
            <a:r>
              <a:rPr lang="fr-FR" sz="1300" dirty="0"/>
              <a:t>e l'</a:t>
            </a:r>
            <a:r>
              <a:rPr lang="fr-FR" sz="1300" dirty="0" err="1"/>
              <a:t>affidabilità </a:t>
            </a:r>
            <a:r>
              <a:rPr lang="fr-FR" sz="1300" dirty="0"/>
              <a:t>devono </a:t>
            </a:r>
            <a:r>
              <a:rPr lang="fr-FR" sz="1300" dirty="0" err="1"/>
              <a:t>essere prioritarie.</a:t>
            </a:r>
            <a:endParaRPr lang="fr-FR" sz="13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CEE8AAD-37D5-4EB7-8530-5F7CAC585905}"/>
              </a:ext>
            </a:extLst>
          </p:cNvPr>
          <p:cNvSpPr txBox="1"/>
          <p:nvPr/>
        </p:nvSpPr>
        <p:spPr>
          <a:xfrm>
            <a:off x="3083554" y="4771638"/>
            <a:ext cx="57119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300" dirty="0" err="1"/>
              <a:t>Sono necessari </a:t>
            </a:r>
            <a:r>
              <a:rPr lang="fr-FR" sz="1300" dirty="0"/>
              <a:t>dati </a:t>
            </a:r>
            <a:r>
              <a:rPr lang="fr-FR" sz="1300" dirty="0" err="1"/>
              <a:t>accurati </a:t>
            </a:r>
            <a:r>
              <a:rPr lang="fr-FR" sz="1300" dirty="0"/>
              <a:t>e </a:t>
            </a:r>
            <a:r>
              <a:rPr lang="fr-FR" sz="1300" dirty="0" err="1"/>
              <a:t>tempestivi </a:t>
            </a:r>
            <a:r>
              <a:rPr lang="fr-FR" sz="1300" dirty="0"/>
              <a:t>per conoscere la </a:t>
            </a:r>
            <a:r>
              <a:rPr lang="fr-FR" sz="1300" dirty="0" err="1"/>
              <a:t>capacità del servizio </a:t>
            </a:r>
            <a:r>
              <a:rPr lang="fr-FR" sz="1300" dirty="0"/>
              <a:t>e </a:t>
            </a:r>
            <a:r>
              <a:rPr lang="fr-FR" sz="1300" dirty="0" err="1"/>
              <a:t>garantire </a:t>
            </a:r>
            <a:r>
              <a:rPr lang="fr-FR" sz="1300" dirty="0"/>
              <a:t>le </a:t>
            </a:r>
            <a:r>
              <a:rPr lang="fr-FR" sz="1300" dirty="0" err="1"/>
              <a:t>origini di approvvigionamento </a:t>
            </a:r>
            <a:r>
              <a:rPr lang="fr-FR" sz="1300" dirty="0"/>
              <a:t>o le condizioni di movimentazione.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140B45D-7A5D-4670-A3A5-798DBE4DA2CC}"/>
              </a:ext>
            </a:extLst>
          </p:cNvPr>
          <p:cNvSpPr txBox="1"/>
          <p:nvPr/>
        </p:nvSpPr>
        <p:spPr>
          <a:xfrm>
            <a:off x="3083554" y="5757166"/>
            <a:ext cx="57119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300" dirty="0" err="1"/>
              <a:t>Anticipare la frequenza </a:t>
            </a:r>
            <a:r>
              <a:rPr lang="fr-FR" sz="1300" dirty="0"/>
              <a:t>dei </a:t>
            </a:r>
            <a:r>
              <a:rPr lang="fr-FR" sz="1300" dirty="0" err="1"/>
              <a:t>clienti</a:t>
            </a:r>
            <a:r>
              <a:rPr lang="fr-FR" sz="1300" dirty="0"/>
              <a:t>, le tendenze di </a:t>
            </a:r>
            <a:r>
              <a:rPr lang="fr-FR" sz="1300" dirty="0" err="1"/>
              <a:t>consumo </a:t>
            </a:r>
            <a:r>
              <a:rPr lang="fr-FR" sz="1300" dirty="0"/>
              <a:t>e la </a:t>
            </a:r>
            <a:r>
              <a:rPr lang="fr-FR" sz="1300" dirty="0" err="1"/>
              <a:t>capacità di stoccaggio </a:t>
            </a:r>
            <a:r>
              <a:rPr lang="fr-FR" sz="1300" dirty="0"/>
              <a:t>aiuterà a monitorare i </a:t>
            </a:r>
            <a:r>
              <a:rPr lang="fr-FR" sz="1300" dirty="0" err="1"/>
              <a:t>costi in modo efficiente.</a:t>
            </a:r>
            <a:endParaRPr lang="fr-FR" sz="1300" dirty="0"/>
          </a:p>
        </p:txBody>
      </p:sp>
    </p:spTree>
    <p:extLst>
      <p:ext uri="{BB962C8B-B14F-4D97-AF65-F5344CB8AC3E}">
        <p14:creationId xmlns:p14="http://schemas.microsoft.com/office/powerpoint/2010/main" val="380178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:a16="http://schemas.microsoft.com/office/drawing/2014/main"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4" grpId="0"/>
      <p:bldP spid="9" grpId="0"/>
      <p:bldP spid="10" grpId="0"/>
      <p:bldP spid="11" grpId="0"/>
      <p:bldP spid="2" grpId="0"/>
      <p:bldP spid="12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23</a:t>
            </a:fld>
            <a:endParaRPr/>
          </a:p>
        </p:txBody>
      </p:sp>
      <p:sp>
        <p:nvSpPr>
          <p:cNvPr id="65" name="Google Shape;65;p9"/>
          <p:cNvSpPr txBox="1"/>
          <p:nvPr/>
        </p:nvSpPr>
        <p:spPr>
          <a:xfrm>
            <a:off x="285531" y="1074532"/>
            <a:ext cx="8509997" cy="375445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Modalità operative</a:t>
            </a:r>
            <a:endParaRPr lang="en-GB"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06006" y="1812071"/>
            <a:ext cx="83677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b="1" dirty="0">
                <a:solidFill>
                  <a:srgbClr val="18C320"/>
                </a:solidFill>
              </a:rPr>
              <a:t>Prodotti che raggiungono l'"ultimo miglio" per i clienti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407B2AB-80A0-4B19-BCD6-2FE3B1964DCD}"/>
              </a:ext>
            </a:extLst>
          </p:cNvPr>
          <p:cNvSpPr txBox="1"/>
          <p:nvPr/>
        </p:nvSpPr>
        <p:spPr>
          <a:xfrm>
            <a:off x="306008" y="2757804"/>
            <a:ext cx="2464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18C320"/>
                </a:solidFill>
              </a:rPr>
              <a:t>Gestione dello storage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90B34DC-1286-4D04-B04F-7C0EA6A16715}"/>
              </a:ext>
            </a:extLst>
          </p:cNvPr>
          <p:cNvSpPr txBox="1"/>
          <p:nvPr/>
        </p:nvSpPr>
        <p:spPr>
          <a:xfrm>
            <a:off x="306009" y="3597745"/>
            <a:ext cx="2505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rgbClr val="18C320"/>
                </a:solidFill>
              </a:rPr>
              <a:t>Sostenibilità</a:t>
            </a:r>
            <a:endParaRPr lang="fr-FR" b="1" dirty="0">
              <a:solidFill>
                <a:srgbClr val="18C320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3E3CFF8-1DD0-4E52-9A17-87EB308E5B5A}"/>
              </a:ext>
            </a:extLst>
          </p:cNvPr>
          <p:cNvSpPr txBox="1"/>
          <p:nvPr/>
        </p:nvSpPr>
        <p:spPr>
          <a:xfrm>
            <a:off x="306006" y="4512701"/>
            <a:ext cx="2464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rgbClr val="18C320"/>
                </a:solidFill>
              </a:rPr>
              <a:t>Operazioni </a:t>
            </a:r>
            <a:r>
              <a:rPr lang="fr-FR" b="1" dirty="0">
                <a:solidFill>
                  <a:srgbClr val="18C320"/>
                </a:solidFill>
              </a:rPr>
              <a:t>commerciali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9E166C6-DBC3-474C-BA9B-F211A63D5592}"/>
              </a:ext>
            </a:extLst>
          </p:cNvPr>
          <p:cNvSpPr txBox="1"/>
          <p:nvPr/>
        </p:nvSpPr>
        <p:spPr>
          <a:xfrm>
            <a:off x="3083554" y="2676972"/>
            <a:ext cx="57119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300" dirty="0"/>
              <a:t>Le tecniche di stoccaggio sono </a:t>
            </a:r>
            <a:r>
              <a:rPr lang="fr-FR" sz="1300" dirty="0" err="1"/>
              <a:t>necessarie </a:t>
            </a:r>
            <a:r>
              <a:rPr lang="fr-FR" sz="1300" dirty="0"/>
              <a:t>per </a:t>
            </a:r>
            <a:r>
              <a:rPr lang="fr-FR" sz="1300" dirty="0" err="1"/>
              <a:t>gestire </a:t>
            </a:r>
            <a:r>
              <a:rPr lang="fr-FR" sz="1300" dirty="0"/>
              <a:t>le </a:t>
            </a:r>
            <a:r>
              <a:rPr lang="fr-FR" sz="1300" dirty="0" err="1"/>
              <a:t>merci</a:t>
            </a:r>
            <a:r>
              <a:rPr lang="fr-FR" sz="1300" dirty="0"/>
              <a:t>: organizzazione </a:t>
            </a:r>
            <a:r>
              <a:rPr lang="fr-FR" sz="1300" dirty="0" err="1"/>
              <a:t>dello spazio</a:t>
            </a:r>
            <a:r>
              <a:rPr lang="fr-FR" sz="1300" dirty="0"/>
              <a:t>, gestione </a:t>
            </a:r>
            <a:r>
              <a:rPr lang="fr-FR" sz="1300" dirty="0" err="1"/>
              <a:t>dei rifiuti</a:t>
            </a:r>
            <a:r>
              <a:rPr lang="fr-FR" sz="1300" dirty="0"/>
              <a:t>, manutenzione e </a:t>
            </a:r>
            <a:r>
              <a:rPr lang="fr-FR" sz="1300" dirty="0" err="1"/>
              <a:t>pulizia</a:t>
            </a:r>
            <a:r>
              <a:rPr lang="fr-FR" sz="1300" dirty="0"/>
              <a:t>...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5231841-F748-4768-AA17-3DDFEC9E2279}"/>
              </a:ext>
            </a:extLst>
          </p:cNvPr>
          <p:cNvSpPr txBox="1"/>
          <p:nvPr/>
        </p:nvSpPr>
        <p:spPr>
          <a:xfrm>
            <a:off x="3104030" y="3519112"/>
            <a:ext cx="57119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300" dirty="0" err="1"/>
              <a:t>La gestione </a:t>
            </a:r>
            <a:r>
              <a:rPr lang="fr-FR" sz="1300" dirty="0"/>
              <a:t>dell'</a:t>
            </a:r>
            <a:r>
              <a:rPr lang="fr-FR" sz="1300" dirty="0" err="1"/>
              <a:t>impronta di carbonio implica una </a:t>
            </a:r>
            <a:r>
              <a:rPr lang="fr-FR" sz="1300" dirty="0"/>
              <a:t>maggiore attenzione </a:t>
            </a:r>
            <a:r>
              <a:rPr lang="fr-FR" sz="1300" dirty="0" err="1"/>
              <a:t>alle </a:t>
            </a:r>
            <a:r>
              <a:rPr lang="fr-FR" sz="1300" dirty="0"/>
              <a:t>opzioni locali </a:t>
            </a:r>
            <a:r>
              <a:rPr lang="fr-FR" sz="1300" dirty="0" err="1"/>
              <a:t>e la collaborazione con i </a:t>
            </a:r>
            <a:r>
              <a:rPr lang="fr-FR" sz="1300" dirty="0"/>
              <a:t>grandi </a:t>
            </a:r>
            <a:r>
              <a:rPr lang="fr-FR" sz="1300" dirty="0" err="1"/>
              <a:t>produttori </a:t>
            </a:r>
            <a:r>
              <a:rPr lang="fr-FR" sz="1300" dirty="0"/>
              <a:t>e i </a:t>
            </a:r>
            <a:r>
              <a:rPr lang="fr-FR" sz="1300" dirty="0" err="1"/>
              <a:t>prodotti </a:t>
            </a:r>
            <a:r>
              <a:rPr lang="fr-FR" sz="1300" dirty="0"/>
              <a:t>di stagione.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AA980FE-FF55-40D2-A42B-84D47D9389DF}"/>
              </a:ext>
            </a:extLst>
          </p:cNvPr>
          <p:cNvSpPr txBox="1"/>
          <p:nvPr/>
        </p:nvSpPr>
        <p:spPr>
          <a:xfrm>
            <a:off x="306006" y="5459329"/>
            <a:ext cx="2464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18C320"/>
                </a:solidFill>
              </a:rPr>
              <a:t>Conformità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163D1B3-0F6D-4374-91CE-0C72CD706905}"/>
              </a:ext>
            </a:extLst>
          </p:cNvPr>
          <p:cNvSpPr txBox="1"/>
          <p:nvPr/>
        </p:nvSpPr>
        <p:spPr>
          <a:xfrm>
            <a:off x="3104026" y="4425757"/>
            <a:ext cx="57119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300" dirty="0"/>
              <a:t>Per le </a:t>
            </a:r>
            <a:r>
              <a:rPr lang="fr-FR" sz="1300" dirty="0" err="1"/>
              <a:t>operazioni promozionali</a:t>
            </a:r>
            <a:r>
              <a:rPr lang="fr-FR" sz="1300" dirty="0"/>
              <a:t>, la soddisfazione dei </a:t>
            </a:r>
            <a:r>
              <a:rPr lang="fr-FR" sz="1300" dirty="0" err="1"/>
              <a:t>clienti </a:t>
            </a:r>
            <a:r>
              <a:rPr lang="fr-FR" sz="1300" dirty="0"/>
              <a:t>può </a:t>
            </a:r>
            <a:r>
              <a:rPr lang="fr-FR" sz="1300" dirty="0" err="1"/>
              <a:t>essere garantita solo </a:t>
            </a:r>
            <a:r>
              <a:rPr lang="fr-FR" sz="1300" dirty="0"/>
              <a:t>se il </a:t>
            </a:r>
            <a:r>
              <a:rPr lang="fr-FR" sz="1300" dirty="0" err="1"/>
              <a:t>livello dei prodotti </a:t>
            </a:r>
            <a:r>
              <a:rPr lang="fr-FR" sz="1300" dirty="0"/>
              <a:t>è </a:t>
            </a:r>
            <a:r>
              <a:rPr lang="fr-FR" sz="1300" dirty="0" err="1"/>
              <a:t>disponibile presso i venditori</a:t>
            </a:r>
            <a:r>
              <a:rPr lang="fr-FR" sz="1300" dirty="0"/>
              <a:t>, </a:t>
            </a:r>
            <a:r>
              <a:rPr lang="fr-FR" sz="1300" dirty="0" err="1"/>
              <a:t>così come </a:t>
            </a:r>
            <a:r>
              <a:rPr lang="fr-FR" sz="1300" dirty="0"/>
              <a:t>la </a:t>
            </a:r>
            <a:r>
              <a:rPr lang="fr-FR" sz="1300" dirty="0" err="1"/>
              <a:t>qualità.</a:t>
            </a:r>
            <a:endParaRPr lang="fr-FR" sz="1300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537B8CE-B667-4C06-8446-EEF18CAC5B0B}"/>
              </a:ext>
            </a:extLst>
          </p:cNvPr>
          <p:cNvSpPr txBox="1"/>
          <p:nvPr/>
        </p:nvSpPr>
        <p:spPr>
          <a:xfrm>
            <a:off x="3104026" y="5368654"/>
            <a:ext cx="57119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300" dirty="0" err="1"/>
              <a:t>Esistono </a:t>
            </a:r>
            <a:r>
              <a:rPr lang="fr-FR" sz="1300" dirty="0"/>
              <a:t>molte </a:t>
            </a:r>
            <a:r>
              <a:rPr lang="fr-FR" sz="1300" dirty="0" err="1"/>
              <a:t>norme </a:t>
            </a:r>
            <a:r>
              <a:rPr lang="fr-FR" sz="1300" dirty="0"/>
              <a:t>per garantire la </a:t>
            </a:r>
            <a:r>
              <a:rPr lang="fr-FR" sz="1300" dirty="0" err="1"/>
              <a:t>sicurezza alimentare </a:t>
            </a:r>
            <a:r>
              <a:rPr lang="fr-FR" sz="1300" dirty="0"/>
              <a:t>e </a:t>
            </a:r>
            <a:r>
              <a:rPr lang="fr-FR" sz="1300" dirty="0" err="1"/>
              <a:t>igienica </a:t>
            </a:r>
            <a:r>
              <a:rPr lang="fr-FR" sz="1300" dirty="0"/>
              <a:t>e i </a:t>
            </a:r>
            <a:r>
              <a:rPr lang="fr-FR" sz="1300" dirty="0" err="1"/>
              <a:t>contratti con i fornitori sono </a:t>
            </a:r>
            <a:r>
              <a:rPr lang="fr-FR" sz="1300" dirty="0"/>
              <a:t>una </a:t>
            </a:r>
            <a:r>
              <a:rPr lang="fr-FR" sz="1300" dirty="0" err="1"/>
              <a:t>migliore sicurezza </a:t>
            </a:r>
            <a:r>
              <a:rPr lang="fr-FR" sz="1300" dirty="0"/>
              <a:t>in caso di </a:t>
            </a:r>
            <a:r>
              <a:rPr lang="fr-FR" sz="1300" dirty="0" err="1"/>
              <a:t>problemi.</a:t>
            </a:r>
            <a:endParaRPr lang="fr-FR" sz="1300" dirty="0"/>
          </a:p>
        </p:txBody>
      </p:sp>
    </p:spTree>
    <p:extLst>
      <p:ext uri="{BB962C8B-B14F-4D97-AF65-F5344CB8AC3E}">
        <p14:creationId xmlns:p14="http://schemas.microsoft.com/office/powerpoint/2010/main" val="73692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:a16="http://schemas.microsoft.com/office/drawing/2014/main"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06006" y="1812071"/>
            <a:ext cx="836773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b="1" dirty="0">
                <a:solidFill>
                  <a:srgbClr val="18C320"/>
                </a:solidFill>
              </a:rPr>
              <a:t>Modalità di trasporto</a:t>
            </a:r>
          </a:p>
          <a:p>
            <a:pPr algn="just"/>
            <a:endParaRPr lang="en-GB" sz="1600" dirty="0">
              <a:solidFill>
                <a:schemeClr val="tx1"/>
              </a:solidFill>
            </a:endParaRPr>
          </a:p>
          <a:p>
            <a:pPr algn="just"/>
            <a:r>
              <a:rPr lang="en-GB" sz="1600" dirty="0">
                <a:solidFill>
                  <a:schemeClr val="tx1"/>
                </a:solidFill>
              </a:rPr>
              <a:t>Le consegne ad alberghi e ristoranti o ad altri servizi di catering all'interno del centro città possono essere effettuate con diversi mezzi di trasporto, anche se il volume di occupazione potrebbe non essere importante. </a:t>
            </a:r>
          </a:p>
          <a:p>
            <a:pPr algn="just"/>
            <a:endParaRPr lang="en-GB" sz="1600" dirty="0">
              <a:solidFill>
                <a:schemeClr val="tx1"/>
              </a:solidFill>
            </a:endParaRPr>
          </a:p>
          <a:p>
            <a:pPr algn="just"/>
            <a:r>
              <a:rPr lang="en-GB" sz="1600" dirty="0">
                <a:solidFill>
                  <a:schemeClr val="tx1"/>
                </a:solidFill>
              </a:rPr>
              <a:t>I camion, naturalmente, ma anche i veicoli leggeri, mentre le modalità di trasporto a due ruote non sono ancora state adattate.</a:t>
            </a:r>
          </a:p>
          <a:p>
            <a:pPr algn="just"/>
            <a:endParaRPr lang="en-GB" sz="1600" dirty="0">
              <a:solidFill>
                <a:schemeClr val="tx1"/>
              </a:solidFill>
            </a:endParaRPr>
          </a:p>
          <a:p>
            <a:pPr algn="just"/>
            <a:endParaRPr lang="en-GB" sz="1600" dirty="0">
              <a:solidFill>
                <a:schemeClr val="tx1"/>
              </a:solidFill>
            </a:endParaRPr>
          </a:p>
          <a:p>
            <a:pPr algn="just"/>
            <a:endParaRPr lang="en-GB" sz="1600" dirty="0">
              <a:solidFill>
                <a:schemeClr val="tx1"/>
              </a:solidFill>
            </a:endParaRPr>
          </a:p>
          <a:p>
            <a:pPr algn="just"/>
            <a:endParaRPr lang="en-GB" sz="1600" dirty="0">
              <a:solidFill>
                <a:schemeClr val="tx1"/>
              </a:solidFill>
            </a:endParaRPr>
          </a:p>
          <a:p>
            <a:pPr algn="just"/>
            <a:endParaRPr lang="en-GB" sz="1600" dirty="0">
              <a:solidFill>
                <a:schemeClr val="tx1"/>
              </a:solidFill>
            </a:endParaRPr>
          </a:p>
          <a:p>
            <a:pPr algn="just"/>
            <a:endParaRPr lang="en-GB" sz="1600" dirty="0">
              <a:solidFill>
                <a:schemeClr val="tx1"/>
              </a:solidFill>
            </a:endParaRPr>
          </a:p>
          <a:p>
            <a:pPr algn="just"/>
            <a:r>
              <a:rPr lang="en-GB" sz="1600" dirty="0">
                <a:solidFill>
                  <a:schemeClr val="tx1"/>
                </a:solidFill>
              </a:rPr>
              <a:t>Questi stakeholder si affidano in modo significativo ai logisti per migliorare l'impatto dei loro approvvigionamenti e dei trasporti sull'ambiente. </a:t>
            </a:r>
          </a:p>
          <a:p>
            <a:pPr algn="just"/>
            <a:endParaRPr lang="en-GB" sz="1600" dirty="0">
              <a:solidFill>
                <a:schemeClr val="tx1"/>
              </a:solidFill>
            </a:endParaRPr>
          </a:p>
          <a:p>
            <a:pPr algn="just"/>
            <a:r>
              <a:rPr lang="en-GB" sz="1600" dirty="0">
                <a:solidFill>
                  <a:schemeClr val="tx1"/>
                </a:solidFill>
              </a:rPr>
              <a:t>Manca una vera e propria domanda coerente con i volumi per giustificare la negoziazione di slot a bordo di modalità di trasporto più grandi (ad esempio: treni, chiatte), ma potrebbe evolversi in futuro, a seconda delle tendenze di evoluzione della città.</a:t>
            </a:r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24</a:t>
            </a:fld>
            <a:endParaRPr/>
          </a:p>
        </p:txBody>
      </p:sp>
      <p:sp>
        <p:nvSpPr>
          <p:cNvPr id="65" name="Google Shape;65;p9"/>
          <p:cNvSpPr txBox="1"/>
          <p:nvPr/>
        </p:nvSpPr>
        <p:spPr>
          <a:xfrm>
            <a:off x="285531" y="1074532"/>
            <a:ext cx="8509997" cy="375445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Modalità operative</a:t>
            </a:r>
            <a:endParaRPr lang="en-GB"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2E95497-6936-441E-B719-DFC8E9EE30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737" t="20822" r="35218" b="50000"/>
          <a:stretch/>
        </p:blipFill>
        <p:spPr>
          <a:xfrm>
            <a:off x="1064941" y="3897585"/>
            <a:ext cx="1147823" cy="981074"/>
          </a:xfrm>
          <a:prstGeom prst="rect">
            <a:avLst/>
          </a:prstGeom>
        </p:spPr>
      </p:pic>
      <p:pic>
        <p:nvPicPr>
          <p:cNvPr id="17" name="Image 16" descr="Une image contenant texte&#10;&#10;Description générée automatiquement">
            <a:extLst>
              <a:ext uri="{FF2B5EF4-FFF2-40B4-BE49-F238E27FC236}">
                <a16:creationId xmlns:a16="http://schemas.microsoft.com/office/drawing/2014/main" id="{47A5EDE9-B025-40A0-BFB6-9833B72BCC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19" t="71035" r="82678" b="4886"/>
          <a:stretch/>
        </p:blipFill>
        <p:spPr>
          <a:xfrm>
            <a:off x="2727818" y="3893576"/>
            <a:ext cx="693798" cy="809624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DF3113A-864D-46B8-8390-F4D5F0F793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2083" t="68253" r="3607" b="10340"/>
          <a:stretch/>
        </p:blipFill>
        <p:spPr>
          <a:xfrm>
            <a:off x="4007465" y="3983434"/>
            <a:ext cx="963674" cy="71976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E960B83-DA64-46DD-8A08-1B9DB325A6C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219" t="21553" r="11672" b="57040"/>
          <a:stretch/>
        </p:blipFill>
        <p:spPr>
          <a:xfrm>
            <a:off x="6286509" y="3972701"/>
            <a:ext cx="595453" cy="78481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6FE382D-58BB-4BA8-BBAC-158753E337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502" t="-807" r="11389" b="79400"/>
          <a:stretch/>
        </p:blipFill>
        <p:spPr>
          <a:xfrm>
            <a:off x="7060859" y="3972701"/>
            <a:ext cx="546099" cy="719766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38DFDB63-15B7-40C3-80E9-B6875D1D340C}"/>
              </a:ext>
            </a:extLst>
          </p:cNvPr>
          <p:cNvCxnSpPr/>
          <p:nvPr/>
        </p:nvCxnSpPr>
        <p:spPr>
          <a:xfrm flipH="1">
            <a:off x="5192166" y="3921836"/>
            <a:ext cx="642541" cy="932572"/>
          </a:xfrm>
          <a:prstGeom prst="line">
            <a:avLst/>
          </a:prstGeom>
          <a:ln w="28575">
            <a:solidFill>
              <a:srgbClr val="18C32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ACE2B8EF-F271-4B4A-896D-DD175E0A49F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080" t="5061" r="82955" b="74376"/>
          <a:stretch/>
        </p:blipFill>
        <p:spPr>
          <a:xfrm flipH="1">
            <a:off x="7826614" y="3977800"/>
            <a:ext cx="345630" cy="71466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7B6B31A-3470-43B5-AD66-A81C109730DE}"/>
              </a:ext>
            </a:extLst>
          </p:cNvPr>
          <p:cNvSpPr txBox="1"/>
          <p:nvPr/>
        </p:nvSpPr>
        <p:spPr>
          <a:xfrm>
            <a:off x="2032140" y="4757517"/>
            <a:ext cx="2000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Al ristorante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4B6E12B-0487-4C6C-BC5B-C087285A4118}"/>
              </a:ext>
            </a:extLst>
          </p:cNvPr>
          <p:cNvSpPr txBox="1"/>
          <p:nvPr/>
        </p:nvSpPr>
        <p:spPr>
          <a:xfrm>
            <a:off x="6311042" y="4760576"/>
            <a:ext cx="2000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Ai </a:t>
            </a:r>
            <a:r>
              <a:rPr lang="fr-FR" i="1" dirty="0" err="1"/>
              <a:t>clienti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20465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:a16="http://schemas.microsoft.com/office/drawing/2014/main"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CD5D774C-CE05-41BF-AAE8-916C18AFE868}"/>
              </a:ext>
            </a:extLst>
          </p:cNvPr>
          <p:cNvSpPr txBox="1"/>
          <p:nvPr/>
        </p:nvSpPr>
        <p:spPr>
          <a:xfrm>
            <a:off x="2028825" y="3878501"/>
            <a:ext cx="493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sym typeface="Wingdings" panose="05000000000000000000" pitchFamily="2" charset="2"/>
              </a:rPr>
              <a:t>L'</a:t>
            </a:r>
            <a:r>
              <a:rPr lang="fr-FR" sz="1800" dirty="0" err="1">
                <a:sym typeface="Wingdings" panose="05000000000000000000" pitchFamily="2" charset="2"/>
              </a:rPr>
              <a:t>origine </a:t>
            </a:r>
            <a:r>
              <a:rPr lang="fr-FR" sz="1800" dirty="0">
                <a:sym typeface="Wingdings" panose="05000000000000000000" pitchFamily="2" charset="2"/>
              </a:rPr>
              <a:t>dei </a:t>
            </a:r>
            <a:r>
              <a:rPr lang="fr-FR" sz="1800" dirty="0" err="1">
                <a:sym typeface="Wingdings" panose="05000000000000000000" pitchFamily="2" charset="2"/>
              </a:rPr>
              <a:t>prodotti</a:t>
            </a:r>
            <a:endParaRPr lang="fr-FR" sz="1800" dirty="0"/>
          </a:p>
        </p:txBody>
      </p:sp>
      <p:sp>
        <p:nvSpPr>
          <p:cNvPr id="71" name="Google Shape;71;g10b78f225a7_0_23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25</a:t>
            </a:fld>
            <a:endParaRPr/>
          </a:p>
        </p:txBody>
      </p:sp>
      <p:sp>
        <p:nvSpPr>
          <p:cNvPr id="72" name="Google Shape;72;g10b78f225a7_0_23"/>
          <p:cNvSpPr txBox="1"/>
          <p:nvPr/>
        </p:nvSpPr>
        <p:spPr>
          <a:xfrm>
            <a:off x="285531" y="1074532"/>
            <a:ext cx="8510100" cy="375300"/>
          </a:xfrm>
          <a:prstGeom prst="rect">
            <a:avLst/>
          </a:prstGeom>
          <a:solidFill>
            <a:srgbClr val="009FC6"/>
          </a:solidFill>
          <a:ln w="9525" cap="flat" cmpd="sng">
            <a:solidFill>
              <a:srgbClr val="009F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chemeClr val="lt1"/>
                </a:solidFill>
              </a:rPr>
              <a:t>Quiz di </a:t>
            </a:r>
            <a:r>
              <a:rPr lang="es-ES" sz="2400" dirty="0" err="1">
                <a:solidFill>
                  <a:schemeClr val="lt1"/>
                </a:solidFill>
              </a:rPr>
              <a:t>autovalutazione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19069" y="1929637"/>
            <a:ext cx="84765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100" dirty="0">
                <a:solidFill>
                  <a:schemeClr val="tx1"/>
                </a:solidFill>
              </a:rPr>
              <a:t>Cosa determinerà l'organizzazione del layout interno di un hotel o di un ristorante per fornire la migliore esperienza possibile ai clienti?</a:t>
            </a:r>
            <a:endParaRPr lang="es-ES" sz="21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9CEBF01-C068-441C-A05E-6125B462CC56}"/>
              </a:ext>
            </a:extLst>
          </p:cNvPr>
          <p:cNvSpPr txBox="1"/>
          <p:nvPr/>
        </p:nvSpPr>
        <p:spPr>
          <a:xfrm>
            <a:off x="2019300" y="3167864"/>
            <a:ext cx="493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sym typeface="Wingdings" panose="05000000000000000000" pitchFamily="2" charset="2"/>
              </a:rPr>
              <a:t>I </a:t>
            </a:r>
            <a:r>
              <a:rPr lang="fr-FR" sz="1800" dirty="0" err="1">
                <a:sym typeface="Wingdings" panose="05000000000000000000" pitchFamily="2" charset="2"/>
              </a:rPr>
              <a:t>comportamenti </a:t>
            </a:r>
            <a:r>
              <a:rPr lang="fr-FR" sz="1800" dirty="0">
                <a:sym typeface="Wingdings" panose="05000000000000000000" pitchFamily="2" charset="2"/>
              </a:rPr>
              <a:t>dei </a:t>
            </a:r>
            <a:r>
              <a:rPr lang="fr-FR" sz="1800" dirty="0" err="1">
                <a:sym typeface="Wingdings" panose="05000000000000000000" pitchFamily="2" charset="2"/>
              </a:rPr>
              <a:t>clienti</a:t>
            </a:r>
            <a:endParaRPr lang="fr-FR" sz="18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AA6A629-AFBC-4AAC-B10D-F119808C4DA2}"/>
              </a:ext>
            </a:extLst>
          </p:cNvPr>
          <p:cNvSpPr txBox="1"/>
          <p:nvPr/>
        </p:nvSpPr>
        <p:spPr>
          <a:xfrm>
            <a:off x="2038350" y="5299775"/>
            <a:ext cx="493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sym typeface="Wingdings" panose="05000000000000000000" pitchFamily="2" charset="2"/>
              </a:rPr>
              <a:t>Il </a:t>
            </a:r>
            <a:r>
              <a:rPr lang="fr-FR" sz="1800" dirty="0" err="1">
                <a:sym typeface="Wingdings" panose="05000000000000000000" pitchFamily="2" charset="2"/>
              </a:rPr>
              <a:t>paesaggio dei servizi</a:t>
            </a:r>
            <a:endParaRPr lang="fr-FR" sz="18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23305EE-5673-443A-A9D8-F4E30A6FD3EE}"/>
              </a:ext>
            </a:extLst>
          </p:cNvPr>
          <p:cNvSpPr txBox="1"/>
          <p:nvPr/>
        </p:nvSpPr>
        <p:spPr>
          <a:xfrm>
            <a:off x="2028825" y="4589138"/>
            <a:ext cx="493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sym typeface="Wingdings" panose="05000000000000000000" pitchFamily="2" charset="2"/>
              </a:rPr>
              <a:t>La </a:t>
            </a:r>
            <a:r>
              <a:rPr lang="fr-FR" sz="1800" dirty="0" err="1">
                <a:sym typeface="Wingdings" panose="05000000000000000000" pitchFamily="2" charset="2"/>
              </a:rPr>
              <a:t>qualità </a:t>
            </a:r>
            <a:r>
              <a:rPr lang="fr-FR" sz="1800" dirty="0">
                <a:sym typeface="Wingdings" panose="05000000000000000000" pitchFamily="2" charset="2"/>
              </a:rPr>
              <a:t>dei </a:t>
            </a:r>
            <a:r>
              <a:rPr lang="fr-FR" sz="1800" dirty="0" err="1">
                <a:sym typeface="Wingdings" panose="05000000000000000000" pitchFamily="2" charset="2"/>
              </a:rPr>
              <a:t>prodotti</a:t>
            </a:r>
            <a:endParaRPr lang="fr-FR" sz="18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3D13085-5789-4718-B5E0-3B47A6590E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542" r="47614" b="22961"/>
          <a:stretch/>
        </p:blipFill>
        <p:spPr>
          <a:xfrm>
            <a:off x="2038350" y="5280725"/>
            <a:ext cx="374201" cy="34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2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:a16="http://schemas.microsoft.com/office/drawing/2014/main"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CD5D774C-CE05-41BF-AAE8-916C18AFE868}"/>
              </a:ext>
            </a:extLst>
          </p:cNvPr>
          <p:cNvSpPr txBox="1"/>
          <p:nvPr/>
        </p:nvSpPr>
        <p:spPr>
          <a:xfrm>
            <a:off x="2028825" y="3878501"/>
            <a:ext cx="493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sym typeface="Wingdings" panose="05000000000000000000" pitchFamily="2" charset="2"/>
              </a:rPr>
              <a:t>Pianificazione delle </a:t>
            </a:r>
            <a:r>
              <a:rPr lang="fr-FR" sz="1800" dirty="0" err="1">
                <a:sym typeface="Wingdings" panose="05000000000000000000" pitchFamily="2" charset="2"/>
              </a:rPr>
              <a:t>risorse </a:t>
            </a:r>
            <a:r>
              <a:rPr lang="fr-FR" sz="1800" dirty="0">
                <a:sym typeface="Wingdings" panose="05000000000000000000" pitchFamily="2" charset="2"/>
              </a:rPr>
              <a:t>materiali</a:t>
            </a:r>
            <a:endParaRPr lang="fr-FR" sz="1800" dirty="0"/>
          </a:p>
        </p:txBody>
      </p:sp>
      <p:sp>
        <p:nvSpPr>
          <p:cNvPr id="71" name="Google Shape;71;g10b78f225a7_0_23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26</a:t>
            </a:fld>
            <a:endParaRPr/>
          </a:p>
        </p:txBody>
      </p:sp>
      <p:sp>
        <p:nvSpPr>
          <p:cNvPr id="72" name="Google Shape;72;g10b78f225a7_0_23"/>
          <p:cNvSpPr txBox="1"/>
          <p:nvPr/>
        </p:nvSpPr>
        <p:spPr>
          <a:xfrm>
            <a:off x="285531" y="1074532"/>
            <a:ext cx="8510100" cy="375300"/>
          </a:xfrm>
          <a:prstGeom prst="rect">
            <a:avLst/>
          </a:prstGeom>
          <a:solidFill>
            <a:srgbClr val="009FC6"/>
          </a:solidFill>
          <a:ln w="9525" cap="flat" cmpd="sng">
            <a:solidFill>
              <a:srgbClr val="009F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chemeClr val="lt1"/>
                </a:solidFill>
              </a:rPr>
              <a:t>Quiz di </a:t>
            </a:r>
            <a:r>
              <a:rPr lang="es-ES" sz="2400" dirty="0" err="1">
                <a:solidFill>
                  <a:schemeClr val="lt1"/>
                </a:solidFill>
              </a:rPr>
              <a:t>autovalutazione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19069" y="1929637"/>
            <a:ext cx="83677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100" dirty="0">
                <a:solidFill>
                  <a:schemeClr val="tx1"/>
                </a:solidFill>
              </a:rPr>
              <a:t>Quali aspetti logistici dell'elenco seguente possono influenzare l'</a:t>
            </a:r>
            <a:r>
              <a:rPr lang="en-US" sz="2100" dirty="0" err="1">
                <a:solidFill>
                  <a:schemeClr val="tx1"/>
                </a:solidFill>
              </a:rPr>
              <a:t>organizzazione </a:t>
            </a:r>
            <a:r>
              <a:rPr lang="en-US" sz="2100" dirty="0">
                <a:solidFill>
                  <a:schemeClr val="tx1"/>
                </a:solidFill>
              </a:rPr>
              <a:t>di un'azienda di catering?</a:t>
            </a:r>
            <a:endParaRPr lang="es-ES" sz="21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9CEBF01-C068-441C-A05E-6125B462CC56}"/>
              </a:ext>
            </a:extLst>
          </p:cNvPr>
          <p:cNvSpPr txBox="1"/>
          <p:nvPr/>
        </p:nvSpPr>
        <p:spPr>
          <a:xfrm>
            <a:off x="2019300" y="3167864"/>
            <a:ext cx="493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>
                <a:sym typeface="Wingdings" panose="05000000000000000000" pitchFamily="2" charset="2"/>
              </a:rPr>
              <a:t>Previsione della domanda</a:t>
            </a:r>
            <a:endParaRPr lang="fr-FR" sz="18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6067889-35AE-4A73-8C7F-84A9A3F265C7}"/>
              </a:ext>
            </a:extLst>
          </p:cNvPr>
          <p:cNvSpPr txBox="1"/>
          <p:nvPr/>
        </p:nvSpPr>
        <p:spPr>
          <a:xfrm>
            <a:off x="2028825" y="5299775"/>
            <a:ext cx="6044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>
                <a:sym typeface="Wingdings" panose="05000000000000000000" pitchFamily="2" charset="2"/>
              </a:rPr>
              <a:t>Tracciabilità </a:t>
            </a:r>
            <a:r>
              <a:rPr lang="fr-FR" sz="1800" dirty="0">
                <a:sym typeface="Wingdings" panose="05000000000000000000" pitchFamily="2" charset="2"/>
              </a:rPr>
              <a:t>degli articoli</a:t>
            </a:r>
            <a:endParaRPr lang="fr-FR" sz="18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F803DFE-185E-4389-9388-13423EC81C24}"/>
              </a:ext>
            </a:extLst>
          </p:cNvPr>
          <p:cNvSpPr txBox="1"/>
          <p:nvPr/>
        </p:nvSpPr>
        <p:spPr>
          <a:xfrm>
            <a:off x="2019300" y="4589138"/>
            <a:ext cx="493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sym typeface="Wingdings" panose="05000000000000000000" pitchFamily="2" charset="2"/>
              </a:rPr>
              <a:t>Gestione del magazzino</a:t>
            </a:r>
            <a:endParaRPr lang="fr-FR" sz="18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371F61D-3630-4314-A2DF-049AB9708D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542" r="47614" b="22961"/>
          <a:stretch/>
        </p:blipFill>
        <p:spPr>
          <a:xfrm>
            <a:off x="2017674" y="3148825"/>
            <a:ext cx="374201" cy="34227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CE8D31B-A37B-4014-9CFA-A06649656A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542" r="47614" b="22961"/>
          <a:stretch/>
        </p:blipFill>
        <p:spPr>
          <a:xfrm>
            <a:off x="2028825" y="5278766"/>
            <a:ext cx="374201" cy="34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6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:a16="http://schemas.microsoft.com/office/drawing/2014/main"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b78f225a7_0_23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27</a:t>
            </a:fld>
            <a:endParaRPr/>
          </a:p>
        </p:txBody>
      </p:sp>
      <p:sp>
        <p:nvSpPr>
          <p:cNvPr id="72" name="Google Shape;72;g10b78f225a7_0_23"/>
          <p:cNvSpPr txBox="1"/>
          <p:nvPr/>
        </p:nvSpPr>
        <p:spPr>
          <a:xfrm>
            <a:off x="285531" y="1074532"/>
            <a:ext cx="8510100" cy="375300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 err="1">
                <a:solidFill>
                  <a:schemeClr val="lt1"/>
                </a:solidFill>
              </a:rPr>
              <a:t>Sfide comuni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19069" y="1929637"/>
            <a:ext cx="836773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srgbClr val="18C320"/>
                </a:solidFill>
              </a:rPr>
              <a:t>Pressione per un approvvigionamento locale e rispettoso dell'ambiente</a:t>
            </a: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r>
              <a:rPr lang="en-US" sz="1600" dirty="0" err="1">
                <a:solidFill>
                  <a:schemeClr val="tx1"/>
                </a:solidFill>
              </a:rPr>
              <a:t>La globalizzazione </a:t>
            </a:r>
            <a:r>
              <a:rPr lang="en-US" sz="1600" dirty="0">
                <a:solidFill>
                  <a:schemeClr val="tx1"/>
                </a:solidFill>
              </a:rPr>
              <a:t>sta offrendo molte </a:t>
            </a:r>
            <a:r>
              <a:rPr lang="en-US" sz="1600" b="1" dirty="0">
                <a:solidFill>
                  <a:srgbClr val="18C320"/>
                </a:solidFill>
              </a:rPr>
              <a:t>nuove opzioni di approvvigionamento </a:t>
            </a:r>
            <a:r>
              <a:rPr lang="en-US" sz="1600" dirty="0">
                <a:solidFill>
                  <a:schemeClr val="tx1"/>
                </a:solidFill>
              </a:rPr>
              <a:t>con condizioni agevolate rispetto a qualche anno fa. Nel frattempo, i clienti chiedono </a:t>
            </a:r>
            <a:r>
              <a:rPr lang="en-US" sz="1600" b="1" dirty="0">
                <a:solidFill>
                  <a:srgbClr val="18C320"/>
                </a:solidFill>
              </a:rPr>
              <a:t>una maggiore sostenibilità </a:t>
            </a:r>
            <a:r>
              <a:rPr lang="en-US" sz="1600" dirty="0">
                <a:solidFill>
                  <a:schemeClr val="tx1"/>
                </a:solidFill>
              </a:rPr>
              <a:t>nelle loro priorità di acquisto. </a:t>
            </a: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Questa dicotomia rende difficile </a:t>
            </a:r>
            <a:r>
              <a:rPr lang="en-US" sz="1600" b="1" dirty="0">
                <a:solidFill>
                  <a:srgbClr val="18C320"/>
                </a:solidFill>
              </a:rPr>
              <a:t>mantenere offerte di prezzo accessibili </a:t>
            </a:r>
            <a:r>
              <a:rPr lang="en-US" sz="1600" dirty="0">
                <a:solidFill>
                  <a:schemeClr val="tx1"/>
                </a:solidFill>
              </a:rPr>
              <a:t>durante la negoziazione con i grandi attori della fornitura, preferibilmente a livello locale. Altre leve sono il condizionamento e i mezzi di trasporto, anch'essi legati all'origine dell'approvvigionamento.</a:t>
            </a: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r>
              <a:rPr lang="en-US" sz="1600" b="1" dirty="0">
                <a:solidFill>
                  <a:srgbClr val="18C320"/>
                </a:solidFill>
              </a:rPr>
              <a:t>Tendenze in rapida evoluzione</a:t>
            </a: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Come per molte aziende, i clienti si aspettano </a:t>
            </a:r>
            <a:r>
              <a:rPr lang="en-US" sz="1600" b="1" dirty="0">
                <a:solidFill>
                  <a:srgbClr val="18C320"/>
                </a:solidFill>
              </a:rPr>
              <a:t>approcci innovativi </a:t>
            </a:r>
            <a:r>
              <a:rPr lang="en-US" sz="1600" dirty="0">
                <a:solidFill>
                  <a:schemeClr val="tx1"/>
                </a:solidFill>
              </a:rPr>
              <a:t>e nuove esperienze, che possono rapidamente svanire dopo un periodo di popolarità significativa.</a:t>
            </a: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Per i ristoranti, in particolare, è difficile stare al passo con le tendenze, poiché i nuovi concetti e prodotti richiedono </a:t>
            </a:r>
            <a:r>
              <a:rPr lang="en-US" sz="1600" b="1" dirty="0">
                <a:solidFill>
                  <a:srgbClr val="18C320"/>
                </a:solidFill>
              </a:rPr>
              <a:t>tempo per essere sviluppati e perfezionati</a:t>
            </a:r>
            <a:r>
              <a:rPr lang="en-US" sz="1600" dirty="0">
                <a:solidFill>
                  <a:schemeClr val="tx1"/>
                </a:solidFill>
              </a:rPr>
              <a:t>. È anche difficile relazionarsi con una qualità di approvvigionamento stabile.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F0F966B0-965C-4159-8F19-540896CA3101}"/>
              </a:ext>
            </a:extLst>
          </p:cNvPr>
          <p:cNvCxnSpPr>
            <a:cxnSpLocks/>
          </p:cNvCxnSpPr>
          <p:nvPr/>
        </p:nvCxnSpPr>
        <p:spPr>
          <a:xfrm>
            <a:off x="3688431" y="2699650"/>
            <a:ext cx="2295471" cy="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2AEFEAAF-8AEA-46F0-8245-6D3F85CBE52A}"/>
              </a:ext>
            </a:extLst>
          </p:cNvPr>
          <p:cNvCxnSpPr>
            <a:cxnSpLocks/>
          </p:cNvCxnSpPr>
          <p:nvPr/>
        </p:nvCxnSpPr>
        <p:spPr>
          <a:xfrm>
            <a:off x="6514842" y="2944978"/>
            <a:ext cx="1837061" cy="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4B69346B-8800-4900-AAB3-34EE39EA8693}"/>
              </a:ext>
            </a:extLst>
          </p:cNvPr>
          <p:cNvCxnSpPr>
            <a:cxnSpLocks/>
          </p:cNvCxnSpPr>
          <p:nvPr/>
        </p:nvCxnSpPr>
        <p:spPr>
          <a:xfrm>
            <a:off x="3754854" y="3680957"/>
            <a:ext cx="3186721" cy="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46342A3E-A674-4503-AD1E-170CB5EDC48B}"/>
              </a:ext>
            </a:extLst>
          </p:cNvPr>
          <p:cNvCxnSpPr>
            <a:cxnSpLocks/>
          </p:cNvCxnSpPr>
          <p:nvPr/>
        </p:nvCxnSpPr>
        <p:spPr>
          <a:xfrm>
            <a:off x="4334555" y="5387094"/>
            <a:ext cx="2180287" cy="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150D5AFA-B276-4566-8049-75B9F1F1925B}"/>
              </a:ext>
            </a:extLst>
          </p:cNvPr>
          <p:cNvCxnSpPr>
            <a:cxnSpLocks/>
          </p:cNvCxnSpPr>
          <p:nvPr/>
        </p:nvCxnSpPr>
        <p:spPr>
          <a:xfrm>
            <a:off x="2079966" y="6357251"/>
            <a:ext cx="2629686" cy="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:a16="http://schemas.microsoft.com/office/drawing/2014/main"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5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b78f225a7_0_23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28</a:t>
            </a:fld>
            <a:endParaRPr/>
          </a:p>
        </p:txBody>
      </p:sp>
      <p:sp>
        <p:nvSpPr>
          <p:cNvPr id="72" name="Google Shape;72;g10b78f225a7_0_23"/>
          <p:cNvSpPr txBox="1"/>
          <p:nvPr/>
        </p:nvSpPr>
        <p:spPr>
          <a:xfrm>
            <a:off x="285531" y="1074532"/>
            <a:ext cx="8510100" cy="375300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 err="1">
                <a:solidFill>
                  <a:schemeClr val="lt1"/>
                </a:solidFill>
              </a:rPr>
              <a:t>Sfide comuni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19069" y="1929637"/>
            <a:ext cx="836773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srgbClr val="18C320"/>
                </a:solidFill>
              </a:rPr>
              <a:t>Tenere il passo con le normative</a:t>
            </a: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r>
              <a:rPr lang="en-US" sz="1600" b="1" dirty="0">
                <a:solidFill>
                  <a:srgbClr val="18C320"/>
                </a:solidFill>
              </a:rPr>
              <a:t>Le leggi possono cambiare frequentemente </a:t>
            </a:r>
            <a:r>
              <a:rPr lang="en-US" sz="1600" dirty="0">
                <a:solidFill>
                  <a:schemeClr val="tx1"/>
                </a:solidFill>
              </a:rPr>
              <a:t>e non solo per gli argomenti legati al cibo o all'ospitalità, ma anche per le restrizioni relative ai trasporti, all'accesso alle città o all'origine dei prodotti.</a:t>
            </a: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È necessario costruire una strategia che consenta una </a:t>
            </a:r>
            <a:r>
              <a:rPr lang="en-US" sz="1600" b="1" dirty="0">
                <a:solidFill>
                  <a:srgbClr val="18C320"/>
                </a:solidFill>
              </a:rPr>
              <a:t>flessibilità sufficiente </a:t>
            </a:r>
            <a:r>
              <a:rPr lang="en-US" sz="1600" dirty="0">
                <a:solidFill>
                  <a:schemeClr val="tx1"/>
                </a:solidFill>
              </a:rPr>
              <a:t>per gestire i fornitori e le opzioni di back-up, mantenendo il giusto livello di qualità e varietà dei servizi.</a:t>
            </a: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r>
              <a:rPr lang="en-US" sz="1600" b="1" dirty="0">
                <a:solidFill>
                  <a:srgbClr val="18C320"/>
                </a:solidFill>
              </a:rPr>
              <a:t>Migliorare le relazioni con i fornitori</a:t>
            </a: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Il collegamento con tutte le parti interessate della catena di fornitura è un must. I fornitori coinvolti sono molti e per trovare esigenze valide e durature occorre </a:t>
            </a:r>
            <a:r>
              <a:rPr lang="en-US" sz="1600" b="1" dirty="0">
                <a:solidFill>
                  <a:srgbClr val="18C320"/>
                </a:solidFill>
              </a:rPr>
              <a:t>personale esperto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L'interazione con questi partner aiuta anche a determinare il </a:t>
            </a:r>
            <a:r>
              <a:rPr lang="en-US" sz="1600" b="1" dirty="0">
                <a:solidFill>
                  <a:srgbClr val="18C320"/>
                </a:solidFill>
              </a:rPr>
              <a:t>giusto sistema di approvvigionamento</a:t>
            </a:r>
            <a:r>
              <a:rPr lang="en-US" sz="1600" dirty="0">
                <a:solidFill>
                  <a:schemeClr val="tx1"/>
                </a:solidFill>
              </a:rPr>
              <a:t>, con un ordine minimo e una frequenza che avvantaggia entrambe le parti in termini di </a:t>
            </a:r>
            <a:r>
              <a:rPr lang="en-US" sz="1600" dirty="0" err="1">
                <a:solidFill>
                  <a:schemeClr val="tx1"/>
                </a:solidFill>
              </a:rPr>
              <a:t>organizzazione </a:t>
            </a:r>
            <a:r>
              <a:rPr lang="en-US" sz="1600" dirty="0">
                <a:solidFill>
                  <a:schemeClr val="tx1"/>
                </a:solidFill>
              </a:rPr>
              <a:t>e gestione dei costi.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A80E4994-46B1-48CB-8DF0-C9D353D5BFB2}"/>
              </a:ext>
            </a:extLst>
          </p:cNvPr>
          <p:cNvCxnSpPr>
            <a:cxnSpLocks/>
          </p:cNvCxnSpPr>
          <p:nvPr/>
        </p:nvCxnSpPr>
        <p:spPr>
          <a:xfrm>
            <a:off x="404335" y="2699651"/>
            <a:ext cx="2830478" cy="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B175B7C2-98CB-4735-B6D0-F0B30158383F}"/>
              </a:ext>
            </a:extLst>
          </p:cNvPr>
          <p:cNvCxnSpPr>
            <a:cxnSpLocks/>
          </p:cNvCxnSpPr>
          <p:nvPr/>
        </p:nvCxnSpPr>
        <p:spPr>
          <a:xfrm>
            <a:off x="4503175" y="3429000"/>
            <a:ext cx="1681315" cy="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D642443B-D482-4628-8611-9E419D34CB6A}"/>
              </a:ext>
            </a:extLst>
          </p:cNvPr>
          <p:cNvCxnSpPr>
            <a:cxnSpLocks/>
          </p:cNvCxnSpPr>
          <p:nvPr/>
        </p:nvCxnSpPr>
        <p:spPr>
          <a:xfrm>
            <a:off x="5243963" y="5152919"/>
            <a:ext cx="1717276" cy="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9DD09ADE-44B9-409E-9958-72FDBF425C83}"/>
              </a:ext>
            </a:extLst>
          </p:cNvPr>
          <p:cNvCxnSpPr>
            <a:cxnSpLocks/>
          </p:cNvCxnSpPr>
          <p:nvPr/>
        </p:nvCxnSpPr>
        <p:spPr>
          <a:xfrm>
            <a:off x="5567350" y="5632421"/>
            <a:ext cx="2563927" cy="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4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000"/>
    </mc:Choice>
    <mc:Fallback xmlns:a16="http://schemas.microsoft.com/office/drawing/2014/main" xmlns="">
      <p:transition spd="slow" advClick="0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b78f225a7_0_23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29</a:t>
            </a:fld>
            <a:endParaRPr/>
          </a:p>
        </p:txBody>
      </p:sp>
      <p:sp>
        <p:nvSpPr>
          <p:cNvPr id="72" name="Google Shape;72;g10b78f225a7_0_23"/>
          <p:cNvSpPr txBox="1"/>
          <p:nvPr/>
        </p:nvSpPr>
        <p:spPr>
          <a:xfrm>
            <a:off x="285531" y="1074532"/>
            <a:ext cx="8510100" cy="375300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 err="1">
                <a:solidFill>
                  <a:schemeClr val="lt1"/>
                </a:solidFill>
              </a:rPr>
              <a:t>Sfide comuni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19069" y="1929637"/>
            <a:ext cx="836773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srgbClr val="18C320"/>
                </a:solidFill>
              </a:rPr>
              <a:t>Gestione delle scorte e dei rifornimenti</a:t>
            </a: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Sebbene sia possibile rendere disponibile la maggior parte dei prodotti tutto l'anno, mantenerli freschi rimane una sfida e </a:t>
            </a:r>
            <a:r>
              <a:rPr lang="en-US" sz="1600" b="1" dirty="0">
                <a:solidFill>
                  <a:srgbClr val="18C320"/>
                </a:solidFill>
              </a:rPr>
              <a:t>rende </a:t>
            </a:r>
            <a:r>
              <a:rPr lang="en-US" sz="1600" dirty="0">
                <a:solidFill>
                  <a:schemeClr val="tx1"/>
                </a:solidFill>
              </a:rPr>
              <a:t>ancora </a:t>
            </a:r>
            <a:r>
              <a:rPr lang="en-US" sz="1600" b="1" dirty="0">
                <a:solidFill>
                  <a:srgbClr val="18C320"/>
                </a:solidFill>
              </a:rPr>
              <a:t>più complessa la catena di approvvigionamento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Bilanciare gli ordini tra alimenti locali e freschi o l'eccesso di scorte di elementi complementari per garantire un servizio specifico richiede strumenti e competenze specifiche per </a:t>
            </a:r>
            <a:r>
              <a:rPr lang="en-US" sz="1600" b="1" dirty="0">
                <a:solidFill>
                  <a:srgbClr val="18C320"/>
                </a:solidFill>
              </a:rPr>
              <a:t>evitare sprechi </a:t>
            </a:r>
            <a:r>
              <a:rPr lang="en-US" sz="1600" dirty="0">
                <a:solidFill>
                  <a:schemeClr val="tx1"/>
                </a:solidFill>
              </a:rPr>
              <a:t>e costi inutili.</a:t>
            </a: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r>
              <a:rPr lang="en-US" sz="1600" b="1" dirty="0">
                <a:solidFill>
                  <a:srgbClr val="18C320"/>
                </a:solidFill>
              </a:rPr>
              <a:t>Comunicare con tutte le parti interessate</a:t>
            </a: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I servizi di ospitalità si concentrano principalmente sui clienti, ma per essere efficienti dal punto di vista dei costi e fornire servizi di alto livello, hanno bisogno dello </a:t>
            </a:r>
            <a:r>
              <a:rPr lang="en-US" sz="1600" b="1" dirty="0">
                <a:solidFill>
                  <a:srgbClr val="18C320"/>
                </a:solidFill>
              </a:rPr>
              <a:t>stesso livello di investimento </a:t>
            </a:r>
            <a:r>
              <a:rPr lang="en-US" sz="1600" dirty="0">
                <a:solidFill>
                  <a:schemeClr val="tx1"/>
                </a:solidFill>
              </a:rPr>
              <a:t>con gli stakeholder a monte, che sono anch'essi piuttosto numerosi.</a:t>
            </a: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Le nuove tecnologie richiedono che tutte le parti interessate investano in strumenti digitali, cosa che non è ancora sistematica. È già un importante fattore di competizione tra i marchi internazionali per raggiungere i clienti e promuovere la loro "esperienza di servizio".</a:t>
            </a:r>
            <a:endParaRPr lang="es-ES" dirty="0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803BB7C7-5D92-4FCC-9360-1F195B161EA9}"/>
              </a:ext>
            </a:extLst>
          </p:cNvPr>
          <p:cNvCxnSpPr>
            <a:cxnSpLocks/>
          </p:cNvCxnSpPr>
          <p:nvPr/>
        </p:nvCxnSpPr>
        <p:spPr>
          <a:xfrm>
            <a:off x="3032124" y="2938347"/>
            <a:ext cx="2916392" cy="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8D11464C-23E3-4BDE-BFBB-602FAEA650EA}"/>
              </a:ext>
            </a:extLst>
          </p:cNvPr>
          <p:cNvCxnSpPr>
            <a:cxnSpLocks/>
          </p:cNvCxnSpPr>
          <p:nvPr/>
        </p:nvCxnSpPr>
        <p:spPr>
          <a:xfrm>
            <a:off x="7324434" y="3674328"/>
            <a:ext cx="1288624" cy="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0A9137B6-3660-4865-ACF6-748E1AB3B220}"/>
              </a:ext>
            </a:extLst>
          </p:cNvPr>
          <p:cNvCxnSpPr>
            <a:cxnSpLocks/>
          </p:cNvCxnSpPr>
          <p:nvPr/>
        </p:nvCxnSpPr>
        <p:spPr>
          <a:xfrm>
            <a:off x="4522241" y="5391615"/>
            <a:ext cx="2635643" cy="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99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000"/>
    </mc:Choice>
    <mc:Fallback xmlns:a16="http://schemas.microsoft.com/office/drawing/2014/main" xmlns="">
      <p:transition spd="slow" advClick="0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</a:t>
            </a:fld>
            <a:endParaRPr lang="en-GB"/>
          </a:p>
        </p:txBody>
      </p:sp>
      <p:sp>
        <p:nvSpPr>
          <p:cNvPr id="3" name="2 Rectángulo"/>
          <p:cNvSpPr/>
          <p:nvPr/>
        </p:nvSpPr>
        <p:spPr>
          <a:xfrm>
            <a:off x="313508" y="891234"/>
            <a:ext cx="8477795" cy="523220"/>
          </a:xfrm>
          <a:prstGeom prst="rect">
            <a:avLst/>
          </a:prstGeom>
          <a:solidFill>
            <a:srgbClr val="18C320"/>
          </a:solidFill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Obiettivi della capsula</a:t>
            </a:r>
            <a:endParaRPr lang="en-GB" dirty="0"/>
          </a:p>
        </p:txBody>
      </p:sp>
      <p:sp>
        <p:nvSpPr>
          <p:cNvPr id="4" name="3 Rectángulo"/>
          <p:cNvSpPr/>
          <p:nvPr/>
        </p:nvSpPr>
        <p:spPr>
          <a:xfrm>
            <a:off x="313509" y="1586972"/>
            <a:ext cx="8464731" cy="120032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solidFill>
                  <a:schemeClr val="tx1"/>
                </a:solidFill>
              </a:rPr>
              <a:t>Presentazione delle specificità dei modelli logistici di alberghi, ristoranti e catering. Questa capsula farà riferimento alla presentazione di base fatta nella capsula 1.3.1 e svilupperà l'organizzazione specifica necessaria a queste attività per garantire la loro catena di approvvigionamento nel contesto urbano. </a:t>
            </a:r>
            <a:endParaRPr lang="en-GB" sz="1600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313018"/>
              </p:ext>
            </p:extLst>
          </p:nvPr>
        </p:nvGraphicFramePr>
        <p:xfrm>
          <a:off x="326571" y="4053498"/>
          <a:ext cx="8464731" cy="906060"/>
        </p:xfrm>
        <a:graphic>
          <a:graphicData uri="http://schemas.openxmlformats.org/drawingml/2006/table">
            <a:tbl>
              <a:tblPr/>
              <a:tblGrid>
                <a:gridCol w="2457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3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5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53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4228">
                <a:tc rowSpan="3"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i="0" u="none" strike="noStrike" noProof="0" dirty="0">
                          <a:solidFill>
                            <a:srgbClr val="FFFFFF"/>
                          </a:solidFill>
                          <a:latin typeface="Arial"/>
                        </a:rPr>
                        <a:t>Categoria</a:t>
                      </a:r>
                      <a:endParaRPr lang="en-GB" sz="1800" noProof="0" dirty="0"/>
                    </a:p>
                  </a:txBody>
                  <a:tcPr marL="54673" marR="54673" marT="34170" marB="3417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C32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E-learning</a:t>
                      </a:r>
                      <a:endParaRPr lang="en-GB" sz="1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54673" marR="54673" marT="34170" marB="3417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EQF</a:t>
                      </a:r>
                      <a:endParaRPr lang="es-ES" sz="1800" dirty="0"/>
                    </a:p>
                  </a:txBody>
                  <a:tcPr marL="54673" marR="54673" marT="34170" marB="3417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C32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22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4</a:t>
                      </a:r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 marL="54673" marR="54673" marT="34170" marB="3417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5</a:t>
                      </a:r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 marL="54673" marR="54673" marT="34170" marB="3417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6</a:t>
                      </a:r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 marL="54673" marR="54673" marT="34170" marB="3417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22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X</a:t>
                      </a:r>
                      <a:endParaRPr lang="es-ES" sz="1400">
                        <a:solidFill>
                          <a:schemeClr val="tx1"/>
                        </a:solidFill>
                      </a:endParaRPr>
                    </a:p>
                  </a:txBody>
                  <a:tcPr marL="54673" marR="54673" marT="34170" marB="3417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X</a:t>
                      </a:r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 marL="54673" marR="54673" marT="34170" marB="3417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X</a:t>
                      </a:r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 marL="54673" marR="54673" marT="34170" marB="3417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326614"/>
              </p:ext>
            </p:extLst>
          </p:nvPr>
        </p:nvGraphicFramePr>
        <p:xfrm>
          <a:off x="326572" y="5281362"/>
          <a:ext cx="8490858" cy="342584"/>
        </p:xfrm>
        <a:graphic>
          <a:graphicData uri="http://schemas.openxmlformats.org/drawingml/2006/table">
            <a:tbl>
              <a:tblPr/>
              <a:tblGrid>
                <a:gridCol w="2472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87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4865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i="0" u="none" strike="noStrike" noProof="0" dirty="0">
                          <a:solidFill>
                            <a:srgbClr val="FFFFFF"/>
                          </a:solidFill>
                          <a:latin typeface="Arial"/>
                        </a:rPr>
                        <a:t>Esercizi inclusi</a:t>
                      </a:r>
                      <a:endParaRPr lang="en-GB" sz="1800" noProof="0" dirty="0"/>
                    </a:p>
                  </a:txBody>
                  <a:tcPr marL="54611" marR="54611" marT="34132" marB="34132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C32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SI</a:t>
                      </a:r>
                      <a:endParaRPr lang="es-ES" sz="1800" dirty="0">
                        <a:solidFill>
                          <a:schemeClr val="tx1"/>
                        </a:solidFill>
                      </a:endParaRPr>
                    </a:p>
                  </a:txBody>
                  <a:tcPr marL="54611" marR="54611" marT="34132" marB="34132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A8791C3C-0645-713C-46D7-A220897F35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597459"/>
              </p:ext>
            </p:extLst>
          </p:nvPr>
        </p:nvGraphicFramePr>
        <p:xfrm>
          <a:off x="326570" y="5945750"/>
          <a:ext cx="8464731" cy="617652"/>
        </p:xfrm>
        <a:graphic>
          <a:graphicData uri="http://schemas.openxmlformats.org/drawingml/2006/table">
            <a:tbl>
              <a:tblPr/>
              <a:tblGrid>
                <a:gridCol w="2494668">
                  <a:extLst>
                    <a:ext uri="{9D8B030D-6E8A-4147-A177-3AD203B41FA5}">
                      <a16:colId xmlns:a16="http://schemas.microsoft.com/office/drawing/2014/main" val="559541036"/>
                    </a:ext>
                  </a:extLst>
                </a:gridCol>
                <a:gridCol w="1990021">
                  <a:extLst>
                    <a:ext uri="{9D8B030D-6E8A-4147-A177-3AD203B41FA5}">
                      <a16:colId xmlns:a16="http://schemas.microsoft.com/office/drawing/2014/main" val="3381811699"/>
                    </a:ext>
                  </a:extLst>
                </a:gridCol>
                <a:gridCol w="1990021">
                  <a:extLst>
                    <a:ext uri="{9D8B030D-6E8A-4147-A177-3AD203B41FA5}">
                      <a16:colId xmlns:a16="http://schemas.microsoft.com/office/drawing/2014/main" val="1361378879"/>
                    </a:ext>
                  </a:extLst>
                </a:gridCol>
                <a:gridCol w="1990021">
                  <a:extLst>
                    <a:ext uri="{9D8B030D-6E8A-4147-A177-3AD203B41FA5}">
                      <a16:colId xmlns:a16="http://schemas.microsoft.com/office/drawing/2014/main" val="2450942369"/>
                    </a:ext>
                  </a:extLst>
                </a:gridCol>
              </a:tblGrid>
              <a:tr h="241540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Sforzo per la capsula</a:t>
                      </a:r>
                      <a:endParaRPr lang="en-GB">
                        <a:effectLst/>
                      </a:endParaRPr>
                    </a:p>
                  </a:txBody>
                  <a:tcPr marL="51758" marR="51758" marT="34506" marB="34506">
                    <a:lnL w="11499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99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99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99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C32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Contenuto </a:t>
                      </a:r>
                      <a:endParaRPr lang="en-GB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i="0" u="none" strike="noStrike" dirty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</a:rPr>
                        <a:t>30 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Min. </a:t>
                      </a:r>
                      <a:endParaRPr lang="en-GB" dirty="0">
                        <a:effectLst/>
                      </a:endParaRPr>
                    </a:p>
                  </a:txBody>
                  <a:tcPr marL="51758" marR="51758" marT="34506" marB="34506">
                    <a:lnL w="11499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99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99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99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Esercizi </a:t>
                      </a:r>
                      <a:endParaRPr lang="en-GB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i="0" u="none" strike="noStrike" dirty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</a:rPr>
                        <a:t>15 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Min. </a:t>
                      </a:r>
                      <a:endParaRPr lang="en-GB" dirty="0">
                        <a:effectLst/>
                      </a:endParaRPr>
                    </a:p>
                  </a:txBody>
                  <a:tcPr marL="51758" marR="51758" marT="34506" marB="34506">
                    <a:lnL w="11499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99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99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99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Materiale extra</a:t>
                      </a:r>
                      <a:endParaRPr lang="en-GB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i="0" u="none" strike="noStrike" dirty="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Min. </a:t>
                      </a:r>
                      <a:endParaRPr lang="en-GB" dirty="0">
                        <a:effectLst/>
                      </a:endParaRPr>
                    </a:p>
                  </a:txBody>
                  <a:tcPr marL="51758" marR="51758" marT="34506" marB="34506">
                    <a:lnL w="11499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99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99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99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352657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:a16="http://schemas.microsoft.com/office/drawing/2014/main" xmlns="">
      <p:transition spd="slow" advClick="0" advTm="8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b78f225a7_0_23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30</a:t>
            </a:fld>
            <a:endParaRPr/>
          </a:p>
        </p:txBody>
      </p:sp>
      <p:sp>
        <p:nvSpPr>
          <p:cNvPr id="72" name="Google Shape;72;g10b78f225a7_0_23"/>
          <p:cNvSpPr txBox="1"/>
          <p:nvPr/>
        </p:nvSpPr>
        <p:spPr>
          <a:xfrm>
            <a:off x="285531" y="1074532"/>
            <a:ext cx="8510100" cy="375300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 err="1">
                <a:solidFill>
                  <a:schemeClr val="lt1"/>
                </a:solidFill>
              </a:rPr>
              <a:t>Innovazioni </a:t>
            </a:r>
            <a:r>
              <a:rPr lang="es-ES" sz="2400" dirty="0">
                <a:solidFill>
                  <a:schemeClr val="lt1"/>
                </a:solidFill>
              </a:rPr>
              <a:t>e </a:t>
            </a:r>
            <a:r>
              <a:rPr lang="es-ES" sz="2400" dirty="0" err="1">
                <a:solidFill>
                  <a:schemeClr val="lt1"/>
                </a:solidFill>
              </a:rPr>
              <a:t>soluzioni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19069" y="1929637"/>
            <a:ext cx="83677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chemeClr val="tx1"/>
                </a:solidFill>
              </a:rPr>
              <a:t>La crisi del covide ha dimostrato che alcune aziende devono riflettere sulle loro opzioni di back-up per tenere il passo con la crisi, variando la loro offerta per sopravvivere.</a:t>
            </a: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Per i servizi di ospitalità, ciò ha portato a pensare a nuovi servizi o a modi diversi di vivere l'offerta tradizionale.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8BB31A2-C487-4F36-AB58-6DB769972C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071"/>
          <a:stretch/>
        </p:blipFill>
        <p:spPr>
          <a:xfrm>
            <a:off x="3921659" y="4183044"/>
            <a:ext cx="1300681" cy="1983580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C164658A-FF46-4BBD-907B-7688FFE24A9E}"/>
              </a:ext>
            </a:extLst>
          </p:cNvPr>
          <p:cNvSpPr/>
          <p:nvPr/>
        </p:nvSpPr>
        <p:spPr>
          <a:xfrm>
            <a:off x="947854" y="4728117"/>
            <a:ext cx="2531326" cy="546410"/>
          </a:xfrm>
          <a:prstGeom prst="roundRect">
            <a:avLst/>
          </a:prstGeom>
          <a:solidFill>
            <a:srgbClr val="009E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Modello digitale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3C31DAD2-2F40-4879-82B3-E2B895F8D546}"/>
              </a:ext>
            </a:extLst>
          </p:cNvPr>
          <p:cNvSpPr/>
          <p:nvPr/>
        </p:nvSpPr>
        <p:spPr>
          <a:xfrm>
            <a:off x="5664819" y="4728117"/>
            <a:ext cx="2531326" cy="546410"/>
          </a:xfrm>
          <a:prstGeom prst="roundRect">
            <a:avLst/>
          </a:prstGeom>
          <a:solidFill>
            <a:srgbClr val="009E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err="1"/>
              <a:t>Sostenibilità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212184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:a16="http://schemas.microsoft.com/office/drawing/2014/main"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5" grpId="0" uiExpand="1" build="p"/>
      <p:bldP spid="6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b78f225a7_0_23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31</a:t>
            </a:fld>
            <a:endParaRPr/>
          </a:p>
        </p:txBody>
      </p:sp>
      <p:sp>
        <p:nvSpPr>
          <p:cNvPr id="72" name="Google Shape;72;g10b78f225a7_0_23"/>
          <p:cNvSpPr txBox="1"/>
          <p:nvPr/>
        </p:nvSpPr>
        <p:spPr>
          <a:xfrm>
            <a:off x="285531" y="1074532"/>
            <a:ext cx="8510100" cy="375300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 err="1">
                <a:solidFill>
                  <a:schemeClr val="lt1"/>
                </a:solidFill>
              </a:rPr>
              <a:t>Innovazioni </a:t>
            </a:r>
            <a:r>
              <a:rPr lang="es-ES" sz="2400" dirty="0">
                <a:solidFill>
                  <a:schemeClr val="lt1"/>
                </a:solidFill>
              </a:rPr>
              <a:t>e </a:t>
            </a:r>
            <a:r>
              <a:rPr lang="es-ES" sz="2400" dirty="0" err="1">
                <a:solidFill>
                  <a:schemeClr val="lt1"/>
                </a:solidFill>
              </a:rPr>
              <a:t>soluzioni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ctangle : avec coins arrondis en diagonale 5">
            <a:extLst>
              <a:ext uri="{FF2B5EF4-FFF2-40B4-BE49-F238E27FC236}">
                <a16:creationId xmlns:a16="http://schemas.microsoft.com/office/drawing/2014/main" id="{BDEAE245-DAE6-4DF9-8263-9C73DA614864}"/>
              </a:ext>
            </a:extLst>
          </p:cNvPr>
          <p:cNvSpPr/>
          <p:nvPr/>
        </p:nvSpPr>
        <p:spPr>
          <a:xfrm>
            <a:off x="847410" y="1792569"/>
            <a:ext cx="3222702" cy="524107"/>
          </a:xfrm>
          <a:prstGeom prst="round2DiagRect">
            <a:avLst/>
          </a:prstGeom>
          <a:solidFill>
            <a:srgbClr val="009F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Trasformazione digitale</a:t>
            </a:r>
          </a:p>
        </p:txBody>
      </p:sp>
      <p:sp>
        <p:nvSpPr>
          <p:cNvPr id="7" name="4 Rectángulo">
            <a:extLst>
              <a:ext uri="{FF2B5EF4-FFF2-40B4-BE49-F238E27FC236}">
                <a16:creationId xmlns:a16="http://schemas.microsoft.com/office/drawing/2014/main" id="{7D6C5E83-D93C-4078-8CFE-FD7E5E5A7504}"/>
              </a:ext>
            </a:extLst>
          </p:cNvPr>
          <p:cNvSpPr/>
          <p:nvPr/>
        </p:nvSpPr>
        <p:spPr>
          <a:xfrm>
            <a:off x="285531" y="2659413"/>
            <a:ext cx="8367731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chemeClr val="tx1"/>
                </a:solidFill>
              </a:rPr>
              <a:t>Catturare l'attenzione dei clienti è facilitato dalle nuove tecnologie e dalla padronanza dei social media.</a:t>
            </a: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Ma per costruire quella "customer experience" che differenzia un'azienda da un'altra, sarà necessario accompagnare e guidare i clienti fino alla presenza fisica nei loro locali.</a:t>
            </a: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La gestione dei dati alla base di tali tecnologie porterà alla personalizzazione a livello individuale: migliori informazioni per l'approvvigionamento e il servizio, ma anche un'estesa gestione della complessità.</a:t>
            </a: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Questa evoluzione pone nuovamente i principali attori digitali in una posizione chiave per manipolare i dati personali degli individui e anticipare i loro comportamenti di consumo.</a:t>
            </a: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Se da un lato fornisce l'accesso agli strumenti di previsione e all'esperienza dei professionisti della supply chain, dall'altro rappresenta un nuovo insieme di competenze che raggiunge il settore.</a:t>
            </a:r>
          </a:p>
        </p:txBody>
      </p:sp>
    </p:spTree>
    <p:extLst>
      <p:ext uri="{BB962C8B-B14F-4D97-AF65-F5344CB8AC3E}">
        <p14:creationId xmlns:p14="http://schemas.microsoft.com/office/powerpoint/2010/main" val="344928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:a16="http://schemas.microsoft.com/office/drawing/2014/main"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uiExpand="1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b78f225a7_0_23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32</a:t>
            </a:fld>
            <a:endParaRPr/>
          </a:p>
        </p:txBody>
      </p:sp>
      <p:sp>
        <p:nvSpPr>
          <p:cNvPr id="72" name="Google Shape;72;g10b78f225a7_0_23"/>
          <p:cNvSpPr txBox="1"/>
          <p:nvPr/>
        </p:nvSpPr>
        <p:spPr>
          <a:xfrm>
            <a:off x="285531" y="1074532"/>
            <a:ext cx="8510100" cy="375300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 err="1">
                <a:solidFill>
                  <a:schemeClr val="lt1"/>
                </a:solidFill>
              </a:rPr>
              <a:t>Innovazioni </a:t>
            </a:r>
            <a:r>
              <a:rPr lang="es-ES" sz="2400" dirty="0">
                <a:solidFill>
                  <a:schemeClr val="lt1"/>
                </a:solidFill>
              </a:rPr>
              <a:t>e </a:t>
            </a:r>
            <a:r>
              <a:rPr lang="es-ES" sz="2400" dirty="0" err="1">
                <a:solidFill>
                  <a:schemeClr val="lt1"/>
                </a:solidFill>
              </a:rPr>
              <a:t>soluzioni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 : avec coins arrondis en diagonale 1">
            <a:extLst>
              <a:ext uri="{FF2B5EF4-FFF2-40B4-BE49-F238E27FC236}">
                <a16:creationId xmlns:a16="http://schemas.microsoft.com/office/drawing/2014/main" id="{9B4FC4BC-A38B-4265-A084-FCD427DCA01E}"/>
              </a:ext>
            </a:extLst>
          </p:cNvPr>
          <p:cNvSpPr/>
          <p:nvPr/>
        </p:nvSpPr>
        <p:spPr>
          <a:xfrm>
            <a:off x="847410" y="1795566"/>
            <a:ext cx="3222702" cy="524107"/>
          </a:xfrm>
          <a:prstGeom prst="round2DiagRect">
            <a:avLst/>
          </a:prstGeom>
          <a:solidFill>
            <a:srgbClr val="009F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err="1"/>
              <a:t>Sostenibilità</a:t>
            </a:r>
            <a:endParaRPr lang="fr-FR" sz="1600" b="1" dirty="0"/>
          </a:p>
        </p:txBody>
      </p:sp>
      <p:sp>
        <p:nvSpPr>
          <p:cNvPr id="8" name="4 Rectángulo">
            <a:extLst>
              <a:ext uri="{FF2B5EF4-FFF2-40B4-BE49-F238E27FC236}">
                <a16:creationId xmlns:a16="http://schemas.microsoft.com/office/drawing/2014/main" id="{1CB9B889-64E6-4B91-B83C-0DB82286CA99}"/>
              </a:ext>
            </a:extLst>
          </p:cNvPr>
          <p:cNvSpPr/>
          <p:nvPr/>
        </p:nvSpPr>
        <p:spPr>
          <a:xfrm>
            <a:off x="285531" y="2665407"/>
            <a:ext cx="8367731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chemeClr val="tx1"/>
                </a:solidFill>
              </a:rPr>
              <a:t>Un'intera gamma di hotel e ristoranti sta emergendo grazie al concetto di economia circolare. </a:t>
            </a: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Con percorsi di approvvigionamento più brevi e valori prestabiliti per i loro clienti, adottano e difendono pienamente un altro modo di servire, in cui i clienti riconoscono gli sforzi fatti e accettano di conseguenza i costi aggiuntivi.</a:t>
            </a: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Se il nuovo modello è ben anticipato e implementato, può portare a margini di guadagno sostenibili e conseguenti, non solo per l'aumento dei prezzi ma anche per il risparmio su molti materiali. La salvaguardia dell'ambiente inizia con la riduzione del consumo di materiali e il riutilizzo di quelli acquistati.</a:t>
            </a: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Gli investimenti iniziali possono essere importanti, almeno attraverso l'esternalizzazione di veri e propri esperti di fornitura, ma si può </a:t>
            </a:r>
            <a:r>
              <a:rPr lang="en-US" sz="1600" dirty="0" err="1">
                <a:solidFill>
                  <a:schemeClr val="tx1"/>
                </a:solidFill>
              </a:rPr>
              <a:t>porre l'accento </a:t>
            </a:r>
            <a:r>
              <a:rPr lang="en-US" sz="1600" dirty="0">
                <a:solidFill>
                  <a:schemeClr val="tx1"/>
                </a:solidFill>
              </a:rPr>
              <a:t>su molti risparmi rispetto alle attività continuative.</a:t>
            </a:r>
          </a:p>
        </p:txBody>
      </p:sp>
    </p:spTree>
    <p:extLst>
      <p:ext uri="{BB962C8B-B14F-4D97-AF65-F5344CB8AC3E}">
        <p14:creationId xmlns:p14="http://schemas.microsoft.com/office/powerpoint/2010/main" val="386926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000"/>
    </mc:Choice>
    <mc:Fallback xmlns:a16="http://schemas.microsoft.com/office/drawing/2014/main" xmlns="">
      <p:transition spd="slow" advClick="0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uiExpand="1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b78f225a7_0_23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33</a:t>
            </a:fld>
            <a:endParaRPr/>
          </a:p>
        </p:txBody>
      </p:sp>
      <p:sp>
        <p:nvSpPr>
          <p:cNvPr id="72" name="Google Shape;72;g10b78f225a7_0_23"/>
          <p:cNvSpPr txBox="1"/>
          <p:nvPr/>
        </p:nvSpPr>
        <p:spPr>
          <a:xfrm>
            <a:off x="285531" y="1074532"/>
            <a:ext cx="8510100" cy="375300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 err="1">
                <a:solidFill>
                  <a:schemeClr val="lt1"/>
                </a:solidFill>
              </a:rPr>
              <a:t>Innovazioni </a:t>
            </a:r>
            <a:r>
              <a:rPr lang="es-ES" sz="2400" dirty="0">
                <a:solidFill>
                  <a:schemeClr val="lt1"/>
                </a:solidFill>
              </a:rPr>
              <a:t>e </a:t>
            </a:r>
            <a:r>
              <a:rPr lang="es-ES" sz="2400" dirty="0" err="1">
                <a:solidFill>
                  <a:schemeClr val="lt1"/>
                </a:solidFill>
              </a:rPr>
              <a:t>soluzioni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 : avec coins arrondis en diagonale 1">
            <a:extLst>
              <a:ext uri="{FF2B5EF4-FFF2-40B4-BE49-F238E27FC236}">
                <a16:creationId xmlns:a16="http://schemas.microsoft.com/office/drawing/2014/main" id="{9B4FC4BC-A38B-4265-A084-FCD427DCA01E}"/>
              </a:ext>
            </a:extLst>
          </p:cNvPr>
          <p:cNvSpPr/>
          <p:nvPr/>
        </p:nvSpPr>
        <p:spPr>
          <a:xfrm>
            <a:off x="847410" y="1795566"/>
            <a:ext cx="3222702" cy="524107"/>
          </a:xfrm>
          <a:prstGeom prst="round2DiagRect">
            <a:avLst/>
          </a:prstGeom>
          <a:solidFill>
            <a:srgbClr val="009F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err="1"/>
              <a:t>Esperienza nella </a:t>
            </a:r>
            <a:r>
              <a:rPr lang="fr-FR" sz="1600" b="1" dirty="0"/>
              <a:t>catena di approvvigionamento</a:t>
            </a:r>
          </a:p>
        </p:txBody>
      </p:sp>
      <p:sp>
        <p:nvSpPr>
          <p:cNvPr id="8" name="4 Rectángulo">
            <a:extLst>
              <a:ext uri="{FF2B5EF4-FFF2-40B4-BE49-F238E27FC236}">
                <a16:creationId xmlns:a16="http://schemas.microsoft.com/office/drawing/2014/main" id="{1CB9B889-64E6-4B91-B83C-0DB82286CA99}"/>
              </a:ext>
            </a:extLst>
          </p:cNvPr>
          <p:cNvSpPr/>
          <p:nvPr/>
        </p:nvSpPr>
        <p:spPr>
          <a:xfrm>
            <a:off x="285531" y="2665407"/>
            <a:ext cx="8367731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chemeClr val="tx1"/>
                </a:solidFill>
              </a:rPr>
              <a:t>Come conseguenza di tutte le sfide elencate, nonché per anticipare i nuovi modi di fornire servizi di ospitalità ai clienti, si torna a comprendere la catena di fornitura e i suoi stakeholder. </a:t>
            </a: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Anche in questi modelli di business in cui i clienti sono al centro delle preoccupazioni, e sembra che non ci sia un flusso fisico di merci... Ci sono molti movimenti nell'organizzazione a monte di questi servizi.</a:t>
            </a: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Pertanto, è necessaria una serie di competenze e di attenzioni per ottimizzare le prestazioni, la gestione dei costi e, di conseguenza, la qualità del servizio offerto.</a:t>
            </a: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Esistono già servizi di consulenza dedicati e strumenti di monitoraggio progettati per rispondere ai principali attori del settore. Nei prossimi anni saranno adattati a tutte le tipologie e dimensioni di impresa.</a:t>
            </a:r>
          </a:p>
        </p:txBody>
      </p:sp>
    </p:spTree>
    <p:extLst>
      <p:ext uri="{BB962C8B-B14F-4D97-AF65-F5344CB8AC3E}">
        <p14:creationId xmlns:p14="http://schemas.microsoft.com/office/powerpoint/2010/main" val="7822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:a16="http://schemas.microsoft.com/office/drawing/2014/main"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uiExpand="1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b78f225a7_0_23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34</a:t>
            </a:fld>
            <a:endParaRPr/>
          </a:p>
        </p:txBody>
      </p:sp>
      <p:sp>
        <p:nvSpPr>
          <p:cNvPr id="72" name="Google Shape;72;g10b78f225a7_0_23"/>
          <p:cNvSpPr txBox="1"/>
          <p:nvPr/>
        </p:nvSpPr>
        <p:spPr>
          <a:xfrm>
            <a:off x="285531" y="1074532"/>
            <a:ext cx="8510100" cy="375300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 err="1">
                <a:solidFill>
                  <a:schemeClr val="lt1"/>
                </a:solidFill>
              </a:rPr>
              <a:t>Innovazioni </a:t>
            </a:r>
            <a:r>
              <a:rPr lang="es-ES" sz="2400" dirty="0">
                <a:solidFill>
                  <a:schemeClr val="lt1"/>
                </a:solidFill>
              </a:rPr>
              <a:t>e </a:t>
            </a:r>
            <a:r>
              <a:rPr lang="es-ES" sz="2400" dirty="0" err="1">
                <a:solidFill>
                  <a:schemeClr val="lt1"/>
                </a:solidFill>
              </a:rPr>
              <a:t>soluzioni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4 Rectángulo">
            <a:extLst>
              <a:ext uri="{FF2B5EF4-FFF2-40B4-BE49-F238E27FC236}">
                <a16:creationId xmlns:a16="http://schemas.microsoft.com/office/drawing/2014/main" id="{1CB9B889-64E6-4B91-B83C-0DB82286CA99}"/>
              </a:ext>
            </a:extLst>
          </p:cNvPr>
          <p:cNvSpPr/>
          <p:nvPr/>
        </p:nvSpPr>
        <p:spPr>
          <a:xfrm>
            <a:off x="285531" y="1795611"/>
            <a:ext cx="8367731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chemeClr val="tx1"/>
                </a:solidFill>
              </a:rPr>
              <a:t>Esempi concreti di evoluzione delle pratiche: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0DEE17D7-A7E6-48E4-8EEB-37E3DCD9FF9A}"/>
              </a:ext>
            </a:extLst>
          </p:cNvPr>
          <p:cNvSpPr/>
          <p:nvPr/>
        </p:nvSpPr>
        <p:spPr>
          <a:xfrm>
            <a:off x="669072" y="2571956"/>
            <a:ext cx="3278459" cy="468351"/>
          </a:xfrm>
          <a:prstGeom prst="roundRect">
            <a:avLst/>
          </a:prstGeom>
          <a:solidFill>
            <a:srgbClr val="009E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Clicca e ritira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53509C22-BA5B-4A18-9BFD-EC07C0123491}"/>
              </a:ext>
            </a:extLst>
          </p:cNvPr>
          <p:cNvSpPr/>
          <p:nvPr/>
        </p:nvSpPr>
        <p:spPr>
          <a:xfrm>
            <a:off x="4913969" y="5655479"/>
            <a:ext cx="3278459" cy="468351"/>
          </a:xfrm>
          <a:prstGeom prst="roundRect">
            <a:avLst/>
          </a:prstGeom>
          <a:solidFill>
            <a:srgbClr val="009E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Servizi </a:t>
            </a:r>
            <a:r>
              <a:rPr lang="fr-FR" sz="1600" b="1" dirty="0" err="1"/>
              <a:t>mutualizzati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42EFB8F-053E-4E00-A54B-B6C993D02220}"/>
              </a:ext>
            </a:extLst>
          </p:cNvPr>
          <p:cNvSpPr txBox="1"/>
          <p:nvPr/>
        </p:nvSpPr>
        <p:spPr>
          <a:xfrm>
            <a:off x="468351" y="3323063"/>
            <a:ext cx="364644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I clienti sono invitati a chiamare un ristorante per avere un menu preparato e pronto per essere ritirato a una certa ora del giorno, secondo i loro vincoli.</a:t>
            </a:r>
          </a:p>
          <a:p>
            <a:pPr algn="just"/>
            <a:endParaRPr lang="en-US" sz="1600" dirty="0"/>
          </a:p>
          <a:p>
            <a:pPr algn="just"/>
            <a:r>
              <a:rPr lang="en-US" sz="1600" dirty="0"/>
              <a:t>Questo aiuta a catturare nuove prospettive e a rispondere sia ai vincoli dei clienti sia a una migliore anticipazione da parte del ristorante delle attività commerciali, delle esigenze di fornitura, ecc.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E2D4422-9B62-4623-A6AF-5BC536F94F85}"/>
              </a:ext>
            </a:extLst>
          </p:cNvPr>
          <p:cNvSpPr txBox="1"/>
          <p:nvPr/>
        </p:nvSpPr>
        <p:spPr>
          <a:xfrm>
            <a:off x="4729973" y="2664619"/>
            <a:ext cx="364644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I clienti vengono indirizzati a una piattaforma digitale dove sono disponibili diverse opzioni e fornitori di servizi. Prenotano un menu o un hotel, per preparare in anticipo l'</a:t>
            </a:r>
            <a:r>
              <a:rPr lang="en-US" sz="1600" dirty="0" err="1"/>
              <a:t>organizzazione del </a:t>
            </a:r>
            <a:r>
              <a:rPr lang="en-US" sz="1600" dirty="0"/>
              <a:t>servizio.</a:t>
            </a:r>
          </a:p>
          <a:p>
            <a:pPr algn="just"/>
            <a:endParaRPr lang="en-US" sz="1600" dirty="0"/>
          </a:p>
          <a:p>
            <a:pPr algn="just"/>
            <a:r>
              <a:rPr lang="en-US" sz="1600" dirty="0"/>
              <a:t>Fa scattare la consegna a domicilio, anticipa l'</a:t>
            </a:r>
            <a:r>
              <a:rPr lang="en-US" sz="1600" dirty="0" err="1"/>
              <a:t>organizzazione </a:t>
            </a:r>
            <a:r>
              <a:rPr lang="en-US" sz="1600" dirty="0"/>
              <a:t>del locale, facilita la stima del personale necessario per il periodo, ecc.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331770555"/>
      </p:ext>
    </p:extLst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3" grpId="0" animBg="1"/>
      <p:bldP spid="7" grpId="0" animBg="1"/>
      <p:bldP spid="4" grpId="0" uiExpand="1" build="p"/>
      <p:bldP spid="9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b78f225a7_0_23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35</a:t>
            </a:fld>
            <a:endParaRPr/>
          </a:p>
        </p:txBody>
      </p:sp>
      <p:sp>
        <p:nvSpPr>
          <p:cNvPr id="72" name="Google Shape;72;g10b78f225a7_0_23"/>
          <p:cNvSpPr txBox="1"/>
          <p:nvPr/>
        </p:nvSpPr>
        <p:spPr>
          <a:xfrm>
            <a:off x="285531" y="1074531"/>
            <a:ext cx="8510100" cy="5445331"/>
          </a:xfrm>
          <a:prstGeom prst="rect">
            <a:avLst/>
          </a:prstGeom>
          <a:solidFill>
            <a:srgbClr val="009FC6"/>
          </a:solidFill>
          <a:ln w="9525" cap="flat" cmpd="sng">
            <a:solidFill>
              <a:srgbClr val="009F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2400" dirty="0">
              <a:solidFill>
                <a:schemeClr val="lt1"/>
              </a:solidFill>
            </a:endParaRPr>
          </a:p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chemeClr val="lt1"/>
                </a:solidFill>
              </a:rPr>
              <a:t>Quiz </a:t>
            </a:r>
            <a:r>
              <a:rPr lang="es-ES" sz="2400" dirty="0" err="1">
                <a:solidFill>
                  <a:schemeClr val="lt1"/>
                </a:solidFill>
              </a:rPr>
              <a:t>di validazione della capsula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48369" y="3589447"/>
            <a:ext cx="83677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1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Il seguente quiz rappresenta 5 domande a cui dovrete rispondere per confermare la vostra comprensione della presente capsula.</a:t>
            </a:r>
          </a:p>
          <a:p>
            <a:pPr algn="just"/>
            <a:endParaRPr lang="en-US" sz="21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en-US" sz="21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Ogni risposta corretta vale 1 punto. Nessun punto per gli errori.</a:t>
            </a:r>
          </a:p>
        </p:txBody>
      </p:sp>
      <p:sp>
        <p:nvSpPr>
          <p:cNvPr id="2" name="Flèche : droite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FA8469D-A928-4D36-9D32-87B82E91FF73}"/>
              </a:ext>
            </a:extLst>
          </p:cNvPr>
          <p:cNvSpPr/>
          <p:nvPr/>
        </p:nvSpPr>
        <p:spPr>
          <a:xfrm>
            <a:off x="7474187" y="5832263"/>
            <a:ext cx="903249" cy="4906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7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a16="http://schemas.microsoft.com/office/drawing/2014/main"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b78f225a7_0_23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36</a:t>
            </a:fld>
            <a:endParaRPr/>
          </a:p>
        </p:txBody>
      </p:sp>
      <p:sp>
        <p:nvSpPr>
          <p:cNvPr id="72" name="Google Shape;72;g10b78f225a7_0_23"/>
          <p:cNvSpPr txBox="1"/>
          <p:nvPr/>
        </p:nvSpPr>
        <p:spPr>
          <a:xfrm>
            <a:off x="285531" y="1074532"/>
            <a:ext cx="8510100" cy="375300"/>
          </a:xfrm>
          <a:prstGeom prst="rect">
            <a:avLst/>
          </a:prstGeom>
          <a:solidFill>
            <a:srgbClr val="009FC6"/>
          </a:solidFill>
          <a:ln w="9525" cap="flat" cmpd="sng">
            <a:solidFill>
              <a:srgbClr val="009F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chemeClr val="lt1"/>
                </a:solidFill>
              </a:rPr>
              <a:t>Quiz di </a:t>
            </a:r>
            <a:r>
              <a:rPr lang="es-ES" sz="2400" dirty="0" err="1">
                <a:solidFill>
                  <a:schemeClr val="lt1"/>
                </a:solidFill>
              </a:rPr>
              <a:t>autovalutazione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445A239-802B-452E-8EFC-88B2C03E6CF7}"/>
              </a:ext>
            </a:extLst>
          </p:cNvPr>
          <p:cNvSpPr txBox="1"/>
          <p:nvPr/>
        </p:nvSpPr>
        <p:spPr>
          <a:xfrm>
            <a:off x="285531" y="1951463"/>
            <a:ext cx="851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/>
              <a:t>Domanda n. 1 :</a:t>
            </a:r>
          </a:p>
          <a:p>
            <a:pPr algn="just"/>
            <a:r>
              <a:rPr lang="en-US" sz="1800" dirty="0">
                <a:solidFill>
                  <a:schemeClr val="tx1"/>
                </a:solidFill>
              </a:rPr>
              <a:t>Che cosa è al centro di tutte le preoccupazioni di alberghi, ristoranti e imprese di servizi di catering in generale?</a:t>
            </a:r>
          </a:p>
        </p:txBody>
      </p:sp>
      <p:sp>
        <p:nvSpPr>
          <p:cNvPr id="9" name="Rectangle 8">
            <a:hlinkClick r:id="" action="ppaction://macro?name=SlideLayout5.Wrong"/>
            <a:extLst>
              <a:ext uri="{FF2B5EF4-FFF2-40B4-BE49-F238E27FC236}">
                <a16:creationId xmlns:a16="http://schemas.microsoft.com/office/drawing/2014/main" id="{5B7332FF-407F-4BCC-B855-5032789EFB54}"/>
              </a:ext>
            </a:extLst>
          </p:cNvPr>
          <p:cNvSpPr/>
          <p:nvPr/>
        </p:nvSpPr>
        <p:spPr>
          <a:xfrm>
            <a:off x="1828800" y="3021980"/>
            <a:ext cx="5218113" cy="407020"/>
          </a:xfrm>
          <a:prstGeom prst="rect">
            <a:avLst/>
          </a:prstGeom>
          <a:solidFill>
            <a:srgbClr val="009FC6">
              <a:alpha val="2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solidFill>
                  <a:schemeClr val="bg2"/>
                </a:solidFill>
                <a:sym typeface="Wingdings" panose="05000000000000000000" pitchFamily="2" charset="2"/>
              </a:rPr>
              <a:t>Offerta di </a:t>
            </a:r>
            <a:r>
              <a:rPr lang="fr-FR" sz="1600" dirty="0">
                <a:solidFill>
                  <a:schemeClr val="bg2"/>
                </a:solidFill>
                <a:sym typeface="Wingdings" panose="05000000000000000000" pitchFamily="2" charset="2"/>
              </a:rPr>
              <a:t>una gamma </a:t>
            </a:r>
            <a:r>
              <a:rPr lang="fr-FR" sz="1600" dirty="0" err="1">
                <a:solidFill>
                  <a:schemeClr val="bg2"/>
                </a:solidFill>
                <a:sym typeface="Wingdings" panose="05000000000000000000" pitchFamily="2" charset="2"/>
              </a:rPr>
              <a:t>estesa </a:t>
            </a:r>
            <a:r>
              <a:rPr lang="fr-FR" sz="1600" dirty="0">
                <a:solidFill>
                  <a:schemeClr val="bg2"/>
                </a:solidFill>
                <a:sym typeface="Wingdings" panose="05000000000000000000" pitchFamily="2" charset="2"/>
              </a:rPr>
              <a:t>di servizi</a:t>
            </a:r>
            <a:endParaRPr lang="fr-FR" sz="1600" dirty="0">
              <a:solidFill>
                <a:schemeClr val="bg2"/>
              </a:solidFill>
            </a:endParaRPr>
          </a:p>
        </p:txBody>
      </p:sp>
      <p:sp>
        <p:nvSpPr>
          <p:cNvPr id="12" name="Rectangle 11">
            <a:hlinkClick r:id="" action="ppaction://macro?name=SlideLayout5.Wrong"/>
            <a:extLst>
              <a:ext uri="{FF2B5EF4-FFF2-40B4-BE49-F238E27FC236}">
                <a16:creationId xmlns:a16="http://schemas.microsoft.com/office/drawing/2014/main" id="{DBFC5508-0A47-434C-9BFB-EDC9270D8801}"/>
              </a:ext>
            </a:extLst>
          </p:cNvPr>
          <p:cNvSpPr/>
          <p:nvPr/>
        </p:nvSpPr>
        <p:spPr>
          <a:xfrm>
            <a:off x="1828799" y="3833439"/>
            <a:ext cx="5218113" cy="407020"/>
          </a:xfrm>
          <a:prstGeom prst="rect">
            <a:avLst/>
          </a:prstGeom>
          <a:solidFill>
            <a:srgbClr val="009FC6">
              <a:alpha val="2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2"/>
                </a:solidFill>
                <a:sym typeface="Wingdings" panose="05000000000000000000" pitchFamily="2" charset="2"/>
              </a:rPr>
              <a:t>Gestione </a:t>
            </a:r>
            <a:r>
              <a:rPr lang="fr-FR" sz="1600" dirty="0" err="1">
                <a:solidFill>
                  <a:schemeClr val="bg2"/>
                </a:solidFill>
                <a:sym typeface="Wingdings" panose="05000000000000000000" pitchFamily="2" charset="2"/>
              </a:rPr>
              <a:t>dei costi </a:t>
            </a:r>
            <a:r>
              <a:rPr lang="fr-FR" sz="1600" dirty="0">
                <a:solidFill>
                  <a:schemeClr val="bg2"/>
                </a:solidFill>
                <a:sym typeface="Wingdings" panose="05000000000000000000" pitchFamily="2" charset="2"/>
              </a:rPr>
              <a:t>e </a:t>
            </a:r>
            <a:r>
              <a:rPr lang="fr-FR" sz="1600" dirty="0" err="1">
                <a:solidFill>
                  <a:schemeClr val="bg2"/>
                </a:solidFill>
                <a:sym typeface="Wingdings" panose="05000000000000000000" pitchFamily="2" charset="2"/>
              </a:rPr>
              <a:t>redditività</a:t>
            </a:r>
            <a:endParaRPr lang="fr-FR" sz="1600" dirty="0">
              <a:solidFill>
                <a:schemeClr val="bg2"/>
              </a:solidFill>
            </a:endParaRPr>
          </a:p>
        </p:txBody>
      </p:sp>
      <p:sp>
        <p:nvSpPr>
          <p:cNvPr id="13" name="Rectangle 12">
            <a:hlinkClick r:id="" action="ppaction://macro?name=SlideLayout5.Correct"/>
            <a:extLst>
              <a:ext uri="{FF2B5EF4-FFF2-40B4-BE49-F238E27FC236}">
                <a16:creationId xmlns:a16="http://schemas.microsoft.com/office/drawing/2014/main" id="{706BB33F-7F7E-44D1-A077-39D2C4C118CF}"/>
              </a:ext>
            </a:extLst>
          </p:cNvPr>
          <p:cNvSpPr/>
          <p:nvPr/>
        </p:nvSpPr>
        <p:spPr>
          <a:xfrm>
            <a:off x="1828799" y="4644898"/>
            <a:ext cx="5218113" cy="407020"/>
          </a:xfrm>
          <a:prstGeom prst="rect">
            <a:avLst/>
          </a:prstGeom>
          <a:solidFill>
            <a:srgbClr val="009FC6">
              <a:alpha val="2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2"/>
                </a:solidFill>
                <a:sym typeface="Wingdings" panose="05000000000000000000" pitchFamily="2" charset="2"/>
              </a:rPr>
              <a:t>Soddisfazione </a:t>
            </a:r>
            <a:r>
              <a:rPr lang="fr-FR" sz="1600" dirty="0" err="1">
                <a:solidFill>
                  <a:schemeClr val="bg2"/>
                </a:solidFill>
                <a:sym typeface="Wingdings" panose="05000000000000000000" pitchFamily="2" charset="2"/>
              </a:rPr>
              <a:t>del cliente</a:t>
            </a:r>
            <a:endParaRPr lang="fr-FR" sz="1600" dirty="0">
              <a:solidFill>
                <a:schemeClr val="bg2"/>
              </a:solidFill>
            </a:endParaRPr>
          </a:p>
        </p:txBody>
      </p:sp>
      <p:sp>
        <p:nvSpPr>
          <p:cNvPr id="14" name="Rectangle 13">
            <a:hlinkClick r:id="" action="ppaction://macro?name=SlideLayout5.Wrong"/>
            <a:extLst>
              <a:ext uri="{FF2B5EF4-FFF2-40B4-BE49-F238E27FC236}">
                <a16:creationId xmlns:a16="http://schemas.microsoft.com/office/drawing/2014/main" id="{A70020B5-E13A-4BDD-B145-70F3CAA3D344}"/>
              </a:ext>
            </a:extLst>
          </p:cNvPr>
          <p:cNvSpPr/>
          <p:nvPr/>
        </p:nvSpPr>
        <p:spPr>
          <a:xfrm>
            <a:off x="1828798" y="5456357"/>
            <a:ext cx="5218113" cy="407020"/>
          </a:xfrm>
          <a:prstGeom prst="rect">
            <a:avLst/>
          </a:prstGeom>
          <a:solidFill>
            <a:srgbClr val="009FC6">
              <a:alpha val="2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2"/>
                </a:solidFill>
                <a:sym typeface="Wingdings" panose="05000000000000000000" pitchFamily="2" charset="2"/>
              </a:rPr>
              <a:t>Corrispondenza tra </a:t>
            </a:r>
            <a:r>
              <a:rPr lang="fr-FR" sz="1600" dirty="0" err="1">
                <a:solidFill>
                  <a:schemeClr val="bg2"/>
                </a:solidFill>
                <a:sym typeface="Wingdings" panose="05000000000000000000" pitchFamily="2" charset="2"/>
              </a:rPr>
              <a:t>qualità </a:t>
            </a:r>
            <a:r>
              <a:rPr lang="fr-FR" sz="1600" dirty="0">
                <a:solidFill>
                  <a:schemeClr val="bg2"/>
                </a:solidFill>
                <a:sym typeface="Wingdings" panose="05000000000000000000" pitchFamily="2" charset="2"/>
              </a:rPr>
              <a:t>e </a:t>
            </a:r>
            <a:r>
              <a:rPr lang="fr-FR" sz="1600" dirty="0" err="1">
                <a:solidFill>
                  <a:schemeClr val="bg2"/>
                </a:solidFill>
                <a:sym typeface="Wingdings" panose="05000000000000000000" pitchFamily="2" charset="2"/>
              </a:rPr>
              <a:t>quantità </a:t>
            </a:r>
            <a:r>
              <a:rPr lang="fr-FR" sz="1600" dirty="0">
                <a:solidFill>
                  <a:schemeClr val="bg2"/>
                </a:solidFill>
                <a:sym typeface="Wingdings" panose="05000000000000000000" pitchFamily="2" charset="2"/>
              </a:rPr>
              <a:t>dei servizi</a:t>
            </a:r>
            <a:endParaRPr lang="fr-FR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78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a16="http://schemas.microsoft.com/office/drawing/2014/main"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b78f225a7_0_23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37</a:t>
            </a:fld>
            <a:endParaRPr/>
          </a:p>
        </p:txBody>
      </p:sp>
      <p:sp>
        <p:nvSpPr>
          <p:cNvPr id="72" name="Google Shape;72;g10b78f225a7_0_23"/>
          <p:cNvSpPr txBox="1"/>
          <p:nvPr/>
        </p:nvSpPr>
        <p:spPr>
          <a:xfrm>
            <a:off x="285531" y="1074532"/>
            <a:ext cx="8510100" cy="375300"/>
          </a:xfrm>
          <a:prstGeom prst="rect">
            <a:avLst/>
          </a:prstGeom>
          <a:solidFill>
            <a:srgbClr val="009FC6"/>
          </a:solidFill>
          <a:ln w="9525" cap="flat" cmpd="sng">
            <a:solidFill>
              <a:srgbClr val="009F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chemeClr val="lt1"/>
                </a:solidFill>
              </a:rPr>
              <a:t>Quiz di </a:t>
            </a:r>
            <a:r>
              <a:rPr lang="es-ES" sz="2400" dirty="0" err="1">
                <a:solidFill>
                  <a:schemeClr val="lt1"/>
                </a:solidFill>
              </a:rPr>
              <a:t>autovalutazione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445A239-802B-452E-8EFC-88B2C03E6CF7}"/>
              </a:ext>
            </a:extLst>
          </p:cNvPr>
          <p:cNvSpPr txBox="1"/>
          <p:nvPr/>
        </p:nvSpPr>
        <p:spPr>
          <a:xfrm>
            <a:off x="285531" y="1951463"/>
            <a:ext cx="851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/>
              <a:t>Domanda n. 2 :</a:t>
            </a:r>
          </a:p>
          <a:p>
            <a:pPr algn="just"/>
            <a:r>
              <a:rPr lang="en-US" sz="1800" dirty="0">
                <a:solidFill>
                  <a:schemeClr val="tx1"/>
                </a:solidFill>
              </a:rPr>
              <a:t>Quale servizio logistico garantisce la qualità dei prodotti serviti negli hotel e nei ristoranti?</a:t>
            </a:r>
          </a:p>
        </p:txBody>
      </p:sp>
      <p:sp>
        <p:nvSpPr>
          <p:cNvPr id="9" name="Rectangle 8">
            <a:hlinkClick r:id="" action="ppaction://macro?name=SlideLayout5.Wrong"/>
            <a:extLst>
              <a:ext uri="{FF2B5EF4-FFF2-40B4-BE49-F238E27FC236}">
                <a16:creationId xmlns:a16="http://schemas.microsoft.com/office/drawing/2014/main" id="{5B7332FF-407F-4BCC-B855-5032789EFB54}"/>
              </a:ext>
            </a:extLst>
          </p:cNvPr>
          <p:cNvSpPr/>
          <p:nvPr/>
        </p:nvSpPr>
        <p:spPr>
          <a:xfrm>
            <a:off x="1828800" y="3021980"/>
            <a:ext cx="5218113" cy="407020"/>
          </a:xfrm>
          <a:prstGeom prst="rect">
            <a:avLst/>
          </a:prstGeom>
          <a:solidFill>
            <a:srgbClr val="009FC6">
              <a:alpha val="2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solidFill>
                  <a:schemeClr val="bg2"/>
                </a:solidFill>
                <a:sym typeface="Wingdings" panose="05000000000000000000" pitchFamily="2" charset="2"/>
              </a:rPr>
              <a:t>Acquisto </a:t>
            </a:r>
            <a:r>
              <a:rPr lang="fr-FR" sz="1600" dirty="0">
                <a:solidFill>
                  <a:schemeClr val="bg2"/>
                </a:solidFill>
                <a:sym typeface="Wingdings" panose="05000000000000000000" pitchFamily="2" charset="2"/>
              </a:rPr>
              <a:t>ad alto </a:t>
            </a:r>
            <a:r>
              <a:rPr lang="fr-FR" sz="1600" dirty="0" err="1">
                <a:solidFill>
                  <a:schemeClr val="bg2"/>
                </a:solidFill>
                <a:sym typeface="Wingdings" panose="05000000000000000000" pitchFamily="2" charset="2"/>
              </a:rPr>
              <a:t>prezzo</a:t>
            </a:r>
            <a:endParaRPr lang="fr-FR" sz="1600" dirty="0">
              <a:solidFill>
                <a:schemeClr val="bg2"/>
              </a:solidFill>
            </a:endParaRPr>
          </a:p>
        </p:txBody>
      </p:sp>
      <p:sp>
        <p:nvSpPr>
          <p:cNvPr id="12" name="Rectangle 11">
            <a:hlinkClick r:id="" action="ppaction://macro?name=SlideLayout5.Correct"/>
            <a:extLst>
              <a:ext uri="{FF2B5EF4-FFF2-40B4-BE49-F238E27FC236}">
                <a16:creationId xmlns:a16="http://schemas.microsoft.com/office/drawing/2014/main" id="{DBFC5508-0A47-434C-9BFB-EDC9270D8801}"/>
              </a:ext>
            </a:extLst>
          </p:cNvPr>
          <p:cNvSpPr/>
          <p:nvPr/>
        </p:nvSpPr>
        <p:spPr>
          <a:xfrm>
            <a:off x="1828799" y="3833439"/>
            <a:ext cx="5218113" cy="407020"/>
          </a:xfrm>
          <a:prstGeom prst="rect">
            <a:avLst/>
          </a:prstGeom>
          <a:solidFill>
            <a:srgbClr val="009FC6">
              <a:alpha val="2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solidFill>
                  <a:schemeClr val="bg2"/>
                </a:solidFill>
                <a:sym typeface="Wingdings" panose="05000000000000000000" pitchFamily="2" charset="2"/>
              </a:rPr>
              <a:t>Tracciabilità </a:t>
            </a:r>
            <a:r>
              <a:rPr lang="fr-FR" sz="1600" dirty="0">
                <a:solidFill>
                  <a:schemeClr val="bg2"/>
                </a:solidFill>
                <a:sym typeface="Wingdings" panose="05000000000000000000" pitchFamily="2" charset="2"/>
              </a:rPr>
              <a:t>delle </a:t>
            </a:r>
            <a:r>
              <a:rPr lang="fr-FR" sz="1600" dirty="0" err="1">
                <a:solidFill>
                  <a:schemeClr val="bg2"/>
                </a:solidFill>
                <a:sym typeface="Wingdings" panose="05000000000000000000" pitchFamily="2" charset="2"/>
              </a:rPr>
              <a:t>merci</a:t>
            </a:r>
            <a:endParaRPr lang="fr-FR" sz="1600" dirty="0">
              <a:solidFill>
                <a:schemeClr val="bg2"/>
              </a:solidFill>
            </a:endParaRPr>
          </a:p>
        </p:txBody>
      </p:sp>
      <p:sp>
        <p:nvSpPr>
          <p:cNvPr id="13" name="Rectangle 12">
            <a:hlinkClick r:id="" action="ppaction://macro?name=SlideLayout5.Wrong"/>
            <a:extLst>
              <a:ext uri="{FF2B5EF4-FFF2-40B4-BE49-F238E27FC236}">
                <a16:creationId xmlns:a16="http://schemas.microsoft.com/office/drawing/2014/main" id="{706BB33F-7F7E-44D1-A077-39D2C4C118CF}"/>
              </a:ext>
            </a:extLst>
          </p:cNvPr>
          <p:cNvSpPr/>
          <p:nvPr/>
        </p:nvSpPr>
        <p:spPr>
          <a:xfrm>
            <a:off x="1828799" y="4644898"/>
            <a:ext cx="5218113" cy="407020"/>
          </a:xfrm>
          <a:prstGeom prst="rect">
            <a:avLst/>
          </a:prstGeom>
          <a:solidFill>
            <a:srgbClr val="009FC6">
              <a:alpha val="2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solidFill>
                  <a:schemeClr val="bg2"/>
                </a:solidFill>
                <a:sym typeface="Wingdings" panose="05000000000000000000" pitchFamily="2" charset="2"/>
              </a:rPr>
              <a:t>Indicatori di </a:t>
            </a:r>
            <a:r>
              <a:rPr lang="fr-FR" sz="1600" dirty="0">
                <a:solidFill>
                  <a:schemeClr val="bg2"/>
                </a:solidFill>
                <a:sym typeface="Wingdings" panose="05000000000000000000" pitchFamily="2" charset="2"/>
              </a:rPr>
              <a:t>inventario</a:t>
            </a:r>
            <a:endParaRPr lang="fr-FR" sz="1600" dirty="0">
              <a:solidFill>
                <a:schemeClr val="bg2"/>
              </a:solidFill>
            </a:endParaRPr>
          </a:p>
        </p:txBody>
      </p:sp>
      <p:sp>
        <p:nvSpPr>
          <p:cNvPr id="14" name="Rectangle 13">
            <a:hlinkClick r:id="" action="ppaction://macro?name=SlideLayout5.Wrong"/>
            <a:extLst>
              <a:ext uri="{FF2B5EF4-FFF2-40B4-BE49-F238E27FC236}">
                <a16:creationId xmlns:a16="http://schemas.microsoft.com/office/drawing/2014/main" id="{A70020B5-E13A-4BDD-B145-70F3CAA3D344}"/>
              </a:ext>
            </a:extLst>
          </p:cNvPr>
          <p:cNvSpPr/>
          <p:nvPr/>
        </p:nvSpPr>
        <p:spPr>
          <a:xfrm>
            <a:off x="1828798" y="5456357"/>
            <a:ext cx="5218113" cy="407020"/>
          </a:xfrm>
          <a:prstGeom prst="rect">
            <a:avLst/>
          </a:prstGeom>
          <a:solidFill>
            <a:srgbClr val="009FC6">
              <a:alpha val="2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solidFill>
                  <a:schemeClr val="bg2"/>
                </a:solidFill>
                <a:sym typeface="Wingdings" panose="05000000000000000000" pitchFamily="2" charset="2"/>
              </a:rPr>
              <a:t>Consegna </a:t>
            </a:r>
            <a:r>
              <a:rPr lang="fr-FR" sz="1600" dirty="0">
                <a:solidFill>
                  <a:schemeClr val="bg2"/>
                </a:solidFill>
                <a:sym typeface="Wingdings" panose="05000000000000000000" pitchFamily="2" charset="2"/>
              </a:rPr>
              <a:t>puntuale</a:t>
            </a:r>
            <a:endParaRPr lang="fr-FR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62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a16="http://schemas.microsoft.com/office/drawing/2014/main"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b78f225a7_0_23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38</a:t>
            </a:fld>
            <a:endParaRPr/>
          </a:p>
        </p:txBody>
      </p:sp>
      <p:sp>
        <p:nvSpPr>
          <p:cNvPr id="72" name="Google Shape;72;g10b78f225a7_0_23"/>
          <p:cNvSpPr txBox="1"/>
          <p:nvPr/>
        </p:nvSpPr>
        <p:spPr>
          <a:xfrm>
            <a:off x="285531" y="1074532"/>
            <a:ext cx="8510100" cy="375300"/>
          </a:xfrm>
          <a:prstGeom prst="rect">
            <a:avLst/>
          </a:prstGeom>
          <a:solidFill>
            <a:srgbClr val="009FC6"/>
          </a:solidFill>
          <a:ln w="9525" cap="flat" cmpd="sng">
            <a:solidFill>
              <a:srgbClr val="009F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chemeClr val="lt1"/>
                </a:solidFill>
              </a:rPr>
              <a:t>Quiz di </a:t>
            </a:r>
            <a:r>
              <a:rPr lang="es-ES" sz="2400" dirty="0" err="1">
                <a:solidFill>
                  <a:schemeClr val="lt1"/>
                </a:solidFill>
              </a:rPr>
              <a:t>autovalutazione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445A239-802B-452E-8EFC-88B2C03E6CF7}"/>
              </a:ext>
            </a:extLst>
          </p:cNvPr>
          <p:cNvSpPr txBox="1"/>
          <p:nvPr/>
        </p:nvSpPr>
        <p:spPr>
          <a:xfrm>
            <a:off x="285531" y="1951463"/>
            <a:ext cx="851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/>
              <a:t>Domanda n. 3 :</a:t>
            </a:r>
          </a:p>
          <a:p>
            <a:pPr algn="just"/>
            <a:r>
              <a:rPr lang="en-US" sz="1800" dirty="0">
                <a:solidFill>
                  <a:schemeClr val="tx1"/>
                </a:solidFill>
              </a:rPr>
              <a:t>Quale sfida fondamentale per gli hotel e i ristoranti riguarda maggiormente le operazioni logistiche a monte?</a:t>
            </a:r>
          </a:p>
        </p:txBody>
      </p:sp>
      <p:sp>
        <p:nvSpPr>
          <p:cNvPr id="9" name="Rectangle 8">
            <a:hlinkClick r:id="" action="ppaction://macro?name=SlideLayout5.Wrong"/>
            <a:extLst>
              <a:ext uri="{FF2B5EF4-FFF2-40B4-BE49-F238E27FC236}">
                <a16:creationId xmlns:a16="http://schemas.microsoft.com/office/drawing/2014/main" id="{5B7332FF-407F-4BCC-B855-5032789EFB54}"/>
              </a:ext>
            </a:extLst>
          </p:cNvPr>
          <p:cNvSpPr/>
          <p:nvPr/>
        </p:nvSpPr>
        <p:spPr>
          <a:xfrm>
            <a:off x="1828800" y="3021980"/>
            <a:ext cx="5218113" cy="407020"/>
          </a:xfrm>
          <a:prstGeom prst="rect">
            <a:avLst/>
          </a:prstGeom>
          <a:solidFill>
            <a:srgbClr val="009FC6">
              <a:alpha val="2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solidFill>
                  <a:schemeClr val="bg2"/>
                </a:solidFill>
                <a:sym typeface="Wingdings" panose="05000000000000000000" pitchFamily="2" charset="2"/>
              </a:rPr>
              <a:t>Regolamenti </a:t>
            </a:r>
            <a:r>
              <a:rPr lang="fr-FR" sz="1600" dirty="0">
                <a:solidFill>
                  <a:schemeClr val="bg2"/>
                </a:solidFill>
                <a:sym typeface="Wingdings" panose="05000000000000000000" pitchFamily="2" charset="2"/>
              </a:rPr>
              <a:t>e </a:t>
            </a:r>
            <a:r>
              <a:rPr lang="fr-FR" sz="1600" dirty="0" err="1">
                <a:solidFill>
                  <a:schemeClr val="bg2"/>
                </a:solidFill>
                <a:sym typeface="Wingdings" panose="05000000000000000000" pitchFamily="2" charset="2"/>
              </a:rPr>
              <a:t>leggi</a:t>
            </a:r>
            <a:endParaRPr lang="fr-FR" sz="1600" dirty="0">
              <a:solidFill>
                <a:schemeClr val="bg2"/>
              </a:solidFill>
            </a:endParaRPr>
          </a:p>
        </p:txBody>
      </p:sp>
      <p:sp>
        <p:nvSpPr>
          <p:cNvPr id="12" name="Rectangle 11">
            <a:hlinkClick r:id="" action="ppaction://macro?name=SlideLayout5.Wrong"/>
            <a:extLst>
              <a:ext uri="{FF2B5EF4-FFF2-40B4-BE49-F238E27FC236}">
                <a16:creationId xmlns:a16="http://schemas.microsoft.com/office/drawing/2014/main" id="{DBFC5508-0A47-434C-9BFB-EDC9270D8801}"/>
              </a:ext>
            </a:extLst>
          </p:cNvPr>
          <p:cNvSpPr/>
          <p:nvPr/>
        </p:nvSpPr>
        <p:spPr>
          <a:xfrm>
            <a:off x="1828799" y="3833439"/>
            <a:ext cx="5218113" cy="407020"/>
          </a:xfrm>
          <a:prstGeom prst="rect">
            <a:avLst/>
          </a:prstGeom>
          <a:solidFill>
            <a:srgbClr val="009FC6">
              <a:alpha val="2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2"/>
                </a:solidFill>
                <a:sym typeface="Wingdings" panose="05000000000000000000" pitchFamily="2" charset="2"/>
              </a:rPr>
              <a:t>Gestione del </a:t>
            </a:r>
            <a:r>
              <a:rPr lang="fr-FR" sz="1600" dirty="0" err="1">
                <a:solidFill>
                  <a:schemeClr val="bg2"/>
                </a:solidFill>
                <a:sym typeface="Wingdings" panose="05000000000000000000" pitchFamily="2" charset="2"/>
              </a:rPr>
              <a:t>costo </a:t>
            </a:r>
            <a:r>
              <a:rPr lang="fr-FR" sz="1600" dirty="0">
                <a:solidFill>
                  <a:schemeClr val="bg2"/>
                </a:solidFill>
                <a:sym typeface="Wingdings" panose="05000000000000000000" pitchFamily="2" charset="2"/>
              </a:rPr>
              <a:t>del lavoro</a:t>
            </a:r>
            <a:endParaRPr lang="fr-FR" sz="1600" dirty="0">
              <a:solidFill>
                <a:schemeClr val="bg2"/>
              </a:solidFill>
            </a:endParaRPr>
          </a:p>
        </p:txBody>
      </p:sp>
      <p:sp>
        <p:nvSpPr>
          <p:cNvPr id="13" name="Rectangle 12">
            <a:hlinkClick r:id="" action="ppaction://macro?name=SlideLayout5.Wrong"/>
            <a:extLst>
              <a:ext uri="{FF2B5EF4-FFF2-40B4-BE49-F238E27FC236}">
                <a16:creationId xmlns:a16="http://schemas.microsoft.com/office/drawing/2014/main" id="{706BB33F-7F7E-44D1-A077-39D2C4C118CF}"/>
              </a:ext>
            </a:extLst>
          </p:cNvPr>
          <p:cNvSpPr/>
          <p:nvPr/>
        </p:nvSpPr>
        <p:spPr>
          <a:xfrm>
            <a:off x="1828799" y="4644898"/>
            <a:ext cx="5218113" cy="407020"/>
          </a:xfrm>
          <a:prstGeom prst="rect">
            <a:avLst/>
          </a:prstGeom>
          <a:solidFill>
            <a:srgbClr val="009FC6">
              <a:alpha val="2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solidFill>
                  <a:schemeClr val="bg2"/>
                </a:solidFill>
                <a:sym typeface="Wingdings" panose="05000000000000000000" pitchFamily="2" charset="2"/>
              </a:rPr>
              <a:t>Fidelizzare </a:t>
            </a:r>
            <a:r>
              <a:rPr lang="fr-FR" sz="1600" dirty="0">
                <a:solidFill>
                  <a:schemeClr val="bg2"/>
                </a:solidFill>
                <a:sym typeface="Wingdings" panose="05000000000000000000" pitchFamily="2" charset="2"/>
              </a:rPr>
              <a:t>i </a:t>
            </a:r>
            <a:r>
              <a:rPr lang="fr-FR" sz="1600" dirty="0" err="1">
                <a:solidFill>
                  <a:schemeClr val="bg2"/>
                </a:solidFill>
                <a:sym typeface="Wingdings" panose="05000000000000000000" pitchFamily="2" charset="2"/>
              </a:rPr>
              <a:t>clienti</a:t>
            </a:r>
            <a:endParaRPr lang="fr-FR" sz="1600" dirty="0">
              <a:solidFill>
                <a:schemeClr val="bg2"/>
              </a:solidFill>
            </a:endParaRPr>
          </a:p>
        </p:txBody>
      </p:sp>
      <p:sp>
        <p:nvSpPr>
          <p:cNvPr id="14" name="Rectangle 13">
            <a:hlinkClick r:id="" action="ppaction://macro?name=SlideLayout5.Correct"/>
            <a:extLst>
              <a:ext uri="{FF2B5EF4-FFF2-40B4-BE49-F238E27FC236}">
                <a16:creationId xmlns:a16="http://schemas.microsoft.com/office/drawing/2014/main" id="{A70020B5-E13A-4BDD-B145-70F3CAA3D344}"/>
              </a:ext>
            </a:extLst>
          </p:cNvPr>
          <p:cNvSpPr/>
          <p:nvPr/>
        </p:nvSpPr>
        <p:spPr>
          <a:xfrm>
            <a:off x="1828798" y="5456357"/>
            <a:ext cx="5218113" cy="407020"/>
          </a:xfrm>
          <a:prstGeom prst="rect">
            <a:avLst/>
          </a:prstGeom>
          <a:solidFill>
            <a:srgbClr val="009FC6">
              <a:alpha val="2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2"/>
                </a:solidFill>
                <a:sym typeface="Wingdings" panose="05000000000000000000" pitchFamily="2" charset="2"/>
              </a:rPr>
              <a:t>Il </a:t>
            </a:r>
            <a:r>
              <a:rPr lang="fr-FR" sz="1600" dirty="0" err="1">
                <a:solidFill>
                  <a:schemeClr val="bg2"/>
                </a:solidFill>
                <a:sym typeface="Wingdings" panose="05000000000000000000" pitchFamily="2" charset="2"/>
              </a:rPr>
              <a:t>livello </a:t>
            </a:r>
            <a:r>
              <a:rPr lang="fr-FR" sz="1600" dirty="0">
                <a:solidFill>
                  <a:schemeClr val="bg2"/>
                </a:solidFill>
                <a:sym typeface="Wingdings" panose="05000000000000000000" pitchFamily="2" charset="2"/>
              </a:rPr>
              <a:t>di servizio e la </a:t>
            </a:r>
            <a:r>
              <a:rPr lang="fr-FR" sz="1600" dirty="0" err="1">
                <a:solidFill>
                  <a:schemeClr val="bg2"/>
                </a:solidFill>
                <a:sym typeface="Wingdings" panose="05000000000000000000" pitchFamily="2" charset="2"/>
              </a:rPr>
              <a:t>diversità</a:t>
            </a:r>
            <a:endParaRPr lang="fr-FR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65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a16="http://schemas.microsoft.com/office/drawing/2014/main"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b78f225a7_0_23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39</a:t>
            </a:fld>
            <a:endParaRPr/>
          </a:p>
        </p:txBody>
      </p:sp>
      <p:sp>
        <p:nvSpPr>
          <p:cNvPr id="72" name="Google Shape;72;g10b78f225a7_0_23"/>
          <p:cNvSpPr txBox="1"/>
          <p:nvPr/>
        </p:nvSpPr>
        <p:spPr>
          <a:xfrm>
            <a:off x="285531" y="1074532"/>
            <a:ext cx="8510100" cy="375300"/>
          </a:xfrm>
          <a:prstGeom prst="rect">
            <a:avLst/>
          </a:prstGeom>
          <a:solidFill>
            <a:srgbClr val="009FC6"/>
          </a:solidFill>
          <a:ln w="9525" cap="flat" cmpd="sng">
            <a:solidFill>
              <a:srgbClr val="009F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chemeClr val="lt1"/>
                </a:solidFill>
              </a:rPr>
              <a:t>Quiz di </a:t>
            </a:r>
            <a:r>
              <a:rPr lang="es-ES" sz="2400" dirty="0" err="1">
                <a:solidFill>
                  <a:schemeClr val="lt1"/>
                </a:solidFill>
              </a:rPr>
              <a:t>autovalutazione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445A239-802B-452E-8EFC-88B2C03E6CF7}"/>
              </a:ext>
            </a:extLst>
          </p:cNvPr>
          <p:cNvSpPr txBox="1"/>
          <p:nvPr/>
        </p:nvSpPr>
        <p:spPr>
          <a:xfrm>
            <a:off x="285531" y="1951463"/>
            <a:ext cx="851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/>
              <a:t>Domanda n. 4 :</a:t>
            </a:r>
          </a:p>
          <a:p>
            <a:r>
              <a:rPr lang="en-US" sz="1800" dirty="0">
                <a:solidFill>
                  <a:schemeClr val="tx1"/>
                </a:solidFill>
              </a:rPr>
              <a:t>Selezionate 5 sfide principali per i servizi di ospitalità che potrebbero influenzare le operazioni logistiche:</a:t>
            </a:r>
          </a:p>
        </p:txBody>
      </p:sp>
      <p:sp>
        <p:nvSpPr>
          <p:cNvPr id="9" name="Rectangle 8">
            <a:hlinkClick r:id="" action="ppaction://macro?name=SlideLayout5.WrongPartiel"/>
            <a:extLst>
              <a:ext uri="{FF2B5EF4-FFF2-40B4-BE49-F238E27FC236}">
                <a16:creationId xmlns:a16="http://schemas.microsoft.com/office/drawing/2014/main" id="{5B7332FF-407F-4BCC-B855-5032789EFB54}"/>
              </a:ext>
            </a:extLst>
          </p:cNvPr>
          <p:cNvSpPr/>
          <p:nvPr/>
        </p:nvSpPr>
        <p:spPr>
          <a:xfrm>
            <a:off x="914400" y="3021980"/>
            <a:ext cx="3323063" cy="407020"/>
          </a:xfrm>
          <a:prstGeom prst="rect">
            <a:avLst/>
          </a:prstGeom>
          <a:solidFill>
            <a:srgbClr val="009FC6">
              <a:alpha val="2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solidFill>
                  <a:schemeClr val="bg2"/>
                </a:solidFill>
                <a:sym typeface="Wingdings" panose="05000000000000000000" pitchFamily="2" charset="2"/>
              </a:rPr>
              <a:t>Posizionamento </a:t>
            </a:r>
            <a:r>
              <a:rPr lang="fr-FR" sz="1600" dirty="0">
                <a:solidFill>
                  <a:schemeClr val="bg2"/>
                </a:solidFill>
                <a:sym typeface="Wingdings" panose="05000000000000000000" pitchFamily="2" charset="2"/>
              </a:rPr>
              <a:t>geografico</a:t>
            </a:r>
            <a:endParaRPr lang="fr-FR" sz="1600" dirty="0">
              <a:solidFill>
                <a:schemeClr val="bg2"/>
              </a:solidFill>
            </a:endParaRPr>
          </a:p>
        </p:txBody>
      </p:sp>
      <p:sp>
        <p:nvSpPr>
          <p:cNvPr id="12" name="Rectangle 11">
            <a:hlinkClick r:id="" action="ppaction://macro?name=SlideLayout5.CorrectPartiel"/>
            <a:extLst>
              <a:ext uri="{FF2B5EF4-FFF2-40B4-BE49-F238E27FC236}">
                <a16:creationId xmlns:a16="http://schemas.microsoft.com/office/drawing/2014/main" id="{DBFC5508-0A47-434C-9BFB-EDC9270D8801}"/>
              </a:ext>
            </a:extLst>
          </p:cNvPr>
          <p:cNvSpPr/>
          <p:nvPr/>
        </p:nvSpPr>
        <p:spPr>
          <a:xfrm>
            <a:off x="914399" y="3833439"/>
            <a:ext cx="3323063" cy="407020"/>
          </a:xfrm>
          <a:prstGeom prst="rect">
            <a:avLst/>
          </a:prstGeom>
          <a:solidFill>
            <a:srgbClr val="009FC6">
              <a:alpha val="2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solidFill>
                  <a:schemeClr val="bg2"/>
                </a:solidFill>
                <a:sym typeface="Wingdings" panose="05000000000000000000" pitchFamily="2" charset="2"/>
              </a:rPr>
              <a:t>Adattamento </a:t>
            </a:r>
            <a:r>
              <a:rPr lang="fr-FR" sz="1600" dirty="0">
                <a:solidFill>
                  <a:schemeClr val="bg2"/>
                </a:solidFill>
                <a:sym typeface="Wingdings" panose="05000000000000000000" pitchFamily="2" charset="2"/>
              </a:rPr>
              <a:t>alle tendenze di </a:t>
            </a:r>
            <a:r>
              <a:rPr lang="fr-FR" sz="1600" dirty="0" err="1">
                <a:solidFill>
                  <a:schemeClr val="bg2"/>
                </a:solidFill>
                <a:sym typeface="Wingdings" panose="05000000000000000000" pitchFamily="2" charset="2"/>
              </a:rPr>
              <a:t>consumo</a:t>
            </a:r>
            <a:endParaRPr lang="fr-FR" sz="1600" dirty="0">
              <a:solidFill>
                <a:schemeClr val="bg2"/>
              </a:solidFill>
            </a:endParaRPr>
          </a:p>
        </p:txBody>
      </p:sp>
      <p:sp>
        <p:nvSpPr>
          <p:cNvPr id="13" name="Rectangle 12">
            <a:hlinkClick r:id="" action="ppaction://macro?name=SlideLayout5.CorrectPartiel"/>
            <a:extLst>
              <a:ext uri="{FF2B5EF4-FFF2-40B4-BE49-F238E27FC236}">
                <a16:creationId xmlns:a16="http://schemas.microsoft.com/office/drawing/2014/main" id="{706BB33F-7F7E-44D1-A077-39D2C4C118CF}"/>
              </a:ext>
            </a:extLst>
          </p:cNvPr>
          <p:cNvSpPr/>
          <p:nvPr/>
        </p:nvSpPr>
        <p:spPr>
          <a:xfrm>
            <a:off x="914399" y="4644898"/>
            <a:ext cx="3323063" cy="407020"/>
          </a:xfrm>
          <a:prstGeom prst="rect">
            <a:avLst/>
          </a:prstGeom>
          <a:solidFill>
            <a:srgbClr val="009FC6">
              <a:alpha val="2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solidFill>
                  <a:schemeClr val="bg2"/>
                </a:solidFill>
                <a:sym typeface="Wingdings" panose="05000000000000000000" pitchFamily="2" charset="2"/>
              </a:rPr>
              <a:t>Pilotare l</a:t>
            </a:r>
            <a:r>
              <a:rPr lang="fr-FR" sz="1600" dirty="0">
                <a:solidFill>
                  <a:schemeClr val="bg2"/>
                </a:solidFill>
                <a:sym typeface="Wingdings" panose="05000000000000000000" pitchFamily="2" charset="2"/>
              </a:rPr>
              <a:t>'</a:t>
            </a:r>
            <a:r>
              <a:rPr lang="fr-FR" sz="1600" dirty="0" err="1">
                <a:solidFill>
                  <a:schemeClr val="bg2"/>
                </a:solidFill>
                <a:sym typeface="Wingdings" panose="05000000000000000000" pitchFamily="2" charset="2"/>
              </a:rPr>
              <a:t>inventario </a:t>
            </a:r>
            <a:r>
              <a:rPr lang="fr-FR" sz="1600" dirty="0">
                <a:solidFill>
                  <a:schemeClr val="bg2"/>
                </a:solidFill>
                <a:sym typeface="Wingdings" panose="05000000000000000000" pitchFamily="2" charset="2"/>
              </a:rPr>
              <a:t>delle </a:t>
            </a:r>
            <a:r>
              <a:rPr lang="fr-FR" sz="1600" dirty="0" err="1">
                <a:solidFill>
                  <a:schemeClr val="bg2"/>
                </a:solidFill>
                <a:sym typeface="Wingdings" panose="05000000000000000000" pitchFamily="2" charset="2"/>
              </a:rPr>
              <a:t>merci</a:t>
            </a:r>
            <a:endParaRPr lang="fr-FR" sz="1600" dirty="0">
              <a:solidFill>
                <a:schemeClr val="bg2"/>
              </a:solidFill>
            </a:endParaRPr>
          </a:p>
        </p:txBody>
      </p:sp>
      <p:sp>
        <p:nvSpPr>
          <p:cNvPr id="14" name="Rectangle 13">
            <a:hlinkClick r:id="" action="ppaction://macro?name=SlideLayout5.WrongPartiel"/>
            <a:extLst>
              <a:ext uri="{FF2B5EF4-FFF2-40B4-BE49-F238E27FC236}">
                <a16:creationId xmlns:a16="http://schemas.microsoft.com/office/drawing/2014/main" id="{A70020B5-E13A-4BDD-B145-70F3CAA3D344}"/>
              </a:ext>
            </a:extLst>
          </p:cNvPr>
          <p:cNvSpPr/>
          <p:nvPr/>
        </p:nvSpPr>
        <p:spPr>
          <a:xfrm>
            <a:off x="914399" y="5456357"/>
            <a:ext cx="3323064" cy="407020"/>
          </a:xfrm>
          <a:prstGeom prst="rect">
            <a:avLst/>
          </a:prstGeom>
          <a:solidFill>
            <a:srgbClr val="009FC6">
              <a:alpha val="2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solidFill>
                  <a:schemeClr val="bg2"/>
                </a:solidFill>
                <a:sym typeface="Wingdings" panose="05000000000000000000" pitchFamily="2" charset="2"/>
              </a:rPr>
              <a:t>Proprietà immobiliare</a:t>
            </a:r>
            <a:endParaRPr lang="fr-FR" sz="1600" dirty="0">
              <a:solidFill>
                <a:schemeClr val="bg2"/>
              </a:solidFill>
            </a:endParaRPr>
          </a:p>
        </p:txBody>
      </p:sp>
      <p:sp>
        <p:nvSpPr>
          <p:cNvPr id="11" name="Rectangle 10">
            <a:hlinkClick r:id="" action="ppaction://macro?name=SlideLayout5.CorrectPartiel"/>
            <a:extLst>
              <a:ext uri="{FF2B5EF4-FFF2-40B4-BE49-F238E27FC236}">
                <a16:creationId xmlns:a16="http://schemas.microsoft.com/office/drawing/2014/main" id="{AEC52717-F32E-4ACD-8F1F-26B1059C05DC}"/>
              </a:ext>
            </a:extLst>
          </p:cNvPr>
          <p:cNvSpPr/>
          <p:nvPr/>
        </p:nvSpPr>
        <p:spPr>
          <a:xfrm>
            <a:off x="4906537" y="3021952"/>
            <a:ext cx="3323063" cy="407020"/>
          </a:xfrm>
          <a:prstGeom prst="rect">
            <a:avLst/>
          </a:prstGeom>
          <a:solidFill>
            <a:srgbClr val="009FC6">
              <a:alpha val="2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2"/>
                </a:solidFill>
                <a:sym typeface="Wingdings" panose="05000000000000000000" pitchFamily="2" charset="2"/>
              </a:rPr>
              <a:t>Aspettative </a:t>
            </a:r>
            <a:r>
              <a:rPr lang="fr-FR" sz="1600" dirty="0" err="1">
                <a:solidFill>
                  <a:schemeClr val="bg2"/>
                </a:solidFill>
                <a:sym typeface="Wingdings" panose="05000000000000000000" pitchFamily="2" charset="2"/>
              </a:rPr>
              <a:t>rispettose dell'ambiente</a:t>
            </a:r>
            <a:endParaRPr lang="fr-FR" sz="1600" dirty="0">
              <a:solidFill>
                <a:schemeClr val="bg2"/>
              </a:solidFill>
            </a:endParaRPr>
          </a:p>
        </p:txBody>
      </p:sp>
      <p:sp>
        <p:nvSpPr>
          <p:cNvPr id="15" name="Rectangle 14">
            <a:hlinkClick r:id="" action="ppaction://macro?name=SlideLayout5.CorrectPartiel"/>
            <a:extLst>
              <a:ext uri="{FF2B5EF4-FFF2-40B4-BE49-F238E27FC236}">
                <a16:creationId xmlns:a16="http://schemas.microsoft.com/office/drawing/2014/main" id="{07FB7033-F35C-43FE-B6D2-230CBE8B4138}"/>
              </a:ext>
            </a:extLst>
          </p:cNvPr>
          <p:cNvSpPr/>
          <p:nvPr/>
        </p:nvSpPr>
        <p:spPr>
          <a:xfrm>
            <a:off x="4906536" y="3833411"/>
            <a:ext cx="3323063" cy="407020"/>
          </a:xfrm>
          <a:prstGeom prst="rect">
            <a:avLst/>
          </a:prstGeom>
          <a:solidFill>
            <a:srgbClr val="009FC6">
              <a:alpha val="2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2"/>
                </a:solidFill>
                <a:sym typeface="Wingdings" panose="05000000000000000000" pitchFamily="2" charset="2"/>
              </a:rPr>
              <a:t>Evoluzione delle leggi</a:t>
            </a:r>
            <a:endParaRPr lang="fr-FR" sz="1600" dirty="0">
              <a:solidFill>
                <a:schemeClr val="bg2"/>
              </a:solidFill>
            </a:endParaRPr>
          </a:p>
        </p:txBody>
      </p:sp>
      <p:sp>
        <p:nvSpPr>
          <p:cNvPr id="16" name="Rectangle 15">
            <a:hlinkClick r:id="" action="ppaction://macro?name=SlideLayout5.CorrectPartiel"/>
            <a:extLst>
              <a:ext uri="{FF2B5EF4-FFF2-40B4-BE49-F238E27FC236}">
                <a16:creationId xmlns:a16="http://schemas.microsoft.com/office/drawing/2014/main" id="{A2BAB91D-76A5-41B1-BB7E-774D90D2A9B3}"/>
              </a:ext>
            </a:extLst>
          </p:cNvPr>
          <p:cNvSpPr/>
          <p:nvPr/>
        </p:nvSpPr>
        <p:spPr>
          <a:xfrm>
            <a:off x="4906536" y="4644870"/>
            <a:ext cx="3323063" cy="407020"/>
          </a:xfrm>
          <a:prstGeom prst="rect">
            <a:avLst/>
          </a:prstGeom>
          <a:solidFill>
            <a:srgbClr val="009FC6">
              <a:alpha val="2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solidFill>
                  <a:schemeClr val="bg2"/>
                </a:solidFill>
                <a:sym typeface="Wingdings" panose="05000000000000000000" pitchFamily="2" charset="2"/>
              </a:rPr>
              <a:t>Trattare con </a:t>
            </a:r>
            <a:r>
              <a:rPr lang="fr-FR" sz="1600" dirty="0">
                <a:solidFill>
                  <a:schemeClr val="bg2"/>
                </a:solidFill>
                <a:sym typeface="Wingdings" panose="05000000000000000000" pitchFamily="2" charset="2"/>
              </a:rPr>
              <a:t>più </a:t>
            </a:r>
            <a:r>
              <a:rPr lang="fr-FR" sz="1600" dirty="0" err="1">
                <a:solidFill>
                  <a:schemeClr val="bg2"/>
                </a:solidFill>
                <a:sym typeface="Wingdings" panose="05000000000000000000" pitchFamily="2" charset="2"/>
              </a:rPr>
              <a:t>fornitori</a:t>
            </a:r>
            <a:endParaRPr lang="fr-FR" sz="1600" dirty="0">
              <a:solidFill>
                <a:schemeClr val="bg2"/>
              </a:solidFill>
            </a:endParaRPr>
          </a:p>
        </p:txBody>
      </p:sp>
      <p:sp>
        <p:nvSpPr>
          <p:cNvPr id="17" name="Rectangle 16">
            <a:hlinkClick r:id="" action="ppaction://macro?name=SlideLayout5.WrongPartiel"/>
            <a:extLst>
              <a:ext uri="{FF2B5EF4-FFF2-40B4-BE49-F238E27FC236}">
                <a16:creationId xmlns:a16="http://schemas.microsoft.com/office/drawing/2014/main" id="{A97FC9B2-F2CC-4E64-AD88-F4C3A694FEA8}"/>
              </a:ext>
            </a:extLst>
          </p:cNvPr>
          <p:cNvSpPr/>
          <p:nvPr/>
        </p:nvSpPr>
        <p:spPr>
          <a:xfrm>
            <a:off x="4906536" y="5456329"/>
            <a:ext cx="3323064" cy="407020"/>
          </a:xfrm>
          <a:prstGeom prst="rect">
            <a:avLst/>
          </a:prstGeom>
          <a:solidFill>
            <a:srgbClr val="009FC6">
              <a:alpha val="2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solidFill>
                  <a:schemeClr val="bg2"/>
                </a:solidFill>
                <a:sym typeface="Wingdings" panose="05000000000000000000" pitchFamily="2" charset="2"/>
              </a:rPr>
              <a:t>Gestione della propria flotta</a:t>
            </a:r>
            <a:endParaRPr lang="fr-FR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32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a16="http://schemas.microsoft.com/office/drawing/2014/main"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4</a:t>
            </a:fld>
            <a:endParaRPr/>
          </a:p>
        </p:txBody>
      </p:sp>
      <p:sp>
        <p:nvSpPr>
          <p:cNvPr id="56" name="Google Shape;56;p3"/>
          <p:cNvSpPr txBox="1"/>
          <p:nvPr/>
        </p:nvSpPr>
        <p:spPr>
          <a:xfrm>
            <a:off x="311650" y="1048402"/>
            <a:ext cx="8510100" cy="486600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lnSpc>
                <a:spcPct val="90000"/>
              </a:lnSpc>
              <a:buClr>
                <a:schemeClr val="lt1"/>
              </a:buClr>
              <a:buSzPts val="3959"/>
            </a:pPr>
            <a:r>
              <a:rPr lang="en-GB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Contenuto della capsula</a:t>
            </a:r>
            <a:endParaRPr lang="en-GB" sz="2800" dirty="0"/>
          </a:p>
        </p:txBody>
      </p:sp>
      <p:sp>
        <p:nvSpPr>
          <p:cNvPr id="57" name="Google Shape;57;p3"/>
          <p:cNvSpPr/>
          <p:nvPr/>
        </p:nvSpPr>
        <p:spPr>
          <a:xfrm>
            <a:off x="1358538" y="2396683"/>
            <a:ext cx="7354388" cy="2169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+mj-lt"/>
              <a:buAutoNum type="arabicPeriod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Introduzione ai servizi alberghieri e di ristorazione</a:t>
            </a: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+mj-lt"/>
              <a:buAutoNum type="arabicPeriod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+mj-lt"/>
              <a:buAutoNum type="arabicPeriod"/>
            </a:pP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Organizzazione 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dell'approvvigionamento e della logistica urbana</a:t>
            </a: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+mj-lt"/>
              <a:buAutoNum type="arabicPeriod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+mj-lt"/>
              <a:buAutoNum type="arabicPeriod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Principali sfide ed evoluzioni del settore</a:t>
            </a:r>
          </a:p>
        </p:txBody>
      </p:sp>
      <p:sp>
        <p:nvSpPr>
          <p:cNvPr id="58" name="Google Shape;58;p3"/>
          <p:cNvSpPr/>
          <p:nvPr/>
        </p:nvSpPr>
        <p:spPr>
          <a:xfrm>
            <a:off x="876753" y="2360711"/>
            <a:ext cx="338093" cy="1754089"/>
          </a:xfrm>
          <a:prstGeom prst="rect">
            <a:avLst/>
          </a:prstGeom>
          <a:solidFill>
            <a:srgbClr val="18C32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b78f225a7_0_23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40</a:t>
            </a:fld>
            <a:endParaRPr/>
          </a:p>
        </p:txBody>
      </p:sp>
      <p:sp>
        <p:nvSpPr>
          <p:cNvPr id="72" name="Google Shape;72;g10b78f225a7_0_23"/>
          <p:cNvSpPr txBox="1"/>
          <p:nvPr/>
        </p:nvSpPr>
        <p:spPr>
          <a:xfrm>
            <a:off x="285531" y="1074532"/>
            <a:ext cx="8510100" cy="375300"/>
          </a:xfrm>
          <a:prstGeom prst="rect">
            <a:avLst/>
          </a:prstGeom>
          <a:solidFill>
            <a:srgbClr val="009FC6"/>
          </a:solidFill>
          <a:ln w="9525" cap="flat" cmpd="sng">
            <a:solidFill>
              <a:srgbClr val="009F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chemeClr val="lt1"/>
                </a:solidFill>
              </a:rPr>
              <a:t>Quiz di </a:t>
            </a:r>
            <a:r>
              <a:rPr lang="es-ES" sz="2400" dirty="0" err="1">
                <a:solidFill>
                  <a:schemeClr val="lt1"/>
                </a:solidFill>
              </a:rPr>
              <a:t>autovalutazione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445A239-802B-452E-8EFC-88B2C03E6CF7}"/>
              </a:ext>
            </a:extLst>
          </p:cNvPr>
          <p:cNvSpPr txBox="1"/>
          <p:nvPr/>
        </p:nvSpPr>
        <p:spPr>
          <a:xfrm>
            <a:off x="285531" y="1951463"/>
            <a:ext cx="851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/>
              <a:t>Domanda n. 5 :</a:t>
            </a:r>
          </a:p>
          <a:p>
            <a:r>
              <a:rPr lang="en-US" sz="1800" dirty="0">
                <a:solidFill>
                  <a:schemeClr val="tx1"/>
                </a:solidFill>
              </a:rPr>
              <a:t>Selezionare le tendenze attuali per l'innovazione nel settore dell'ospitalità:</a:t>
            </a:r>
          </a:p>
        </p:txBody>
      </p:sp>
      <p:sp>
        <p:nvSpPr>
          <p:cNvPr id="9" name="Rectangle 8">
            <a:hlinkClick r:id="" action="ppaction://macro?name=SlideLayout5.WrongPartiel"/>
            <a:extLst>
              <a:ext uri="{FF2B5EF4-FFF2-40B4-BE49-F238E27FC236}">
                <a16:creationId xmlns:a16="http://schemas.microsoft.com/office/drawing/2014/main" id="{5B7332FF-407F-4BCC-B855-5032789EFB54}"/>
              </a:ext>
            </a:extLst>
          </p:cNvPr>
          <p:cNvSpPr/>
          <p:nvPr/>
        </p:nvSpPr>
        <p:spPr>
          <a:xfrm>
            <a:off x="1828800" y="2885249"/>
            <a:ext cx="5218113" cy="407020"/>
          </a:xfrm>
          <a:prstGeom prst="rect">
            <a:avLst/>
          </a:prstGeom>
          <a:solidFill>
            <a:srgbClr val="009FC6">
              <a:alpha val="2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solidFill>
                  <a:schemeClr val="bg2"/>
                </a:solidFill>
                <a:sym typeface="Wingdings" panose="05000000000000000000" pitchFamily="2" charset="2"/>
              </a:rPr>
              <a:t>Sviluppare una catena di hotel/ristoranti </a:t>
            </a:r>
            <a:r>
              <a:rPr lang="fr-FR" sz="1600" dirty="0">
                <a:solidFill>
                  <a:schemeClr val="bg2"/>
                </a:solidFill>
                <a:sym typeface="Wingdings" panose="05000000000000000000" pitchFamily="2" charset="2"/>
              </a:rPr>
              <a:t>per </a:t>
            </a:r>
            <a:r>
              <a:rPr lang="fr-FR" sz="1600" dirty="0" err="1">
                <a:solidFill>
                  <a:schemeClr val="bg2"/>
                </a:solidFill>
                <a:sym typeface="Wingdings" panose="05000000000000000000" pitchFamily="2" charset="2"/>
              </a:rPr>
              <a:t>ampliare la </a:t>
            </a:r>
            <a:r>
              <a:rPr lang="fr-FR" sz="1600" dirty="0">
                <a:solidFill>
                  <a:schemeClr val="bg2"/>
                </a:solidFill>
                <a:sym typeface="Wingdings" panose="05000000000000000000" pitchFamily="2" charset="2"/>
              </a:rPr>
              <a:t>rete</a:t>
            </a:r>
            <a:endParaRPr lang="fr-FR" sz="1600" dirty="0">
              <a:solidFill>
                <a:schemeClr val="bg2"/>
              </a:solidFill>
            </a:endParaRPr>
          </a:p>
        </p:txBody>
      </p:sp>
      <p:sp>
        <p:nvSpPr>
          <p:cNvPr id="12" name="Rectangle 11">
            <a:hlinkClick r:id="" action="ppaction://macro?name=SlideLayout5.CorrectPartiel"/>
            <a:extLst>
              <a:ext uri="{FF2B5EF4-FFF2-40B4-BE49-F238E27FC236}">
                <a16:creationId xmlns:a16="http://schemas.microsoft.com/office/drawing/2014/main" id="{DBFC5508-0A47-434C-9BFB-EDC9270D8801}"/>
              </a:ext>
            </a:extLst>
          </p:cNvPr>
          <p:cNvSpPr/>
          <p:nvPr/>
        </p:nvSpPr>
        <p:spPr>
          <a:xfrm>
            <a:off x="1828799" y="3696708"/>
            <a:ext cx="5218113" cy="407020"/>
          </a:xfrm>
          <a:prstGeom prst="rect">
            <a:avLst/>
          </a:prstGeom>
          <a:solidFill>
            <a:srgbClr val="009FC6">
              <a:alpha val="2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solidFill>
                  <a:schemeClr val="bg2"/>
                </a:solidFill>
                <a:sym typeface="Wingdings" panose="05000000000000000000" pitchFamily="2" charset="2"/>
              </a:rPr>
              <a:t>Sviluppare </a:t>
            </a:r>
            <a:r>
              <a:rPr lang="fr-FR" sz="1600" dirty="0">
                <a:solidFill>
                  <a:schemeClr val="bg2"/>
                </a:solidFill>
                <a:sym typeface="Wingdings" panose="05000000000000000000" pitchFamily="2" charset="2"/>
              </a:rPr>
              <a:t>servizi </a:t>
            </a:r>
            <a:r>
              <a:rPr lang="fr-FR" sz="1600" dirty="0" err="1">
                <a:solidFill>
                  <a:schemeClr val="bg2"/>
                </a:solidFill>
                <a:sym typeface="Wingdings" panose="05000000000000000000" pitchFamily="2" charset="2"/>
              </a:rPr>
              <a:t>attraverso le </a:t>
            </a:r>
            <a:r>
              <a:rPr lang="fr-FR" sz="1600" dirty="0">
                <a:solidFill>
                  <a:schemeClr val="bg2"/>
                </a:solidFill>
                <a:sym typeface="Wingdings" panose="05000000000000000000" pitchFamily="2" charset="2"/>
              </a:rPr>
              <a:t>nuove tecnologie</a:t>
            </a:r>
            <a:endParaRPr lang="fr-FR" sz="1600" dirty="0">
              <a:solidFill>
                <a:schemeClr val="bg2"/>
              </a:solidFill>
            </a:endParaRPr>
          </a:p>
        </p:txBody>
      </p:sp>
      <p:sp>
        <p:nvSpPr>
          <p:cNvPr id="13" name="Rectangle 12">
            <a:hlinkClick r:id="" action="ppaction://macro?name=SlideLayout5.CorrectPartiel"/>
            <a:extLst>
              <a:ext uri="{FF2B5EF4-FFF2-40B4-BE49-F238E27FC236}">
                <a16:creationId xmlns:a16="http://schemas.microsoft.com/office/drawing/2014/main" id="{706BB33F-7F7E-44D1-A077-39D2C4C118CF}"/>
              </a:ext>
            </a:extLst>
          </p:cNvPr>
          <p:cNvSpPr/>
          <p:nvPr/>
        </p:nvSpPr>
        <p:spPr>
          <a:xfrm>
            <a:off x="1828799" y="4508167"/>
            <a:ext cx="5218113" cy="407020"/>
          </a:xfrm>
          <a:prstGeom prst="rect">
            <a:avLst/>
          </a:prstGeom>
          <a:solidFill>
            <a:srgbClr val="009FC6">
              <a:alpha val="2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2"/>
                </a:solidFill>
                <a:sym typeface="Wingdings" panose="05000000000000000000" pitchFamily="2" charset="2"/>
              </a:rPr>
              <a:t>Concentrarsi su fonti di </a:t>
            </a:r>
            <a:r>
              <a:rPr lang="fr-FR" sz="1600" dirty="0" err="1">
                <a:solidFill>
                  <a:schemeClr val="bg2"/>
                </a:solidFill>
                <a:sym typeface="Wingdings" panose="05000000000000000000" pitchFamily="2" charset="2"/>
              </a:rPr>
              <a:t>approvvigionamento sostenibili</a:t>
            </a:r>
            <a:endParaRPr lang="fr-FR" sz="1600" dirty="0">
              <a:solidFill>
                <a:schemeClr val="bg2"/>
              </a:solidFill>
            </a:endParaRPr>
          </a:p>
        </p:txBody>
      </p:sp>
      <p:sp>
        <p:nvSpPr>
          <p:cNvPr id="14" name="Rectangle 13">
            <a:hlinkClick r:id="" action="ppaction://macro?name=SlideLayout5.WrongPartiel"/>
            <a:extLst>
              <a:ext uri="{FF2B5EF4-FFF2-40B4-BE49-F238E27FC236}">
                <a16:creationId xmlns:a16="http://schemas.microsoft.com/office/drawing/2014/main" id="{A70020B5-E13A-4BDD-B145-70F3CAA3D344}"/>
              </a:ext>
            </a:extLst>
          </p:cNvPr>
          <p:cNvSpPr/>
          <p:nvPr/>
        </p:nvSpPr>
        <p:spPr>
          <a:xfrm>
            <a:off x="1828798" y="5319626"/>
            <a:ext cx="5218113" cy="407020"/>
          </a:xfrm>
          <a:prstGeom prst="rect">
            <a:avLst/>
          </a:prstGeom>
          <a:solidFill>
            <a:srgbClr val="009FC6">
              <a:alpha val="2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solidFill>
                  <a:schemeClr val="bg2"/>
                </a:solidFill>
                <a:sym typeface="Wingdings" panose="05000000000000000000" pitchFamily="2" charset="2"/>
              </a:rPr>
              <a:t>Sviluppare </a:t>
            </a:r>
            <a:r>
              <a:rPr lang="fr-FR" sz="1600" dirty="0">
                <a:solidFill>
                  <a:schemeClr val="bg2"/>
                </a:solidFill>
                <a:sym typeface="Wingdings" panose="05000000000000000000" pitchFamily="2" charset="2"/>
              </a:rPr>
              <a:t>una </a:t>
            </a:r>
            <a:r>
              <a:rPr lang="fr-FR" sz="1600" dirty="0" err="1">
                <a:solidFill>
                  <a:schemeClr val="bg2"/>
                </a:solidFill>
                <a:sym typeface="Wingdings" panose="05000000000000000000" pitchFamily="2" charset="2"/>
              </a:rPr>
              <a:t>strategia </a:t>
            </a:r>
            <a:r>
              <a:rPr lang="fr-FR" sz="1600" dirty="0">
                <a:solidFill>
                  <a:schemeClr val="bg2"/>
                </a:solidFill>
                <a:sym typeface="Wingdings" panose="05000000000000000000" pitchFamily="2" charset="2"/>
              </a:rPr>
              <a:t>completa </a:t>
            </a:r>
            <a:r>
              <a:rPr lang="fr-FR" sz="1600" dirty="0" err="1">
                <a:solidFill>
                  <a:schemeClr val="bg2"/>
                </a:solidFill>
                <a:sym typeface="Wingdings" panose="05000000000000000000" pitchFamily="2" charset="2"/>
              </a:rPr>
              <a:t>della catena di fornitura</a:t>
            </a:r>
            <a:endParaRPr lang="fr-FR" sz="1600" dirty="0">
              <a:solidFill>
                <a:schemeClr val="bg2"/>
              </a:solidFill>
            </a:endParaRPr>
          </a:p>
        </p:txBody>
      </p:sp>
      <p:sp>
        <p:nvSpPr>
          <p:cNvPr id="11" name="Rectangle 10">
            <a:hlinkClick r:id="" action="ppaction://macro?name=SlideLayout5.CorrectPartiel"/>
            <a:extLst>
              <a:ext uri="{FF2B5EF4-FFF2-40B4-BE49-F238E27FC236}">
                <a16:creationId xmlns:a16="http://schemas.microsoft.com/office/drawing/2014/main" id="{0F3CEF74-B352-4A86-B6D5-2492257BD342}"/>
              </a:ext>
            </a:extLst>
          </p:cNvPr>
          <p:cNvSpPr/>
          <p:nvPr/>
        </p:nvSpPr>
        <p:spPr>
          <a:xfrm>
            <a:off x="1828797" y="6112843"/>
            <a:ext cx="5218113" cy="407020"/>
          </a:xfrm>
          <a:prstGeom prst="rect">
            <a:avLst/>
          </a:prstGeom>
          <a:solidFill>
            <a:srgbClr val="009FC6">
              <a:alpha val="2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solidFill>
                  <a:schemeClr val="bg2"/>
                </a:solidFill>
                <a:sym typeface="Wingdings" panose="05000000000000000000" pitchFamily="2" charset="2"/>
              </a:rPr>
              <a:t>Innovare </a:t>
            </a:r>
            <a:r>
              <a:rPr lang="fr-FR" sz="1600" dirty="0">
                <a:solidFill>
                  <a:schemeClr val="bg2"/>
                </a:solidFill>
                <a:sym typeface="Wingdings" panose="05000000000000000000" pitchFamily="2" charset="2"/>
              </a:rPr>
              <a:t>per </a:t>
            </a:r>
            <a:r>
              <a:rPr lang="fr-FR" sz="1600" dirty="0" err="1">
                <a:solidFill>
                  <a:schemeClr val="bg2"/>
                </a:solidFill>
                <a:sym typeface="Wingdings" panose="05000000000000000000" pitchFamily="2" charset="2"/>
              </a:rPr>
              <a:t>sviluppare </a:t>
            </a:r>
            <a:r>
              <a:rPr lang="fr-FR" sz="1600" dirty="0">
                <a:solidFill>
                  <a:schemeClr val="bg2"/>
                </a:solidFill>
                <a:sym typeface="Wingdings" panose="05000000000000000000" pitchFamily="2" charset="2"/>
              </a:rPr>
              <a:t>l'</a:t>
            </a:r>
            <a:r>
              <a:rPr lang="fr-FR" sz="1600" dirty="0" err="1">
                <a:solidFill>
                  <a:schemeClr val="bg2"/>
                </a:solidFill>
                <a:sym typeface="Wingdings" panose="05000000000000000000" pitchFamily="2" charset="2"/>
              </a:rPr>
              <a:t>esperienza del cliente</a:t>
            </a:r>
            <a:endParaRPr lang="fr-FR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13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a16="http://schemas.microsoft.com/office/drawing/2014/main"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lumière&#10;&#10;Description générée automatiquement">
            <a:hlinkClick r:id="" action="ppaction://macro?name=SlideLayout5.Retry"/>
            <a:extLst>
              <a:ext uri="{FF2B5EF4-FFF2-40B4-BE49-F238E27FC236}">
                <a16:creationId xmlns:a16="http://schemas.microsoft.com/office/drawing/2014/main" id="{4A7E7D2D-D6FD-4842-9858-20AD3C757A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656"/>
          <a:stretch/>
        </p:blipFill>
        <p:spPr>
          <a:xfrm>
            <a:off x="6860098" y="4914908"/>
            <a:ext cx="1860157" cy="1943092"/>
          </a:xfrm>
          <a:prstGeom prst="rect">
            <a:avLst/>
          </a:prstGeom>
        </p:spPr>
      </p:pic>
      <p:sp>
        <p:nvSpPr>
          <p:cNvPr id="5" name="Bulle narrative : ronde 4">
            <a:hlinkClick r:id="" action="ppaction://macro?name=SlideLayout5.Retry"/>
            <a:extLst>
              <a:ext uri="{FF2B5EF4-FFF2-40B4-BE49-F238E27FC236}">
                <a16:creationId xmlns:a16="http://schemas.microsoft.com/office/drawing/2014/main" id="{8F26B6F6-7397-4392-AAF8-AA8DC3D634F0}"/>
              </a:ext>
            </a:extLst>
          </p:cNvPr>
          <p:cNvSpPr/>
          <p:nvPr/>
        </p:nvSpPr>
        <p:spPr>
          <a:xfrm>
            <a:off x="7906215" y="4304371"/>
            <a:ext cx="1148575" cy="610537"/>
          </a:xfrm>
          <a:prstGeom prst="wedgeEllipseCallout">
            <a:avLst>
              <a:gd name="adj1" fmla="val -36218"/>
              <a:gd name="adj2" fmla="val 734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/>
              <a:t>Provi</a:t>
            </a:r>
            <a:r>
              <a:rPr lang="fr-FR" b="1" dirty="0"/>
              <a:t> </a:t>
            </a:r>
            <a:r>
              <a:rPr lang="fr-FR" b="1" dirty="0" err="1"/>
              <a:t>ancora</a:t>
            </a:r>
            <a:r>
              <a:rPr lang="fr-FR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735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a16="http://schemas.microsoft.com/office/drawing/2014/main"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/>
          <p:nvPr/>
        </p:nvSpPr>
        <p:spPr>
          <a:xfrm>
            <a:off x="285531" y="1074532"/>
            <a:ext cx="8509997" cy="531244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Elementi </a:t>
            </a:r>
            <a:r>
              <a:rPr lang="fr-FR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 </a:t>
            </a:r>
            <a:r>
              <a:rPr lang="fr-FR" sz="2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comprensione </a:t>
            </a:r>
            <a:endParaRPr lang="en-GB" sz="2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5 Rectángulo">
            <a:extLst>
              <a:ext uri="{FF2B5EF4-FFF2-40B4-BE49-F238E27FC236}">
                <a16:creationId xmlns:a16="http://schemas.microsoft.com/office/drawing/2014/main" id="{B4DA0E96-0FBA-440B-A14F-F8010436ECF5}"/>
              </a:ext>
            </a:extLst>
          </p:cNvPr>
          <p:cNvSpPr/>
          <p:nvPr/>
        </p:nvSpPr>
        <p:spPr>
          <a:xfrm>
            <a:off x="306006" y="1812071"/>
            <a:ext cx="836773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>
                <a:solidFill>
                  <a:schemeClr val="tx1"/>
                </a:solidFill>
              </a:rPr>
              <a:t>Questa capsula è un contenuto di e-learning, con messaggi e contenuti animati. Per sfruttare appieno il suo contenuto, si prega di passare alla modalità "presentazione" per sfogliare tutti i messaggi chiave.</a:t>
            </a:r>
          </a:p>
          <a:p>
            <a:pPr algn="just"/>
            <a:r>
              <a:rPr lang="en-GB" sz="1600" dirty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en-GB" sz="1600" dirty="0">
                <a:solidFill>
                  <a:schemeClr val="tx1"/>
                </a:solidFill>
              </a:rPr>
              <a:t>Quando si cerca una definizione o un contenuto aggiuntivo, fare clic sulla seguente icona:</a:t>
            </a:r>
          </a:p>
          <a:p>
            <a:pPr algn="just"/>
            <a:endParaRPr lang="en-GB" sz="1600" dirty="0">
              <a:solidFill>
                <a:schemeClr val="tx1"/>
              </a:solidFill>
            </a:endParaRPr>
          </a:p>
          <a:p>
            <a:pPr algn="just"/>
            <a:endParaRPr lang="en-GB" sz="1600" dirty="0">
              <a:solidFill>
                <a:schemeClr val="tx1"/>
              </a:solidFill>
            </a:endParaRPr>
          </a:p>
          <a:p>
            <a:pPr algn="just"/>
            <a:endParaRPr lang="en-GB" sz="1600" dirty="0">
              <a:solidFill>
                <a:schemeClr val="tx1"/>
              </a:solidFill>
            </a:endParaRPr>
          </a:p>
          <a:p>
            <a:pPr algn="just"/>
            <a:r>
              <a:rPr lang="en-GB" sz="1600" dirty="0">
                <a:solidFill>
                  <a:schemeClr val="tx1"/>
                </a:solidFill>
              </a:rPr>
              <a:t>Si aprirà una piccola finestra di messaggio per fornire ulteriori informazioni.</a:t>
            </a:r>
          </a:p>
          <a:p>
            <a:pPr algn="just"/>
            <a:endParaRPr lang="en-GB" sz="1600" dirty="0">
              <a:solidFill>
                <a:schemeClr val="tx1"/>
              </a:solidFill>
            </a:endParaRPr>
          </a:p>
          <a:p>
            <a:pPr algn="just"/>
            <a:r>
              <a:rPr lang="en-GB" sz="1600" dirty="0">
                <a:solidFill>
                  <a:schemeClr val="tx1"/>
                </a:solidFill>
              </a:rPr>
              <a:t>In caso di dubbio, potete rivolgervi al vostro insegnante/professore o utilizzare i dettagli di contatto di questo team di progettisti MOOC.</a:t>
            </a: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D81F3769-B986-45C2-9304-4CE987CB63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237463" y="3094463"/>
            <a:ext cx="669073" cy="66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5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:a16="http://schemas.microsoft.com/office/drawing/2014/main"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t>6</a:t>
            </a:fld>
            <a:endParaRPr/>
          </a:p>
        </p:txBody>
      </p:sp>
      <p:sp>
        <p:nvSpPr>
          <p:cNvPr id="65" name="Google Shape;65;p9"/>
          <p:cNvSpPr txBox="1"/>
          <p:nvPr/>
        </p:nvSpPr>
        <p:spPr>
          <a:xfrm>
            <a:off x="285531" y="1074532"/>
            <a:ext cx="8509997" cy="375445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Introduzione</a:t>
            </a:r>
            <a:endParaRPr lang="en-GB"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85531" y="4741808"/>
            <a:ext cx="83677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>
                <a:solidFill>
                  <a:schemeClr val="tx1"/>
                </a:solidFill>
              </a:rPr>
              <a:t>L'obiettivo degli hotel e di qualsiasi attività di ristorazione è quello di offrire ai clienti un'esperienza piacevole, in cui la cura delle persone è fondamentale.</a:t>
            </a:r>
          </a:p>
          <a:p>
            <a:pPr algn="just"/>
            <a:endParaRPr lang="en-GB" sz="1600" dirty="0">
              <a:solidFill>
                <a:schemeClr val="tx1"/>
              </a:solidFill>
            </a:endParaRPr>
          </a:p>
          <a:p>
            <a:pPr algn="just"/>
            <a:r>
              <a:rPr lang="en-GB" sz="1600" dirty="0">
                <a:solidFill>
                  <a:schemeClr val="tx1"/>
                </a:solidFill>
              </a:rPr>
              <a:t>Per offrire un'esperienza così personalizzata, il cibo e gli altri servizi forniti richiedono spesso una qualità di alto livello, una revisione o un cambiamento frequente e un'importante varietà di servizi.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B7E57A20-B1B4-4FA6-AD4C-5E9190822251}"/>
              </a:ext>
            </a:extLst>
          </p:cNvPr>
          <p:cNvCxnSpPr>
            <a:cxnSpLocks/>
          </p:cNvCxnSpPr>
          <p:nvPr/>
        </p:nvCxnSpPr>
        <p:spPr>
          <a:xfrm>
            <a:off x="3632053" y="5989260"/>
            <a:ext cx="1410464" cy="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201CAE6D-8291-4ACE-BD79-C66771729B07}"/>
              </a:ext>
            </a:extLst>
          </p:cNvPr>
          <p:cNvCxnSpPr>
            <a:cxnSpLocks/>
          </p:cNvCxnSpPr>
          <p:nvPr/>
        </p:nvCxnSpPr>
        <p:spPr>
          <a:xfrm>
            <a:off x="1783943" y="5989260"/>
            <a:ext cx="1554061" cy="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2E223195-697C-4893-8FCA-846ED2763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300" y="1596893"/>
            <a:ext cx="3179382" cy="3179382"/>
          </a:xfrm>
          <a:prstGeom prst="rect">
            <a:avLst/>
          </a:prstGeom>
        </p:spPr>
      </p:pic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B97BE24D-339E-4DC1-A894-F588E4AEAC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6318" y="2578797"/>
            <a:ext cx="3055682" cy="2163011"/>
          </a:xfrm>
          <a:prstGeom prst="rect">
            <a:avLst/>
          </a:prstGeom>
        </p:spPr>
      </p:pic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DA49D7EA-C204-4E47-8F4E-26584147ADA3}"/>
              </a:ext>
            </a:extLst>
          </p:cNvPr>
          <p:cNvCxnSpPr>
            <a:cxnSpLocks/>
          </p:cNvCxnSpPr>
          <p:nvPr/>
        </p:nvCxnSpPr>
        <p:spPr>
          <a:xfrm>
            <a:off x="6793983" y="5989260"/>
            <a:ext cx="1551027" cy="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/>
    </mc:Choice>
    <mc:Fallback xmlns:a16="http://schemas.microsoft.com/office/drawing/2014/main" xmlns="">
      <p:transition spd="slow" advClick="0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E25ACEA-023E-4451-963A-0CFDDA97FA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7</a:t>
            </a:fld>
            <a:endParaRPr lang="es-ES"/>
          </a:p>
        </p:txBody>
      </p:sp>
      <p:sp>
        <p:nvSpPr>
          <p:cNvPr id="5" name="Google Shape;65;p9">
            <a:extLst>
              <a:ext uri="{FF2B5EF4-FFF2-40B4-BE49-F238E27FC236}">
                <a16:creationId xmlns:a16="http://schemas.microsoft.com/office/drawing/2014/main" id="{AC174F12-FE9B-4B8A-902D-9AB9344437A6}"/>
              </a:ext>
            </a:extLst>
          </p:cNvPr>
          <p:cNvSpPr txBox="1"/>
          <p:nvPr/>
        </p:nvSpPr>
        <p:spPr>
          <a:xfrm>
            <a:off x="285531" y="1074532"/>
            <a:ext cx="8509997" cy="375445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lvl="0" indent="-742950">
              <a:lnSpc>
                <a:spcPct val="90000"/>
              </a:lnSpc>
            </a:pPr>
            <a:r>
              <a:rPr lang="fr-FR" sz="2400" dirty="0">
                <a:solidFill>
                  <a:schemeClr val="lt1"/>
                </a:solidFill>
              </a:rPr>
              <a:t>Introduzione</a:t>
            </a:r>
            <a:endParaRPr lang="en-GB"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id="{0749F304-9B38-494D-BA39-F3C00F6F8E45}"/>
              </a:ext>
            </a:extLst>
          </p:cNvPr>
          <p:cNvSpPr/>
          <p:nvPr/>
        </p:nvSpPr>
        <p:spPr>
          <a:xfrm>
            <a:off x="285531" y="1890883"/>
            <a:ext cx="836773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chemeClr val="tx1"/>
                </a:solidFill>
              </a:rPr>
              <a:t>Gli hotel e i ristoranti possono essere generalmente classificati in base a parametri simili:</a:t>
            </a: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marL="896938" indent="-285750" algn="just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</a:rPr>
              <a:t>Dimensioni e capacità</a:t>
            </a:r>
          </a:p>
          <a:p>
            <a:pPr marL="611188" algn="just"/>
            <a:r>
              <a:rPr lang="en-US" sz="1500" i="1" dirty="0">
                <a:solidFill>
                  <a:srgbClr val="189DC3"/>
                </a:solidFill>
              </a:rPr>
              <a:t>	Numero di stanze, posti a sedere, personale disponibile, ubicazione...</a:t>
            </a:r>
            <a:endParaRPr lang="en-US" sz="1500" dirty="0">
              <a:solidFill>
                <a:srgbClr val="189DC3"/>
              </a:solidFill>
            </a:endParaRPr>
          </a:p>
          <a:p>
            <a:pPr marL="896938" indent="-285750" algn="just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tx1"/>
              </a:solidFill>
            </a:endParaRPr>
          </a:p>
          <a:p>
            <a:pPr marL="896938" indent="-285750" algn="just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</a:rPr>
              <a:t>Mercato di riferimento</a:t>
            </a:r>
          </a:p>
          <a:p>
            <a:pPr marL="896938" indent="-285750" algn="just"/>
            <a:r>
              <a:rPr lang="en-US" sz="1500" i="1" dirty="0">
                <a:solidFill>
                  <a:srgbClr val="189DC3"/>
                </a:solidFill>
              </a:rPr>
              <a:t>	Ricchezza dei clienti o scopo di ottenere servizi, </a:t>
            </a:r>
            <a:r>
              <a:rPr lang="en-US" sz="1500" i="1" dirty="0" err="1">
                <a:solidFill>
                  <a:srgbClr val="189DC3"/>
                </a:solidFill>
              </a:rPr>
              <a:t>comportamenti </a:t>
            </a:r>
            <a:r>
              <a:rPr lang="en-US" sz="1500" i="1" dirty="0">
                <a:solidFill>
                  <a:srgbClr val="189DC3"/>
                </a:solidFill>
              </a:rPr>
              <a:t>commerciali o turistici, vacanze o soggiorni di routine...</a:t>
            </a:r>
          </a:p>
          <a:p>
            <a:pPr marL="896938" indent="-285750" algn="just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tx1"/>
              </a:solidFill>
            </a:endParaRPr>
          </a:p>
          <a:p>
            <a:pPr marL="896938" indent="-285750" algn="just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</a:rPr>
              <a:t>Livello di servizio</a:t>
            </a:r>
          </a:p>
          <a:p>
            <a:pPr marL="611188" algn="just"/>
            <a:r>
              <a:rPr lang="en-US" sz="1500" i="1" dirty="0">
                <a:solidFill>
                  <a:srgbClr val="189DC3"/>
                </a:solidFill>
              </a:rPr>
              <a:t>	Servizi economici, di fascia media o di classe mondiale...</a:t>
            </a:r>
            <a:endParaRPr lang="en-US" sz="1600" dirty="0">
              <a:solidFill>
                <a:srgbClr val="189DC3"/>
              </a:solidFill>
            </a:endParaRPr>
          </a:p>
          <a:p>
            <a:pPr marL="896938" indent="-285750" algn="just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tx1"/>
              </a:solidFill>
            </a:endParaRPr>
          </a:p>
          <a:p>
            <a:pPr marL="896938" indent="-285750" algn="just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</a:rPr>
              <a:t>Proprietà</a:t>
            </a:r>
            <a:endParaRPr lang="en-US" sz="1600" dirty="0">
              <a:solidFill>
                <a:srgbClr val="189DC3"/>
              </a:solidFill>
            </a:endParaRPr>
          </a:p>
          <a:p>
            <a:pPr marL="611188" algn="just"/>
            <a:r>
              <a:rPr lang="en-US" sz="1500" i="1" dirty="0">
                <a:solidFill>
                  <a:srgbClr val="189DC3"/>
                </a:solidFill>
              </a:rPr>
              <a:t>	Indipendente, monoproprietario, catena di marchi o franchising...</a:t>
            </a:r>
          </a:p>
          <a:p>
            <a:pPr marL="611188" algn="just"/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60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:a16="http://schemas.microsoft.com/office/drawing/2014/main"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phique 24" descr="Pièces de puzzle contour">
            <a:extLst>
              <a:ext uri="{FF2B5EF4-FFF2-40B4-BE49-F238E27FC236}">
                <a16:creationId xmlns:a16="http://schemas.microsoft.com/office/drawing/2014/main" id="{09E1B181-E3A4-4A05-A199-5EE67AB46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59026" y="2730329"/>
            <a:ext cx="4590594" cy="4590594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E25ACEA-023E-4451-963A-0CFDDA97FA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8</a:t>
            </a:fld>
            <a:endParaRPr lang="es-ES"/>
          </a:p>
        </p:txBody>
      </p:sp>
      <p:sp>
        <p:nvSpPr>
          <p:cNvPr id="5" name="Google Shape;65;p9">
            <a:extLst>
              <a:ext uri="{FF2B5EF4-FFF2-40B4-BE49-F238E27FC236}">
                <a16:creationId xmlns:a16="http://schemas.microsoft.com/office/drawing/2014/main" id="{AC174F12-FE9B-4B8A-902D-9AB9344437A6}"/>
              </a:ext>
            </a:extLst>
          </p:cNvPr>
          <p:cNvSpPr txBox="1"/>
          <p:nvPr/>
        </p:nvSpPr>
        <p:spPr>
          <a:xfrm>
            <a:off x="285531" y="1074532"/>
            <a:ext cx="8509997" cy="375445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lvl="0" indent="-742950">
              <a:lnSpc>
                <a:spcPct val="90000"/>
              </a:lnSpc>
            </a:pPr>
            <a:r>
              <a:rPr lang="fr-FR" sz="2400" dirty="0">
                <a:solidFill>
                  <a:schemeClr val="lt1"/>
                </a:solidFill>
              </a:rPr>
              <a:t>Introduzione</a:t>
            </a:r>
            <a:endParaRPr lang="en-GB"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id="{0749F304-9B38-494D-BA39-F3C00F6F8E45}"/>
              </a:ext>
            </a:extLst>
          </p:cNvPr>
          <p:cNvSpPr/>
          <p:nvPr/>
        </p:nvSpPr>
        <p:spPr>
          <a:xfrm>
            <a:off x="285531" y="1890883"/>
            <a:ext cx="836773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chemeClr val="tx1"/>
                </a:solidFill>
              </a:rPr>
              <a:t>Essendo queste attività strettamente legate al "servizio al cliente", si concentrano sull'evoluzione delle sue esigenze e adattano l'offerta di conseguenza.</a:t>
            </a: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Tuttavia, per garantire la loro longevità nel corso delle varie sfide che dovranno affrontare, avranno bisogno di un solido modello di business:</a:t>
            </a: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805DC73E-D3F6-4EFB-8A28-2B38CF681B69}"/>
              </a:ext>
            </a:extLst>
          </p:cNvPr>
          <p:cNvSpPr txBox="1"/>
          <p:nvPr/>
        </p:nvSpPr>
        <p:spPr>
          <a:xfrm>
            <a:off x="2510672" y="4147671"/>
            <a:ext cx="1162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err="1">
                <a:solidFill>
                  <a:srgbClr val="009FC6"/>
                </a:solidFill>
              </a:rPr>
              <a:t>Tecnicamente fattibile</a:t>
            </a:r>
            <a:endParaRPr lang="fr-FR" sz="1200" b="1" dirty="0">
              <a:solidFill>
                <a:srgbClr val="009FC6"/>
              </a:solidFill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523CBC76-E36D-42BD-9210-E8B07DF4D248}"/>
              </a:ext>
            </a:extLst>
          </p:cNvPr>
          <p:cNvSpPr txBox="1"/>
          <p:nvPr/>
        </p:nvSpPr>
        <p:spPr>
          <a:xfrm>
            <a:off x="2510672" y="6231881"/>
            <a:ext cx="140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9FC6"/>
                </a:solidFill>
              </a:rPr>
              <a:t>Corrisponde alle aspettative </a:t>
            </a:r>
            <a:r>
              <a:rPr lang="fr-FR" sz="1200" b="1" dirty="0" err="1">
                <a:solidFill>
                  <a:srgbClr val="009FC6"/>
                </a:solidFill>
              </a:rPr>
              <a:t>del mercato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B9FD991-4DA0-4196-829B-4A5BE9CE70AB}"/>
              </a:ext>
            </a:extLst>
          </p:cNvPr>
          <p:cNvSpPr txBox="1"/>
          <p:nvPr/>
        </p:nvSpPr>
        <p:spPr>
          <a:xfrm>
            <a:off x="4276725" y="6016625"/>
            <a:ext cx="1075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err="1">
                <a:solidFill>
                  <a:srgbClr val="009FC6"/>
                </a:solidFill>
              </a:rPr>
              <a:t>Offerta diversa dalla concorrenza</a:t>
            </a:r>
            <a:endParaRPr lang="fr-FR" sz="1200" b="1" dirty="0">
              <a:solidFill>
                <a:srgbClr val="009FC6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8891EF0-CCB2-49EB-BECD-C4030F7B7EBA}"/>
              </a:ext>
            </a:extLst>
          </p:cNvPr>
          <p:cNvSpPr txBox="1"/>
          <p:nvPr/>
        </p:nvSpPr>
        <p:spPr>
          <a:xfrm rot="1298972">
            <a:off x="4576156" y="3696385"/>
            <a:ext cx="140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err="1">
                <a:solidFill>
                  <a:srgbClr val="009FC6"/>
                </a:solidFill>
              </a:rPr>
              <a:t>Economicamente </a:t>
            </a:r>
            <a:r>
              <a:rPr lang="fr-FR" sz="1200" b="1" dirty="0">
                <a:solidFill>
                  <a:srgbClr val="009FC6"/>
                </a:solidFill>
              </a:rPr>
              <a:t>sostenibile</a:t>
            </a:r>
          </a:p>
        </p:txBody>
      </p:sp>
      <p:sp>
        <p:nvSpPr>
          <p:cNvPr id="36" name="Forme libre : forme 35">
            <a:extLst>
              <a:ext uri="{FF2B5EF4-FFF2-40B4-BE49-F238E27FC236}">
                <a16:creationId xmlns:a16="http://schemas.microsoft.com/office/drawing/2014/main" id="{D1F52549-E231-472D-9211-63E4840CD7EC}"/>
              </a:ext>
            </a:extLst>
          </p:cNvPr>
          <p:cNvSpPr/>
          <p:nvPr/>
        </p:nvSpPr>
        <p:spPr>
          <a:xfrm>
            <a:off x="2428875" y="5419725"/>
            <a:ext cx="2038350" cy="1365250"/>
          </a:xfrm>
          <a:custGeom>
            <a:avLst/>
            <a:gdLst>
              <a:gd name="connsiteX0" fmla="*/ 31750 w 2038350"/>
              <a:gd name="connsiteY0" fmla="*/ 0 h 1365250"/>
              <a:gd name="connsiteX1" fmla="*/ 180975 w 2038350"/>
              <a:gd name="connsiteY1" fmla="*/ 0 h 1365250"/>
              <a:gd name="connsiteX2" fmla="*/ 644525 w 2038350"/>
              <a:gd name="connsiteY2" fmla="*/ 501650 h 1365250"/>
              <a:gd name="connsiteX3" fmla="*/ 971550 w 2038350"/>
              <a:gd name="connsiteY3" fmla="*/ 492125 h 1365250"/>
              <a:gd name="connsiteX4" fmla="*/ 1343025 w 2038350"/>
              <a:gd name="connsiteY4" fmla="*/ 3175 h 1365250"/>
              <a:gd name="connsiteX5" fmla="*/ 1574800 w 2038350"/>
              <a:gd name="connsiteY5" fmla="*/ 3175 h 1365250"/>
              <a:gd name="connsiteX6" fmla="*/ 2038350 w 2038350"/>
              <a:gd name="connsiteY6" fmla="*/ 457200 h 1365250"/>
              <a:gd name="connsiteX7" fmla="*/ 2025650 w 2038350"/>
              <a:gd name="connsiteY7" fmla="*/ 889000 h 1365250"/>
              <a:gd name="connsiteX8" fmla="*/ 1543050 w 2038350"/>
              <a:gd name="connsiteY8" fmla="*/ 1133475 h 1365250"/>
              <a:gd name="connsiteX9" fmla="*/ 1543050 w 2038350"/>
              <a:gd name="connsiteY9" fmla="*/ 1362075 h 1365250"/>
              <a:gd name="connsiteX10" fmla="*/ 0 w 2038350"/>
              <a:gd name="connsiteY10" fmla="*/ 1365250 h 1365250"/>
              <a:gd name="connsiteX11" fmla="*/ 31750 w 2038350"/>
              <a:gd name="connsiteY11" fmla="*/ 0 h 136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8350" h="1365250">
                <a:moveTo>
                  <a:pt x="31750" y="0"/>
                </a:moveTo>
                <a:lnTo>
                  <a:pt x="180975" y="0"/>
                </a:lnTo>
                <a:lnTo>
                  <a:pt x="644525" y="501650"/>
                </a:lnTo>
                <a:lnTo>
                  <a:pt x="971550" y="492125"/>
                </a:lnTo>
                <a:lnTo>
                  <a:pt x="1343025" y="3175"/>
                </a:lnTo>
                <a:lnTo>
                  <a:pt x="1574800" y="3175"/>
                </a:lnTo>
                <a:lnTo>
                  <a:pt x="2038350" y="457200"/>
                </a:lnTo>
                <a:lnTo>
                  <a:pt x="2025650" y="889000"/>
                </a:lnTo>
                <a:lnTo>
                  <a:pt x="1543050" y="1133475"/>
                </a:lnTo>
                <a:lnTo>
                  <a:pt x="1543050" y="1362075"/>
                </a:lnTo>
                <a:lnTo>
                  <a:pt x="0" y="1365250"/>
                </a:lnTo>
                <a:lnTo>
                  <a:pt x="3175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orme libre : forme 36">
            <a:extLst>
              <a:ext uri="{FF2B5EF4-FFF2-40B4-BE49-F238E27FC236}">
                <a16:creationId xmlns:a16="http://schemas.microsoft.com/office/drawing/2014/main" id="{48C0FFE8-FC06-46F0-9440-C715A32ED792}"/>
              </a:ext>
            </a:extLst>
          </p:cNvPr>
          <p:cNvSpPr/>
          <p:nvPr/>
        </p:nvSpPr>
        <p:spPr>
          <a:xfrm>
            <a:off x="3978275" y="4784725"/>
            <a:ext cx="1444625" cy="1990725"/>
          </a:xfrm>
          <a:custGeom>
            <a:avLst/>
            <a:gdLst>
              <a:gd name="connsiteX0" fmla="*/ 0 w 1444625"/>
              <a:gd name="connsiteY0" fmla="*/ 514350 h 1990725"/>
              <a:gd name="connsiteX1" fmla="*/ 3175 w 1444625"/>
              <a:gd name="connsiteY1" fmla="*/ 641350 h 1990725"/>
              <a:gd name="connsiteX2" fmla="*/ 558800 w 1444625"/>
              <a:gd name="connsiteY2" fmla="*/ 1031875 h 1990725"/>
              <a:gd name="connsiteX3" fmla="*/ 508000 w 1444625"/>
              <a:gd name="connsiteY3" fmla="*/ 1441450 h 1990725"/>
              <a:gd name="connsiteX4" fmla="*/ 12700 w 1444625"/>
              <a:gd name="connsiteY4" fmla="*/ 1847850 h 1990725"/>
              <a:gd name="connsiteX5" fmla="*/ 12700 w 1444625"/>
              <a:gd name="connsiteY5" fmla="*/ 1990725 h 1990725"/>
              <a:gd name="connsiteX6" fmla="*/ 1444625 w 1444625"/>
              <a:gd name="connsiteY6" fmla="*/ 1987550 h 1990725"/>
              <a:gd name="connsiteX7" fmla="*/ 1425575 w 1444625"/>
              <a:gd name="connsiteY7" fmla="*/ 508000 h 1990725"/>
              <a:gd name="connsiteX8" fmla="*/ 679450 w 1444625"/>
              <a:gd name="connsiteY8" fmla="*/ 0 h 1990725"/>
              <a:gd name="connsiteX9" fmla="*/ 501650 w 1444625"/>
              <a:gd name="connsiteY9" fmla="*/ 6350 h 1990725"/>
              <a:gd name="connsiteX10" fmla="*/ 0 w 1444625"/>
              <a:gd name="connsiteY10" fmla="*/ 514350 h 199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4625" h="1990725">
                <a:moveTo>
                  <a:pt x="0" y="514350"/>
                </a:moveTo>
                <a:cubicBezTo>
                  <a:pt x="1058" y="556683"/>
                  <a:pt x="2117" y="599017"/>
                  <a:pt x="3175" y="641350"/>
                </a:cubicBezTo>
                <a:lnTo>
                  <a:pt x="558800" y="1031875"/>
                </a:lnTo>
                <a:lnTo>
                  <a:pt x="508000" y="1441450"/>
                </a:lnTo>
                <a:lnTo>
                  <a:pt x="12700" y="1847850"/>
                </a:lnTo>
                <a:lnTo>
                  <a:pt x="12700" y="1990725"/>
                </a:lnTo>
                <a:lnTo>
                  <a:pt x="1444625" y="1987550"/>
                </a:lnTo>
                <a:lnTo>
                  <a:pt x="1425575" y="508000"/>
                </a:lnTo>
                <a:lnTo>
                  <a:pt x="679450" y="0"/>
                </a:lnTo>
                <a:lnTo>
                  <a:pt x="501650" y="6350"/>
                </a:lnTo>
                <a:lnTo>
                  <a:pt x="0" y="5143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orme libre : forme 37">
            <a:extLst>
              <a:ext uri="{FF2B5EF4-FFF2-40B4-BE49-F238E27FC236}">
                <a16:creationId xmlns:a16="http://schemas.microsoft.com/office/drawing/2014/main" id="{680D0B42-1A2D-4370-9BDC-05FBC5E125DC}"/>
              </a:ext>
            </a:extLst>
          </p:cNvPr>
          <p:cNvSpPr/>
          <p:nvPr/>
        </p:nvSpPr>
        <p:spPr>
          <a:xfrm>
            <a:off x="4054475" y="3181350"/>
            <a:ext cx="2044700" cy="1857375"/>
          </a:xfrm>
          <a:custGeom>
            <a:avLst/>
            <a:gdLst>
              <a:gd name="connsiteX0" fmla="*/ 714375 w 2044700"/>
              <a:gd name="connsiteY0" fmla="*/ 0 h 1857375"/>
              <a:gd name="connsiteX1" fmla="*/ 0 w 2044700"/>
              <a:gd name="connsiteY1" fmla="*/ 415925 h 1857375"/>
              <a:gd name="connsiteX2" fmla="*/ 127000 w 2044700"/>
              <a:gd name="connsiteY2" fmla="*/ 1352550 h 1857375"/>
              <a:gd name="connsiteX3" fmla="*/ 1514475 w 2044700"/>
              <a:gd name="connsiteY3" fmla="*/ 1857375 h 1857375"/>
              <a:gd name="connsiteX4" fmla="*/ 2044700 w 2044700"/>
              <a:gd name="connsiteY4" fmla="*/ 517525 h 1857375"/>
              <a:gd name="connsiteX5" fmla="*/ 714375 w 2044700"/>
              <a:gd name="connsiteY5" fmla="*/ 0 h 185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4700" h="1857375">
                <a:moveTo>
                  <a:pt x="714375" y="0"/>
                </a:moveTo>
                <a:lnTo>
                  <a:pt x="0" y="415925"/>
                </a:lnTo>
                <a:lnTo>
                  <a:pt x="127000" y="1352550"/>
                </a:lnTo>
                <a:lnTo>
                  <a:pt x="1514475" y="1857375"/>
                </a:lnTo>
                <a:lnTo>
                  <a:pt x="2044700" y="517525"/>
                </a:lnTo>
                <a:lnTo>
                  <a:pt x="714375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CD41699-4495-41DD-BF71-BE0782234FFE}"/>
              </a:ext>
            </a:extLst>
          </p:cNvPr>
          <p:cNvSpPr/>
          <p:nvPr/>
        </p:nvSpPr>
        <p:spPr>
          <a:xfrm>
            <a:off x="2281561" y="3927217"/>
            <a:ext cx="1772914" cy="1990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95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000"/>
    </mc:Choice>
    <mc:Fallback xmlns:asvg="http://schemas.microsoft.com/office/drawing/2016/SVG/main" xmlns:a16="http://schemas.microsoft.com/office/drawing/2014/main" xmlns="">
      <p:transition spd="slow" advClick="0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36" grpId="0" animBg="1"/>
      <p:bldP spid="37" grpId="0" animBg="1"/>
      <p:bldP spid="38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E25ACEA-023E-4451-963A-0CFDDA97FA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9</a:t>
            </a:fld>
            <a:endParaRPr lang="es-ES"/>
          </a:p>
        </p:txBody>
      </p:sp>
      <p:sp>
        <p:nvSpPr>
          <p:cNvPr id="5" name="Google Shape;65;p9">
            <a:extLst>
              <a:ext uri="{FF2B5EF4-FFF2-40B4-BE49-F238E27FC236}">
                <a16:creationId xmlns:a16="http://schemas.microsoft.com/office/drawing/2014/main" id="{AC174F12-FE9B-4B8A-902D-9AB9344437A6}"/>
              </a:ext>
            </a:extLst>
          </p:cNvPr>
          <p:cNvSpPr txBox="1"/>
          <p:nvPr/>
        </p:nvSpPr>
        <p:spPr>
          <a:xfrm>
            <a:off x="285531" y="1074532"/>
            <a:ext cx="8509997" cy="375445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742950" lvl="0" indent="-742950">
              <a:lnSpc>
                <a:spcPct val="90000"/>
              </a:lnSpc>
            </a:pPr>
            <a:r>
              <a:rPr lang="fr-FR" sz="2400" dirty="0">
                <a:solidFill>
                  <a:schemeClr val="lt1"/>
                </a:solidFill>
              </a:rPr>
              <a:t>Introduzione</a:t>
            </a:r>
            <a:endParaRPr lang="en-GB"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id="{0749F304-9B38-494D-BA39-F3C00F6F8E45}"/>
              </a:ext>
            </a:extLst>
          </p:cNvPr>
          <p:cNvSpPr/>
          <p:nvPr/>
        </p:nvSpPr>
        <p:spPr>
          <a:xfrm>
            <a:off x="285531" y="1890883"/>
            <a:ext cx="83677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chemeClr val="tx1"/>
                </a:solidFill>
              </a:rPr>
              <a:t>In termini di modello di business, il modo in cui i servizi saranno fatturati ai clienti determinerà anche l'approvvigionamento e l'</a:t>
            </a:r>
            <a:r>
              <a:rPr lang="en-US" sz="1600" dirty="0" err="1">
                <a:solidFill>
                  <a:schemeClr val="tx1"/>
                </a:solidFill>
              </a:rPr>
              <a:t>organizzazione </a:t>
            </a:r>
            <a:r>
              <a:rPr lang="en-US" sz="1600" dirty="0">
                <a:solidFill>
                  <a:schemeClr val="tx1"/>
                </a:solidFill>
              </a:rPr>
              <a:t>necessari per soddisfare le richieste.</a:t>
            </a:r>
          </a:p>
          <a:p>
            <a:pPr algn="just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2EA2EA22-3BAD-4461-90F6-BC9076FF2B7A}"/>
              </a:ext>
            </a:extLst>
          </p:cNvPr>
          <p:cNvSpPr/>
          <p:nvPr/>
        </p:nvSpPr>
        <p:spPr>
          <a:xfrm>
            <a:off x="878889" y="2887462"/>
            <a:ext cx="2210540" cy="54153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1 - </a:t>
            </a:r>
            <a:r>
              <a:rPr lang="fr-FR" dirty="0" err="1"/>
              <a:t>Classico</a:t>
            </a:r>
            <a:endParaRPr lang="fr-FR" dirty="0"/>
          </a:p>
        </p:txBody>
      </p: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B22D8D63-5480-4B9F-BFD7-3070EC1806ED}"/>
              </a:ext>
            </a:extLst>
          </p:cNvPr>
          <p:cNvSpPr/>
          <p:nvPr/>
        </p:nvSpPr>
        <p:spPr>
          <a:xfrm>
            <a:off x="1094915" y="5518507"/>
            <a:ext cx="978408" cy="484632"/>
          </a:xfrm>
          <a:prstGeom prst="rightArrow">
            <a:avLst/>
          </a:prstGeom>
          <a:solidFill>
            <a:srgbClr val="009FC6"/>
          </a:solidFill>
          <a:ln w="12700">
            <a:solidFill>
              <a:schemeClr val="bg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FDA06207-E99C-46EF-A184-2623EA25FFBB}"/>
              </a:ext>
            </a:extLst>
          </p:cNvPr>
          <p:cNvSpPr txBox="1"/>
          <p:nvPr/>
        </p:nvSpPr>
        <p:spPr>
          <a:xfrm>
            <a:off x="2353104" y="5499213"/>
            <a:ext cx="1651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In base </a:t>
            </a:r>
            <a:r>
              <a:rPr lang="fr-FR" dirty="0"/>
              <a:t>al </a:t>
            </a:r>
            <a:r>
              <a:rPr lang="fr-FR" dirty="0" err="1"/>
              <a:t>prezzo di costo </a:t>
            </a:r>
            <a:r>
              <a:rPr lang="fr-FR" dirty="0"/>
              <a:t>delle </a:t>
            </a:r>
            <a:r>
              <a:rPr lang="fr-FR" dirty="0" err="1"/>
              <a:t>operazioni</a:t>
            </a:r>
            <a:endParaRPr lang="fr-FR" dirty="0"/>
          </a:p>
        </p:txBody>
      </p:sp>
      <p:sp>
        <p:nvSpPr>
          <p:cNvPr id="31" name="Flèche : droite 30">
            <a:extLst>
              <a:ext uri="{FF2B5EF4-FFF2-40B4-BE49-F238E27FC236}">
                <a16:creationId xmlns:a16="http://schemas.microsoft.com/office/drawing/2014/main" id="{2B14698F-68D4-4C7F-9BE6-2694EE2EB728}"/>
              </a:ext>
            </a:extLst>
          </p:cNvPr>
          <p:cNvSpPr/>
          <p:nvPr/>
        </p:nvSpPr>
        <p:spPr>
          <a:xfrm>
            <a:off x="5139650" y="5518507"/>
            <a:ext cx="978408" cy="484632"/>
          </a:xfrm>
          <a:prstGeom prst="rightArrow">
            <a:avLst/>
          </a:prstGeom>
          <a:solidFill>
            <a:srgbClr val="18C320"/>
          </a:solidFill>
          <a:ln w="12700">
            <a:solidFill>
              <a:schemeClr val="bg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76E7B1DC-63CA-41C7-9159-6782DF6EDEB2}"/>
              </a:ext>
            </a:extLst>
          </p:cNvPr>
          <p:cNvSpPr txBox="1"/>
          <p:nvPr/>
        </p:nvSpPr>
        <p:spPr>
          <a:xfrm>
            <a:off x="6397839" y="5499213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Il </a:t>
            </a:r>
            <a:r>
              <a:rPr lang="fr-FR" dirty="0" err="1"/>
              <a:t>margine viene calcolato </a:t>
            </a:r>
            <a:r>
              <a:rPr lang="fr-FR" dirty="0"/>
              <a:t>per stabilire il </a:t>
            </a:r>
            <a:r>
              <a:rPr lang="fr-FR" dirty="0" err="1"/>
              <a:t>prezzo di vendita</a:t>
            </a:r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4401EB-D9E0-42E3-930B-3E2B5ADCDFEA}"/>
              </a:ext>
            </a:extLst>
          </p:cNvPr>
          <p:cNvSpPr/>
          <p:nvPr/>
        </p:nvSpPr>
        <p:spPr>
          <a:xfrm>
            <a:off x="285530" y="2721880"/>
            <a:ext cx="8509998" cy="36974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8677C5FE-6988-4CE6-994A-AC0E9C172F99}"/>
              </a:ext>
            </a:extLst>
          </p:cNvPr>
          <p:cNvSpPr/>
          <p:nvPr/>
        </p:nvSpPr>
        <p:spPr>
          <a:xfrm>
            <a:off x="878889" y="2887462"/>
            <a:ext cx="2210540" cy="54153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2 - Per </a:t>
            </a:r>
            <a:r>
              <a:rPr lang="fr-FR" dirty="0" err="1"/>
              <a:t>quantità</a:t>
            </a:r>
            <a:endParaRPr lang="fr-FR" dirty="0"/>
          </a:p>
        </p:txBody>
      </p:sp>
      <p:pic>
        <p:nvPicPr>
          <p:cNvPr id="19" name="Image 18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38C2E5D3-91A5-4A66-838F-92329A971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285" y="4153405"/>
            <a:ext cx="919747" cy="442841"/>
          </a:xfrm>
          <a:prstGeom prst="rect">
            <a:avLst/>
          </a:prstGeom>
        </p:spPr>
      </p:pic>
      <p:pic>
        <p:nvPicPr>
          <p:cNvPr id="35" name="Image 3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E2E6D36C-8BAC-450A-B0FA-F19C29B17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6102" y="4214241"/>
            <a:ext cx="919747" cy="442841"/>
          </a:xfrm>
          <a:prstGeom prst="rect">
            <a:avLst/>
          </a:prstGeom>
        </p:spPr>
      </p:pic>
      <p:pic>
        <p:nvPicPr>
          <p:cNvPr id="40" name="Image 39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F3AFCBAB-E539-4CF7-962E-7E2CE068C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6101" y="4129852"/>
            <a:ext cx="919747" cy="442841"/>
          </a:xfrm>
          <a:prstGeom prst="rect">
            <a:avLst/>
          </a:prstGeom>
        </p:spPr>
      </p:pic>
      <p:pic>
        <p:nvPicPr>
          <p:cNvPr id="41" name="Image 40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3D0DA78B-DCE9-4125-AD0F-746BA7351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6100" y="4046299"/>
            <a:ext cx="919747" cy="442841"/>
          </a:xfrm>
          <a:prstGeom prst="rect">
            <a:avLst/>
          </a:prstGeom>
        </p:spPr>
      </p:pic>
      <p:pic>
        <p:nvPicPr>
          <p:cNvPr id="42" name="Image 4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C9C80A3B-3FC4-4234-B56A-A9C1648F1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6100" y="3950626"/>
            <a:ext cx="919747" cy="442841"/>
          </a:xfrm>
          <a:prstGeom prst="rect">
            <a:avLst/>
          </a:prstGeom>
        </p:spPr>
      </p:pic>
      <p:pic>
        <p:nvPicPr>
          <p:cNvPr id="43" name="Image 4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BB5A6C17-8F1A-4D0C-8D50-C70296662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920" y="4220510"/>
            <a:ext cx="919747" cy="442841"/>
          </a:xfrm>
          <a:prstGeom prst="rect">
            <a:avLst/>
          </a:prstGeom>
        </p:spPr>
      </p:pic>
      <p:pic>
        <p:nvPicPr>
          <p:cNvPr id="44" name="Image 4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E08142DB-0E3D-4161-A875-714910770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919" y="4136121"/>
            <a:ext cx="919747" cy="442841"/>
          </a:xfrm>
          <a:prstGeom prst="rect">
            <a:avLst/>
          </a:prstGeom>
        </p:spPr>
      </p:pic>
      <p:pic>
        <p:nvPicPr>
          <p:cNvPr id="45" name="Image 4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5516644D-467F-430A-9D54-0E2D817B2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918" y="4052568"/>
            <a:ext cx="919747" cy="442841"/>
          </a:xfrm>
          <a:prstGeom prst="rect">
            <a:avLst/>
          </a:prstGeom>
        </p:spPr>
      </p:pic>
      <p:pic>
        <p:nvPicPr>
          <p:cNvPr id="46" name="Image 45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02C78FE1-E52B-4C3C-A900-CD67D2D19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918" y="3956895"/>
            <a:ext cx="919747" cy="442841"/>
          </a:xfrm>
          <a:prstGeom prst="rect">
            <a:avLst/>
          </a:prstGeom>
        </p:spPr>
      </p:pic>
      <p:pic>
        <p:nvPicPr>
          <p:cNvPr id="47" name="Image 46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F8553127-2352-4712-BCB8-E94032615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918" y="3889743"/>
            <a:ext cx="919747" cy="442841"/>
          </a:xfrm>
          <a:prstGeom prst="rect">
            <a:avLst/>
          </a:prstGeom>
        </p:spPr>
      </p:pic>
      <p:pic>
        <p:nvPicPr>
          <p:cNvPr id="48" name="Image 4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27B4A073-227F-4BDE-9F72-A0EB774E5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917" y="3805354"/>
            <a:ext cx="919747" cy="442841"/>
          </a:xfrm>
          <a:prstGeom prst="rect">
            <a:avLst/>
          </a:prstGeom>
        </p:spPr>
      </p:pic>
      <p:pic>
        <p:nvPicPr>
          <p:cNvPr id="49" name="Image 48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75E62CF6-6EB3-4D18-A49C-0EADE4B51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916" y="3721801"/>
            <a:ext cx="919747" cy="442841"/>
          </a:xfrm>
          <a:prstGeom prst="rect">
            <a:avLst/>
          </a:prstGeom>
        </p:spPr>
      </p:pic>
      <p:pic>
        <p:nvPicPr>
          <p:cNvPr id="50" name="Image 49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545E4263-21D9-4930-9236-4105049F8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916" y="3626128"/>
            <a:ext cx="919747" cy="442841"/>
          </a:xfrm>
          <a:prstGeom prst="rect">
            <a:avLst/>
          </a:prstGeom>
        </p:spPr>
      </p:pic>
      <p:pic>
        <p:nvPicPr>
          <p:cNvPr id="22" name="Graphique 21" descr="Euro avec un remplissage uni">
            <a:extLst>
              <a:ext uri="{FF2B5EF4-FFF2-40B4-BE49-F238E27FC236}">
                <a16:creationId xmlns:a16="http://schemas.microsoft.com/office/drawing/2014/main" id="{AF552C27-8C64-4857-8A1A-E2DA0BE11D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833200">
            <a:off x="2292477" y="3899916"/>
            <a:ext cx="303106" cy="303106"/>
          </a:xfrm>
          <a:prstGeom prst="rect">
            <a:avLst/>
          </a:prstGeom>
        </p:spPr>
      </p:pic>
      <p:pic>
        <p:nvPicPr>
          <p:cNvPr id="51" name="Graphique 50" descr="Euro avec un remplissage uni">
            <a:extLst>
              <a:ext uri="{FF2B5EF4-FFF2-40B4-BE49-F238E27FC236}">
                <a16:creationId xmlns:a16="http://schemas.microsoft.com/office/drawing/2014/main" id="{69D947A6-DEF3-4B53-8637-B99BD5BC7C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833200">
            <a:off x="4688493" y="3713005"/>
            <a:ext cx="303106" cy="303106"/>
          </a:xfrm>
          <a:prstGeom prst="rect">
            <a:avLst/>
          </a:prstGeom>
        </p:spPr>
      </p:pic>
      <p:pic>
        <p:nvPicPr>
          <p:cNvPr id="52" name="Graphique 51" descr="Euro avec un remplissage uni">
            <a:extLst>
              <a:ext uri="{FF2B5EF4-FFF2-40B4-BE49-F238E27FC236}">
                <a16:creationId xmlns:a16="http://schemas.microsoft.com/office/drawing/2014/main" id="{218A7C8D-57DD-4165-9B8F-8CDA4161D2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833200">
            <a:off x="4860937" y="3667265"/>
            <a:ext cx="303106" cy="303106"/>
          </a:xfrm>
          <a:prstGeom prst="rect">
            <a:avLst/>
          </a:prstGeom>
        </p:spPr>
      </p:pic>
      <p:pic>
        <p:nvPicPr>
          <p:cNvPr id="53" name="Graphique 52" descr="Euro avec un remplissage uni">
            <a:extLst>
              <a:ext uri="{FF2B5EF4-FFF2-40B4-BE49-F238E27FC236}">
                <a16:creationId xmlns:a16="http://schemas.microsoft.com/office/drawing/2014/main" id="{2D28F043-E1E0-41C4-BE99-FE707E2A47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833200">
            <a:off x="7044989" y="3377812"/>
            <a:ext cx="303106" cy="303106"/>
          </a:xfrm>
          <a:prstGeom prst="rect">
            <a:avLst/>
          </a:prstGeom>
        </p:spPr>
      </p:pic>
      <p:pic>
        <p:nvPicPr>
          <p:cNvPr id="54" name="Graphique 53" descr="Euro avec un remplissage uni">
            <a:extLst>
              <a:ext uri="{FF2B5EF4-FFF2-40B4-BE49-F238E27FC236}">
                <a16:creationId xmlns:a16="http://schemas.microsoft.com/office/drawing/2014/main" id="{B2C6C9F8-EB45-4AF0-908A-CF23989495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833200">
            <a:off x="7217433" y="3332072"/>
            <a:ext cx="303106" cy="303106"/>
          </a:xfrm>
          <a:prstGeom prst="rect">
            <a:avLst/>
          </a:prstGeom>
        </p:spPr>
      </p:pic>
      <p:pic>
        <p:nvPicPr>
          <p:cNvPr id="55" name="Graphique 54" descr="Euro avec un remplissage uni">
            <a:extLst>
              <a:ext uri="{FF2B5EF4-FFF2-40B4-BE49-F238E27FC236}">
                <a16:creationId xmlns:a16="http://schemas.microsoft.com/office/drawing/2014/main" id="{F128D7B6-ED58-4CC0-8F0D-D26335040D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833200">
            <a:off x="7389878" y="3288332"/>
            <a:ext cx="303106" cy="303106"/>
          </a:xfrm>
          <a:prstGeom prst="rect">
            <a:avLst/>
          </a:prstGeom>
        </p:spPr>
      </p:pic>
      <p:pic>
        <p:nvPicPr>
          <p:cNvPr id="56" name="Graphique 55" descr="Euro avec un remplissage uni">
            <a:extLst>
              <a:ext uri="{FF2B5EF4-FFF2-40B4-BE49-F238E27FC236}">
                <a16:creationId xmlns:a16="http://schemas.microsoft.com/office/drawing/2014/main" id="{319D14B4-5435-4F2B-A156-94A34C7AE5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833200">
            <a:off x="7562322" y="3242592"/>
            <a:ext cx="303106" cy="303106"/>
          </a:xfrm>
          <a:prstGeom prst="rect">
            <a:avLst/>
          </a:prstGeom>
        </p:spPr>
      </p:pic>
      <p:sp>
        <p:nvSpPr>
          <p:cNvPr id="57" name="Flèche : droite 56">
            <a:extLst>
              <a:ext uri="{FF2B5EF4-FFF2-40B4-BE49-F238E27FC236}">
                <a16:creationId xmlns:a16="http://schemas.microsoft.com/office/drawing/2014/main" id="{1E3A6A89-F68B-402E-821B-456BABEC9A37}"/>
              </a:ext>
            </a:extLst>
          </p:cNvPr>
          <p:cNvSpPr/>
          <p:nvPr/>
        </p:nvSpPr>
        <p:spPr>
          <a:xfrm>
            <a:off x="1094915" y="5519513"/>
            <a:ext cx="978408" cy="484632"/>
          </a:xfrm>
          <a:prstGeom prst="rightArrow">
            <a:avLst/>
          </a:prstGeom>
          <a:solidFill>
            <a:srgbClr val="009FC6"/>
          </a:solidFill>
          <a:ln w="12700">
            <a:solidFill>
              <a:schemeClr val="bg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A32CF988-1269-4A11-BC31-30178B8F3BFC}"/>
              </a:ext>
            </a:extLst>
          </p:cNvPr>
          <p:cNvSpPr txBox="1"/>
          <p:nvPr/>
        </p:nvSpPr>
        <p:spPr>
          <a:xfrm>
            <a:off x="2353104" y="5500219"/>
            <a:ext cx="1970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In base </a:t>
            </a:r>
            <a:r>
              <a:rPr lang="fr-FR" dirty="0"/>
              <a:t>ai </a:t>
            </a:r>
            <a:r>
              <a:rPr lang="fr-FR" dirty="0" err="1"/>
              <a:t>consumi </a:t>
            </a:r>
            <a:r>
              <a:rPr lang="fr-FR" dirty="0"/>
              <a:t>dei </a:t>
            </a:r>
            <a:r>
              <a:rPr lang="fr-FR" dirty="0" err="1"/>
              <a:t>clienti</a:t>
            </a:r>
            <a:endParaRPr lang="fr-FR" dirty="0"/>
          </a:p>
        </p:txBody>
      </p:sp>
      <p:sp>
        <p:nvSpPr>
          <p:cNvPr id="59" name="Flèche : droite 58">
            <a:extLst>
              <a:ext uri="{FF2B5EF4-FFF2-40B4-BE49-F238E27FC236}">
                <a16:creationId xmlns:a16="http://schemas.microsoft.com/office/drawing/2014/main" id="{599CDEDB-EB9F-4EDB-B429-6A1CFA18C19E}"/>
              </a:ext>
            </a:extLst>
          </p:cNvPr>
          <p:cNvSpPr/>
          <p:nvPr/>
        </p:nvSpPr>
        <p:spPr>
          <a:xfrm>
            <a:off x="5139650" y="5519513"/>
            <a:ext cx="978408" cy="484632"/>
          </a:xfrm>
          <a:prstGeom prst="rightArrow">
            <a:avLst/>
          </a:prstGeom>
          <a:solidFill>
            <a:srgbClr val="18C320"/>
          </a:solidFill>
          <a:ln w="12700">
            <a:solidFill>
              <a:schemeClr val="bg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DB799814-655A-4233-8B9D-9F715599158F}"/>
              </a:ext>
            </a:extLst>
          </p:cNvPr>
          <p:cNvSpPr txBox="1"/>
          <p:nvPr/>
        </p:nvSpPr>
        <p:spPr>
          <a:xfrm>
            <a:off x="6368356" y="5493061"/>
            <a:ext cx="2673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Il </a:t>
            </a:r>
            <a:r>
              <a:rPr lang="fr-FR" dirty="0" err="1"/>
              <a:t>prezzo di vendita è determinato </a:t>
            </a:r>
            <a:r>
              <a:rPr lang="fr-FR" dirty="0"/>
              <a:t>dalle </a:t>
            </a:r>
            <a:r>
              <a:rPr lang="fr-FR" dirty="0" err="1"/>
              <a:t>scelte dei clienti</a:t>
            </a:r>
            <a:endParaRPr lang="fr-FR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DC4DAF8-17C6-4B5D-B45F-74F93AAFA88C}"/>
              </a:ext>
            </a:extLst>
          </p:cNvPr>
          <p:cNvSpPr/>
          <p:nvPr/>
        </p:nvSpPr>
        <p:spPr>
          <a:xfrm>
            <a:off x="305687" y="2608164"/>
            <a:ext cx="8706070" cy="36974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 : coins arrondis 61">
            <a:extLst>
              <a:ext uri="{FF2B5EF4-FFF2-40B4-BE49-F238E27FC236}">
                <a16:creationId xmlns:a16="http://schemas.microsoft.com/office/drawing/2014/main" id="{1B905D97-A623-49F6-8139-A0510E40904F}"/>
              </a:ext>
            </a:extLst>
          </p:cNvPr>
          <p:cNvSpPr/>
          <p:nvPr/>
        </p:nvSpPr>
        <p:spPr>
          <a:xfrm>
            <a:off x="878889" y="2888931"/>
            <a:ext cx="2210540" cy="54153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3 - </a:t>
            </a:r>
            <a:r>
              <a:rPr lang="fr-FR" dirty="0" err="1"/>
              <a:t>Illimitato</a:t>
            </a:r>
            <a:endParaRPr lang="fr-FR" dirty="0"/>
          </a:p>
        </p:txBody>
      </p:sp>
      <p:pic>
        <p:nvPicPr>
          <p:cNvPr id="64" name="Image 63">
            <a:extLst>
              <a:ext uri="{FF2B5EF4-FFF2-40B4-BE49-F238E27FC236}">
                <a16:creationId xmlns:a16="http://schemas.microsoft.com/office/drawing/2014/main" id="{69358806-07ED-4C12-9D31-1D9745206D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5706" y="3700459"/>
            <a:ext cx="1448725" cy="1149782"/>
          </a:xfrm>
          <a:prstGeom prst="rect">
            <a:avLst/>
          </a:prstGeom>
        </p:spPr>
      </p:pic>
      <p:pic>
        <p:nvPicPr>
          <p:cNvPr id="66" name="Image 65" descr="Une image contenant assiette, alimentation, plat, en-cas&#10;&#10;Description générée automatiquement">
            <a:extLst>
              <a:ext uri="{FF2B5EF4-FFF2-40B4-BE49-F238E27FC236}">
                <a16:creationId xmlns:a16="http://schemas.microsoft.com/office/drawing/2014/main" id="{3781400B-D336-4861-B3DE-28B2778EFF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3824" y="3847548"/>
            <a:ext cx="1413409" cy="1413409"/>
          </a:xfrm>
          <a:prstGeom prst="rect">
            <a:avLst/>
          </a:prstGeom>
        </p:spPr>
      </p:pic>
      <p:pic>
        <p:nvPicPr>
          <p:cNvPr id="68" name="Image 67">
            <a:extLst>
              <a:ext uri="{FF2B5EF4-FFF2-40B4-BE49-F238E27FC236}">
                <a16:creationId xmlns:a16="http://schemas.microsoft.com/office/drawing/2014/main" id="{35A61DBA-0DBC-4591-A27A-B7A5D18C58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3617" y="4140583"/>
            <a:ext cx="1628821" cy="827338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DB573F38-D15C-44AF-9A2B-56A06A8260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449160">
            <a:off x="6632159" y="2716885"/>
            <a:ext cx="1633731" cy="1420371"/>
          </a:xfrm>
          <a:prstGeom prst="rect">
            <a:avLst/>
          </a:prstGeom>
        </p:spPr>
      </p:pic>
      <p:sp>
        <p:nvSpPr>
          <p:cNvPr id="69" name="Flèche : droite 68">
            <a:extLst>
              <a:ext uri="{FF2B5EF4-FFF2-40B4-BE49-F238E27FC236}">
                <a16:creationId xmlns:a16="http://schemas.microsoft.com/office/drawing/2014/main" id="{7CFADB9B-3431-4F07-939F-9B9A7294F457}"/>
              </a:ext>
            </a:extLst>
          </p:cNvPr>
          <p:cNvSpPr/>
          <p:nvPr/>
        </p:nvSpPr>
        <p:spPr>
          <a:xfrm>
            <a:off x="1094915" y="5522517"/>
            <a:ext cx="978408" cy="484632"/>
          </a:xfrm>
          <a:prstGeom prst="rightArrow">
            <a:avLst/>
          </a:prstGeom>
          <a:solidFill>
            <a:srgbClr val="009FC6"/>
          </a:solidFill>
          <a:ln w="12700">
            <a:solidFill>
              <a:schemeClr val="bg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6CD466CF-E9B7-4B08-A276-C88BF2F960E5}"/>
              </a:ext>
            </a:extLst>
          </p:cNvPr>
          <p:cNvSpPr txBox="1"/>
          <p:nvPr/>
        </p:nvSpPr>
        <p:spPr>
          <a:xfrm>
            <a:off x="2353104" y="5503223"/>
            <a:ext cx="2536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Strategia basata </a:t>
            </a:r>
            <a:r>
              <a:rPr lang="fr-FR" dirty="0"/>
              <a:t>su grandi </a:t>
            </a:r>
            <a:r>
              <a:rPr lang="fr-FR" dirty="0" err="1"/>
              <a:t>ordini </a:t>
            </a:r>
            <a:r>
              <a:rPr lang="fr-FR" dirty="0"/>
              <a:t>e pochi </a:t>
            </a:r>
            <a:r>
              <a:rPr lang="fr-FR" dirty="0" err="1"/>
              <a:t>preparativi</a:t>
            </a:r>
            <a:endParaRPr lang="fr-FR" dirty="0"/>
          </a:p>
        </p:txBody>
      </p:sp>
      <p:sp>
        <p:nvSpPr>
          <p:cNvPr id="71" name="Flèche : droite 70">
            <a:extLst>
              <a:ext uri="{FF2B5EF4-FFF2-40B4-BE49-F238E27FC236}">
                <a16:creationId xmlns:a16="http://schemas.microsoft.com/office/drawing/2014/main" id="{DDE7FFF0-2A54-4853-8688-0A45967C9590}"/>
              </a:ext>
            </a:extLst>
          </p:cNvPr>
          <p:cNvSpPr/>
          <p:nvPr/>
        </p:nvSpPr>
        <p:spPr>
          <a:xfrm>
            <a:off x="5139650" y="5522517"/>
            <a:ext cx="978408" cy="484632"/>
          </a:xfrm>
          <a:prstGeom prst="rightArrow">
            <a:avLst/>
          </a:prstGeom>
          <a:solidFill>
            <a:srgbClr val="18C320"/>
          </a:solidFill>
          <a:ln w="12700">
            <a:solidFill>
              <a:schemeClr val="bg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2699FF9D-0B8D-4255-A598-7E8B68379021}"/>
              </a:ext>
            </a:extLst>
          </p:cNvPr>
          <p:cNvSpPr txBox="1"/>
          <p:nvPr/>
        </p:nvSpPr>
        <p:spPr>
          <a:xfrm>
            <a:off x="6368356" y="5496065"/>
            <a:ext cx="2673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Il </a:t>
            </a:r>
            <a:r>
              <a:rPr lang="fr-FR" dirty="0" err="1"/>
              <a:t>prezzo di vendita si basa </a:t>
            </a:r>
            <a:r>
              <a:rPr lang="fr-FR" dirty="0"/>
              <a:t>sull'</a:t>
            </a:r>
            <a:r>
              <a:rPr lang="fr-FR" dirty="0" err="1"/>
              <a:t>acquisto di prodotti </a:t>
            </a:r>
            <a:r>
              <a:rPr lang="fr-FR" dirty="0"/>
              <a:t>sfusi e sulle opzioni.</a:t>
            </a:r>
          </a:p>
        </p:txBody>
      </p:sp>
    </p:spTree>
    <p:extLst>
      <p:ext uri="{BB962C8B-B14F-4D97-AF65-F5344CB8AC3E}">
        <p14:creationId xmlns:p14="http://schemas.microsoft.com/office/powerpoint/2010/main" val="38089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4000"/>
    </mc:Choice>
    <mc:Fallback xmlns:asvg="http://schemas.microsoft.com/office/drawing/2016/SVG/main" xmlns:a16="http://schemas.microsoft.com/office/drawing/2014/main" xmlns="">
      <p:transition spd="slow" advClick="0" advTm="3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500"/>
                            </p:stCondLst>
                            <p:childTnLst>
                              <p:par>
                                <p:cTn id="5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500"/>
                            </p:stCondLst>
                            <p:childTnLst>
                              <p:par>
                                <p:cTn id="6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0"/>
                            </p:stCondLst>
                            <p:childTnLst>
                              <p:par>
                                <p:cTn id="77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500"/>
                            </p:stCondLst>
                            <p:childTnLst>
                              <p:par>
                                <p:cTn id="8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500"/>
                            </p:stCondLst>
                            <p:childTnLst>
                              <p:par>
                                <p:cTn id="9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85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5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15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57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3500"/>
                            </p:stCondLst>
                            <p:childTnLst>
                              <p:par>
                                <p:cTn id="1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4500"/>
                            </p:stCondLst>
                            <p:childTnLst>
                              <p:par>
                                <p:cTn id="1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5500"/>
                            </p:stCondLst>
                            <p:childTnLst>
                              <p:par>
                                <p:cTn id="17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8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3" grpId="0" animBg="1"/>
      <p:bldP spid="16" grpId="0" animBg="1"/>
      <p:bldP spid="30" grpId="0"/>
      <p:bldP spid="31" grpId="0" animBg="1"/>
      <p:bldP spid="32" grpId="0"/>
      <p:bldP spid="17" grpId="0" animBg="1"/>
      <p:bldP spid="33" grpId="0" animBg="1"/>
      <p:bldP spid="57" grpId="0" animBg="1"/>
      <p:bldP spid="58" grpId="0"/>
      <p:bldP spid="59" grpId="0" animBg="1"/>
      <p:bldP spid="60" grpId="0"/>
      <p:bldP spid="61" grpId="0" animBg="1"/>
      <p:bldP spid="62" grpId="0" animBg="1"/>
      <p:bldP spid="69" grpId="0" animBg="1"/>
      <p:bldP spid="70" grpId="0"/>
      <p:bldP spid="71" grpId="0" animBg="1"/>
      <p:bldP spid="72" grpId="0"/>
    </p:bldLst>
  </p:timing>
</p:sld>
</file>

<file path=ppt/theme/theme1.xml><?xml version="1.0" encoding="utf-8"?>
<a:theme xmlns:a="http://schemas.openxmlformats.org/drawingml/2006/main" name="Aspecto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specto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0197875624704398186ABE1DD5882E" ma:contentTypeVersion="13" ma:contentTypeDescription="Crée un document." ma:contentTypeScope="" ma:versionID="e2144ffaf4c08fbae7615def3f5ef356">
  <xsd:schema xmlns:xsd="http://www.w3.org/2001/XMLSchema" xmlns:xs="http://www.w3.org/2001/XMLSchema" xmlns:p="http://schemas.microsoft.com/office/2006/metadata/properties" xmlns:ns3="d8d9fbac-060b-4593-a4b5-f418030a9c36" xmlns:ns4="c574e118-9fd0-4054-8e1c-f7ffcad4c323" targetNamespace="http://schemas.microsoft.com/office/2006/metadata/properties" ma:root="true" ma:fieldsID="286bda12ed8cb689e8452fd8640b3e42" ns3:_="" ns4:_="">
    <xsd:import namespace="d8d9fbac-060b-4593-a4b5-f418030a9c36"/>
    <xsd:import namespace="c574e118-9fd0-4054-8e1c-f7ffcad4c32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d9fbac-060b-4593-a4b5-f418030a9c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74e118-9fd0-4054-8e1c-f7ffcad4c32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BE2DB4-ABFA-4473-83DE-9EB76EB1F4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7031BF-9A01-40C0-8288-5C4536A9B8A3}">
  <ds:schemaRefs>
    <ds:schemaRef ds:uri="http://purl.org/dc/terms/"/>
    <ds:schemaRef ds:uri="http://www.w3.org/XML/1998/namespace"/>
    <ds:schemaRef ds:uri="d8d9fbac-060b-4593-a4b5-f418030a9c36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c574e118-9fd0-4054-8e1c-f7ffcad4c323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1162CD6-5B19-4E4D-B859-16399057BF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d9fbac-060b-4593-a4b5-f418030a9c36"/>
    <ds:schemaRef ds:uri="c574e118-9fd0-4054-8e1c-f7ffcad4c3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2646</TotalTime>
  <Words>3649</Words>
  <Application>Microsoft Office PowerPoint</Application>
  <PresentationFormat>Presentazione su schermo (4:3)</PresentationFormat>
  <Paragraphs>447</Paragraphs>
  <Slides>41</Slides>
  <Notes>38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41</vt:i4>
      </vt:variant>
    </vt:vector>
  </HeadingPairs>
  <TitlesOfParts>
    <vt:vector size="48" baseType="lpstr">
      <vt:lpstr>Arial</vt:lpstr>
      <vt:lpstr>Calibri</vt:lpstr>
      <vt:lpstr>Cambria</vt:lpstr>
      <vt:lpstr>Noto Sans Symbols</vt:lpstr>
      <vt:lpstr>Wingdings</vt:lpstr>
      <vt:lpstr>Aspecto</vt:lpstr>
      <vt:lpstr>1_Aspecto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i.virgel</dc:creator>
  <cp:keywords>, docId:667916908F295A648E75401E17C5AFF8</cp:keywords>
  <cp:lastModifiedBy>Serena Gerboni</cp:lastModifiedBy>
  <cp:revision>109</cp:revision>
  <dcterms:created xsi:type="dcterms:W3CDTF">2016-11-18T09:55:38Z</dcterms:created>
  <dcterms:modified xsi:type="dcterms:W3CDTF">2022-10-21T15:12:59Z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0x010100B50197875624704398186ABE1DD5882E</vt:lpwstr>
  </property>
</Properties>
</file>