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 id="2147483651" r:id="rId5"/>
  </p:sldMasterIdLst>
  <p:notesMasterIdLst>
    <p:notesMasterId r:id="rId47"/>
  </p:notesMasterIdLst>
  <p:sldIdLst>
    <p:sldId id="256" r:id="rId6"/>
    <p:sldId id="257" r:id="rId7"/>
    <p:sldId id="264" r:id="rId8"/>
    <p:sldId id="259" r:id="rId9"/>
    <p:sldId id="265" r:id="rId10"/>
    <p:sldId id="260" r:id="rId11"/>
    <p:sldId id="279" r:id="rId12"/>
    <p:sldId id="334" r:id="rId13"/>
    <p:sldId id="326" r:id="rId14"/>
    <p:sldId id="266" r:id="rId15"/>
    <p:sldId id="267" r:id="rId16"/>
    <p:sldId id="300" r:id="rId17"/>
    <p:sldId id="290" r:id="rId18"/>
    <p:sldId id="291" r:id="rId19"/>
    <p:sldId id="335" r:id="rId20"/>
    <p:sldId id="308" r:id="rId21"/>
    <p:sldId id="327" r:id="rId22"/>
    <p:sldId id="336" r:id="rId23"/>
    <p:sldId id="337" r:id="rId24"/>
    <p:sldId id="330" r:id="rId25"/>
    <p:sldId id="338" r:id="rId26"/>
    <p:sldId id="339" r:id="rId27"/>
    <p:sldId id="329" r:id="rId28"/>
    <p:sldId id="340" r:id="rId29"/>
    <p:sldId id="289" r:id="rId30"/>
    <p:sldId id="292" r:id="rId31"/>
    <p:sldId id="341" r:id="rId32"/>
    <p:sldId id="342" r:id="rId33"/>
    <p:sldId id="343" r:id="rId34"/>
    <p:sldId id="344" r:id="rId35"/>
    <p:sldId id="331" r:id="rId36"/>
    <p:sldId id="320" r:id="rId37"/>
    <p:sldId id="332" r:id="rId38"/>
    <p:sldId id="333" r:id="rId39"/>
    <p:sldId id="318" r:id="rId40"/>
    <p:sldId id="316" r:id="rId41"/>
    <p:sldId id="322" r:id="rId42"/>
    <p:sldId id="323" r:id="rId43"/>
    <p:sldId id="324" r:id="rId44"/>
    <p:sldId id="325" r:id="rId45"/>
    <p:sldId id="317" r:id="rId4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gbzyEzC8tiMHWx6deNdtHXJhxg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C320"/>
    <a:srgbClr val="189DC3"/>
    <a:srgbClr val="4F81BD"/>
    <a:srgbClr val="009EC6"/>
    <a:srgbClr val="B97371"/>
    <a:srgbClr val="0561E1"/>
    <a:srgbClr val="453D51"/>
    <a:srgbClr val="9BBB59"/>
    <a:srgbClr val="8064A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C5976-FB19-4867-A2B4-DEF7078B3A27}">
  <a:tblStyle styleId="{980C5976-FB19-4867-A2B4-DEF7078B3A2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41" autoAdjust="0"/>
    <p:restoredTop sz="93625" autoAdjust="0"/>
  </p:normalViewPr>
  <p:slideViewPr>
    <p:cSldViewPr snapToGrid="0">
      <p:cViewPr varScale="1">
        <p:scale>
          <a:sx n="65" d="100"/>
          <a:sy n="65" d="100"/>
        </p:scale>
        <p:origin x="288" y="96"/>
      </p:cViewPr>
      <p:guideLst>
        <p:guide orient="horz" pos="2160"/>
        <p:guide pos="2880"/>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56" Type="http://schemas.openxmlformats.org/officeDocument/2006/relationships/tableStyles" Target="tableStyles.xml"/><Relationship Id="rId8" Type="http://schemas.openxmlformats.org/officeDocument/2006/relationships/slide" Target="slides/slide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978C9E23-D4B0-11CE-BF2D-00AA003F40D0}" ax:persistence="persistStorage" r:id="rId1"/>
</file>

<file path=ppt/activeX/activeX2.xml><?xml version="1.0" encoding="utf-8"?>
<ax:ocx xmlns:ax="http://schemas.microsoft.com/office/2006/activeX" xmlns:r="http://schemas.openxmlformats.org/officeDocument/2006/relationships" ax:classid="{978C9E23-D4B0-11CE-BF2D-00AA003F40D0}" ax:persistence="persistStorage" r:id="rId1"/>
</file>

<file path=ppt/activeX/activeX3.xml><?xml version="1.0" encoding="utf-8"?>
<ax:ocx xmlns:ax="http://schemas.microsoft.com/office/2006/activeX" xmlns:r="http://schemas.openxmlformats.org/officeDocument/2006/relationships" ax:classid="{978C9E23-D4B0-11CE-BF2D-00AA003F40D0}" ax:persistence="persistStorage" r:id="rId1"/>
</file>

<file path=ppt/activeX/activeX4.xml><?xml version="1.0" encoding="utf-8"?>
<ax:ocx xmlns:ax="http://schemas.microsoft.com/office/2006/activeX" xmlns:r="http://schemas.openxmlformats.org/officeDocument/2006/relationships" ax:classid="{978C9E23-D4B0-11CE-BF2D-00AA003F40D0}" ax:persistence="persistStorage" r:id="rId1"/>
</file>

<file path=ppt/activeX/activeX5.xml><?xml version="1.0" encoding="utf-8"?>
<ax:ocx xmlns:ax="http://schemas.microsoft.com/office/2006/activeX" xmlns:r="http://schemas.openxmlformats.org/officeDocument/2006/relationships" ax:classid="{978C9E23-D4B0-11CE-BF2D-00AA003F40D0}" ax:persistence="persistStorage" r:id="rId1"/>
</file>

<file path=ppt/activeX/activeX6.xml><?xml version="1.0" encoding="utf-8"?>
<ax:ocx xmlns:ax="http://schemas.microsoft.com/office/2006/activeX" xmlns:r="http://schemas.openxmlformats.org/officeDocument/2006/relationships" ax:classid="{4C599241-6926-101B-9992-00000B65C6F9}" ax:persistence="persistStorage" r:id="rId1"/>
</file>

<file path=ppt/activeX/activeX7.xml><?xml version="1.0" encoding="utf-8"?>
<ax:ocx xmlns:ax="http://schemas.microsoft.com/office/2006/activeX" xmlns:r="http://schemas.openxmlformats.org/officeDocument/2006/relationships" ax:classid="{978C9E23-D4B0-11CE-BF2D-00AA003F40D0}"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 name="Google Shape;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3485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952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8017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8078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2783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252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747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6753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3250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1984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10b78f22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 name="Google Shape;31;g10b78f22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3468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2471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6346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926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8167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2311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5438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lang="fr-FR" dirty="0"/>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2887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lang="fr-FR" dirty="0"/>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2650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 name="Google Shape;5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lang="fr-FR" dirty="0"/>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1992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lang="fr-FR" dirty="0"/>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7649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lang="fr-FR" dirty="0"/>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93828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99475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6657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52988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87577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68047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387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646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8</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944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s-ES" sz="1200" dirty="0">
                <a:solidFill>
                  <a:schemeClr val="tx1"/>
                </a:solidFill>
              </a:rPr>
              <a:t>Cada uno de los modelos presentados tiene consecuencias inmediatas en la organización, los costos y la calidad del abastecimiento. Esos modelos, así como el tipo de restaurantes y hoteles, ha evolucionado con el tiempo debido también a la evolución de las necesidades de la sociedad.</a:t>
            </a:r>
            <a:endParaRPr lang="fr-FR" sz="1200" dirty="0">
              <a:solidFill>
                <a:schemeClr val="tx1"/>
              </a:solidFill>
            </a:endParaRP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9</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9068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9035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9378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image" Target="../media/image7.wmf"/><Relationship Id="rId3" Type="http://schemas.openxmlformats.org/officeDocument/2006/relationships/control" Target="../activeX/activeX3.xml"/><Relationship Id="rId7" Type="http://schemas.openxmlformats.org/officeDocument/2006/relationships/control" Target="../activeX/activeX7.xml"/><Relationship Id="rId12" Type="http://schemas.openxmlformats.org/officeDocument/2006/relationships/image" Target="../media/image6.wmf"/><Relationship Id="rId2" Type="http://schemas.openxmlformats.org/officeDocument/2006/relationships/control" Target="../activeX/activeX2.xml"/><Relationship Id="rId1" Type="http://schemas.openxmlformats.org/officeDocument/2006/relationships/control" Target="../activeX/activeX1.xml"/><Relationship Id="rId6" Type="http://schemas.openxmlformats.org/officeDocument/2006/relationships/control" Target="../activeX/activeX6.xml"/><Relationship Id="rId11" Type="http://schemas.openxmlformats.org/officeDocument/2006/relationships/image" Target="../media/image5.wmf"/><Relationship Id="rId5" Type="http://schemas.openxmlformats.org/officeDocument/2006/relationships/control" Target="../activeX/activeX5.xml"/><Relationship Id="rId15" Type="http://schemas.openxmlformats.org/officeDocument/2006/relationships/image" Target="../media/image9.wmf"/><Relationship Id="rId10" Type="http://schemas.openxmlformats.org/officeDocument/2006/relationships/image" Target="../media/image4.wmf"/><Relationship Id="rId4" Type="http://schemas.openxmlformats.org/officeDocument/2006/relationships/control" Target="../activeX/activeX4.xml"/><Relationship Id="rId9" Type="http://schemas.openxmlformats.org/officeDocument/2006/relationships/image" Target="../media/image3.wmf"/><Relationship Id="rId14" Type="http://schemas.openxmlformats.org/officeDocument/2006/relationships/image" Target="../media/image8.w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4"/>
        <p:cNvGrpSpPr/>
        <p:nvPr/>
      </p:nvGrpSpPr>
      <p:grpSpPr>
        <a:xfrm>
          <a:off x="0" y="0"/>
          <a:ext cx="0" cy="0"/>
          <a:chOff x="0" y="0"/>
          <a:chExt cx="0" cy="0"/>
        </a:xfrm>
      </p:grpSpPr>
      <p:sp>
        <p:nvSpPr>
          <p:cNvPr id="15" name="Google Shape;15;p7"/>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pic>
        <p:nvPicPr>
          <p:cNvPr id="16" name="Google Shape;16;p7"/>
          <p:cNvPicPr preferRelativeResize="0"/>
          <p:nvPr/>
        </p:nvPicPr>
        <p:blipFill rotWithShape="1">
          <a:blip r:embed="rId2">
            <a:alphaModFix/>
          </a:blip>
          <a:srcRect/>
          <a:stretch/>
        </p:blipFill>
        <p:spPr>
          <a:xfrm>
            <a:off x="252663" y="6357783"/>
            <a:ext cx="2010676" cy="500217"/>
          </a:xfrm>
          <a:prstGeom prst="rect">
            <a:avLst/>
          </a:prstGeom>
          <a:noFill/>
          <a:ln>
            <a:noFill/>
          </a:ln>
        </p:spPr>
      </p:pic>
      <p:sp>
        <p:nvSpPr>
          <p:cNvPr id="17" name="Google Shape;17;p7"/>
          <p:cNvSpPr txBox="1"/>
          <p:nvPr/>
        </p:nvSpPr>
        <p:spPr>
          <a:xfrm>
            <a:off x="2263339" y="6357783"/>
            <a:ext cx="4555341" cy="452760"/>
          </a:xfrm>
          <a:prstGeom prst="rect">
            <a:avLst/>
          </a:prstGeom>
          <a:no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666666"/>
              </a:buClr>
              <a:buSzPts val="750"/>
              <a:buFont typeface="Calibri"/>
              <a:buNone/>
            </a:pPr>
            <a:r>
              <a:rPr lang="es-ES" sz="750" b="0" i="0" u="none" strike="noStrike" cap="none" dirty="0">
                <a:solidFill>
                  <a:srgbClr val="666666"/>
                </a:solidFill>
                <a:latin typeface="Arial"/>
                <a:cs typeface="Arial"/>
                <a:sym typeface="Arial"/>
              </a:rPr>
              <a:t>El apoyo de la Comisión Europea para la producción de esta publicación no constituye una aprobación del contenido, el cual refleja únicamente las opiniones de los autores, y la Comisión no se hace responsable del uso que pueda hacerse de la información contenida en la misma</a:t>
            </a:r>
            <a:r>
              <a:rPr lang="es-ES" sz="750" b="0" i="0" u="none" strike="noStrike" cap="none" dirty="0">
                <a:solidFill>
                  <a:srgbClr val="666666"/>
                </a:solidFill>
                <a:latin typeface="Arial"/>
                <a:ea typeface="Arial"/>
                <a:cs typeface="Arial"/>
                <a:sym typeface="Arial"/>
              </a:rPr>
              <a:t>. </a:t>
            </a:r>
            <a:endParaRPr sz="750" b="0" i="0" u="none" strike="noStrike" cap="none" dirty="0">
              <a:solidFill>
                <a:srgbClr val="666666"/>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8"/>
        <p:cNvGrpSpPr/>
        <p:nvPr/>
      </p:nvGrpSpPr>
      <p:grpSpPr>
        <a:xfrm>
          <a:off x="0" y="0"/>
          <a:ext cx="0" cy="0"/>
          <a:chOff x="0" y="0"/>
          <a:chExt cx="0" cy="0"/>
        </a:xfrm>
      </p:grpSpPr>
      <p:sp>
        <p:nvSpPr>
          <p:cNvPr id="19" name="Google Shape;19;p8"/>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reserve="1">
  <p:cSld name="FinalMessage">
    <p:spTree>
      <p:nvGrpSpPr>
        <p:cNvPr id="1" name="Shape 14"/>
        <p:cNvGrpSpPr/>
        <p:nvPr/>
      </p:nvGrpSpPr>
      <p:grpSpPr>
        <a:xfrm>
          <a:off x="0" y="0"/>
          <a:ext cx="0" cy="0"/>
          <a:chOff x="0" y="0"/>
          <a:chExt cx="0" cy="0"/>
        </a:xfrm>
      </p:grpSpPr>
      <p:sp>
        <p:nvSpPr>
          <p:cNvPr id="4" name="ZoneTexte 3">
            <a:extLst>
              <a:ext uri="{FF2B5EF4-FFF2-40B4-BE49-F238E27FC236}">
                <a16:creationId xmlns:a16="http://schemas.microsoft.com/office/drawing/2014/main" id="{5CCEB647-158F-448F-BCCB-AE6D93C0B817}"/>
              </a:ext>
            </a:extLst>
          </p:cNvPr>
          <p:cNvSpPr txBox="1"/>
          <p:nvPr userDrawn="1"/>
        </p:nvSpPr>
        <p:spPr>
          <a:xfrm>
            <a:off x="1797978" y="3560895"/>
            <a:ext cx="1792838" cy="338554"/>
          </a:xfrm>
          <a:prstGeom prst="rect">
            <a:avLst/>
          </a:prstGeom>
          <a:noFill/>
        </p:spPr>
        <p:txBody>
          <a:bodyPr wrap="square" rtlCol="0">
            <a:spAutoFit/>
          </a:bodyPr>
          <a:lstStyle/>
          <a:p>
            <a:r>
              <a:rPr lang="fr-FR" sz="1600" b="1" dirty="0"/>
              <a:t>Tu </a:t>
            </a:r>
            <a:r>
              <a:rPr lang="fr-FR" sz="1600" b="1" dirty="0" err="1"/>
              <a:t>puntuación</a:t>
            </a:r>
            <a:r>
              <a:rPr lang="fr-FR" sz="1600" b="1" dirty="0"/>
              <a:t>:</a:t>
            </a:r>
          </a:p>
        </p:txBody>
      </p:sp>
      <p:sp>
        <p:nvSpPr>
          <p:cNvPr id="8" name="ZoneTexte 7">
            <a:extLst>
              <a:ext uri="{FF2B5EF4-FFF2-40B4-BE49-F238E27FC236}">
                <a16:creationId xmlns:a16="http://schemas.microsoft.com/office/drawing/2014/main" id="{0324B600-B39A-4B38-9DE7-10D47D8F6154}"/>
              </a:ext>
            </a:extLst>
          </p:cNvPr>
          <p:cNvSpPr txBox="1"/>
          <p:nvPr userDrawn="1"/>
        </p:nvSpPr>
        <p:spPr>
          <a:xfrm>
            <a:off x="5229550" y="3560895"/>
            <a:ext cx="1397286" cy="338554"/>
          </a:xfrm>
          <a:prstGeom prst="rect">
            <a:avLst/>
          </a:prstGeom>
          <a:noFill/>
        </p:spPr>
        <p:txBody>
          <a:bodyPr wrap="square" rtlCol="0">
            <a:spAutoFit/>
          </a:bodyPr>
          <a:lstStyle/>
          <a:p>
            <a:r>
              <a:rPr lang="fr-FR" sz="1600" b="1" dirty="0" err="1"/>
              <a:t>puntos</a:t>
            </a:r>
            <a:endParaRPr lang="fr-FR" sz="1600" b="1" dirty="0"/>
          </a:p>
        </p:txBody>
      </p:sp>
      <p:sp>
        <p:nvSpPr>
          <p:cNvPr id="2" name="Rectangle 1">
            <a:extLst>
              <a:ext uri="{FF2B5EF4-FFF2-40B4-BE49-F238E27FC236}">
                <a16:creationId xmlns:a16="http://schemas.microsoft.com/office/drawing/2014/main" id="{9FF67C29-D8FD-4E61-9F59-D066220BF487}"/>
              </a:ext>
            </a:extLst>
          </p:cNvPr>
          <p:cNvSpPr/>
          <p:nvPr userDrawn="1"/>
        </p:nvSpPr>
        <p:spPr>
          <a:xfrm>
            <a:off x="1099334" y="2301411"/>
            <a:ext cx="6899391" cy="534256"/>
          </a:xfrm>
          <a:prstGeom prst="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a:t>Número</a:t>
            </a:r>
            <a:r>
              <a:rPr lang="fr-FR" sz="2000" b="1" dirty="0"/>
              <a:t> de </a:t>
            </a:r>
            <a:r>
              <a:rPr lang="fr-FR" sz="2000" b="1" dirty="0" err="1"/>
              <a:t>respuestas</a:t>
            </a:r>
            <a:r>
              <a:rPr lang="fr-FR" sz="2000" b="1" dirty="0"/>
              <a:t> </a:t>
            </a:r>
            <a:r>
              <a:rPr lang="fr-FR" sz="2000" b="1" dirty="0" err="1"/>
              <a:t>correctas</a:t>
            </a:r>
            <a:r>
              <a:rPr lang="fr-FR" sz="2000" b="1" dirty="0"/>
              <a:t>:</a:t>
            </a:r>
          </a:p>
        </p:txBody>
      </p:sp>
    </p:spTree>
    <p:controls>
      <mc:AlternateContent xmlns:mc="http://schemas.openxmlformats.org/markup-compatibility/2006">
        <mc:Choice xmlns:v="urn:schemas-microsoft-com:vml" Requires="v">
          <p:control name="Points" r:id="rId1" imgW="743040" imgH="333360"/>
        </mc:Choice>
        <mc:Fallback>
          <p:control name="Points" r:id="rId1" imgW="743040" imgH="333360">
            <p:pic>
              <p:nvPicPr>
                <p:cNvPr id="3" name="Points">
                  <a:extLst>
                    <a:ext uri="{FF2B5EF4-FFF2-40B4-BE49-F238E27FC236}">
                      <a16:creationId xmlns:a16="http://schemas.microsoft.com/office/drawing/2014/main" id="{2E5DA949-697D-470C-9E46-3CA622418780}"/>
                    </a:ext>
                  </a:extLst>
                </p:cNvPr>
                <p:cNvPicPr>
                  <a:picLocks/>
                </p:cNvPicPr>
                <p:nvPr/>
              </p:nvPicPr>
              <p:blipFill>
                <a:blip r:embed="rId9"/>
                <a:stretch>
                  <a:fillRect/>
                </a:stretch>
              </p:blipFill>
              <p:spPr>
                <a:xfrm>
                  <a:off x="4202127" y="3560895"/>
                  <a:ext cx="739743" cy="338555"/>
                </a:xfrm>
                <a:prstGeom prst="rect">
                  <a:avLst/>
                </a:prstGeom>
              </p:spPr>
            </p:pic>
          </p:control>
        </mc:Fallback>
      </mc:AlternateContent>
      <mc:AlternateContent xmlns:mc="http://schemas.openxmlformats.org/markup-compatibility/2006">
        <mc:Choice xmlns:v="urn:schemas-microsoft-com:vml" Requires="v">
          <p:control name="Commentaire" r:id="rId2" imgW="6858000" imgH="704880"/>
        </mc:Choice>
        <mc:Fallback>
          <p:control name="Commentaire" r:id="rId2" imgW="6858000" imgH="704880">
            <p:pic>
              <p:nvPicPr>
                <p:cNvPr id="5" name="Commentaire">
                  <a:extLst>
                    <a:ext uri="{FF2B5EF4-FFF2-40B4-BE49-F238E27FC236}">
                      <a16:creationId xmlns:a16="http://schemas.microsoft.com/office/drawing/2014/main" id="{75672BFB-E699-4289-A76D-8E9ED99ECEF9}"/>
                    </a:ext>
                  </a:extLst>
                </p:cNvPr>
                <p:cNvPicPr>
                  <a:picLocks/>
                </p:cNvPicPr>
                <p:nvPr/>
              </p:nvPicPr>
              <p:blipFill>
                <a:blip r:embed="rId10"/>
                <a:stretch>
                  <a:fillRect/>
                </a:stretch>
              </p:blipFill>
              <p:spPr>
                <a:xfrm>
                  <a:off x="1145274" y="4248930"/>
                  <a:ext cx="6853451" cy="707782"/>
                </a:xfrm>
                <a:prstGeom prst="rect">
                  <a:avLst/>
                </a:prstGeom>
              </p:spPr>
            </p:pic>
          </p:control>
        </mc:Fallback>
      </mc:AlternateContent>
      <mc:AlternateContent xmlns:mc="http://schemas.openxmlformats.org/markup-compatibility/2006">
        <mc:Choice xmlns:v="urn:schemas-microsoft-com:vml" Requires="v">
          <p:control name="CacheTotal" r:id="rId3" imgW="1600200" imgH="371520"/>
        </mc:Choice>
        <mc:Fallback>
          <p:control name="CacheTotal" r:id="rId3" imgW="1600200" imgH="371520">
            <p:pic>
              <p:nvPicPr>
                <p:cNvPr id="9" name="CacheTotal">
                  <a:extLst>
                    <a:ext uri="{FF2B5EF4-FFF2-40B4-BE49-F238E27FC236}">
                      <a16:creationId xmlns:a16="http://schemas.microsoft.com/office/drawing/2014/main" id="{C4EFBA42-0DC4-47A1-9562-C6298D876E6B}"/>
                    </a:ext>
                  </a:extLst>
                </p:cNvPr>
                <p:cNvPicPr>
                  <a:picLocks/>
                </p:cNvPicPr>
                <p:nvPr/>
              </p:nvPicPr>
              <p:blipFill>
                <a:blip r:embed="rId11"/>
                <a:stretch>
                  <a:fillRect/>
                </a:stretch>
              </p:blipFill>
              <p:spPr>
                <a:xfrm>
                  <a:off x="5424541" y="0"/>
                  <a:ext cx="1595438" cy="374650"/>
                </a:xfrm>
                <a:prstGeom prst="rect">
                  <a:avLst/>
                </a:prstGeom>
              </p:spPr>
            </p:pic>
          </p:control>
        </mc:Fallback>
      </mc:AlternateContent>
      <mc:AlternateContent xmlns:mc="http://schemas.openxmlformats.org/markup-compatibility/2006">
        <mc:Choice xmlns:v="urn:schemas-microsoft-com:vml" Requires="v">
          <p:control name="Collecte" r:id="rId4" imgW="1600200" imgH="371520"/>
        </mc:Choice>
        <mc:Fallback>
          <p:control name="Collecte" r:id="rId4" imgW="1600200" imgH="371520">
            <p:pic>
              <p:nvPicPr>
                <p:cNvPr id="10" name="Collecte">
                  <a:extLst>
                    <a:ext uri="{FF2B5EF4-FFF2-40B4-BE49-F238E27FC236}">
                      <a16:creationId xmlns:a16="http://schemas.microsoft.com/office/drawing/2014/main" id="{5B352DE3-CAB2-4B2B-9797-0270D11C5571}"/>
                    </a:ext>
                  </a:extLst>
                </p:cNvPr>
                <p:cNvPicPr>
                  <a:picLocks/>
                </p:cNvPicPr>
                <p:nvPr/>
              </p:nvPicPr>
              <p:blipFill>
                <a:blip r:embed="rId12"/>
                <a:stretch>
                  <a:fillRect/>
                </a:stretch>
              </p:blipFill>
              <p:spPr>
                <a:xfrm>
                  <a:off x="3829103" y="0"/>
                  <a:ext cx="1595438" cy="374650"/>
                </a:xfrm>
                <a:prstGeom prst="rect">
                  <a:avLst/>
                </a:prstGeom>
              </p:spPr>
            </p:pic>
          </p:control>
        </mc:Fallback>
      </mc:AlternateContent>
      <mc:AlternateContent xmlns:mc="http://schemas.openxmlformats.org/markup-compatibility/2006">
        <mc:Choice xmlns:v="urn:schemas-microsoft-com:vml" Requires="v">
          <p:control name="SuiviTest" r:id="rId5" imgW="1600200" imgH="371520"/>
        </mc:Choice>
        <mc:Fallback>
          <p:control name="SuiviTest" r:id="rId5" imgW="1600200" imgH="371520">
            <p:pic>
              <p:nvPicPr>
                <p:cNvPr id="11" name="SuiviTest">
                  <a:extLst>
                    <a:ext uri="{FF2B5EF4-FFF2-40B4-BE49-F238E27FC236}">
                      <a16:creationId xmlns:a16="http://schemas.microsoft.com/office/drawing/2014/main" id="{0409DF97-47D5-462F-9CD3-CF7F3E52731B}"/>
                    </a:ext>
                  </a:extLst>
                </p:cNvPr>
                <p:cNvPicPr>
                  <a:picLocks/>
                </p:cNvPicPr>
                <p:nvPr/>
              </p:nvPicPr>
              <p:blipFill>
                <a:blip r:embed="rId13"/>
                <a:stretch>
                  <a:fillRect/>
                </a:stretch>
              </p:blipFill>
              <p:spPr>
                <a:xfrm>
                  <a:off x="7019979" y="0"/>
                  <a:ext cx="1595438" cy="374650"/>
                </a:xfrm>
                <a:prstGeom prst="rect">
                  <a:avLst/>
                </a:prstGeom>
              </p:spPr>
            </p:pic>
          </p:control>
        </mc:Fallback>
      </mc:AlternateContent>
      <mc:AlternateContent xmlns:mc="http://schemas.openxmlformats.org/markup-compatibility/2006">
        <mc:Choice xmlns:v="urn:schemas-microsoft-com:vml" Requires="v">
          <p:control name="BoiteSortie" r:id="rId6" imgW="3695760" imgH="476280"/>
        </mc:Choice>
        <mc:Fallback>
          <p:control name="BoiteSortie" r:id="rId6" imgW="3695760" imgH="476280">
            <p:pic>
              <p:nvPicPr>
                <p:cNvPr id="7" name="BoiteSortie">
                  <a:extLst>
                    <a:ext uri="{FF2B5EF4-FFF2-40B4-BE49-F238E27FC236}">
                      <a16:creationId xmlns:a16="http://schemas.microsoft.com/office/drawing/2014/main" id="{6A86AE0D-E6B8-455D-9539-9A3045AAB1FC}"/>
                    </a:ext>
                  </a:extLst>
                </p:cNvPr>
                <p:cNvPicPr>
                  <a:picLocks/>
                </p:cNvPicPr>
                <p:nvPr/>
              </p:nvPicPr>
              <p:blipFill>
                <a:blip r:embed="rId14"/>
                <a:stretch>
                  <a:fillRect/>
                </a:stretch>
              </p:blipFill>
              <p:spPr>
                <a:xfrm>
                  <a:off x="2699591" y="5496585"/>
                  <a:ext cx="3698875" cy="473075"/>
                </a:xfrm>
                <a:prstGeom prst="rect">
                  <a:avLst/>
                </a:prstGeom>
              </p:spPr>
            </p:pic>
          </p:control>
        </mc:Fallback>
      </mc:AlternateContent>
      <mc:AlternateContent xmlns:mc="http://schemas.openxmlformats.org/markup-compatibility/2006">
        <mc:Choice xmlns:v="urn:schemas-microsoft-com:vml" Requires="v">
          <p:control name="TexteSortie" r:id="rId7" imgW="3400560" imgH="361800"/>
        </mc:Choice>
        <mc:Fallback>
          <p:control name="TexteSortie" r:id="rId7" imgW="3400560" imgH="361800">
            <p:pic>
              <p:nvPicPr>
                <p:cNvPr id="12" name="TexteSortie">
                  <a:extLst>
                    <a:ext uri="{FF2B5EF4-FFF2-40B4-BE49-F238E27FC236}">
                      <a16:creationId xmlns:a16="http://schemas.microsoft.com/office/drawing/2014/main" id="{2D289E73-663C-43BF-95E9-B7804B5C7B79}"/>
                    </a:ext>
                  </a:extLst>
                </p:cNvPr>
                <p:cNvPicPr>
                  <a:picLocks/>
                </p:cNvPicPr>
                <p:nvPr/>
              </p:nvPicPr>
              <p:blipFill>
                <a:blip r:embed="rId15"/>
                <a:stretch>
                  <a:fillRect/>
                </a:stretch>
              </p:blipFill>
              <p:spPr>
                <a:xfrm>
                  <a:off x="2835275" y="5641315"/>
                  <a:ext cx="3400425" cy="358775"/>
                </a:xfrm>
                <a:prstGeom prst="rect">
                  <a:avLst/>
                </a:prstGeom>
              </p:spPr>
            </p:pic>
          </p:control>
        </mc:Fallback>
      </mc:AlternateContent>
    </p:controls>
    <p:extLst>
      <p:ext uri="{BB962C8B-B14F-4D97-AF65-F5344CB8AC3E}">
        <p14:creationId xmlns:p14="http://schemas.microsoft.com/office/powerpoint/2010/main" val="198411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Diseño personalizado" preserve="1">
  <p:cSld name="1_Diseño personalizado">
    <p:spTree>
      <p:nvGrpSpPr>
        <p:cNvPr id="1" name="Shape 18"/>
        <p:cNvGrpSpPr/>
        <p:nvPr/>
      </p:nvGrpSpPr>
      <p:grpSpPr>
        <a:xfrm>
          <a:off x="0" y="0"/>
          <a:ext cx="0" cy="0"/>
          <a:chOff x="0" y="0"/>
          <a:chExt cx="0" cy="0"/>
        </a:xfrm>
      </p:grpSpPr>
      <p:sp>
        <p:nvSpPr>
          <p:cNvPr id="19" name="Google Shape;19;p8"/>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spTree>
    <p:extLst>
      <p:ext uri="{BB962C8B-B14F-4D97-AF65-F5344CB8AC3E}">
        <p14:creationId xmlns:p14="http://schemas.microsoft.com/office/powerpoint/2010/main" val="1692582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468313" y="1196975"/>
            <a:ext cx="8183562" cy="1612900"/>
          </a:xfrm>
          <a:prstGeom prst="rect">
            <a:avLst/>
          </a:prstGeom>
          <a:noFill/>
          <a:ln>
            <a:noFill/>
          </a:ln>
        </p:spPr>
        <p:txBody>
          <a:bodyPr spcFirstLastPara="1" wrap="square" lIns="182875" tIns="91425" rIns="91425" bIns="45700" anchor="t" anchorCtr="0">
            <a:noAutofit/>
          </a:bodyPr>
          <a:lstStyle>
            <a:lvl1pPr marL="457200" marR="0" lvl="0" indent="-370840" algn="l" rtl="0">
              <a:lnSpc>
                <a:spcPct val="100000"/>
              </a:lnSpc>
              <a:spcBef>
                <a:spcPts val="250"/>
              </a:spcBef>
              <a:spcAft>
                <a:spcPts val="0"/>
              </a:spcAft>
              <a:buClr>
                <a:schemeClr val="accent1"/>
              </a:buClr>
              <a:buSzPts val="2240"/>
              <a:buFont typeface="Noto Sans Symbols"/>
              <a:buChar char="⚫"/>
              <a:defRPr sz="2800" b="0" i="0" u="none" strike="noStrike" cap="none">
                <a:solidFill>
                  <a:schemeClr val="dk1"/>
                </a:solidFill>
                <a:latin typeface="Cambria"/>
                <a:ea typeface="Cambria"/>
                <a:cs typeface="Cambria"/>
                <a:sym typeface="Cambria"/>
              </a:defRPr>
            </a:lvl1pPr>
            <a:lvl2pPr marL="914400" marR="0" lvl="1" indent="-381000" algn="l" rtl="0">
              <a:lnSpc>
                <a:spcPct val="100000"/>
              </a:lnSpc>
              <a:spcBef>
                <a:spcPts val="250"/>
              </a:spcBef>
              <a:spcAft>
                <a:spcPts val="0"/>
              </a:spcAft>
              <a:buClr>
                <a:schemeClr val="accent1"/>
              </a:buClr>
              <a:buSzPts val="2400"/>
              <a:buFont typeface="Verdana"/>
              <a:buChar char="◦"/>
              <a:defRPr sz="2400" b="0" i="0" u="none" strike="noStrike" cap="none">
                <a:solidFill>
                  <a:schemeClr val="dk1"/>
                </a:solidFill>
                <a:latin typeface="Cambria"/>
                <a:ea typeface="Cambria"/>
                <a:cs typeface="Cambria"/>
                <a:sym typeface="Cambria"/>
              </a:defRPr>
            </a:lvl2pPr>
            <a:lvl3pPr marL="1371600" marR="0" lvl="2" indent="-368300" algn="l" rtl="0">
              <a:lnSpc>
                <a:spcPct val="100000"/>
              </a:lnSpc>
              <a:spcBef>
                <a:spcPts val="250"/>
              </a:spcBef>
              <a:spcAft>
                <a:spcPts val="0"/>
              </a:spcAft>
              <a:buClr>
                <a:srgbClr val="ED3742"/>
              </a:buClr>
              <a:buSzPts val="2200"/>
              <a:buFont typeface="Noto Sans Symbols"/>
              <a:buChar char="●"/>
              <a:defRPr sz="2200" b="0" i="0" u="none" strike="noStrike" cap="none">
                <a:solidFill>
                  <a:schemeClr val="dk1"/>
                </a:solidFill>
                <a:latin typeface="Cambria"/>
                <a:ea typeface="Cambria"/>
                <a:cs typeface="Cambria"/>
                <a:sym typeface="Cambria"/>
              </a:defRPr>
            </a:lvl3pPr>
            <a:lvl4pPr marL="1828800" marR="0" lvl="3" indent="-363728" algn="l" rtl="0">
              <a:lnSpc>
                <a:spcPct val="100000"/>
              </a:lnSpc>
              <a:spcBef>
                <a:spcPts val="225"/>
              </a:spcBef>
              <a:spcAft>
                <a:spcPts val="0"/>
              </a:spcAft>
              <a:buClr>
                <a:srgbClr val="ED3742"/>
              </a:buClr>
              <a:buSzPts val="2128"/>
              <a:buFont typeface="Verdana"/>
              <a:buChar char="◦"/>
              <a:defRPr sz="1900" b="0" i="0" u="none" strike="noStrike" cap="none">
                <a:solidFill>
                  <a:schemeClr val="dk1"/>
                </a:solidFill>
                <a:latin typeface="Cambria"/>
                <a:ea typeface="Cambria"/>
                <a:cs typeface="Cambria"/>
                <a:sym typeface="Cambria"/>
              </a:defRPr>
            </a:lvl4pPr>
            <a:lvl5pPr marL="2286000" marR="0" lvl="4" indent="-342900" algn="l" rtl="0">
              <a:lnSpc>
                <a:spcPct val="100000"/>
              </a:lnSpc>
              <a:spcBef>
                <a:spcPts val="250"/>
              </a:spcBef>
              <a:spcAft>
                <a:spcPts val="0"/>
              </a:spcAft>
              <a:buClr>
                <a:srgbClr val="4A85BF"/>
              </a:buClr>
              <a:buSzPts val="1800"/>
              <a:buFont typeface="Noto Sans Symbols"/>
              <a:buChar char="●"/>
              <a:defRPr sz="1800" b="0" i="0" u="none" strike="noStrike" cap="none">
                <a:solidFill>
                  <a:schemeClr val="dk1"/>
                </a:solidFill>
                <a:latin typeface="Cambria"/>
                <a:ea typeface="Cambria"/>
                <a:cs typeface="Cambria"/>
                <a:sym typeface="Cambria"/>
              </a:defRPr>
            </a:lvl5pPr>
            <a:lvl6pPr marL="2743200" marR="0" lvl="5" indent="-336550" algn="l" rtl="0">
              <a:lnSpc>
                <a:spcPct val="100000"/>
              </a:lnSpc>
              <a:spcBef>
                <a:spcPts val="250"/>
              </a:spcBef>
              <a:spcAft>
                <a:spcPts val="0"/>
              </a:spcAft>
              <a:buClr>
                <a:srgbClr val="BFFF49"/>
              </a:buClr>
              <a:buSzPts val="1700"/>
              <a:buFont typeface="Verdana"/>
              <a:buChar char="◦"/>
              <a:defRPr sz="1700" b="0" i="0" u="none" strike="noStrike" cap="none">
                <a:solidFill>
                  <a:schemeClr val="dk1"/>
                </a:solidFill>
                <a:latin typeface="Cambria"/>
                <a:ea typeface="Cambria"/>
                <a:cs typeface="Cambria"/>
                <a:sym typeface="Cambria"/>
              </a:defRPr>
            </a:lvl6pPr>
            <a:lvl7pPr marL="3200400" marR="0" lvl="6"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7pPr>
            <a:lvl8pPr marL="3657600" marR="0" lvl="7" indent="-323850" algn="l" rtl="0">
              <a:lnSpc>
                <a:spcPct val="100000"/>
              </a:lnSpc>
              <a:spcBef>
                <a:spcPts val="257"/>
              </a:spcBef>
              <a:spcAft>
                <a:spcPts val="0"/>
              </a:spcAft>
              <a:buClr>
                <a:srgbClr val="BFFF49"/>
              </a:buClr>
              <a:buSzPts val="1500"/>
              <a:buFont typeface="Verdana"/>
              <a:buChar char="◦"/>
              <a:defRPr sz="1500" b="0" i="0" u="none" strike="noStrike" cap="none">
                <a:solidFill>
                  <a:schemeClr val="dk1"/>
                </a:solidFill>
                <a:latin typeface="Cambria"/>
                <a:ea typeface="Cambria"/>
                <a:cs typeface="Cambria"/>
                <a:sym typeface="Cambria"/>
              </a:defRPr>
            </a:lvl8pPr>
            <a:lvl9pPr marL="4114800" marR="0" lvl="8"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9pPr>
          </a:lstStyle>
          <a:p>
            <a:endParaRPr/>
          </a:p>
        </p:txBody>
      </p:sp>
      <p:sp>
        <p:nvSpPr>
          <p:cNvPr id="11" name="Google Shape;11;p5" descr="Dexion s.r.o. joins the Czech Logistics Association"/>
          <p:cNvSpPr/>
          <p:nvPr/>
        </p:nvSpPr>
        <p:spPr>
          <a:xfrm>
            <a:off x="173038"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 name="Google Shape;12;p5"/>
          <p:cNvPicPr preferRelativeResize="0"/>
          <p:nvPr/>
        </p:nvPicPr>
        <p:blipFill rotWithShape="1">
          <a:blip r:embed="rId4">
            <a:alphaModFix/>
          </a:blip>
          <a:srcRect/>
          <a:stretch/>
        </p:blipFill>
        <p:spPr>
          <a:xfrm>
            <a:off x="372979" y="0"/>
            <a:ext cx="2061054" cy="649705"/>
          </a:xfrm>
          <a:prstGeom prst="rect">
            <a:avLst/>
          </a:prstGeom>
          <a:noFill/>
          <a:ln>
            <a:noFill/>
          </a:ln>
        </p:spPr>
      </p:pic>
      <p:sp>
        <p:nvSpPr>
          <p:cNvPr id="13" name="Google Shape;13;p5"/>
          <p:cNvSpPr/>
          <p:nvPr/>
        </p:nvSpPr>
        <p:spPr>
          <a:xfrm>
            <a:off x="264695" y="508411"/>
            <a:ext cx="1852863" cy="338554"/>
          </a:xfrm>
          <a:prstGeom prst="rect">
            <a:avLst/>
          </a:prstGeom>
          <a:noFill/>
          <a:ln>
            <a:noFill/>
          </a:ln>
        </p:spPr>
        <p:txBody>
          <a:bodyPr spcFirstLastPara="1" wrap="square" lIns="91425" tIns="45700" rIns="91425" bIns="45700" anchor="t" anchorCtr="0">
            <a:spAutoFit/>
          </a:bodyPr>
          <a:lstStyle/>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Successful online learning for </a:t>
            </a:r>
            <a:endParaRPr sz="800" b="0" i="0" u="none" strike="noStrike" cap="none">
              <a:solidFill>
                <a:srgbClr val="7F7F7F"/>
              </a:solidFill>
              <a:latin typeface="Arial"/>
              <a:ea typeface="Arial"/>
              <a:cs typeface="Arial"/>
              <a:sym typeface="Arial"/>
            </a:endParaRPr>
          </a:p>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sustainable last mile logistics</a:t>
            </a:r>
            <a:endParaRPr sz="800" b="1" i="0" u="none" strike="noStrike" cap="none">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468313" y="1196975"/>
            <a:ext cx="8183562" cy="1612900"/>
          </a:xfrm>
          <a:prstGeom prst="rect">
            <a:avLst/>
          </a:prstGeom>
          <a:noFill/>
          <a:ln>
            <a:noFill/>
          </a:ln>
        </p:spPr>
        <p:txBody>
          <a:bodyPr spcFirstLastPara="1" wrap="square" lIns="182875" tIns="91425" rIns="91425" bIns="45700" anchor="t" anchorCtr="0">
            <a:noAutofit/>
          </a:bodyPr>
          <a:lstStyle>
            <a:lvl1pPr marL="457200" marR="0" lvl="0" indent="-370840" algn="l" rtl="0">
              <a:lnSpc>
                <a:spcPct val="100000"/>
              </a:lnSpc>
              <a:spcBef>
                <a:spcPts val="250"/>
              </a:spcBef>
              <a:spcAft>
                <a:spcPts val="0"/>
              </a:spcAft>
              <a:buClr>
                <a:schemeClr val="accent1"/>
              </a:buClr>
              <a:buSzPts val="2240"/>
              <a:buFont typeface="Noto Sans Symbols"/>
              <a:buChar char="⚫"/>
              <a:defRPr sz="2800" b="0" i="0" u="none" strike="noStrike" cap="none">
                <a:solidFill>
                  <a:schemeClr val="dk1"/>
                </a:solidFill>
                <a:latin typeface="Cambria"/>
                <a:ea typeface="Cambria"/>
                <a:cs typeface="Cambria"/>
                <a:sym typeface="Cambria"/>
              </a:defRPr>
            </a:lvl1pPr>
            <a:lvl2pPr marL="914400" marR="0" lvl="1" indent="-381000" algn="l" rtl="0">
              <a:lnSpc>
                <a:spcPct val="100000"/>
              </a:lnSpc>
              <a:spcBef>
                <a:spcPts val="250"/>
              </a:spcBef>
              <a:spcAft>
                <a:spcPts val="0"/>
              </a:spcAft>
              <a:buClr>
                <a:schemeClr val="accent1"/>
              </a:buClr>
              <a:buSzPts val="2400"/>
              <a:buFont typeface="Verdana"/>
              <a:buChar char="◦"/>
              <a:defRPr sz="2400" b="0" i="0" u="none" strike="noStrike" cap="none">
                <a:solidFill>
                  <a:schemeClr val="dk1"/>
                </a:solidFill>
                <a:latin typeface="Cambria"/>
                <a:ea typeface="Cambria"/>
                <a:cs typeface="Cambria"/>
                <a:sym typeface="Cambria"/>
              </a:defRPr>
            </a:lvl2pPr>
            <a:lvl3pPr marL="1371600" marR="0" lvl="2" indent="-368300" algn="l" rtl="0">
              <a:lnSpc>
                <a:spcPct val="100000"/>
              </a:lnSpc>
              <a:spcBef>
                <a:spcPts val="250"/>
              </a:spcBef>
              <a:spcAft>
                <a:spcPts val="0"/>
              </a:spcAft>
              <a:buClr>
                <a:srgbClr val="ED3742"/>
              </a:buClr>
              <a:buSzPts val="2200"/>
              <a:buFont typeface="Noto Sans Symbols"/>
              <a:buChar char="●"/>
              <a:defRPr sz="2200" b="0" i="0" u="none" strike="noStrike" cap="none">
                <a:solidFill>
                  <a:schemeClr val="dk1"/>
                </a:solidFill>
                <a:latin typeface="Cambria"/>
                <a:ea typeface="Cambria"/>
                <a:cs typeface="Cambria"/>
                <a:sym typeface="Cambria"/>
              </a:defRPr>
            </a:lvl3pPr>
            <a:lvl4pPr marL="1828800" marR="0" lvl="3" indent="-363728" algn="l" rtl="0">
              <a:lnSpc>
                <a:spcPct val="100000"/>
              </a:lnSpc>
              <a:spcBef>
                <a:spcPts val="225"/>
              </a:spcBef>
              <a:spcAft>
                <a:spcPts val="0"/>
              </a:spcAft>
              <a:buClr>
                <a:srgbClr val="ED3742"/>
              </a:buClr>
              <a:buSzPts val="2128"/>
              <a:buFont typeface="Verdana"/>
              <a:buChar char="◦"/>
              <a:defRPr sz="1900" b="0" i="0" u="none" strike="noStrike" cap="none">
                <a:solidFill>
                  <a:schemeClr val="dk1"/>
                </a:solidFill>
                <a:latin typeface="Cambria"/>
                <a:ea typeface="Cambria"/>
                <a:cs typeface="Cambria"/>
                <a:sym typeface="Cambria"/>
              </a:defRPr>
            </a:lvl4pPr>
            <a:lvl5pPr marL="2286000" marR="0" lvl="4" indent="-342900" algn="l" rtl="0">
              <a:lnSpc>
                <a:spcPct val="100000"/>
              </a:lnSpc>
              <a:spcBef>
                <a:spcPts val="250"/>
              </a:spcBef>
              <a:spcAft>
                <a:spcPts val="0"/>
              </a:spcAft>
              <a:buClr>
                <a:srgbClr val="4A85BF"/>
              </a:buClr>
              <a:buSzPts val="1800"/>
              <a:buFont typeface="Noto Sans Symbols"/>
              <a:buChar char="●"/>
              <a:defRPr sz="1800" b="0" i="0" u="none" strike="noStrike" cap="none">
                <a:solidFill>
                  <a:schemeClr val="dk1"/>
                </a:solidFill>
                <a:latin typeface="Cambria"/>
                <a:ea typeface="Cambria"/>
                <a:cs typeface="Cambria"/>
                <a:sym typeface="Cambria"/>
              </a:defRPr>
            </a:lvl5pPr>
            <a:lvl6pPr marL="2743200" marR="0" lvl="5" indent="-336550" algn="l" rtl="0">
              <a:lnSpc>
                <a:spcPct val="100000"/>
              </a:lnSpc>
              <a:spcBef>
                <a:spcPts val="250"/>
              </a:spcBef>
              <a:spcAft>
                <a:spcPts val="0"/>
              </a:spcAft>
              <a:buClr>
                <a:srgbClr val="BFFF49"/>
              </a:buClr>
              <a:buSzPts val="1700"/>
              <a:buFont typeface="Verdana"/>
              <a:buChar char="◦"/>
              <a:defRPr sz="1700" b="0" i="0" u="none" strike="noStrike" cap="none">
                <a:solidFill>
                  <a:schemeClr val="dk1"/>
                </a:solidFill>
                <a:latin typeface="Cambria"/>
                <a:ea typeface="Cambria"/>
                <a:cs typeface="Cambria"/>
                <a:sym typeface="Cambria"/>
              </a:defRPr>
            </a:lvl6pPr>
            <a:lvl7pPr marL="3200400" marR="0" lvl="6"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7pPr>
            <a:lvl8pPr marL="3657600" marR="0" lvl="7" indent="-323850" algn="l" rtl="0">
              <a:lnSpc>
                <a:spcPct val="100000"/>
              </a:lnSpc>
              <a:spcBef>
                <a:spcPts val="257"/>
              </a:spcBef>
              <a:spcAft>
                <a:spcPts val="0"/>
              </a:spcAft>
              <a:buClr>
                <a:srgbClr val="BFFF49"/>
              </a:buClr>
              <a:buSzPts val="1500"/>
              <a:buFont typeface="Verdana"/>
              <a:buChar char="◦"/>
              <a:defRPr sz="1500" b="0" i="0" u="none" strike="noStrike" cap="none">
                <a:solidFill>
                  <a:schemeClr val="dk1"/>
                </a:solidFill>
                <a:latin typeface="Cambria"/>
                <a:ea typeface="Cambria"/>
                <a:cs typeface="Cambria"/>
                <a:sym typeface="Cambria"/>
              </a:defRPr>
            </a:lvl8pPr>
            <a:lvl9pPr marL="4114800" marR="0" lvl="8"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9pPr>
          </a:lstStyle>
          <a:p>
            <a:endParaRPr dirty="0"/>
          </a:p>
        </p:txBody>
      </p:sp>
      <p:sp>
        <p:nvSpPr>
          <p:cNvPr id="11" name="Google Shape;11;p5" descr="Dexion s.r.o. joins the Czech Logistics Association"/>
          <p:cNvSpPr/>
          <p:nvPr/>
        </p:nvSpPr>
        <p:spPr>
          <a:xfrm>
            <a:off x="173038"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 name="Google Shape;12;p5"/>
          <p:cNvPicPr preferRelativeResize="0"/>
          <p:nvPr/>
        </p:nvPicPr>
        <p:blipFill rotWithShape="1">
          <a:blip r:embed="rId4">
            <a:alphaModFix/>
          </a:blip>
          <a:srcRect/>
          <a:stretch/>
        </p:blipFill>
        <p:spPr>
          <a:xfrm>
            <a:off x="372979" y="0"/>
            <a:ext cx="2061054" cy="649705"/>
          </a:xfrm>
          <a:prstGeom prst="rect">
            <a:avLst/>
          </a:prstGeom>
          <a:noFill/>
          <a:ln>
            <a:noFill/>
          </a:ln>
        </p:spPr>
      </p:pic>
      <p:sp>
        <p:nvSpPr>
          <p:cNvPr id="13" name="Google Shape;13;p5"/>
          <p:cNvSpPr/>
          <p:nvPr/>
        </p:nvSpPr>
        <p:spPr>
          <a:xfrm>
            <a:off x="264695" y="508411"/>
            <a:ext cx="1852863" cy="338554"/>
          </a:xfrm>
          <a:prstGeom prst="rect">
            <a:avLst/>
          </a:prstGeom>
          <a:noFill/>
          <a:ln>
            <a:noFill/>
          </a:ln>
        </p:spPr>
        <p:txBody>
          <a:bodyPr spcFirstLastPara="1" wrap="square" lIns="91425" tIns="45700" rIns="91425" bIns="45700" anchor="t" anchorCtr="0">
            <a:spAutoFit/>
          </a:bodyPr>
          <a:lstStyle/>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Successful online learning for </a:t>
            </a:r>
            <a:endParaRPr sz="800" b="0" i="0" u="none" strike="noStrike" cap="none">
              <a:solidFill>
                <a:srgbClr val="7F7F7F"/>
              </a:solidFill>
              <a:latin typeface="Arial"/>
              <a:ea typeface="Arial"/>
              <a:cs typeface="Arial"/>
              <a:sym typeface="Arial"/>
            </a:endParaRPr>
          </a:p>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sustainable last mile logistics</a:t>
            </a:r>
            <a:endParaRPr sz="800" b="1" i="0" u="none" strike="noStrike" cap="none">
              <a:solidFill>
                <a:srgbClr val="7F7F7F"/>
              </a:solidFill>
              <a:latin typeface="Arial"/>
              <a:ea typeface="Arial"/>
              <a:cs typeface="Arial"/>
              <a:sym typeface="Arial"/>
            </a:endParaRPr>
          </a:p>
        </p:txBody>
      </p:sp>
    </p:spTree>
    <p:extLst>
      <p:ext uri="{BB962C8B-B14F-4D97-AF65-F5344CB8AC3E}">
        <p14:creationId xmlns:p14="http://schemas.microsoft.com/office/powerpoint/2010/main" val="756021964"/>
      </p:ext>
    </p:extLst>
  </p:cSld>
  <p:clrMap bg1="lt1" tx1="dk1" bg2="dk2" tx2="lt2" accent1="accent1" accent2="accent2" accent3="accent3" accent4="accent4" accent5="accent5" accent6="accent6" hlink="hlink" folHlink="folHlink"/>
  <p:sldLayoutIdLst>
    <p:sldLayoutId id="2147483652" r:id="rId1"/>
    <p:sldLayoutId id="2147483653"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38.png"/><Relationship Id="rId2" Type="http://schemas.openxmlformats.org/officeDocument/2006/relationships/notesSlide" Target="../notesSlides/notesSlide14.xml"/><Relationship Id="rId16" Type="http://schemas.openxmlformats.org/officeDocument/2006/relationships/image" Target="../media/image37.svg"/><Relationship Id="rId1" Type="http://schemas.openxmlformats.org/officeDocument/2006/relationships/slideLayout" Target="../slideLayouts/slideLayout2.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sv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2.sv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a:t>
            </a:fld>
            <a:endParaRPr/>
          </a:p>
        </p:txBody>
      </p:sp>
      <p:sp>
        <p:nvSpPr>
          <p:cNvPr id="25" name="Google Shape;25;p4"/>
          <p:cNvSpPr txBox="1"/>
          <p:nvPr/>
        </p:nvSpPr>
        <p:spPr>
          <a:xfrm>
            <a:off x="2599506" y="2794758"/>
            <a:ext cx="3945000" cy="1077300"/>
          </a:xfrm>
          <a:prstGeom prst="rect">
            <a:avLst/>
          </a:prstGeom>
          <a:solidFill>
            <a:srgbClr val="18C32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Cápsula</a:t>
            </a:r>
            <a:endParaRPr dirty="0"/>
          </a:p>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1.3.4</a:t>
            </a:r>
            <a:endParaRPr sz="3200" b="0" i="0" u="none" strike="noStrike" cap="none" dirty="0">
              <a:solidFill>
                <a:schemeClr val="lt1"/>
              </a:solidFill>
              <a:latin typeface="Arial"/>
              <a:ea typeface="Arial"/>
              <a:cs typeface="Arial"/>
              <a:sym typeface="Arial"/>
            </a:endParaRPr>
          </a:p>
        </p:txBody>
      </p:sp>
      <p:sp>
        <p:nvSpPr>
          <p:cNvPr id="26" name="Google Shape;26;p4"/>
          <p:cNvSpPr txBox="1"/>
          <p:nvPr/>
        </p:nvSpPr>
        <p:spPr>
          <a:xfrm>
            <a:off x="1342793" y="4293825"/>
            <a:ext cx="7014600" cy="461624"/>
          </a:xfrm>
          <a:prstGeom prst="rect">
            <a:avLst/>
          </a:prstGeom>
          <a:noFill/>
          <a:ln w="19050"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400" b="1" i="0" u="none" strike="noStrike" cap="none">
                <a:solidFill>
                  <a:schemeClr val="dk1"/>
                </a:solidFill>
                <a:latin typeface="Arial"/>
                <a:ea typeface="Arial"/>
                <a:cs typeface="Arial"/>
                <a:sym typeface="Arial"/>
              </a:rPr>
              <a:t>Servicios de hotel y catering</a:t>
            </a:r>
          </a:p>
        </p:txBody>
      </p:sp>
      <p:sp>
        <p:nvSpPr>
          <p:cNvPr id="2" name="Google Shape;27;p4">
            <a:extLst>
              <a:ext uri="{FF2B5EF4-FFF2-40B4-BE49-F238E27FC236}">
                <a16:creationId xmlns:a16="http://schemas.microsoft.com/office/drawing/2014/main" id="{6D87FFD5-24FA-2A4D-9265-F76038473426}"/>
              </a:ext>
            </a:extLst>
          </p:cNvPr>
          <p:cNvSpPr txBox="1"/>
          <p:nvPr/>
        </p:nvSpPr>
        <p:spPr>
          <a:xfrm>
            <a:off x="248194" y="1222861"/>
            <a:ext cx="8451669" cy="707846"/>
          </a:xfrm>
          <a:prstGeom prst="rect">
            <a:avLst/>
          </a:prstGeom>
          <a:solidFill>
            <a:srgbClr val="18C32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000" b="1" dirty="0">
                <a:solidFill>
                  <a:schemeClr val="lt1"/>
                </a:solidFill>
              </a:rPr>
              <a:t>CAPÍTULO </a:t>
            </a:r>
            <a:r>
              <a:rPr lang="en-GB" sz="2000" b="1" i="0" u="none" strike="noStrike" cap="none" dirty="0">
                <a:solidFill>
                  <a:schemeClr val="lt1"/>
                </a:solidFill>
                <a:latin typeface="Arial"/>
                <a:ea typeface="Arial"/>
                <a:cs typeface="Arial"/>
                <a:sym typeface="Arial"/>
              </a:rPr>
              <a:t>1: </a:t>
            </a:r>
            <a:r>
              <a:rPr lang="es-ES" sz="2000" b="1" i="0" u="none" strike="noStrike" cap="none" dirty="0">
                <a:solidFill>
                  <a:schemeClr val="lt1"/>
                </a:solidFill>
                <a:latin typeface="Arial"/>
                <a:ea typeface="Arial"/>
                <a:cs typeface="Arial"/>
                <a:sym typeface="Arial"/>
              </a:rPr>
              <a:t>El entorno de la logística de Distribución de Última Milla</a:t>
            </a:r>
            <a:endParaRPr lang="en-GB" sz="2000" b="1" i="0" u="none" strike="noStrike" cap="none" dirty="0">
              <a:solidFill>
                <a:schemeClr val="lt1"/>
              </a:solidFill>
              <a:latin typeface="Arial"/>
              <a:ea typeface="Arial"/>
              <a:cs typeface="Arial"/>
              <a:sym typeface="Arial"/>
            </a:endParaRPr>
          </a:p>
        </p:txBody>
      </p:sp>
      <p:sp>
        <p:nvSpPr>
          <p:cNvPr id="3" name="Google Shape;28;p4">
            <a:extLst>
              <a:ext uri="{FF2B5EF4-FFF2-40B4-BE49-F238E27FC236}">
                <a16:creationId xmlns:a16="http://schemas.microsoft.com/office/drawing/2014/main" id="{DF075B65-AD18-4DE4-E8B7-99392A14549B}"/>
              </a:ext>
            </a:extLst>
          </p:cNvPr>
          <p:cNvSpPr txBox="1"/>
          <p:nvPr/>
        </p:nvSpPr>
        <p:spPr>
          <a:xfrm>
            <a:off x="243840" y="1987890"/>
            <a:ext cx="8451669" cy="400069"/>
          </a:xfrm>
          <a:prstGeom prst="rect">
            <a:avLst/>
          </a:prstGeom>
          <a:no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000" b="1" i="0" u="none" strike="noStrike" cap="none" dirty="0">
                <a:solidFill>
                  <a:schemeClr val="dk1"/>
                </a:solidFill>
                <a:latin typeface="Arial"/>
                <a:ea typeface="Arial"/>
                <a:cs typeface="Arial"/>
                <a:sym typeface="Arial"/>
              </a:rPr>
              <a:t>UNIDAD 3: </a:t>
            </a:r>
            <a:r>
              <a:rPr lang="es-ES" sz="2000" b="1" i="0" u="none" strike="noStrike" cap="none" dirty="0">
                <a:solidFill>
                  <a:schemeClr val="dk1"/>
                </a:solidFill>
                <a:latin typeface="Arial"/>
                <a:ea typeface="Arial"/>
                <a:cs typeface="Arial"/>
                <a:sym typeface="Arial"/>
              </a:rPr>
              <a:t>Variedad de flujos de productos en el ecosistema DUM</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10</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pPr>
            <a:r>
              <a:rPr lang="es-ES" sz="2400" dirty="0">
                <a:solidFill>
                  <a:schemeClr val="lt1"/>
                </a:solidFill>
              </a:rPr>
              <a:t>Un poco de historia</a:t>
            </a:r>
            <a:endParaRPr lang="es-ES" sz="2400" b="0" i="0" u="none" strike="noStrike" cap="none" dirty="0">
              <a:solidFill>
                <a:schemeClr val="lt1"/>
              </a:solidFill>
              <a:sym typeface="Arial"/>
            </a:endParaRPr>
          </a:p>
        </p:txBody>
      </p:sp>
      <p:sp>
        <p:nvSpPr>
          <p:cNvPr id="2" name="5 Rectángulo">
            <a:extLst>
              <a:ext uri="{FF2B5EF4-FFF2-40B4-BE49-F238E27FC236}">
                <a16:creationId xmlns:a16="http://schemas.microsoft.com/office/drawing/2014/main" id="{2A185B08-7CA1-F0DE-FAAE-9D06398EBE5F}"/>
              </a:ext>
            </a:extLst>
          </p:cNvPr>
          <p:cNvSpPr/>
          <p:nvPr/>
        </p:nvSpPr>
        <p:spPr>
          <a:xfrm>
            <a:off x="285531" y="1749326"/>
            <a:ext cx="8367731" cy="5016758"/>
          </a:xfrm>
          <a:prstGeom prst="rect">
            <a:avLst/>
          </a:prstGeom>
        </p:spPr>
        <p:txBody>
          <a:bodyPr wrap="square">
            <a:spAutoFit/>
          </a:bodyPr>
          <a:lstStyle/>
          <a:p>
            <a:pPr algn="just"/>
            <a:r>
              <a:rPr lang="es-ES" sz="1600" dirty="0">
                <a:solidFill>
                  <a:schemeClr val="tx1"/>
                </a:solidFill>
              </a:rPr>
              <a:t>Inicialmente, tanto los hoteles como los restaurantes, los servicios de restauración en general, existían para satisfacer una necesidad básica: proporcionar los servicios necesarios cuando se está fuera de casa. En una palabra: garantizar la </a:t>
            </a:r>
            <a:r>
              <a:rPr lang="es-ES" sz="1600" b="1" dirty="0">
                <a:solidFill>
                  <a:srgbClr val="18C320"/>
                </a:solidFill>
              </a:rPr>
              <a:t>hospitalidad </a:t>
            </a:r>
            <a:r>
              <a:rPr lang="es-ES" sz="1600" dirty="0">
                <a:solidFill>
                  <a:schemeClr val="tx1"/>
                </a:solidFill>
              </a:rPr>
              <a:t>para los viajeros y visitantes.</a:t>
            </a:r>
          </a:p>
          <a:p>
            <a:pPr algn="just"/>
            <a:endParaRPr lang="es-ES" sz="1600" dirty="0">
              <a:solidFill>
                <a:schemeClr val="tx1"/>
              </a:solidFill>
            </a:endParaRPr>
          </a:p>
          <a:p>
            <a:pPr algn="just"/>
            <a:r>
              <a:rPr lang="es-ES" sz="1600" dirty="0">
                <a:solidFill>
                  <a:schemeClr val="tx1"/>
                </a:solidFill>
              </a:rPr>
              <a:t>En el siglo XIX comenzaron a surgir los servicios de restauración y las opciones hoteleras para ofrecer algo más a sus clientes y </a:t>
            </a:r>
            <a:r>
              <a:rPr lang="es-ES" sz="1600" b="1" dirty="0">
                <a:solidFill>
                  <a:srgbClr val="18C320"/>
                </a:solidFill>
              </a:rPr>
              <a:t>adaptar la oferta </a:t>
            </a:r>
            <a:r>
              <a:rPr lang="es-ES" sz="1600" dirty="0">
                <a:solidFill>
                  <a:schemeClr val="tx1"/>
                </a:solidFill>
              </a:rPr>
              <a:t>a sus necesidades. Se introdujeron conceptos como la infraestructura, el ambiente o los diferentes niveles de calidad.</a:t>
            </a:r>
          </a:p>
          <a:p>
            <a:pPr algn="just"/>
            <a:endParaRPr lang="es-ES" sz="1600" dirty="0">
              <a:solidFill>
                <a:schemeClr val="tx1"/>
              </a:solidFill>
            </a:endParaRPr>
          </a:p>
          <a:p>
            <a:pPr algn="just"/>
            <a:r>
              <a:rPr lang="es-ES" sz="1600" dirty="0">
                <a:solidFill>
                  <a:schemeClr val="tx1"/>
                </a:solidFill>
              </a:rPr>
              <a:t>En el siglo XX, se producen nuevas evoluciones, conocidas como la era </a:t>
            </a:r>
            <a:r>
              <a:rPr lang="es-ES" sz="1600" b="1" dirty="0">
                <a:solidFill>
                  <a:srgbClr val="18C320"/>
                </a:solidFill>
              </a:rPr>
              <a:t>moderna de la hostelería</a:t>
            </a:r>
            <a:r>
              <a:rPr lang="es-ES" sz="1600" dirty="0">
                <a:solidFill>
                  <a:schemeClr val="tx1"/>
                </a:solidFill>
              </a:rPr>
              <a:t>, para crear un entorno muy competitivo en el que se desarrollan grandes marcas internacionales, con una imagen de marca y una forma de atender a sus clientes específica.</a:t>
            </a:r>
          </a:p>
          <a:p>
            <a:pPr algn="just"/>
            <a:endParaRPr lang="es-ES" sz="1600" dirty="0">
              <a:solidFill>
                <a:schemeClr val="tx1"/>
              </a:solidFill>
            </a:endParaRPr>
          </a:p>
          <a:p>
            <a:pPr algn="just"/>
            <a:r>
              <a:rPr lang="es-ES" sz="1600" dirty="0">
                <a:solidFill>
                  <a:schemeClr val="tx1"/>
                </a:solidFill>
              </a:rPr>
              <a:t>Se crean muchos tipos de alojamientos y se produce la </a:t>
            </a:r>
            <a:r>
              <a:rPr lang="es-ES" sz="1600" b="1" dirty="0">
                <a:solidFill>
                  <a:srgbClr val="18C320"/>
                </a:solidFill>
              </a:rPr>
              <a:t>mezcla de culturas culinarias</a:t>
            </a:r>
            <a:r>
              <a:rPr lang="es-ES" sz="1600" dirty="0">
                <a:solidFill>
                  <a:schemeClr val="tx1"/>
                </a:solidFill>
              </a:rPr>
              <a:t>. Se facilita el acceso a productos o servicios exóticos e internacionales.</a:t>
            </a:r>
          </a:p>
          <a:p>
            <a:pPr algn="just"/>
            <a:endParaRPr lang="es-ES" sz="1600" dirty="0">
              <a:solidFill>
                <a:schemeClr val="tx1"/>
              </a:solidFill>
            </a:endParaRPr>
          </a:p>
          <a:p>
            <a:pPr algn="just"/>
            <a:r>
              <a:rPr lang="es-ES" sz="1600" dirty="0">
                <a:solidFill>
                  <a:schemeClr val="tx1"/>
                </a:solidFill>
              </a:rPr>
              <a:t>El futuro de la restauración tiende a desarrollarse a través de la integración tecnológica...</a:t>
            </a:r>
          </a:p>
          <a:p>
            <a:pPr algn="just"/>
            <a:endParaRPr lang="en-GB" sz="1600" dirty="0">
              <a:solidFill>
                <a:schemeClr val="tx1"/>
              </a:solidFill>
            </a:endParaRPr>
          </a:p>
        </p:txBody>
      </p:sp>
    </p:spTree>
    <p:extLst>
      <p:ext uri="{BB962C8B-B14F-4D97-AF65-F5344CB8AC3E}">
        <p14:creationId xmlns:p14="http://schemas.microsoft.com/office/powerpoint/2010/main" val="737040108"/>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2000"/>
                                        <p:tgtEl>
                                          <p:spTgt spid="2">
                                            <p:txEl>
                                              <p:pRg st="0" end="0"/>
                                            </p:txEl>
                                          </p:spTgt>
                                        </p:tgtEl>
                                      </p:cBhvr>
                                    </p:animEffect>
                                  </p:childTnLst>
                                </p:cTn>
                              </p:par>
                            </p:childTnLst>
                          </p:cTn>
                        </p:par>
                        <p:par>
                          <p:cTn id="12" fill="hold">
                            <p:stCondLst>
                              <p:cond delay="3500"/>
                            </p:stCondLst>
                            <p:childTnLst>
                              <p:par>
                                <p:cTn id="13" presetID="22" presetClass="entr" presetSubtype="8" fill="hold" grpId="0" nodeType="afterEffect">
                                  <p:stCondLst>
                                    <p:cond delay="100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2000"/>
                                        <p:tgtEl>
                                          <p:spTgt spid="2">
                                            <p:txEl>
                                              <p:pRg st="2" end="2"/>
                                            </p:txEl>
                                          </p:spTgt>
                                        </p:tgtEl>
                                      </p:cBhvr>
                                    </p:animEffect>
                                  </p:childTnLst>
                                </p:cTn>
                              </p:par>
                            </p:childTnLst>
                          </p:cTn>
                        </p:par>
                        <p:par>
                          <p:cTn id="16" fill="hold">
                            <p:stCondLst>
                              <p:cond delay="6500"/>
                            </p:stCondLst>
                            <p:childTnLst>
                              <p:par>
                                <p:cTn id="17" presetID="22" presetClass="entr" presetSubtype="8" fill="hold" grpId="0" nodeType="afterEffect">
                                  <p:stCondLst>
                                    <p:cond delay="100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left)">
                                      <p:cBhvr>
                                        <p:cTn id="19" dur="2000"/>
                                        <p:tgtEl>
                                          <p:spTgt spid="2">
                                            <p:txEl>
                                              <p:pRg st="4" end="4"/>
                                            </p:txEl>
                                          </p:spTgt>
                                        </p:tgtEl>
                                      </p:cBhvr>
                                    </p:animEffect>
                                  </p:childTnLst>
                                </p:cTn>
                              </p:par>
                            </p:childTnLst>
                          </p:cTn>
                        </p:par>
                        <p:par>
                          <p:cTn id="20" fill="hold">
                            <p:stCondLst>
                              <p:cond delay="9500"/>
                            </p:stCondLst>
                            <p:childTnLst>
                              <p:par>
                                <p:cTn id="21" presetID="22" presetClass="entr" presetSubtype="8" fill="hold" grpId="0" nodeType="afterEffect">
                                  <p:stCondLst>
                                    <p:cond delay="100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wipe(left)">
                                      <p:cBhvr>
                                        <p:cTn id="23" dur="2000"/>
                                        <p:tgtEl>
                                          <p:spTgt spid="2">
                                            <p:txEl>
                                              <p:pRg st="6" end="6"/>
                                            </p:txEl>
                                          </p:spTgt>
                                        </p:tgtEl>
                                      </p:cBhvr>
                                    </p:animEffect>
                                  </p:childTnLst>
                                </p:cTn>
                              </p:par>
                            </p:childTnLst>
                          </p:cTn>
                        </p:par>
                        <p:par>
                          <p:cTn id="24" fill="hold">
                            <p:stCondLst>
                              <p:cond delay="12500"/>
                            </p:stCondLst>
                            <p:childTnLst>
                              <p:par>
                                <p:cTn id="25" presetID="22" presetClass="entr" presetSubtype="8" fill="hold" grpId="0" nodeType="afterEffect">
                                  <p:stCondLst>
                                    <p:cond delay="100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wipe(left)">
                                      <p:cBhvr>
                                        <p:cTn id="27"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11</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pPr>
            <a:r>
              <a:rPr lang="es-ES" sz="2400" dirty="0">
                <a:solidFill>
                  <a:schemeClr val="lt1"/>
                </a:solidFill>
              </a:rPr>
              <a:t>Evoluciones recientes</a:t>
            </a:r>
            <a:endParaRPr lang="es-ES" sz="2400" b="0" i="0" u="none" strike="noStrike" cap="none" dirty="0">
              <a:solidFill>
                <a:schemeClr val="lt1"/>
              </a:solidFill>
              <a:sym typeface="Arial"/>
            </a:endParaRPr>
          </a:p>
        </p:txBody>
      </p:sp>
      <p:sp>
        <p:nvSpPr>
          <p:cNvPr id="9" name="5 Rectángulo">
            <a:extLst>
              <a:ext uri="{FF2B5EF4-FFF2-40B4-BE49-F238E27FC236}">
                <a16:creationId xmlns:a16="http://schemas.microsoft.com/office/drawing/2014/main" id="{BA69E0EA-3098-4824-AE79-C7D7CBAA8985}"/>
              </a:ext>
            </a:extLst>
          </p:cNvPr>
          <p:cNvSpPr/>
          <p:nvPr/>
        </p:nvSpPr>
        <p:spPr>
          <a:xfrm>
            <a:off x="306006" y="1812071"/>
            <a:ext cx="8367731" cy="830997"/>
          </a:xfrm>
          <a:prstGeom prst="rect">
            <a:avLst/>
          </a:prstGeom>
        </p:spPr>
        <p:txBody>
          <a:bodyPr wrap="square">
            <a:spAutoFit/>
          </a:bodyPr>
          <a:lstStyle/>
          <a:p>
            <a:pPr algn="just"/>
            <a:r>
              <a:rPr lang="es-ES" sz="1600" dirty="0">
                <a:solidFill>
                  <a:schemeClr val="tx1"/>
                </a:solidFill>
              </a:rPr>
              <a:t>El cliente siempre estará en el centro del sector de la restauración. Pero sus partes interesadas están desarrollando nuevos conceptos en torno a la </a:t>
            </a:r>
            <a:r>
              <a:rPr lang="es-ES" sz="1600" b="1" dirty="0">
                <a:solidFill>
                  <a:srgbClr val="18C320"/>
                </a:solidFill>
              </a:rPr>
              <a:t>”experiencia del cliente” </a:t>
            </a:r>
            <a:r>
              <a:rPr lang="es-ES" sz="1600" dirty="0">
                <a:solidFill>
                  <a:schemeClr val="tx1"/>
                </a:solidFill>
              </a:rPr>
              <a:t>en lugar de trabajar en más activos y opciones.</a:t>
            </a:r>
          </a:p>
        </p:txBody>
      </p:sp>
      <p:pic>
        <p:nvPicPr>
          <p:cNvPr id="3" name="Image 2" descr="Une image contenant texte, jouet, poupée&#10;&#10;Description générée automatiquement">
            <a:extLst>
              <a:ext uri="{FF2B5EF4-FFF2-40B4-BE49-F238E27FC236}">
                <a16:creationId xmlns:a16="http://schemas.microsoft.com/office/drawing/2014/main" id="{CBBE55A5-FD83-4017-A8CF-7C4D5A7FBB23}"/>
              </a:ext>
            </a:extLst>
          </p:cNvPr>
          <p:cNvPicPr>
            <a:picLocks noChangeAspect="1"/>
          </p:cNvPicPr>
          <p:nvPr/>
        </p:nvPicPr>
        <p:blipFill>
          <a:blip r:embed="rId3"/>
          <a:stretch>
            <a:fillRect/>
          </a:stretch>
        </p:blipFill>
        <p:spPr>
          <a:xfrm>
            <a:off x="2015121" y="3308110"/>
            <a:ext cx="5113758" cy="2136797"/>
          </a:xfrm>
          <a:prstGeom prst="rect">
            <a:avLst/>
          </a:prstGeom>
        </p:spPr>
      </p:pic>
      <p:sp>
        <p:nvSpPr>
          <p:cNvPr id="4" name="Ellipse 3">
            <a:extLst>
              <a:ext uri="{FF2B5EF4-FFF2-40B4-BE49-F238E27FC236}">
                <a16:creationId xmlns:a16="http://schemas.microsoft.com/office/drawing/2014/main" id="{3F7C4055-3345-4209-A80D-E697AD910121}"/>
              </a:ext>
            </a:extLst>
          </p:cNvPr>
          <p:cNvSpPr/>
          <p:nvPr/>
        </p:nvSpPr>
        <p:spPr>
          <a:xfrm>
            <a:off x="1223962" y="3284712"/>
            <a:ext cx="6696075" cy="249875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9DDA8E97-91E5-40CD-AAEF-62FFE577EF8F}"/>
              </a:ext>
            </a:extLst>
          </p:cNvPr>
          <p:cNvSpPr/>
          <p:nvPr/>
        </p:nvSpPr>
        <p:spPr>
          <a:xfrm rot="20663970">
            <a:off x="614655" y="5194725"/>
            <a:ext cx="2009775" cy="547160"/>
          </a:xfrm>
          <a:prstGeom prst="ellipse">
            <a:avLst/>
          </a:prstGeom>
          <a:noFill/>
          <a:ln>
            <a:solidFill>
              <a:srgbClr val="009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9FC6"/>
                </a:solidFill>
              </a:rPr>
              <a:t>Innovación</a:t>
            </a:r>
          </a:p>
        </p:txBody>
      </p:sp>
      <p:sp>
        <p:nvSpPr>
          <p:cNvPr id="14" name="Ellipse 13">
            <a:extLst>
              <a:ext uri="{FF2B5EF4-FFF2-40B4-BE49-F238E27FC236}">
                <a16:creationId xmlns:a16="http://schemas.microsoft.com/office/drawing/2014/main" id="{419A67AA-5D9B-4050-B1D4-D2DB9974E56F}"/>
              </a:ext>
            </a:extLst>
          </p:cNvPr>
          <p:cNvSpPr/>
          <p:nvPr/>
        </p:nvSpPr>
        <p:spPr>
          <a:xfrm rot="1522871">
            <a:off x="5858608" y="3070794"/>
            <a:ext cx="2009775" cy="547160"/>
          </a:xfrm>
          <a:prstGeom prst="ellipse">
            <a:avLst/>
          </a:prstGeom>
          <a:noFill/>
          <a:ln>
            <a:solidFill>
              <a:srgbClr val="009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9FC6"/>
                </a:solidFill>
              </a:rPr>
              <a:t>Enlaces a otros servicios</a:t>
            </a:r>
          </a:p>
        </p:txBody>
      </p:sp>
      <p:sp>
        <p:nvSpPr>
          <p:cNvPr id="15" name="Ellipse 14">
            <a:extLst>
              <a:ext uri="{FF2B5EF4-FFF2-40B4-BE49-F238E27FC236}">
                <a16:creationId xmlns:a16="http://schemas.microsoft.com/office/drawing/2014/main" id="{35875C9A-1CBC-4748-82E4-5E1F208CE56D}"/>
              </a:ext>
            </a:extLst>
          </p:cNvPr>
          <p:cNvSpPr/>
          <p:nvPr/>
        </p:nvSpPr>
        <p:spPr>
          <a:xfrm rot="795894">
            <a:off x="1259925" y="3155421"/>
            <a:ext cx="2009775" cy="547160"/>
          </a:xfrm>
          <a:prstGeom prst="ellipse">
            <a:avLst/>
          </a:prstGeom>
          <a:noFill/>
          <a:ln>
            <a:solidFill>
              <a:srgbClr val="009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9FC6"/>
                </a:solidFill>
              </a:rPr>
              <a:t>Valores de marca</a:t>
            </a:r>
          </a:p>
        </p:txBody>
      </p:sp>
      <p:sp>
        <p:nvSpPr>
          <p:cNvPr id="16" name="Ellipse 15">
            <a:extLst>
              <a:ext uri="{FF2B5EF4-FFF2-40B4-BE49-F238E27FC236}">
                <a16:creationId xmlns:a16="http://schemas.microsoft.com/office/drawing/2014/main" id="{9AC085E2-DAD1-4952-A972-42B9AA2FD70F}"/>
              </a:ext>
            </a:extLst>
          </p:cNvPr>
          <p:cNvSpPr/>
          <p:nvPr/>
        </p:nvSpPr>
        <p:spPr>
          <a:xfrm rot="21401379">
            <a:off x="5173942" y="5333439"/>
            <a:ext cx="2258097" cy="547160"/>
          </a:xfrm>
          <a:prstGeom prst="ellipse">
            <a:avLst/>
          </a:prstGeom>
          <a:noFill/>
          <a:ln>
            <a:solidFill>
              <a:srgbClr val="009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9FC6"/>
                </a:solidFill>
              </a:rPr>
              <a:t>Sensible al medio ambiente</a:t>
            </a:r>
          </a:p>
        </p:txBody>
      </p:sp>
    </p:spTree>
    <p:extLst>
      <p:ext uri="{BB962C8B-B14F-4D97-AF65-F5344CB8AC3E}">
        <p14:creationId xmlns:p14="http://schemas.microsoft.com/office/powerpoint/2010/main" val="1917558175"/>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up)">
                                      <p:cBhvr>
                                        <p:cTn id="11" dur="2000"/>
                                        <p:tgtEl>
                                          <p:spTgt spid="9">
                                            <p:txEl>
                                              <p:pRg st="0" end="0"/>
                                            </p:txEl>
                                          </p:spTgt>
                                        </p:tgtEl>
                                      </p:cBhvr>
                                    </p:animEffect>
                                  </p:childTnLst>
                                </p:cTn>
                              </p:par>
                            </p:childTnLst>
                          </p:cTn>
                        </p:par>
                        <p:par>
                          <p:cTn id="12" fill="hold">
                            <p:stCondLst>
                              <p:cond delay="3000"/>
                            </p:stCondLst>
                            <p:childTnLst>
                              <p:par>
                                <p:cTn id="13" presetID="21" presetClass="exit" presetSubtype="1" fill="hold" grpId="0" nodeType="afterEffect">
                                  <p:stCondLst>
                                    <p:cond delay="0"/>
                                  </p:stCondLst>
                                  <p:childTnLst>
                                    <p:animEffect transition="out" filter="wheel(1)">
                                      <p:cBhvr>
                                        <p:cTn id="14" dur="2000"/>
                                        <p:tgtEl>
                                          <p:spTgt spid="4"/>
                                        </p:tgtEl>
                                      </p:cBhvr>
                                    </p:animEffect>
                                    <p:set>
                                      <p:cBhvr>
                                        <p:cTn id="15" dur="1" fill="hold">
                                          <p:stCondLst>
                                            <p:cond delay="1999"/>
                                          </p:stCondLst>
                                        </p:cTn>
                                        <p:tgtEl>
                                          <p:spTgt spid="4"/>
                                        </p:tgtEl>
                                        <p:attrNameLst>
                                          <p:attrName>style.visibility</p:attrName>
                                        </p:attrNameLst>
                                      </p:cBhvr>
                                      <p:to>
                                        <p:strVal val="hidden"/>
                                      </p:to>
                                    </p:set>
                                  </p:childTnLst>
                                </p:cTn>
                              </p:par>
                            </p:childTnLst>
                          </p:cTn>
                        </p:par>
                        <p:par>
                          <p:cTn id="16" fill="hold">
                            <p:stCondLst>
                              <p:cond delay="5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9" grpId="0" uiExpand="1" build="p"/>
      <p:bldP spid="4" grpId="0" animBg="1"/>
      <p:bldP spid="5"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12</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pPr>
            <a:r>
              <a:rPr lang="es-ES" sz="2400" dirty="0">
                <a:solidFill>
                  <a:schemeClr val="lt1"/>
                </a:solidFill>
              </a:rPr>
              <a:t>Evoluciones recientes</a:t>
            </a:r>
            <a:endParaRPr lang="es-ES" sz="2400" b="0" i="0" u="none" strike="noStrike" cap="none" dirty="0">
              <a:solidFill>
                <a:schemeClr val="lt1"/>
              </a:solidFill>
              <a:sym typeface="Arial"/>
            </a:endParaRPr>
          </a:p>
        </p:txBody>
      </p:sp>
      <p:pic>
        <p:nvPicPr>
          <p:cNvPr id="46" name="Graphique 45">
            <a:hlinkClick r:id="rId3" action="ppaction://hlinksldjump"/>
            <a:extLst>
              <a:ext uri="{FF2B5EF4-FFF2-40B4-BE49-F238E27FC236}">
                <a16:creationId xmlns:a16="http://schemas.microsoft.com/office/drawing/2014/main" id="{4D1A1544-F4EB-4AA1-BF63-A1111B008B81}"/>
              </a:ext>
            </a:extLst>
          </p:cNvPr>
          <p:cNvPicPr>
            <a:picLocks noChangeAspect="1"/>
          </p:cNvPicPr>
          <p:nvPr/>
        </p:nvPicPr>
        <p:blipFill>
          <a:blip r:embed="rId4"/>
          <a:srcRect/>
          <a:stretch/>
        </p:blipFill>
        <p:spPr>
          <a:xfrm>
            <a:off x="8126455" y="153300"/>
            <a:ext cx="669073" cy="669073"/>
          </a:xfrm>
          <a:prstGeom prst="rect">
            <a:avLst/>
          </a:prstGeom>
        </p:spPr>
      </p:pic>
      <p:sp>
        <p:nvSpPr>
          <p:cNvPr id="17" name="5 Rectángulo">
            <a:extLst>
              <a:ext uri="{FF2B5EF4-FFF2-40B4-BE49-F238E27FC236}">
                <a16:creationId xmlns:a16="http://schemas.microsoft.com/office/drawing/2014/main" id="{37E60251-ABFA-45AA-8552-13531798622D}"/>
              </a:ext>
            </a:extLst>
          </p:cNvPr>
          <p:cNvSpPr/>
          <p:nvPr/>
        </p:nvSpPr>
        <p:spPr>
          <a:xfrm>
            <a:off x="306006" y="1812071"/>
            <a:ext cx="8367731" cy="584775"/>
          </a:xfrm>
          <a:prstGeom prst="rect">
            <a:avLst/>
          </a:prstGeom>
        </p:spPr>
        <p:txBody>
          <a:bodyPr wrap="square">
            <a:spAutoFit/>
          </a:bodyPr>
          <a:lstStyle/>
          <a:p>
            <a:pPr algn="just"/>
            <a:r>
              <a:rPr lang="es-ES" sz="1600" dirty="0">
                <a:solidFill>
                  <a:schemeClr val="tx1"/>
                </a:solidFill>
              </a:rPr>
              <a:t>Nuevos conceptos de experimentar hoteles o restaurantes han comenzado en algunas regiones o en establecimientos específicos:</a:t>
            </a:r>
          </a:p>
        </p:txBody>
      </p:sp>
      <p:sp>
        <p:nvSpPr>
          <p:cNvPr id="18" name="Rectangle : coins arrondis 17">
            <a:extLst>
              <a:ext uri="{FF2B5EF4-FFF2-40B4-BE49-F238E27FC236}">
                <a16:creationId xmlns:a16="http://schemas.microsoft.com/office/drawing/2014/main" id="{007CD7B3-8A01-465A-A933-D12343030D7A}"/>
              </a:ext>
            </a:extLst>
          </p:cNvPr>
          <p:cNvSpPr/>
          <p:nvPr/>
        </p:nvSpPr>
        <p:spPr>
          <a:xfrm>
            <a:off x="878889" y="2888931"/>
            <a:ext cx="2210540" cy="54153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dirty="0"/>
              <a:t>4 – Paga lo que quieres</a:t>
            </a:r>
          </a:p>
        </p:txBody>
      </p:sp>
      <p:sp>
        <p:nvSpPr>
          <p:cNvPr id="19" name="ZoneTexte 18">
            <a:extLst>
              <a:ext uri="{FF2B5EF4-FFF2-40B4-BE49-F238E27FC236}">
                <a16:creationId xmlns:a16="http://schemas.microsoft.com/office/drawing/2014/main" id="{A223B1A1-EA17-47CE-9F60-332B5EA47FB2}"/>
              </a:ext>
            </a:extLst>
          </p:cNvPr>
          <p:cNvSpPr txBox="1"/>
          <p:nvPr/>
        </p:nvSpPr>
        <p:spPr>
          <a:xfrm>
            <a:off x="810053" y="3579173"/>
            <a:ext cx="7863683" cy="954107"/>
          </a:xfrm>
          <a:prstGeom prst="rect">
            <a:avLst/>
          </a:prstGeom>
          <a:noFill/>
        </p:spPr>
        <p:txBody>
          <a:bodyPr wrap="square" rtlCol="0">
            <a:spAutoFit/>
          </a:bodyPr>
          <a:lstStyle/>
          <a:p>
            <a:pPr algn="just"/>
            <a:r>
              <a:rPr lang="es-ES" dirty="0"/>
              <a:t>Los clientes son invitados a fijar ellos mismos el precio de lo que han comido o de su estancia. </a:t>
            </a:r>
          </a:p>
          <a:p>
            <a:pPr algn="just"/>
            <a:endParaRPr lang="es-ES" dirty="0"/>
          </a:p>
          <a:p>
            <a:pPr algn="just"/>
            <a:r>
              <a:rPr lang="es-ES" dirty="0"/>
              <a:t>Está totalmente basado en su percepción de la calidad y el servicio e invita a considerar justamente la energía y la atención dedicada al servicio prestado.</a:t>
            </a:r>
            <a:endParaRPr lang="fr-FR" dirty="0"/>
          </a:p>
        </p:txBody>
      </p:sp>
    </p:spTree>
    <p:extLst>
      <p:ext uri="{BB962C8B-B14F-4D97-AF65-F5344CB8AC3E}">
        <p14:creationId xmlns:p14="http://schemas.microsoft.com/office/powerpoint/2010/main" val="2118669012"/>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up)">
                                      <p:cBhvr>
                                        <p:cTn id="11" dur="2000"/>
                                        <p:tgtEl>
                                          <p:spTgt spid="17">
                                            <p:txEl>
                                              <p:pRg st="0" end="0"/>
                                            </p:txEl>
                                          </p:spTgt>
                                        </p:tgtEl>
                                      </p:cBhvr>
                                    </p:animEffect>
                                  </p:childTnLst>
                                </p:cTn>
                              </p:par>
                            </p:childTnLst>
                          </p:cTn>
                        </p:par>
                        <p:par>
                          <p:cTn id="12" fill="hold">
                            <p:stCondLst>
                              <p:cond delay="3000"/>
                            </p:stCondLst>
                            <p:childTnLst>
                              <p:par>
                                <p:cTn id="13" presetID="14" presetClass="entr" presetSubtype="10" fill="hold" grpId="0" nodeType="afterEffect">
                                  <p:stCondLst>
                                    <p:cond delay="50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par>
                          <p:cTn id="16" fill="hold">
                            <p:stCondLst>
                              <p:cond delay="4000"/>
                            </p:stCondLst>
                            <p:childTnLst>
                              <p:par>
                                <p:cTn id="17" presetID="22" presetClass="entr" presetSubtype="8" fill="hold" grpId="0" nodeType="afterEffect">
                                  <p:stCondLst>
                                    <p:cond delay="50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wipe(left)">
                                      <p:cBhvr>
                                        <p:cTn id="19" dur="2000"/>
                                        <p:tgtEl>
                                          <p:spTgt spid="19">
                                            <p:txEl>
                                              <p:pRg st="0" end="0"/>
                                            </p:txEl>
                                          </p:spTgt>
                                        </p:tgtEl>
                                      </p:cBhvr>
                                    </p:animEffect>
                                  </p:childTnLst>
                                </p:cTn>
                              </p:par>
                            </p:childTnLst>
                          </p:cTn>
                        </p:par>
                        <p:par>
                          <p:cTn id="20" fill="hold">
                            <p:stCondLst>
                              <p:cond delay="6500"/>
                            </p:stCondLst>
                            <p:childTnLst>
                              <p:par>
                                <p:cTn id="21" presetID="22" presetClass="entr" presetSubtype="8" fill="hold" grpId="0" nodeType="afterEffect">
                                  <p:stCondLst>
                                    <p:cond delay="500"/>
                                  </p:stCondLst>
                                  <p:childTnLst>
                                    <p:set>
                                      <p:cBhvr>
                                        <p:cTn id="22" dur="1" fill="hold">
                                          <p:stCondLst>
                                            <p:cond delay="0"/>
                                          </p:stCondLst>
                                        </p:cTn>
                                        <p:tgtEl>
                                          <p:spTgt spid="19">
                                            <p:txEl>
                                              <p:pRg st="2" end="2"/>
                                            </p:txEl>
                                          </p:spTgt>
                                        </p:tgtEl>
                                        <p:attrNameLst>
                                          <p:attrName>style.visibility</p:attrName>
                                        </p:attrNameLst>
                                      </p:cBhvr>
                                      <p:to>
                                        <p:strVal val="visible"/>
                                      </p:to>
                                    </p:set>
                                    <p:animEffect transition="in" filter="wipe(left)">
                                      <p:cBhvr>
                                        <p:cTn id="23" dur="20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17" grpId="0" uiExpand="1" build="p"/>
      <p:bldP spid="18" grpId="0" animBg="1"/>
      <p:bldP spid="1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13</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a:solidFill>
                  <a:schemeClr val="lt1"/>
                </a:solidFill>
              </a:rPr>
              <a:t>Test de autoevaluación</a:t>
            </a:r>
            <a:endParaRPr sz="2400" b="0" i="0" u="none" strike="noStrike" cap="none" dirty="0">
              <a:solidFill>
                <a:schemeClr val="lt1"/>
              </a:solidFill>
              <a:latin typeface="Arial"/>
              <a:ea typeface="Arial"/>
              <a:cs typeface="Arial"/>
              <a:sym typeface="Arial"/>
            </a:endParaRPr>
          </a:p>
        </p:txBody>
      </p:sp>
      <p:sp>
        <p:nvSpPr>
          <p:cNvPr id="5" name="4 Rectángulo"/>
          <p:cNvSpPr/>
          <p:nvPr/>
        </p:nvSpPr>
        <p:spPr>
          <a:xfrm>
            <a:off x="319069" y="1929637"/>
            <a:ext cx="8367731" cy="738664"/>
          </a:xfrm>
          <a:prstGeom prst="rect">
            <a:avLst/>
          </a:prstGeom>
        </p:spPr>
        <p:txBody>
          <a:bodyPr wrap="square">
            <a:spAutoFit/>
          </a:bodyPr>
          <a:lstStyle/>
          <a:p>
            <a:pPr algn="just"/>
            <a:r>
              <a:rPr lang="es-ES" sz="2100">
                <a:solidFill>
                  <a:schemeClr val="tx1"/>
                </a:solidFill>
              </a:rPr>
              <a:t>La forma en que los servicios de hostelería determinan su modelo de negocio...</a:t>
            </a:r>
          </a:p>
        </p:txBody>
      </p:sp>
      <p:sp>
        <p:nvSpPr>
          <p:cNvPr id="2" name="ZoneTexte 1">
            <a:extLst>
              <a:ext uri="{FF2B5EF4-FFF2-40B4-BE49-F238E27FC236}">
                <a16:creationId xmlns:a16="http://schemas.microsoft.com/office/drawing/2014/main" id="{69F9BF4B-5902-4C03-A3D7-455094F92AFD}"/>
              </a:ext>
            </a:extLst>
          </p:cNvPr>
          <p:cNvSpPr txBox="1"/>
          <p:nvPr/>
        </p:nvSpPr>
        <p:spPr>
          <a:xfrm>
            <a:off x="2019300" y="2867782"/>
            <a:ext cx="4933950" cy="369332"/>
          </a:xfrm>
          <a:prstGeom prst="rect">
            <a:avLst/>
          </a:prstGeom>
          <a:noFill/>
        </p:spPr>
        <p:txBody>
          <a:bodyPr wrap="square" rtlCol="0">
            <a:spAutoFit/>
          </a:bodyPr>
          <a:lstStyle/>
          <a:p>
            <a:r>
              <a:rPr lang="es-ES" sz="1800">
                <a:sym typeface="Wingdings" panose="05000000000000000000" pitchFamily="2" charset="2"/>
              </a:rPr>
              <a:t> Afecta la frecuencia de abastecimiento</a:t>
            </a:r>
            <a:endParaRPr lang="es-ES" sz="1800"/>
          </a:p>
        </p:txBody>
      </p:sp>
      <p:sp>
        <p:nvSpPr>
          <p:cNvPr id="6" name="ZoneTexte 5">
            <a:extLst>
              <a:ext uri="{FF2B5EF4-FFF2-40B4-BE49-F238E27FC236}">
                <a16:creationId xmlns:a16="http://schemas.microsoft.com/office/drawing/2014/main" id="{52B64AB6-FCFC-4DA5-8FA6-52AAE6ABAAEF}"/>
              </a:ext>
            </a:extLst>
          </p:cNvPr>
          <p:cNvSpPr txBox="1"/>
          <p:nvPr/>
        </p:nvSpPr>
        <p:spPr>
          <a:xfrm>
            <a:off x="2019300" y="3559578"/>
            <a:ext cx="4933950" cy="369332"/>
          </a:xfrm>
          <a:prstGeom prst="rect">
            <a:avLst/>
          </a:prstGeom>
          <a:noFill/>
        </p:spPr>
        <p:txBody>
          <a:bodyPr wrap="square" rtlCol="0">
            <a:spAutoFit/>
          </a:bodyPr>
          <a:lstStyle/>
          <a:p>
            <a:r>
              <a:rPr lang="es-ES" sz="1800">
                <a:sym typeface="Wingdings" panose="05000000000000000000" pitchFamily="2" charset="2"/>
              </a:rPr>
              <a:t>  Influye en la calidad de los productos</a:t>
            </a:r>
            <a:endParaRPr lang="es-ES" sz="1800"/>
          </a:p>
        </p:txBody>
      </p:sp>
      <p:sp>
        <p:nvSpPr>
          <p:cNvPr id="7" name="ZoneTexte 6">
            <a:extLst>
              <a:ext uri="{FF2B5EF4-FFF2-40B4-BE49-F238E27FC236}">
                <a16:creationId xmlns:a16="http://schemas.microsoft.com/office/drawing/2014/main" id="{C4B15DA3-2DE8-4D0E-956E-7BAE356191A1}"/>
              </a:ext>
            </a:extLst>
          </p:cNvPr>
          <p:cNvSpPr txBox="1"/>
          <p:nvPr/>
        </p:nvSpPr>
        <p:spPr>
          <a:xfrm>
            <a:off x="2019299" y="4251374"/>
            <a:ext cx="5286375" cy="646331"/>
          </a:xfrm>
          <a:prstGeom prst="rect">
            <a:avLst/>
          </a:prstGeom>
          <a:noFill/>
        </p:spPr>
        <p:txBody>
          <a:bodyPr wrap="square" rtlCol="0">
            <a:spAutoFit/>
          </a:bodyPr>
          <a:lstStyle/>
          <a:p>
            <a:r>
              <a:rPr lang="es-ES" sz="1800">
                <a:sym typeface="Wingdings" panose="05000000000000000000" pitchFamily="2" charset="2"/>
              </a:rPr>
              <a:t> </a:t>
            </a:r>
            <a:r>
              <a:rPr lang="es-ES" sz="1800"/>
              <a:t>Proporciona información sobre las preferencias de los clientes</a:t>
            </a:r>
          </a:p>
        </p:txBody>
      </p:sp>
      <p:sp>
        <p:nvSpPr>
          <p:cNvPr id="8" name="ZoneTexte 7">
            <a:extLst>
              <a:ext uri="{FF2B5EF4-FFF2-40B4-BE49-F238E27FC236}">
                <a16:creationId xmlns:a16="http://schemas.microsoft.com/office/drawing/2014/main" id="{A66689D4-C93B-4EC4-BC4A-305877A1D021}"/>
              </a:ext>
            </a:extLst>
          </p:cNvPr>
          <p:cNvSpPr txBox="1"/>
          <p:nvPr/>
        </p:nvSpPr>
        <p:spPr>
          <a:xfrm>
            <a:off x="2019300" y="4943170"/>
            <a:ext cx="4933950" cy="646331"/>
          </a:xfrm>
          <a:prstGeom prst="rect">
            <a:avLst/>
          </a:prstGeom>
          <a:noFill/>
        </p:spPr>
        <p:txBody>
          <a:bodyPr wrap="square" rtlCol="0">
            <a:spAutoFit/>
          </a:bodyPr>
          <a:lstStyle/>
          <a:p>
            <a:r>
              <a:rPr lang="es-ES" sz="1800">
                <a:sym typeface="Wingdings" panose="05000000000000000000" pitchFamily="2" charset="2"/>
              </a:rPr>
              <a:t> Garantiza una política sensible al medio ambiente</a:t>
            </a:r>
            <a:endParaRPr lang="es-ES" sz="1800"/>
          </a:p>
        </p:txBody>
      </p:sp>
      <p:pic>
        <p:nvPicPr>
          <p:cNvPr id="4" name="Image 3">
            <a:extLst>
              <a:ext uri="{FF2B5EF4-FFF2-40B4-BE49-F238E27FC236}">
                <a16:creationId xmlns:a16="http://schemas.microsoft.com/office/drawing/2014/main" id="{9B35A372-EC8E-4028-84B9-82173A18A2DA}"/>
              </a:ext>
            </a:extLst>
          </p:cNvPr>
          <p:cNvPicPr>
            <a:picLocks noChangeAspect="1"/>
          </p:cNvPicPr>
          <p:nvPr/>
        </p:nvPicPr>
        <p:blipFill rotWithShape="1">
          <a:blip r:embed="rId3"/>
          <a:srcRect t="15542" r="47614" b="22961"/>
          <a:stretch/>
        </p:blipFill>
        <p:spPr>
          <a:xfrm>
            <a:off x="2022699" y="2848732"/>
            <a:ext cx="374201" cy="342272"/>
          </a:xfrm>
          <a:prstGeom prst="rect">
            <a:avLst/>
          </a:prstGeom>
        </p:spPr>
      </p:pic>
      <p:pic>
        <p:nvPicPr>
          <p:cNvPr id="11" name="Image 10">
            <a:extLst>
              <a:ext uri="{FF2B5EF4-FFF2-40B4-BE49-F238E27FC236}">
                <a16:creationId xmlns:a16="http://schemas.microsoft.com/office/drawing/2014/main" id="{5AAFCB62-B5E8-423E-923F-D92CFD867387}"/>
              </a:ext>
            </a:extLst>
          </p:cNvPr>
          <p:cNvPicPr>
            <a:picLocks noChangeAspect="1"/>
          </p:cNvPicPr>
          <p:nvPr/>
        </p:nvPicPr>
        <p:blipFill rotWithShape="1">
          <a:blip r:embed="rId3"/>
          <a:srcRect t="15542" r="47614" b="22961"/>
          <a:stretch/>
        </p:blipFill>
        <p:spPr>
          <a:xfrm>
            <a:off x="2022699" y="3523465"/>
            <a:ext cx="374201" cy="342272"/>
          </a:xfrm>
          <a:prstGeom prst="rect">
            <a:avLst/>
          </a:prstGeom>
        </p:spPr>
      </p:pic>
    </p:spTree>
    <p:extLst>
      <p:ext uri="{BB962C8B-B14F-4D97-AF65-F5344CB8AC3E}">
        <p14:creationId xmlns:p14="http://schemas.microsoft.com/office/powerpoint/2010/main" val="3106303484"/>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3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14</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indent="-742950">
              <a:lnSpc>
                <a:spcPct val="90000"/>
              </a:lnSpc>
            </a:pPr>
            <a:r>
              <a:rPr lang="es-ES" sz="2400" dirty="0">
                <a:solidFill>
                  <a:schemeClr val="lt1"/>
                </a:solidFill>
              </a:rPr>
              <a:t>Test de autoevaluación</a:t>
            </a:r>
            <a:endParaRPr lang="es-ES" sz="2400" b="0" i="0" u="none" strike="noStrike" cap="none" dirty="0">
              <a:solidFill>
                <a:schemeClr val="lt1"/>
              </a:solidFill>
              <a:latin typeface="Arial"/>
              <a:ea typeface="Arial"/>
              <a:cs typeface="Arial"/>
              <a:sym typeface="Arial"/>
            </a:endParaRPr>
          </a:p>
        </p:txBody>
      </p:sp>
      <p:sp>
        <p:nvSpPr>
          <p:cNvPr id="5" name="4 Rectángulo"/>
          <p:cNvSpPr/>
          <p:nvPr/>
        </p:nvSpPr>
        <p:spPr>
          <a:xfrm>
            <a:off x="319069" y="1929637"/>
            <a:ext cx="8367731" cy="738664"/>
          </a:xfrm>
          <a:prstGeom prst="rect">
            <a:avLst/>
          </a:prstGeom>
        </p:spPr>
        <p:txBody>
          <a:bodyPr wrap="square">
            <a:spAutoFit/>
          </a:bodyPr>
          <a:lstStyle/>
          <a:p>
            <a:pPr algn="just"/>
            <a:r>
              <a:rPr lang="es-ES" sz="2100">
                <a:solidFill>
                  <a:schemeClr val="tx1"/>
                </a:solidFill>
              </a:rPr>
              <a:t>El futuro de los hoteles, restaurantes y servicios de catering en general parece que está:</a:t>
            </a:r>
          </a:p>
        </p:txBody>
      </p:sp>
      <p:sp>
        <p:nvSpPr>
          <p:cNvPr id="2" name="ZoneTexte 1">
            <a:extLst>
              <a:ext uri="{FF2B5EF4-FFF2-40B4-BE49-F238E27FC236}">
                <a16:creationId xmlns:a16="http://schemas.microsoft.com/office/drawing/2014/main" id="{69F9BF4B-5902-4C03-A3D7-455094F92AFD}"/>
              </a:ext>
            </a:extLst>
          </p:cNvPr>
          <p:cNvSpPr txBox="1"/>
          <p:nvPr/>
        </p:nvSpPr>
        <p:spPr>
          <a:xfrm>
            <a:off x="2019299" y="2844348"/>
            <a:ext cx="5791200" cy="369332"/>
          </a:xfrm>
          <a:prstGeom prst="rect">
            <a:avLst/>
          </a:prstGeom>
          <a:noFill/>
        </p:spPr>
        <p:txBody>
          <a:bodyPr wrap="square" rtlCol="0">
            <a:spAutoFit/>
          </a:bodyPr>
          <a:lstStyle/>
          <a:p>
            <a:r>
              <a:rPr lang="es-ES" sz="1800">
                <a:sym typeface="Wingdings" panose="05000000000000000000" pitchFamily="2" charset="2"/>
              </a:rPr>
              <a:t> Aumentando la oferta con más variedad y productos</a:t>
            </a:r>
            <a:endParaRPr lang="es-ES" sz="1800"/>
          </a:p>
        </p:txBody>
      </p:sp>
      <p:sp>
        <p:nvSpPr>
          <p:cNvPr id="6" name="ZoneTexte 5">
            <a:extLst>
              <a:ext uri="{FF2B5EF4-FFF2-40B4-BE49-F238E27FC236}">
                <a16:creationId xmlns:a16="http://schemas.microsoft.com/office/drawing/2014/main" id="{52B64AB6-FCFC-4DA5-8FA6-52AAE6ABAAEF}"/>
              </a:ext>
            </a:extLst>
          </p:cNvPr>
          <p:cNvSpPr txBox="1"/>
          <p:nvPr/>
        </p:nvSpPr>
        <p:spPr>
          <a:xfrm>
            <a:off x="2019299" y="3559578"/>
            <a:ext cx="6600825" cy="369332"/>
          </a:xfrm>
          <a:prstGeom prst="rect">
            <a:avLst/>
          </a:prstGeom>
          <a:noFill/>
        </p:spPr>
        <p:txBody>
          <a:bodyPr wrap="square" rtlCol="0">
            <a:spAutoFit/>
          </a:bodyPr>
          <a:lstStyle/>
          <a:p>
            <a:r>
              <a:rPr lang="es-ES" sz="1800">
                <a:sym typeface="Wingdings" panose="05000000000000000000" pitchFamily="2" charset="2"/>
              </a:rPr>
              <a:t> Invirtiendo más en calidad</a:t>
            </a:r>
            <a:endParaRPr lang="es-ES" sz="1800"/>
          </a:p>
        </p:txBody>
      </p:sp>
      <p:sp>
        <p:nvSpPr>
          <p:cNvPr id="7" name="ZoneTexte 6">
            <a:extLst>
              <a:ext uri="{FF2B5EF4-FFF2-40B4-BE49-F238E27FC236}">
                <a16:creationId xmlns:a16="http://schemas.microsoft.com/office/drawing/2014/main" id="{C4B15DA3-2DE8-4D0E-956E-7BAE356191A1}"/>
              </a:ext>
            </a:extLst>
          </p:cNvPr>
          <p:cNvSpPr txBox="1"/>
          <p:nvPr/>
        </p:nvSpPr>
        <p:spPr>
          <a:xfrm>
            <a:off x="2019300" y="4251374"/>
            <a:ext cx="6600824" cy="646331"/>
          </a:xfrm>
          <a:prstGeom prst="rect">
            <a:avLst/>
          </a:prstGeom>
          <a:noFill/>
        </p:spPr>
        <p:txBody>
          <a:bodyPr wrap="square" rtlCol="0">
            <a:spAutoFit/>
          </a:bodyPr>
          <a:lstStyle/>
          <a:p>
            <a:r>
              <a:rPr lang="es-ES" sz="1800">
                <a:sym typeface="Wingdings" panose="05000000000000000000" pitchFamily="2" charset="2"/>
              </a:rPr>
              <a:t> Defendiendo valores, entre los que destaca la protección del medio ambiente</a:t>
            </a:r>
            <a:endParaRPr lang="es-ES" sz="1800"/>
          </a:p>
        </p:txBody>
      </p:sp>
      <p:sp>
        <p:nvSpPr>
          <p:cNvPr id="8" name="ZoneTexte 7">
            <a:extLst>
              <a:ext uri="{FF2B5EF4-FFF2-40B4-BE49-F238E27FC236}">
                <a16:creationId xmlns:a16="http://schemas.microsoft.com/office/drawing/2014/main" id="{A66689D4-C93B-4EC4-BC4A-305877A1D021}"/>
              </a:ext>
            </a:extLst>
          </p:cNvPr>
          <p:cNvSpPr txBox="1"/>
          <p:nvPr/>
        </p:nvSpPr>
        <p:spPr>
          <a:xfrm>
            <a:off x="2019300" y="4978228"/>
            <a:ext cx="6600824" cy="369332"/>
          </a:xfrm>
          <a:prstGeom prst="rect">
            <a:avLst/>
          </a:prstGeom>
          <a:noFill/>
        </p:spPr>
        <p:txBody>
          <a:bodyPr wrap="square" rtlCol="0">
            <a:spAutoFit/>
          </a:bodyPr>
          <a:lstStyle/>
          <a:p>
            <a:r>
              <a:rPr lang="es-ES" sz="1800">
                <a:sym typeface="Wingdings" panose="05000000000000000000" pitchFamily="2" charset="2"/>
              </a:rPr>
              <a:t> Creando un viaje de experiencia del cliente</a:t>
            </a:r>
            <a:endParaRPr lang="es-ES" sz="1800"/>
          </a:p>
        </p:txBody>
      </p:sp>
      <p:pic>
        <p:nvPicPr>
          <p:cNvPr id="4" name="Image 3">
            <a:extLst>
              <a:ext uri="{FF2B5EF4-FFF2-40B4-BE49-F238E27FC236}">
                <a16:creationId xmlns:a16="http://schemas.microsoft.com/office/drawing/2014/main" id="{9B35A372-EC8E-4028-84B9-82173A18A2DA}"/>
              </a:ext>
            </a:extLst>
          </p:cNvPr>
          <p:cNvPicPr>
            <a:picLocks noChangeAspect="1"/>
          </p:cNvPicPr>
          <p:nvPr/>
        </p:nvPicPr>
        <p:blipFill rotWithShape="1">
          <a:blip r:embed="rId3"/>
          <a:srcRect t="15542" r="47614" b="22961"/>
          <a:stretch/>
        </p:blipFill>
        <p:spPr>
          <a:xfrm>
            <a:off x="2019299" y="4232731"/>
            <a:ext cx="374201" cy="342272"/>
          </a:xfrm>
          <a:prstGeom prst="rect">
            <a:avLst/>
          </a:prstGeom>
        </p:spPr>
      </p:pic>
      <p:pic>
        <p:nvPicPr>
          <p:cNvPr id="11" name="Image 10">
            <a:extLst>
              <a:ext uri="{FF2B5EF4-FFF2-40B4-BE49-F238E27FC236}">
                <a16:creationId xmlns:a16="http://schemas.microsoft.com/office/drawing/2014/main" id="{98DB5D34-8447-457A-B98B-1B115D2105F9}"/>
              </a:ext>
            </a:extLst>
          </p:cNvPr>
          <p:cNvPicPr>
            <a:picLocks noChangeAspect="1"/>
          </p:cNvPicPr>
          <p:nvPr/>
        </p:nvPicPr>
        <p:blipFill rotWithShape="1">
          <a:blip r:embed="rId3"/>
          <a:srcRect t="15542" r="47614" b="22961"/>
          <a:stretch/>
        </p:blipFill>
        <p:spPr>
          <a:xfrm>
            <a:off x="2019299" y="4954578"/>
            <a:ext cx="374201" cy="342272"/>
          </a:xfrm>
          <a:prstGeom prst="rect">
            <a:avLst/>
          </a:prstGeom>
        </p:spPr>
      </p:pic>
    </p:spTree>
    <p:extLst>
      <p:ext uri="{BB962C8B-B14F-4D97-AF65-F5344CB8AC3E}">
        <p14:creationId xmlns:p14="http://schemas.microsoft.com/office/powerpoint/2010/main" val="2922333725"/>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3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15</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b="0" i="0" u="none" strike="noStrike" cap="none" dirty="0">
                <a:solidFill>
                  <a:schemeClr val="lt1"/>
                </a:solidFill>
                <a:latin typeface="Arial"/>
                <a:ea typeface="Arial"/>
                <a:cs typeface="Arial"/>
                <a:sym typeface="Arial"/>
              </a:rPr>
              <a:t>Modalidades operativas</a:t>
            </a:r>
          </a:p>
        </p:txBody>
      </p:sp>
      <p:sp>
        <p:nvSpPr>
          <p:cNvPr id="6" name="5 Rectángulo"/>
          <p:cNvSpPr/>
          <p:nvPr/>
        </p:nvSpPr>
        <p:spPr>
          <a:xfrm>
            <a:off x="306006" y="1517110"/>
            <a:ext cx="8367731" cy="1323439"/>
          </a:xfrm>
          <a:prstGeom prst="rect">
            <a:avLst/>
          </a:prstGeom>
        </p:spPr>
        <p:txBody>
          <a:bodyPr wrap="square">
            <a:spAutoFit/>
          </a:bodyPr>
          <a:lstStyle/>
          <a:p>
            <a:pPr algn="just"/>
            <a:r>
              <a:rPr lang="es-ES" sz="1600" b="1" dirty="0">
                <a:solidFill>
                  <a:srgbClr val="18C320"/>
                </a:solidFill>
              </a:rPr>
              <a:t>Organización de los servicios de hostelería</a:t>
            </a:r>
          </a:p>
          <a:p>
            <a:pPr algn="just"/>
            <a:endParaRPr lang="es-ES" sz="1600" dirty="0">
              <a:solidFill>
                <a:schemeClr val="tx1"/>
              </a:solidFill>
            </a:endParaRPr>
          </a:p>
          <a:p>
            <a:pPr algn="just"/>
            <a:r>
              <a:rPr lang="es-ES" sz="1600" dirty="0">
                <a:solidFill>
                  <a:schemeClr val="tx1"/>
                </a:solidFill>
              </a:rPr>
              <a:t>Para garantizar la disponibilidad de productos y equipos durante todo el año, igualando una posición establecida con respecto a sus clientes, estas partes interesadas deberán asegurar lo siguiente :</a:t>
            </a:r>
          </a:p>
        </p:txBody>
      </p:sp>
      <p:sp>
        <p:nvSpPr>
          <p:cNvPr id="2" name="Ellipse 1">
            <a:extLst>
              <a:ext uri="{FF2B5EF4-FFF2-40B4-BE49-F238E27FC236}">
                <a16:creationId xmlns:a16="http://schemas.microsoft.com/office/drawing/2014/main" id="{583168E3-1401-4CC7-944D-2E817CF1BB5B}"/>
              </a:ext>
            </a:extLst>
          </p:cNvPr>
          <p:cNvSpPr/>
          <p:nvPr/>
        </p:nvSpPr>
        <p:spPr>
          <a:xfrm>
            <a:off x="306006" y="2861074"/>
            <a:ext cx="1583473" cy="524107"/>
          </a:xfrm>
          <a:prstGeom prst="ellipse">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Cantidad</a:t>
            </a:r>
          </a:p>
        </p:txBody>
      </p:sp>
      <p:sp>
        <p:nvSpPr>
          <p:cNvPr id="3" name="ZoneTexte 2">
            <a:extLst>
              <a:ext uri="{FF2B5EF4-FFF2-40B4-BE49-F238E27FC236}">
                <a16:creationId xmlns:a16="http://schemas.microsoft.com/office/drawing/2014/main" id="{385E0865-C436-4810-9905-090EA1E4507B}"/>
              </a:ext>
            </a:extLst>
          </p:cNvPr>
          <p:cNvSpPr txBox="1"/>
          <p:nvPr/>
        </p:nvSpPr>
        <p:spPr>
          <a:xfrm>
            <a:off x="1889479" y="2764707"/>
            <a:ext cx="6906048" cy="185576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S" sz="1300" dirty="0">
                <a:solidFill>
                  <a:srgbClr val="009FC6"/>
                </a:solidFill>
              </a:rPr>
              <a:t>La estacionalidad puede impactar mucho en este tipo de negocios</a:t>
            </a:r>
          </a:p>
          <a:p>
            <a:pPr marL="285750" indent="-285750" algn="just">
              <a:lnSpc>
                <a:spcPct val="150000"/>
              </a:lnSpc>
              <a:buFont typeface="Arial" panose="020B0604020202020204" pitchFamily="34" charset="0"/>
              <a:buChar char="•"/>
            </a:pPr>
            <a:r>
              <a:rPr lang="es-ES" sz="1300" dirty="0">
                <a:solidFill>
                  <a:srgbClr val="009FC6"/>
                </a:solidFill>
              </a:rPr>
              <a:t>La frecuentación de los clientes puede variar mucho</a:t>
            </a:r>
          </a:p>
          <a:p>
            <a:pPr marL="285750" indent="-285750" algn="just">
              <a:lnSpc>
                <a:spcPct val="150000"/>
              </a:lnSpc>
              <a:buFont typeface="Arial" panose="020B0604020202020204" pitchFamily="34" charset="0"/>
              <a:buChar char="•"/>
            </a:pPr>
            <a:r>
              <a:rPr lang="es-ES" sz="1300" dirty="0">
                <a:solidFill>
                  <a:srgbClr val="009FC6"/>
                </a:solidFill>
              </a:rPr>
              <a:t>Dimensionar adecuadamente la estrategia y el presupuesto de compras es fundamental</a:t>
            </a:r>
          </a:p>
          <a:p>
            <a:pPr marL="285750" indent="-285750" algn="just">
              <a:lnSpc>
                <a:spcPct val="150000"/>
              </a:lnSpc>
              <a:buFont typeface="Arial" panose="020B0604020202020204" pitchFamily="34" charset="0"/>
              <a:buChar char="•"/>
            </a:pPr>
            <a:r>
              <a:rPr lang="es-ES" sz="1300" dirty="0">
                <a:solidFill>
                  <a:srgbClr val="009FC6"/>
                </a:solidFill>
              </a:rPr>
              <a:t>Las relaciones sólidas con los proveedores son importantes para garantizar las tasas de producción</a:t>
            </a:r>
          </a:p>
        </p:txBody>
      </p:sp>
      <p:sp>
        <p:nvSpPr>
          <p:cNvPr id="9" name="ZoneTexte 8">
            <a:extLst>
              <a:ext uri="{FF2B5EF4-FFF2-40B4-BE49-F238E27FC236}">
                <a16:creationId xmlns:a16="http://schemas.microsoft.com/office/drawing/2014/main" id="{C2A69F10-B8E5-46C9-9B38-C83A2BE6D6AF}"/>
              </a:ext>
            </a:extLst>
          </p:cNvPr>
          <p:cNvSpPr txBox="1"/>
          <p:nvPr/>
        </p:nvSpPr>
        <p:spPr>
          <a:xfrm>
            <a:off x="910135" y="6285729"/>
            <a:ext cx="870304" cy="246221"/>
          </a:xfrm>
          <a:prstGeom prst="rect">
            <a:avLst/>
          </a:prstGeom>
          <a:noFill/>
        </p:spPr>
        <p:txBody>
          <a:bodyPr wrap="square" rtlCol="0">
            <a:spAutoFit/>
          </a:bodyPr>
          <a:lstStyle/>
          <a:p>
            <a:pPr algn="ctr"/>
            <a:r>
              <a:rPr lang="fr-FR" sz="1000" dirty="0"/>
              <a:t>Lunes</a:t>
            </a:r>
          </a:p>
        </p:txBody>
      </p:sp>
      <p:sp>
        <p:nvSpPr>
          <p:cNvPr id="16" name="ZoneTexte 15">
            <a:extLst>
              <a:ext uri="{FF2B5EF4-FFF2-40B4-BE49-F238E27FC236}">
                <a16:creationId xmlns:a16="http://schemas.microsoft.com/office/drawing/2014/main" id="{3D501F94-904F-4328-A26F-8770B5808F95}"/>
              </a:ext>
            </a:extLst>
          </p:cNvPr>
          <p:cNvSpPr txBox="1"/>
          <p:nvPr/>
        </p:nvSpPr>
        <p:spPr>
          <a:xfrm>
            <a:off x="1813279" y="6280967"/>
            <a:ext cx="870304" cy="246221"/>
          </a:xfrm>
          <a:prstGeom prst="rect">
            <a:avLst/>
          </a:prstGeom>
          <a:noFill/>
        </p:spPr>
        <p:txBody>
          <a:bodyPr wrap="square" rtlCol="0">
            <a:spAutoFit/>
          </a:bodyPr>
          <a:lstStyle/>
          <a:p>
            <a:pPr algn="ctr"/>
            <a:r>
              <a:rPr lang="fr-FR" sz="1000" dirty="0"/>
              <a:t>Martes</a:t>
            </a:r>
          </a:p>
        </p:txBody>
      </p:sp>
      <p:sp>
        <p:nvSpPr>
          <p:cNvPr id="17" name="ZoneTexte 16">
            <a:extLst>
              <a:ext uri="{FF2B5EF4-FFF2-40B4-BE49-F238E27FC236}">
                <a16:creationId xmlns:a16="http://schemas.microsoft.com/office/drawing/2014/main" id="{486ACE0C-E448-4D89-B523-48D2A6C11B4C}"/>
              </a:ext>
            </a:extLst>
          </p:cNvPr>
          <p:cNvSpPr txBox="1"/>
          <p:nvPr/>
        </p:nvSpPr>
        <p:spPr>
          <a:xfrm>
            <a:off x="2719421" y="6273642"/>
            <a:ext cx="870304" cy="246221"/>
          </a:xfrm>
          <a:prstGeom prst="rect">
            <a:avLst/>
          </a:prstGeom>
          <a:noFill/>
        </p:spPr>
        <p:txBody>
          <a:bodyPr wrap="square" rtlCol="0">
            <a:spAutoFit/>
          </a:bodyPr>
          <a:lstStyle/>
          <a:p>
            <a:pPr algn="ctr"/>
            <a:r>
              <a:rPr lang="es-ES" sz="1000" dirty="0"/>
              <a:t>Miércoles</a:t>
            </a:r>
          </a:p>
        </p:txBody>
      </p:sp>
      <p:sp>
        <p:nvSpPr>
          <p:cNvPr id="18" name="ZoneTexte 17">
            <a:extLst>
              <a:ext uri="{FF2B5EF4-FFF2-40B4-BE49-F238E27FC236}">
                <a16:creationId xmlns:a16="http://schemas.microsoft.com/office/drawing/2014/main" id="{C71866AC-3342-4FB5-B191-EBFCEDE8C3B9}"/>
              </a:ext>
            </a:extLst>
          </p:cNvPr>
          <p:cNvSpPr txBox="1"/>
          <p:nvPr/>
        </p:nvSpPr>
        <p:spPr>
          <a:xfrm>
            <a:off x="3625563" y="6273642"/>
            <a:ext cx="870304" cy="246221"/>
          </a:xfrm>
          <a:prstGeom prst="rect">
            <a:avLst/>
          </a:prstGeom>
          <a:noFill/>
        </p:spPr>
        <p:txBody>
          <a:bodyPr wrap="square" rtlCol="0">
            <a:spAutoFit/>
          </a:bodyPr>
          <a:lstStyle/>
          <a:p>
            <a:pPr algn="ctr"/>
            <a:r>
              <a:rPr lang="es-ES" sz="1000" dirty="0"/>
              <a:t>Jueves</a:t>
            </a:r>
          </a:p>
        </p:txBody>
      </p:sp>
      <p:sp>
        <p:nvSpPr>
          <p:cNvPr id="19" name="ZoneTexte 18">
            <a:extLst>
              <a:ext uri="{FF2B5EF4-FFF2-40B4-BE49-F238E27FC236}">
                <a16:creationId xmlns:a16="http://schemas.microsoft.com/office/drawing/2014/main" id="{C9A15499-8C87-455C-AAC6-1C7E7EEF9018}"/>
              </a:ext>
            </a:extLst>
          </p:cNvPr>
          <p:cNvSpPr txBox="1"/>
          <p:nvPr/>
        </p:nvSpPr>
        <p:spPr>
          <a:xfrm>
            <a:off x="4453105" y="6273641"/>
            <a:ext cx="870304" cy="246221"/>
          </a:xfrm>
          <a:prstGeom prst="rect">
            <a:avLst/>
          </a:prstGeom>
          <a:noFill/>
        </p:spPr>
        <p:txBody>
          <a:bodyPr wrap="square" rtlCol="0">
            <a:spAutoFit/>
          </a:bodyPr>
          <a:lstStyle/>
          <a:p>
            <a:pPr algn="ctr"/>
            <a:r>
              <a:rPr lang="es-ES" sz="1000" dirty="0"/>
              <a:t>Viernes</a:t>
            </a:r>
          </a:p>
        </p:txBody>
      </p:sp>
      <p:sp>
        <p:nvSpPr>
          <p:cNvPr id="20" name="ZoneTexte 19">
            <a:extLst>
              <a:ext uri="{FF2B5EF4-FFF2-40B4-BE49-F238E27FC236}">
                <a16:creationId xmlns:a16="http://schemas.microsoft.com/office/drawing/2014/main" id="{B2603F2D-00FA-4F07-9BE8-6C482FAF855A}"/>
              </a:ext>
            </a:extLst>
          </p:cNvPr>
          <p:cNvSpPr txBox="1"/>
          <p:nvPr/>
        </p:nvSpPr>
        <p:spPr>
          <a:xfrm>
            <a:off x="5359247" y="6283168"/>
            <a:ext cx="870304" cy="246221"/>
          </a:xfrm>
          <a:prstGeom prst="rect">
            <a:avLst/>
          </a:prstGeom>
          <a:noFill/>
        </p:spPr>
        <p:txBody>
          <a:bodyPr wrap="square" rtlCol="0">
            <a:spAutoFit/>
          </a:bodyPr>
          <a:lstStyle/>
          <a:p>
            <a:pPr algn="ctr"/>
            <a:r>
              <a:rPr lang="es-ES" sz="1000" dirty="0"/>
              <a:t>Sábado</a:t>
            </a:r>
          </a:p>
        </p:txBody>
      </p:sp>
      <p:sp>
        <p:nvSpPr>
          <p:cNvPr id="21" name="ZoneTexte 20">
            <a:extLst>
              <a:ext uri="{FF2B5EF4-FFF2-40B4-BE49-F238E27FC236}">
                <a16:creationId xmlns:a16="http://schemas.microsoft.com/office/drawing/2014/main" id="{FC2DCF2A-1669-4155-8BE0-5CEE6C502EFA}"/>
              </a:ext>
            </a:extLst>
          </p:cNvPr>
          <p:cNvSpPr txBox="1"/>
          <p:nvPr/>
        </p:nvSpPr>
        <p:spPr>
          <a:xfrm>
            <a:off x="6259393" y="6280967"/>
            <a:ext cx="870304" cy="246221"/>
          </a:xfrm>
          <a:prstGeom prst="rect">
            <a:avLst/>
          </a:prstGeom>
          <a:noFill/>
        </p:spPr>
        <p:txBody>
          <a:bodyPr wrap="square" rtlCol="0">
            <a:spAutoFit/>
          </a:bodyPr>
          <a:lstStyle/>
          <a:p>
            <a:pPr algn="ctr"/>
            <a:r>
              <a:rPr lang="fr-FR" sz="1000" dirty="0"/>
              <a:t>Domingo</a:t>
            </a:r>
          </a:p>
        </p:txBody>
      </p:sp>
      <p:sp>
        <p:nvSpPr>
          <p:cNvPr id="11" name="Rectangle 10">
            <a:extLst>
              <a:ext uri="{FF2B5EF4-FFF2-40B4-BE49-F238E27FC236}">
                <a16:creationId xmlns:a16="http://schemas.microsoft.com/office/drawing/2014/main" id="{0E2657A8-F871-4E4A-8EDB-B54558944810}"/>
              </a:ext>
            </a:extLst>
          </p:cNvPr>
          <p:cNvSpPr/>
          <p:nvPr/>
        </p:nvSpPr>
        <p:spPr>
          <a:xfrm>
            <a:off x="1097742" y="5823974"/>
            <a:ext cx="125142" cy="416694"/>
          </a:xfrm>
          <a:prstGeom prst="rect">
            <a:avLst/>
          </a:prstGeom>
          <a:ln w="95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AB363131-F88E-4816-86B9-31A53556B2D2}"/>
              </a:ext>
            </a:extLst>
          </p:cNvPr>
          <p:cNvSpPr txBox="1"/>
          <p:nvPr/>
        </p:nvSpPr>
        <p:spPr>
          <a:xfrm>
            <a:off x="7334251" y="5086350"/>
            <a:ext cx="1461277" cy="246221"/>
          </a:xfrm>
          <a:prstGeom prst="rect">
            <a:avLst/>
          </a:prstGeom>
          <a:noFill/>
        </p:spPr>
        <p:txBody>
          <a:bodyPr wrap="square" rtlCol="0">
            <a:spAutoFit/>
          </a:bodyPr>
          <a:lstStyle/>
          <a:p>
            <a:r>
              <a:rPr lang="es-ES" sz="1000" b="1" dirty="0">
                <a:solidFill>
                  <a:srgbClr val="9BBB59"/>
                </a:solidFill>
              </a:rPr>
              <a:t>Clientes de mediodía</a:t>
            </a:r>
          </a:p>
        </p:txBody>
      </p:sp>
      <p:sp>
        <p:nvSpPr>
          <p:cNvPr id="25" name="ZoneTexte 24">
            <a:extLst>
              <a:ext uri="{FF2B5EF4-FFF2-40B4-BE49-F238E27FC236}">
                <a16:creationId xmlns:a16="http://schemas.microsoft.com/office/drawing/2014/main" id="{E41AF02A-7A0F-475B-9FE3-234ACA78FB2E}"/>
              </a:ext>
            </a:extLst>
          </p:cNvPr>
          <p:cNvSpPr txBox="1"/>
          <p:nvPr/>
        </p:nvSpPr>
        <p:spPr>
          <a:xfrm>
            <a:off x="7334250" y="5354483"/>
            <a:ext cx="1461277" cy="246221"/>
          </a:xfrm>
          <a:prstGeom prst="rect">
            <a:avLst/>
          </a:prstGeom>
          <a:noFill/>
        </p:spPr>
        <p:txBody>
          <a:bodyPr wrap="square" rtlCol="0">
            <a:spAutoFit/>
          </a:bodyPr>
          <a:lstStyle/>
          <a:p>
            <a:r>
              <a:rPr lang="es-ES" sz="1000" b="1" dirty="0">
                <a:solidFill>
                  <a:srgbClr val="4F81BD"/>
                </a:solidFill>
              </a:rPr>
              <a:t>Clientes de tarde</a:t>
            </a:r>
          </a:p>
        </p:txBody>
      </p:sp>
      <p:sp>
        <p:nvSpPr>
          <p:cNvPr id="26" name="ZoneTexte 25">
            <a:extLst>
              <a:ext uri="{FF2B5EF4-FFF2-40B4-BE49-F238E27FC236}">
                <a16:creationId xmlns:a16="http://schemas.microsoft.com/office/drawing/2014/main" id="{C621122A-6140-4603-9074-6A3469698F49}"/>
              </a:ext>
            </a:extLst>
          </p:cNvPr>
          <p:cNvSpPr txBox="1"/>
          <p:nvPr/>
        </p:nvSpPr>
        <p:spPr>
          <a:xfrm>
            <a:off x="7334250" y="5622616"/>
            <a:ext cx="1461277" cy="246221"/>
          </a:xfrm>
          <a:prstGeom prst="rect">
            <a:avLst/>
          </a:prstGeom>
          <a:noFill/>
        </p:spPr>
        <p:txBody>
          <a:bodyPr wrap="square" rtlCol="0">
            <a:spAutoFit/>
          </a:bodyPr>
          <a:lstStyle/>
          <a:p>
            <a:r>
              <a:rPr lang="es-ES" sz="1000" b="1" dirty="0">
                <a:solidFill>
                  <a:srgbClr val="8064A2"/>
                </a:solidFill>
              </a:rPr>
              <a:t>Clientes de noche</a:t>
            </a:r>
          </a:p>
        </p:txBody>
      </p:sp>
      <p:sp>
        <p:nvSpPr>
          <p:cNvPr id="27" name="Rectangle 26">
            <a:extLst>
              <a:ext uri="{FF2B5EF4-FFF2-40B4-BE49-F238E27FC236}">
                <a16:creationId xmlns:a16="http://schemas.microsoft.com/office/drawing/2014/main" id="{07897B81-CEE6-4EC5-84BA-AC0C9B18B281}"/>
              </a:ext>
            </a:extLst>
          </p:cNvPr>
          <p:cNvSpPr/>
          <p:nvPr/>
        </p:nvSpPr>
        <p:spPr>
          <a:xfrm>
            <a:off x="1275033" y="5600704"/>
            <a:ext cx="125142" cy="639964"/>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805765D6-4821-4606-82B3-B0E799AEB8EE}"/>
              </a:ext>
            </a:extLst>
          </p:cNvPr>
          <p:cNvSpPr/>
          <p:nvPr/>
        </p:nvSpPr>
        <p:spPr>
          <a:xfrm>
            <a:off x="1469217" y="5712338"/>
            <a:ext cx="125142" cy="528329"/>
          </a:xfrm>
          <a:prstGeom prst="rect">
            <a:avLst/>
          </a:prstGeom>
          <a:ln w="952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0150208-06BF-4FA5-A9D1-604D6EBDFF18}"/>
              </a:ext>
            </a:extLst>
          </p:cNvPr>
          <p:cNvSpPr/>
          <p:nvPr/>
        </p:nvSpPr>
        <p:spPr>
          <a:xfrm>
            <a:off x="2050242" y="5730944"/>
            <a:ext cx="125142" cy="509724"/>
          </a:xfrm>
          <a:prstGeom prst="rect">
            <a:avLst/>
          </a:prstGeom>
          <a:ln w="95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0CB57656-D8FB-437E-A5F9-BB3A51F51136}"/>
              </a:ext>
            </a:extLst>
          </p:cNvPr>
          <p:cNvSpPr/>
          <p:nvPr/>
        </p:nvSpPr>
        <p:spPr>
          <a:xfrm>
            <a:off x="2227533" y="5457827"/>
            <a:ext cx="125142" cy="782841"/>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E0FDDF02-4B74-472D-A945-68F3F24A7B86}"/>
              </a:ext>
            </a:extLst>
          </p:cNvPr>
          <p:cNvSpPr/>
          <p:nvPr/>
        </p:nvSpPr>
        <p:spPr>
          <a:xfrm>
            <a:off x="2421717" y="5594384"/>
            <a:ext cx="125142" cy="646283"/>
          </a:xfrm>
          <a:prstGeom prst="rect">
            <a:avLst/>
          </a:prstGeom>
          <a:ln w="952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3E0040F4-F520-4CC9-8857-0715C7EBA17E}"/>
              </a:ext>
            </a:extLst>
          </p:cNvPr>
          <p:cNvSpPr/>
          <p:nvPr/>
        </p:nvSpPr>
        <p:spPr>
          <a:xfrm>
            <a:off x="2877600" y="5486862"/>
            <a:ext cx="125142" cy="747486"/>
          </a:xfrm>
          <a:prstGeom prst="rect">
            <a:avLst/>
          </a:prstGeom>
          <a:ln w="95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35694804-D7F1-458F-B9EF-0CC4F569EF53}"/>
              </a:ext>
            </a:extLst>
          </p:cNvPr>
          <p:cNvSpPr/>
          <p:nvPr/>
        </p:nvSpPr>
        <p:spPr>
          <a:xfrm>
            <a:off x="3054891" y="5086350"/>
            <a:ext cx="125142" cy="1147998"/>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CE46ABD5-7EB8-489C-AFA8-B5AEAA4FF69A}"/>
              </a:ext>
            </a:extLst>
          </p:cNvPr>
          <p:cNvSpPr/>
          <p:nvPr/>
        </p:nvSpPr>
        <p:spPr>
          <a:xfrm>
            <a:off x="3249075" y="5286606"/>
            <a:ext cx="125142" cy="947742"/>
          </a:xfrm>
          <a:prstGeom prst="rect">
            <a:avLst/>
          </a:prstGeom>
          <a:ln w="952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C21E183B-AB2E-41B8-9648-DE65978E616D}"/>
              </a:ext>
            </a:extLst>
          </p:cNvPr>
          <p:cNvSpPr/>
          <p:nvPr/>
        </p:nvSpPr>
        <p:spPr>
          <a:xfrm>
            <a:off x="3826893" y="5817654"/>
            <a:ext cx="125142" cy="416694"/>
          </a:xfrm>
          <a:prstGeom prst="rect">
            <a:avLst/>
          </a:prstGeom>
          <a:ln w="95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D565817B-95D6-4272-A775-AB056C293E9A}"/>
              </a:ext>
            </a:extLst>
          </p:cNvPr>
          <p:cNvSpPr/>
          <p:nvPr/>
        </p:nvSpPr>
        <p:spPr>
          <a:xfrm>
            <a:off x="4004184" y="5594384"/>
            <a:ext cx="125142" cy="639964"/>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EABA7A0-B353-426D-9F46-76D9A76985D7}"/>
              </a:ext>
            </a:extLst>
          </p:cNvPr>
          <p:cNvSpPr/>
          <p:nvPr/>
        </p:nvSpPr>
        <p:spPr>
          <a:xfrm>
            <a:off x="4198368" y="5706018"/>
            <a:ext cx="125142" cy="528329"/>
          </a:xfrm>
          <a:prstGeom prst="rect">
            <a:avLst/>
          </a:prstGeom>
          <a:ln w="952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788F2F2B-918F-4290-AF6F-39463ADCD526}"/>
              </a:ext>
            </a:extLst>
          </p:cNvPr>
          <p:cNvSpPr/>
          <p:nvPr/>
        </p:nvSpPr>
        <p:spPr>
          <a:xfrm>
            <a:off x="4637358" y="5358559"/>
            <a:ext cx="125142" cy="875789"/>
          </a:xfrm>
          <a:prstGeom prst="rect">
            <a:avLst/>
          </a:prstGeom>
          <a:ln w="95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D978B2E8-2DAC-4BFB-9B7D-5B68700F5A94}"/>
              </a:ext>
            </a:extLst>
          </p:cNvPr>
          <p:cNvSpPr/>
          <p:nvPr/>
        </p:nvSpPr>
        <p:spPr>
          <a:xfrm>
            <a:off x="4814649" y="4889300"/>
            <a:ext cx="125142" cy="1345048"/>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3DA80012-B147-43E5-BA8F-17DB59E8C9E2}"/>
              </a:ext>
            </a:extLst>
          </p:cNvPr>
          <p:cNvSpPr/>
          <p:nvPr/>
        </p:nvSpPr>
        <p:spPr>
          <a:xfrm>
            <a:off x="5008833" y="4447215"/>
            <a:ext cx="120036" cy="1787133"/>
          </a:xfrm>
          <a:prstGeom prst="rect">
            <a:avLst/>
          </a:prstGeom>
          <a:ln w="952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5A520F87-961D-4635-B036-CC669B7233B5}"/>
              </a:ext>
            </a:extLst>
          </p:cNvPr>
          <p:cNvSpPr/>
          <p:nvPr/>
        </p:nvSpPr>
        <p:spPr>
          <a:xfrm>
            <a:off x="5534130" y="5069521"/>
            <a:ext cx="121562" cy="1161423"/>
          </a:xfrm>
          <a:prstGeom prst="rect">
            <a:avLst/>
          </a:prstGeom>
          <a:ln w="95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74D28ABE-57B6-4E5E-B02F-A31BA5F5921F}"/>
              </a:ext>
            </a:extLst>
          </p:cNvPr>
          <p:cNvSpPr/>
          <p:nvPr/>
        </p:nvSpPr>
        <p:spPr>
          <a:xfrm>
            <a:off x="5711421" y="4786072"/>
            <a:ext cx="121562" cy="1454397"/>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D80D4BEC-7515-4468-9B01-8D1534C2ED74}"/>
              </a:ext>
            </a:extLst>
          </p:cNvPr>
          <p:cNvSpPr/>
          <p:nvPr/>
        </p:nvSpPr>
        <p:spPr>
          <a:xfrm>
            <a:off x="5905605" y="4456740"/>
            <a:ext cx="120036" cy="1783729"/>
          </a:xfrm>
          <a:prstGeom prst="rect">
            <a:avLst/>
          </a:prstGeom>
          <a:ln w="952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0CDE85E3-CF82-4F3F-A7CC-514D39EFE54F}"/>
              </a:ext>
            </a:extLst>
          </p:cNvPr>
          <p:cNvSpPr/>
          <p:nvPr/>
        </p:nvSpPr>
        <p:spPr>
          <a:xfrm>
            <a:off x="6447585" y="5187557"/>
            <a:ext cx="120036" cy="1043388"/>
          </a:xfrm>
          <a:prstGeom prst="rect">
            <a:avLst/>
          </a:prstGeom>
          <a:ln w="95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3BA1A4F6-BF3B-4909-AD70-0EFAB36195D2}"/>
              </a:ext>
            </a:extLst>
          </p:cNvPr>
          <p:cNvSpPr/>
          <p:nvPr/>
        </p:nvSpPr>
        <p:spPr>
          <a:xfrm>
            <a:off x="6624876" y="4786072"/>
            <a:ext cx="120036" cy="1454398"/>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AA7B8B50-588E-48FB-AA7A-C21EDC195B78}"/>
              </a:ext>
            </a:extLst>
          </p:cNvPr>
          <p:cNvSpPr/>
          <p:nvPr/>
        </p:nvSpPr>
        <p:spPr>
          <a:xfrm>
            <a:off x="6819060" y="5712140"/>
            <a:ext cx="125142" cy="528329"/>
          </a:xfrm>
          <a:prstGeom prst="rect">
            <a:avLst/>
          </a:prstGeom>
          <a:ln w="952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cxnSp>
        <p:nvCxnSpPr>
          <p:cNvPr id="5" name="Connecteur droit avec flèche 4">
            <a:extLst>
              <a:ext uri="{FF2B5EF4-FFF2-40B4-BE49-F238E27FC236}">
                <a16:creationId xmlns:a16="http://schemas.microsoft.com/office/drawing/2014/main" id="{EDBC41D2-2119-4C27-B417-DFEE777712FB}"/>
              </a:ext>
            </a:extLst>
          </p:cNvPr>
          <p:cNvCxnSpPr>
            <a:cxnSpLocks/>
          </p:cNvCxnSpPr>
          <p:nvPr/>
        </p:nvCxnSpPr>
        <p:spPr>
          <a:xfrm>
            <a:off x="866775" y="6240668"/>
            <a:ext cx="6467475"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55389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1000"/>
                                        <p:tgtEl>
                                          <p:spTgt spid="6">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up)">
                                      <p:cBhvr>
                                        <p:cTn id="15" dur="2000"/>
                                        <p:tgtEl>
                                          <p:spTgt spid="6">
                                            <p:txEl>
                                              <p:pRg st="2" end="2"/>
                                            </p:txEl>
                                          </p:spTgt>
                                        </p:tgtEl>
                                      </p:cBhvr>
                                    </p:animEffect>
                                  </p:childTnLst>
                                </p:cTn>
                              </p:par>
                            </p:childTnLst>
                          </p:cTn>
                        </p:par>
                        <p:par>
                          <p:cTn id="16" fill="hold">
                            <p:stCondLst>
                              <p:cond delay="3500"/>
                            </p:stCondLst>
                            <p:childTnLst>
                              <p:par>
                                <p:cTn id="17" presetID="42" presetClass="entr" presetSubtype="0" fill="hold" grpId="0" nodeType="afterEffect">
                                  <p:stCondLst>
                                    <p:cond delay="5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22" presetClass="entr" presetSubtype="8" fill="hold" grpId="0" nodeType="after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left)">
                                      <p:cBhvr>
                                        <p:cTn id="25" dur="2000"/>
                                        <p:tgtEl>
                                          <p:spTgt spid="3">
                                            <p:txEl>
                                              <p:pRg st="0" end="0"/>
                                            </p:txEl>
                                          </p:spTgt>
                                        </p:tgtEl>
                                      </p:cBhvr>
                                    </p:animEffect>
                                  </p:childTnLst>
                                </p:cTn>
                              </p:par>
                            </p:childTnLst>
                          </p:cTn>
                        </p:par>
                        <p:par>
                          <p:cTn id="26" fill="hold">
                            <p:stCondLst>
                              <p:cond delay="7000"/>
                            </p:stCondLst>
                            <p:childTnLst>
                              <p:par>
                                <p:cTn id="27" presetID="22" presetClass="entr" presetSubtype="8" fill="hold" grpId="0" nodeType="after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left)">
                                      <p:cBhvr>
                                        <p:cTn id="29" dur="2000"/>
                                        <p:tgtEl>
                                          <p:spTgt spid="3">
                                            <p:txEl>
                                              <p:pRg st="1" end="1"/>
                                            </p:txEl>
                                          </p:spTgt>
                                        </p:tgtEl>
                                      </p:cBhvr>
                                    </p:animEffect>
                                  </p:childTnLst>
                                </p:cTn>
                              </p:par>
                            </p:childTnLst>
                          </p:cTn>
                        </p:par>
                        <p:par>
                          <p:cTn id="30" fill="hold">
                            <p:stCondLst>
                              <p:cond delay="9000"/>
                            </p:stCondLst>
                            <p:childTnLst>
                              <p:par>
                                <p:cTn id="31" presetID="22" presetClass="entr" presetSubtype="8" fill="hold" grpId="0"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left)">
                                      <p:cBhvr>
                                        <p:cTn id="33" dur="2000"/>
                                        <p:tgtEl>
                                          <p:spTgt spid="3">
                                            <p:txEl>
                                              <p:pRg st="2" end="2"/>
                                            </p:txEl>
                                          </p:spTgt>
                                        </p:tgtEl>
                                      </p:cBhvr>
                                    </p:animEffect>
                                  </p:childTnLst>
                                </p:cTn>
                              </p:par>
                            </p:childTnLst>
                          </p:cTn>
                        </p:par>
                        <p:par>
                          <p:cTn id="34" fill="hold">
                            <p:stCondLst>
                              <p:cond delay="11000"/>
                            </p:stCondLst>
                            <p:childTnLst>
                              <p:par>
                                <p:cTn id="35" presetID="22" presetClass="entr" presetSubtype="8" fill="hold" grpId="0"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left)">
                                      <p:cBhvr>
                                        <p:cTn id="37" dur="2000"/>
                                        <p:tgtEl>
                                          <p:spTgt spid="3">
                                            <p:txEl>
                                              <p:pRg st="3" end="3"/>
                                            </p:txEl>
                                          </p:spTgt>
                                        </p:tgtEl>
                                      </p:cBhvr>
                                    </p:animEffect>
                                  </p:childTnLst>
                                </p:cTn>
                              </p:par>
                            </p:childTnLst>
                          </p:cTn>
                        </p:par>
                        <p:par>
                          <p:cTn id="38" fill="hold">
                            <p:stCondLst>
                              <p:cond delay="13000"/>
                            </p:stCondLst>
                            <p:childTnLst>
                              <p:par>
                                <p:cTn id="39" presetID="22" presetClass="entr" presetSubtype="8"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3000"/>
                                        <p:tgtEl>
                                          <p:spTgt spid="5"/>
                                        </p:tgtEl>
                                      </p:cBhvr>
                                    </p:animEffect>
                                  </p:childTnLst>
                                </p:cTn>
                              </p:par>
                              <p:par>
                                <p:cTn id="42" presetID="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50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100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150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ppt_x"/>
                                          </p:val>
                                        </p:tav>
                                        <p:tav tm="100000">
                                          <p:val>
                                            <p:strVal val="#ppt_x"/>
                                          </p:val>
                                        </p:tav>
                                      </p:tavLst>
                                    </p:anim>
                                    <p:anim calcmode="lin" valueType="num">
                                      <p:cBhvr additive="base">
                                        <p:cTn id="57" dur="500" fill="hold"/>
                                        <p:tgtEl>
                                          <p:spTgt spid="18"/>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200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250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fill="hold"/>
                                        <p:tgtEl>
                                          <p:spTgt spid="20"/>
                                        </p:tgtEl>
                                        <p:attrNameLst>
                                          <p:attrName>ppt_x</p:attrName>
                                        </p:attrNameLst>
                                      </p:cBhvr>
                                      <p:tavLst>
                                        <p:tav tm="0">
                                          <p:val>
                                            <p:strVal val="#ppt_x"/>
                                          </p:val>
                                        </p:tav>
                                        <p:tav tm="100000">
                                          <p:val>
                                            <p:strVal val="#ppt_x"/>
                                          </p:val>
                                        </p:tav>
                                      </p:tavLst>
                                    </p:anim>
                                    <p:anim calcmode="lin" valueType="num">
                                      <p:cBhvr additive="base">
                                        <p:cTn id="65" dur="500" fill="hold"/>
                                        <p:tgtEl>
                                          <p:spTgt spid="20"/>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300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fill="hold"/>
                                        <p:tgtEl>
                                          <p:spTgt spid="21"/>
                                        </p:tgtEl>
                                        <p:attrNameLst>
                                          <p:attrName>ppt_x</p:attrName>
                                        </p:attrNameLst>
                                      </p:cBhvr>
                                      <p:tavLst>
                                        <p:tav tm="0">
                                          <p:val>
                                            <p:strVal val="#ppt_x"/>
                                          </p:val>
                                        </p:tav>
                                        <p:tav tm="100000">
                                          <p:val>
                                            <p:strVal val="#ppt_x"/>
                                          </p:val>
                                        </p:tav>
                                      </p:tavLst>
                                    </p:anim>
                                    <p:anim calcmode="lin" valueType="num">
                                      <p:cBhvr additive="base">
                                        <p:cTn id="69" dur="500" fill="hold"/>
                                        <p:tgtEl>
                                          <p:spTgt spid="21"/>
                                        </p:tgtEl>
                                        <p:attrNameLst>
                                          <p:attrName>ppt_y</p:attrName>
                                        </p:attrNameLst>
                                      </p:cBhvr>
                                      <p:tavLst>
                                        <p:tav tm="0">
                                          <p:val>
                                            <p:strVal val="1+#ppt_h/2"/>
                                          </p:val>
                                        </p:tav>
                                        <p:tav tm="100000">
                                          <p:val>
                                            <p:strVal val="#ppt_y"/>
                                          </p:val>
                                        </p:tav>
                                      </p:tavLst>
                                    </p:anim>
                                  </p:childTnLst>
                                </p:cTn>
                              </p:par>
                            </p:childTnLst>
                          </p:cTn>
                        </p:par>
                        <p:par>
                          <p:cTn id="70" fill="hold">
                            <p:stCondLst>
                              <p:cond delay="16500"/>
                            </p:stCondLst>
                            <p:childTnLst>
                              <p:par>
                                <p:cTn id="71" presetID="22" presetClass="entr" presetSubtype="4"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down)">
                                      <p:cBhvr>
                                        <p:cTn id="73" dur="500"/>
                                        <p:tgtEl>
                                          <p:spTgt spid="1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ipe(down)">
                                      <p:cBhvr>
                                        <p:cTn id="76" dur="500"/>
                                        <p:tgtEl>
                                          <p:spTgt spid="27"/>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down)">
                                      <p:cBhvr>
                                        <p:cTn id="79" dur="500"/>
                                        <p:tgtEl>
                                          <p:spTgt spid="28"/>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down)">
                                      <p:cBhvr>
                                        <p:cTn id="82" dur="500"/>
                                        <p:tgtEl>
                                          <p:spTgt spid="29"/>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down)">
                                      <p:cBhvr>
                                        <p:cTn id="85" dur="500"/>
                                        <p:tgtEl>
                                          <p:spTgt spid="30"/>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wipe(down)">
                                      <p:cBhvr>
                                        <p:cTn id="88" dur="500"/>
                                        <p:tgtEl>
                                          <p:spTgt spid="31"/>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down)">
                                      <p:cBhvr>
                                        <p:cTn id="91" dur="500"/>
                                        <p:tgtEl>
                                          <p:spTgt spid="32"/>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wipe(down)">
                                      <p:cBhvr>
                                        <p:cTn id="94" dur="500"/>
                                        <p:tgtEl>
                                          <p:spTgt spid="33"/>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wipe(down)">
                                      <p:cBhvr>
                                        <p:cTn id="97" dur="500"/>
                                        <p:tgtEl>
                                          <p:spTgt spid="34"/>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wipe(down)">
                                      <p:cBhvr>
                                        <p:cTn id="100" dur="500"/>
                                        <p:tgtEl>
                                          <p:spTgt spid="35"/>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down)">
                                      <p:cBhvr>
                                        <p:cTn id="103" dur="500"/>
                                        <p:tgtEl>
                                          <p:spTgt spid="36"/>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wipe(down)">
                                      <p:cBhvr>
                                        <p:cTn id="106" dur="500"/>
                                        <p:tgtEl>
                                          <p:spTgt spid="37"/>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wipe(down)">
                                      <p:cBhvr>
                                        <p:cTn id="109" dur="500"/>
                                        <p:tgtEl>
                                          <p:spTgt spid="38"/>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wipe(down)">
                                      <p:cBhvr>
                                        <p:cTn id="112" dur="500"/>
                                        <p:tgtEl>
                                          <p:spTgt spid="43"/>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44"/>
                                        </p:tgtEl>
                                        <p:attrNameLst>
                                          <p:attrName>style.visibility</p:attrName>
                                        </p:attrNameLst>
                                      </p:cBhvr>
                                      <p:to>
                                        <p:strVal val="visible"/>
                                      </p:to>
                                    </p:set>
                                    <p:animEffect transition="in" filter="wipe(down)">
                                      <p:cBhvr>
                                        <p:cTn id="115" dur="500"/>
                                        <p:tgtEl>
                                          <p:spTgt spid="44"/>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45"/>
                                        </p:tgtEl>
                                        <p:attrNameLst>
                                          <p:attrName>style.visibility</p:attrName>
                                        </p:attrNameLst>
                                      </p:cBhvr>
                                      <p:to>
                                        <p:strVal val="visible"/>
                                      </p:to>
                                    </p:set>
                                    <p:animEffect transition="in" filter="wipe(down)">
                                      <p:cBhvr>
                                        <p:cTn id="118" dur="500"/>
                                        <p:tgtEl>
                                          <p:spTgt spid="45"/>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46"/>
                                        </p:tgtEl>
                                        <p:attrNameLst>
                                          <p:attrName>style.visibility</p:attrName>
                                        </p:attrNameLst>
                                      </p:cBhvr>
                                      <p:to>
                                        <p:strVal val="visible"/>
                                      </p:to>
                                    </p:set>
                                    <p:animEffect transition="in" filter="wipe(down)">
                                      <p:cBhvr>
                                        <p:cTn id="121" dur="500"/>
                                        <p:tgtEl>
                                          <p:spTgt spid="46"/>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7"/>
                                        </p:tgtEl>
                                        <p:attrNameLst>
                                          <p:attrName>style.visibility</p:attrName>
                                        </p:attrNameLst>
                                      </p:cBhvr>
                                      <p:to>
                                        <p:strVal val="visible"/>
                                      </p:to>
                                    </p:set>
                                    <p:animEffect transition="in" filter="wipe(down)">
                                      <p:cBhvr>
                                        <p:cTn id="124" dur="500"/>
                                        <p:tgtEl>
                                          <p:spTgt spid="47"/>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down)">
                                      <p:cBhvr>
                                        <p:cTn id="127" dur="500"/>
                                        <p:tgtEl>
                                          <p:spTgt spid="48"/>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49"/>
                                        </p:tgtEl>
                                        <p:attrNameLst>
                                          <p:attrName>style.visibility</p:attrName>
                                        </p:attrNameLst>
                                      </p:cBhvr>
                                      <p:to>
                                        <p:strVal val="visible"/>
                                      </p:to>
                                    </p:set>
                                    <p:animEffect transition="in" filter="wipe(down)">
                                      <p:cBhvr>
                                        <p:cTn id="130" dur="500"/>
                                        <p:tgtEl>
                                          <p:spTgt spid="49"/>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50"/>
                                        </p:tgtEl>
                                        <p:attrNameLst>
                                          <p:attrName>style.visibility</p:attrName>
                                        </p:attrNameLst>
                                      </p:cBhvr>
                                      <p:to>
                                        <p:strVal val="visible"/>
                                      </p:to>
                                    </p:set>
                                    <p:animEffect transition="in" filter="wipe(down)">
                                      <p:cBhvr>
                                        <p:cTn id="133" dur="500"/>
                                        <p:tgtEl>
                                          <p:spTgt spid="50"/>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25"/>
                                        </p:tgtEl>
                                        <p:attrNameLst>
                                          <p:attrName>style.visibility</p:attrName>
                                        </p:attrNameLst>
                                      </p:cBhvr>
                                      <p:to>
                                        <p:strVal val="visible"/>
                                      </p:to>
                                    </p:set>
                                    <p:animEffect transition="in" filter="fade">
                                      <p:cBhvr>
                                        <p:cTn id="136" dur="1000"/>
                                        <p:tgtEl>
                                          <p:spTgt spid="25"/>
                                        </p:tgtEl>
                                      </p:cBhvr>
                                    </p:animEffect>
                                    <p:anim calcmode="lin" valueType="num">
                                      <p:cBhvr>
                                        <p:cTn id="137" dur="1000" fill="hold"/>
                                        <p:tgtEl>
                                          <p:spTgt spid="25"/>
                                        </p:tgtEl>
                                        <p:attrNameLst>
                                          <p:attrName>ppt_x</p:attrName>
                                        </p:attrNameLst>
                                      </p:cBhvr>
                                      <p:tavLst>
                                        <p:tav tm="0">
                                          <p:val>
                                            <p:strVal val="#ppt_x"/>
                                          </p:val>
                                        </p:tav>
                                        <p:tav tm="100000">
                                          <p:val>
                                            <p:strVal val="#ppt_x"/>
                                          </p:val>
                                        </p:tav>
                                      </p:tavLst>
                                    </p:anim>
                                    <p:anim calcmode="lin" valueType="num">
                                      <p:cBhvr>
                                        <p:cTn id="138" dur="1000" fill="hold"/>
                                        <p:tgtEl>
                                          <p:spTgt spid="25"/>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12"/>
                                        </p:tgtEl>
                                        <p:attrNameLst>
                                          <p:attrName>style.visibility</p:attrName>
                                        </p:attrNameLst>
                                      </p:cBhvr>
                                      <p:to>
                                        <p:strVal val="visible"/>
                                      </p:to>
                                    </p:set>
                                    <p:animEffect transition="in" filter="fade">
                                      <p:cBhvr>
                                        <p:cTn id="141" dur="1000"/>
                                        <p:tgtEl>
                                          <p:spTgt spid="12"/>
                                        </p:tgtEl>
                                      </p:cBhvr>
                                    </p:animEffect>
                                    <p:anim calcmode="lin" valueType="num">
                                      <p:cBhvr>
                                        <p:cTn id="142" dur="1000" fill="hold"/>
                                        <p:tgtEl>
                                          <p:spTgt spid="12"/>
                                        </p:tgtEl>
                                        <p:attrNameLst>
                                          <p:attrName>ppt_x</p:attrName>
                                        </p:attrNameLst>
                                      </p:cBhvr>
                                      <p:tavLst>
                                        <p:tav tm="0">
                                          <p:val>
                                            <p:strVal val="#ppt_x"/>
                                          </p:val>
                                        </p:tav>
                                        <p:tav tm="100000">
                                          <p:val>
                                            <p:strVal val="#ppt_x"/>
                                          </p:val>
                                        </p:tav>
                                      </p:tavLst>
                                    </p:anim>
                                    <p:anim calcmode="lin" valueType="num">
                                      <p:cBhvr>
                                        <p:cTn id="143" dur="1000" fill="hold"/>
                                        <p:tgtEl>
                                          <p:spTgt spid="12"/>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Effect transition="in" filter="fade">
                                      <p:cBhvr>
                                        <p:cTn id="146" dur="1000"/>
                                        <p:tgtEl>
                                          <p:spTgt spid="26"/>
                                        </p:tgtEl>
                                      </p:cBhvr>
                                    </p:animEffect>
                                    <p:anim calcmode="lin" valueType="num">
                                      <p:cBhvr>
                                        <p:cTn id="147" dur="1000" fill="hold"/>
                                        <p:tgtEl>
                                          <p:spTgt spid="26"/>
                                        </p:tgtEl>
                                        <p:attrNameLst>
                                          <p:attrName>ppt_x</p:attrName>
                                        </p:attrNameLst>
                                      </p:cBhvr>
                                      <p:tavLst>
                                        <p:tav tm="0">
                                          <p:val>
                                            <p:strVal val="#ppt_x"/>
                                          </p:val>
                                        </p:tav>
                                        <p:tav tm="100000">
                                          <p:val>
                                            <p:strVal val="#ppt_x"/>
                                          </p:val>
                                        </p:tav>
                                      </p:tavLst>
                                    </p:anim>
                                    <p:anim calcmode="lin" valueType="num">
                                      <p:cBhvr>
                                        <p:cTn id="14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 grpId="0" uiExpand="1" build="p"/>
      <p:bldP spid="2" grpId="0" animBg="1"/>
      <p:bldP spid="3" grpId="0" uiExpand="1" build="p"/>
      <p:bldP spid="9" grpId="0"/>
      <p:bldP spid="16" grpId="0"/>
      <p:bldP spid="17" grpId="0"/>
      <p:bldP spid="18" grpId="0"/>
      <p:bldP spid="19" grpId="0"/>
      <p:bldP spid="20" grpId="0"/>
      <p:bldP spid="21" grpId="0"/>
      <p:bldP spid="11" grpId="0" animBg="1"/>
      <p:bldP spid="12" grpId="0"/>
      <p:bldP spid="25" grpId="0"/>
      <p:bldP spid="26"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32" name="Image 31" descr="Une image contenant matériel&#10;&#10;Description générée automatiquement">
            <a:extLst>
              <a:ext uri="{FF2B5EF4-FFF2-40B4-BE49-F238E27FC236}">
                <a16:creationId xmlns:a16="http://schemas.microsoft.com/office/drawing/2014/main" id="{E00A2491-3296-4078-93C0-C88D9282D6A1}"/>
              </a:ext>
            </a:extLst>
          </p:cNvPr>
          <p:cNvPicPr>
            <a:picLocks noChangeAspect="1"/>
          </p:cNvPicPr>
          <p:nvPr/>
        </p:nvPicPr>
        <p:blipFill>
          <a:blip r:embed="rId3"/>
          <a:stretch>
            <a:fillRect/>
          </a:stretch>
        </p:blipFill>
        <p:spPr>
          <a:xfrm>
            <a:off x="1918838" y="4715839"/>
            <a:ext cx="628571" cy="666667"/>
          </a:xfrm>
          <a:prstGeom prst="rect">
            <a:avLst/>
          </a:prstGeom>
        </p:spPr>
      </p:pic>
      <p:pic>
        <p:nvPicPr>
          <p:cNvPr id="31" name="Image 30" descr="Une image contenant matériel&#10;&#10;Description générée automatiquement">
            <a:extLst>
              <a:ext uri="{FF2B5EF4-FFF2-40B4-BE49-F238E27FC236}">
                <a16:creationId xmlns:a16="http://schemas.microsoft.com/office/drawing/2014/main" id="{A7A5912D-2BD2-4F0B-A0F8-C46C12FAED63}"/>
              </a:ext>
            </a:extLst>
          </p:cNvPr>
          <p:cNvPicPr>
            <a:picLocks noChangeAspect="1"/>
          </p:cNvPicPr>
          <p:nvPr/>
        </p:nvPicPr>
        <p:blipFill>
          <a:blip r:embed="rId3"/>
          <a:stretch>
            <a:fillRect/>
          </a:stretch>
        </p:blipFill>
        <p:spPr>
          <a:xfrm>
            <a:off x="1615786" y="4648211"/>
            <a:ext cx="628571" cy="666667"/>
          </a:xfrm>
          <a:prstGeom prst="rect">
            <a:avLst/>
          </a:prstGeom>
        </p:spPr>
      </p:pic>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16</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a:solidFill>
                  <a:schemeClr val="bg1"/>
                </a:solidFill>
                <a:latin typeface="Arial"/>
                <a:ea typeface="Arial"/>
                <a:cs typeface="Arial"/>
                <a:sym typeface="Arial"/>
              </a:rPr>
              <a:t> </a:t>
            </a:r>
            <a:r>
              <a:rPr lang="es-ES" sz="2300" dirty="0">
                <a:solidFill>
                  <a:schemeClr val="bg1"/>
                </a:solidFill>
              </a:rPr>
              <a:t>Modalidades operativas</a:t>
            </a:r>
            <a:endParaRPr lang="en-GB" sz="2400" b="0" i="0" u="none" strike="noStrike" cap="none" dirty="0">
              <a:solidFill>
                <a:schemeClr val="bg1"/>
              </a:solidFill>
              <a:latin typeface="Arial"/>
              <a:ea typeface="Arial"/>
              <a:cs typeface="Arial"/>
              <a:sym typeface="Arial"/>
            </a:endParaRPr>
          </a:p>
        </p:txBody>
      </p:sp>
      <p:sp>
        <p:nvSpPr>
          <p:cNvPr id="6" name="5 Rectángulo"/>
          <p:cNvSpPr/>
          <p:nvPr/>
        </p:nvSpPr>
        <p:spPr>
          <a:xfrm>
            <a:off x="306006" y="1517107"/>
            <a:ext cx="8367731" cy="1323439"/>
          </a:xfrm>
          <a:prstGeom prst="rect">
            <a:avLst/>
          </a:prstGeom>
        </p:spPr>
        <p:txBody>
          <a:bodyPr wrap="square">
            <a:spAutoFit/>
          </a:bodyPr>
          <a:lstStyle/>
          <a:p>
            <a:pPr algn="just"/>
            <a:r>
              <a:rPr lang="es-ES" sz="1600" b="1" dirty="0">
                <a:solidFill>
                  <a:srgbClr val="18C320"/>
                </a:solidFill>
              </a:rPr>
              <a:t>Organización de los servicios de hostelería</a:t>
            </a:r>
          </a:p>
          <a:p>
            <a:pPr algn="just"/>
            <a:endParaRPr lang="es-ES" sz="1600" dirty="0">
              <a:solidFill>
                <a:schemeClr val="tx1"/>
              </a:solidFill>
            </a:endParaRPr>
          </a:p>
          <a:p>
            <a:pPr algn="just"/>
            <a:r>
              <a:rPr lang="es-ES" sz="1600" dirty="0">
                <a:solidFill>
                  <a:schemeClr val="tx1"/>
                </a:solidFill>
              </a:rPr>
              <a:t>Los productos son frágiles, sensibles al medio ambiente y sujetos a caducidad. También se ven fuertemente afectados por las regulaciones según el país, el tipo de productos, los orígenes de abastecimiento, etc.</a:t>
            </a:r>
          </a:p>
        </p:txBody>
      </p:sp>
      <p:sp>
        <p:nvSpPr>
          <p:cNvPr id="15" name="Ellipse 14">
            <a:extLst>
              <a:ext uri="{FF2B5EF4-FFF2-40B4-BE49-F238E27FC236}">
                <a16:creationId xmlns:a16="http://schemas.microsoft.com/office/drawing/2014/main" id="{C21A986A-DA76-460A-860C-4654509BFC6D}"/>
              </a:ext>
            </a:extLst>
          </p:cNvPr>
          <p:cNvSpPr/>
          <p:nvPr/>
        </p:nvSpPr>
        <p:spPr>
          <a:xfrm>
            <a:off x="306006" y="2998784"/>
            <a:ext cx="1583473" cy="524107"/>
          </a:xfrm>
          <a:prstGeom prst="ellipse">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Calidad</a:t>
            </a:r>
          </a:p>
        </p:txBody>
      </p:sp>
      <p:sp>
        <p:nvSpPr>
          <p:cNvPr id="16" name="ZoneTexte 15">
            <a:extLst>
              <a:ext uri="{FF2B5EF4-FFF2-40B4-BE49-F238E27FC236}">
                <a16:creationId xmlns:a16="http://schemas.microsoft.com/office/drawing/2014/main" id="{1D698F30-F1E7-4D86-A55B-BB39132E86EB}"/>
              </a:ext>
            </a:extLst>
          </p:cNvPr>
          <p:cNvSpPr txBox="1"/>
          <p:nvPr/>
        </p:nvSpPr>
        <p:spPr>
          <a:xfrm>
            <a:off x="1889480" y="2764704"/>
            <a:ext cx="6906048" cy="2155847"/>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S" sz="1300" dirty="0">
                <a:solidFill>
                  <a:srgbClr val="009FC6"/>
                </a:solidFill>
              </a:rPr>
              <a:t>La estacionalidad determina si los alimentos están disponibles o no, a nivel local o internacional</a:t>
            </a:r>
          </a:p>
          <a:p>
            <a:pPr marL="285750" indent="-285750" algn="just">
              <a:lnSpc>
                <a:spcPct val="150000"/>
              </a:lnSpc>
              <a:buFont typeface="Arial" panose="020B0604020202020204" pitchFamily="34" charset="0"/>
              <a:buChar char="•"/>
            </a:pPr>
            <a:r>
              <a:rPr lang="es-ES" sz="1300" dirty="0">
                <a:solidFill>
                  <a:srgbClr val="009FC6"/>
                </a:solidFill>
              </a:rPr>
              <a:t>Los perfiles de los clientes dependen de la estrategia comercial y la capacidad presupuestaria</a:t>
            </a:r>
          </a:p>
          <a:p>
            <a:pPr marL="285750" indent="-285750" algn="just">
              <a:lnSpc>
                <a:spcPct val="150000"/>
              </a:lnSpc>
              <a:buFont typeface="Arial" panose="020B0604020202020204" pitchFamily="34" charset="0"/>
              <a:buChar char="•"/>
            </a:pPr>
            <a:r>
              <a:rPr lang="es-ES" sz="1300" dirty="0">
                <a:solidFill>
                  <a:srgbClr val="009FC6"/>
                </a:solidFill>
              </a:rPr>
              <a:t>Para preservar la calidad, pueden ser necesarias importantes inversiones en equipos</a:t>
            </a:r>
          </a:p>
          <a:p>
            <a:pPr marL="285750" indent="-285750" algn="just">
              <a:lnSpc>
                <a:spcPct val="150000"/>
              </a:lnSpc>
              <a:buFont typeface="Arial" panose="020B0604020202020204" pitchFamily="34" charset="0"/>
              <a:buChar char="•"/>
            </a:pPr>
            <a:r>
              <a:rPr lang="es-ES" sz="1300" dirty="0">
                <a:solidFill>
                  <a:srgbClr val="189DC3"/>
                </a:solidFill>
              </a:rPr>
              <a:t>La selección de proveedores es fundamental para establecer los criterios de abastecimiento</a:t>
            </a:r>
          </a:p>
        </p:txBody>
      </p:sp>
      <p:pic>
        <p:nvPicPr>
          <p:cNvPr id="3" name="Image 2" descr="Une image contenant texte&#10;&#10;Description générée automatiquement">
            <a:extLst>
              <a:ext uri="{FF2B5EF4-FFF2-40B4-BE49-F238E27FC236}">
                <a16:creationId xmlns:a16="http://schemas.microsoft.com/office/drawing/2014/main" id="{9F7C931D-F859-4EBC-9032-3C6E90CFE910}"/>
              </a:ext>
            </a:extLst>
          </p:cNvPr>
          <p:cNvPicPr>
            <a:picLocks noChangeAspect="1"/>
          </p:cNvPicPr>
          <p:nvPr/>
        </p:nvPicPr>
        <p:blipFill>
          <a:blip r:embed="rId4"/>
          <a:stretch>
            <a:fillRect/>
          </a:stretch>
        </p:blipFill>
        <p:spPr>
          <a:xfrm>
            <a:off x="3571875" y="4575095"/>
            <a:ext cx="2133600" cy="2143125"/>
          </a:xfrm>
          <a:prstGeom prst="rect">
            <a:avLst/>
          </a:prstGeom>
        </p:spPr>
      </p:pic>
      <p:pic>
        <p:nvPicPr>
          <p:cNvPr id="5" name="Image 4" descr="Une image contenant matériel&#10;&#10;Description générée automatiquement">
            <a:extLst>
              <a:ext uri="{FF2B5EF4-FFF2-40B4-BE49-F238E27FC236}">
                <a16:creationId xmlns:a16="http://schemas.microsoft.com/office/drawing/2014/main" id="{76EAED4A-81A2-4C3A-AD62-60C128E6B4D5}"/>
              </a:ext>
            </a:extLst>
          </p:cNvPr>
          <p:cNvPicPr>
            <a:picLocks noChangeAspect="1"/>
          </p:cNvPicPr>
          <p:nvPr/>
        </p:nvPicPr>
        <p:blipFill>
          <a:blip r:embed="rId3"/>
          <a:stretch>
            <a:fillRect/>
          </a:stretch>
        </p:blipFill>
        <p:spPr>
          <a:xfrm>
            <a:off x="1840434" y="4813228"/>
            <a:ext cx="628571" cy="666667"/>
          </a:xfrm>
          <a:prstGeom prst="rect">
            <a:avLst/>
          </a:prstGeom>
        </p:spPr>
      </p:pic>
      <p:grpSp>
        <p:nvGrpSpPr>
          <p:cNvPr id="27" name="Groupe 26">
            <a:extLst>
              <a:ext uri="{FF2B5EF4-FFF2-40B4-BE49-F238E27FC236}">
                <a16:creationId xmlns:a16="http://schemas.microsoft.com/office/drawing/2014/main" id="{0A555913-B8DF-4D2F-A821-7AF157410BDB}"/>
              </a:ext>
            </a:extLst>
          </p:cNvPr>
          <p:cNvGrpSpPr/>
          <p:nvPr/>
        </p:nvGrpSpPr>
        <p:grpSpPr>
          <a:xfrm>
            <a:off x="996632" y="4852198"/>
            <a:ext cx="433583" cy="491617"/>
            <a:chOff x="361497" y="4943475"/>
            <a:chExt cx="433583" cy="491617"/>
          </a:xfrm>
        </p:grpSpPr>
        <p:pic>
          <p:nvPicPr>
            <p:cNvPr id="8" name="Graphique 7" descr="Euro avec un remplissage uni">
              <a:extLst>
                <a:ext uri="{FF2B5EF4-FFF2-40B4-BE49-F238E27FC236}">
                  <a16:creationId xmlns:a16="http://schemas.microsoft.com/office/drawing/2014/main" id="{FE5A1B17-B1B0-49FE-B6C6-86B4F4A0C8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600" y="4943475"/>
              <a:ext cx="185480" cy="185480"/>
            </a:xfrm>
            <a:prstGeom prst="rect">
              <a:avLst/>
            </a:prstGeom>
          </p:spPr>
        </p:pic>
        <p:pic>
          <p:nvPicPr>
            <p:cNvPr id="24" name="Graphique 23" descr="Burger et boisson avec un remplissage uni">
              <a:extLst>
                <a:ext uri="{FF2B5EF4-FFF2-40B4-BE49-F238E27FC236}">
                  <a16:creationId xmlns:a16="http://schemas.microsoft.com/office/drawing/2014/main" id="{2CD14B5D-990D-4CE5-9C49-373FEBCD93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1497" y="5040586"/>
              <a:ext cx="394506" cy="394506"/>
            </a:xfrm>
            <a:prstGeom prst="rect">
              <a:avLst/>
            </a:prstGeom>
          </p:spPr>
        </p:pic>
      </p:grpSp>
      <p:pic>
        <p:nvPicPr>
          <p:cNvPr id="30" name="Image 29" descr="Une image contenant matériel&#10;&#10;Description générée automatiquement">
            <a:extLst>
              <a:ext uri="{FF2B5EF4-FFF2-40B4-BE49-F238E27FC236}">
                <a16:creationId xmlns:a16="http://schemas.microsoft.com/office/drawing/2014/main" id="{13DB60BC-FFA5-4D93-A415-422DC9F9A7F8}"/>
              </a:ext>
            </a:extLst>
          </p:cNvPr>
          <p:cNvPicPr>
            <a:picLocks noChangeAspect="1"/>
          </p:cNvPicPr>
          <p:nvPr/>
        </p:nvPicPr>
        <p:blipFill>
          <a:blip r:embed="rId3"/>
          <a:stretch>
            <a:fillRect/>
          </a:stretch>
        </p:blipFill>
        <p:spPr>
          <a:xfrm>
            <a:off x="1583517" y="4880856"/>
            <a:ext cx="628571" cy="666667"/>
          </a:xfrm>
          <a:prstGeom prst="rect">
            <a:avLst/>
          </a:prstGeom>
        </p:spPr>
      </p:pic>
      <p:grpSp>
        <p:nvGrpSpPr>
          <p:cNvPr id="28" name="Groupe 27">
            <a:extLst>
              <a:ext uri="{FF2B5EF4-FFF2-40B4-BE49-F238E27FC236}">
                <a16:creationId xmlns:a16="http://schemas.microsoft.com/office/drawing/2014/main" id="{4BDEE894-56E7-404B-AB92-D3BCB63F6CBC}"/>
              </a:ext>
            </a:extLst>
          </p:cNvPr>
          <p:cNvGrpSpPr/>
          <p:nvPr/>
        </p:nvGrpSpPr>
        <p:grpSpPr>
          <a:xfrm>
            <a:off x="985544" y="5440926"/>
            <a:ext cx="529607" cy="512191"/>
            <a:chOff x="568135" y="5295939"/>
            <a:chExt cx="529607" cy="512191"/>
          </a:xfrm>
        </p:grpSpPr>
        <p:pic>
          <p:nvPicPr>
            <p:cNvPr id="10" name="Graphique 9" descr="Restaurant avec un remplissage uni">
              <a:extLst>
                <a:ext uri="{FF2B5EF4-FFF2-40B4-BE49-F238E27FC236}">
                  <a16:creationId xmlns:a16="http://schemas.microsoft.com/office/drawing/2014/main" id="{72B9191E-F0DD-4FDD-8E4C-8C410ADD3C0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8135" y="5402536"/>
              <a:ext cx="405594" cy="405594"/>
            </a:xfrm>
            <a:prstGeom prst="rect">
              <a:avLst/>
            </a:prstGeom>
          </p:spPr>
        </p:pic>
        <p:pic>
          <p:nvPicPr>
            <p:cNvPr id="33" name="Graphique 32" descr="Euro avec un remplissage uni">
              <a:extLst>
                <a:ext uri="{FF2B5EF4-FFF2-40B4-BE49-F238E27FC236}">
                  <a16:creationId xmlns:a16="http://schemas.microsoft.com/office/drawing/2014/main" id="{CA0548A2-76D0-4D7F-ABDE-B1D4ADA90AD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16451" y="5295939"/>
              <a:ext cx="185480" cy="185480"/>
            </a:xfrm>
            <a:prstGeom prst="rect">
              <a:avLst/>
            </a:prstGeom>
          </p:spPr>
        </p:pic>
        <p:pic>
          <p:nvPicPr>
            <p:cNvPr id="34" name="Graphique 33" descr="Euro avec un remplissage uni">
              <a:extLst>
                <a:ext uri="{FF2B5EF4-FFF2-40B4-BE49-F238E27FC236}">
                  <a16:creationId xmlns:a16="http://schemas.microsoft.com/office/drawing/2014/main" id="{7422F113-D628-4DC7-98FF-29A7BAA04D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2262" y="5295939"/>
              <a:ext cx="185480" cy="185480"/>
            </a:xfrm>
            <a:prstGeom prst="rect">
              <a:avLst/>
            </a:prstGeom>
          </p:spPr>
        </p:pic>
      </p:grpSp>
      <p:pic>
        <p:nvPicPr>
          <p:cNvPr id="36" name="Image 35" descr="Une image contenant matériel&#10;&#10;Description générée automatiquement">
            <a:extLst>
              <a:ext uri="{FF2B5EF4-FFF2-40B4-BE49-F238E27FC236}">
                <a16:creationId xmlns:a16="http://schemas.microsoft.com/office/drawing/2014/main" id="{BBA17C7E-C123-4F6B-AA59-B8667E0CA729}"/>
              </a:ext>
            </a:extLst>
          </p:cNvPr>
          <p:cNvPicPr>
            <a:picLocks noChangeAspect="1"/>
          </p:cNvPicPr>
          <p:nvPr/>
        </p:nvPicPr>
        <p:blipFill>
          <a:blip r:embed="rId3">
            <a:duotone>
              <a:prstClr val="black"/>
              <a:schemeClr val="accent4">
                <a:tint val="45000"/>
                <a:satMod val="400000"/>
              </a:schemeClr>
            </a:duotone>
          </a:blip>
          <a:stretch>
            <a:fillRect/>
          </a:stretch>
        </p:blipFill>
        <p:spPr>
          <a:xfrm>
            <a:off x="1818203" y="5338376"/>
            <a:ext cx="628571" cy="666667"/>
          </a:xfrm>
          <a:prstGeom prst="rect">
            <a:avLst/>
          </a:prstGeom>
        </p:spPr>
      </p:pic>
      <p:pic>
        <p:nvPicPr>
          <p:cNvPr id="37" name="Image 36" descr="Une image contenant matériel&#10;&#10;Description générée automatiquement">
            <a:extLst>
              <a:ext uri="{FF2B5EF4-FFF2-40B4-BE49-F238E27FC236}">
                <a16:creationId xmlns:a16="http://schemas.microsoft.com/office/drawing/2014/main" id="{437A75D2-5F2C-41F8-AA7F-19880FC15EF1}"/>
              </a:ext>
            </a:extLst>
          </p:cNvPr>
          <p:cNvPicPr>
            <a:picLocks noChangeAspect="1"/>
          </p:cNvPicPr>
          <p:nvPr/>
        </p:nvPicPr>
        <p:blipFill>
          <a:blip r:embed="rId3">
            <a:duotone>
              <a:prstClr val="black"/>
              <a:schemeClr val="accent4">
                <a:tint val="45000"/>
                <a:satMod val="400000"/>
              </a:schemeClr>
            </a:duotone>
          </a:blip>
          <a:stretch>
            <a:fillRect/>
          </a:stretch>
        </p:blipFill>
        <p:spPr>
          <a:xfrm>
            <a:off x="1601866" y="5450134"/>
            <a:ext cx="628571" cy="666667"/>
          </a:xfrm>
          <a:prstGeom prst="rect">
            <a:avLst/>
          </a:prstGeom>
        </p:spPr>
      </p:pic>
      <p:grpSp>
        <p:nvGrpSpPr>
          <p:cNvPr id="29" name="Groupe 28">
            <a:extLst>
              <a:ext uri="{FF2B5EF4-FFF2-40B4-BE49-F238E27FC236}">
                <a16:creationId xmlns:a16="http://schemas.microsoft.com/office/drawing/2014/main" id="{35B7F927-F658-4B21-9922-FF89ECA87E9F}"/>
              </a:ext>
            </a:extLst>
          </p:cNvPr>
          <p:cNvGrpSpPr/>
          <p:nvPr/>
        </p:nvGrpSpPr>
        <p:grpSpPr>
          <a:xfrm>
            <a:off x="996632" y="6070739"/>
            <a:ext cx="619154" cy="487790"/>
            <a:chOff x="579223" y="5925752"/>
            <a:chExt cx="619154" cy="487790"/>
          </a:xfrm>
        </p:grpSpPr>
        <p:pic>
          <p:nvPicPr>
            <p:cNvPr id="26" name="Graphique 25" descr="Assiette couverte avec un remplissage uni">
              <a:extLst>
                <a:ext uri="{FF2B5EF4-FFF2-40B4-BE49-F238E27FC236}">
                  <a16:creationId xmlns:a16="http://schemas.microsoft.com/office/drawing/2014/main" id="{BA0A4CAB-BB59-4902-91D4-5001602D7B4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79223" y="6011838"/>
              <a:ext cx="401704" cy="401704"/>
            </a:xfrm>
            <a:prstGeom prst="rect">
              <a:avLst/>
            </a:prstGeom>
          </p:spPr>
        </p:pic>
        <p:pic>
          <p:nvPicPr>
            <p:cNvPr id="38" name="Graphique 37" descr="Euro avec un remplissage uni">
              <a:extLst>
                <a:ext uri="{FF2B5EF4-FFF2-40B4-BE49-F238E27FC236}">
                  <a16:creationId xmlns:a16="http://schemas.microsoft.com/office/drawing/2014/main" id="{6DF769A9-5771-423A-BC5B-5AA298147B2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25740" y="5925752"/>
              <a:ext cx="185480" cy="185480"/>
            </a:xfrm>
            <a:prstGeom prst="rect">
              <a:avLst/>
            </a:prstGeom>
          </p:spPr>
        </p:pic>
        <p:pic>
          <p:nvPicPr>
            <p:cNvPr id="39" name="Graphique 38" descr="Euro avec un remplissage uni">
              <a:extLst>
                <a:ext uri="{FF2B5EF4-FFF2-40B4-BE49-F238E27FC236}">
                  <a16:creationId xmlns:a16="http://schemas.microsoft.com/office/drawing/2014/main" id="{57A79845-A71E-4126-895F-1915A3F913C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12262" y="5928498"/>
              <a:ext cx="185480" cy="185480"/>
            </a:xfrm>
            <a:prstGeom prst="rect">
              <a:avLst/>
            </a:prstGeom>
          </p:spPr>
        </p:pic>
        <p:pic>
          <p:nvPicPr>
            <p:cNvPr id="40" name="Graphique 39" descr="Euro avec un remplissage uni">
              <a:extLst>
                <a:ext uri="{FF2B5EF4-FFF2-40B4-BE49-F238E27FC236}">
                  <a16:creationId xmlns:a16="http://schemas.microsoft.com/office/drawing/2014/main" id="{FB5470B1-00FE-42ED-9DCA-991A2726B44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12897" y="5925752"/>
              <a:ext cx="185480" cy="185480"/>
            </a:xfrm>
            <a:prstGeom prst="rect">
              <a:avLst/>
            </a:prstGeom>
          </p:spPr>
        </p:pic>
      </p:grpSp>
      <p:pic>
        <p:nvPicPr>
          <p:cNvPr id="42" name="Image 41" descr="Une image contenant matériel&#10;&#10;Description générée automatiquement">
            <a:extLst>
              <a:ext uri="{FF2B5EF4-FFF2-40B4-BE49-F238E27FC236}">
                <a16:creationId xmlns:a16="http://schemas.microsoft.com/office/drawing/2014/main" id="{882A4625-7EAF-4B6F-BE9C-A0B70EF30DF7}"/>
              </a:ext>
            </a:extLst>
          </p:cNvPr>
          <p:cNvPicPr>
            <a:picLocks noChangeAspect="1"/>
          </p:cNvPicPr>
          <p:nvPr/>
        </p:nvPicPr>
        <p:blipFill>
          <a:blip r:embed="rId3">
            <a:duotone>
              <a:schemeClr val="accent2">
                <a:shade val="45000"/>
                <a:satMod val="135000"/>
              </a:schemeClr>
              <a:prstClr val="white"/>
            </a:duotone>
          </a:blip>
          <a:stretch>
            <a:fillRect/>
          </a:stretch>
        </p:blipFill>
        <p:spPr>
          <a:xfrm>
            <a:off x="1725879" y="6021197"/>
            <a:ext cx="628571" cy="666667"/>
          </a:xfrm>
          <a:prstGeom prst="rect">
            <a:avLst/>
          </a:prstGeom>
        </p:spPr>
      </p:pic>
      <p:pic>
        <p:nvPicPr>
          <p:cNvPr id="41" name="Image 40">
            <a:extLst>
              <a:ext uri="{FF2B5EF4-FFF2-40B4-BE49-F238E27FC236}">
                <a16:creationId xmlns:a16="http://schemas.microsoft.com/office/drawing/2014/main" id="{45EA7E91-DD4C-4BD9-ABA3-B6400EA0DD83}"/>
              </a:ext>
            </a:extLst>
          </p:cNvPr>
          <p:cNvPicPr>
            <a:picLocks noChangeAspect="1"/>
          </p:cNvPicPr>
          <p:nvPr/>
        </p:nvPicPr>
        <p:blipFill>
          <a:blip r:embed="rId17"/>
          <a:stretch>
            <a:fillRect/>
          </a:stretch>
        </p:blipFill>
        <p:spPr>
          <a:xfrm>
            <a:off x="6729941" y="4963467"/>
            <a:ext cx="1428515" cy="1428515"/>
          </a:xfrm>
          <a:prstGeom prst="rect">
            <a:avLst/>
          </a:prstGeom>
        </p:spPr>
      </p:pic>
      <p:pic>
        <p:nvPicPr>
          <p:cNvPr id="44" name="Image 43" descr="Une image contenant texte&#10;&#10;Description générée automatiquement">
            <a:extLst>
              <a:ext uri="{FF2B5EF4-FFF2-40B4-BE49-F238E27FC236}">
                <a16:creationId xmlns:a16="http://schemas.microsoft.com/office/drawing/2014/main" id="{BD4895A7-C429-469D-BDA4-724670FB1D47}"/>
              </a:ext>
            </a:extLst>
          </p:cNvPr>
          <p:cNvPicPr>
            <a:picLocks noChangeAspect="1"/>
          </p:cNvPicPr>
          <p:nvPr/>
        </p:nvPicPr>
        <p:blipFill>
          <a:blip r:embed="rId18"/>
          <a:stretch>
            <a:fillRect/>
          </a:stretch>
        </p:blipFill>
        <p:spPr>
          <a:xfrm rot="19757261">
            <a:off x="6394811" y="4570723"/>
            <a:ext cx="785486" cy="785486"/>
          </a:xfrm>
          <a:prstGeom prst="rect">
            <a:avLst/>
          </a:prstGeom>
        </p:spPr>
      </p:pic>
    </p:spTree>
    <p:extLst>
      <p:ext uri="{BB962C8B-B14F-4D97-AF65-F5344CB8AC3E}">
        <p14:creationId xmlns:p14="http://schemas.microsoft.com/office/powerpoint/2010/main" val="313642838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wipe(left)">
                                      <p:cBhvr>
                                        <p:cTn id="13" dur="2000"/>
                                        <p:tgtEl>
                                          <p:spTgt spid="16">
                                            <p:txEl>
                                              <p:pRg st="0" end="0"/>
                                            </p:txEl>
                                          </p:spTgt>
                                        </p:tgtEl>
                                      </p:cBhvr>
                                    </p:animEffect>
                                  </p:childTnLst>
                                </p:cTn>
                              </p:par>
                            </p:childTnLst>
                          </p:cTn>
                        </p:par>
                        <p:par>
                          <p:cTn id="14" fill="hold">
                            <p:stCondLst>
                              <p:cond delay="3500"/>
                            </p:stCondLst>
                            <p:childTnLst>
                              <p:par>
                                <p:cTn id="15" presetID="21" presetClass="entr" presetSubtype="1"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par>
                          <p:cTn id="18" fill="hold">
                            <p:stCondLst>
                              <p:cond delay="5500"/>
                            </p:stCondLst>
                            <p:childTnLst>
                              <p:par>
                                <p:cTn id="19" presetID="22" presetClass="entr" presetSubtype="8" fill="hold" nodeType="afterEffect">
                                  <p:stCondLst>
                                    <p:cond delay="0"/>
                                  </p:stCondLst>
                                  <p:childTnLst>
                                    <p:set>
                                      <p:cBhvr>
                                        <p:cTn id="20" dur="1" fill="hold">
                                          <p:stCondLst>
                                            <p:cond delay="0"/>
                                          </p:stCondLst>
                                        </p:cTn>
                                        <p:tgtEl>
                                          <p:spTgt spid="16">
                                            <p:txEl>
                                              <p:pRg st="1" end="1"/>
                                            </p:txEl>
                                          </p:spTgt>
                                        </p:tgtEl>
                                        <p:attrNameLst>
                                          <p:attrName>style.visibility</p:attrName>
                                        </p:attrNameLst>
                                      </p:cBhvr>
                                      <p:to>
                                        <p:strVal val="visible"/>
                                      </p:to>
                                    </p:set>
                                    <p:animEffect transition="in" filter="wipe(left)">
                                      <p:cBhvr>
                                        <p:cTn id="21" dur="2000"/>
                                        <p:tgtEl>
                                          <p:spTgt spid="16">
                                            <p:txEl>
                                              <p:pRg st="1" end="1"/>
                                            </p:txEl>
                                          </p:spTgt>
                                        </p:tgtEl>
                                      </p:cBhvr>
                                    </p:animEffect>
                                  </p:childTnLst>
                                </p:cTn>
                              </p:par>
                            </p:childTnLst>
                          </p:cTn>
                        </p:par>
                        <p:par>
                          <p:cTn id="22" fill="hold">
                            <p:stCondLst>
                              <p:cond delay="7500"/>
                            </p:stCondLst>
                            <p:childTnLst>
                              <p:par>
                                <p:cTn id="23" presetID="22" presetClass="entr" presetSubtype="8" fill="hold" nodeType="after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Effect transition="in" filter="wipe(left)">
                                      <p:cBhvr>
                                        <p:cTn id="25" dur="2000"/>
                                        <p:tgtEl>
                                          <p:spTgt spid="16">
                                            <p:txEl>
                                              <p:pRg st="2" end="2"/>
                                            </p:txEl>
                                          </p:spTgt>
                                        </p:tgtEl>
                                      </p:cBhvr>
                                    </p:animEffect>
                                  </p:childTnLst>
                                </p:cTn>
                              </p:par>
                            </p:childTnLst>
                          </p:cTn>
                        </p:par>
                        <p:par>
                          <p:cTn id="26" fill="hold">
                            <p:stCondLst>
                              <p:cond delay="9500"/>
                            </p:stCondLst>
                            <p:childTnLst>
                              <p:par>
                                <p:cTn id="27" presetID="10"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par>
                          <p:cTn id="30" fill="hold">
                            <p:stCondLst>
                              <p:cond delay="10000"/>
                            </p:stCondLst>
                            <p:childTnLst>
                              <p:par>
                                <p:cTn id="31" presetID="10" presetClass="entr" presetSubtype="0"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10" presetClass="entr" presetSubtype="0" fill="hold" nodeType="withEffect">
                                  <p:stCondLst>
                                    <p:cond delay="3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nodeType="withEffect">
                                  <p:stCondLst>
                                    <p:cond delay="60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10" presetClass="entr" presetSubtype="0" fill="hold" nodeType="withEffect">
                                  <p:stCondLst>
                                    <p:cond delay="90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par>
                          <p:cTn id="43" fill="hold">
                            <p:stCondLst>
                              <p:cond delay="11400"/>
                            </p:stCondLst>
                            <p:childTnLst>
                              <p:par>
                                <p:cTn id="44" presetID="10" presetClass="entr" presetSubtype="0"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par>
                          <p:cTn id="47" fill="hold">
                            <p:stCondLst>
                              <p:cond delay="11900"/>
                            </p:stCondLst>
                            <p:childTnLst>
                              <p:par>
                                <p:cTn id="48" presetID="10" presetClass="entr" presetSubtype="0" fill="hold" nodeType="after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nodeType="withEffect">
                                  <p:stCondLst>
                                    <p:cond delay="30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par>
                          <p:cTn id="54" fill="hold">
                            <p:stCondLst>
                              <p:cond delay="12700"/>
                            </p:stCondLst>
                            <p:childTnLst>
                              <p:par>
                                <p:cTn id="55" presetID="10"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par>
                          <p:cTn id="58" fill="hold">
                            <p:stCondLst>
                              <p:cond delay="13200"/>
                            </p:stCondLst>
                            <p:childTnLst>
                              <p:par>
                                <p:cTn id="59" presetID="10" presetClass="entr" presetSubtype="0" fill="hold"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childTnLst>
                          </p:cTn>
                        </p:par>
                        <p:par>
                          <p:cTn id="62" fill="hold">
                            <p:stCondLst>
                              <p:cond delay="13700"/>
                            </p:stCondLst>
                            <p:childTnLst>
                              <p:par>
                                <p:cTn id="63" presetID="10" presetClass="entr" presetSubtype="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childTnLst>
                                </p:cTn>
                              </p:par>
                              <p:par>
                                <p:cTn id="66" presetID="42" presetClass="entr" presetSubtype="0" fill="hold" nodeType="withEffect">
                                  <p:stCondLst>
                                    <p:cond delay="30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1000"/>
                                        <p:tgtEl>
                                          <p:spTgt spid="44"/>
                                        </p:tgtEl>
                                      </p:cBhvr>
                                    </p:animEffect>
                                    <p:anim calcmode="lin" valueType="num">
                                      <p:cBhvr>
                                        <p:cTn id="69" dur="1000" fill="hold"/>
                                        <p:tgtEl>
                                          <p:spTgt spid="44"/>
                                        </p:tgtEl>
                                        <p:attrNameLst>
                                          <p:attrName>ppt_x</p:attrName>
                                        </p:attrNameLst>
                                      </p:cBhvr>
                                      <p:tavLst>
                                        <p:tav tm="0">
                                          <p:val>
                                            <p:strVal val="#ppt_x"/>
                                          </p:val>
                                        </p:tav>
                                        <p:tav tm="100000">
                                          <p:val>
                                            <p:strVal val="#ppt_x"/>
                                          </p:val>
                                        </p:tav>
                                      </p:tavLst>
                                    </p:anim>
                                    <p:anim calcmode="lin" valueType="num">
                                      <p:cBhvr>
                                        <p:cTn id="70" dur="1000" fill="hold"/>
                                        <p:tgtEl>
                                          <p:spTgt spid="44"/>
                                        </p:tgtEl>
                                        <p:attrNameLst>
                                          <p:attrName>ppt_y</p:attrName>
                                        </p:attrNameLst>
                                      </p:cBhvr>
                                      <p:tavLst>
                                        <p:tav tm="0">
                                          <p:val>
                                            <p:strVal val="#ppt_y+.1"/>
                                          </p:val>
                                        </p:tav>
                                        <p:tav tm="100000">
                                          <p:val>
                                            <p:strVal val="#ppt_y"/>
                                          </p:val>
                                        </p:tav>
                                      </p:tavLst>
                                    </p:anim>
                                  </p:childTnLst>
                                </p:cTn>
                              </p:par>
                            </p:childTnLst>
                          </p:cTn>
                        </p:par>
                        <p:par>
                          <p:cTn id="71" fill="hold">
                            <p:stCondLst>
                              <p:cond delay="15000"/>
                            </p:stCondLst>
                            <p:childTnLst>
                              <p:par>
                                <p:cTn id="72" presetID="22" presetClass="entr" presetSubtype="8" fill="hold" nodeType="afterEffect">
                                  <p:stCondLst>
                                    <p:cond delay="0"/>
                                  </p:stCondLst>
                                  <p:childTnLst>
                                    <p:set>
                                      <p:cBhvr>
                                        <p:cTn id="73" dur="1" fill="hold">
                                          <p:stCondLst>
                                            <p:cond delay="0"/>
                                          </p:stCondLst>
                                        </p:cTn>
                                        <p:tgtEl>
                                          <p:spTgt spid="16">
                                            <p:txEl>
                                              <p:pRg st="3" end="3"/>
                                            </p:txEl>
                                          </p:spTgt>
                                        </p:tgtEl>
                                        <p:attrNameLst>
                                          <p:attrName>style.visibility</p:attrName>
                                        </p:attrNameLst>
                                      </p:cBhvr>
                                      <p:to>
                                        <p:strVal val="visible"/>
                                      </p:to>
                                    </p:set>
                                    <p:animEffect transition="in" filter="wipe(left)">
                                      <p:cBhvr>
                                        <p:cTn id="74" dur="20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48" name="Flèche : droite 47">
            <a:extLst>
              <a:ext uri="{FF2B5EF4-FFF2-40B4-BE49-F238E27FC236}">
                <a16:creationId xmlns:a16="http://schemas.microsoft.com/office/drawing/2014/main" id="{025B38EF-D1BF-4022-9D9D-F15F781A4598}"/>
              </a:ext>
            </a:extLst>
          </p:cNvPr>
          <p:cNvSpPr/>
          <p:nvPr/>
        </p:nvSpPr>
        <p:spPr>
          <a:xfrm>
            <a:off x="2396238" y="6282771"/>
            <a:ext cx="3656113" cy="139636"/>
          </a:xfrm>
          <a:prstGeom prst="rightArrow">
            <a:avLst/>
          </a:prstGeom>
          <a:solidFill>
            <a:srgbClr val="18C32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17</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a:solidFill>
                  <a:schemeClr val="bg1"/>
                </a:solidFill>
              </a:rPr>
              <a:t>Modalidades operativas</a:t>
            </a:r>
            <a:endParaRPr lang="en-GB" sz="2400" b="0" i="0" u="none" strike="noStrike" cap="none" dirty="0">
              <a:solidFill>
                <a:schemeClr val="lt1"/>
              </a:solidFill>
              <a:latin typeface="Arial"/>
              <a:ea typeface="Arial"/>
              <a:cs typeface="Arial"/>
              <a:sym typeface="Arial"/>
            </a:endParaRPr>
          </a:p>
        </p:txBody>
      </p:sp>
      <p:sp>
        <p:nvSpPr>
          <p:cNvPr id="6" name="5 Rectángulo"/>
          <p:cNvSpPr/>
          <p:nvPr/>
        </p:nvSpPr>
        <p:spPr>
          <a:xfrm>
            <a:off x="306006" y="1546607"/>
            <a:ext cx="8367731" cy="1077218"/>
          </a:xfrm>
          <a:prstGeom prst="rect">
            <a:avLst/>
          </a:prstGeom>
        </p:spPr>
        <p:txBody>
          <a:bodyPr wrap="square">
            <a:spAutoFit/>
          </a:bodyPr>
          <a:lstStyle/>
          <a:p>
            <a:pPr algn="just"/>
            <a:r>
              <a:rPr lang="es-ES" sz="1600" b="1">
                <a:solidFill>
                  <a:srgbClr val="18C320"/>
                </a:solidFill>
              </a:rPr>
              <a:t>Organización de los servicios de hostelería</a:t>
            </a:r>
          </a:p>
          <a:p>
            <a:pPr algn="just"/>
            <a:endParaRPr lang="es-ES" sz="1600">
              <a:solidFill>
                <a:schemeClr val="tx1"/>
              </a:solidFill>
            </a:endParaRPr>
          </a:p>
          <a:p>
            <a:pPr algn="just"/>
            <a:r>
              <a:rPr lang="es-ES" sz="1600">
                <a:solidFill>
                  <a:schemeClr val="tx1"/>
                </a:solidFill>
              </a:rPr>
              <a:t>Además de un modelo de organización existente, asegurar la disponibilidad de productos “justo a tiempo” es otro factor a considerar para monitorear mejor los costos.</a:t>
            </a:r>
          </a:p>
        </p:txBody>
      </p:sp>
      <p:sp>
        <p:nvSpPr>
          <p:cNvPr id="15" name="Ellipse 14">
            <a:extLst>
              <a:ext uri="{FF2B5EF4-FFF2-40B4-BE49-F238E27FC236}">
                <a16:creationId xmlns:a16="http://schemas.microsoft.com/office/drawing/2014/main" id="{C21A986A-DA76-460A-860C-4654509BFC6D}"/>
              </a:ext>
            </a:extLst>
          </p:cNvPr>
          <p:cNvSpPr/>
          <p:nvPr/>
        </p:nvSpPr>
        <p:spPr>
          <a:xfrm>
            <a:off x="147484" y="2870814"/>
            <a:ext cx="1741996" cy="524107"/>
          </a:xfrm>
          <a:prstGeom prst="ellipse">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a:t>Disponibilidad</a:t>
            </a:r>
          </a:p>
        </p:txBody>
      </p:sp>
      <p:sp>
        <p:nvSpPr>
          <p:cNvPr id="16" name="ZoneTexte 15">
            <a:extLst>
              <a:ext uri="{FF2B5EF4-FFF2-40B4-BE49-F238E27FC236}">
                <a16:creationId xmlns:a16="http://schemas.microsoft.com/office/drawing/2014/main" id="{1D698F30-F1E7-4D86-A55B-BB39132E86EB}"/>
              </a:ext>
            </a:extLst>
          </p:cNvPr>
          <p:cNvSpPr txBox="1"/>
          <p:nvPr/>
        </p:nvSpPr>
        <p:spPr>
          <a:xfrm>
            <a:off x="1889480" y="2794204"/>
            <a:ext cx="6906048" cy="2155847"/>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S" sz="1300">
                <a:solidFill>
                  <a:srgbClr val="189DC3"/>
                </a:solidFill>
              </a:rPr>
              <a:t>Almacenar temprano es más barato, pero el espacio es limitado y los productos pueden dañarse</a:t>
            </a:r>
          </a:p>
          <a:p>
            <a:pPr marL="285750" indent="-285750" algn="just">
              <a:lnSpc>
                <a:spcPct val="150000"/>
              </a:lnSpc>
              <a:buFont typeface="Arial" panose="020B0604020202020204" pitchFamily="34" charset="0"/>
              <a:buChar char="•"/>
            </a:pPr>
            <a:r>
              <a:rPr lang="es-ES" sz="1300">
                <a:solidFill>
                  <a:srgbClr val="009FC6"/>
                </a:solidFill>
              </a:rPr>
              <a:t>El abastecimiento de última hora garantiza productos frescos pero más caros</a:t>
            </a:r>
          </a:p>
          <a:p>
            <a:pPr marL="285750" indent="-285750" algn="just">
              <a:lnSpc>
                <a:spcPct val="150000"/>
              </a:lnSpc>
              <a:buFont typeface="Arial" panose="020B0604020202020204" pitchFamily="34" charset="0"/>
              <a:buChar char="•"/>
            </a:pPr>
            <a:r>
              <a:rPr lang="es-ES" sz="1300">
                <a:solidFill>
                  <a:srgbClr val="009FC6"/>
                </a:solidFill>
              </a:rPr>
              <a:t>La competencia puede afectar la disponibilidad de algunos productos en períodos específicos (celebraciones, vacaciones de verano, etc.)</a:t>
            </a:r>
          </a:p>
          <a:p>
            <a:pPr marL="285750" indent="-285750" algn="just">
              <a:lnSpc>
                <a:spcPct val="150000"/>
              </a:lnSpc>
              <a:buFont typeface="Arial" panose="020B0604020202020204" pitchFamily="34" charset="0"/>
              <a:buChar char="•"/>
            </a:pPr>
            <a:r>
              <a:rPr lang="es-ES" sz="1300">
                <a:solidFill>
                  <a:srgbClr val="009FC6"/>
                </a:solidFill>
              </a:rPr>
              <a:t>Las rondas de entrega de última milla se ven afectadas por el tráfico, aumentan los manejos de productos…</a:t>
            </a:r>
          </a:p>
        </p:txBody>
      </p:sp>
      <p:grpSp>
        <p:nvGrpSpPr>
          <p:cNvPr id="2" name="Groupe 1">
            <a:extLst>
              <a:ext uri="{FF2B5EF4-FFF2-40B4-BE49-F238E27FC236}">
                <a16:creationId xmlns:a16="http://schemas.microsoft.com/office/drawing/2014/main" id="{69A30C52-A12B-4011-BF56-6CF2C70388CA}"/>
              </a:ext>
            </a:extLst>
          </p:cNvPr>
          <p:cNvGrpSpPr/>
          <p:nvPr/>
        </p:nvGrpSpPr>
        <p:grpSpPr>
          <a:xfrm>
            <a:off x="6033852" y="5107388"/>
            <a:ext cx="2639885" cy="1506410"/>
            <a:chOff x="6033852" y="5107388"/>
            <a:chExt cx="2639885" cy="1506410"/>
          </a:xfrm>
        </p:grpSpPr>
        <p:pic>
          <p:nvPicPr>
            <p:cNvPr id="35" name="Image 34" descr="Une image contenant texte&#10;&#10;Description générée automatiquement">
              <a:extLst>
                <a:ext uri="{FF2B5EF4-FFF2-40B4-BE49-F238E27FC236}">
                  <a16:creationId xmlns:a16="http://schemas.microsoft.com/office/drawing/2014/main" id="{28F36B26-FE02-4482-B0A9-29293D2925B8}"/>
                </a:ext>
              </a:extLst>
            </p:cNvPr>
            <p:cNvPicPr>
              <a:picLocks noChangeAspect="1"/>
            </p:cNvPicPr>
            <p:nvPr/>
          </p:nvPicPr>
          <p:blipFill>
            <a:blip r:embed="rId3"/>
            <a:stretch>
              <a:fillRect/>
            </a:stretch>
          </p:blipFill>
          <p:spPr>
            <a:xfrm>
              <a:off x="7167327" y="5107388"/>
              <a:ext cx="1506410" cy="1506410"/>
            </a:xfrm>
            <a:prstGeom prst="rect">
              <a:avLst/>
            </a:prstGeom>
          </p:spPr>
        </p:pic>
        <p:pic>
          <p:nvPicPr>
            <p:cNvPr id="43" name="Image 42" descr="Une image contenant texte&#10;&#10;Description générée automatiquement">
              <a:extLst>
                <a:ext uri="{FF2B5EF4-FFF2-40B4-BE49-F238E27FC236}">
                  <a16:creationId xmlns:a16="http://schemas.microsoft.com/office/drawing/2014/main" id="{DFF71E27-0E10-4C15-A747-376DF9E55D7C}"/>
                </a:ext>
              </a:extLst>
            </p:cNvPr>
            <p:cNvPicPr>
              <a:picLocks noChangeAspect="1"/>
            </p:cNvPicPr>
            <p:nvPr/>
          </p:nvPicPr>
          <p:blipFill>
            <a:blip r:embed="rId4"/>
            <a:stretch>
              <a:fillRect/>
            </a:stretch>
          </p:blipFill>
          <p:spPr>
            <a:xfrm>
              <a:off x="6033852" y="5566319"/>
              <a:ext cx="1447800" cy="1024847"/>
            </a:xfrm>
            <a:prstGeom prst="rect">
              <a:avLst/>
            </a:prstGeom>
          </p:spPr>
        </p:pic>
      </p:grpSp>
      <p:grpSp>
        <p:nvGrpSpPr>
          <p:cNvPr id="11" name="Groupe 10">
            <a:extLst>
              <a:ext uri="{FF2B5EF4-FFF2-40B4-BE49-F238E27FC236}">
                <a16:creationId xmlns:a16="http://schemas.microsoft.com/office/drawing/2014/main" id="{1600A48D-CEA1-4A41-A36F-F079F6802144}"/>
              </a:ext>
            </a:extLst>
          </p:cNvPr>
          <p:cNvGrpSpPr/>
          <p:nvPr/>
        </p:nvGrpSpPr>
        <p:grpSpPr>
          <a:xfrm>
            <a:off x="3500396" y="4939351"/>
            <a:ext cx="1447799" cy="1369043"/>
            <a:chOff x="3514213" y="5150820"/>
            <a:chExt cx="1447799" cy="1369043"/>
          </a:xfrm>
        </p:grpSpPr>
        <p:pic>
          <p:nvPicPr>
            <p:cNvPr id="7" name="Image 6">
              <a:extLst>
                <a:ext uri="{FF2B5EF4-FFF2-40B4-BE49-F238E27FC236}">
                  <a16:creationId xmlns:a16="http://schemas.microsoft.com/office/drawing/2014/main" id="{2CC370C0-DEE9-4FF5-A1F2-CCA58DD25EB3}"/>
                </a:ext>
              </a:extLst>
            </p:cNvPr>
            <p:cNvPicPr>
              <a:picLocks noChangeAspect="1"/>
            </p:cNvPicPr>
            <p:nvPr/>
          </p:nvPicPr>
          <p:blipFill rotWithShape="1">
            <a:blip r:embed="rId5"/>
            <a:srcRect t="22019" b="14682"/>
            <a:stretch/>
          </p:blipFill>
          <p:spPr>
            <a:xfrm>
              <a:off x="3800474" y="5965819"/>
              <a:ext cx="875279" cy="554044"/>
            </a:xfrm>
            <a:prstGeom prst="rect">
              <a:avLst/>
            </a:prstGeom>
          </p:spPr>
        </p:pic>
        <p:sp>
          <p:nvSpPr>
            <p:cNvPr id="9" name="ZoneTexte 8">
              <a:extLst>
                <a:ext uri="{FF2B5EF4-FFF2-40B4-BE49-F238E27FC236}">
                  <a16:creationId xmlns:a16="http://schemas.microsoft.com/office/drawing/2014/main" id="{5BB9D2D7-061F-4828-906B-691AD24F0E1C}"/>
                </a:ext>
              </a:extLst>
            </p:cNvPr>
            <p:cNvSpPr txBox="1"/>
            <p:nvPr/>
          </p:nvSpPr>
          <p:spPr>
            <a:xfrm>
              <a:off x="3514213" y="5150820"/>
              <a:ext cx="1447799" cy="707886"/>
            </a:xfrm>
            <a:prstGeom prst="rect">
              <a:avLst/>
            </a:prstGeom>
            <a:noFill/>
          </p:spPr>
          <p:txBody>
            <a:bodyPr wrap="square" rtlCol="0">
              <a:spAutoFit/>
            </a:bodyPr>
            <a:lstStyle/>
            <a:p>
              <a:pPr algn="ctr"/>
              <a:r>
                <a:rPr lang="es-ES" sz="1000">
                  <a:solidFill>
                    <a:srgbClr val="18C320"/>
                  </a:solidFill>
                </a:rPr>
                <a:t>Pequeña granja</a:t>
              </a:r>
            </a:p>
            <a:p>
              <a:pPr algn="ctr"/>
              <a:r>
                <a:rPr lang="es-ES" sz="1000">
                  <a:solidFill>
                    <a:srgbClr val="18C320"/>
                  </a:solidFill>
                </a:rPr>
                <a:t>Proximidad</a:t>
              </a:r>
            </a:p>
            <a:p>
              <a:pPr algn="ctr"/>
              <a:r>
                <a:rPr lang="es-ES" sz="1000">
                  <a:solidFill>
                    <a:srgbClr val="18C320"/>
                  </a:solidFill>
                </a:rPr>
                <a:t>Precio unitario alto</a:t>
              </a:r>
            </a:p>
            <a:p>
              <a:pPr algn="ctr"/>
              <a:r>
                <a:rPr lang="es-ES" sz="1000">
                  <a:solidFill>
                    <a:srgbClr val="18C320"/>
                  </a:solidFill>
                </a:rPr>
                <a:t>Pequeñas cantidades</a:t>
              </a:r>
            </a:p>
          </p:txBody>
        </p:sp>
      </p:grpSp>
      <p:sp>
        <p:nvSpPr>
          <p:cNvPr id="12" name="Flèche : droite 11">
            <a:extLst>
              <a:ext uri="{FF2B5EF4-FFF2-40B4-BE49-F238E27FC236}">
                <a16:creationId xmlns:a16="http://schemas.microsoft.com/office/drawing/2014/main" id="{07FBBBA0-FA9E-4AB7-860E-C930F5FCBAE9}"/>
              </a:ext>
            </a:extLst>
          </p:cNvPr>
          <p:cNvSpPr/>
          <p:nvPr/>
        </p:nvSpPr>
        <p:spPr>
          <a:xfrm>
            <a:off x="4803422" y="6078742"/>
            <a:ext cx="1230430" cy="112508"/>
          </a:xfrm>
          <a:prstGeom prst="rightArrow">
            <a:avLst/>
          </a:prstGeom>
          <a:solidFill>
            <a:srgbClr val="18C32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5" name="Groupe 44">
            <a:extLst>
              <a:ext uri="{FF2B5EF4-FFF2-40B4-BE49-F238E27FC236}">
                <a16:creationId xmlns:a16="http://schemas.microsoft.com/office/drawing/2014/main" id="{78454168-E5B5-40D6-9DEF-B9A987D055A4}"/>
              </a:ext>
            </a:extLst>
          </p:cNvPr>
          <p:cNvGrpSpPr/>
          <p:nvPr/>
        </p:nvGrpSpPr>
        <p:grpSpPr>
          <a:xfrm>
            <a:off x="802271" y="4898261"/>
            <a:ext cx="1447799" cy="1692905"/>
            <a:chOff x="3227954" y="5150820"/>
            <a:chExt cx="1447799" cy="1692905"/>
          </a:xfrm>
        </p:grpSpPr>
        <p:pic>
          <p:nvPicPr>
            <p:cNvPr id="46" name="Image 45">
              <a:extLst>
                <a:ext uri="{FF2B5EF4-FFF2-40B4-BE49-F238E27FC236}">
                  <a16:creationId xmlns:a16="http://schemas.microsoft.com/office/drawing/2014/main" id="{14BB0E64-40B0-4CE8-BEE2-777719276DB8}"/>
                </a:ext>
              </a:extLst>
            </p:cNvPr>
            <p:cNvPicPr>
              <a:picLocks noChangeAspect="1"/>
            </p:cNvPicPr>
            <p:nvPr/>
          </p:nvPicPr>
          <p:blipFill rotWithShape="1">
            <a:blip r:embed="rId5"/>
            <a:srcRect t="22019" b="14682"/>
            <a:stretch/>
          </p:blipFill>
          <p:spPr>
            <a:xfrm>
              <a:off x="3227954" y="5927281"/>
              <a:ext cx="1447799" cy="916444"/>
            </a:xfrm>
            <a:prstGeom prst="rect">
              <a:avLst/>
            </a:prstGeom>
          </p:spPr>
        </p:pic>
        <p:sp>
          <p:nvSpPr>
            <p:cNvPr id="47" name="ZoneTexte 46">
              <a:extLst>
                <a:ext uri="{FF2B5EF4-FFF2-40B4-BE49-F238E27FC236}">
                  <a16:creationId xmlns:a16="http://schemas.microsoft.com/office/drawing/2014/main" id="{3A1B7B1C-E3D5-4731-AF11-5D753C4332CE}"/>
                </a:ext>
              </a:extLst>
            </p:cNvPr>
            <p:cNvSpPr txBox="1"/>
            <p:nvPr/>
          </p:nvSpPr>
          <p:spPr>
            <a:xfrm>
              <a:off x="3227954" y="5150820"/>
              <a:ext cx="1447799" cy="707886"/>
            </a:xfrm>
            <a:prstGeom prst="rect">
              <a:avLst/>
            </a:prstGeom>
            <a:noFill/>
          </p:spPr>
          <p:txBody>
            <a:bodyPr wrap="square" rtlCol="0">
              <a:spAutoFit/>
            </a:bodyPr>
            <a:lstStyle/>
            <a:p>
              <a:pPr algn="ctr"/>
              <a:r>
                <a:rPr lang="es-ES" sz="1000">
                  <a:solidFill>
                    <a:srgbClr val="18C320"/>
                  </a:solidFill>
                </a:rPr>
                <a:t>Gran granja</a:t>
              </a:r>
            </a:p>
            <a:p>
              <a:pPr algn="ctr"/>
              <a:r>
                <a:rPr lang="es-ES" sz="1000">
                  <a:solidFill>
                    <a:srgbClr val="18C320"/>
                  </a:solidFill>
                </a:rPr>
                <a:t>Larga distancia</a:t>
              </a:r>
            </a:p>
            <a:p>
              <a:pPr algn="ctr"/>
              <a:r>
                <a:rPr lang="es-ES" sz="1000">
                  <a:solidFill>
                    <a:srgbClr val="18C320"/>
                  </a:solidFill>
                </a:rPr>
                <a:t>Precio unitario bajo</a:t>
              </a:r>
            </a:p>
            <a:p>
              <a:pPr algn="ctr"/>
              <a:r>
                <a:rPr lang="es-ES" sz="1000">
                  <a:solidFill>
                    <a:srgbClr val="18C320"/>
                  </a:solidFill>
                </a:rPr>
                <a:t>Grandes cantidades</a:t>
              </a:r>
            </a:p>
          </p:txBody>
        </p:sp>
      </p:grpSp>
    </p:spTree>
    <p:extLst>
      <p:ext uri="{BB962C8B-B14F-4D97-AF65-F5344CB8AC3E}">
        <p14:creationId xmlns:p14="http://schemas.microsoft.com/office/powerpoint/2010/main" val="333245582"/>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wipe(left)">
                                      <p:cBhvr>
                                        <p:cTn id="13" dur="2000"/>
                                        <p:tgtEl>
                                          <p:spTgt spid="16">
                                            <p:txEl>
                                              <p:pRg st="0" end="0"/>
                                            </p:txEl>
                                          </p:spTgt>
                                        </p:tgtEl>
                                      </p:cBhvr>
                                    </p:animEffect>
                                  </p:childTnLst>
                                </p:cTn>
                              </p:par>
                            </p:childTnLst>
                          </p:cTn>
                        </p:par>
                        <p:par>
                          <p:cTn id="14" fill="hold">
                            <p:stCondLst>
                              <p:cond delay="3500"/>
                            </p:stCondLst>
                            <p:childTnLst>
                              <p:par>
                                <p:cTn id="15" presetID="22" presetClass="entr" presetSubtype="8" fill="hold" nodeType="after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left)">
                                      <p:cBhvr>
                                        <p:cTn id="17" dur="2000"/>
                                        <p:tgtEl>
                                          <p:spTgt spid="16">
                                            <p:txEl>
                                              <p:pRg st="1" end="1"/>
                                            </p:txEl>
                                          </p:spTgt>
                                        </p:tgtEl>
                                      </p:cBhvr>
                                    </p:animEffect>
                                  </p:childTnLst>
                                </p:cTn>
                              </p:par>
                            </p:childTnLst>
                          </p:cTn>
                        </p:par>
                        <p:par>
                          <p:cTn id="18" fill="hold">
                            <p:stCondLst>
                              <p:cond delay="5500"/>
                            </p:stCondLst>
                            <p:childTnLst>
                              <p:par>
                                <p:cTn id="19" presetID="22" presetClass="entr" presetSubtype="8" fill="hold" nodeType="after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Effect transition="in" filter="wipe(left)">
                                      <p:cBhvr>
                                        <p:cTn id="21" dur="2000"/>
                                        <p:tgtEl>
                                          <p:spTgt spid="16">
                                            <p:txEl>
                                              <p:pRg st="2" end="2"/>
                                            </p:txEl>
                                          </p:spTgt>
                                        </p:tgtEl>
                                      </p:cBhvr>
                                    </p:animEffect>
                                  </p:childTnLst>
                                </p:cTn>
                              </p:par>
                            </p:childTnLst>
                          </p:cTn>
                        </p:par>
                        <p:par>
                          <p:cTn id="22" fill="hold">
                            <p:stCondLst>
                              <p:cond delay="7500"/>
                            </p:stCondLst>
                            <p:childTnLst>
                              <p:par>
                                <p:cTn id="23" presetID="22" presetClass="entr" presetSubtype="8" fill="hold" nodeType="after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Effect transition="in" filter="wipe(left)">
                                      <p:cBhvr>
                                        <p:cTn id="25" dur="2000"/>
                                        <p:tgtEl>
                                          <p:spTgt spid="16">
                                            <p:txEl>
                                              <p:pRg st="3" end="3"/>
                                            </p:txEl>
                                          </p:spTgt>
                                        </p:tgtEl>
                                      </p:cBhvr>
                                    </p:animEffect>
                                  </p:childTnLst>
                                </p:cTn>
                              </p:par>
                            </p:childTnLst>
                          </p:cTn>
                        </p:par>
                        <p:par>
                          <p:cTn id="26" fill="hold">
                            <p:stCondLst>
                              <p:cond delay="95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childTnLst>
                                </p:cTn>
                              </p:par>
                            </p:childTnLst>
                          </p:cTn>
                        </p:par>
                        <p:par>
                          <p:cTn id="30" fill="hold">
                            <p:stCondLst>
                              <p:cond delay="10500"/>
                            </p:stCondLst>
                            <p:childTnLst>
                              <p:par>
                                <p:cTn id="31" presetID="22" presetClass="entr" presetSubtype="4"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1000"/>
                                        <p:tgtEl>
                                          <p:spTgt spid="11"/>
                                        </p:tgtEl>
                                      </p:cBhvr>
                                    </p:animEffect>
                                  </p:childTnLst>
                                </p:cTn>
                              </p:par>
                            </p:childTnLst>
                          </p:cTn>
                        </p:par>
                        <p:par>
                          <p:cTn id="34" fill="hold">
                            <p:stCondLst>
                              <p:cond delay="11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000"/>
                                        <p:tgtEl>
                                          <p:spTgt spid="12"/>
                                        </p:tgtEl>
                                      </p:cBhvr>
                                    </p:animEffect>
                                  </p:childTnLst>
                                </p:cTn>
                              </p:par>
                            </p:childTnLst>
                          </p:cTn>
                        </p:par>
                        <p:par>
                          <p:cTn id="38" fill="hold">
                            <p:stCondLst>
                              <p:cond delay="12500"/>
                            </p:stCondLst>
                            <p:childTnLst>
                              <p:par>
                                <p:cTn id="39" presetID="22" presetClass="entr" presetSubtype="4" fill="hold" nodeType="afterEffect">
                                  <p:stCondLst>
                                    <p:cond delay="500"/>
                                  </p:stCondLst>
                                  <p:childTnLst>
                                    <p:set>
                                      <p:cBhvr>
                                        <p:cTn id="40" dur="1" fill="hold">
                                          <p:stCondLst>
                                            <p:cond delay="0"/>
                                          </p:stCondLst>
                                        </p:cTn>
                                        <p:tgtEl>
                                          <p:spTgt spid="45"/>
                                        </p:tgtEl>
                                        <p:attrNameLst>
                                          <p:attrName>style.visibility</p:attrName>
                                        </p:attrNameLst>
                                      </p:cBhvr>
                                      <p:to>
                                        <p:strVal val="visible"/>
                                      </p:to>
                                    </p:set>
                                    <p:animEffect transition="in" filter="wipe(down)">
                                      <p:cBhvr>
                                        <p:cTn id="41" dur="1000"/>
                                        <p:tgtEl>
                                          <p:spTgt spid="45"/>
                                        </p:tgtEl>
                                      </p:cBhvr>
                                    </p:animEffect>
                                  </p:childTnLst>
                                </p:cTn>
                              </p:par>
                            </p:childTnLst>
                          </p:cTn>
                        </p:par>
                        <p:par>
                          <p:cTn id="42" fill="hold">
                            <p:stCondLst>
                              <p:cond delay="14000"/>
                            </p:stCondLst>
                            <p:childTnLst>
                              <p:par>
                                <p:cTn id="43" presetID="22" presetClass="entr" presetSubtype="8"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left)">
                                      <p:cBhvr>
                                        <p:cTn id="45"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5" grpId="0" animBg="1"/>
      <p:bldP spid="16" grpId="0" uiExpand="1" build="p"/>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18</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b="0" i="0" u="none" strike="noStrike" cap="none">
                <a:solidFill>
                  <a:schemeClr val="lt1"/>
                </a:solidFill>
                <a:latin typeface="Arial"/>
                <a:ea typeface="Arial"/>
                <a:cs typeface="Arial"/>
                <a:sym typeface="Arial"/>
              </a:rPr>
              <a:t>Modalidades operativas</a:t>
            </a:r>
          </a:p>
        </p:txBody>
      </p:sp>
      <p:sp>
        <p:nvSpPr>
          <p:cNvPr id="6" name="5 Rectángulo"/>
          <p:cNvSpPr/>
          <p:nvPr/>
        </p:nvSpPr>
        <p:spPr>
          <a:xfrm>
            <a:off x="306006" y="1812071"/>
            <a:ext cx="8367731" cy="4278094"/>
          </a:xfrm>
          <a:prstGeom prst="rect">
            <a:avLst/>
          </a:prstGeom>
        </p:spPr>
        <p:txBody>
          <a:bodyPr wrap="square">
            <a:spAutoFit/>
          </a:bodyPr>
          <a:lstStyle/>
          <a:p>
            <a:pPr algn="just"/>
            <a:r>
              <a:rPr lang="en-GB" sz="1600" b="1" dirty="0">
                <a:solidFill>
                  <a:srgbClr val="18C320"/>
                </a:solidFill>
              </a:rPr>
              <a:t>Organisation of the hospitality services</a:t>
            </a:r>
          </a:p>
          <a:p>
            <a:pPr algn="just"/>
            <a:endParaRPr lang="en-GB" sz="1600" dirty="0">
              <a:solidFill>
                <a:schemeClr val="tx1"/>
              </a:solidFill>
            </a:endParaRPr>
          </a:p>
          <a:p>
            <a:pPr algn="just"/>
            <a:r>
              <a:rPr lang="es-ES" sz="1600" dirty="0">
                <a:solidFill>
                  <a:schemeClr val="tx1"/>
                </a:solidFill>
              </a:rPr>
              <a:t>Un aspecto adicional que hay que tener en cuenta para este sector es la disponibilidad y la calidad en todo momento de los equipos que garantizan el </a:t>
            </a:r>
            <a:r>
              <a:rPr lang="es-ES" sz="1600" b="1" dirty="0">
                <a:solidFill>
                  <a:srgbClr val="18C320"/>
                </a:solidFill>
              </a:rPr>
              <a:t>nivel de servicio requerido</a:t>
            </a:r>
            <a:r>
              <a:rPr lang="en-GB" sz="1600" dirty="0">
                <a:solidFill>
                  <a:schemeClr val="tx1"/>
                </a:solidFill>
              </a:rPr>
              <a:t>.</a:t>
            </a:r>
          </a:p>
          <a:p>
            <a:pPr algn="just"/>
            <a:endParaRPr lang="en-GB" sz="1600" dirty="0">
              <a:solidFill>
                <a:schemeClr val="tx1"/>
              </a:solidFill>
            </a:endParaRPr>
          </a:p>
          <a:p>
            <a:pPr algn="just"/>
            <a:r>
              <a:rPr lang="es-ES" sz="1600" dirty="0">
                <a:solidFill>
                  <a:schemeClr val="tx1"/>
                </a:solidFill>
              </a:rPr>
              <a:t>El mantenimiento de estos equipos tiene un coste, se realiza con una frecuencia regular y a menudo es evaluado por auditorías externas</a:t>
            </a:r>
            <a:r>
              <a:rPr lang="en-GB" sz="1600" dirty="0">
                <a:solidFill>
                  <a:schemeClr val="tx1"/>
                </a:solidFill>
              </a:rPr>
              <a:t>.</a:t>
            </a:r>
          </a:p>
          <a:p>
            <a:pPr algn="just"/>
            <a:endParaRPr lang="en-GB" sz="1600" dirty="0">
              <a:solidFill>
                <a:schemeClr val="tx1"/>
              </a:solidFill>
            </a:endParaRPr>
          </a:p>
          <a:p>
            <a:pPr algn="just"/>
            <a:r>
              <a:rPr lang="es-ES" sz="1600" dirty="0">
                <a:solidFill>
                  <a:schemeClr val="tx1"/>
                </a:solidFill>
              </a:rPr>
              <a:t>Además, se necesita mucho mobiliario para prestar el servicio, como</a:t>
            </a:r>
            <a:r>
              <a:rPr lang="en-GB" sz="1600" dirty="0">
                <a:solidFill>
                  <a:schemeClr val="tx1"/>
                </a:solidFill>
              </a:rPr>
              <a:t>:</a:t>
            </a:r>
          </a:p>
          <a:p>
            <a:pPr marL="895350" indent="-285750" algn="just">
              <a:buFont typeface="Wingdings" panose="05000000000000000000" pitchFamily="2" charset="2"/>
              <a:buChar char="Ø"/>
            </a:pPr>
            <a:r>
              <a:rPr lang="es-ES" sz="1600" dirty="0">
                <a:solidFill>
                  <a:schemeClr val="tx1"/>
                </a:solidFill>
              </a:rPr>
              <a:t>Cubiertos</a:t>
            </a:r>
          </a:p>
          <a:p>
            <a:pPr marL="895350" indent="-285750" algn="just">
              <a:buFont typeface="Wingdings" panose="05000000000000000000" pitchFamily="2" charset="2"/>
              <a:buChar char="Ø"/>
            </a:pPr>
            <a:r>
              <a:rPr lang="es-ES" sz="1600" dirty="0">
                <a:solidFill>
                  <a:schemeClr val="tx1"/>
                </a:solidFill>
              </a:rPr>
              <a:t>Mantelería</a:t>
            </a:r>
          </a:p>
          <a:p>
            <a:pPr marL="895350" indent="-285750" algn="just">
              <a:buFont typeface="Wingdings" panose="05000000000000000000" pitchFamily="2" charset="2"/>
              <a:buChar char="Ø"/>
            </a:pPr>
            <a:r>
              <a:rPr lang="es-ES" sz="1600" dirty="0">
                <a:solidFill>
                  <a:schemeClr val="tx1"/>
                </a:solidFill>
              </a:rPr>
              <a:t>Herramientas de cocina</a:t>
            </a:r>
          </a:p>
          <a:p>
            <a:pPr marL="895350" indent="-285750" algn="just">
              <a:buFont typeface="Wingdings" panose="05000000000000000000" pitchFamily="2" charset="2"/>
              <a:buChar char="Ø"/>
            </a:pPr>
            <a:r>
              <a:rPr lang="es-ES" sz="1600" dirty="0">
                <a:solidFill>
                  <a:schemeClr val="tx1"/>
                </a:solidFill>
              </a:rPr>
              <a:t>Electrodomésticos</a:t>
            </a:r>
          </a:p>
          <a:p>
            <a:pPr marL="895350" indent="-285750" algn="just">
              <a:buFont typeface="Wingdings" panose="05000000000000000000" pitchFamily="2" charset="2"/>
              <a:buChar char="Ø"/>
            </a:pPr>
            <a:r>
              <a:rPr lang="en-GB" sz="1600" dirty="0">
                <a:solidFill>
                  <a:schemeClr val="tx1"/>
                </a:solidFill>
              </a:rPr>
              <a:t>Etc.</a:t>
            </a:r>
          </a:p>
          <a:p>
            <a:pPr algn="just"/>
            <a:endParaRPr lang="en-GB" sz="1600" dirty="0">
              <a:solidFill>
                <a:schemeClr val="tx1"/>
              </a:solidFill>
            </a:endParaRPr>
          </a:p>
          <a:p>
            <a:pPr algn="just"/>
            <a:r>
              <a:rPr lang="es-ES" sz="1600" dirty="0">
                <a:solidFill>
                  <a:schemeClr val="tx1"/>
                </a:solidFill>
              </a:rPr>
              <a:t>Puede ser necesario reponerlos con frecuencia, en función de las expectativas de nivel de servicio y de la calidad ofrecida a los clientes</a:t>
            </a:r>
            <a:r>
              <a:rPr lang="en-GB" sz="1600" dirty="0">
                <a:solidFill>
                  <a:schemeClr val="tx1"/>
                </a:solidFill>
              </a:rPr>
              <a:t>.</a:t>
            </a:r>
          </a:p>
        </p:txBody>
      </p:sp>
    </p:spTree>
    <p:extLst>
      <p:ext uri="{BB962C8B-B14F-4D97-AF65-F5344CB8AC3E}">
        <p14:creationId xmlns:p14="http://schemas.microsoft.com/office/powerpoint/2010/main" val="475415636"/>
      </p:ext>
    </p:extLst>
  </p:cSld>
  <p:clrMapOvr>
    <a:masterClrMapping/>
  </p:clrMapOvr>
  <mc:AlternateContent xmlns:mc="http://schemas.openxmlformats.org/markup-compatibility/2006" xmlns:p14="http://schemas.microsoft.com/office/powerpoint/2010/main">
    <mc:Choice Requires="p14">
      <p:transition spd="slow" p14:dur="2000" advTm="14000"/>
    </mc:Choice>
    <mc:Fallback xmlns="">
      <p:transition spd="slow"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up)">
                                      <p:cBhvr>
                                        <p:cTn id="7" dur="2000"/>
                                        <p:tgtEl>
                                          <p:spTgt spid="6">
                                            <p:txEl>
                                              <p:pRg st="2" end="2"/>
                                            </p:txEl>
                                          </p:spTgt>
                                        </p:tgtEl>
                                      </p:cBhvr>
                                    </p:animEffect>
                                  </p:childTnLst>
                                </p:cTn>
                              </p:par>
                            </p:childTnLst>
                          </p:cTn>
                        </p:par>
                        <p:par>
                          <p:cTn id="8" fill="hold">
                            <p:stCondLst>
                              <p:cond delay="2500"/>
                            </p:stCondLst>
                            <p:childTnLst>
                              <p:par>
                                <p:cTn id="9" presetID="22" presetClass="entr" presetSubtype="1" fill="hold" grpId="0" nodeType="afterEffect">
                                  <p:stCondLst>
                                    <p:cond delay="500"/>
                                  </p:stCondLst>
                                  <p:childTnLst>
                                    <p:set>
                                      <p:cBhvr>
                                        <p:cTn id="10" dur="1" fill="hold">
                                          <p:stCondLst>
                                            <p:cond delay="0"/>
                                          </p:stCondLst>
                                        </p:cTn>
                                        <p:tgtEl>
                                          <p:spTgt spid="6">
                                            <p:txEl>
                                              <p:pRg st="4" end="4"/>
                                            </p:txEl>
                                          </p:spTgt>
                                        </p:tgtEl>
                                        <p:attrNameLst>
                                          <p:attrName>style.visibility</p:attrName>
                                        </p:attrNameLst>
                                      </p:cBhvr>
                                      <p:to>
                                        <p:strVal val="visible"/>
                                      </p:to>
                                    </p:set>
                                    <p:animEffect transition="in" filter="wipe(up)">
                                      <p:cBhvr>
                                        <p:cTn id="11" dur="2000"/>
                                        <p:tgtEl>
                                          <p:spTgt spid="6">
                                            <p:txEl>
                                              <p:pRg st="4" end="4"/>
                                            </p:txEl>
                                          </p:spTgt>
                                        </p:tgtEl>
                                      </p:cBhvr>
                                    </p:animEffect>
                                  </p:childTnLst>
                                </p:cTn>
                              </p:par>
                            </p:childTnLst>
                          </p:cTn>
                        </p:par>
                        <p:par>
                          <p:cTn id="12" fill="hold">
                            <p:stCondLst>
                              <p:cond delay="5000"/>
                            </p:stCondLst>
                            <p:childTnLst>
                              <p:par>
                                <p:cTn id="13" presetID="22" presetClass="entr" presetSubtype="8" fill="hold" grpId="0" nodeType="after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wipe(left)">
                                      <p:cBhvr>
                                        <p:cTn id="15" dur="500"/>
                                        <p:tgtEl>
                                          <p:spTgt spid="6">
                                            <p:txEl>
                                              <p:pRg st="6" end="6"/>
                                            </p:txEl>
                                          </p:spTgt>
                                        </p:tgtEl>
                                      </p:cBhvr>
                                    </p:animEffect>
                                  </p:childTnLst>
                                </p:cTn>
                              </p:par>
                            </p:childTnLst>
                          </p:cTn>
                        </p:par>
                        <p:par>
                          <p:cTn id="16" fill="hold">
                            <p:stCondLst>
                              <p:cond delay="5500"/>
                            </p:stCondLst>
                            <p:childTnLst>
                              <p:par>
                                <p:cTn id="17" presetID="22" presetClass="entr" presetSubtype="8" fill="hold" grpId="0" nodeType="after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wipe(left)">
                                      <p:cBhvr>
                                        <p:cTn id="19" dur="500"/>
                                        <p:tgtEl>
                                          <p:spTgt spid="6">
                                            <p:txEl>
                                              <p:pRg st="7" end="7"/>
                                            </p:txEl>
                                          </p:spTgt>
                                        </p:tgtEl>
                                      </p:cBhvr>
                                    </p:animEffect>
                                  </p:childTnLst>
                                </p:cTn>
                              </p:par>
                            </p:childTnLst>
                          </p:cTn>
                        </p:par>
                        <p:par>
                          <p:cTn id="20" fill="hold">
                            <p:stCondLst>
                              <p:cond delay="6000"/>
                            </p:stCondLst>
                            <p:childTnLst>
                              <p:par>
                                <p:cTn id="21" presetID="22" presetClass="entr" presetSubtype="8" fill="hold" grpId="0" nodeType="after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animEffect transition="in" filter="wipe(left)">
                                      <p:cBhvr>
                                        <p:cTn id="23" dur="500"/>
                                        <p:tgtEl>
                                          <p:spTgt spid="6">
                                            <p:txEl>
                                              <p:pRg st="8" end="8"/>
                                            </p:txEl>
                                          </p:spTgt>
                                        </p:tgtEl>
                                      </p:cBhvr>
                                    </p:animEffect>
                                  </p:childTnLst>
                                </p:cTn>
                              </p:par>
                            </p:childTnLst>
                          </p:cTn>
                        </p:par>
                        <p:par>
                          <p:cTn id="24" fill="hold">
                            <p:stCondLst>
                              <p:cond delay="6500"/>
                            </p:stCondLst>
                            <p:childTnLst>
                              <p:par>
                                <p:cTn id="25" presetID="22" presetClass="entr" presetSubtype="8" fill="hold" grpId="0" nodeType="after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wipe(left)">
                                      <p:cBhvr>
                                        <p:cTn id="27" dur="500"/>
                                        <p:tgtEl>
                                          <p:spTgt spid="6">
                                            <p:txEl>
                                              <p:pRg st="9" end="9"/>
                                            </p:txEl>
                                          </p:spTgt>
                                        </p:tgtEl>
                                      </p:cBhvr>
                                    </p:animEffect>
                                  </p:childTnLst>
                                </p:cTn>
                              </p:par>
                            </p:childTnLst>
                          </p:cTn>
                        </p:par>
                        <p:par>
                          <p:cTn id="28" fill="hold">
                            <p:stCondLst>
                              <p:cond delay="7000"/>
                            </p:stCondLst>
                            <p:childTnLst>
                              <p:par>
                                <p:cTn id="29" presetID="22" presetClass="entr" presetSubtype="8" fill="hold" grpId="0" nodeType="after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animEffect transition="in" filter="wipe(left)">
                                      <p:cBhvr>
                                        <p:cTn id="31" dur="500"/>
                                        <p:tgtEl>
                                          <p:spTgt spid="6">
                                            <p:txEl>
                                              <p:pRg st="10" end="10"/>
                                            </p:txEl>
                                          </p:spTgt>
                                        </p:tgtEl>
                                      </p:cBhvr>
                                    </p:animEffect>
                                  </p:childTnLst>
                                </p:cTn>
                              </p:par>
                            </p:childTnLst>
                          </p:cTn>
                        </p:par>
                        <p:par>
                          <p:cTn id="32" fill="hold">
                            <p:stCondLst>
                              <p:cond delay="7500"/>
                            </p:stCondLst>
                            <p:childTnLst>
                              <p:par>
                                <p:cTn id="33" presetID="22" presetClass="entr" presetSubtype="8" fill="hold" grpId="0" nodeType="after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animEffect transition="in" filter="wipe(left)">
                                      <p:cBhvr>
                                        <p:cTn id="35" dur="500"/>
                                        <p:tgtEl>
                                          <p:spTgt spid="6">
                                            <p:txEl>
                                              <p:pRg st="11" end="11"/>
                                            </p:txEl>
                                          </p:spTgt>
                                        </p:tgtEl>
                                      </p:cBhvr>
                                    </p:animEffect>
                                  </p:childTnLst>
                                </p:cTn>
                              </p:par>
                            </p:childTnLst>
                          </p:cTn>
                        </p:par>
                        <p:par>
                          <p:cTn id="36" fill="hold">
                            <p:stCondLst>
                              <p:cond delay="8000"/>
                            </p:stCondLst>
                            <p:childTnLst>
                              <p:par>
                                <p:cTn id="37" presetID="22" presetClass="entr" presetSubtype="1" fill="hold" grpId="0" nodeType="afterEffect">
                                  <p:stCondLst>
                                    <p:cond delay="500"/>
                                  </p:stCondLst>
                                  <p:childTnLst>
                                    <p:set>
                                      <p:cBhvr>
                                        <p:cTn id="38" dur="1" fill="hold">
                                          <p:stCondLst>
                                            <p:cond delay="0"/>
                                          </p:stCondLst>
                                        </p:cTn>
                                        <p:tgtEl>
                                          <p:spTgt spid="6">
                                            <p:txEl>
                                              <p:pRg st="13" end="13"/>
                                            </p:txEl>
                                          </p:spTgt>
                                        </p:tgtEl>
                                        <p:attrNameLst>
                                          <p:attrName>style.visibility</p:attrName>
                                        </p:attrNameLst>
                                      </p:cBhvr>
                                      <p:to>
                                        <p:strVal val="visible"/>
                                      </p:to>
                                    </p:set>
                                    <p:animEffect transition="in" filter="wipe(up)">
                                      <p:cBhvr>
                                        <p:cTn id="39" dur="20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19</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b="0" i="0" u="none" strike="noStrike" cap="none" dirty="0">
                <a:solidFill>
                  <a:schemeClr val="lt1"/>
                </a:solidFill>
                <a:latin typeface="Arial"/>
                <a:ea typeface="Arial"/>
                <a:cs typeface="Arial"/>
                <a:sym typeface="Arial"/>
              </a:rPr>
              <a:t>Modalidades operativas</a:t>
            </a:r>
          </a:p>
        </p:txBody>
      </p:sp>
      <p:sp>
        <p:nvSpPr>
          <p:cNvPr id="6" name="5 Rectángulo"/>
          <p:cNvSpPr/>
          <p:nvPr/>
        </p:nvSpPr>
        <p:spPr>
          <a:xfrm>
            <a:off x="306006" y="1812071"/>
            <a:ext cx="8367731" cy="2554545"/>
          </a:xfrm>
          <a:prstGeom prst="rect">
            <a:avLst/>
          </a:prstGeom>
        </p:spPr>
        <p:txBody>
          <a:bodyPr wrap="square">
            <a:spAutoFit/>
          </a:bodyPr>
          <a:lstStyle/>
          <a:p>
            <a:pPr algn="just"/>
            <a:r>
              <a:rPr lang="es-ES" sz="1600" b="1" dirty="0">
                <a:solidFill>
                  <a:srgbClr val="18C320"/>
                </a:solidFill>
              </a:rPr>
              <a:t>Organización de los servicios de hostelería</a:t>
            </a:r>
          </a:p>
          <a:p>
            <a:pPr algn="just"/>
            <a:endParaRPr lang="es-ES" sz="1600" dirty="0">
              <a:solidFill>
                <a:schemeClr val="tx1"/>
              </a:solidFill>
            </a:endParaRPr>
          </a:p>
          <a:p>
            <a:pPr algn="just"/>
            <a:r>
              <a:rPr lang="es-ES" sz="1600" dirty="0">
                <a:solidFill>
                  <a:schemeClr val="tx1"/>
                </a:solidFill>
              </a:rPr>
              <a:t>Una consideración similar a los puntos de venta minorista con respecto a los clientes es también </a:t>
            </a:r>
            <a:r>
              <a:rPr lang="es-ES" sz="1600" b="1" i="1" dirty="0">
                <a:solidFill>
                  <a:srgbClr val="18C320"/>
                </a:solidFill>
              </a:rPr>
              <a:t>el entorno de servicios </a:t>
            </a:r>
            <a:r>
              <a:rPr lang="es-ES" sz="1600" dirty="0">
                <a:solidFill>
                  <a:schemeClr val="tx1"/>
                </a:solidFill>
              </a:rPr>
              <a:t>proporcionado para acompañar la experiencia del cliente.</a:t>
            </a:r>
          </a:p>
          <a:p>
            <a:pPr algn="just"/>
            <a:endParaRPr lang="es-ES" sz="1600" b="1" dirty="0">
              <a:solidFill>
                <a:srgbClr val="18C320"/>
              </a:solidFill>
            </a:endParaRPr>
          </a:p>
          <a:p>
            <a:pPr algn="just"/>
            <a:r>
              <a:rPr lang="es-ES" sz="1600" dirty="0">
                <a:solidFill>
                  <a:schemeClr val="tx1"/>
                </a:solidFill>
              </a:rPr>
              <a:t>Todo el trabajo sobre las condiciones ambientales, disposición física, música y olores contribuirá a la mejor satisfacción de las personas.</a:t>
            </a:r>
          </a:p>
          <a:p>
            <a:pPr algn="just"/>
            <a:endParaRPr lang="es-ES" sz="1600" dirty="0">
              <a:solidFill>
                <a:schemeClr val="tx1"/>
              </a:solidFill>
            </a:endParaRPr>
          </a:p>
          <a:p>
            <a:pPr algn="just"/>
            <a:r>
              <a:rPr lang="es-ES" sz="1600" dirty="0">
                <a:solidFill>
                  <a:schemeClr val="tx1"/>
                </a:solidFill>
              </a:rPr>
              <a:t>También refuerza la imagen de marca y eventualmente la lealtad de los clientes.</a:t>
            </a:r>
          </a:p>
        </p:txBody>
      </p:sp>
      <p:pic>
        <p:nvPicPr>
          <p:cNvPr id="11" name="Image 10" descr="Une image contenant matériel&#10;&#10;Description générée automatiquement">
            <a:extLst>
              <a:ext uri="{FF2B5EF4-FFF2-40B4-BE49-F238E27FC236}">
                <a16:creationId xmlns:a16="http://schemas.microsoft.com/office/drawing/2014/main" id="{68544150-BB46-4044-97EF-65BED6276C83}"/>
              </a:ext>
            </a:extLst>
          </p:cNvPr>
          <p:cNvPicPr>
            <a:picLocks noChangeAspect="1"/>
          </p:cNvPicPr>
          <p:nvPr/>
        </p:nvPicPr>
        <p:blipFill>
          <a:blip r:embed="rId3"/>
          <a:stretch>
            <a:fillRect/>
          </a:stretch>
        </p:blipFill>
        <p:spPr>
          <a:xfrm>
            <a:off x="4132617" y="4823071"/>
            <a:ext cx="878765" cy="932024"/>
          </a:xfrm>
          <a:prstGeom prst="rect">
            <a:avLst/>
          </a:prstGeom>
        </p:spPr>
      </p:pic>
      <p:sp>
        <p:nvSpPr>
          <p:cNvPr id="2" name="ZoneTexte 1">
            <a:extLst>
              <a:ext uri="{FF2B5EF4-FFF2-40B4-BE49-F238E27FC236}">
                <a16:creationId xmlns:a16="http://schemas.microsoft.com/office/drawing/2014/main" id="{8329D7FA-672C-4FBD-9529-3A89154DF7EF}"/>
              </a:ext>
            </a:extLst>
          </p:cNvPr>
          <p:cNvSpPr txBox="1"/>
          <p:nvPr/>
        </p:nvSpPr>
        <p:spPr>
          <a:xfrm>
            <a:off x="5648632" y="5289083"/>
            <a:ext cx="2569815" cy="338554"/>
          </a:xfrm>
          <a:prstGeom prst="rect">
            <a:avLst/>
          </a:prstGeom>
          <a:noFill/>
        </p:spPr>
        <p:txBody>
          <a:bodyPr wrap="square" rtlCol="0">
            <a:spAutoFit/>
          </a:bodyPr>
          <a:lstStyle/>
          <a:p>
            <a:pPr algn="ctr"/>
            <a:r>
              <a:rPr lang="es-ES" sz="1600" dirty="0">
                <a:solidFill>
                  <a:srgbClr val="009FC6"/>
                </a:solidFill>
              </a:rPr>
              <a:t>Condiciones ambientales</a:t>
            </a:r>
          </a:p>
        </p:txBody>
      </p:sp>
      <p:sp>
        <p:nvSpPr>
          <p:cNvPr id="13" name="ZoneTexte 12">
            <a:extLst>
              <a:ext uri="{FF2B5EF4-FFF2-40B4-BE49-F238E27FC236}">
                <a16:creationId xmlns:a16="http://schemas.microsoft.com/office/drawing/2014/main" id="{1B1624FF-751F-4E5C-9FC1-015F6F5538F7}"/>
              </a:ext>
            </a:extLst>
          </p:cNvPr>
          <p:cNvSpPr txBox="1"/>
          <p:nvPr/>
        </p:nvSpPr>
        <p:spPr>
          <a:xfrm>
            <a:off x="959004" y="4873450"/>
            <a:ext cx="1984917" cy="338554"/>
          </a:xfrm>
          <a:prstGeom prst="rect">
            <a:avLst/>
          </a:prstGeom>
          <a:noFill/>
        </p:spPr>
        <p:txBody>
          <a:bodyPr wrap="square" rtlCol="0">
            <a:spAutoFit/>
          </a:bodyPr>
          <a:lstStyle/>
          <a:p>
            <a:pPr algn="ctr"/>
            <a:r>
              <a:rPr lang="es-ES" sz="1600" dirty="0">
                <a:solidFill>
                  <a:srgbClr val="009FC6"/>
                </a:solidFill>
              </a:rPr>
              <a:t>Disposición física</a:t>
            </a:r>
          </a:p>
        </p:txBody>
      </p:sp>
      <p:cxnSp>
        <p:nvCxnSpPr>
          <p:cNvPr id="15" name="Connecteur : en angle 14">
            <a:extLst>
              <a:ext uri="{FF2B5EF4-FFF2-40B4-BE49-F238E27FC236}">
                <a16:creationId xmlns:a16="http://schemas.microsoft.com/office/drawing/2014/main" id="{335A63C8-5E59-4BDB-929D-FC5D88CE6ABC}"/>
              </a:ext>
            </a:extLst>
          </p:cNvPr>
          <p:cNvCxnSpPr>
            <a:stCxn id="11" idx="3"/>
            <a:endCxn id="13" idx="1"/>
          </p:cNvCxnSpPr>
          <p:nvPr/>
        </p:nvCxnSpPr>
        <p:spPr>
          <a:xfrm flipH="1" flipV="1">
            <a:off x="959004" y="5042727"/>
            <a:ext cx="4052378" cy="246356"/>
          </a:xfrm>
          <a:prstGeom prst="bentConnector5">
            <a:avLst>
              <a:gd name="adj1" fmla="val -5641"/>
              <a:gd name="adj2" fmla="val 281955"/>
              <a:gd name="adj3" fmla="val 10564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5" name="Connecteur : en angle 24">
            <a:extLst>
              <a:ext uri="{FF2B5EF4-FFF2-40B4-BE49-F238E27FC236}">
                <a16:creationId xmlns:a16="http://schemas.microsoft.com/office/drawing/2014/main" id="{71927DB3-EB27-42F5-A4DC-95FE640DAD49}"/>
              </a:ext>
            </a:extLst>
          </p:cNvPr>
          <p:cNvCxnSpPr>
            <a:cxnSpLocks/>
            <a:stCxn id="11" idx="1"/>
            <a:endCxn id="2" idx="3"/>
          </p:cNvCxnSpPr>
          <p:nvPr/>
        </p:nvCxnSpPr>
        <p:spPr>
          <a:xfrm rot="10800000" flipH="1" flipV="1">
            <a:off x="4132617" y="5289082"/>
            <a:ext cx="4085830" cy="169277"/>
          </a:xfrm>
          <a:prstGeom prst="bentConnector5">
            <a:avLst>
              <a:gd name="adj1" fmla="val -5595"/>
              <a:gd name="adj2" fmla="val 410340"/>
              <a:gd name="adj3" fmla="val 105595"/>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2" name="Graphique 11">
            <a:hlinkClick r:id="rId4" action="ppaction://hlinksldjump"/>
            <a:extLst>
              <a:ext uri="{FF2B5EF4-FFF2-40B4-BE49-F238E27FC236}">
                <a16:creationId xmlns:a16="http://schemas.microsoft.com/office/drawing/2014/main" id="{F7A7BF61-F885-494B-80AC-63907CB26E93}"/>
              </a:ext>
            </a:extLst>
          </p:cNvPr>
          <p:cNvPicPr>
            <a:picLocks noChangeAspect="1"/>
          </p:cNvPicPr>
          <p:nvPr/>
        </p:nvPicPr>
        <p:blipFill>
          <a:blip r:embed="rId5"/>
          <a:srcRect/>
          <a:stretch/>
        </p:blipFill>
        <p:spPr>
          <a:xfrm>
            <a:off x="8126455" y="153300"/>
            <a:ext cx="669073" cy="669073"/>
          </a:xfrm>
          <a:prstGeom prst="rect">
            <a:avLst/>
          </a:prstGeom>
        </p:spPr>
      </p:pic>
    </p:spTree>
    <p:extLst>
      <p:ext uri="{BB962C8B-B14F-4D97-AF65-F5344CB8AC3E}">
        <p14:creationId xmlns:p14="http://schemas.microsoft.com/office/powerpoint/2010/main" val="3816097270"/>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up)">
                                      <p:cBhvr>
                                        <p:cTn id="11" dur="2000"/>
                                        <p:tgtEl>
                                          <p:spTgt spid="6">
                                            <p:txEl>
                                              <p:pRg st="2" end="2"/>
                                            </p:txEl>
                                          </p:spTgt>
                                        </p:tgtEl>
                                      </p:cBhvr>
                                    </p:animEffect>
                                  </p:childTnLst>
                                </p:cTn>
                              </p:par>
                            </p:childTnLst>
                          </p:cTn>
                        </p:par>
                        <p:par>
                          <p:cTn id="12" fill="hold">
                            <p:stCondLst>
                              <p:cond delay="3000"/>
                            </p:stCondLst>
                            <p:childTnLst>
                              <p:par>
                                <p:cTn id="13" presetID="22" presetClass="entr" presetSubtype="1" fill="hold" grpId="0" nodeType="afterEffect">
                                  <p:stCondLst>
                                    <p:cond delay="50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wipe(up)">
                                      <p:cBhvr>
                                        <p:cTn id="15" dur="2000"/>
                                        <p:tgtEl>
                                          <p:spTgt spid="6">
                                            <p:txEl>
                                              <p:pRg st="4" end="4"/>
                                            </p:txEl>
                                          </p:spTgt>
                                        </p:tgtEl>
                                      </p:cBhvr>
                                    </p:animEffect>
                                  </p:childTnLst>
                                </p:cTn>
                              </p:par>
                            </p:childTnLst>
                          </p:cTn>
                        </p:par>
                        <p:par>
                          <p:cTn id="16" fill="hold">
                            <p:stCondLst>
                              <p:cond delay="5500"/>
                            </p:stCondLst>
                            <p:childTnLst>
                              <p:par>
                                <p:cTn id="17" presetID="22" presetClass="entr" presetSubtype="1" fill="hold" grpId="0" nodeType="afterEffect">
                                  <p:stCondLst>
                                    <p:cond delay="50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wipe(up)">
                                      <p:cBhvr>
                                        <p:cTn id="19" dur="2000"/>
                                        <p:tgtEl>
                                          <p:spTgt spid="6">
                                            <p:txEl>
                                              <p:pRg st="6" end="6"/>
                                            </p:txEl>
                                          </p:spTgt>
                                        </p:tgtEl>
                                      </p:cBhvr>
                                    </p:animEffect>
                                  </p:childTnLst>
                                </p:cTn>
                              </p:par>
                            </p:childTnLst>
                          </p:cTn>
                        </p:par>
                        <p:par>
                          <p:cTn id="20" fill="hold">
                            <p:stCondLst>
                              <p:cond delay="8000"/>
                            </p:stCondLst>
                            <p:childTnLst>
                              <p:par>
                                <p:cTn id="21" presetID="42"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9000"/>
                            </p:stCondLst>
                            <p:childTnLst>
                              <p:par>
                                <p:cTn id="27" presetID="22" presetClass="entr" presetSubtype="2"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right)">
                                      <p:cBhvr>
                                        <p:cTn id="29" dur="1000"/>
                                        <p:tgtEl>
                                          <p:spTgt spid="15"/>
                                        </p:tgtEl>
                                      </p:cBhvr>
                                    </p:animEffect>
                                  </p:childTnLst>
                                </p:cTn>
                              </p:par>
                            </p:childTnLst>
                          </p:cTn>
                        </p:par>
                        <p:par>
                          <p:cTn id="30" fill="hold">
                            <p:stCondLst>
                              <p:cond delay="1000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10500"/>
                            </p:stCondLst>
                            <p:childTnLst>
                              <p:par>
                                <p:cTn id="35" presetID="22" presetClass="entr" presetSubtype="8"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1000"/>
                                        <p:tgtEl>
                                          <p:spTgt spid="25"/>
                                        </p:tgtEl>
                                      </p:cBhvr>
                                    </p:animEffect>
                                  </p:childTnLst>
                                </p:cTn>
                              </p:par>
                            </p:childTnLst>
                          </p:cTn>
                        </p:par>
                        <p:par>
                          <p:cTn id="38" fill="hold">
                            <p:stCondLst>
                              <p:cond delay="11500"/>
                            </p:stCondLst>
                            <p:childTnLst>
                              <p:par>
                                <p:cTn id="39" presetID="10" presetClass="entr" presetSubtype="0"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g10b78f225a7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a:t>
            </a:fld>
            <a:endParaRPr/>
          </a:p>
        </p:txBody>
      </p:sp>
      <p:sp>
        <p:nvSpPr>
          <p:cNvPr id="37" name="Google Shape;37;g10b78f225a7_0_0"/>
          <p:cNvSpPr txBox="1"/>
          <p:nvPr/>
        </p:nvSpPr>
        <p:spPr>
          <a:xfrm>
            <a:off x="4793300" y="2915075"/>
            <a:ext cx="4160400" cy="830956"/>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algn="just">
              <a:buSzPts val="3200"/>
            </a:pPr>
            <a:r>
              <a:rPr lang="es-ES" sz="1600" dirty="0">
                <a:solidFill>
                  <a:schemeClr val="dk1"/>
                </a:solidFill>
              </a:rPr>
              <a:t>Vínculo con los temas de las cápsulas </a:t>
            </a:r>
            <a:r>
              <a:rPr lang="en-US" sz="1600" dirty="0">
                <a:solidFill>
                  <a:schemeClr val="dk1"/>
                </a:solidFill>
              </a:rPr>
              <a:t>1.2.1, 1.2.4, 1.4.1, 1.4.4, 2.1.1, 2.3.2, 2.5.3, 2.5.4, 2.5.5.</a:t>
            </a:r>
            <a:endParaRPr lang="es-ES" sz="1600" dirty="0">
              <a:solidFill>
                <a:schemeClr val="dk1"/>
              </a:solidFill>
            </a:endParaRPr>
          </a:p>
        </p:txBody>
      </p:sp>
      <p:sp>
        <p:nvSpPr>
          <p:cNvPr id="9" name="8 Rectángulo"/>
          <p:cNvSpPr/>
          <p:nvPr/>
        </p:nvSpPr>
        <p:spPr>
          <a:xfrm>
            <a:off x="4454820" y="3275112"/>
            <a:ext cx="234360" cy="307777"/>
          </a:xfrm>
          <a:prstGeom prst="rect">
            <a:avLst/>
          </a:prstGeom>
        </p:spPr>
        <p:txBody>
          <a:bodyPr wrap="none">
            <a:spAutoFit/>
          </a:bodyPr>
          <a:lstStyle/>
          <a:p>
            <a:r>
              <a:rPr lang="es-ES" dirty="0"/>
              <a:t> </a:t>
            </a:r>
          </a:p>
        </p:txBody>
      </p:sp>
      <p:sp>
        <p:nvSpPr>
          <p:cNvPr id="10" name="9 Rectángulo"/>
          <p:cNvSpPr/>
          <p:nvPr/>
        </p:nvSpPr>
        <p:spPr>
          <a:xfrm>
            <a:off x="4454820" y="3275112"/>
            <a:ext cx="234360" cy="307777"/>
          </a:xfrm>
          <a:prstGeom prst="rect">
            <a:avLst/>
          </a:prstGeom>
        </p:spPr>
        <p:txBody>
          <a:bodyPr wrap="none">
            <a:spAutoFit/>
          </a:bodyPr>
          <a:lstStyle/>
          <a:p>
            <a:r>
              <a:rPr lang="es-ES" dirty="0"/>
              <a:t> </a:t>
            </a:r>
          </a:p>
        </p:txBody>
      </p:sp>
      <p:sp>
        <p:nvSpPr>
          <p:cNvPr id="2" name="Google Shape;34;g10b78f225a7_0_0">
            <a:extLst>
              <a:ext uri="{FF2B5EF4-FFF2-40B4-BE49-F238E27FC236}">
                <a16:creationId xmlns:a16="http://schemas.microsoft.com/office/drawing/2014/main" id="{D372CA4A-8C08-B3CB-7135-8A74FC07E470}"/>
              </a:ext>
            </a:extLst>
          </p:cNvPr>
          <p:cNvSpPr txBox="1"/>
          <p:nvPr/>
        </p:nvSpPr>
        <p:spPr>
          <a:xfrm>
            <a:off x="248175" y="1366700"/>
            <a:ext cx="4271700" cy="707846"/>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a:buSzPts val="3200"/>
            </a:pPr>
            <a:r>
              <a:rPr lang="es-ES" sz="2000" b="1" i="0" u="none" strike="noStrike" cap="none" dirty="0">
                <a:solidFill>
                  <a:srgbClr val="18C320"/>
                </a:solidFill>
                <a:latin typeface="Arial"/>
                <a:ea typeface="Arial"/>
                <a:cs typeface="Arial"/>
                <a:sym typeface="Aria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0"/>
                  </a:ext>
                </a:extLst>
              </a:rPr>
              <a:t>Qué se </a:t>
            </a:r>
            <a:r>
              <a:rPr lang="es-ES" sz="2000" b="1" i="0" u="none" strike="noStrike" cap="none" dirty="0">
                <a:solidFill>
                  <a:srgbClr val="18C320"/>
                </a:solidFill>
                <a:latin typeface="Arial"/>
                <a:ea typeface="Arial"/>
                <a:cs typeface="Arial"/>
                <a:sym typeface="Aria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0"/>
                  </a:ext>
                </a:extLst>
              </a:rPr>
              <a:t>debe hacer antes de </a:t>
            </a:r>
            <a:r>
              <a:rPr lang="es-ES" sz="2000" b="1" i="0" u="none" strike="noStrike" cap="none" dirty="0">
                <a:solidFill>
                  <a:srgbClr val="18C320"/>
                </a:solidFill>
                <a:latin typeface="Arial"/>
                <a:ea typeface="Arial"/>
                <a:cs typeface="Arial"/>
                <a:sym typeface="Aria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2"/>
                  </a:ext>
                </a:extLst>
              </a:rPr>
              <a:t>esta </a:t>
            </a:r>
            <a:r>
              <a:rPr lang="es-ES" sz="2000" b="1" i="0" u="none" strike="noStrike" cap="none" dirty="0">
                <a:solidFill>
                  <a:srgbClr val="18C320"/>
                </a:solidFill>
                <a:latin typeface="Arial"/>
                <a:ea typeface="Arial"/>
                <a:cs typeface="Arial"/>
                <a:sym typeface="Aria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2"/>
                  </a:ext>
                </a:extLst>
              </a:rPr>
              <a:t>cápsula:</a:t>
            </a:r>
            <a:endParaRPr lang="es-ES" sz="2000" b="0" i="0" u="none" strike="noStrike" cap="none" dirty="0">
              <a:solidFill>
                <a:srgbClr val="18C320"/>
              </a:solidFill>
              <a:latin typeface="Arial"/>
              <a:ea typeface="Arial"/>
              <a:cs typeface="Arial"/>
              <a:sym typeface="Arial"/>
            </a:endParaRPr>
          </a:p>
        </p:txBody>
      </p:sp>
      <p:sp>
        <p:nvSpPr>
          <p:cNvPr id="3" name="Google Shape;35;g10b78f225a7_0_0">
            <a:extLst>
              <a:ext uri="{FF2B5EF4-FFF2-40B4-BE49-F238E27FC236}">
                <a16:creationId xmlns:a16="http://schemas.microsoft.com/office/drawing/2014/main" id="{B8194762-87D7-591D-70CB-93E77417A8EC}"/>
              </a:ext>
            </a:extLst>
          </p:cNvPr>
          <p:cNvSpPr txBox="1"/>
          <p:nvPr/>
        </p:nvSpPr>
        <p:spPr>
          <a:xfrm>
            <a:off x="248175" y="2915075"/>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a:buSzPts val="3200"/>
            </a:pPr>
            <a:r>
              <a:rPr lang="es-ES" sz="2000" b="1" i="0" u="none" strike="noStrike" cap="none" dirty="0">
                <a:solidFill>
                  <a:srgbClr val="18C320"/>
                </a:solidFill>
                <a:latin typeface="Arial"/>
                <a:ea typeface="Arial"/>
                <a:cs typeface="Arial"/>
                <a:sym typeface="Arial"/>
              </a:rPr>
              <a:t>Cápsula vinculada con</a:t>
            </a:r>
            <a:r>
              <a:rPr lang="en-GB" sz="2000" b="1" dirty="0">
                <a:solidFill>
                  <a:srgbClr val="18C320"/>
                </a:solidFill>
              </a:rPr>
              <a:t>:</a:t>
            </a:r>
            <a:endParaRPr lang="en-GB" sz="2000" b="0" i="0" u="none" strike="noStrike" cap="none" dirty="0">
              <a:solidFill>
                <a:srgbClr val="18C320"/>
              </a:solidFill>
              <a:latin typeface="Arial"/>
              <a:ea typeface="Arial"/>
              <a:cs typeface="Arial"/>
              <a:sym typeface="Arial"/>
            </a:endParaRPr>
          </a:p>
        </p:txBody>
      </p:sp>
      <p:sp>
        <p:nvSpPr>
          <p:cNvPr id="4" name="Google Shape;38;g10b78f225a7_0_0">
            <a:extLst>
              <a:ext uri="{FF2B5EF4-FFF2-40B4-BE49-F238E27FC236}">
                <a16:creationId xmlns:a16="http://schemas.microsoft.com/office/drawing/2014/main" id="{B8B5188C-88A8-DD66-7003-4E29A8ACD635}"/>
              </a:ext>
            </a:extLst>
          </p:cNvPr>
          <p:cNvSpPr txBox="1"/>
          <p:nvPr/>
        </p:nvSpPr>
        <p:spPr>
          <a:xfrm>
            <a:off x="300300" y="4604400"/>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ES" sz="2000" b="1">
                <a:solidFill>
                  <a:srgbClr val="18C320"/>
                </a:solidFill>
              </a:rPr>
              <a:t>Autores:</a:t>
            </a:r>
            <a:endParaRPr lang="es-ES" sz="2000" b="0" i="0" u="none" strike="noStrike" cap="none">
              <a:solidFill>
                <a:srgbClr val="18C320"/>
              </a:solidFill>
              <a:latin typeface="Arial"/>
              <a:ea typeface="Arial"/>
              <a:cs typeface="Arial"/>
              <a:sym typeface="Arial"/>
            </a:endParaRPr>
          </a:p>
        </p:txBody>
      </p:sp>
      <p:sp>
        <p:nvSpPr>
          <p:cNvPr id="5" name="Google Shape;36;g10b78f225a7_0_0">
            <a:extLst>
              <a:ext uri="{FF2B5EF4-FFF2-40B4-BE49-F238E27FC236}">
                <a16:creationId xmlns:a16="http://schemas.microsoft.com/office/drawing/2014/main" id="{2142AA2D-6668-B488-2FDF-709DF68BA22D}"/>
              </a:ext>
            </a:extLst>
          </p:cNvPr>
          <p:cNvSpPr txBox="1"/>
          <p:nvPr/>
        </p:nvSpPr>
        <p:spPr>
          <a:xfrm>
            <a:off x="4793300" y="1366700"/>
            <a:ext cx="4160400" cy="830956"/>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200"/>
              <a:buFont typeface="Arial"/>
              <a:buNone/>
            </a:pPr>
            <a:r>
              <a:rPr lang="es-ES" sz="1600" dirty="0">
                <a:solidFill>
                  <a:schemeClr val="dk1"/>
                </a:solidFill>
              </a:rPr>
              <a:t>Esta cápsula se basa en el conocimiento adquirido en la cápsula 1.3.1. Por lo tanto, debe hacerse después de la cápsula 1.3.1.</a:t>
            </a:r>
            <a:endParaRPr lang="en-US" sz="1600" dirty="0">
              <a:solidFill>
                <a:schemeClr val="dk1"/>
              </a:solidFill>
            </a:endParaRPr>
          </a:p>
        </p:txBody>
      </p:sp>
      <p:sp>
        <p:nvSpPr>
          <p:cNvPr id="6" name="Google Shape;39;g10b78f225a7_0_0">
            <a:extLst>
              <a:ext uri="{FF2B5EF4-FFF2-40B4-BE49-F238E27FC236}">
                <a16:creationId xmlns:a16="http://schemas.microsoft.com/office/drawing/2014/main" id="{B336733B-6271-BF72-A51D-FB46DB8E0D24}"/>
              </a:ext>
            </a:extLst>
          </p:cNvPr>
          <p:cNvSpPr txBox="1"/>
          <p:nvPr/>
        </p:nvSpPr>
        <p:spPr>
          <a:xfrm>
            <a:off x="4887475" y="4604400"/>
            <a:ext cx="4066225" cy="584735"/>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s-ES" sz="1600" dirty="0">
                <a:solidFill>
                  <a:schemeClr val="dk1"/>
                </a:solidFill>
              </a:rPr>
              <a:t>AFT</a:t>
            </a:r>
          </a:p>
          <a:p>
            <a:pPr lvl="0">
              <a:buSzPts val="3200"/>
            </a:pPr>
            <a:r>
              <a:rPr lang="es-ES" sz="1600" dirty="0">
                <a:solidFill>
                  <a:schemeClr val="dk1"/>
                </a:solidFill>
              </a:rPr>
              <a:t>Consorcio SUSMILE</a:t>
            </a:r>
          </a:p>
        </p:txBody>
      </p:sp>
    </p:spTree>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20</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b="0" i="0" u="none" strike="noStrike" cap="none">
                <a:solidFill>
                  <a:schemeClr val="lt1"/>
                </a:solidFill>
                <a:latin typeface="Arial"/>
                <a:ea typeface="Arial"/>
                <a:cs typeface="Arial"/>
                <a:sym typeface="Arial"/>
              </a:rPr>
              <a:t>Modalidades operativas</a:t>
            </a:r>
          </a:p>
        </p:txBody>
      </p:sp>
      <p:sp>
        <p:nvSpPr>
          <p:cNvPr id="6" name="5 Rectángulo"/>
          <p:cNvSpPr/>
          <p:nvPr/>
        </p:nvSpPr>
        <p:spPr>
          <a:xfrm>
            <a:off x="306006" y="1812071"/>
            <a:ext cx="8367731" cy="2554545"/>
          </a:xfrm>
          <a:prstGeom prst="rect">
            <a:avLst/>
          </a:prstGeom>
        </p:spPr>
        <p:txBody>
          <a:bodyPr wrap="square">
            <a:spAutoFit/>
          </a:bodyPr>
          <a:lstStyle/>
          <a:p>
            <a:pPr algn="just"/>
            <a:r>
              <a:rPr lang="es-ES" sz="1600" b="1">
                <a:solidFill>
                  <a:srgbClr val="18C320"/>
                </a:solidFill>
              </a:rPr>
              <a:t>Organización de los servicios de hostelería</a:t>
            </a:r>
          </a:p>
          <a:p>
            <a:pPr algn="just"/>
            <a:endParaRPr lang="es-ES" sz="1600">
              <a:solidFill>
                <a:schemeClr val="tx1"/>
              </a:solidFill>
            </a:endParaRPr>
          </a:p>
          <a:p>
            <a:pPr algn="just"/>
            <a:r>
              <a:rPr lang="es-ES" sz="1600">
                <a:solidFill>
                  <a:schemeClr val="tx1"/>
                </a:solidFill>
              </a:rPr>
              <a:t>Una consideración similar a los puntos de venta minorista con respecto a los clientes es también </a:t>
            </a:r>
            <a:r>
              <a:rPr lang="es-ES" sz="1600" b="1" i="1">
                <a:solidFill>
                  <a:srgbClr val="18C320"/>
                </a:solidFill>
              </a:rPr>
              <a:t>el entorno de servicios </a:t>
            </a:r>
            <a:r>
              <a:rPr lang="es-ES" sz="1600">
                <a:solidFill>
                  <a:schemeClr val="tx1"/>
                </a:solidFill>
              </a:rPr>
              <a:t>proporcionado para acompañar la experiencia del cliente. </a:t>
            </a:r>
          </a:p>
          <a:p>
            <a:pPr algn="just"/>
            <a:endParaRPr lang="es-ES" sz="1600" b="1">
              <a:solidFill>
                <a:srgbClr val="18C320"/>
              </a:solidFill>
            </a:endParaRPr>
          </a:p>
          <a:p>
            <a:pPr algn="just"/>
            <a:r>
              <a:rPr lang="es-ES" sz="1600">
                <a:solidFill>
                  <a:schemeClr val="tx1"/>
                </a:solidFill>
              </a:rPr>
              <a:t>Todo el trabajo sobre las condiciones ambientales, disposición física, música y olores contribuirá a la mejor satisfacción de las personas.</a:t>
            </a:r>
          </a:p>
          <a:p>
            <a:pPr algn="just"/>
            <a:endParaRPr lang="es-ES" sz="1600">
              <a:solidFill>
                <a:schemeClr val="tx1"/>
              </a:solidFill>
            </a:endParaRPr>
          </a:p>
          <a:p>
            <a:pPr algn="just"/>
            <a:r>
              <a:rPr lang="es-ES" sz="1600">
                <a:solidFill>
                  <a:schemeClr val="tx1"/>
                </a:solidFill>
              </a:rPr>
              <a:t>También refuerza la imagen de marca y eventualmente la lealtad de los clientes.</a:t>
            </a:r>
          </a:p>
        </p:txBody>
      </p:sp>
      <p:pic>
        <p:nvPicPr>
          <p:cNvPr id="11" name="Image 10" descr="Une image contenant matériel&#10;&#10;Description générée automatiquement">
            <a:extLst>
              <a:ext uri="{FF2B5EF4-FFF2-40B4-BE49-F238E27FC236}">
                <a16:creationId xmlns:a16="http://schemas.microsoft.com/office/drawing/2014/main" id="{68544150-BB46-4044-97EF-65BED6276C83}"/>
              </a:ext>
            </a:extLst>
          </p:cNvPr>
          <p:cNvPicPr>
            <a:picLocks noChangeAspect="1"/>
          </p:cNvPicPr>
          <p:nvPr/>
        </p:nvPicPr>
        <p:blipFill>
          <a:blip r:embed="rId3"/>
          <a:stretch>
            <a:fillRect/>
          </a:stretch>
        </p:blipFill>
        <p:spPr>
          <a:xfrm>
            <a:off x="4132617" y="4823071"/>
            <a:ext cx="878765" cy="932024"/>
          </a:xfrm>
          <a:prstGeom prst="rect">
            <a:avLst/>
          </a:prstGeom>
        </p:spPr>
      </p:pic>
      <p:sp>
        <p:nvSpPr>
          <p:cNvPr id="2" name="ZoneTexte 1">
            <a:extLst>
              <a:ext uri="{FF2B5EF4-FFF2-40B4-BE49-F238E27FC236}">
                <a16:creationId xmlns:a16="http://schemas.microsoft.com/office/drawing/2014/main" id="{8329D7FA-672C-4FBD-9529-3A89154DF7EF}"/>
              </a:ext>
            </a:extLst>
          </p:cNvPr>
          <p:cNvSpPr txBox="1"/>
          <p:nvPr/>
        </p:nvSpPr>
        <p:spPr>
          <a:xfrm>
            <a:off x="6233530" y="5289083"/>
            <a:ext cx="1984917" cy="338554"/>
          </a:xfrm>
          <a:prstGeom prst="rect">
            <a:avLst/>
          </a:prstGeom>
          <a:noFill/>
        </p:spPr>
        <p:txBody>
          <a:bodyPr wrap="square" rtlCol="0">
            <a:spAutoFit/>
          </a:bodyPr>
          <a:lstStyle/>
          <a:p>
            <a:pPr algn="ctr"/>
            <a:r>
              <a:rPr lang="fr-FR" sz="1600" dirty="0">
                <a:solidFill>
                  <a:srgbClr val="009FC6"/>
                </a:solidFill>
              </a:rPr>
              <a:t>Ambient conditions</a:t>
            </a:r>
          </a:p>
        </p:txBody>
      </p:sp>
      <p:sp>
        <p:nvSpPr>
          <p:cNvPr id="13" name="ZoneTexte 12">
            <a:extLst>
              <a:ext uri="{FF2B5EF4-FFF2-40B4-BE49-F238E27FC236}">
                <a16:creationId xmlns:a16="http://schemas.microsoft.com/office/drawing/2014/main" id="{1B1624FF-751F-4E5C-9FC1-015F6F5538F7}"/>
              </a:ext>
            </a:extLst>
          </p:cNvPr>
          <p:cNvSpPr txBox="1"/>
          <p:nvPr/>
        </p:nvSpPr>
        <p:spPr>
          <a:xfrm>
            <a:off x="959004" y="4873450"/>
            <a:ext cx="1984917" cy="338554"/>
          </a:xfrm>
          <a:prstGeom prst="rect">
            <a:avLst/>
          </a:prstGeom>
          <a:noFill/>
        </p:spPr>
        <p:txBody>
          <a:bodyPr wrap="square" rtlCol="0">
            <a:spAutoFit/>
          </a:bodyPr>
          <a:lstStyle/>
          <a:p>
            <a:pPr algn="ctr"/>
            <a:r>
              <a:rPr lang="fr-FR" sz="1600" dirty="0">
                <a:solidFill>
                  <a:srgbClr val="009FC6"/>
                </a:solidFill>
              </a:rPr>
              <a:t>Physical </a:t>
            </a:r>
            <a:r>
              <a:rPr lang="fr-FR" sz="1600" dirty="0" err="1">
                <a:solidFill>
                  <a:srgbClr val="009FC6"/>
                </a:solidFill>
              </a:rPr>
              <a:t>layout</a:t>
            </a:r>
            <a:endParaRPr lang="fr-FR" sz="1600" dirty="0">
              <a:solidFill>
                <a:srgbClr val="009FC6"/>
              </a:solidFill>
            </a:endParaRPr>
          </a:p>
        </p:txBody>
      </p:sp>
      <p:cxnSp>
        <p:nvCxnSpPr>
          <p:cNvPr id="15" name="Connecteur : en angle 14">
            <a:extLst>
              <a:ext uri="{FF2B5EF4-FFF2-40B4-BE49-F238E27FC236}">
                <a16:creationId xmlns:a16="http://schemas.microsoft.com/office/drawing/2014/main" id="{335A63C8-5E59-4BDB-929D-FC5D88CE6ABC}"/>
              </a:ext>
            </a:extLst>
          </p:cNvPr>
          <p:cNvCxnSpPr>
            <a:stCxn id="11" idx="3"/>
            <a:endCxn id="13" idx="1"/>
          </p:cNvCxnSpPr>
          <p:nvPr/>
        </p:nvCxnSpPr>
        <p:spPr>
          <a:xfrm flipH="1" flipV="1">
            <a:off x="959004" y="5042727"/>
            <a:ext cx="4052378" cy="246356"/>
          </a:xfrm>
          <a:prstGeom prst="bentConnector5">
            <a:avLst>
              <a:gd name="adj1" fmla="val -5641"/>
              <a:gd name="adj2" fmla="val 281955"/>
              <a:gd name="adj3" fmla="val 10564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5" name="Connecteur : en angle 24">
            <a:extLst>
              <a:ext uri="{FF2B5EF4-FFF2-40B4-BE49-F238E27FC236}">
                <a16:creationId xmlns:a16="http://schemas.microsoft.com/office/drawing/2014/main" id="{71927DB3-EB27-42F5-A4DC-95FE640DAD49}"/>
              </a:ext>
            </a:extLst>
          </p:cNvPr>
          <p:cNvCxnSpPr>
            <a:cxnSpLocks/>
            <a:stCxn id="11" idx="1"/>
            <a:endCxn id="2" idx="3"/>
          </p:cNvCxnSpPr>
          <p:nvPr/>
        </p:nvCxnSpPr>
        <p:spPr>
          <a:xfrm rot="10800000" flipH="1" flipV="1">
            <a:off x="4132617" y="5289082"/>
            <a:ext cx="4085830" cy="169277"/>
          </a:xfrm>
          <a:prstGeom prst="bentConnector5">
            <a:avLst>
              <a:gd name="adj1" fmla="val -5595"/>
              <a:gd name="adj2" fmla="val 410340"/>
              <a:gd name="adj3" fmla="val 105595"/>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 name="Rectangle : coins arrondis 13">
            <a:extLst>
              <a:ext uri="{FF2B5EF4-FFF2-40B4-BE49-F238E27FC236}">
                <a16:creationId xmlns:a16="http://schemas.microsoft.com/office/drawing/2014/main" id="{AC7F634E-F539-427C-B151-E45604D853C6}"/>
              </a:ext>
            </a:extLst>
          </p:cNvPr>
          <p:cNvSpPr/>
          <p:nvPr/>
        </p:nvSpPr>
        <p:spPr>
          <a:xfrm>
            <a:off x="1092820" y="2665140"/>
            <a:ext cx="6759143" cy="3296369"/>
          </a:xfrm>
          <a:prstGeom prst="roundRect">
            <a:avLst>
              <a:gd name="adj" fmla="val 8548"/>
            </a:avLst>
          </a:prstGeom>
          <a:solidFill>
            <a:srgbClr val="009FC6"/>
          </a:solidFill>
          <a:ln>
            <a:solidFill>
              <a:srgbClr val="009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dirty="0" err="1"/>
              <a:t>Servicescape</a:t>
            </a:r>
            <a:r>
              <a:rPr lang="fr-FR" sz="1600" b="1" dirty="0"/>
              <a:t>:</a:t>
            </a:r>
          </a:p>
          <a:p>
            <a:pPr algn="just"/>
            <a:endParaRPr lang="fr-FR" sz="1600" dirty="0"/>
          </a:p>
          <a:p>
            <a:pPr algn="just"/>
            <a:r>
              <a:rPr lang="es-ES" sz="1600" dirty="0"/>
              <a:t>El objetivo del modelo de “</a:t>
            </a:r>
            <a:r>
              <a:rPr lang="es-ES" sz="1600" dirty="0" err="1"/>
              <a:t>Servicescapes</a:t>
            </a:r>
            <a:r>
              <a:rPr lang="es-ES" sz="1600" dirty="0"/>
              <a:t>” es explicar el comportamiento de las personas dentro del entorno de servicio con miras a diseñar entornos que no cumplan los objetivos de la organización en términos de lograr las respuestas conductuales deseadas. </a:t>
            </a:r>
          </a:p>
          <a:p>
            <a:pPr algn="just"/>
            <a:endParaRPr lang="es-ES" sz="1600" dirty="0"/>
          </a:p>
          <a:p>
            <a:pPr algn="just"/>
            <a:r>
              <a:rPr lang="es-ES" sz="1600" dirty="0"/>
              <a:t>Es el entorno en el que se ensambla el servicio y en el que interactúan el vendedor y el cliente, combinado con productos tangibles que facilitan el desempeño o la comunicación del servicio.</a:t>
            </a:r>
            <a:endParaRPr lang="en-US" sz="1600" dirty="0"/>
          </a:p>
        </p:txBody>
      </p:sp>
      <p:grpSp>
        <p:nvGrpSpPr>
          <p:cNvPr id="16" name="Groupe 15">
            <a:extLst>
              <a:ext uri="{FF2B5EF4-FFF2-40B4-BE49-F238E27FC236}">
                <a16:creationId xmlns:a16="http://schemas.microsoft.com/office/drawing/2014/main" id="{B68B2878-37BC-44BF-869C-EC86656FA621}"/>
              </a:ext>
            </a:extLst>
          </p:cNvPr>
          <p:cNvGrpSpPr/>
          <p:nvPr/>
        </p:nvGrpSpPr>
        <p:grpSpPr>
          <a:xfrm>
            <a:off x="7865630" y="3273"/>
            <a:ext cx="914400" cy="1027944"/>
            <a:chOff x="7881128" y="-28544"/>
            <a:chExt cx="914400" cy="1027944"/>
          </a:xfrm>
        </p:grpSpPr>
        <p:pic>
          <p:nvPicPr>
            <p:cNvPr id="17" name="Graphique 16" descr="Retour avec un remplissage uni">
              <a:hlinkClick r:id="" action="ppaction://hlinkshowjump?jump=previousslide"/>
              <a:extLst>
                <a:ext uri="{FF2B5EF4-FFF2-40B4-BE49-F238E27FC236}">
                  <a16:creationId xmlns:a16="http://schemas.microsoft.com/office/drawing/2014/main" id="{B9A8EF3B-4A79-4649-A2C0-F61585E84C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81128" y="-28544"/>
              <a:ext cx="914400" cy="914400"/>
            </a:xfrm>
            <a:prstGeom prst="rect">
              <a:avLst/>
            </a:prstGeom>
          </p:spPr>
        </p:pic>
        <p:sp>
          <p:nvSpPr>
            <p:cNvPr id="18" name="ZoneTexte 17">
              <a:extLst>
                <a:ext uri="{FF2B5EF4-FFF2-40B4-BE49-F238E27FC236}">
                  <a16:creationId xmlns:a16="http://schemas.microsoft.com/office/drawing/2014/main" id="{6CDC210E-8650-4242-98AB-2034B67BD927}"/>
                </a:ext>
              </a:extLst>
            </p:cNvPr>
            <p:cNvSpPr txBox="1"/>
            <p:nvPr/>
          </p:nvSpPr>
          <p:spPr>
            <a:xfrm>
              <a:off x="7950820" y="722401"/>
              <a:ext cx="775009" cy="276999"/>
            </a:xfrm>
            <a:prstGeom prst="rect">
              <a:avLst/>
            </a:prstGeom>
            <a:noFill/>
          </p:spPr>
          <p:txBody>
            <a:bodyPr wrap="square" rtlCol="0">
              <a:spAutoFit/>
            </a:bodyPr>
            <a:lstStyle/>
            <a:p>
              <a:pPr algn="ctr"/>
              <a:r>
                <a:rPr lang="fr-FR" sz="1200" dirty="0">
                  <a:solidFill>
                    <a:srgbClr val="FF0000"/>
                  </a:solidFill>
                </a:rPr>
                <a:t>Back</a:t>
              </a:r>
            </a:p>
          </p:txBody>
        </p:sp>
      </p:grpSp>
    </p:spTree>
    <p:extLst>
      <p:ext uri="{BB962C8B-B14F-4D97-AF65-F5344CB8AC3E}">
        <p14:creationId xmlns:p14="http://schemas.microsoft.com/office/powerpoint/2010/main" val="20689701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21</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indent="-742950">
              <a:lnSpc>
                <a:spcPct val="90000"/>
              </a:lnSpc>
            </a:pPr>
            <a:r>
              <a:rPr lang="es-ES" sz="2400" b="0" i="0" u="none" strike="noStrike" dirty="0">
                <a:solidFill>
                  <a:schemeClr val="bg1"/>
                </a:solidFill>
                <a:effectLst/>
                <a:latin typeface="arial" panose="020B0604020202020204" pitchFamily="34" charset="0"/>
              </a:rPr>
              <a:t>Modalidades operativas</a:t>
            </a:r>
            <a:endParaRPr lang="es-ES" sz="2400" b="0" i="0" u="none" strike="noStrike" cap="none" dirty="0">
              <a:solidFill>
                <a:schemeClr val="bg1"/>
              </a:solidFill>
              <a:sym typeface="Arial"/>
            </a:endParaRPr>
          </a:p>
        </p:txBody>
      </p:sp>
      <p:cxnSp>
        <p:nvCxnSpPr>
          <p:cNvPr id="3" name="Connecteur droit avec flèche 2">
            <a:extLst>
              <a:ext uri="{FF2B5EF4-FFF2-40B4-BE49-F238E27FC236}">
                <a16:creationId xmlns:a16="http://schemas.microsoft.com/office/drawing/2014/main" id="{5B7CB356-2419-4AA9-8191-EC9EE47D0171}"/>
              </a:ext>
            </a:extLst>
          </p:cNvPr>
          <p:cNvCxnSpPr>
            <a:cxnSpLocks/>
          </p:cNvCxnSpPr>
          <p:nvPr/>
        </p:nvCxnSpPr>
        <p:spPr>
          <a:xfrm>
            <a:off x="2785482" y="3549341"/>
            <a:ext cx="1765474" cy="0"/>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sp>
        <p:nvSpPr>
          <p:cNvPr id="4" name="ZoneTexte 3">
            <a:extLst>
              <a:ext uri="{FF2B5EF4-FFF2-40B4-BE49-F238E27FC236}">
                <a16:creationId xmlns:a16="http://schemas.microsoft.com/office/drawing/2014/main" id="{A7129EB4-E6B2-4A2C-BC0B-67FEF82D1898}"/>
              </a:ext>
            </a:extLst>
          </p:cNvPr>
          <p:cNvSpPr txBox="1"/>
          <p:nvPr/>
        </p:nvSpPr>
        <p:spPr>
          <a:xfrm>
            <a:off x="1485993" y="5770898"/>
            <a:ext cx="1625197" cy="738664"/>
          </a:xfrm>
          <a:prstGeom prst="rect">
            <a:avLst/>
          </a:prstGeom>
          <a:noFill/>
        </p:spPr>
        <p:txBody>
          <a:bodyPr wrap="square" rtlCol="0">
            <a:spAutoFit/>
          </a:bodyPr>
          <a:lstStyle/>
          <a:p>
            <a:pPr algn="ctr"/>
            <a:r>
              <a:rPr lang="es-ES" dirty="0">
                <a:solidFill>
                  <a:srgbClr val="18C320"/>
                </a:solidFill>
              </a:rPr>
              <a:t>Apertura y</a:t>
            </a:r>
          </a:p>
          <a:p>
            <a:pPr algn="ctr"/>
            <a:r>
              <a:rPr lang="es-ES" dirty="0">
                <a:solidFill>
                  <a:srgbClr val="18C320"/>
                </a:solidFill>
              </a:rPr>
              <a:t>horario de entrega</a:t>
            </a:r>
          </a:p>
        </p:txBody>
      </p:sp>
      <p:sp>
        <p:nvSpPr>
          <p:cNvPr id="9" name="ZoneTexte 8">
            <a:extLst>
              <a:ext uri="{FF2B5EF4-FFF2-40B4-BE49-F238E27FC236}">
                <a16:creationId xmlns:a16="http://schemas.microsoft.com/office/drawing/2014/main" id="{82D89FCD-4481-42B1-9CD3-D8EDDA5D2C61}"/>
              </a:ext>
            </a:extLst>
          </p:cNvPr>
          <p:cNvSpPr txBox="1"/>
          <p:nvPr/>
        </p:nvSpPr>
        <p:spPr>
          <a:xfrm>
            <a:off x="2275567" y="4943871"/>
            <a:ext cx="2442117" cy="523220"/>
          </a:xfrm>
          <a:prstGeom prst="rect">
            <a:avLst/>
          </a:prstGeom>
          <a:noFill/>
        </p:spPr>
        <p:txBody>
          <a:bodyPr wrap="square" rtlCol="0">
            <a:spAutoFit/>
          </a:bodyPr>
          <a:lstStyle/>
          <a:p>
            <a:pPr algn="ctr"/>
            <a:r>
              <a:rPr lang="es-ES" dirty="0">
                <a:solidFill>
                  <a:srgbClr val="18C320"/>
                </a:solidFill>
              </a:rPr>
              <a:t>Espacio de entrega para</a:t>
            </a:r>
          </a:p>
          <a:p>
            <a:pPr algn="ctr"/>
            <a:r>
              <a:rPr lang="es-ES" dirty="0">
                <a:solidFill>
                  <a:srgbClr val="18C320"/>
                </a:solidFill>
              </a:rPr>
              <a:t>carga/ descarga</a:t>
            </a:r>
          </a:p>
        </p:txBody>
      </p:sp>
      <p:sp>
        <p:nvSpPr>
          <p:cNvPr id="10" name="ZoneTexte 9">
            <a:extLst>
              <a:ext uri="{FF2B5EF4-FFF2-40B4-BE49-F238E27FC236}">
                <a16:creationId xmlns:a16="http://schemas.microsoft.com/office/drawing/2014/main" id="{EB6153A6-F016-4996-A15A-F217E57AAABF}"/>
              </a:ext>
            </a:extLst>
          </p:cNvPr>
          <p:cNvSpPr txBox="1"/>
          <p:nvPr/>
        </p:nvSpPr>
        <p:spPr>
          <a:xfrm>
            <a:off x="4944502" y="4803733"/>
            <a:ext cx="2442117" cy="738664"/>
          </a:xfrm>
          <a:prstGeom prst="rect">
            <a:avLst/>
          </a:prstGeom>
          <a:noFill/>
        </p:spPr>
        <p:txBody>
          <a:bodyPr wrap="square" rtlCol="0">
            <a:spAutoFit/>
          </a:bodyPr>
          <a:lstStyle/>
          <a:p>
            <a:pPr algn="ctr"/>
            <a:r>
              <a:rPr lang="es-ES" dirty="0">
                <a:solidFill>
                  <a:srgbClr val="18C320"/>
                </a:solidFill>
              </a:rPr>
              <a:t>Transporte específico</a:t>
            </a:r>
          </a:p>
          <a:p>
            <a:pPr algn="ctr"/>
            <a:r>
              <a:rPr lang="es-ES" dirty="0">
                <a:solidFill>
                  <a:srgbClr val="18C320"/>
                </a:solidFill>
              </a:rPr>
              <a:t>y equipo de almacenamiento</a:t>
            </a:r>
          </a:p>
        </p:txBody>
      </p:sp>
      <p:sp>
        <p:nvSpPr>
          <p:cNvPr id="11" name="ZoneTexte 10">
            <a:extLst>
              <a:ext uri="{FF2B5EF4-FFF2-40B4-BE49-F238E27FC236}">
                <a16:creationId xmlns:a16="http://schemas.microsoft.com/office/drawing/2014/main" id="{3C66332D-3E34-4A66-8F79-BDE91BB2CBA7}"/>
              </a:ext>
            </a:extLst>
          </p:cNvPr>
          <p:cNvSpPr txBox="1"/>
          <p:nvPr/>
        </p:nvSpPr>
        <p:spPr>
          <a:xfrm>
            <a:off x="5761424" y="5770898"/>
            <a:ext cx="1896584" cy="523220"/>
          </a:xfrm>
          <a:prstGeom prst="rect">
            <a:avLst/>
          </a:prstGeom>
          <a:noFill/>
        </p:spPr>
        <p:txBody>
          <a:bodyPr wrap="square" rtlCol="0">
            <a:spAutoFit/>
          </a:bodyPr>
          <a:lstStyle/>
          <a:p>
            <a:pPr algn="ctr"/>
            <a:r>
              <a:rPr lang="es-ES" dirty="0">
                <a:solidFill>
                  <a:srgbClr val="18C320"/>
                </a:solidFill>
              </a:rPr>
              <a:t>Cuidado de la manipulación</a:t>
            </a:r>
          </a:p>
        </p:txBody>
      </p:sp>
      <p:cxnSp>
        <p:nvCxnSpPr>
          <p:cNvPr id="12" name="Connecteur droit avec flèche 11">
            <a:extLst>
              <a:ext uri="{FF2B5EF4-FFF2-40B4-BE49-F238E27FC236}">
                <a16:creationId xmlns:a16="http://schemas.microsoft.com/office/drawing/2014/main" id="{341DEDB8-F4A2-425B-B02C-D322C4FF80E4}"/>
              </a:ext>
            </a:extLst>
          </p:cNvPr>
          <p:cNvCxnSpPr>
            <a:cxnSpLocks/>
          </p:cNvCxnSpPr>
          <p:nvPr/>
        </p:nvCxnSpPr>
        <p:spPr>
          <a:xfrm>
            <a:off x="1309107" y="4054166"/>
            <a:ext cx="1729061" cy="0"/>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grpSp>
        <p:nvGrpSpPr>
          <p:cNvPr id="14" name="Groupe 13">
            <a:extLst>
              <a:ext uri="{FF2B5EF4-FFF2-40B4-BE49-F238E27FC236}">
                <a16:creationId xmlns:a16="http://schemas.microsoft.com/office/drawing/2014/main" id="{BBAFD03F-A869-4B10-919F-F12719CC1AA0}"/>
              </a:ext>
            </a:extLst>
          </p:cNvPr>
          <p:cNvGrpSpPr/>
          <p:nvPr/>
        </p:nvGrpSpPr>
        <p:grpSpPr>
          <a:xfrm>
            <a:off x="3252707" y="5163530"/>
            <a:ext cx="2367198" cy="1460773"/>
            <a:chOff x="6033852" y="5107388"/>
            <a:chExt cx="2639885" cy="1506410"/>
          </a:xfrm>
        </p:grpSpPr>
        <p:pic>
          <p:nvPicPr>
            <p:cNvPr id="15" name="Image 14" descr="Une image contenant texte&#10;&#10;Description générée automatiquement">
              <a:extLst>
                <a:ext uri="{FF2B5EF4-FFF2-40B4-BE49-F238E27FC236}">
                  <a16:creationId xmlns:a16="http://schemas.microsoft.com/office/drawing/2014/main" id="{48E6C468-78C2-48C7-A7D9-863798474371}"/>
                </a:ext>
              </a:extLst>
            </p:cNvPr>
            <p:cNvPicPr>
              <a:picLocks noChangeAspect="1"/>
            </p:cNvPicPr>
            <p:nvPr/>
          </p:nvPicPr>
          <p:blipFill>
            <a:blip r:embed="rId3"/>
            <a:stretch>
              <a:fillRect/>
            </a:stretch>
          </p:blipFill>
          <p:spPr>
            <a:xfrm>
              <a:off x="7167327" y="5107388"/>
              <a:ext cx="1506410" cy="1506410"/>
            </a:xfrm>
            <a:prstGeom prst="rect">
              <a:avLst/>
            </a:prstGeom>
          </p:spPr>
        </p:pic>
        <p:pic>
          <p:nvPicPr>
            <p:cNvPr id="16" name="Image 15" descr="Une image contenant texte&#10;&#10;Description générée automatiquement">
              <a:extLst>
                <a:ext uri="{FF2B5EF4-FFF2-40B4-BE49-F238E27FC236}">
                  <a16:creationId xmlns:a16="http://schemas.microsoft.com/office/drawing/2014/main" id="{17AA9DD8-DC6A-4BF3-9E2B-62F38800A35B}"/>
                </a:ext>
              </a:extLst>
            </p:cNvPr>
            <p:cNvPicPr>
              <a:picLocks noChangeAspect="1"/>
            </p:cNvPicPr>
            <p:nvPr/>
          </p:nvPicPr>
          <p:blipFill>
            <a:blip r:embed="rId4"/>
            <a:stretch>
              <a:fillRect/>
            </a:stretch>
          </p:blipFill>
          <p:spPr>
            <a:xfrm>
              <a:off x="6033852" y="5566319"/>
              <a:ext cx="1447800" cy="1024847"/>
            </a:xfrm>
            <a:prstGeom prst="rect">
              <a:avLst/>
            </a:prstGeom>
          </p:spPr>
        </p:pic>
      </p:grpSp>
      <p:sp>
        <p:nvSpPr>
          <p:cNvPr id="8" name="ZoneTexte 7">
            <a:extLst>
              <a:ext uri="{FF2B5EF4-FFF2-40B4-BE49-F238E27FC236}">
                <a16:creationId xmlns:a16="http://schemas.microsoft.com/office/drawing/2014/main" id="{5C1F735D-202F-429A-844E-7DE6A95431B2}"/>
              </a:ext>
            </a:extLst>
          </p:cNvPr>
          <p:cNvSpPr txBox="1"/>
          <p:nvPr/>
        </p:nvSpPr>
        <p:spPr>
          <a:xfrm>
            <a:off x="2724150" y="6414713"/>
            <a:ext cx="3295650" cy="307777"/>
          </a:xfrm>
          <a:prstGeom prst="rect">
            <a:avLst/>
          </a:prstGeom>
          <a:noFill/>
        </p:spPr>
        <p:txBody>
          <a:bodyPr wrap="square" rtlCol="0">
            <a:spAutoFit/>
          </a:bodyPr>
          <a:lstStyle/>
          <a:p>
            <a:pPr algn="ctr"/>
            <a:r>
              <a:rPr lang="es-ES" i="1" dirty="0">
                <a:solidFill>
                  <a:srgbClr val="009EC6"/>
                </a:solidFill>
              </a:rPr>
              <a:t>Requisitos de acceso urbano</a:t>
            </a:r>
          </a:p>
        </p:txBody>
      </p:sp>
      <p:sp>
        <p:nvSpPr>
          <p:cNvPr id="2" name="5 Rectángulo">
            <a:extLst>
              <a:ext uri="{FF2B5EF4-FFF2-40B4-BE49-F238E27FC236}">
                <a16:creationId xmlns:a16="http://schemas.microsoft.com/office/drawing/2014/main" id="{EC6058F6-EDB2-CB79-885A-8A6F7287CAFA}"/>
              </a:ext>
            </a:extLst>
          </p:cNvPr>
          <p:cNvSpPr/>
          <p:nvPr/>
        </p:nvSpPr>
        <p:spPr>
          <a:xfrm>
            <a:off x="306006" y="1561355"/>
            <a:ext cx="8367731" cy="2800767"/>
          </a:xfrm>
          <a:prstGeom prst="rect">
            <a:avLst/>
          </a:prstGeom>
        </p:spPr>
        <p:txBody>
          <a:bodyPr wrap="square">
            <a:spAutoFit/>
          </a:bodyPr>
          <a:lstStyle/>
          <a:p>
            <a:pPr algn="just"/>
            <a:r>
              <a:rPr lang="es-ES" sz="1600" b="1" dirty="0">
                <a:solidFill>
                  <a:srgbClr val="18C320"/>
                </a:solidFill>
              </a:rPr>
              <a:t>Productos que alcanzan la “última milla” para los clientes</a:t>
            </a:r>
          </a:p>
          <a:p>
            <a:pPr algn="just"/>
            <a:endParaRPr lang="es-ES" sz="1600" dirty="0">
              <a:solidFill>
                <a:schemeClr val="tx1"/>
              </a:solidFill>
            </a:endParaRPr>
          </a:p>
          <a:p>
            <a:pPr algn="just"/>
            <a:r>
              <a:rPr lang="es-ES" sz="1600" dirty="0">
                <a:solidFill>
                  <a:schemeClr val="tx1"/>
                </a:solidFill>
              </a:rPr>
              <a:t>Los restaurantes y hoteles urbanos, independientemente de su tamaño y propiedad, dependen de un abastecimiento de productos muy frecuente y de cantidades limitadas que no justifican la entrega de un camión completo.</a:t>
            </a:r>
          </a:p>
          <a:p>
            <a:pPr algn="just"/>
            <a:endParaRPr lang="es-ES" sz="1600" dirty="0">
              <a:solidFill>
                <a:schemeClr val="tx1"/>
              </a:solidFill>
            </a:endParaRPr>
          </a:p>
          <a:p>
            <a:pPr algn="just"/>
            <a:r>
              <a:rPr lang="es-ES" sz="1600" dirty="0">
                <a:solidFill>
                  <a:schemeClr val="tx1"/>
                </a:solidFill>
              </a:rPr>
              <a:t>Para ser rentable, hay dos opciones posibles:</a:t>
            </a:r>
          </a:p>
          <a:p>
            <a:pPr marL="895350" lvl="1" indent="-285750" algn="just">
              <a:buFont typeface="Arial" panose="020B0604020202020204" pitchFamily="34" charset="0"/>
              <a:buChar char="•"/>
            </a:pPr>
            <a:r>
              <a:rPr lang="es-ES" sz="1600" dirty="0">
                <a:solidFill>
                  <a:schemeClr val="tx1"/>
                </a:solidFill>
              </a:rPr>
              <a:t>Trabajar con un </a:t>
            </a:r>
            <a:r>
              <a:rPr lang="es-ES" sz="1600" b="1" dirty="0">
                <a:solidFill>
                  <a:srgbClr val="18C320"/>
                </a:solidFill>
              </a:rPr>
              <a:t>proveedor dedicado </a:t>
            </a:r>
            <a:r>
              <a:rPr lang="es-ES" sz="1600" dirty="0">
                <a:solidFill>
                  <a:schemeClr val="tx1"/>
                </a:solidFill>
              </a:rPr>
              <a:t>con medios de transporte propios y rondas de entrega para el sector</a:t>
            </a:r>
          </a:p>
          <a:p>
            <a:pPr marL="895350" lvl="1" indent="-285750" algn="just">
              <a:buFont typeface="Arial" panose="020B0604020202020204" pitchFamily="34" charset="0"/>
              <a:buChar char="•"/>
            </a:pPr>
            <a:r>
              <a:rPr lang="es-ES" sz="1600" b="1" dirty="0">
                <a:solidFill>
                  <a:srgbClr val="18C320"/>
                </a:solidFill>
              </a:rPr>
              <a:t>Abastecimiento directo </a:t>
            </a:r>
            <a:r>
              <a:rPr lang="es-ES" sz="1600" dirty="0">
                <a:solidFill>
                  <a:schemeClr val="tx1"/>
                </a:solidFill>
              </a:rPr>
              <a:t>de los proveedores para controlar la cantidad y la calidad y reducir la imprevisibilidad de las entregas </a:t>
            </a:r>
          </a:p>
        </p:txBody>
      </p:sp>
    </p:spTree>
    <p:extLst>
      <p:ext uri="{BB962C8B-B14F-4D97-AF65-F5344CB8AC3E}">
        <p14:creationId xmlns:p14="http://schemas.microsoft.com/office/powerpoint/2010/main" val="156612148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wipe(left)">
                                      <p:cBhvr>
                                        <p:cTn id="38" dur="1000"/>
                                        <p:tgtEl>
                                          <p:spTgt spid="2">
                                            <p:txEl>
                                              <p:pRg st="0" end="0"/>
                                            </p:txEl>
                                          </p:spTgt>
                                        </p:tgtEl>
                                      </p:cBhvr>
                                    </p:animEffect>
                                  </p:childTnLst>
                                </p:cTn>
                              </p:par>
                            </p:childTnLst>
                          </p:cTn>
                        </p:par>
                        <p:par>
                          <p:cTn id="39" fill="hold">
                            <p:stCondLst>
                              <p:cond delay="5000"/>
                            </p:stCondLst>
                            <p:childTnLst>
                              <p:par>
                                <p:cTn id="40" presetID="22" presetClass="entr" presetSubtype="1" fill="hold" grpId="0" nodeType="afterEffect">
                                  <p:stCondLst>
                                    <p:cond delay="500"/>
                                  </p:stCondLst>
                                  <p:childTnLst>
                                    <p:set>
                                      <p:cBhvr>
                                        <p:cTn id="41" dur="1" fill="hold">
                                          <p:stCondLst>
                                            <p:cond delay="0"/>
                                          </p:stCondLst>
                                        </p:cTn>
                                        <p:tgtEl>
                                          <p:spTgt spid="2">
                                            <p:txEl>
                                              <p:pRg st="2" end="2"/>
                                            </p:txEl>
                                          </p:spTgt>
                                        </p:tgtEl>
                                        <p:attrNameLst>
                                          <p:attrName>style.visibility</p:attrName>
                                        </p:attrNameLst>
                                      </p:cBhvr>
                                      <p:to>
                                        <p:strVal val="visible"/>
                                      </p:to>
                                    </p:set>
                                    <p:animEffect transition="in" filter="wipe(up)">
                                      <p:cBhvr>
                                        <p:cTn id="42" dur="2000"/>
                                        <p:tgtEl>
                                          <p:spTgt spid="2">
                                            <p:txEl>
                                              <p:pRg st="2" end="2"/>
                                            </p:txEl>
                                          </p:spTgt>
                                        </p:tgtEl>
                                      </p:cBhvr>
                                    </p:animEffect>
                                  </p:childTnLst>
                                </p:cTn>
                              </p:par>
                            </p:childTnLst>
                          </p:cTn>
                        </p:par>
                        <p:par>
                          <p:cTn id="43" fill="hold">
                            <p:stCondLst>
                              <p:cond delay="7500"/>
                            </p:stCondLst>
                            <p:childTnLst>
                              <p:par>
                                <p:cTn id="44" presetID="22" presetClass="entr" presetSubtype="1" fill="hold" grpId="0" nodeType="afterEffect">
                                  <p:stCondLst>
                                    <p:cond delay="500"/>
                                  </p:stCondLst>
                                  <p:childTnLst>
                                    <p:set>
                                      <p:cBhvr>
                                        <p:cTn id="45" dur="1" fill="hold">
                                          <p:stCondLst>
                                            <p:cond delay="0"/>
                                          </p:stCondLst>
                                        </p:cTn>
                                        <p:tgtEl>
                                          <p:spTgt spid="2">
                                            <p:txEl>
                                              <p:pRg st="4" end="4"/>
                                            </p:txEl>
                                          </p:spTgt>
                                        </p:tgtEl>
                                        <p:attrNameLst>
                                          <p:attrName>style.visibility</p:attrName>
                                        </p:attrNameLst>
                                      </p:cBhvr>
                                      <p:to>
                                        <p:strVal val="visible"/>
                                      </p:to>
                                    </p:set>
                                    <p:animEffect transition="in" filter="wipe(up)">
                                      <p:cBhvr>
                                        <p:cTn id="46" dur="1000"/>
                                        <p:tgtEl>
                                          <p:spTgt spid="2">
                                            <p:txEl>
                                              <p:pRg st="4" end="4"/>
                                            </p:txEl>
                                          </p:spTgt>
                                        </p:tgtEl>
                                      </p:cBhvr>
                                    </p:animEffect>
                                  </p:childTnLst>
                                </p:cTn>
                              </p:par>
                            </p:childTnLst>
                          </p:cTn>
                        </p:par>
                        <p:par>
                          <p:cTn id="47" fill="hold">
                            <p:stCondLst>
                              <p:cond delay="9000"/>
                            </p:stCondLst>
                            <p:childTnLst>
                              <p:par>
                                <p:cTn id="48" presetID="22" presetClass="entr" presetSubtype="1" fill="hold" grpId="0" nodeType="afterEffect">
                                  <p:stCondLst>
                                    <p:cond delay="500"/>
                                  </p:stCondLst>
                                  <p:childTnLst>
                                    <p:set>
                                      <p:cBhvr>
                                        <p:cTn id="49" dur="1" fill="hold">
                                          <p:stCondLst>
                                            <p:cond delay="0"/>
                                          </p:stCondLst>
                                        </p:cTn>
                                        <p:tgtEl>
                                          <p:spTgt spid="2">
                                            <p:txEl>
                                              <p:pRg st="5" end="5"/>
                                            </p:txEl>
                                          </p:spTgt>
                                        </p:tgtEl>
                                        <p:attrNameLst>
                                          <p:attrName>style.visibility</p:attrName>
                                        </p:attrNameLst>
                                      </p:cBhvr>
                                      <p:to>
                                        <p:strVal val="visible"/>
                                      </p:to>
                                    </p:set>
                                    <p:animEffect transition="in" filter="wipe(up)">
                                      <p:cBhvr>
                                        <p:cTn id="50" dur="1000"/>
                                        <p:tgtEl>
                                          <p:spTgt spid="2">
                                            <p:txEl>
                                              <p:pRg st="5" end="5"/>
                                            </p:txEl>
                                          </p:spTgt>
                                        </p:tgtEl>
                                      </p:cBhvr>
                                    </p:animEffect>
                                  </p:childTnLst>
                                </p:cTn>
                              </p:par>
                            </p:childTnLst>
                          </p:cTn>
                        </p:par>
                        <p:par>
                          <p:cTn id="51" fill="hold">
                            <p:stCondLst>
                              <p:cond delay="10500"/>
                            </p:stCondLst>
                            <p:childTnLst>
                              <p:par>
                                <p:cTn id="52" presetID="22" presetClass="entr" presetSubtype="1" fill="hold" grpId="0" nodeType="afterEffect">
                                  <p:stCondLst>
                                    <p:cond delay="500"/>
                                  </p:stCondLst>
                                  <p:childTnLst>
                                    <p:set>
                                      <p:cBhvr>
                                        <p:cTn id="53" dur="1" fill="hold">
                                          <p:stCondLst>
                                            <p:cond delay="0"/>
                                          </p:stCondLst>
                                        </p:cTn>
                                        <p:tgtEl>
                                          <p:spTgt spid="2">
                                            <p:txEl>
                                              <p:pRg st="6" end="6"/>
                                            </p:txEl>
                                          </p:spTgt>
                                        </p:tgtEl>
                                        <p:attrNameLst>
                                          <p:attrName>style.visibility</p:attrName>
                                        </p:attrNameLst>
                                      </p:cBhvr>
                                      <p:to>
                                        <p:strVal val="visible"/>
                                      </p:to>
                                    </p:set>
                                    <p:animEffect transition="in" filter="wipe(up)">
                                      <p:cBhvr>
                                        <p:cTn id="54"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8" grpId="0"/>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22</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b="0" i="0" u="none" strike="noStrike" cap="none" dirty="0">
                <a:solidFill>
                  <a:schemeClr val="lt1"/>
                </a:solidFill>
                <a:latin typeface="Arial"/>
                <a:ea typeface="Arial"/>
                <a:cs typeface="Arial"/>
                <a:sym typeface="Arial"/>
              </a:rPr>
              <a:t>Modalidades operativas</a:t>
            </a:r>
          </a:p>
        </p:txBody>
      </p:sp>
      <p:sp>
        <p:nvSpPr>
          <p:cNvPr id="6" name="5 Rectángulo"/>
          <p:cNvSpPr/>
          <p:nvPr/>
        </p:nvSpPr>
        <p:spPr>
          <a:xfrm>
            <a:off x="306006" y="1812071"/>
            <a:ext cx="8367731" cy="1077218"/>
          </a:xfrm>
          <a:prstGeom prst="rect">
            <a:avLst/>
          </a:prstGeom>
        </p:spPr>
        <p:txBody>
          <a:bodyPr wrap="square">
            <a:spAutoFit/>
          </a:bodyPr>
          <a:lstStyle/>
          <a:p>
            <a:pPr algn="just"/>
            <a:r>
              <a:rPr lang="es-ES" sz="1600" b="1" dirty="0">
                <a:solidFill>
                  <a:srgbClr val="18C320"/>
                </a:solidFill>
              </a:rPr>
              <a:t>Productos que alcanzan la “última milla” para los clientes</a:t>
            </a:r>
          </a:p>
          <a:p>
            <a:pPr algn="just"/>
            <a:endParaRPr lang="es-ES" sz="1600" dirty="0">
              <a:solidFill>
                <a:schemeClr val="tx1"/>
              </a:solidFill>
            </a:endParaRPr>
          </a:p>
          <a:p>
            <a:pPr algn="just"/>
            <a:r>
              <a:rPr lang="es-ES" sz="1600" dirty="0">
                <a:solidFill>
                  <a:schemeClr val="tx1"/>
                </a:solidFill>
              </a:rPr>
              <a:t>Si bien el personal del sector no se dedica a las operaciones logísticas, existen varios aspectos que están íntimamente relacionados con la gestión de los flujos de productos:</a:t>
            </a:r>
          </a:p>
        </p:txBody>
      </p:sp>
      <p:sp>
        <p:nvSpPr>
          <p:cNvPr id="4" name="ZoneTexte 3">
            <a:extLst>
              <a:ext uri="{FF2B5EF4-FFF2-40B4-BE49-F238E27FC236}">
                <a16:creationId xmlns:a16="http://schemas.microsoft.com/office/drawing/2014/main" id="{A7129EB4-E6B2-4A2C-BC0B-67FEF82D1898}"/>
              </a:ext>
            </a:extLst>
          </p:cNvPr>
          <p:cNvSpPr txBox="1"/>
          <p:nvPr/>
        </p:nvSpPr>
        <p:spPr>
          <a:xfrm>
            <a:off x="285531" y="3338511"/>
            <a:ext cx="2484581" cy="307777"/>
          </a:xfrm>
          <a:prstGeom prst="rect">
            <a:avLst/>
          </a:prstGeom>
          <a:noFill/>
        </p:spPr>
        <p:txBody>
          <a:bodyPr wrap="square" rtlCol="0">
            <a:spAutoFit/>
          </a:bodyPr>
          <a:lstStyle/>
          <a:p>
            <a:r>
              <a:rPr lang="es-ES" b="1" dirty="0">
                <a:solidFill>
                  <a:srgbClr val="18C320"/>
                </a:solidFill>
              </a:rPr>
              <a:t>Relación con el proveedor</a:t>
            </a:r>
          </a:p>
        </p:txBody>
      </p:sp>
      <p:sp>
        <p:nvSpPr>
          <p:cNvPr id="9" name="ZoneTexte 8">
            <a:extLst>
              <a:ext uri="{FF2B5EF4-FFF2-40B4-BE49-F238E27FC236}">
                <a16:creationId xmlns:a16="http://schemas.microsoft.com/office/drawing/2014/main" id="{82D89FCD-4481-42B1-9CD3-D8EDDA5D2C61}"/>
              </a:ext>
            </a:extLst>
          </p:cNvPr>
          <p:cNvSpPr txBox="1"/>
          <p:nvPr/>
        </p:nvSpPr>
        <p:spPr>
          <a:xfrm>
            <a:off x="306005" y="4105920"/>
            <a:ext cx="2599119" cy="523220"/>
          </a:xfrm>
          <a:prstGeom prst="rect">
            <a:avLst/>
          </a:prstGeom>
          <a:noFill/>
        </p:spPr>
        <p:txBody>
          <a:bodyPr wrap="square" rtlCol="0">
            <a:spAutoFit/>
          </a:bodyPr>
          <a:lstStyle/>
          <a:p>
            <a:r>
              <a:rPr lang="es-ES" b="1" dirty="0">
                <a:solidFill>
                  <a:srgbClr val="18C320"/>
                </a:solidFill>
              </a:rPr>
              <a:t>Consistencia sobre precios bajos</a:t>
            </a:r>
          </a:p>
        </p:txBody>
      </p:sp>
      <p:sp>
        <p:nvSpPr>
          <p:cNvPr id="10" name="ZoneTexte 9">
            <a:extLst>
              <a:ext uri="{FF2B5EF4-FFF2-40B4-BE49-F238E27FC236}">
                <a16:creationId xmlns:a16="http://schemas.microsoft.com/office/drawing/2014/main" id="{EB6153A6-F016-4996-A15A-F217E57AAABF}"/>
              </a:ext>
            </a:extLst>
          </p:cNvPr>
          <p:cNvSpPr txBox="1"/>
          <p:nvPr/>
        </p:nvSpPr>
        <p:spPr>
          <a:xfrm>
            <a:off x="306007" y="4931543"/>
            <a:ext cx="2464107" cy="307777"/>
          </a:xfrm>
          <a:prstGeom prst="rect">
            <a:avLst/>
          </a:prstGeom>
          <a:noFill/>
        </p:spPr>
        <p:txBody>
          <a:bodyPr wrap="square" rtlCol="0">
            <a:spAutoFit/>
          </a:bodyPr>
          <a:lstStyle/>
          <a:p>
            <a:r>
              <a:rPr lang="es-ES" b="1" dirty="0">
                <a:solidFill>
                  <a:srgbClr val="18C320"/>
                </a:solidFill>
              </a:rPr>
              <a:t>Trazabilidad</a:t>
            </a:r>
          </a:p>
        </p:txBody>
      </p:sp>
      <p:sp>
        <p:nvSpPr>
          <p:cNvPr id="11" name="ZoneTexte 10">
            <a:extLst>
              <a:ext uri="{FF2B5EF4-FFF2-40B4-BE49-F238E27FC236}">
                <a16:creationId xmlns:a16="http://schemas.microsoft.com/office/drawing/2014/main" id="{3C66332D-3E34-4A66-8F79-BDE91BB2CBA7}"/>
              </a:ext>
            </a:extLst>
          </p:cNvPr>
          <p:cNvSpPr txBox="1"/>
          <p:nvPr/>
        </p:nvSpPr>
        <p:spPr>
          <a:xfrm>
            <a:off x="285531" y="5879972"/>
            <a:ext cx="2505060" cy="307777"/>
          </a:xfrm>
          <a:prstGeom prst="rect">
            <a:avLst/>
          </a:prstGeom>
          <a:noFill/>
        </p:spPr>
        <p:txBody>
          <a:bodyPr wrap="square" rtlCol="0">
            <a:spAutoFit/>
          </a:bodyPr>
          <a:lstStyle/>
          <a:p>
            <a:r>
              <a:rPr lang="es-ES" b="1" dirty="0">
                <a:solidFill>
                  <a:srgbClr val="18C320"/>
                </a:solidFill>
              </a:rPr>
              <a:t>Pronóstico de demanda</a:t>
            </a:r>
          </a:p>
        </p:txBody>
      </p:sp>
      <p:sp>
        <p:nvSpPr>
          <p:cNvPr id="2" name="ZoneTexte 1">
            <a:extLst>
              <a:ext uri="{FF2B5EF4-FFF2-40B4-BE49-F238E27FC236}">
                <a16:creationId xmlns:a16="http://schemas.microsoft.com/office/drawing/2014/main" id="{FA327100-3E5A-4FF8-B4DD-01F2A3EE09DF}"/>
              </a:ext>
            </a:extLst>
          </p:cNvPr>
          <p:cNvSpPr txBox="1"/>
          <p:nvPr/>
        </p:nvSpPr>
        <p:spPr>
          <a:xfrm>
            <a:off x="3083554" y="3251383"/>
            <a:ext cx="5711971" cy="692497"/>
          </a:xfrm>
          <a:prstGeom prst="rect">
            <a:avLst/>
          </a:prstGeom>
          <a:noFill/>
        </p:spPr>
        <p:txBody>
          <a:bodyPr wrap="square" rtlCol="0">
            <a:spAutoFit/>
          </a:bodyPr>
          <a:lstStyle/>
          <a:p>
            <a:pPr algn="just"/>
            <a:r>
              <a:rPr lang="es-ES" sz="1300" dirty="0"/>
              <a:t>La calidad y el origen del abastecimiento son esenciales para la longevidad y la reputación del negocio. Esta relación debe ser mantenida regularmente</a:t>
            </a:r>
          </a:p>
        </p:txBody>
      </p:sp>
      <p:sp>
        <p:nvSpPr>
          <p:cNvPr id="12" name="ZoneTexte 11">
            <a:extLst>
              <a:ext uri="{FF2B5EF4-FFF2-40B4-BE49-F238E27FC236}">
                <a16:creationId xmlns:a16="http://schemas.microsoft.com/office/drawing/2014/main" id="{F757F6C1-F2B5-453A-AAC2-7AC3B569B047}"/>
              </a:ext>
            </a:extLst>
          </p:cNvPr>
          <p:cNvSpPr txBox="1"/>
          <p:nvPr/>
        </p:nvSpPr>
        <p:spPr>
          <a:xfrm>
            <a:off x="3083554" y="4111538"/>
            <a:ext cx="5711971" cy="492443"/>
          </a:xfrm>
          <a:prstGeom prst="rect">
            <a:avLst/>
          </a:prstGeom>
          <a:noFill/>
        </p:spPr>
        <p:txBody>
          <a:bodyPr wrap="square" rtlCol="0">
            <a:spAutoFit/>
          </a:bodyPr>
          <a:lstStyle/>
          <a:p>
            <a:pPr algn="just"/>
            <a:r>
              <a:rPr lang="es-ES" sz="1300" dirty="0"/>
              <a:t>Incluso con fluctuaciones de precios, se debe priorizar la calidad y la confiabilidad</a:t>
            </a:r>
          </a:p>
        </p:txBody>
      </p:sp>
      <p:sp>
        <p:nvSpPr>
          <p:cNvPr id="13" name="ZoneTexte 12">
            <a:extLst>
              <a:ext uri="{FF2B5EF4-FFF2-40B4-BE49-F238E27FC236}">
                <a16:creationId xmlns:a16="http://schemas.microsoft.com/office/drawing/2014/main" id="{1CEE8AAD-37D5-4EB7-8530-5F7CAC585905}"/>
              </a:ext>
            </a:extLst>
          </p:cNvPr>
          <p:cNvSpPr txBox="1"/>
          <p:nvPr/>
        </p:nvSpPr>
        <p:spPr>
          <a:xfrm>
            <a:off x="3083554" y="4771638"/>
            <a:ext cx="5711971" cy="692497"/>
          </a:xfrm>
          <a:prstGeom prst="rect">
            <a:avLst/>
          </a:prstGeom>
          <a:noFill/>
        </p:spPr>
        <p:txBody>
          <a:bodyPr wrap="square" rtlCol="0">
            <a:spAutoFit/>
          </a:bodyPr>
          <a:lstStyle/>
          <a:p>
            <a:pPr algn="just"/>
            <a:r>
              <a:rPr lang="es-ES" sz="1300" dirty="0"/>
              <a:t>Se requieren datos precisos y oportunos para conocer la capacidad del servicio y garantizar los orígenes de abastecimiento o las condiciones de manejo</a:t>
            </a:r>
          </a:p>
        </p:txBody>
      </p:sp>
      <p:sp>
        <p:nvSpPr>
          <p:cNvPr id="14" name="ZoneTexte 13">
            <a:extLst>
              <a:ext uri="{FF2B5EF4-FFF2-40B4-BE49-F238E27FC236}">
                <a16:creationId xmlns:a16="http://schemas.microsoft.com/office/drawing/2014/main" id="{F140B45D-7A5D-4670-A3A5-798DBE4DA2CC}"/>
              </a:ext>
            </a:extLst>
          </p:cNvPr>
          <p:cNvSpPr txBox="1"/>
          <p:nvPr/>
        </p:nvSpPr>
        <p:spPr>
          <a:xfrm>
            <a:off x="3083554" y="5757166"/>
            <a:ext cx="5711971" cy="692497"/>
          </a:xfrm>
          <a:prstGeom prst="rect">
            <a:avLst/>
          </a:prstGeom>
          <a:noFill/>
        </p:spPr>
        <p:txBody>
          <a:bodyPr wrap="square" rtlCol="0">
            <a:spAutoFit/>
          </a:bodyPr>
          <a:lstStyle/>
          <a:p>
            <a:pPr algn="just"/>
            <a:r>
              <a:rPr lang="es-ES" sz="1300" dirty="0"/>
              <a:t>Anticiparse a la frecuentación de los clientes, las tendencias de consumo y la capacidad de almacenamiento ayudarán a monitorear los costos de manera eficiente</a:t>
            </a:r>
          </a:p>
        </p:txBody>
      </p:sp>
    </p:spTree>
    <p:extLst>
      <p:ext uri="{BB962C8B-B14F-4D97-AF65-F5344CB8AC3E}">
        <p14:creationId xmlns:p14="http://schemas.microsoft.com/office/powerpoint/2010/main" val="426205422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up)">
                                      <p:cBhvr>
                                        <p:cTn id="7" dur="2000"/>
                                        <p:tgtEl>
                                          <p:spTgt spid="6">
                                            <p:txEl>
                                              <p:pRg st="2" end="2"/>
                                            </p:txEl>
                                          </p:spTgt>
                                        </p:tgtEl>
                                      </p:cBhvr>
                                    </p:animEffect>
                                  </p:childTnLst>
                                </p:cTn>
                              </p:par>
                            </p:childTnLst>
                          </p:cTn>
                        </p:par>
                        <p:par>
                          <p:cTn id="8" fill="hold">
                            <p:stCondLst>
                              <p:cond delay="2500"/>
                            </p:stCondLst>
                            <p:childTnLst>
                              <p:par>
                                <p:cTn id="9" presetID="10" presetClass="entr" presetSubtype="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35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000"/>
                                        <p:tgtEl>
                                          <p:spTgt spid="2"/>
                                        </p:tgtEl>
                                      </p:cBhvr>
                                    </p:animEffect>
                                  </p:childTnLst>
                                </p:cTn>
                              </p:par>
                            </p:childTnLst>
                          </p:cTn>
                        </p:par>
                        <p:par>
                          <p:cTn id="16" fill="hold">
                            <p:stCondLst>
                              <p:cond delay="4500"/>
                            </p:stCondLst>
                            <p:childTnLst>
                              <p:par>
                                <p:cTn id="17" presetID="10" presetClass="entr" presetSubtype="0" fill="hold" grpId="0" nodeType="after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55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1000"/>
                                        <p:tgtEl>
                                          <p:spTgt spid="12"/>
                                        </p:tgtEl>
                                      </p:cBhvr>
                                    </p:animEffect>
                                  </p:childTnLst>
                                </p:cTn>
                              </p:par>
                            </p:childTnLst>
                          </p:cTn>
                        </p:par>
                        <p:par>
                          <p:cTn id="24" fill="hold">
                            <p:stCondLst>
                              <p:cond delay="6500"/>
                            </p:stCondLst>
                            <p:childTnLst>
                              <p:par>
                                <p:cTn id="25" presetID="10" presetClass="entr" presetSubtype="0" fill="hold" grpId="0" nodeType="afterEffect">
                                  <p:stCondLst>
                                    <p:cond delay="5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7500"/>
                            </p:stCondLst>
                            <p:childTnLst>
                              <p:par>
                                <p:cTn id="29" presetID="2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1000"/>
                                        <p:tgtEl>
                                          <p:spTgt spid="13"/>
                                        </p:tgtEl>
                                      </p:cBhvr>
                                    </p:animEffect>
                                  </p:childTnLst>
                                </p:cTn>
                              </p:par>
                            </p:childTnLst>
                          </p:cTn>
                        </p:par>
                        <p:par>
                          <p:cTn id="32" fill="hold">
                            <p:stCondLst>
                              <p:cond delay="8500"/>
                            </p:stCondLst>
                            <p:childTnLst>
                              <p:par>
                                <p:cTn id="33" presetID="10" presetClass="entr" presetSubtype="0" fill="hold" grpId="0" nodeType="after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95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p:bldP spid="9" grpId="0"/>
      <p:bldP spid="10" grpId="0"/>
      <p:bldP spid="11" grpId="0"/>
      <p:bldP spid="2"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23</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indent="-742950">
              <a:lnSpc>
                <a:spcPct val="90000"/>
              </a:lnSpc>
            </a:pPr>
            <a:r>
              <a:rPr lang="es-ES" sz="2400" b="0" i="0" u="none" strike="noStrike" dirty="0">
                <a:solidFill>
                  <a:schemeClr val="bg1"/>
                </a:solidFill>
                <a:effectLst/>
                <a:latin typeface="arial" panose="020B0604020202020204" pitchFamily="34" charset="0"/>
              </a:rPr>
              <a:t>Modalidades operativas</a:t>
            </a:r>
            <a:endParaRPr lang="es-ES" sz="2400" b="0" i="0" u="none" strike="noStrike" cap="none" dirty="0">
              <a:solidFill>
                <a:schemeClr val="bg1"/>
              </a:solidFill>
              <a:sym typeface="Arial"/>
            </a:endParaRPr>
          </a:p>
        </p:txBody>
      </p:sp>
      <p:sp>
        <p:nvSpPr>
          <p:cNvPr id="6" name="5 Rectángulo"/>
          <p:cNvSpPr/>
          <p:nvPr/>
        </p:nvSpPr>
        <p:spPr>
          <a:xfrm>
            <a:off x="306006" y="1812071"/>
            <a:ext cx="8367731" cy="338554"/>
          </a:xfrm>
          <a:prstGeom prst="rect">
            <a:avLst/>
          </a:prstGeom>
        </p:spPr>
        <p:txBody>
          <a:bodyPr wrap="square">
            <a:spAutoFit/>
          </a:bodyPr>
          <a:lstStyle/>
          <a:p>
            <a:pPr algn="just"/>
            <a:r>
              <a:rPr lang="es-ES" sz="1600" b="1" dirty="0">
                <a:solidFill>
                  <a:srgbClr val="18C320"/>
                </a:solidFill>
              </a:rPr>
              <a:t>Productos que alcanzan la "última milla" para los clientes</a:t>
            </a:r>
          </a:p>
        </p:txBody>
      </p:sp>
      <p:sp>
        <p:nvSpPr>
          <p:cNvPr id="15" name="ZoneTexte 14">
            <a:extLst>
              <a:ext uri="{FF2B5EF4-FFF2-40B4-BE49-F238E27FC236}">
                <a16:creationId xmlns:a16="http://schemas.microsoft.com/office/drawing/2014/main" id="{7407B2AB-80A0-4B19-BCD6-2FE3B1964DCD}"/>
              </a:ext>
            </a:extLst>
          </p:cNvPr>
          <p:cNvSpPr txBox="1"/>
          <p:nvPr/>
        </p:nvSpPr>
        <p:spPr>
          <a:xfrm>
            <a:off x="306008" y="2757804"/>
            <a:ext cx="2464107" cy="523220"/>
          </a:xfrm>
          <a:prstGeom prst="rect">
            <a:avLst/>
          </a:prstGeom>
          <a:noFill/>
        </p:spPr>
        <p:txBody>
          <a:bodyPr wrap="square" rtlCol="0">
            <a:spAutoFit/>
          </a:bodyPr>
          <a:lstStyle/>
          <a:p>
            <a:r>
              <a:rPr lang="es-ES" b="1" dirty="0">
                <a:solidFill>
                  <a:srgbClr val="18C320"/>
                </a:solidFill>
              </a:rPr>
              <a:t>Administración de almacenamiento</a:t>
            </a:r>
          </a:p>
        </p:txBody>
      </p:sp>
      <p:sp>
        <p:nvSpPr>
          <p:cNvPr id="16" name="ZoneTexte 15">
            <a:extLst>
              <a:ext uri="{FF2B5EF4-FFF2-40B4-BE49-F238E27FC236}">
                <a16:creationId xmlns:a16="http://schemas.microsoft.com/office/drawing/2014/main" id="{690B34DC-1286-4D04-B04F-7C0EA6A16715}"/>
              </a:ext>
            </a:extLst>
          </p:cNvPr>
          <p:cNvSpPr txBox="1"/>
          <p:nvPr/>
        </p:nvSpPr>
        <p:spPr>
          <a:xfrm>
            <a:off x="306009" y="3597745"/>
            <a:ext cx="2505060" cy="307777"/>
          </a:xfrm>
          <a:prstGeom prst="rect">
            <a:avLst/>
          </a:prstGeom>
          <a:noFill/>
        </p:spPr>
        <p:txBody>
          <a:bodyPr wrap="square" rtlCol="0">
            <a:spAutoFit/>
          </a:bodyPr>
          <a:lstStyle/>
          <a:p>
            <a:r>
              <a:rPr lang="es-ES" b="1" dirty="0">
                <a:solidFill>
                  <a:srgbClr val="18C320"/>
                </a:solidFill>
              </a:rPr>
              <a:t>Sostenibilidad</a:t>
            </a:r>
          </a:p>
        </p:txBody>
      </p:sp>
      <p:sp>
        <p:nvSpPr>
          <p:cNvPr id="17" name="ZoneTexte 16">
            <a:extLst>
              <a:ext uri="{FF2B5EF4-FFF2-40B4-BE49-F238E27FC236}">
                <a16:creationId xmlns:a16="http://schemas.microsoft.com/office/drawing/2014/main" id="{D3E3CFF8-1DD0-4E52-9A17-87EB308E5B5A}"/>
              </a:ext>
            </a:extLst>
          </p:cNvPr>
          <p:cNvSpPr txBox="1"/>
          <p:nvPr/>
        </p:nvSpPr>
        <p:spPr>
          <a:xfrm>
            <a:off x="306006" y="4512701"/>
            <a:ext cx="2464107" cy="307777"/>
          </a:xfrm>
          <a:prstGeom prst="rect">
            <a:avLst/>
          </a:prstGeom>
          <a:noFill/>
        </p:spPr>
        <p:txBody>
          <a:bodyPr wrap="square" rtlCol="0">
            <a:spAutoFit/>
          </a:bodyPr>
          <a:lstStyle/>
          <a:p>
            <a:r>
              <a:rPr lang="es-ES" b="1" dirty="0">
                <a:solidFill>
                  <a:srgbClr val="18C320"/>
                </a:solidFill>
              </a:rPr>
              <a:t>Operaciones comerciales</a:t>
            </a:r>
          </a:p>
        </p:txBody>
      </p:sp>
      <p:sp>
        <p:nvSpPr>
          <p:cNvPr id="19" name="ZoneTexte 18">
            <a:extLst>
              <a:ext uri="{FF2B5EF4-FFF2-40B4-BE49-F238E27FC236}">
                <a16:creationId xmlns:a16="http://schemas.microsoft.com/office/drawing/2014/main" id="{C9E166C6-DBC3-474C-BA9B-F211A63D5592}"/>
              </a:ext>
            </a:extLst>
          </p:cNvPr>
          <p:cNvSpPr txBox="1"/>
          <p:nvPr/>
        </p:nvSpPr>
        <p:spPr>
          <a:xfrm>
            <a:off x="3083554" y="2676972"/>
            <a:ext cx="5711971" cy="692497"/>
          </a:xfrm>
          <a:prstGeom prst="rect">
            <a:avLst/>
          </a:prstGeom>
          <a:noFill/>
        </p:spPr>
        <p:txBody>
          <a:bodyPr wrap="square" rtlCol="0">
            <a:spAutoFit/>
          </a:bodyPr>
          <a:lstStyle/>
          <a:p>
            <a:pPr algn="just"/>
            <a:r>
              <a:rPr lang="es-ES" sz="1300" dirty="0"/>
              <a:t>Para la manipulación de la mercancía se requieren técnicas de almacenamiento: organización del espacio, gestión de residuos, mantenimiento y limpieza…</a:t>
            </a:r>
          </a:p>
        </p:txBody>
      </p:sp>
      <p:sp>
        <p:nvSpPr>
          <p:cNvPr id="20" name="ZoneTexte 19">
            <a:extLst>
              <a:ext uri="{FF2B5EF4-FFF2-40B4-BE49-F238E27FC236}">
                <a16:creationId xmlns:a16="http://schemas.microsoft.com/office/drawing/2014/main" id="{05231841-F748-4768-AA17-3DDFEC9E2279}"/>
              </a:ext>
            </a:extLst>
          </p:cNvPr>
          <p:cNvSpPr txBox="1"/>
          <p:nvPr/>
        </p:nvSpPr>
        <p:spPr>
          <a:xfrm>
            <a:off x="3104030" y="3519112"/>
            <a:ext cx="5711971" cy="692497"/>
          </a:xfrm>
          <a:prstGeom prst="rect">
            <a:avLst/>
          </a:prstGeom>
          <a:noFill/>
        </p:spPr>
        <p:txBody>
          <a:bodyPr wrap="square" rtlCol="0">
            <a:spAutoFit/>
          </a:bodyPr>
          <a:lstStyle/>
          <a:p>
            <a:pPr algn="just"/>
            <a:r>
              <a:rPr lang="es-ES" sz="1300" dirty="0"/>
              <a:t>Gestionar la huella de carbono implica ocuparse más de las opciones locales mientras se asocia con grandes productores y productos de temporada</a:t>
            </a:r>
          </a:p>
        </p:txBody>
      </p:sp>
      <p:sp>
        <p:nvSpPr>
          <p:cNvPr id="21" name="ZoneTexte 20">
            <a:extLst>
              <a:ext uri="{FF2B5EF4-FFF2-40B4-BE49-F238E27FC236}">
                <a16:creationId xmlns:a16="http://schemas.microsoft.com/office/drawing/2014/main" id="{3AA980FE-FF55-40D2-A42B-84D47D9389DF}"/>
              </a:ext>
            </a:extLst>
          </p:cNvPr>
          <p:cNvSpPr txBox="1"/>
          <p:nvPr/>
        </p:nvSpPr>
        <p:spPr>
          <a:xfrm>
            <a:off x="306006" y="5459329"/>
            <a:ext cx="2464107" cy="307777"/>
          </a:xfrm>
          <a:prstGeom prst="rect">
            <a:avLst/>
          </a:prstGeom>
          <a:noFill/>
        </p:spPr>
        <p:txBody>
          <a:bodyPr wrap="square" rtlCol="0">
            <a:spAutoFit/>
          </a:bodyPr>
          <a:lstStyle/>
          <a:p>
            <a:r>
              <a:rPr lang="es-ES" b="1" dirty="0">
                <a:solidFill>
                  <a:srgbClr val="18C320"/>
                </a:solidFill>
              </a:rPr>
              <a:t>Cumplimiento</a:t>
            </a:r>
          </a:p>
        </p:txBody>
      </p:sp>
      <p:sp>
        <p:nvSpPr>
          <p:cNvPr id="22" name="ZoneTexte 21">
            <a:extLst>
              <a:ext uri="{FF2B5EF4-FFF2-40B4-BE49-F238E27FC236}">
                <a16:creationId xmlns:a16="http://schemas.microsoft.com/office/drawing/2014/main" id="{7163D1B3-0F6D-4374-91CE-0C72CD706905}"/>
              </a:ext>
            </a:extLst>
          </p:cNvPr>
          <p:cNvSpPr txBox="1"/>
          <p:nvPr/>
        </p:nvSpPr>
        <p:spPr>
          <a:xfrm>
            <a:off x="3104026" y="4425757"/>
            <a:ext cx="5711971" cy="692497"/>
          </a:xfrm>
          <a:prstGeom prst="rect">
            <a:avLst/>
          </a:prstGeom>
          <a:noFill/>
        </p:spPr>
        <p:txBody>
          <a:bodyPr wrap="square" rtlCol="0">
            <a:spAutoFit/>
          </a:bodyPr>
          <a:lstStyle/>
          <a:p>
            <a:pPr algn="just"/>
            <a:r>
              <a:rPr lang="es-ES" sz="1300" dirty="0"/>
              <a:t>Para las operaciones promocionales, la satisfacción de los clientes solo se puede garantizar si el nivel de los productos está disponible por parte de los proveedores, así como la calidad</a:t>
            </a:r>
          </a:p>
        </p:txBody>
      </p:sp>
      <p:sp>
        <p:nvSpPr>
          <p:cNvPr id="23" name="ZoneTexte 22">
            <a:extLst>
              <a:ext uri="{FF2B5EF4-FFF2-40B4-BE49-F238E27FC236}">
                <a16:creationId xmlns:a16="http://schemas.microsoft.com/office/drawing/2014/main" id="{F537B8CE-B667-4C06-8446-EEF18CAC5B0B}"/>
              </a:ext>
            </a:extLst>
          </p:cNvPr>
          <p:cNvSpPr txBox="1"/>
          <p:nvPr/>
        </p:nvSpPr>
        <p:spPr>
          <a:xfrm>
            <a:off x="3104026" y="5368654"/>
            <a:ext cx="5711971" cy="692497"/>
          </a:xfrm>
          <a:prstGeom prst="rect">
            <a:avLst/>
          </a:prstGeom>
          <a:noFill/>
        </p:spPr>
        <p:txBody>
          <a:bodyPr wrap="square" rtlCol="0">
            <a:spAutoFit/>
          </a:bodyPr>
          <a:lstStyle/>
          <a:p>
            <a:pPr algn="just"/>
            <a:r>
              <a:rPr lang="es-ES" sz="1300" dirty="0"/>
              <a:t>Existen muchas regulaciones para hacer cumplir la seguridad de los alimentos y la higiene,  y en caso de problemas los contratos con los proveedores también son una mejor seguridad</a:t>
            </a:r>
          </a:p>
        </p:txBody>
      </p:sp>
    </p:spTree>
    <p:extLst>
      <p:ext uri="{BB962C8B-B14F-4D97-AF65-F5344CB8AC3E}">
        <p14:creationId xmlns:p14="http://schemas.microsoft.com/office/powerpoint/2010/main" val="736921557"/>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1000"/>
                                        <p:tgtEl>
                                          <p:spTgt spid="19"/>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1000"/>
                                        <p:tgtEl>
                                          <p:spTgt spid="20"/>
                                        </p:tgtEl>
                                      </p:cBhvr>
                                    </p:animEffect>
                                  </p:childTnLst>
                                </p:cTn>
                              </p:par>
                            </p:childTnLst>
                          </p:cTn>
                        </p:par>
                        <p:par>
                          <p:cTn id="20" fill="hold">
                            <p:stCondLst>
                              <p:cond delay="4000"/>
                            </p:stCondLst>
                            <p:childTnLst>
                              <p:par>
                                <p:cTn id="21" presetID="10" presetClass="entr" presetSubtype="0" fill="hold" grpId="0" nodeType="afterEffect">
                                  <p:stCondLst>
                                    <p:cond delay="5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1000"/>
                                        <p:tgtEl>
                                          <p:spTgt spid="22"/>
                                        </p:tgtEl>
                                      </p:cBhvr>
                                    </p:animEffect>
                                  </p:childTnLst>
                                </p:cTn>
                              </p:par>
                            </p:childTnLst>
                          </p:cTn>
                        </p:par>
                        <p:par>
                          <p:cTn id="28" fill="hold">
                            <p:stCondLst>
                              <p:cond delay="6000"/>
                            </p:stCondLst>
                            <p:childTnLst>
                              <p:par>
                                <p:cTn id="29" presetID="10" presetClass="entr" presetSubtype="0" fill="hold" grpId="0" nodeType="afterEffect">
                                  <p:stCondLst>
                                    <p:cond delay="50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9" grpId="0"/>
      <p:bldP spid="20" grpId="0"/>
      <p:bldP spid="21" grpId="0"/>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 name="5 Rectángulo"/>
          <p:cNvSpPr/>
          <p:nvPr/>
        </p:nvSpPr>
        <p:spPr>
          <a:xfrm>
            <a:off x="306006" y="1812071"/>
            <a:ext cx="8367731" cy="5016758"/>
          </a:xfrm>
          <a:prstGeom prst="rect">
            <a:avLst/>
          </a:prstGeom>
        </p:spPr>
        <p:txBody>
          <a:bodyPr wrap="square">
            <a:spAutoFit/>
          </a:bodyPr>
          <a:lstStyle/>
          <a:p>
            <a:pPr algn="just"/>
            <a:r>
              <a:rPr lang="en-GB" sz="1600" b="1" dirty="0" err="1">
                <a:solidFill>
                  <a:srgbClr val="18C320"/>
                </a:solidFill>
              </a:rPr>
              <a:t>Medios</a:t>
            </a:r>
            <a:r>
              <a:rPr lang="en-GB" sz="1600" b="1" dirty="0">
                <a:solidFill>
                  <a:srgbClr val="18C320"/>
                </a:solidFill>
              </a:rPr>
              <a:t> de </a:t>
            </a:r>
            <a:r>
              <a:rPr lang="en-GB" sz="1600" b="1" dirty="0" err="1">
                <a:solidFill>
                  <a:srgbClr val="18C320"/>
                </a:solidFill>
              </a:rPr>
              <a:t>transporte</a:t>
            </a:r>
            <a:endParaRPr lang="en-GB" sz="1600" b="1" dirty="0">
              <a:solidFill>
                <a:srgbClr val="18C320"/>
              </a:solidFill>
            </a:endParaRPr>
          </a:p>
          <a:p>
            <a:pPr algn="just"/>
            <a:endParaRPr lang="en-GB" sz="1600" dirty="0">
              <a:solidFill>
                <a:schemeClr val="tx1"/>
              </a:solidFill>
            </a:endParaRPr>
          </a:p>
          <a:p>
            <a:pPr algn="just"/>
            <a:r>
              <a:rPr lang="es-ES" sz="1600" dirty="0">
                <a:solidFill>
                  <a:schemeClr val="tx1"/>
                </a:solidFill>
              </a:rPr>
              <a:t>Las entregas a hoteles y restaurantes u otros servicios de restauración dentro del centro de la ciudad pueden realizarse con varios medios de transporte, aunque el volumen que ocupen no sea importante</a:t>
            </a:r>
            <a:r>
              <a:rPr lang="en-GB" sz="1600" dirty="0">
                <a:solidFill>
                  <a:schemeClr val="tx1"/>
                </a:solidFill>
              </a:rPr>
              <a:t>. </a:t>
            </a:r>
          </a:p>
          <a:p>
            <a:pPr algn="just"/>
            <a:endParaRPr lang="en-GB" sz="1600" dirty="0">
              <a:solidFill>
                <a:schemeClr val="tx1"/>
              </a:solidFill>
            </a:endParaRPr>
          </a:p>
          <a:p>
            <a:pPr algn="just"/>
            <a:r>
              <a:rPr lang="es-ES" sz="1600" dirty="0">
                <a:solidFill>
                  <a:schemeClr val="tx1"/>
                </a:solidFill>
              </a:rPr>
              <a:t>Camiones, por supuesto, pero también vehículos ligeros. Los medios de transporte de dos ruedas aún no están bien adaptados</a:t>
            </a:r>
            <a:r>
              <a:rPr lang="en-GB" sz="1600" dirty="0">
                <a:solidFill>
                  <a:schemeClr val="tx1"/>
                </a:solidFill>
              </a:rPr>
              <a:t>.</a:t>
            </a:r>
          </a:p>
          <a:p>
            <a:pPr algn="just"/>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r>
              <a:rPr lang="es-ES" sz="1600" dirty="0">
                <a:solidFill>
                  <a:schemeClr val="tx1"/>
                </a:solidFill>
              </a:rPr>
              <a:t>Estas partes interesadas se apoyan en gran medida en los profesionales de la logística para mejorar el impacto que tiene su abastecimiento y transporte en el medio ambiente</a:t>
            </a:r>
            <a:r>
              <a:rPr lang="en-GB" sz="1600" dirty="0">
                <a:solidFill>
                  <a:schemeClr val="tx1"/>
                </a:solidFill>
              </a:rPr>
              <a:t>. </a:t>
            </a:r>
          </a:p>
          <a:p>
            <a:pPr algn="just"/>
            <a:endParaRPr lang="en-GB" sz="1600" dirty="0">
              <a:solidFill>
                <a:schemeClr val="tx1"/>
              </a:solidFill>
            </a:endParaRPr>
          </a:p>
          <a:p>
            <a:pPr algn="just"/>
            <a:r>
              <a:rPr lang="es-ES" sz="1600" dirty="0">
                <a:solidFill>
                  <a:schemeClr val="tx1"/>
                </a:solidFill>
              </a:rPr>
              <a:t>Carecen de una demanda constante con un volumen que justifique la negociación de franjas horarias en los medios de transporte más grandes (es decir, tren, barcazas), pero esto puede cambiar en el futuro, en función de cómo se desarrollen las ciudades</a:t>
            </a:r>
            <a:r>
              <a:rPr lang="en-GB" sz="1600" dirty="0">
                <a:solidFill>
                  <a:schemeClr val="tx1"/>
                </a:solidFill>
              </a:rPr>
              <a:t>.</a:t>
            </a:r>
          </a:p>
        </p:txBody>
      </p:sp>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24</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Modalidades</a:t>
            </a:r>
            <a:r>
              <a:rPr lang="fr-FR" sz="2400" b="0" i="0" u="none" strike="noStrike" cap="none" dirty="0">
                <a:solidFill>
                  <a:schemeClr val="lt1"/>
                </a:solidFill>
                <a:latin typeface="Arial"/>
                <a:ea typeface="Arial"/>
                <a:cs typeface="Arial"/>
                <a:sym typeface="Arial"/>
              </a:rPr>
              <a:t> </a:t>
            </a:r>
            <a:r>
              <a:rPr lang="fr-FR" sz="2400" b="0" i="0" u="none" strike="noStrike" cap="none" dirty="0" err="1">
                <a:solidFill>
                  <a:schemeClr val="lt1"/>
                </a:solidFill>
                <a:latin typeface="Arial"/>
                <a:ea typeface="Arial"/>
                <a:cs typeface="Arial"/>
                <a:sym typeface="Arial"/>
              </a:rPr>
              <a:t>operativas</a:t>
            </a:r>
            <a:endParaRPr lang="en-GB" sz="2400" b="0" i="0" u="none" strike="noStrike" cap="none" dirty="0">
              <a:solidFill>
                <a:schemeClr val="lt1"/>
              </a:solidFill>
              <a:latin typeface="Arial"/>
              <a:ea typeface="Arial"/>
              <a:cs typeface="Arial"/>
              <a:sym typeface="Arial"/>
            </a:endParaRPr>
          </a:p>
        </p:txBody>
      </p:sp>
      <p:pic>
        <p:nvPicPr>
          <p:cNvPr id="11" name="Image 10">
            <a:extLst>
              <a:ext uri="{FF2B5EF4-FFF2-40B4-BE49-F238E27FC236}">
                <a16:creationId xmlns:a16="http://schemas.microsoft.com/office/drawing/2014/main" id="{D2E95497-6936-441E-B719-DFC8E9EE3016}"/>
              </a:ext>
            </a:extLst>
          </p:cNvPr>
          <p:cNvPicPr>
            <a:picLocks noChangeAspect="1"/>
          </p:cNvPicPr>
          <p:nvPr/>
        </p:nvPicPr>
        <p:blipFill rotWithShape="1">
          <a:blip r:embed="rId3"/>
          <a:srcRect l="47737" t="20822" r="35218" b="50000"/>
          <a:stretch/>
        </p:blipFill>
        <p:spPr>
          <a:xfrm>
            <a:off x="1064941" y="3897585"/>
            <a:ext cx="1147823" cy="981074"/>
          </a:xfrm>
          <a:prstGeom prst="rect">
            <a:avLst/>
          </a:prstGeom>
        </p:spPr>
      </p:pic>
      <p:pic>
        <p:nvPicPr>
          <p:cNvPr id="17" name="Image 16" descr="Une image contenant texte&#10;&#10;Description générée automatiquement">
            <a:extLst>
              <a:ext uri="{FF2B5EF4-FFF2-40B4-BE49-F238E27FC236}">
                <a16:creationId xmlns:a16="http://schemas.microsoft.com/office/drawing/2014/main" id="{47A5EDE9-B025-40A0-BFB6-9833B72BCCAD}"/>
              </a:ext>
            </a:extLst>
          </p:cNvPr>
          <p:cNvPicPr>
            <a:picLocks noChangeAspect="1"/>
          </p:cNvPicPr>
          <p:nvPr/>
        </p:nvPicPr>
        <p:blipFill rotWithShape="1">
          <a:blip r:embed="rId4"/>
          <a:srcRect l="7019" t="71035" r="82678" b="4886"/>
          <a:stretch/>
        </p:blipFill>
        <p:spPr>
          <a:xfrm>
            <a:off x="2727818" y="3893576"/>
            <a:ext cx="693798" cy="809624"/>
          </a:xfrm>
          <a:prstGeom prst="rect">
            <a:avLst/>
          </a:prstGeom>
        </p:spPr>
      </p:pic>
      <p:pic>
        <p:nvPicPr>
          <p:cNvPr id="21" name="Image 20">
            <a:extLst>
              <a:ext uri="{FF2B5EF4-FFF2-40B4-BE49-F238E27FC236}">
                <a16:creationId xmlns:a16="http://schemas.microsoft.com/office/drawing/2014/main" id="{5DF3113A-864D-46B8-8390-F4D5F0F79398}"/>
              </a:ext>
            </a:extLst>
          </p:cNvPr>
          <p:cNvPicPr>
            <a:picLocks noChangeAspect="1"/>
          </p:cNvPicPr>
          <p:nvPr/>
        </p:nvPicPr>
        <p:blipFill rotWithShape="1">
          <a:blip r:embed="rId5"/>
          <a:srcRect l="82083" t="68253" r="3607" b="10340"/>
          <a:stretch/>
        </p:blipFill>
        <p:spPr>
          <a:xfrm>
            <a:off x="4007465" y="3983434"/>
            <a:ext cx="963674" cy="719766"/>
          </a:xfrm>
          <a:prstGeom prst="rect">
            <a:avLst/>
          </a:prstGeom>
        </p:spPr>
      </p:pic>
      <p:pic>
        <p:nvPicPr>
          <p:cNvPr id="8" name="Image 7">
            <a:extLst>
              <a:ext uri="{FF2B5EF4-FFF2-40B4-BE49-F238E27FC236}">
                <a16:creationId xmlns:a16="http://schemas.microsoft.com/office/drawing/2014/main" id="{DE960B83-DA64-46DD-8A08-1B9DB325A6C0}"/>
              </a:ext>
            </a:extLst>
          </p:cNvPr>
          <p:cNvPicPr>
            <a:picLocks noChangeAspect="1"/>
          </p:cNvPicPr>
          <p:nvPr/>
        </p:nvPicPr>
        <p:blipFill rotWithShape="1">
          <a:blip r:embed="rId5"/>
          <a:srcRect l="80219" t="21553" r="11672" b="57040"/>
          <a:stretch/>
        </p:blipFill>
        <p:spPr>
          <a:xfrm>
            <a:off x="6286509" y="3972701"/>
            <a:ext cx="595453" cy="784815"/>
          </a:xfrm>
          <a:prstGeom prst="rect">
            <a:avLst/>
          </a:prstGeom>
        </p:spPr>
      </p:pic>
      <p:pic>
        <p:nvPicPr>
          <p:cNvPr id="9" name="Image 8">
            <a:extLst>
              <a:ext uri="{FF2B5EF4-FFF2-40B4-BE49-F238E27FC236}">
                <a16:creationId xmlns:a16="http://schemas.microsoft.com/office/drawing/2014/main" id="{26FE382D-58BB-4BA8-BBAC-158753E337F6}"/>
              </a:ext>
            </a:extLst>
          </p:cNvPr>
          <p:cNvPicPr>
            <a:picLocks noChangeAspect="1"/>
          </p:cNvPicPr>
          <p:nvPr/>
        </p:nvPicPr>
        <p:blipFill rotWithShape="1">
          <a:blip r:embed="rId5"/>
          <a:srcRect l="80502" t="-807" r="11389" b="79400"/>
          <a:stretch/>
        </p:blipFill>
        <p:spPr>
          <a:xfrm>
            <a:off x="7060859" y="3972701"/>
            <a:ext cx="546099" cy="719766"/>
          </a:xfrm>
          <a:prstGeom prst="rect">
            <a:avLst/>
          </a:prstGeom>
        </p:spPr>
      </p:pic>
      <p:cxnSp>
        <p:nvCxnSpPr>
          <p:cNvPr id="10" name="Connecteur droit 9">
            <a:extLst>
              <a:ext uri="{FF2B5EF4-FFF2-40B4-BE49-F238E27FC236}">
                <a16:creationId xmlns:a16="http://schemas.microsoft.com/office/drawing/2014/main" id="{38DFDB63-15B7-40C3-80E9-B6875D1D340C}"/>
              </a:ext>
            </a:extLst>
          </p:cNvPr>
          <p:cNvCxnSpPr/>
          <p:nvPr/>
        </p:nvCxnSpPr>
        <p:spPr>
          <a:xfrm flipH="1">
            <a:off x="5192166" y="3921836"/>
            <a:ext cx="642541" cy="932572"/>
          </a:xfrm>
          <a:prstGeom prst="line">
            <a:avLst/>
          </a:prstGeom>
          <a:ln w="28575">
            <a:solidFill>
              <a:srgbClr val="18C320"/>
            </a:solidFill>
            <a:prstDash val="dash"/>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ACE2B8EF-F271-4B4A-896D-DD175E0A49F4}"/>
              </a:ext>
            </a:extLst>
          </p:cNvPr>
          <p:cNvPicPr>
            <a:picLocks noChangeAspect="1"/>
          </p:cNvPicPr>
          <p:nvPr/>
        </p:nvPicPr>
        <p:blipFill rotWithShape="1">
          <a:blip r:embed="rId6"/>
          <a:srcRect l="12080" t="5061" r="82955" b="74376"/>
          <a:stretch/>
        </p:blipFill>
        <p:spPr>
          <a:xfrm flipH="1">
            <a:off x="7826614" y="3977800"/>
            <a:ext cx="345630" cy="714667"/>
          </a:xfrm>
          <a:prstGeom prst="rect">
            <a:avLst/>
          </a:prstGeom>
        </p:spPr>
      </p:pic>
      <p:sp>
        <p:nvSpPr>
          <p:cNvPr id="4" name="ZoneTexte 3">
            <a:extLst>
              <a:ext uri="{FF2B5EF4-FFF2-40B4-BE49-F238E27FC236}">
                <a16:creationId xmlns:a16="http://schemas.microsoft.com/office/drawing/2014/main" id="{C7B6B31A-3470-43B5-AD66-A81C109730DE}"/>
              </a:ext>
            </a:extLst>
          </p:cNvPr>
          <p:cNvSpPr txBox="1"/>
          <p:nvPr/>
        </p:nvSpPr>
        <p:spPr>
          <a:xfrm>
            <a:off x="2032140" y="4757517"/>
            <a:ext cx="2000062" cy="307777"/>
          </a:xfrm>
          <a:prstGeom prst="rect">
            <a:avLst/>
          </a:prstGeom>
          <a:noFill/>
        </p:spPr>
        <p:txBody>
          <a:bodyPr wrap="square" rtlCol="0">
            <a:spAutoFit/>
          </a:bodyPr>
          <a:lstStyle/>
          <a:p>
            <a:pPr algn="ctr"/>
            <a:r>
              <a:rPr lang="fr-FR" i="1" dirty="0"/>
              <a:t>Para </a:t>
            </a:r>
            <a:r>
              <a:rPr lang="fr-FR" i="1" dirty="0" err="1"/>
              <a:t>restaurantes</a:t>
            </a:r>
            <a:endParaRPr lang="fr-FR" i="1" dirty="0"/>
          </a:p>
        </p:txBody>
      </p:sp>
      <p:sp>
        <p:nvSpPr>
          <p:cNvPr id="15" name="ZoneTexte 14">
            <a:extLst>
              <a:ext uri="{FF2B5EF4-FFF2-40B4-BE49-F238E27FC236}">
                <a16:creationId xmlns:a16="http://schemas.microsoft.com/office/drawing/2014/main" id="{14B6E12B-0487-4C6C-BC5B-C087285A4118}"/>
              </a:ext>
            </a:extLst>
          </p:cNvPr>
          <p:cNvSpPr txBox="1"/>
          <p:nvPr/>
        </p:nvSpPr>
        <p:spPr>
          <a:xfrm>
            <a:off x="6311042" y="4760576"/>
            <a:ext cx="2000062" cy="307777"/>
          </a:xfrm>
          <a:prstGeom prst="rect">
            <a:avLst/>
          </a:prstGeom>
          <a:noFill/>
        </p:spPr>
        <p:txBody>
          <a:bodyPr wrap="square" rtlCol="0">
            <a:spAutoFit/>
          </a:bodyPr>
          <a:lstStyle/>
          <a:p>
            <a:pPr algn="ctr"/>
            <a:r>
              <a:rPr lang="fr-FR" i="1" dirty="0"/>
              <a:t>Para clientes</a:t>
            </a:r>
          </a:p>
        </p:txBody>
      </p:sp>
    </p:spTree>
    <p:extLst>
      <p:ext uri="{BB962C8B-B14F-4D97-AF65-F5344CB8AC3E}">
        <p14:creationId xmlns:p14="http://schemas.microsoft.com/office/powerpoint/2010/main" val="183686799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up)">
                                      <p:cBhvr>
                                        <p:cTn id="11" dur="2000"/>
                                        <p:tgtEl>
                                          <p:spTgt spid="6">
                                            <p:txEl>
                                              <p:pRg st="2" end="2"/>
                                            </p:txEl>
                                          </p:spTgt>
                                        </p:tgtEl>
                                      </p:cBhvr>
                                    </p:animEffect>
                                  </p:childTnLst>
                                </p:cTn>
                              </p:par>
                            </p:childTnLst>
                          </p:cTn>
                        </p:par>
                        <p:par>
                          <p:cTn id="12" fill="hold">
                            <p:stCondLst>
                              <p:cond delay="3000"/>
                            </p:stCondLst>
                            <p:childTnLst>
                              <p:par>
                                <p:cTn id="13" presetID="22" presetClass="entr" presetSubtype="1" fill="hold" grpId="0" nodeType="afterEffect">
                                  <p:stCondLst>
                                    <p:cond delay="50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wipe(up)">
                                      <p:cBhvr>
                                        <p:cTn id="15" dur="2000"/>
                                        <p:tgtEl>
                                          <p:spTgt spid="6">
                                            <p:txEl>
                                              <p:pRg st="4" end="4"/>
                                            </p:txEl>
                                          </p:spTgt>
                                        </p:tgtEl>
                                      </p:cBhvr>
                                    </p:animEffect>
                                  </p:childTnLst>
                                </p:cTn>
                              </p:par>
                            </p:childTnLst>
                          </p:cTn>
                        </p:par>
                        <p:par>
                          <p:cTn id="16" fill="hold">
                            <p:stCondLst>
                              <p:cond delay="5500"/>
                            </p:stCondLst>
                            <p:childTnLst>
                              <p:par>
                                <p:cTn id="17" presetID="10" presetClass="entr" presetSubtype="0" fill="hold" nodeType="after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65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7000"/>
                            </p:stCondLst>
                            <p:childTnLst>
                              <p:par>
                                <p:cTn id="25" presetID="10"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7500"/>
                            </p:stCondLst>
                            <p:childTnLst>
                              <p:par>
                                <p:cTn id="29" presetID="10"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8000"/>
                            </p:stCondLst>
                            <p:childTnLst>
                              <p:par>
                                <p:cTn id="33" presetID="22" presetClass="entr" presetSubtype="1" fill="hold" nodeType="afterEffect">
                                  <p:stCondLst>
                                    <p:cond delay="50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500"/>
                                        <p:tgtEl>
                                          <p:spTgt spid="10"/>
                                        </p:tgtEl>
                                      </p:cBhvr>
                                    </p:animEffect>
                                  </p:childTnLst>
                                </p:cTn>
                              </p:par>
                            </p:childTnLst>
                          </p:cTn>
                        </p:par>
                        <p:par>
                          <p:cTn id="36" fill="hold">
                            <p:stCondLst>
                              <p:cond delay="90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9500"/>
                            </p:stCondLst>
                            <p:childTnLst>
                              <p:par>
                                <p:cTn id="41" presetID="10"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p:stCondLst>
                              <p:cond delay="10000"/>
                            </p:stCondLst>
                            <p:childTnLst>
                              <p:par>
                                <p:cTn id="45" presetID="10" presetClass="entr" presetSubtype="0"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par>
                          <p:cTn id="48" fill="hold">
                            <p:stCondLst>
                              <p:cond delay="10500"/>
                            </p:stCondLst>
                            <p:childTnLst>
                              <p:par>
                                <p:cTn id="49" presetID="10"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par>
                          <p:cTn id="52" fill="hold">
                            <p:stCondLst>
                              <p:cond delay="11000"/>
                            </p:stCondLst>
                            <p:childTnLst>
                              <p:par>
                                <p:cTn id="53" presetID="22" presetClass="entr" presetSubtype="1" fill="hold" grpId="0" nodeType="afterEffect">
                                  <p:stCondLst>
                                    <p:cond delay="1000"/>
                                  </p:stCondLst>
                                  <p:childTnLst>
                                    <p:set>
                                      <p:cBhvr>
                                        <p:cTn id="54" dur="1" fill="hold">
                                          <p:stCondLst>
                                            <p:cond delay="0"/>
                                          </p:stCondLst>
                                        </p:cTn>
                                        <p:tgtEl>
                                          <p:spTgt spid="6">
                                            <p:txEl>
                                              <p:pRg st="11" end="11"/>
                                            </p:txEl>
                                          </p:spTgt>
                                        </p:tgtEl>
                                        <p:attrNameLst>
                                          <p:attrName>style.visibility</p:attrName>
                                        </p:attrNameLst>
                                      </p:cBhvr>
                                      <p:to>
                                        <p:strVal val="visible"/>
                                      </p:to>
                                    </p:set>
                                    <p:animEffect transition="in" filter="wipe(up)">
                                      <p:cBhvr>
                                        <p:cTn id="55" dur="2000"/>
                                        <p:tgtEl>
                                          <p:spTgt spid="6">
                                            <p:txEl>
                                              <p:pRg st="11" end="11"/>
                                            </p:txEl>
                                          </p:spTgt>
                                        </p:tgtEl>
                                      </p:cBhvr>
                                    </p:animEffect>
                                  </p:childTnLst>
                                </p:cTn>
                              </p:par>
                            </p:childTnLst>
                          </p:cTn>
                        </p:par>
                        <p:par>
                          <p:cTn id="56" fill="hold">
                            <p:stCondLst>
                              <p:cond delay="14000"/>
                            </p:stCondLst>
                            <p:childTnLst>
                              <p:par>
                                <p:cTn id="57" presetID="22" presetClass="entr" presetSubtype="1" fill="hold" grpId="0" nodeType="afterEffect">
                                  <p:stCondLst>
                                    <p:cond delay="500"/>
                                  </p:stCondLst>
                                  <p:childTnLst>
                                    <p:set>
                                      <p:cBhvr>
                                        <p:cTn id="58" dur="1" fill="hold">
                                          <p:stCondLst>
                                            <p:cond delay="0"/>
                                          </p:stCondLst>
                                        </p:cTn>
                                        <p:tgtEl>
                                          <p:spTgt spid="6">
                                            <p:txEl>
                                              <p:pRg st="13" end="13"/>
                                            </p:txEl>
                                          </p:spTgt>
                                        </p:tgtEl>
                                        <p:attrNameLst>
                                          <p:attrName>style.visibility</p:attrName>
                                        </p:attrNameLst>
                                      </p:cBhvr>
                                      <p:to>
                                        <p:strVal val="visible"/>
                                      </p:to>
                                    </p:set>
                                    <p:animEffect transition="in" filter="wipe(up)">
                                      <p:cBhvr>
                                        <p:cTn id="59" dur="20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8" name="ZoneTexte 7">
            <a:extLst>
              <a:ext uri="{FF2B5EF4-FFF2-40B4-BE49-F238E27FC236}">
                <a16:creationId xmlns:a16="http://schemas.microsoft.com/office/drawing/2014/main" id="{CD5D774C-CE05-41BF-AAE8-916C18AFE868}"/>
              </a:ext>
            </a:extLst>
          </p:cNvPr>
          <p:cNvSpPr txBox="1"/>
          <p:nvPr/>
        </p:nvSpPr>
        <p:spPr>
          <a:xfrm>
            <a:off x="2028824" y="3878501"/>
            <a:ext cx="5520291" cy="369332"/>
          </a:xfrm>
          <a:prstGeom prst="rect">
            <a:avLst/>
          </a:prstGeom>
          <a:noFill/>
        </p:spPr>
        <p:txBody>
          <a:bodyPr wrap="square" rtlCol="0">
            <a:spAutoFit/>
          </a:bodyPr>
          <a:lstStyle/>
          <a:p>
            <a:r>
              <a:rPr lang="es-ES" sz="1800">
                <a:sym typeface="Wingdings" panose="05000000000000000000" pitchFamily="2" charset="2"/>
              </a:rPr>
              <a:t> El origen de los productos</a:t>
            </a:r>
            <a:endParaRPr lang="es-ES" sz="1800"/>
          </a:p>
        </p:txBody>
      </p:sp>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25</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a:solidFill>
                  <a:schemeClr val="lt1"/>
                </a:solidFill>
              </a:rPr>
              <a:t>Test de autoevaluación</a:t>
            </a:r>
            <a:endParaRPr sz="2400" b="0" i="0" u="none" strike="noStrike" cap="none" dirty="0">
              <a:solidFill>
                <a:schemeClr val="lt1"/>
              </a:solidFill>
              <a:latin typeface="Arial"/>
              <a:ea typeface="Arial"/>
              <a:cs typeface="Arial"/>
              <a:sym typeface="Arial"/>
            </a:endParaRPr>
          </a:p>
        </p:txBody>
      </p:sp>
      <p:sp>
        <p:nvSpPr>
          <p:cNvPr id="5" name="4 Rectángulo"/>
          <p:cNvSpPr/>
          <p:nvPr/>
        </p:nvSpPr>
        <p:spPr>
          <a:xfrm>
            <a:off x="319069" y="1929637"/>
            <a:ext cx="8476562" cy="738664"/>
          </a:xfrm>
          <a:prstGeom prst="rect">
            <a:avLst/>
          </a:prstGeom>
        </p:spPr>
        <p:txBody>
          <a:bodyPr wrap="square">
            <a:spAutoFit/>
          </a:bodyPr>
          <a:lstStyle/>
          <a:p>
            <a:pPr algn="just"/>
            <a:r>
              <a:rPr lang="es-ES" sz="2100" dirty="0"/>
              <a:t>¿Qué determinará la organización del diseño interno de un hotel o restaurante para brindar la mejor experiencia posible al cliente?</a:t>
            </a:r>
          </a:p>
        </p:txBody>
      </p:sp>
      <p:sp>
        <p:nvSpPr>
          <p:cNvPr id="6" name="ZoneTexte 5">
            <a:extLst>
              <a:ext uri="{FF2B5EF4-FFF2-40B4-BE49-F238E27FC236}">
                <a16:creationId xmlns:a16="http://schemas.microsoft.com/office/drawing/2014/main" id="{B9CEBF01-C068-441C-A05E-6125B462CC56}"/>
              </a:ext>
            </a:extLst>
          </p:cNvPr>
          <p:cNvSpPr txBox="1"/>
          <p:nvPr/>
        </p:nvSpPr>
        <p:spPr>
          <a:xfrm>
            <a:off x="2019300" y="3167864"/>
            <a:ext cx="4933950" cy="369332"/>
          </a:xfrm>
          <a:prstGeom prst="rect">
            <a:avLst/>
          </a:prstGeom>
          <a:noFill/>
        </p:spPr>
        <p:txBody>
          <a:bodyPr wrap="square" rtlCol="0">
            <a:spAutoFit/>
          </a:bodyPr>
          <a:lstStyle/>
          <a:p>
            <a:r>
              <a:rPr lang="es-ES" sz="1800">
                <a:sym typeface="Wingdings" panose="05000000000000000000" pitchFamily="2" charset="2"/>
              </a:rPr>
              <a:t> El comportamiento de los clientes</a:t>
            </a:r>
            <a:endParaRPr lang="es-ES" sz="1800"/>
          </a:p>
        </p:txBody>
      </p:sp>
      <p:sp>
        <p:nvSpPr>
          <p:cNvPr id="9" name="ZoneTexte 8">
            <a:extLst>
              <a:ext uri="{FF2B5EF4-FFF2-40B4-BE49-F238E27FC236}">
                <a16:creationId xmlns:a16="http://schemas.microsoft.com/office/drawing/2014/main" id="{3AA6A629-AFBC-4AAC-B10D-F119808C4DA2}"/>
              </a:ext>
            </a:extLst>
          </p:cNvPr>
          <p:cNvSpPr txBox="1"/>
          <p:nvPr/>
        </p:nvSpPr>
        <p:spPr>
          <a:xfrm>
            <a:off x="2038350" y="5299775"/>
            <a:ext cx="4933950" cy="369332"/>
          </a:xfrm>
          <a:prstGeom prst="rect">
            <a:avLst/>
          </a:prstGeom>
          <a:noFill/>
        </p:spPr>
        <p:txBody>
          <a:bodyPr wrap="square" rtlCol="0">
            <a:spAutoFit/>
          </a:bodyPr>
          <a:lstStyle/>
          <a:p>
            <a:r>
              <a:rPr lang="es-ES" sz="1800">
                <a:sym typeface="Wingdings" panose="05000000000000000000" pitchFamily="2" charset="2"/>
              </a:rPr>
              <a:t> El servicescape</a:t>
            </a:r>
            <a:endParaRPr lang="es-ES" sz="1800"/>
          </a:p>
        </p:txBody>
      </p:sp>
      <p:sp>
        <p:nvSpPr>
          <p:cNvPr id="10" name="ZoneTexte 9">
            <a:extLst>
              <a:ext uri="{FF2B5EF4-FFF2-40B4-BE49-F238E27FC236}">
                <a16:creationId xmlns:a16="http://schemas.microsoft.com/office/drawing/2014/main" id="{823305EE-5673-443A-A9D8-F4E30A6FD3EE}"/>
              </a:ext>
            </a:extLst>
          </p:cNvPr>
          <p:cNvSpPr txBox="1"/>
          <p:nvPr/>
        </p:nvSpPr>
        <p:spPr>
          <a:xfrm>
            <a:off x="2028825" y="4589138"/>
            <a:ext cx="4933950" cy="369332"/>
          </a:xfrm>
          <a:prstGeom prst="rect">
            <a:avLst/>
          </a:prstGeom>
          <a:noFill/>
        </p:spPr>
        <p:txBody>
          <a:bodyPr wrap="square" rtlCol="0">
            <a:spAutoFit/>
          </a:bodyPr>
          <a:lstStyle/>
          <a:p>
            <a:r>
              <a:rPr lang="es-ES" sz="1800">
                <a:sym typeface="Wingdings" panose="05000000000000000000" pitchFamily="2" charset="2"/>
              </a:rPr>
              <a:t> La calidad de los productos</a:t>
            </a:r>
            <a:endParaRPr lang="es-ES" sz="1800"/>
          </a:p>
        </p:txBody>
      </p:sp>
      <p:pic>
        <p:nvPicPr>
          <p:cNvPr id="11" name="Image 10">
            <a:extLst>
              <a:ext uri="{FF2B5EF4-FFF2-40B4-BE49-F238E27FC236}">
                <a16:creationId xmlns:a16="http://schemas.microsoft.com/office/drawing/2014/main" id="{A3D13085-5789-4718-B5E0-3B47A6590EF6}"/>
              </a:ext>
            </a:extLst>
          </p:cNvPr>
          <p:cNvPicPr>
            <a:picLocks noChangeAspect="1"/>
          </p:cNvPicPr>
          <p:nvPr/>
        </p:nvPicPr>
        <p:blipFill rotWithShape="1">
          <a:blip r:embed="rId3"/>
          <a:srcRect t="15542" r="47614" b="22961"/>
          <a:stretch/>
        </p:blipFill>
        <p:spPr>
          <a:xfrm>
            <a:off x="2038350" y="5280725"/>
            <a:ext cx="374201" cy="342272"/>
          </a:xfrm>
          <a:prstGeom prst="rect">
            <a:avLst/>
          </a:prstGeom>
        </p:spPr>
      </p:pic>
    </p:spTree>
    <p:extLst>
      <p:ext uri="{BB962C8B-B14F-4D97-AF65-F5344CB8AC3E}">
        <p14:creationId xmlns:p14="http://schemas.microsoft.com/office/powerpoint/2010/main" val="2109524182"/>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8" name="ZoneTexte 7">
            <a:extLst>
              <a:ext uri="{FF2B5EF4-FFF2-40B4-BE49-F238E27FC236}">
                <a16:creationId xmlns:a16="http://schemas.microsoft.com/office/drawing/2014/main" id="{CD5D774C-CE05-41BF-AAE8-916C18AFE868}"/>
              </a:ext>
            </a:extLst>
          </p:cNvPr>
          <p:cNvSpPr txBox="1"/>
          <p:nvPr/>
        </p:nvSpPr>
        <p:spPr>
          <a:xfrm>
            <a:off x="2028825" y="3878501"/>
            <a:ext cx="4933950" cy="369332"/>
          </a:xfrm>
          <a:prstGeom prst="rect">
            <a:avLst/>
          </a:prstGeom>
          <a:noFill/>
        </p:spPr>
        <p:txBody>
          <a:bodyPr wrap="square" rtlCol="0">
            <a:spAutoFit/>
          </a:bodyPr>
          <a:lstStyle/>
          <a:p>
            <a:r>
              <a:rPr lang="es-ES" sz="1800">
                <a:sym typeface="Wingdings" panose="05000000000000000000" pitchFamily="2" charset="2"/>
              </a:rPr>
              <a:t> Planificación de recursos materiales</a:t>
            </a:r>
            <a:endParaRPr lang="es-ES" sz="1800"/>
          </a:p>
        </p:txBody>
      </p:sp>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26</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a:solidFill>
                  <a:schemeClr val="lt1"/>
                </a:solidFill>
              </a:rPr>
              <a:t>Test de autoevaluación</a:t>
            </a:r>
            <a:endParaRPr lang="es-ES" sz="2400" b="0" i="0" u="none" strike="noStrike" cap="none" dirty="0">
              <a:solidFill>
                <a:schemeClr val="lt1"/>
              </a:solidFill>
              <a:latin typeface="Arial"/>
              <a:ea typeface="Arial"/>
              <a:cs typeface="Arial"/>
              <a:sym typeface="Arial"/>
            </a:endParaRPr>
          </a:p>
        </p:txBody>
      </p:sp>
      <p:sp>
        <p:nvSpPr>
          <p:cNvPr id="5" name="4 Rectángulo"/>
          <p:cNvSpPr/>
          <p:nvPr/>
        </p:nvSpPr>
        <p:spPr>
          <a:xfrm>
            <a:off x="319069" y="1929637"/>
            <a:ext cx="8367731" cy="738664"/>
          </a:xfrm>
          <a:prstGeom prst="rect">
            <a:avLst/>
          </a:prstGeom>
        </p:spPr>
        <p:txBody>
          <a:bodyPr wrap="square">
            <a:spAutoFit/>
          </a:bodyPr>
          <a:lstStyle/>
          <a:p>
            <a:pPr algn="just"/>
            <a:r>
              <a:rPr lang="es-ES" sz="2100">
                <a:solidFill>
                  <a:schemeClr val="tx1"/>
                </a:solidFill>
              </a:rPr>
              <a:t>¿Qué aspectos logísticos de la lista a continuación pueden afectar la organización de una empresa de catering?</a:t>
            </a:r>
            <a:endParaRPr lang="es-ES" sz="2100"/>
          </a:p>
        </p:txBody>
      </p:sp>
      <p:sp>
        <p:nvSpPr>
          <p:cNvPr id="6" name="ZoneTexte 5">
            <a:extLst>
              <a:ext uri="{FF2B5EF4-FFF2-40B4-BE49-F238E27FC236}">
                <a16:creationId xmlns:a16="http://schemas.microsoft.com/office/drawing/2014/main" id="{B9CEBF01-C068-441C-A05E-6125B462CC56}"/>
              </a:ext>
            </a:extLst>
          </p:cNvPr>
          <p:cNvSpPr txBox="1"/>
          <p:nvPr/>
        </p:nvSpPr>
        <p:spPr>
          <a:xfrm>
            <a:off x="2019300" y="3167864"/>
            <a:ext cx="4933950" cy="369332"/>
          </a:xfrm>
          <a:prstGeom prst="rect">
            <a:avLst/>
          </a:prstGeom>
          <a:noFill/>
        </p:spPr>
        <p:txBody>
          <a:bodyPr wrap="square" rtlCol="0">
            <a:spAutoFit/>
          </a:bodyPr>
          <a:lstStyle/>
          <a:p>
            <a:r>
              <a:rPr lang="es-ES" sz="1800">
                <a:sym typeface="Wingdings" panose="05000000000000000000" pitchFamily="2" charset="2"/>
              </a:rPr>
              <a:t> Pronóstico de demanda</a:t>
            </a:r>
            <a:endParaRPr lang="es-ES" sz="1800"/>
          </a:p>
        </p:txBody>
      </p:sp>
      <p:sp>
        <p:nvSpPr>
          <p:cNvPr id="9" name="ZoneTexte 8">
            <a:extLst>
              <a:ext uri="{FF2B5EF4-FFF2-40B4-BE49-F238E27FC236}">
                <a16:creationId xmlns:a16="http://schemas.microsoft.com/office/drawing/2014/main" id="{96067889-35AE-4A73-8C7F-84A9A3F265C7}"/>
              </a:ext>
            </a:extLst>
          </p:cNvPr>
          <p:cNvSpPr txBox="1"/>
          <p:nvPr/>
        </p:nvSpPr>
        <p:spPr>
          <a:xfrm>
            <a:off x="2028825" y="5299775"/>
            <a:ext cx="6044658" cy="369332"/>
          </a:xfrm>
          <a:prstGeom prst="rect">
            <a:avLst/>
          </a:prstGeom>
          <a:noFill/>
        </p:spPr>
        <p:txBody>
          <a:bodyPr wrap="square" rtlCol="0">
            <a:spAutoFit/>
          </a:bodyPr>
          <a:lstStyle/>
          <a:p>
            <a:r>
              <a:rPr lang="es-ES" sz="1800">
                <a:sym typeface="Wingdings" panose="05000000000000000000" pitchFamily="2" charset="2"/>
              </a:rPr>
              <a:t> Trazabilidad de artículos</a:t>
            </a:r>
            <a:endParaRPr lang="es-ES" sz="1800"/>
          </a:p>
        </p:txBody>
      </p:sp>
      <p:sp>
        <p:nvSpPr>
          <p:cNvPr id="10" name="ZoneTexte 9">
            <a:extLst>
              <a:ext uri="{FF2B5EF4-FFF2-40B4-BE49-F238E27FC236}">
                <a16:creationId xmlns:a16="http://schemas.microsoft.com/office/drawing/2014/main" id="{5F803DFE-185E-4389-9388-13423EC81C24}"/>
              </a:ext>
            </a:extLst>
          </p:cNvPr>
          <p:cNvSpPr txBox="1"/>
          <p:nvPr/>
        </p:nvSpPr>
        <p:spPr>
          <a:xfrm>
            <a:off x="2019300" y="4589138"/>
            <a:ext cx="4933950" cy="369332"/>
          </a:xfrm>
          <a:prstGeom prst="rect">
            <a:avLst/>
          </a:prstGeom>
          <a:noFill/>
        </p:spPr>
        <p:txBody>
          <a:bodyPr wrap="square" rtlCol="0">
            <a:spAutoFit/>
          </a:bodyPr>
          <a:lstStyle/>
          <a:p>
            <a:r>
              <a:rPr lang="es-ES" sz="1800">
                <a:sym typeface="Wingdings" panose="05000000000000000000" pitchFamily="2" charset="2"/>
              </a:rPr>
              <a:t> Gestión de almacenes</a:t>
            </a:r>
            <a:endParaRPr lang="es-ES" sz="1800"/>
          </a:p>
        </p:txBody>
      </p:sp>
      <p:pic>
        <p:nvPicPr>
          <p:cNvPr id="11" name="Image 10">
            <a:extLst>
              <a:ext uri="{FF2B5EF4-FFF2-40B4-BE49-F238E27FC236}">
                <a16:creationId xmlns:a16="http://schemas.microsoft.com/office/drawing/2014/main" id="{4371F61D-3630-4314-A2DF-049AB9708D9F}"/>
              </a:ext>
            </a:extLst>
          </p:cNvPr>
          <p:cNvPicPr>
            <a:picLocks noChangeAspect="1"/>
          </p:cNvPicPr>
          <p:nvPr/>
        </p:nvPicPr>
        <p:blipFill rotWithShape="1">
          <a:blip r:embed="rId3"/>
          <a:srcRect t="15542" r="47614" b="22961"/>
          <a:stretch/>
        </p:blipFill>
        <p:spPr>
          <a:xfrm>
            <a:off x="2017674" y="3148825"/>
            <a:ext cx="374201" cy="342272"/>
          </a:xfrm>
          <a:prstGeom prst="rect">
            <a:avLst/>
          </a:prstGeom>
        </p:spPr>
      </p:pic>
      <p:pic>
        <p:nvPicPr>
          <p:cNvPr id="12" name="Image 11">
            <a:extLst>
              <a:ext uri="{FF2B5EF4-FFF2-40B4-BE49-F238E27FC236}">
                <a16:creationId xmlns:a16="http://schemas.microsoft.com/office/drawing/2014/main" id="{4CE8D31B-A37B-4014-9CFA-A06649656A73}"/>
              </a:ext>
            </a:extLst>
          </p:cNvPr>
          <p:cNvPicPr>
            <a:picLocks noChangeAspect="1"/>
          </p:cNvPicPr>
          <p:nvPr/>
        </p:nvPicPr>
        <p:blipFill rotWithShape="1">
          <a:blip r:embed="rId3"/>
          <a:srcRect t="15542" r="47614" b="22961"/>
          <a:stretch/>
        </p:blipFill>
        <p:spPr>
          <a:xfrm>
            <a:off x="2028825" y="5278766"/>
            <a:ext cx="374201" cy="342272"/>
          </a:xfrm>
          <a:prstGeom prst="rect">
            <a:avLst/>
          </a:prstGeom>
        </p:spPr>
      </p:pic>
    </p:spTree>
    <p:extLst>
      <p:ext uri="{BB962C8B-B14F-4D97-AF65-F5344CB8AC3E}">
        <p14:creationId xmlns:p14="http://schemas.microsoft.com/office/powerpoint/2010/main" val="689463364"/>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3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27</a:t>
            </a:fld>
            <a:endParaRPr/>
          </a:p>
        </p:txBody>
      </p:sp>
      <p:sp>
        <p:nvSpPr>
          <p:cNvPr id="72" name="Google Shape;72;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a:solidFill>
                  <a:schemeClr val="lt1"/>
                </a:solidFill>
              </a:rPr>
              <a:t>Retos comunes</a:t>
            </a:r>
            <a:endParaRPr sz="2400" b="0" i="0" u="none" strike="noStrike" cap="none" dirty="0">
              <a:solidFill>
                <a:schemeClr val="lt1"/>
              </a:solidFill>
              <a:latin typeface="Arial"/>
              <a:ea typeface="Arial"/>
              <a:cs typeface="Arial"/>
              <a:sym typeface="Arial"/>
            </a:endParaRPr>
          </a:p>
        </p:txBody>
      </p:sp>
      <p:sp>
        <p:nvSpPr>
          <p:cNvPr id="5" name="4 Rectángulo"/>
          <p:cNvSpPr/>
          <p:nvPr/>
        </p:nvSpPr>
        <p:spPr>
          <a:xfrm>
            <a:off x="319069" y="1516693"/>
            <a:ext cx="8367731" cy="5262979"/>
          </a:xfrm>
          <a:prstGeom prst="rect">
            <a:avLst/>
          </a:prstGeom>
        </p:spPr>
        <p:txBody>
          <a:bodyPr wrap="square">
            <a:spAutoFit/>
          </a:bodyPr>
          <a:lstStyle/>
          <a:p>
            <a:pPr algn="just"/>
            <a:r>
              <a:rPr lang="es-ES" sz="1600" b="1" dirty="0">
                <a:solidFill>
                  <a:srgbClr val="18C320"/>
                </a:solidFill>
              </a:rPr>
              <a:t>Presión a favor del abastecimiento local y respetuoso con el medio ambiente</a:t>
            </a:r>
            <a:endParaRPr lang="en-US" sz="1600" b="1" dirty="0">
              <a:solidFill>
                <a:srgbClr val="18C320"/>
              </a:solidFill>
            </a:endParaRPr>
          </a:p>
          <a:p>
            <a:pPr algn="just"/>
            <a:endParaRPr lang="en-US" sz="1600" dirty="0">
              <a:solidFill>
                <a:schemeClr val="tx1"/>
              </a:solidFill>
            </a:endParaRPr>
          </a:p>
          <a:p>
            <a:pPr algn="just"/>
            <a:r>
              <a:rPr lang="es-ES" sz="1600" dirty="0">
                <a:solidFill>
                  <a:schemeClr val="tx1"/>
                </a:solidFill>
              </a:rPr>
              <a:t>La globalización está proporcionando numerosas </a:t>
            </a:r>
            <a:r>
              <a:rPr lang="es-ES" sz="1600" b="1" dirty="0">
                <a:solidFill>
                  <a:srgbClr val="18C320"/>
                </a:solidFill>
              </a:rPr>
              <a:t>opciones de abastecimiento nuevas </a:t>
            </a:r>
            <a:r>
              <a:rPr lang="es-ES" sz="1600" dirty="0">
                <a:solidFill>
                  <a:schemeClr val="tx1"/>
                </a:solidFill>
              </a:rPr>
              <a:t>con condiciones facilitadas en comparación con hace unos años. Al mismo tiempo, los clientes exigen </a:t>
            </a:r>
            <a:r>
              <a:rPr lang="es-ES" sz="1600" b="1" dirty="0">
                <a:solidFill>
                  <a:srgbClr val="18C320"/>
                </a:solidFill>
              </a:rPr>
              <a:t>una mayor sostenibilidad </a:t>
            </a:r>
            <a:r>
              <a:rPr lang="es-ES" sz="1600" dirty="0">
                <a:solidFill>
                  <a:schemeClr val="tx1"/>
                </a:solidFill>
              </a:rPr>
              <a:t>entre sus prioridades de compra</a:t>
            </a:r>
            <a:r>
              <a:rPr lang="en-US" sz="1600" dirty="0">
                <a:solidFill>
                  <a:schemeClr val="tx1"/>
                </a:solidFill>
              </a:rPr>
              <a:t>. </a:t>
            </a:r>
          </a:p>
          <a:p>
            <a:pPr algn="just"/>
            <a:endParaRPr lang="en-US" sz="1600" dirty="0">
              <a:solidFill>
                <a:schemeClr val="tx1"/>
              </a:solidFill>
            </a:endParaRPr>
          </a:p>
          <a:p>
            <a:pPr algn="just"/>
            <a:r>
              <a:rPr lang="es-ES" sz="1600" dirty="0">
                <a:solidFill>
                  <a:schemeClr val="tx1"/>
                </a:solidFill>
              </a:rPr>
              <a:t>Estos dos elementos hacen que sea </a:t>
            </a:r>
            <a:r>
              <a:rPr lang="es-ES" sz="1600" b="1" dirty="0">
                <a:solidFill>
                  <a:srgbClr val="18C320"/>
                </a:solidFill>
              </a:rPr>
              <a:t>difícil mantener ofertas de precios accesibles </a:t>
            </a:r>
            <a:r>
              <a:rPr lang="es-ES" sz="1600" dirty="0">
                <a:solidFill>
                  <a:schemeClr val="tx1"/>
                </a:solidFill>
              </a:rPr>
              <a:t>mientras se negocia con los grandes proveedores, preferentemente de ámbito local. Otros elementos que influyen son los embalajes y los medios de transporte, también relacionados con el origen del abastecimiento</a:t>
            </a:r>
            <a:r>
              <a:rPr lang="en-US" sz="1600" dirty="0">
                <a:solidFill>
                  <a:schemeClr val="tx1"/>
                </a:solidFill>
              </a:rPr>
              <a:t>.</a:t>
            </a:r>
          </a:p>
          <a:p>
            <a:pPr algn="just"/>
            <a:endParaRPr lang="en-US" sz="1600" dirty="0">
              <a:solidFill>
                <a:schemeClr val="tx1"/>
              </a:solidFill>
            </a:endParaRPr>
          </a:p>
          <a:p>
            <a:pPr algn="just"/>
            <a:endParaRPr lang="en-US" sz="1600" dirty="0">
              <a:solidFill>
                <a:schemeClr val="tx1"/>
              </a:solidFill>
            </a:endParaRPr>
          </a:p>
          <a:p>
            <a:pPr algn="just"/>
            <a:r>
              <a:rPr lang="en-US" sz="1600" b="1" dirty="0" err="1">
                <a:solidFill>
                  <a:srgbClr val="18C320"/>
                </a:solidFill>
              </a:rPr>
              <a:t>Tendencias</a:t>
            </a:r>
            <a:r>
              <a:rPr lang="en-US" sz="1600" b="1" dirty="0">
                <a:solidFill>
                  <a:srgbClr val="18C320"/>
                </a:solidFill>
              </a:rPr>
              <a:t> que </a:t>
            </a:r>
            <a:r>
              <a:rPr lang="en-US" sz="1600" b="1" dirty="0" err="1">
                <a:solidFill>
                  <a:srgbClr val="18C320"/>
                </a:solidFill>
              </a:rPr>
              <a:t>cambian</a:t>
            </a:r>
            <a:r>
              <a:rPr lang="en-US" sz="1600" b="1" dirty="0">
                <a:solidFill>
                  <a:srgbClr val="18C320"/>
                </a:solidFill>
              </a:rPr>
              <a:t> </a:t>
            </a:r>
            <a:r>
              <a:rPr lang="en-US" sz="1600" b="1" dirty="0" err="1">
                <a:solidFill>
                  <a:srgbClr val="18C320"/>
                </a:solidFill>
              </a:rPr>
              <a:t>rápidamente</a:t>
            </a:r>
            <a:endParaRPr lang="en-US" sz="1600" b="1" dirty="0">
              <a:solidFill>
                <a:srgbClr val="18C320"/>
              </a:solidFill>
            </a:endParaRPr>
          </a:p>
          <a:p>
            <a:pPr algn="just"/>
            <a:endParaRPr lang="en-US" sz="1600" dirty="0">
              <a:solidFill>
                <a:schemeClr val="tx1"/>
              </a:solidFill>
            </a:endParaRPr>
          </a:p>
          <a:p>
            <a:pPr algn="just"/>
            <a:r>
              <a:rPr lang="es-ES" sz="1600" dirty="0">
                <a:solidFill>
                  <a:schemeClr val="tx1"/>
                </a:solidFill>
              </a:rPr>
              <a:t>Como en muchas empresas, los clientes esperan </a:t>
            </a:r>
            <a:r>
              <a:rPr lang="es-ES" sz="1600" b="1" dirty="0">
                <a:solidFill>
                  <a:srgbClr val="18C320"/>
                </a:solidFill>
              </a:rPr>
              <a:t>iniciativas innovadoras </a:t>
            </a:r>
            <a:r>
              <a:rPr lang="es-ES" sz="1600" dirty="0">
                <a:solidFill>
                  <a:schemeClr val="tx1"/>
                </a:solidFill>
              </a:rPr>
              <a:t>y nuevas experiencias, que pueden desaparecer rápidamente tras un periodo de popularidad importante</a:t>
            </a:r>
            <a:r>
              <a:rPr lang="en-US" sz="1600" dirty="0">
                <a:solidFill>
                  <a:schemeClr val="tx1"/>
                </a:solidFill>
              </a:rPr>
              <a:t>.</a:t>
            </a:r>
          </a:p>
          <a:p>
            <a:pPr algn="just"/>
            <a:endParaRPr lang="en-US" sz="1600" dirty="0">
              <a:solidFill>
                <a:schemeClr val="tx1"/>
              </a:solidFill>
            </a:endParaRPr>
          </a:p>
          <a:p>
            <a:pPr algn="just"/>
            <a:r>
              <a:rPr lang="es-ES" sz="1600" dirty="0">
                <a:solidFill>
                  <a:schemeClr val="tx1"/>
                </a:solidFill>
              </a:rPr>
              <a:t>A los restaurantes les resulta especialmente difícil seguir las tendencias, ya que los nuevos conceptos y productos tardan en </a:t>
            </a:r>
            <a:r>
              <a:rPr lang="es-ES" sz="1600" b="1" dirty="0">
                <a:solidFill>
                  <a:srgbClr val="18C320"/>
                </a:solidFill>
              </a:rPr>
              <a:t>desarrollarse y perfeccionarse</a:t>
            </a:r>
            <a:r>
              <a:rPr lang="es-ES" sz="1600" dirty="0">
                <a:solidFill>
                  <a:schemeClr val="tx1"/>
                </a:solidFill>
              </a:rPr>
              <a:t>. También supone un reto tener una calidad de abastecimiento estable</a:t>
            </a:r>
            <a:r>
              <a:rPr lang="en-US" sz="1600" dirty="0">
                <a:solidFill>
                  <a:schemeClr val="tx1"/>
                </a:solidFill>
              </a:rPr>
              <a:t>.</a:t>
            </a:r>
          </a:p>
        </p:txBody>
      </p:sp>
      <p:cxnSp>
        <p:nvCxnSpPr>
          <p:cNvPr id="6" name="Connecteur droit avec flèche 5">
            <a:extLst>
              <a:ext uri="{FF2B5EF4-FFF2-40B4-BE49-F238E27FC236}">
                <a16:creationId xmlns:a16="http://schemas.microsoft.com/office/drawing/2014/main" id="{F0F966B0-965C-4159-8F19-540896CA3101}"/>
              </a:ext>
            </a:extLst>
          </p:cNvPr>
          <p:cNvCxnSpPr>
            <a:cxnSpLocks/>
          </p:cNvCxnSpPr>
          <p:nvPr/>
        </p:nvCxnSpPr>
        <p:spPr>
          <a:xfrm>
            <a:off x="5705349" y="2301444"/>
            <a:ext cx="2295471"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2AEFEAAF-8AEA-46F0-8245-6D3F85CBE52A}"/>
              </a:ext>
            </a:extLst>
          </p:cNvPr>
          <p:cNvCxnSpPr>
            <a:cxnSpLocks/>
          </p:cNvCxnSpPr>
          <p:nvPr/>
        </p:nvCxnSpPr>
        <p:spPr>
          <a:xfrm>
            <a:off x="2079966" y="2782746"/>
            <a:ext cx="1837061"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4B69346B-8800-4900-AAB3-34EE39EA8693}"/>
              </a:ext>
            </a:extLst>
          </p:cNvPr>
          <p:cNvCxnSpPr>
            <a:cxnSpLocks/>
          </p:cNvCxnSpPr>
          <p:nvPr/>
        </p:nvCxnSpPr>
        <p:spPr>
          <a:xfrm>
            <a:off x="4921481" y="3253254"/>
            <a:ext cx="3186721"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46342A3E-A674-4503-AD1E-170CB5EDC48B}"/>
              </a:ext>
            </a:extLst>
          </p:cNvPr>
          <p:cNvCxnSpPr>
            <a:cxnSpLocks/>
          </p:cNvCxnSpPr>
          <p:nvPr/>
        </p:nvCxnSpPr>
        <p:spPr>
          <a:xfrm>
            <a:off x="5307948" y="5195365"/>
            <a:ext cx="2180287"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150D5AFA-B276-4566-8049-75B9F1F1925B}"/>
              </a:ext>
            </a:extLst>
          </p:cNvPr>
          <p:cNvCxnSpPr>
            <a:cxnSpLocks/>
          </p:cNvCxnSpPr>
          <p:nvPr/>
        </p:nvCxnSpPr>
        <p:spPr>
          <a:xfrm>
            <a:off x="4858549" y="6401496"/>
            <a:ext cx="2629686"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5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up)">
                                      <p:cBhvr>
                                        <p:cTn id="15" dur="2000"/>
                                        <p:tgtEl>
                                          <p:spTgt spid="5">
                                            <p:txEl>
                                              <p:pRg st="2" end="2"/>
                                            </p:txEl>
                                          </p:spTgt>
                                        </p:tgtEl>
                                      </p:cBhvr>
                                    </p:animEffect>
                                  </p:childTnLst>
                                </p:cTn>
                              </p:par>
                            </p:childTnLst>
                          </p:cTn>
                        </p:par>
                        <p:par>
                          <p:cTn id="16" fill="hold">
                            <p:stCondLst>
                              <p:cond delay="40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45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5000"/>
                            </p:stCondLst>
                            <p:childTnLst>
                              <p:par>
                                <p:cTn id="25" presetID="22" presetClass="entr" presetSubtype="1" fill="hold" grpId="0" nodeType="afterEffect">
                                  <p:stCondLst>
                                    <p:cond delay="50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2000"/>
                                        <p:tgtEl>
                                          <p:spTgt spid="5">
                                            <p:txEl>
                                              <p:pRg st="4" end="4"/>
                                            </p:txEl>
                                          </p:spTgt>
                                        </p:tgtEl>
                                      </p:cBhvr>
                                    </p:animEffect>
                                  </p:childTnLst>
                                </p:cTn>
                              </p:par>
                            </p:childTnLst>
                          </p:cTn>
                        </p:par>
                        <p:par>
                          <p:cTn id="28" fill="hold">
                            <p:stCondLst>
                              <p:cond delay="75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8000"/>
                            </p:stCondLst>
                            <p:childTnLst>
                              <p:par>
                                <p:cTn id="33" presetID="22" presetClass="entr" presetSubtype="1" fill="hold" grpId="0" nodeType="afterEffect">
                                  <p:stCondLst>
                                    <p:cond delay="150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wipe(up)">
                                      <p:cBhvr>
                                        <p:cTn id="35" dur="1000"/>
                                        <p:tgtEl>
                                          <p:spTgt spid="5">
                                            <p:txEl>
                                              <p:pRg st="7" end="7"/>
                                            </p:txEl>
                                          </p:spTgt>
                                        </p:tgtEl>
                                      </p:cBhvr>
                                    </p:animEffect>
                                  </p:childTnLst>
                                </p:cTn>
                              </p:par>
                            </p:childTnLst>
                          </p:cTn>
                        </p:par>
                        <p:par>
                          <p:cTn id="36" fill="hold">
                            <p:stCondLst>
                              <p:cond delay="10500"/>
                            </p:stCondLst>
                            <p:childTnLst>
                              <p:par>
                                <p:cTn id="37" presetID="22" presetClass="entr" presetSubtype="1" fill="hold" grpId="0" nodeType="afterEffect">
                                  <p:stCondLst>
                                    <p:cond delay="500"/>
                                  </p:stCondLst>
                                  <p:childTnLst>
                                    <p:set>
                                      <p:cBhvr>
                                        <p:cTn id="38" dur="1" fill="hold">
                                          <p:stCondLst>
                                            <p:cond delay="0"/>
                                          </p:stCondLst>
                                        </p:cTn>
                                        <p:tgtEl>
                                          <p:spTgt spid="5">
                                            <p:txEl>
                                              <p:pRg st="9" end="9"/>
                                            </p:txEl>
                                          </p:spTgt>
                                        </p:tgtEl>
                                        <p:attrNameLst>
                                          <p:attrName>style.visibility</p:attrName>
                                        </p:attrNameLst>
                                      </p:cBhvr>
                                      <p:to>
                                        <p:strVal val="visible"/>
                                      </p:to>
                                    </p:set>
                                    <p:animEffect transition="in" filter="wipe(up)">
                                      <p:cBhvr>
                                        <p:cTn id="39" dur="2000"/>
                                        <p:tgtEl>
                                          <p:spTgt spid="5">
                                            <p:txEl>
                                              <p:pRg st="9" end="9"/>
                                            </p:txEl>
                                          </p:spTgt>
                                        </p:tgtEl>
                                      </p:cBhvr>
                                    </p:animEffect>
                                  </p:childTnLst>
                                </p:cTn>
                              </p:par>
                            </p:childTnLst>
                          </p:cTn>
                        </p:par>
                        <p:par>
                          <p:cTn id="40" fill="hold">
                            <p:stCondLst>
                              <p:cond delay="13000"/>
                            </p:stCondLst>
                            <p:childTnLst>
                              <p:par>
                                <p:cTn id="41" presetID="22" presetClass="entr" presetSubtype="8"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par>
                          <p:cTn id="44" fill="hold">
                            <p:stCondLst>
                              <p:cond delay="13500"/>
                            </p:stCondLst>
                            <p:childTnLst>
                              <p:par>
                                <p:cTn id="45" presetID="22" presetClass="entr" presetSubtype="1" fill="hold" grpId="0" nodeType="afterEffect">
                                  <p:stCondLst>
                                    <p:cond delay="500"/>
                                  </p:stCondLst>
                                  <p:childTnLst>
                                    <p:set>
                                      <p:cBhvr>
                                        <p:cTn id="46" dur="1" fill="hold">
                                          <p:stCondLst>
                                            <p:cond delay="0"/>
                                          </p:stCondLst>
                                        </p:cTn>
                                        <p:tgtEl>
                                          <p:spTgt spid="5">
                                            <p:txEl>
                                              <p:pRg st="11" end="11"/>
                                            </p:txEl>
                                          </p:spTgt>
                                        </p:tgtEl>
                                        <p:attrNameLst>
                                          <p:attrName>style.visibility</p:attrName>
                                        </p:attrNameLst>
                                      </p:cBhvr>
                                      <p:to>
                                        <p:strVal val="visible"/>
                                      </p:to>
                                    </p:set>
                                    <p:animEffect transition="in" filter="wipe(up)">
                                      <p:cBhvr>
                                        <p:cTn id="47" dur="2000"/>
                                        <p:tgtEl>
                                          <p:spTgt spid="5">
                                            <p:txEl>
                                              <p:pRg st="11" end="11"/>
                                            </p:txEl>
                                          </p:spTgt>
                                        </p:tgtEl>
                                      </p:cBhvr>
                                    </p:animEffect>
                                  </p:childTnLst>
                                </p:cTn>
                              </p:par>
                            </p:childTnLst>
                          </p:cTn>
                        </p:par>
                        <p:par>
                          <p:cTn id="48" fill="hold">
                            <p:stCondLst>
                              <p:cond delay="16000"/>
                            </p:stCondLst>
                            <p:childTnLst>
                              <p:par>
                                <p:cTn id="49" presetID="22" presetClass="entr" presetSubtype="8"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28</a:t>
            </a:fld>
            <a:endParaRPr/>
          </a:p>
        </p:txBody>
      </p:sp>
      <p:sp>
        <p:nvSpPr>
          <p:cNvPr id="72" name="Google Shape;72;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a:solidFill>
                  <a:schemeClr val="lt1"/>
                </a:solidFill>
              </a:rPr>
              <a:t>Retos comunes</a:t>
            </a:r>
            <a:endParaRPr sz="2400" b="0" i="0" u="none" strike="noStrike" cap="none" dirty="0">
              <a:solidFill>
                <a:schemeClr val="lt1"/>
              </a:solidFill>
              <a:latin typeface="Arial"/>
              <a:ea typeface="Arial"/>
              <a:cs typeface="Arial"/>
              <a:sym typeface="Arial"/>
            </a:endParaRPr>
          </a:p>
        </p:txBody>
      </p:sp>
      <p:sp>
        <p:nvSpPr>
          <p:cNvPr id="5" name="4 Rectángulo"/>
          <p:cNvSpPr/>
          <p:nvPr/>
        </p:nvSpPr>
        <p:spPr>
          <a:xfrm>
            <a:off x="319069" y="1693669"/>
            <a:ext cx="8367731" cy="5016758"/>
          </a:xfrm>
          <a:prstGeom prst="rect">
            <a:avLst/>
          </a:prstGeom>
        </p:spPr>
        <p:txBody>
          <a:bodyPr wrap="square">
            <a:spAutoFit/>
          </a:bodyPr>
          <a:lstStyle/>
          <a:p>
            <a:pPr algn="just"/>
            <a:r>
              <a:rPr lang="es-ES" sz="1600" b="1" dirty="0">
                <a:solidFill>
                  <a:srgbClr val="18C320"/>
                </a:solidFill>
              </a:rPr>
              <a:t>Estar al tanto de la normativa</a:t>
            </a:r>
          </a:p>
          <a:p>
            <a:pPr algn="just"/>
            <a:endParaRPr lang="es-ES" sz="1600" dirty="0">
              <a:solidFill>
                <a:schemeClr val="tx1"/>
              </a:solidFill>
            </a:endParaRPr>
          </a:p>
          <a:p>
            <a:pPr algn="just"/>
            <a:r>
              <a:rPr lang="es-ES" sz="1600" b="1" dirty="0">
                <a:solidFill>
                  <a:srgbClr val="18C320"/>
                </a:solidFill>
              </a:rPr>
              <a:t>Las leyes pueden cambiar con frecuencia</a:t>
            </a:r>
            <a:r>
              <a:rPr lang="es-ES" sz="1600" dirty="0">
                <a:solidFill>
                  <a:schemeClr val="tx1"/>
                </a:solidFill>
              </a:rPr>
              <a:t>. No solo en temas relacionados con la alimentación o el alojamiento, sino también en lo que respecta a las restricciones de transporte, el acceso urbano o el origen de los productos.</a:t>
            </a:r>
          </a:p>
          <a:p>
            <a:pPr algn="just"/>
            <a:endParaRPr lang="es-ES" sz="1600" dirty="0">
              <a:solidFill>
                <a:schemeClr val="tx1"/>
              </a:solidFill>
            </a:endParaRPr>
          </a:p>
          <a:p>
            <a:pPr algn="just"/>
            <a:r>
              <a:rPr lang="es-ES" sz="1600" dirty="0">
                <a:solidFill>
                  <a:schemeClr val="tx1"/>
                </a:solidFill>
              </a:rPr>
              <a:t>Es necesario elaborar una estrategia que dé la </a:t>
            </a:r>
            <a:r>
              <a:rPr lang="es-ES" sz="1600" b="1" dirty="0">
                <a:solidFill>
                  <a:srgbClr val="18C320"/>
                </a:solidFill>
              </a:rPr>
              <a:t>suficiente flexibilidad</a:t>
            </a:r>
            <a:r>
              <a:rPr lang="es-ES" sz="1600" dirty="0">
                <a:solidFill>
                  <a:schemeClr val="tx1"/>
                </a:solidFill>
              </a:rPr>
              <a:t> para hacer frente a los proveedores y a las opciones de reserva, manteniendo al mismo tiempo el nivel adecuado de calidad y variedad de los servicios.</a:t>
            </a:r>
          </a:p>
          <a:p>
            <a:pPr algn="just"/>
            <a:endParaRPr lang="es-ES" sz="1600" dirty="0">
              <a:solidFill>
                <a:schemeClr val="tx1"/>
              </a:solidFill>
            </a:endParaRPr>
          </a:p>
          <a:p>
            <a:pPr algn="just"/>
            <a:endParaRPr lang="es-ES" sz="1600" dirty="0">
              <a:solidFill>
                <a:schemeClr val="tx1"/>
              </a:solidFill>
            </a:endParaRPr>
          </a:p>
          <a:p>
            <a:pPr algn="just"/>
            <a:r>
              <a:rPr lang="es-ES" sz="1600" b="1" dirty="0">
                <a:solidFill>
                  <a:srgbClr val="18C320"/>
                </a:solidFill>
              </a:rPr>
              <a:t>Mejorar la relación con los proveedores</a:t>
            </a:r>
          </a:p>
          <a:p>
            <a:pPr algn="just"/>
            <a:endParaRPr lang="es-ES" sz="1600" dirty="0">
              <a:solidFill>
                <a:schemeClr val="tx1"/>
              </a:solidFill>
            </a:endParaRPr>
          </a:p>
          <a:p>
            <a:pPr algn="just"/>
            <a:r>
              <a:rPr lang="es-ES" sz="1600" dirty="0">
                <a:solidFill>
                  <a:schemeClr val="tx1"/>
                </a:solidFill>
              </a:rPr>
              <a:t>Es imprescindible conectar con todas las partes interesadas de la cadena de suministro. Hay muchos proveedores implicados y, para encontrar necesidades buenas y duraderas, se necesita </a:t>
            </a:r>
            <a:r>
              <a:rPr lang="es-ES" sz="1600" b="1" dirty="0">
                <a:solidFill>
                  <a:srgbClr val="18C320"/>
                </a:solidFill>
              </a:rPr>
              <a:t>personal experimentado</a:t>
            </a:r>
            <a:r>
              <a:rPr lang="es-ES" sz="1600" dirty="0">
                <a:solidFill>
                  <a:schemeClr val="tx1"/>
                </a:solidFill>
              </a:rPr>
              <a:t>.</a:t>
            </a:r>
          </a:p>
          <a:p>
            <a:pPr algn="just"/>
            <a:endParaRPr lang="es-ES" sz="1600" dirty="0">
              <a:solidFill>
                <a:schemeClr val="tx1"/>
              </a:solidFill>
            </a:endParaRPr>
          </a:p>
          <a:p>
            <a:pPr algn="just"/>
            <a:r>
              <a:rPr lang="es-ES" sz="1600" dirty="0">
                <a:solidFill>
                  <a:schemeClr val="tx1"/>
                </a:solidFill>
              </a:rPr>
              <a:t>La interacción con estos socios también ayuda a determinar el </a:t>
            </a:r>
            <a:r>
              <a:rPr lang="es-ES" sz="1600" b="1" dirty="0">
                <a:solidFill>
                  <a:srgbClr val="18C320"/>
                </a:solidFill>
              </a:rPr>
              <a:t>sistema de compras </a:t>
            </a:r>
            <a:r>
              <a:rPr lang="es-ES" sz="1600" dirty="0">
                <a:solidFill>
                  <a:schemeClr val="tx1"/>
                </a:solidFill>
              </a:rPr>
              <a:t>adecuado, con un pedido mínimo y una frecuencia que beneficie a ambas partes en términos de organización y gestión de costes.</a:t>
            </a:r>
          </a:p>
        </p:txBody>
      </p:sp>
      <p:cxnSp>
        <p:nvCxnSpPr>
          <p:cNvPr id="7" name="Connecteur droit avec flèche 6">
            <a:extLst>
              <a:ext uri="{FF2B5EF4-FFF2-40B4-BE49-F238E27FC236}">
                <a16:creationId xmlns:a16="http://schemas.microsoft.com/office/drawing/2014/main" id="{A80E4994-46B1-48CB-8DF0-C9D353D5BFB2}"/>
              </a:ext>
            </a:extLst>
          </p:cNvPr>
          <p:cNvCxnSpPr>
            <a:cxnSpLocks/>
          </p:cNvCxnSpPr>
          <p:nvPr/>
        </p:nvCxnSpPr>
        <p:spPr>
          <a:xfrm>
            <a:off x="566567" y="2478426"/>
            <a:ext cx="2830478"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B175B7C2-98CB-4735-B6D0-F0B30158383F}"/>
              </a:ext>
            </a:extLst>
          </p:cNvPr>
          <p:cNvCxnSpPr>
            <a:cxnSpLocks/>
          </p:cNvCxnSpPr>
          <p:nvPr/>
        </p:nvCxnSpPr>
        <p:spPr>
          <a:xfrm>
            <a:off x="5107859" y="3429000"/>
            <a:ext cx="1681315"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D642443B-D482-4628-8611-9E419D34CB6A}"/>
              </a:ext>
            </a:extLst>
          </p:cNvPr>
          <p:cNvCxnSpPr>
            <a:cxnSpLocks/>
          </p:cNvCxnSpPr>
          <p:nvPr/>
        </p:nvCxnSpPr>
        <p:spPr>
          <a:xfrm>
            <a:off x="1679769" y="5632421"/>
            <a:ext cx="1717276"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9DD09ADE-44B9-409E-9958-72FDBF425C83}"/>
              </a:ext>
            </a:extLst>
          </p:cNvPr>
          <p:cNvCxnSpPr>
            <a:cxnSpLocks/>
          </p:cNvCxnSpPr>
          <p:nvPr/>
        </p:nvCxnSpPr>
        <p:spPr>
          <a:xfrm>
            <a:off x="6789174" y="6104369"/>
            <a:ext cx="1582993"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884976"/>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up)">
                                      <p:cBhvr>
                                        <p:cTn id="11" dur="2000"/>
                                        <p:tgtEl>
                                          <p:spTgt spid="5">
                                            <p:txEl>
                                              <p:pRg st="2" end="2"/>
                                            </p:txEl>
                                          </p:spTgt>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3500"/>
                            </p:stCondLst>
                            <p:childTnLst>
                              <p:par>
                                <p:cTn id="17" presetID="22" presetClass="entr" presetSubtype="1" fill="hold" grpId="0" nodeType="afterEffect">
                                  <p:stCondLst>
                                    <p:cond delay="50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up)">
                                      <p:cBhvr>
                                        <p:cTn id="19" dur="2000"/>
                                        <p:tgtEl>
                                          <p:spTgt spid="5">
                                            <p:txEl>
                                              <p:pRg st="4" end="4"/>
                                            </p:txEl>
                                          </p:spTgt>
                                        </p:tgtEl>
                                      </p:cBhvr>
                                    </p:animEffect>
                                  </p:childTnLst>
                                </p:cTn>
                              </p:par>
                            </p:childTnLst>
                          </p:cTn>
                        </p:par>
                        <p:par>
                          <p:cTn id="20" fill="hold">
                            <p:stCondLst>
                              <p:cond delay="60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6500"/>
                            </p:stCondLst>
                            <p:childTnLst>
                              <p:par>
                                <p:cTn id="25" presetID="22" presetClass="entr" presetSubtype="1" fill="hold" grpId="0" nodeType="afterEffect">
                                  <p:stCondLst>
                                    <p:cond delay="50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wipe(up)">
                                      <p:cBhvr>
                                        <p:cTn id="27" dur="1000"/>
                                        <p:tgtEl>
                                          <p:spTgt spid="5">
                                            <p:txEl>
                                              <p:pRg st="7" end="7"/>
                                            </p:txEl>
                                          </p:spTgt>
                                        </p:tgtEl>
                                      </p:cBhvr>
                                    </p:animEffect>
                                  </p:childTnLst>
                                </p:cTn>
                              </p:par>
                            </p:childTnLst>
                          </p:cTn>
                        </p:par>
                        <p:par>
                          <p:cTn id="28" fill="hold">
                            <p:stCondLst>
                              <p:cond delay="8000"/>
                            </p:stCondLst>
                            <p:childTnLst>
                              <p:par>
                                <p:cTn id="29" presetID="22" presetClass="entr" presetSubtype="1" fill="hold" grpId="0" nodeType="afterEffect">
                                  <p:stCondLst>
                                    <p:cond delay="500"/>
                                  </p:stCondLst>
                                  <p:childTnLst>
                                    <p:set>
                                      <p:cBhvr>
                                        <p:cTn id="30" dur="1" fill="hold">
                                          <p:stCondLst>
                                            <p:cond delay="0"/>
                                          </p:stCondLst>
                                        </p:cTn>
                                        <p:tgtEl>
                                          <p:spTgt spid="5">
                                            <p:txEl>
                                              <p:pRg st="9" end="9"/>
                                            </p:txEl>
                                          </p:spTgt>
                                        </p:tgtEl>
                                        <p:attrNameLst>
                                          <p:attrName>style.visibility</p:attrName>
                                        </p:attrNameLst>
                                      </p:cBhvr>
                                      <p:to>
                                        <p:strVal val="visible"/>
                                      </p:to>
                                    </p:set>
                                    <p:animEffect transition="in" filter="wipe(up)">
                                      <p:cBhvr>
                                        <p:cTn id="31" dur="2000"/>
                                        <p:tgtEl>
                                          <p:spTgt spid="5">
                                            <p:txEl>
                                              <p:pRg st="9" end="9"/>
                                            </p:txEl>
                                          </p:spTgt>
                                        </p:tgtEl>
                                      </p:cBhvr>
                                    </p:animEffect>
                                  </p:childTnLst>
                                </p:cTn>
                              </p:par>
                            </p:childTnLst>
                          </p:cTn>
                        </p:par>
                        <p:par>
                          <p:cTn id="32" fill="hold">
                            <p:stCondLst>
                              <p:cond delay="10500"/>
                            </p:stCondLst>
                            <p:childTnLst>
                              <p:par>
                                <p:cTn id="33" presetID="22" presetClass="entr" presetSubtype="8"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par>
                          <p:cTn id="36" fill="hold">
                            <p:stCondLst>
                              <p:cond delay="11000"/>
                            </p:stCondLst>
                            <p:childTnLst>
                              <p:par>
                                <p:cTn id="37" presetID="22" presetClass="entr" presetSubtype="1" fill="hold" grpId="0" nodeType="afterEffect">
                                  <p:stCondLst>
                                    <p:cond delay="500"/>
                                  </p:stCondLst>
                                  <p:childTnLst>
                                    <p:set>
                                      <p:cBhvr>
                                        <p:cTn id="38" dur="1" fill="hold">
                                          <p:stCondLst>
                                            <p:cond delay="0"/>
                                          </p:stCondLst>
                                        </p:cTn>
                                        <p:tgtEl>
                                          <p:spTgt spid="5">
                                            <p:txEl>
                                              <p:pRg st="11" end="11"/>
                                            </p:txEl>
                                          </p:spTgt>
                                        </p:tgtEl>
                                        <p:attrNameLst>
                                          <p:attrName>style.visibility</p:attrName>
                                        </p:attrNameLst>
                                      </p:cBhvr>
                                      <p:to>
                                        <p:strVal val="visible"/>
                                      </p:to>
                                    </p:set>
                                    <p:animEffect transition="in" filter="wipe(up)">
                                      <p:cBhvr>
                                        <p:cTn id="39" dur="2000"/>
                                        <p:tgtEl>
                                          <p:spTgt spid="5">
                                            <p:txEl>
                                              <p:pRg st="11" end="11"/>
                                            </p:txEl>
                                          </p:spTgt>
                                        </p:tgtEl>
                                      </p:cBhvr>
                                    </p:animEffect>
                                  </p:childTnLst>
                                </p:cTn>
                              </p:par>
                            </p:childTnLst>
                          </p:cTn>
                        </p:par>
                        <p:par>
                          <p:cTn id="40" fill="hold">
                            <p:stCondLst>
                              <p:cond delay="13500"/>
                            </p:stCondLst>
                            <p:childTnLst>
                              <p:par>
                                <p:cTn id="41" presetID="22" presetClass="entr" presetSubtype="8"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29</a:t>
            </a:fld>
            <a:endParaRPr/>
          </a:p>
        </p:txBody>
      </p:sp>
      <p:sp>
        <p:nvSpPr>
          <p:cNvPr id="72" name="Google Shape;72;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a:solidFill>
                  <a:schemeClr val="lt1"/>
                </a:solidFill>
              </a:rPr>
              <a:t>Retos comunes</a:t>
            </a:r>
            <a:endParaRPr sz="2400" b="0" i="0" u="none" strike="noStrike" cap="none" dirty="0">
              <a:solidFill>
                <a:schemeClr val="lt1"/>
              </a:solidFill>
              <a:latin typeface="Arial"/>
              <a:ea typeface="Arial"/>
              <a:cs typeface="Arial"/>
              <a:sym typeface="Arial"/>
            </a:endParaRPr>
          </a:p>
        </p:txBody>
      </p:sp>
      <p:sp>
        <p:nvSpPr>
          <p:cNvPr id="5" name="4 Rectángulo"/>
          <p:cNvSpPr/>
          <p:nvPr/>
        </p:nvSpPr>
        <p:spPr>
          <a:xfrm>
            <a:off x="319069" y="1546189"/>
            <a:ext cx="8367731" cy="5262979"/>
          </a:xfrm>
          <a:prstGeom prst="rect">
            <a:avLst/>
          </a:prstGeom>
        </p:spPr>
        <p:txBody>
          <a:bodyPr wrap="square">
            <a:spAutoFit/>
          </a:bodyPr>
          <a:lstStyle/>
          <a:p>
            <a:pPr algn="just"/>
            <a:r>
              <a:rPr lang="es-ES" sz="1600" b="1" dirty="0">
                <a:solidFill>
                  <a:srgbClr val="18C320"/>
                </a:solidFill>
              </a:rPr>
              <a:t>Gestión de existencias y reposición</a:t>
            </a:r>
          </a:p>
          <a:p>
            <a:pPr algn="just"/>
            <a:endParaRPr lang="es-ES" sz="1600" dirty="0">
              <a:solidFill>
                <a:schemeClr val="tx1"/>
              </a:solidFill>
            </a:endParaRPr>
          </a:p>
          <a:p>
            <a:pPr algn="just"/>
            <a:r>
              <a:rPr lang="es-ES" sz="1600" dirty="0">
                <a:solidFill>
                  <a:schemeClr val="tx1"/>
                </a:solidFill>
              </a:rPr>
              <a:t>Aunque ahora es posible disponer de la mayor parte de los productos durante todo el año, mantenerlos frescos sigue siendo un reto y sigue </a:t>
            </a:r>
            <a:r>
              <a:rPr lang="es-ES" sz="1600" b="1" dirty="0">
                <a:solidFill>
                  <a:srgbClr val="18C320"/>
                </a:solidFill>
              </a:rPr>
              <a:t>complicando la cadena de suministro</a:t>
            </a:r>
            <a:r>
              <a:rPr lang="es-ES" sz="1600" dirty="0">
                <a:solidFill>
                  <a:schemeClr val="tx1"/>
                </a:solidFill>
              </a:rPr>
              <a:t>. </a:t>
            </a:r>
          </a:p>
          <a:p>
            <a:pPr algn="just"/>
            <a:endParaRPr lang="es-ES" sz="1600" dirty="0">
              <a:solidFill>
                <a:schemeClr val="tx1"/>
              </a:solidFill>
            </a:endParaRPr>
          </a:p>
          <a:p>
            <a:pPr algn="just"/>
            <a:r>
              <a:rPr lang="es-ES" sz="1600" dirty="0">
                <a:solidFill>
                  <a:schemeClr val="tx1"/>
                </a:solidFill>
              </a:rPr>
              <a:t>Para conseguir un equilibrio en los pedidos entre los alimentos locales y frescos, y el exceso de existencias de elementos complementarios para garantizar un servicio concreto, se requieren herramientas y habilidades específicas para </a:t>
            </a:r>
            <a:r>
              <a:rPr lang="es-ES" sz="1600" b="1" dirty="0">
                <a:solidFill>
                  <a:srgbClr val="18C320"/>
                </a:solidFill>
              </a:rPr>
              <a:t>evitar desperdicios </a:t>
            </a:r>
            <a:r>
              <a:rPr lang="es-ES" sz="1600" dirty="0">
                <a:solidFill>
                  <a:schemeClr val="tx1"/>
                </a:solidFill>
              </a:rPr>
              <a:t>y costes innecesarios.</a:t>
            </a:r>
          </a:p>
          <a:p>
            <a:pPr algn="just"/>
            <a:endParaRPr lang="es-ES" sz="1600" dirty="0">
              <a:solidFill>
                <a:schemeClr val="tx1"/>
              </a:solidFill>
            </a:endParaRPr>
          </a:p>
          <a:p>
            <a:pPr algn="just"/>
            <a:r>
              <a:rPr lang="es-ES" sz="1600" b="1" dirty="0">
                <a:solidFill>
                  <a:srgbClr val="18C320"/>
                </a:solidFill>
              </a:rPr>
              <a:t>Comunicarse con todos los actores interesados</a:t>
            </a:r>
          </a:p>
          <a:p>
            <a:pPr algn="just"/>
            <a:endParaRPr lang="es-ES" sz="1600" dirty="0">
              <a:solidFill>
                <a:schemeClr val="tx1"/>
              </a:solidFill>
            </a:endParaRPr>
          </a:p>
          <a:p>
            <a:pPr algn="just"/>
            <a:r>
              <a:rPr lang="es-ES" sz="1600" dirty="0">
                <a:solidFill>
                  <a:schemeClr val="tx1"/>
                </a:solidFill>
              </a:rPr>
              <a:t>Los servicios de hostelería se centran principalmente en sus clientes, pero para ser rentables y prestar servicios de alto nivel, necesitan el </a:t>
            </a:r>
            <a:r>
              <a:rPr lang="es-ES" sz="1600" b="1" dirty="0">
                <a:solidFill>
                  <a:srgbClr val="18C320"/>
                </a:solidFill>
              </a:rPr>
              <a:t>mismo nivel de inversión </a:t>
            </a:r>
            <a:r>
              <a:rPr lang="es-ES" sz="1600" dirty="0">
                <a:solidFill>
                  <a:schemeClr val="tx1"/>
                </a:solidFill>
              </a:rPr>
              <a:t>con las partes interesadas del tramo superior de la cadena de suministro, que también son bastante numerosas.</a:t>
            </a:r>
          </a:p>
          <a:p>
            <a:pPr algn="just"/>
            <a:endParaRPr lang="es-ES" sz="1600" dirty="0">
              <a:solidFill>
                <a:schemeClr val="tx1"/>
              </a:solidFill>
            </a:endParaRPr>
          </a:p>
          <a:p>
            <a:pPr algn="just"/>
            <a:r>
              <a:rPr lang="es-ES" sz="1600" dirty="0">
                <a:solidFill>
                  <a:schemeClr val="tx1"/>
                </a:solidFill>
              </a:rPr>
              <a:t>Las nuevas tecnologías exigen que todas las partes implicadas inviertan en herramientas digitales, algo que todavía no es sistemático. Ya son un factor de competencia importante entre las marcas internacionales para llegar a los clientes y promover su "experiencia de servicio".</a:t>
            </a:r>
            <a:endParaRPr lang="es-ES" dirty="0"/>
          </a:p>
        </p:txBody>
      </p:sp>
      <p:cxnSp>
        <p:nvCxnSpPr>
          <p:cNvPr id="6" name="Connecteur droit avec flèche 5">
            <a:extLst>
              <a:ext uri="{FF2B5EF4-FFF2-40B4-BE49-F238E27FC236}">
                <a16:creationId xmlns:a16="http://schemas.microsoft.com/office/drawing/2014/main" id="{803BB7C7-5D92-4FCC-9360-1F195B161EA9}"/>
              </a:ext>
            </a:extLst>
          </p:cNvPr>
          <p:cNvCxnSpPr>
            <a:cxnSpLocks/>
          </p:cNvCxnSpPr>
          <p:nvPr/>
        </p:nvCxnSpPr>
        <p:spPr>
          <a:xfrm>
            <a:off x="5111647" y="2584386"/>
            <a:ext cx="2916392"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8D11464C-23E3-4BDE-BFBB-602FAEA650EA}"/>
              </a:ext>
            </a:extLst>
          </p:cNvPr>
          <p:cNvCxnSpPr>
            <a:cxnSpLocks/>
          </p:cNvCxnSpPr>
          <p:nvPr/>
        </p:nvCxnSpPr>
        <p:spPr>
          <a:xfrm>
            <a:off x="6928926" y="3556341"/>
            <a:ext cx="1288624"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0A9137B6-3660-4865-ACF6-748E1AB3B220}"/>
              </a:ext>
            </a:extLst>
          </p:cNvPr>
          <p:cNvCxnSpPr>
            <a:cxnSpLocks/>
          </p:cNvCxnSpPr>
          <p:nvPr/>
        </p:nvCxnSpPr>
        <p:spPr>
          <a:xfrm>
            <a:off x="5215415" y="5008157"/>
            <a:ext cx="2635643"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217103"/>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up)">
                                      <p:cBhvr>
                                        <p:cTn id="11" dur="2000"/>
                                        <p:tgtEl>
                                          <p:spTgt spid="5">
                                            <p:txEl>
                                              <p:pRg st="2" end="2"/>
                                            </p:txEl>
                                          </p:spTgt>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3500"/>
                            </p:stCondLst>
                            <p:childTnLst>
                              <p:par>
                                <p:cTn id="17" presetID="22" presetClass="entr" presetSubtype="1" fill="hold" grpId="0" nodeType="afterEffect">
                                  <p:stCondLst>
                                    <p:cond delay="50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up)">
                                      <p:cBhvr>
                                        <p:cTn id="19" dur="2000"/>
                                        <p:tgtEl>
                                          <p:spTgt spid="5">
                                            <p:txEl>
                                              <p:pRg st="4" end="4"/>
                                            </p:txEl>
                                          </p:spTgt>
                                        </p:tgtEl>
                                      </p:cBhvr>
                                    </p:animEffect>
                                  </p:childTnLst>
                                </p:cTn>
                              </p:par>
                            </p:childTnLst>
                          </p:cTn>
                        </p:par>
                        <p:par>
                          <p:cTn id="20" fill="hold">
                            <p:stCondLst>
                              <p:cond delay="60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6500"/>
                            </p:stCondLst>
                            <p:childTnLst>
                              <p:par>
                                <p:cTn id="25" presetID="22" presetClass="entr" presetSubtype="8" fill="hold" grpId="0" nodeType="afterEffect">
                                  <p:stCondLst>
                                    <p:cond delay="50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left)">
                                      <p:cBhvr>
                                        <p:cTn id="27" dur="1000"/>
                                        <p:tgtEl>
                                          <p:spTgt spid="5">
                                            <p:txEl>
                                              <p:pRg st="6" end="6"/>
                                            </p:txEl>
                                          </p:spTgt>
                                        </p:tgtEl>
                                      </p:cBhvr>
                                    </p:animEffect>
                                  </p:childTnLst>
                                </p:cTn>
                              </p:par>
                            </p:childTnLst>
                          </p:cTn>
                        </p:par>
                        <p:par>
                          <p:cTn id="28" fill="hold">
                            <p:stCondLst>
                              <p:cond delay="8000"/>
                            </p:stCondLst>
                            <p:childTnLst>
                              <p:par>
                                <p:cTn id="29" presetID="22" presetClass="entr" presetSubtype="1" fill="hold" grpId="0" nodeType="afterEffect">
                                  <p:stCondLst>
                                    <p:cond delay="50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wipe(up)">
                                      <p:cBhvr>
                                        <p:cTn id="31" dur="2000"/>
                                        <p:tgtEl>
                                          <p:spTgt spid="5">
                                            <p:txEl>
                                              <p:pRg st="8" end="8"/>
                                            </p:txEl>
                                          </p:spTgt>
                                        </p:tgtEl>
                                      </p:cBhvr>
                                    </p:animEffect>
                                  </p:childTnLst>
                                </p:cTn>
                              </p:par>
                            </p:childTnLst>
                          </p:cTn>
                        </p:par>
                        <p:par>
                          <p:cTn id="32" fill="hold">
                            <p:stCondLst>
                              <p:cond delay="10500"/>
                            </p:stCondLst>
                            <p:childTnLst>
                              <p:par>
                                <p:cTn id="33" presetID="22" presetClass="entr" presetSubtype="8"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par>
                          <p:cTn id="36" fill="hold">
                            <p:stCondLst>
                              <p:cond delay="11000"/>
                            </p:stCondLst>
                            <p:childTnLst>
                              <p:par>
                                <p:cTn id="37" presetID="22" presetClass="entr" presetSubtype="1" fill="hold" grpId="0" nodeType="afterEffect">
                                  <p:stCondLst>
                                    <p:cond delay="500"/>
                                  </p:stCondLst>
                                  <p:childTnLst>
                                    <p:set>
                                      <p:cBhvr>
                                        <p:cTn id="38" dur="1" fill="hold">
                                          <p:stCondLst>
                                            <p:cond delay="0"/>
                                          </p:stCondLst>
                                        </p:cTn>
                                        <p:tgtEl>
                                          <p:spTgt spid="5">
                                            <p:txEl>
                                              <p:pRg st="10" end="10"/>
                                            </p:txEl>
                                          </p:spTgt>
                                        </p:tgtEl>
                                        <p:attrNameLst>
                                          <p:attrName>style.visibility</p:attrName>
                                        </p:attrNameLst>
                                      </p:cBhvr>
                                      <p:to>
                                        <p:strVal val="visible"/>
                                      </p:to>
                                    </p:set>
                                    <p:animEffect transition="in" filter="wipe(up)">
                                      <p:cBhvr>
                                        <p:cTn id="39" dur="2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3</a:t>
            </a:fld>
            <a:endParaRPr lang="en-GB"/>
          </a:p>
        </p:txBody>
      </p:sp>
      <p:sp>
        <p:nvSpPr>
          <p:cNvPr id="3" name="2 Rectángulo"/>
          <p:cNvSpPr/>
          <p:nvPr/>
        </p:nvSpPr>
        <p:spPr>
          <a:xfrm>
            <a:off x="313508" y="891234"/>
            <a:ext cx="8477795" cy="523220"/>
          </a:xfrm>
          <a:prstGeom prst="rect">
            <a:avLst/>
          </a:prstGeom>
          <a:solidFill>
            <a:srgbClr val="18C320"/>
          </a:solidFill>
        </p:spPr>
        <p:txBody>
          <a:bodyPr wrap="square">
            <a:spAutoFit/>
          </a:bodyPr>
          <a:lstStyle/>
          <a:p>
            <a:r>
              <a:rPr lang="es-ES" sz="2800">
                <a:solidFill>
                  <a:schemeClr val="bg1"/>
                </a:solidFill>
              </a:rPr>
              <a:t>Objetivos de la Cápsula</a:t>
            </a:r>
            <a:endParaRPr lang="es-ES"/>
          </a:p>
        </p:txBody>
      </p:sp>
      <p:sp>
        <p:nvSpPr>
          <p:cNvPr id="4" name="3 Rectángulo"/>
          <p:cNvSpPr/>
          <p:nvPr/>
        </p:nvSpPr>
        <p:spPr>
          <a:xfrm>
            <a:off x="313509" y="1586972"/>
            <a:ext cx="8464731" cy="2277547"/>
          </a:xfrm>
          <a:prstGeom prst="rect">
            <a:avLst/>
          </a:prstGeom>
          <a:ln>
            <a:solidFill>
              <a:schemeClr val="tx1">
                <a:lumMod val="50000"/>
                <a:lumOff val="50000"/>
              </a:schemeClr>
            </a:solidFill>
            <a:prstDash val="dash"/>
          </a:ln>
        </p:spPr>
        <p:txBody>
          <a:bodyPr wrap="square">
            <a:spAutoFit/>
          </a:bodyPr>
          <a:lstStyle/>
          <a:p>
            <a:pPr algn="just"/>
            <a:r>
              <a:rPr lang="es-ES" sz="1800" dirty="0">
                <a:solidFill>
                  <a:schemeClr val="tx1"/>
                </a:solidFill>
              </a:rPr>
              <a:t>Presentación de las especificidades de los modelos logísticos de hoteles, restaurantes y catering. Esta cápsula se relaciona con la presentación básica realizada en la cápsula 1.3.1 y desarrollará la organización específica requerida para que estas actividades garanticen su cadena de suministro en el contexto urbano</a:t>
            </a:r>
            <a:r>
              <a:rPr lang="en-US" sz="1800" dirty="0">
                <a:solidFill>
                  <a:schemeClr val="tx1"/>
                </a:solidFill>
              </a:rPr>
              <a:t>. </a:t>
            </a:r>
          </a:p>
          <a:p>
            <a:pPr algn="just"/>
            <a:endParaRPr lang="en-US" sz="1800" dirty="0">
              <a:solidFill>
                <a:schemeClr val="tx1"/>
              </a:solidFill>
            </a:endParaRPr>
          </a:p>
          <a:p>
            <a:pPr algn="just"/>
            <a:endParaRPr lang="en-US" sz="1800" dirty="0">
              <a:solidFill>
                <a:schemeClr val="tx1"/>
              </a:solidFill>
            </a:endParaRPr>
          </a:p>
          <a:p>
            <a:pPr algn="just"/>
            <a:endParaRPr lang="en-GB" sz="1600" dirty="0"/>
          </a:p>
        </p:txBody>
      </p:sp>
      <p:sp>
        <p:nvSpPr>
          <p:cNvPr id="1025" name="Rectangle 1"/>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5" name="5 Tabla">
            <a:extLst>
              <a:ext uri="{FF2B5EF4-FFF2-40B4-BE49-F238E27FC236}">
                <a16:creationId xmlns:a16="http://schemas.microsoft.com/office/drawing/2014/main" id="{FA6EF52A-6B6A-0826-73B9-E611C7BDD3DF}"/>
              </a:ext>
            </a:extLst>
          </p:cNvPr>
          <p:cNvGraphicFramePr>
            <a:graphicFrameLocks noGrp="1"/>
          </p:cNvGraphicFramePr>
          <p:nvPr>
            <p:extLst>
              <p:ext uri="{D42A27DB-BD31-4B8C-83A1-F6EECF244321}">
                <p14:modId xmlns:p14="http://schemas.microsoft.com/office/powerpoint/2010/main" val="530065336"/>
              </p:ext>
            </p:extLst>
          </p:nvPr>
        </p:nvGraphicFramePr>
        <p:xfrm>
          <a:off x="326571" y="4053498"/>
          <a:ext cx="8464731" cy="906060"/>
        </p:xfrm>
        <a:graphic>
          <a:graphicData uri="http://schemas.openxmlformats.org/drawingml/2006/table">
            <a:tbl>
              <a:tblPr/>
              <a:tblGrid>
                <a:gridCol w="2457809">
                  <a:extLst>
                    <a:ext uri="{9D8B030D-6E8A-4147-A177-3AD203B41FA5}">
                      <a16:colId xmlns:a16="http://schemas.microsoft.com/office/drawing/2014/main" val="20000"/>
                    </a:ext>
                  </a:extLst>
                </a:gridCol>
                <a:gridCol w="3103102">
                  <a:extLst>
                    <a:ext uri="{9D8B030D-6E8A-4147-A177-3AD203B41FA5}">
                      <a16:colId xmlns:a16="http://schemas.microsoft.com/office/drawing/2014/main" val="20001"/>
                    </a:ext>
                  </a:extLst>
                </a:gridCol>
                <a:gridCol w="873044">
                  <a:extLst>
                    <a:ext uri="{9D8B030D-6E8A-4147-A177-3AD203B41FA5}">
                      <a16:colId xmlns:a16="http://schemas.microsoft.com/office/drawing/2014/main" val="20002"/>
                    </a:ext>
                  </a:extLst>
                </a:gridCol>
                <a:gridCol w="1015388">
                  <a:extLst>
                    <a:ext uri="{9D8B030D-6E8A-4147-A177-3AD203B41FA5}">
                      <a16:colId xmlns:a16="http://schemas.microsoft.com/office/drawing/2014/main" val="20003"/>
                    </a:ext>
                  </a:extLst>
                </a:gridCol>
                <a:gridCol w="1015388">
                  <a:extLst>
                    <a:ext uri="{9D8B030D-6E8A-4147-A177-3AD203B41FA5}">
                      <a16:colId xmlns:a16="http://schemas.microsoft.com/office/drawing/2014/main" val="20004"/>
                    </a:ext>
                  </a:extLst>
                </a:gridCol>
              </a:tblGrid>
              <a:tr h="254228">
                <a:tc rowSpan="3">
                  <a:txBody>
                    <a:bodyPr/>
                    <a:lstStyle/>
                    <a:p>
                      <a:pPr algn="just" rtl="0" fontAlgn="t">
                        <a:spcBef>
                          <a:spcPts val="0"/>
                        </a:spcBef>
                        <a:spcAft>
                          <a:spcPts val="0"/>
                        </a:spcAft>
                      </a:pPr>
                      <a:r>
                        <a:rPr lang="en-GB" sz="1800" b="0" i="0" u="none" strike="noStrike" noProof="0" dirty="0" err="1">
                          <a:solidFill>
                            <a:srgbClr val="FFFFFF"/>
                          </a:solidFill>
                          <a:latin typeface="Arial"/>
                        </a:rPr>
                        <a:t>Categoría</a:t>
                      </a:r>
                      <a:endParaRPr lang="en-GB" sz="1800" noProof="0" dirty="0"/>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rowSpan="3">
                  <a:txBody>
                    <a:bodyPr/>
                    <a:lstStyle/>
                    <a:p>
                      <a:pPr algn="just" rtl="0" fontAlgn="t">
                        <a:spcBef>
                          <a:spcPts val="0"/>
                        </a:spcBef>
                        <a:spcAft>
                          <a:spcPts val="0"/>
                        </a:spcAft>
                      </a:pPr>
                      <a:r>
                        <a:rPr lang="en-GB" sz="1800" b="0" i="0" u="none" strike="noStrike" noProof="0" dirty="0">
                          <a:solidFill>
                            <a:schemeClr val="tx1"/>
                          </a:solidFill>
                          <a:latin typeface="Arial"/>
                        </a:rPr>
                        <a:t>E-learning</a:t>
                      </a:r>
                      <a:endParaRPr lang="en-GB" sz="1800" noProof="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gridSpan="3">
                  <a:txBody>
                    <a:bodyPr/>
                    <a:lstStyle/>
                    <a:p>
                      <a:pPr algn="ctr" rtl="0" fontAlgn="t">
                        <a:spcBef>
                          <a:spcPts val="0"/>
                        </a:spcBef>
                        <a:spcAft>
                          <a:spcPts val="0"/>
                        </a:spcAft>
                      </a:pPr>
                      <a:r>
                        <a:rPr lang="es-ES" sz="1800" b="0" i="0" u="none" strike="noStrike" dirty="0">
                          <a:solidFill>
                            <a:srgbClr val="FFFFFF"/>
                          </a:solidFill>
                          <a:latin typeface="Arial"/>
                        </a:rPr>
                        <a:t>MEC</a:t>
                      </a:r>
                      <a:endParaRPr lang="es-ES" sz="1800" dirty="0"/>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54228">
                <a:tc vMerge="1">
                  <a:txBody>
                    <a:bodyPr/>
                    <a:lstStyle/>
                    <a:p>
                      <a:endParaRPr lang="es-ES"/>
                    </a:p>
                  </a:txBody>
                  <a:tcPr/>
                </a:tc>
                <a:tc vMerge="1">
                  <a:txBody>
                    <a:bodyPr/>
                    <a:lstStyle/>
                    <a:p>
                      <a:endParaRPr lang="es-ES"/>
                    </a:p>
                  </a:txBody>
                  <a:tcPr/>
                </a:tc>
                <a:tc>
                  <a:txBody>
                    <a:bodyPr/>
                    <a:lstStyle/>
                    <a:p>
                      <a:pPr algn="ctr" rtl="0" fontAlgn="t">
                        <a:spcBef>
                          <a:spcPts val="0"/>
                        </a:spcBef>
                        <a:spcAft>
                          <a:spcPts val="0"/>
                        </a:spcAft>
                      </a:pPr>
                      <a:r>
                        <a:rPr lang="es-ES" sz="1400" b="0" i="0" u="none" strike="noStrike" dirty="0">
                          <a:solidFill>
                            <a:schemeClr val="tx1"/>
                          </a:solidFill>
                          <a:latin typeface="Arial"/>
                        </a:rPr>
                        <a:t>4</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5</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6</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254228">
                <a:tc vMerge="1">
                  <a:txBody>
                    <a:bodyPr/>
                    <a:lstStyle/>
                    <a:p>
                      <a:endParaRPr lang="es-ES"/>
                    </a:p>
                  </a:txBody>
                  <a:tcPr/>
                </a:tc>
                <a:tc vMerge="1">
                  <a:txBody>
                    <a:bodyPr/>
                    <a:lstStyle/>
                    <a:p>
                      <a:endParaRPr lang="es-ES"/>
                    </a:p>
                  </a:txBody>
                  <a:tcPr/>
                </a:tc>
                <a:tc>
                  <a:txBody>
                    <a:bodyPr/>
                    <a:lstStyle/>
                    <a:p>
                      <a:pPr algn="ctr" rtl="0" fontAlgn="t">
                        <a:spcBef>
                          <a:spcPts val="0"/>
                        </a:spcBef>
                        <a:spcAft>
                          <a:spcPts val="0"/>
                        </a:spcAft>
                      </a:pPr>
                      <a:r>
                        <a:rPr lang="es-ES" sz="1400" b="0" i="0" u="none" strike="noStrike">
                          <a:solidFill>
                            <a:schemeClr val="tx1"/>
                          </a:solidFill>
                          <a:latin typeface="Arial"/>
                        </a:rPr>
                        <a:t>X</a:t>
                      </a:r>
                      <a:endParaRPr lang="es-ES" sz="140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X</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X</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7" name="7 Tabla">
            <a:extLst>
              <a:ext uri="{FF2B5EF4-FFF2-40B4-BE49-F238E27FC236}">
                <a16:creationId xmlns:a16="http://schemas.microsoft.com/office/drawing/2014/main" id="{72D38565-EBAE-2A5F-C368-D433F5C5838E}"/>
              </a:ext>
            </a:extLst>
          </p:cNvPr>
          <p:cNvGraphicFramePr>
            <a:graphicFrameLocks noGrp="1"/>
          </p:cNvGraphicFramePr>
          <p:nvPr>
            <p:extLst>
              <p:ext uri="{D42A27DB-BD31-4B8C-83A1-F6EECF244321}">
                <p14:modId xmlns:p14="http://schemas.microsoft.com/office/powerpoint/2010/main" val="4025688230"/>
              </p:ext>
            </p:extLst>
          </p:nvPr>
        </p:nvGraphicFramePr>
        <p:xfrm>
          <a:off x="326572" y="5281362"/>
          <a:ext cx="8490858" cy="342584"/>
        </p:xfrm>
        <a:graphic>
          <a:graphicData uri="http://schemas.openxmlformats.org/drawingml/2006/table">
            <a:tbl>
              <a:tblPr/>
              <a:tblGrid>
                <a:gridCol w="2472141">
                  <a:extLst>
                    <a:ext uri="{9D8B030D-6E8A-4147-A177-3AD203B41FA5}">
                      <a16:colId xmlns:a16="http://schemas.microsoft.com/office/drawing/2014/main" val="20000"/>
                    </a:ext>
                  </a:extLst>
                </a:gridCol>
                <a:gridCol w="6018717">
                  <a:extLst>
                    <a:ext uri="{9D8B030D-6E8A-4147-A177-3AD203B41FA5}">
                      <a16:colId xmlns:a16="http://schemas.microsoft.com/office/drawing/2014/main" val="20001"/>
                    </a:ext>
                  </a:extLst>
                </a:gridCol>
              </a:tblGrid>
              <a:tr h="264865">
                <a:tc>
                  <a:txBody>
                    <a:bodyPr/>
                    <a:lstStyle/>
                    <a:p>
                      <a:pPr algn="just" rtl="0" fontAlgn="t">
                        <a:spcBef>
                          <a:spcPts val="0"/>
                        </a:spcBef>
                        <a:spcAft>
                          <a:spcPts val="0"/>
                        </a:spcAft>
                      </a:pPr>
                      <a:r>
                        <a:rPr lang="en-GB" sz="1800" b="0" i="0" u="none" strike="noStrike" noProof="0" dirty="0" err="1">
                          <a:solidFill>
                            <a:srgbClr val="FFFFFF"/>
                          </a:solidFill>
                          <a:latin typeface="Arial"/>
                        </a:rPr>
                        <a:t>Ejercicios</a:t>
                      </a:r>
                      <a:r>
                        <a:rPr lang="en-GB" sz="1800" b="0" i="0" u="none" strike="noStrike" noProof="0" dirty="0">
                          <a:solidFill>
                            <a:srgbClr val="FFFFFF"/>
                          </a:solidFill>
                          <a:latin typeface="Arial"/>
                        </a:rPr>
                        <a:t> </a:t>
                      </a:r>
                      <a:r>
                        <a:rPr lang="en-GB" sz="1800" b="0" i="0" u="none" strike="noStrike" noProof="0" dirty="0" err="1">
                          <a:solidFill>
                            <a:srgbClr val="FFFFFF"/>
                          </a:solidFill>
                          <a:latin typeface="Arial"/>
                        </a:rPr>
                        <a:t>incluidos</a:t>
                      </a:r>
                      <a:endParaRPr lang="en-GB" sz="1800" noProof="0" dirty="0"/>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a:txBody>
                    <a:bodyPr/>
                    <a:lstStyle/>
                    <a:p>
                      <a:pPr algn="just" rtl="0" fontAlgn="t">
                        <a:spcBef>
                          <a:spcPts val="0"/>
                        </a:spcBef>
                        <a:spcAft>
                          <a:spcPts val="0"/>
                        </a:spcAft>
                      </a:pPr>
                      <a:r>
                        <a:rPr lang="es-ES" sz="1800" b="0" i="0" u="none" strike="noStrike" dirty="0">
                          <a:solidFill>
                            <a:schemeClr val="tx1"/>
                          </a:solidFill>
                          <a:latin typeface="Arial"/>
                        </a:rPr>
                        <a:t>SÍ</a:t>
                      </a:r>
                      <a:endParaRPr lang="es-ES"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9" name="9 Tabla">
            <a:extLst>
              <a:ext uri="{FF2B5EF4-FFF2-40B4-BE49-F238E27FC236}">
                <a16:creationId xmlns:a16="http://schemas.microsoft.com/office/drawing/2014/main" id="{6DA2870C-1F1D-09F9-E47A-DF536ABE1403}"/>
              </a:ext>
            </a:extLst>
          </p:cNvPr>
          <p:cNvGraphicFramePr>
            <a:graphicFrameLocks noGrp="1"/>
          </p:cNvGraphicFramePr>
          <p:nvPr>
            <p:extLst>
              <p:ext uri="{D42A27DB-BD31-4B8C-83A1-F6EECF244321}">
                <p14:modId xmlns:p14="http://schemas.microsoft.com/office/powerpoint/2010/main" val="799027904"/>
              </p:ext>
            </p:extLst>
          </p:nvPr>
        </p:nvGraphicFramePr>
        <p:xfrm>
          <a:off x="339634" y="6027034"/>
          <a:ext cx="8477795" cy="616904"/>
        </p:xfrm>
        <a:graphic>
          <a:graphicData uri="http://schemas.openxmlformats.org/drawingml/2006/table">
            <a:tbl>
              <a:tblPr/>
              <a:tblGrid>
                <a:gridCol w="2468339">
                  <a:extLst>
                    <a:ext uri="{9D8B030D-6E8A-4147-A177-3AD203B41FA5}">
                      <a16:colId xmlns:a16="http://schemas.microsoft.com/office/drawing/2014/main" val="20000"/>
                    </a:ext>
                  </a:extLst>
                </a:gridCol>
                <a:gridCol w="2003152">
                  <a:extLst>
                    <a:ext uri="{9D8B030D-6E8A-4147-A177-3AD203B41FA5}">
                      <a16:colId xmlns:a16="http://schemas.microsoft.com/office/drawing/2014/main" val="20001"/>
                    </a:ext>
                  </a:extLst>
                </a:gridCol>
                <a:gridCol w="2003152">
                  <a:extLst>
                    <a:ext uri="{9D8B030D-6E8A-4147-A177-3AD203B41FA5}">
                      <a16:colId xmlns:a16="http://schemas.microsoft.com/office/drawing/2014/main" val="1725613151"/>
                    </a:ext>
                  </a:extLst>
                </a:gridCol>
                <a:gridCol w="2003152">
                  <a:extLst>
                    <a:ext uri="{9D8B030D-6E8A-4147-A177-3AD203B41FA5}">
                      <a16:colId xmlns:a16="http://schemas.microsoft.com/office/drawing/2014/main" val="3771270154"/>
                    </a:ext>
                  </a:extLst>
                </a:gridCol>
              </a:tblGrid>
              <a:tr h="0">
                <a:tc>
                  <a:txBody>
                    <a:bodyPr/>
                    <a:lstStyle/>
                    <a:p>
                      <a:pPr marL="0" marR="0" lvl="0" indent="0" algn="l" rtl="0">
                        <a:lnSpc>
                          <a:spcPct val="100000"/>
                        </a:lnSpc>
                        <a:spcBef>
                          <a:spcPts val="0"/>
                        </a:spcBef>
                        <a:spcAft>
                          <a:spcPts val="0"/>
                        </a:spcAft>
                        <a:buNone/>
                      </a:pPr>
                      <a:r>
                        <a:rPr lang="es-ES" sz="1800" b="0" i="0" u="none" strike="noStrike" cap="none" dirty="0">
                          <a:solidFill>
                            <a:srgbClr val="FFFFFF"/>
                          </a:solidFill>
                          <a:latin typeface="+mn-lt"/>
                          <a:cs typeface="Arial"/>
                          <a:sym typeface="Arial"/>
                        </a:rPr>
                        <a:t>Dedicación en la cápsula</a:t>
                      </a:r>
                      <a:endParaRPr lang="es-ES" sz="1800" u="none" strike="noStrike" cap="none" dirty="0"/>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a:txBody>
                    <a:bodyPr/>
                    <a:lstStyle/>
                    <a:p>
                      <a:pPr algn="ctr" rtl="0" fontAlgn="t">
                        <a:spcBef>
                          <a:spcPts val="0"/>
                        </a:spcBef>
                        <a:spcAft>
                          <a:spcPts val="0"/>
                        </a:spcAft>
                      </a:pPr>
                      <a:r>
                        <a:rPr lang="es-ES" sz="1800" b="0" i="0" u="none" strike="noStrike" dirty="0">
                          <a:solidFill>
                            <a:srgbClr val="7F7F7F"/>
                          </a:solidFill>
                          <a:latin typeface="Arial"/>
                        </a:rPr>
                        <a:t> </a:t>
                      </a:r>
                      <a:r>
                        <a:rPr lang="es-ES" sz="1800" b="0" i="0" u="none" strike="noStrike" dirty="0">
                          <a:solidFill>
                            <a:schemeClr val="tx1"/>
                          </a:solidFill>
                          <a:latin typeface="Arial"/>
                        </a:rPr>
                        <a:t> Contenido</a:t>
                      </a:r>
                    </a:p>
                    <a:p>
                      <a:pPr algn="ctr" rtl="0" fontAlgn="t">
                        <a:spcBef>
                          <a:spcPts val="0"/>
                        </a:spcBef>
                        <a:spcAft>
                          <a:spcPts val="0"/>
                        </a:spcAft>
                      </a:pPr>
                      <a:r>
                        <a:rPr lang="es-ES" sz="1800" b="0" i="0" u="none" strike="noStrike" dirty="0">
                          <a:solidFill>
                            <a:srgbClr val="7F7F7F"/>
                          </a:solidFill>
                          <a:latin typeface="Arial"/>
                        </a:rPr>
                        <a:t> 35 </a:t>
                      </a:r>
                      <a:r>
                        <a:rPr lang="es-ES" sz="1800" b="0" i="0" u="none" strike="noStrike" dirty="0">
                          <a:solidFill>
                            <a:schemeClr val="tx1"/>
                          </a:solidFill>
                          <a:latin typeface="Arial"/>
                        </a:rPr>
                        <a:t>Min.</a:t>
                      </a:r>
                      <a:endParaRPr lang="es-ES"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800" dirty="0">
                          <a:solidFill>
                            <a:schemeClr val="tx1"/>
                          </a:solidFill>
                        </a:rPr>
                        <a:t>Ejercicios</a:t>
                      </a:r>
                    </a:p>
                    <a:p>
                      <a:pPr algn="ctr" rtl="0" fontAlgn="t">
                        <a:spcBef>
                          <a:spcPts val="0"/>
                        </a:spcBef>
                        <a:spcAft>
                          <a:spcPts val="0"/>
                        </a:spcAft>
                      </a:pPr>
                      <a:r>
                        <a:rPr lang="es-ES" sz="1800" b="0" i="0" u="none" strike="noStrike" cap="none" dirty="0">
                          <a:solidFill>
                            <a:srgbClr val="7F7F7F"/>
                          </a:solidFill>
                          <a:latin typeface="Arial"/>
                          <a:ea typeface="+mn-ea"/>
                          <a:cs typeface="+mn-cs"/>
                          <a:sym typeface="Arial"/>
                        </a:rPr>
                        <a:t>15</a:t>
                      </a:r>
                      <a:r>
                        <a:rPr lang="es-ES" sz="1800" dirty="0">
                          <a:solidFill>
                            <a:schemeClr val="tx1"/>
                          </a:solidFill>
                        </a:rPr>
                        <a:t> Min.</a:t>
                      </a: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800" dirty="0">
                          <a:solidFill>
                            <a:schemeClr val="tx1"/>
                          </a:solidFill>
                        </a:rPr>
                        <a:t>Material extra</a:t>
                      </a:r>
                    </a:p>
                    <a:p>
                      <a:pPr algn="ctr" rtl="0" fontAlgn="t">
                        <a:spcBef>
                          <a:spcPts val="0"/>
                        </a:spcBef>
                        <a:spcAft>
                          <a:spcPts val="0"/>
                        </a:spcAft>
                      </a:pPr>
                      <a:r>
                        <a:rPr lang="es-ES" sz="1800" b="0" i="0" u="none" strike="noStrike" cap="none" dirty="0">
                          <a:solidFill>
                            <a:srgbClr val="7F7F7F"/>
                          </a:solidFill>
                          <a:latin typeface="Arial"/>
                          <a:ea typeface="+mn-ea"/>
                          <a:cs typeface="+mn-cs"/>
                          <a:sym typeface="Arial"/>
                        </a:rPr>
                        <a:t>0</a:t>
                      </a:r>
                      <a:r>
                        <a:rPr lang="es-ES" sz="1800" dirty="0">
                          <a:solidFill>
                            <a:schemeClr val="tx1"/>
                          </a:solidFill>
                        </a:rPr>
                        <a:t> Min.</a:t>
                      </a: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30</a:t>
            </a:fld>
            <a:endParaRPr/>
          </a:p>
        </p:txBody>
      </p:sp>
      <p:sp>
        <p:nvSpPr>
          <p:cNvPr id="72" name="Google Shape;72;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a:solidFill>
                  <a:schemeClr val="lt1"/>
                </a:solidFill>
              </a:rPr>
              <a:t>Innovaciones y soluciones</a:t>
            </a:r>
            <a:endParaRPr sz="2400" b="0" i="0" u="none" strike="noStrike" cap="none" dirty="0">
              <a:solidFill>
                <a:schemeClr val="lt1"/>
              </a:solidFill>
              <a:latin typeface="Arial"/>
              <a:ea typeface="Arial"/>
              <a:cs typeface="Arial"/>
              <a:sym typeface="Arial"/>
            </a:endParaRPr>
          </a:p>
        </p:txBody>
      </p:sp>
      <p:sp>
        <p:nvSpPr>
          <p:cNvPr id="5" name="4 Rectángulo"/>
          <p:cNvSpPr/>
          <p:nvPr/>
        </p:nvSpPr>
        <p:spPr>
          <a:xfrm>
            <a:off x="319069" y="1929637"/>
            <a:ext cx="8367731" cy="1569660"/>
          </a:xfrm>
          <a:prstGeom prst="rect">
            <a:avLst/>
          </a:prstGeom>
        </p:spPr>
        <p:txBody>
          <a:bodyPr wrap="square">
            <a:spAutoFit/>
          </a:bodyPr>
          <a:lstStyle/>
          <a:p>
            <a:pPr algn="just"/>
            <a:r>
              <a:rPr lang="en-US" sz="1600" dirty="0">
                <a:solidFill>
                  <a:schemeClr val="tx1"/>
                </a:solidFill>
              </a:rPr>
              <a:t>La crisis del covid ha </a:t>
            </a:r>
            <a:r>
              <a:rPr lang="en-US" sz="1600" dirty="0" err="1">
                <a:solidFill>
                  <a:schemeClr val="tx1"/>
                </a:solidFill>
              </a:rPr>
              <a:t>demostrado</a:t>
            </a:r>
            <a:r>
              <a:rPr lang="en-US" sz="1600" dirty="0">
                <a:solidFill>
                  <a:schemeClr val="tx1"/>
                </a:solidFill>
              </a:rPr>
              <a:t> que </a:t>
            </a:r>
            <a:r>
              <a:rPr lang="en-US" sz="1600" dirty="0" err="1">
                <a:solidFill>
                  <a:schemeClr val="tx1"/>
                </a:solidFill>
              </a:rPr>
              <a:t>algunas</a:t>
            </a:r>
            <a:r>
              <a:rPr lang="en-US" sz="1600" dirty="0">
                <a:solidFill>
                  <a:schemeClr val="tx1"/>
                </a:solidFill>
              </a:rPr>
              <a:t> </a:t>
            </a:r>
            <a:r>
              <a:rPr lang="en-US" sz="1600" dirty="0" err="1">
                <a:solidFill>
                  <a:schemeClr val="tx1"/>
                </a:solidFill>
              </a:rPr>
              <a:t>empresas</a:t>
            </a:r>
            <a:r>
              <a:rPr lang="en-US" sz="1600" dirty="0">
                <a:solidFill>
                  <a:schemeClr val="tx1"/>
                </a:solidFill>
              </a:rPr>
              <a:t> </a:t>
            </a:r>
            <a:r>
              <a:rPr lang="en-US" sz="1600" dirty="0" err="1">
                <a:solidFill>
                  <a:schemeClr val="tx1"/>
                </a:solidFill>
              </a:rPr>
              <a:t>necesitan</a:t>
            </a:r>
            <a:r>
              <a:rPr lang="en-US" sz="1600" dirty="0">
                <a:solidFill>
                  <a:schemeClr val="tx1"/>
                </a:solidFill>
              </a:rPr>
              <a:t> </a:t>
            </a:r>
            <a:r>
              <a:rPr lang="en-US" sz="1600" dirty="0" err="1">
                <a:solidFill>
                  <a:schemeClr val="tx1"/>
                </a:solidFill>
              </a:rPr>
              <a:t>pensar</a:t>
            </a:r>
            <a:r>
              <a:rPr lang="en-US" sz="1600" dirty="0">
                <a:solidFill>
                  <a:schemeClr val="tx1"/>
                </a:solidFill>
              </a:rPr>
              <a:t> </a:t>
            </a:r>
            <a:r>
              <a:rPr lang="en-US" sz="1600" dirty="0" err="1">
                <a:solidFill>
                  <a:schemeClr val="tx1"/>
                </a:solidFill>
              </a:rPr>
              <a:t>en</a:t>
            </a:r>
            <a:r>
              <a:rPr lang="en-US" sz="1600" dirty="0">
                <a:solidFill>
                  <a:schemeClr val="tx1"/>
                </a:solidFill>
              </a:rPr>
              <a:t> sus </a:t>
            </a:r>
            <a:r>
              <a:rPr lang="en-US" sz="1600" dirty="0" err="1">
                <a:solidFill>
                  <a:schemeClr val="tx1"/>
                </a:solidFill>
              </a:rPr>
              <a:t>opciones</a:t>
            </a:r>
            <a:r>
              <a:rPr lang="en-US" sz="1600" dirty="0">
                <a:solidFill>
                  <a:schemeClr val="tx1"/>
                </a:solidFill>
              </a:rPr>
              <a:t> de </a:t>
            </a:r>
            <a:r>
              <a:rPr lang="en-US" sz="1600" dirty="0" err="1">
                <a:solidFill>
                  <a:schemeClr val="tx1"/>
                </a:solidFill>
              </a:rPr>
              <a:t>respaldo</a:t>
            </a:r>
            <a:r>
              <a:rPr lang="en-US" sz="1600" dirty="0">
                <a:solidFill>
                  <a:schemeClr val="tx1"/>
                </a:solidFill>
              </a:rPr>
              <a:t> para </a:t>
            </a:r>
            <a:r>
              <a:rPr lang="en-US" sz="1600" dirty="0" err="1">
                <a:solidFill>
                  <a:schemeClr val="tx1"/>
                </a:solidFill>
              </a:rPr>
              <a:t>mantenerse</a:t>
            </a:r>
            <a:r>
              <a:rPr lang="en-US" sz="1600" dirty="0">
                <a:solidFill>
                  <a:schemeClr val="tx1"/>
                </a:solidFill>
              </a:rPr>
              <a:t> al día con la crisis, </a:t>
            </a:r>
            <a:r>
              <a:rPr lang="en-US" sz="1600" dirty="0" err="1">
                <a:solidFill>
                  <a:schemeClr val="tx1"/>
                </a:solidFill>
              </a:rPr>
              <a:t>variando</a:t>
            </a:r>
            <a:r>
              <a:rPr lang="en-US" sz="1600" dirty="0">
                <a:solidFill>
                  <a:schemeClr val="tx1"/>
                </a:solidFill>
              </a:rPr>
              <a:t> </a:t>
            </a:r>
            <a:r>
              <a:rPr lang="en-US" sz="1600" dirty="0" err="1">
                <a:solidFill>
                  <a:schemeClr val="tx1"/>
                </a:solidFill>
              </a:rPr>
              <a:t>su</a:t>
            </a:r>
            <a:r>
              <a:rPr lang="en-US" sz="1600" dirty="0">
                <a:solidFill>
                  <a:schemeClr val="tx1"/>
                </a:solidFill>
              </a:rPr>
              <a:t> </a:t>
            </a:r>
            <a:r>
              <a:rPr lang="en-US" sz="1600" dirty="0" err="1">
                <a:solidFill>
                  <a:schemeClr val="tx1"/>
                </a:solidFill>
              </a:rPr>
              <a:t>oferta</a:t>
            </a:r>
            <a:r>
              <a:rPr lang="en-US" sz="1600" dirty="0">
                <a:solidFill>
                  <a:schemeClr val="tx1"/>
                </a:solidFill>
              </a:rPr>
              <a:t> para </a:t>
            </a:r>
            <a:r>
              <a:rPr lang="en-US" sz="1600" dirty="0" err="1">
                <a:solidFill>
                  <a:schemeClr val="tx1"/>
                </a:solidFill>
              </a:rPr>
              <a:t>sobrevivir</a:t>
            </a:r>
            <a:r>
              <a:rPr lang="en-US" sz="1600" dirty="0">
                <a:solidFill>
                  <a:schemeClr val="tx1"/>
                </a:solidFill>
              </a:rPr>
              <a:t>.</a:t>
            </a:r>
          </a:p>
          <a:p>
            <a:pPr algn="just"/>
            <a:endParaRPr lang="en-US" sz="1600" dirty="0">
              <a:solidFill>
                <a:schemeClr val="tx1"/>
              </a:solidFill>
            </a:endParaRPr>
          </a:p>
          <a:p>
            <a:pPr algn="just"/>
            <a:r>
              <a:rPr lang="en-US" sz="1600" dirty="0">
                <a:solidFill>
                  <a:schemeClr val="tx1"/>
                </a:solidFill>
              </a:rPr>
              <a:t>Para los </a:t>
            </a:r>
            <a:r>
              <a:rPr lang="en-US" sz="1600" dirty="0" err="1">
                <a:solidFill>
                  <a:schemeClr val="tx1"/>
                </a:solidFill>
              </a:rPr>
              <a:t>servicios</a:t>
            </a:r>
            <a:r>
              <a:rPr lang="en-US" sz="1600" dirty="0">
                <a:solidFill>
                  <a:schemeClr val="tx1"/>
                </a:solidFill>
              </a:rPr>
              <a:t> de </a:t>
            </a:r>
            <a:r>
              <a:rPr lang="en-US" sz="1600" dirty="0" err="1">
                <a:solidFill>
                  <a:schemeClr val="tx1"/>
                </a:solidFill>
              </a:rPr>
              <a:t>hostelería</a:t>
            </a:r>
            <a:r>
              <a:rPr lang="en-US" sz="1600" dirty="0">
                <a:solidFill>
                  <a:schemeClr val="tx1"/>
                </a:solidFill>
              </a:rPr>
              <a:t> ha </a:t>
            </a:r>
            <a:r>
              <a:rPr lang="en-US" sz="1600" dirty="0" err="1">
                <a:solidFill>
                  <a:schemeClr val="tx1"/>
                </a:solidFill>
              </a:rPr>
              <a:t>llevado</a:t>
            </a:r>
            <a:r>
              <a:rPr lang="en-US" sz="1600" dirty="0">
                <a:solidFill>
                  <a:schemeClr val="tx1"/>
                </a:solidFill>
              </a:rPr>
              <a:t> a </a:t>
            </a:r>
            <a:r>
              <a:rPr lang="en-US" sz="1600" dirty="0" err="1">
                <a:solidFill>
                  <a:schemeClr val="tx1"/>
                </a:solidFill>
              </a:rPr>
              <a:t>pensar</a:t>
            </a:r>
            <a:r>
              <a:rPr lang="en-US" sz="1600" dirty="0">
                <a:solidFill>
                  <a:schemeClr val="tx1"/>
                </a:solidFill>
              </a:rPr>
              <a:t> </a:t>
            </a:r>
            <a:r>
              <a:rPr lang="en-US" sz="1600" dirty="0" err="1">
                <a:solidFill>
                  <a:schemeClr val="tx1"/>
                </a:solidFill>
              </a:rPr>
              <a:t>en</a:t>
            </a:r>
            <a:r>
              <a:rPr lang="en-US" sz="1600" dirty="0">
                <a:solidFill>
                  <a:schemeClr val="tx1"/>
                </a:solidFill>
              </a:rPr>
              <a:t> </a:t>
            </a:r>
            <a:r>
              <a:rPr lang="en-US" sz="1600" dirty="0" err="1">
                <a:solidFill>
                  <a:schemeClr val="tx1"/>
                </a:solidFill>
              </a:rPr>
              <a:t>nuevos</a:t>
            </a:r>
            <a:r>
              <a:rPr lang="en-US" sz="1600" dirty="0">
                <a:solidFill>
                  <a:schemeClr val="tx1"/>
                </a:solidFill>
              </a:rPr>
              <a:t> </a:t>
            </a:r>
            <a:r>
              <a:rPr lang="en-US" sz="1600" dirty="0" err="1">
                <a:solidFill>
                  <a:schemeClr val="tx1"/>
                </a:solidFill>
              </a:rPr>
              <a:t>servicios</a:t>
            </a:r>
            <a:r>
              <a:rPr lang="en-US" sz="1600" dirty="0">
                <a:solidFill>
                  <a:schemeClr val="tx1"/>
                </a:solidFill>
              </a:rPr>
              <a:t> o </a:t>
            </a:r>
            <a:r>
              <a:rPr lang="en-US" sz="1600" dirty="0" err="1">
                <a:solidFill>
                  <a:schemeClr val="tx1"/>
                </a:solidFill>
              </a:rPr>
              <a:t>diferentes</a:t>
            </a:r>
            <a:r>
              <a:rPr lang="en-US" sz="1600" dirty="0">
                <a:solidFill>
                  <a:schemeClr val="tx1"/>
                </a:solidFill>
              </a:rPr>
              <a:t> </a:t>
            </a:r>
            <a:r>
              <a:rPr lang="en-US" sz="1600" dirty="0" err="1">
                <a:solidFill>
                  <a:schemeClr val="tx1"/>
                </a:solidFill>
              </a:rPr>
              <a:t>formas</a:t>
            </a:r>
            <a:r>
              <a:rPr lang="en-US" sz="1600" dirty="0">
                <a:solidFill>
                  <a:schemeClr val="tx1"/>
                </a:solidFill>
              </a:rPr>
              <a:t> de </a:t>
            </a:r>
            <a:r>
              <a:rPr lang="en-US" sz="1600" dirty="0" err="1">
                <a:solidFill>
                  <a:schemeClr val="tx1"/>
                </a:solidFill>
              </a:rPr>
              <a:t>experimentar</a:t>
            </a:r>
            <a:r>
              <a:rPr lang="en-US" sz="1600" dirty="0">
                <a:solidFill>
                  <a:schemeClr val="tx1"/>
                </a:solidFill>
              </a:rPr>
              <a:t> la </a:t>
            </a:r>
            <a:r>
              <a:rPr lang="en-US" sz="1600" dirty="0" err="1">
                <a:solidFill>
                  <a:schemeClr val="tx1"/>
                </a:solidFill>
              </a:rPr>
              <a:t>oferta</a:t>
            </a:r>
            <a:r>
              <a:rPr lang="en-US" sz="1600" dirty="0">
                <a:solidFill>
                  <a:schemeClr val="tx1"/>
                </a:solidFill>
              </a:rPr>
              <a:t> </a:t>
            </a:r>
            <a:r>
              <a:rPr lang="en-US" sz="1600" dirty="0" err="1">
                <a:solidFill>
                  <a:schemeClr val="tx1"/>
                </a:solidFill>
              </a:rPr>
              <a:t>tradicional</a:t>
            </a:r>
            <a:r>
              <a:rPr lang="en-US" sz="1600" dirty="0">
                <a:solidFill>
                  <a:schemeClr val="tx1"/>
                </a:solidFill>
              </a:rPr>
              <a:t>.</a:t>
            </a:r>
          </a:p>
        </p:txBody>
      </p:sp>
      <p:pic>
        <p:nvPicPr>
          <p:cNvPr id="4" name="Image 3">
            <a:extLst>
              <a:ext uri="{FF2B5EF4-FFF2-40B4-BE49-F238E27FC236}">
                <a16:creationId xmlns:a16="http://schemas.microsoft.com/office/drawing/2014/main" id="{B8BB31A2-C487-4F36-AB58-6DB769972C6E}"/>
              </a:ext>
            </a:extLst>
          </p:cNvPr>
          <p:cNvPicPr>
            <a:picLocks noChangeAspect="1"/>
          </p:cNvPicPr>
          <p:nvPr/>
        </p:nvPicPr>
        <p:blipFill rotWithShape="1">
          <a:blip r:embed="rId3"/>
          <a:srcRect l="62071"/>
          <a:stretch/>
        </p:blipFill>
        <p:spPr>
          <a:xfrm>
            <a:off x="3921659" y="4183044"/>
            <a:ext cx="1300681" cy="1983580"/>
          </a:xfrm>
          <a:prstGeom prst="rect">
            <a:avLst/>
          </a:prstGeom>
        </p:spPr>
      </p:pic>
      <p:sp>
        <p:nvSpPr>
          <p:cNvPr id="6" name="Rectangle : coins arrondis 5">
            <a:extLst>
              <a:ext uri="{FF2B5EF4-FFF2-40B4-BE49-F238E27FC236}">
                <a16:creationId xmlns:a16="http://schemas.microsoft.com/office/drawing/2014/main" id="{C164658A-FF46-4BBD-907B-7688FFE24A9E}"/>
              </a:ext>
            </a:extLst>
          </p:cNvPr>
          <p:cNvSpPr/>
          <p:nvPr/>
        </p:nvSpPr>
        <p:spPr>
          <a:xfrm>
            <a:off x="947854" y="4728117"/>
            <a:ext cx="2531326" cy="546410"/>
          </a:xfrm>
          <a:prstGeom prst="roundRect">
            <a:avLst/>
          </a:prstGeom>
          <a:solidFill>
            <a:srgbClr val="009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err="1"/>
              <a:t>Modelo</a:t>
            </a:r>
            <a:r>
              <a:rPr lang="fr-FR" sz="1600" b="1" dirty="0"/>
              <a:t> digital</a:t>
            </a:r>
          </a:p>
        </p:txBody>
      </p:sp>
      <p:sp>
        <p:nvSpPr>
          <p:cNvPr id="11" name="Rectangle : coins arrondis 10">
            <a:extLst>
              <a:ext uri="{FF2B5EF4-FFF2-40B4-BE49-F238E27FC236}">
                <a16:creationId xmlns:a16="http://schemas.microsoft.com/office/drawing/2014/main" id="{3C31DAD2-2F40-4879-82B3-E2B895F8D546}"/>
              </a:ext>
            </a:extLst>
          </p:cNvPr>
          <p:cNvSpPr/>
          <p:nvPr/>
        </p:nvSpPr>
        <p:spPr>
          <a:xfrm>
            <a:off x="5664819" y="4728117"/>
            <a:ext cx="2531326" cy="546410"/>
          </a:xfrm>
          <a:prstGeom prst="roundRect">
            <a:avLst/>
          </a:prstGeom>
          <a:solidFill>
            <a:srgbClr val="009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err="1"/>
              <a:t>Sostenibilidad</a:t>
            </a:r>
            <a:endParaRPr lang="fr-FR" sz="1600" b="1" dirty="0"/>
          </a:p>
        </p:txBody>
      </p:sp>
    </p:spTree>
    <p:extLst>
      <p:ext uri="{BB962C8B-B14F-4D97-AF65-F5344CB8AC3E}">
        <p14:creationId xmlns:p14="http://schemas.microsoft.com/office/powerpoint/2010/main" val="1845418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1000"/>
                                        <p:tgtEl>
                                          <p:spTgt spid="5">
                                            <p:txEl>
                                              <p:pRg st="0" end="0"/>
                                            </p:txEl>
                                          </p:spTgt>
                                        </p:tgtEl>
                                      </p:cBhvr>
                                    </p:animEffect>
                                  </p:childTnLst>
                                </p:cTn>
                              </p:par>
                            </p:childTnLst>
                          </p:cTn>
                        </p:par>
                        <p:par>
                          <p:cTn id="12" fill="hold">
                            <p:stCondLst>
                              <p:cond delay="2000"/>
                            </p:stCondLst>
                            <p:childTnLst>
                              <p:par>
                                <p:cTn id="13" presetID="22" presetClass="entr" presetSubtype="1" fill="hold" grpId="0" nodeType="afterEffect">
                                  <p:stCondLst>
                                    <p:cond delay="5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up)">
                                      <p:cBhvr>
                                        <p:cTn id="15" dur="1000"/>
                                        <p:tgtEl>
                                          <p:spTgt spid="5">
                                            <p:txEl>
                                              <p:pRg st="2" end="2"/>
                                            </p:txEl>
                                          </p:spTgt>
                                        </p:tgtEl>
                                      </p:cBhvr>
                                    </p:animEffect>
                                  </p:childTnLst>
                                </p:cTn>
                              </p:par>
                            </p:childTnLst>
                          </p:cTn>
                        </p:par>
                        <p:par>
                          <p:cTn id="16" fill="hold">
                            <p:stCondLst>
                              <p:cond delay="3500"/>
                            </p:stCondLst>
                            <p:childTnLst>
                              <p:par>
                                <p:cTn id="17" presetID="14" presetClass="entr" presetSubtype="1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1000"/>
                                        <p:tgtEl>
                                          <p:spTgt spid="4"/>
                                        </p:tgtEl>
                                      </p:cBhvr>
                                    </p:animEffect>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5" grpId="0" uiExpand="1" build="p"/>
      <p:bldP spid="6"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31</a:t>
            </a:fld>
            <a:endParaRPr/>
          </a:p>
        </p:txBody>
      </p:sp>
      <p:sp>
        <p:nvSpPr>
          <p:cNvPr id="72" name="Google Shape;72;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pPr>
            <a:r>
              <a:rPr lang="es-ES" sz="2400" dirty="0">
                <a:solidFill>
                  <a:schemeClr val="lt1"/>
                </a:solidFill>
              </a:rPr>
              <a:t>Innovaciones y soluciones</a:t>
            </a:r>
            <a:endParaRPr lang="es-ES" sz="2400" b="0" i="0" u="none" strike="noStrike" cap="none" dirty="0">
              <a:solidFill>
                <a:schemeClr val="lt1"/>
              </a:solidFill>
              <a:latin typeface="Arial"/>
              <a:ea typeface="Arial"/>
              <a:cs typeface="Arial"/>
              <a:sym typeface="Arial"/>
            </a:endParaRPr>
          </a:p>
        </p:txBody>
      </p:sp>
      <p:sp>
        <p:nvSpPr>
          <p:cNvPr id="6" name="Rectangle : avec coins arrondis en diagonale 5">
            <a:extLst>
              <a:ext uri="{FF2B5EF4-FFF2-40B4-BE49-F238E27FC236}">
                <a16:creationId xmlns:a16="http://schemas.microsoft.com/office/drawing/2014/main" id="{BDEAE245-DAE6-4DF9-8263-9C73DA614864}"/>
              </a:ext>
            </a:extLst>
          </p:cNvPr>
          <p:cNvSpPr/>
          <p:nvPr/>
        </p:nvSpPr>
        <p:spPr>
          <a:xfrm>
            <a:off x="847410" y="1792569"/>
            <a:ext cx="3222702" cy="524107"/>
          </a:xfrm>
          <a:prstGeom prst="round2DiagRect">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t>Transformación digital</a:t>
            </a:r>
          </a:p>
        </p:txBody>
      </p:sp>
      <p:sp>
        <p:nvSpPr>
          <p:cNvPr id="7" name="4 Rectángulo">
            <a:extLst>
              <a:ext uri="{FF2B5EF4-FFF2-40B4-BE49-F238E27FC236}">
                <a16:creationId xmlns:a16="http://schemas.microsoft.com/office/drawing/2014/main" id="{7D6C5E83-D93C-4078-8CFE-FD7E5E5A7504}"/>
              </a:ext>
            </a:extLst>
          </p:cNvPr>
          <p:cNvSpPr/>
          <p:nvPr/>
        </p:nvSpPr>
        <p:spPr>
          <a:xfrm>
            <a:off x="285531" y="2659413"/>
            <a:ext cx="8367731" cy="4031873"/>
          </a:xfrm>
          <a:prstGeom prst="rect">
            <a:avLst/>
          </a:prstGeom>
          <a:solidFill>
            <a:schemeClr val="bg1"/>
          </a:solidFill>
        </p:spPr>
        <p:txBody>
          <a:bodyPr wrap="square">
            <a:spAutoFit/>
          </a:bodyPr>
          <a:lstStyle/>
          <a:p>
            <a:pPr algn="just"/>
            <a:r>
              <a:rPr lang="es-ES" sz="1600" dirty="0">
                <a:solidFill>
                  <a:schemeClr val="tx1"/>
                </a:solidFill>
              </a:rPr>
              <a:t>Captar la atención de los clientes es más fácil gracias a las nuevas tecnologías y al dominio de las redes sociales. Pero para construir esa "experiencia del cliente" que diferencie a un negocio de otro, será necesario acompañar y conducir a los clientes a que visiten físicamente sus locales.</a:t>
            </a:r>
          </a:p>
          <a:p>
            <a:pPr algn="just"/>
            <a:endParaRPr lang="es-ES" sz="1600" dirty="0">
              <a:solidFill>
                <a:schemeClr val="tx1"/>
              </a:solidFill>
            </a:endParaRPr>
          </a:p>
          <a:p>
            <a:pPr algn="just"/>
            <a:r>
              <a:rPr lang="es-ES" sz="1600" dirty="0">
                <a:solidFill>
                  <a:schemeClr val="tx1"/>
                </a:solidFill>
              </a:rPr>
              <a:t>La gestión de datos que hay detrás de estas tecnologías permitirá personalizar la experiencia a nivel individual: información mejor para abastecerse y servir, pero también la gestión de una complejidad mayor.</a:t>
            </a:r>
          </a:p>
          <a:p>
            <a:pPr algn="just"/>
            <a:endParaRPr lang="es-ES" sz="1600" dirty="0">
              <a:solidFill>
                <a:schemeClr val="tx1"/>
              </a:solidFill>
            </a:endParaRPr>
          </a:p>
          <a:p>
            <a:pPr algn="just"/>
            <a:r>
              <a:rPr lang="es-ES" sz="1600" dirty="0">
                <a:solidFill>
                  <a:schemeClr val="tx1"/>
                </a:solidFill>
              </a:rPr>
              <a:t>Esta evolución sitúa de nuevo a los grandes actores digitales en una posición clave para manipular los datos personales de las personas y anticipar sus comportamientos de consumo.</a:t>
            </a:r>
          </a:p>
          <a:p>
            <a:pPr algn="just"/>
            <a:endParaRPr lang="es-ES" sz="1600" dirty="0">
              <a:solidFill>
                <a:schemeClr val="tx1"/>
              </a:solidFill>
            </a:endParaRPr>
          </a:p>
          <a:p>
            <a:pPr algn="just"/>
            <a:r>
              <a:rPr lang="es-ES" sz="1600" dirty="0">
                <a:solidFill>
                  <a:schemeClr val="tx1"/>
                </a:solidFill>
              </a:rPr>
              <a:t>Si bien proporcionará acceso a las herramientas de previsión y a la experiencia de los profesionales de la cadena de suministro, también es cierto que es un conjunto de habilidades nuevo para el sector.</a:t>
            </a:r>
          </a:p>
        </p:txBody>
      </p:sp>
    </p:spTree>
    <p:extLst>
      <p:ext uri="{BB962C8B-B14F-4D97-AF65-F5344CB8AC3E}">
        <p14:creationId xmlns:p14="http://schemas.microsoft.com/office/powerpoint/2010/main" val="344928536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500"/>
                            </p:stCondLst>
                            <p:childTnLst>
                              <p:par>
                                <p:cTn id="9" presetID="22" presetClass="entr" presetSubtype="1" fill="hold" grpId="0" nodeType="afterEffect">
                                  <p:stCondLst>
                                    <p:cond delay="500"/>
                                  </p:stCondLst>
                                  <p:childTnLst>
                                    <p:set>
                                      <p:cBhvr>
                                        <p:cTn id="10" dur="1" fill="hold">
                                          <p:stCondLst>
                                            <p:cond delay="0"/>
                                          </p:stCondLst>
                                        </p:cTn>
                                        <p:tgtEl>
                                          <p:spTgt spid="7">
                                            <p:bg/>
                                          </p:spTgt>
                                        </p:tgtEl>
                                        <p:attrNameLst>
                                          <p:attrName>style.visibility</p:attrName>
                                        </p:attrNameLst>
                                      </p:cBhvr>
                                      <p:to>
                                        <p:strVal val="visible"/>
                                      </p:to>
                                    </p:set>
                                    <p:animEffect transition="in" filter="wipe(up)">
                                      <p:cBhvr>
                                        <p:cTn id="11" dur="2000"/>
                                        <p:tgtEl>
                                          <p:spTgt spid="7">
                                            <p:bg/>
                                          </p:spTgt>
                                        </p:tgtEl>
                                      </p:cBhvr>
                                    </p:animEffect>
                                  </p:childTnLst>
                                </p:cTn>
                              </p:par>
                            </p:childTnLst>
                          </p:cTn>
                        </p:par>
                        <p:par>
                          <p:cTn id="12" fill="hold">
                            <p:stCondLst>
                              <p:cond delay="4000"/>
                            </p:stCondLst>
                            <p:childTnLst>
                              <p:par>
                                <p:cTn id="13" presetID="22" presetClass="entr" presetSubtype="1" fill="hold" grpId="0" nodeType="afterEffect">
                                  <p:stCondLst>
                                    <p:cond delay="50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2000"/>
                                        <p:tgtEl>
                                          <p:spTgt spid="7">
                                            <p:txEl>
                                              <p:pRg st="0" end="0"/>
                                            </p:txEl>
                                          </p:spTgt>
                                        </p:tgtEl>
                                      </p:cBhvr>
                                    </p:animEffect>
                                  </p:childTnLst>
                                </p:cTn>
                              </p:par>
                            </p:childTnLst>
                          </p:cTn>
                        </p:par>
                        <p:par>
                          <p:cTn id="16" fill="hold">
                            <p:stCondLst>
                              <p:cond delay="6500"/>
                            </p:stCondLst>
                            <p:childTnLst>
                              <p:par>
                                <p:cTn id="17" presetID="22" presetClass="entr" presetSubtype="1" fill="hold" grpId="0" nodeType="afterEffect">
                                  <p:stCondLst>
                                    <p:cond delay="50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wipe(up)">
                                      <p:cBhvr>
                                        <p:cTn id="19" dur="2000"/>
                                        <p:tgtEl>
                                          <p:spTgt spid="7">
                                            <p:txEl>
                                              <p:pRg st="2" end="2"/>
                                            </p:txEl>
                                          </p:spTgt>
                                        </p:tgtEl>
                                      </p:cBhvr>
                                    </p:animEffect>
                                  </p:childTnLst>
                                </p:cTn>
                              </p:par>
                            </p:childTnLst>
                          </p:cTn>
                        </p:par>
                        <p:par>
                          <p:cTn id="20" fill="hold">
                            <p:stCondLst>
                              <p:cond delay="9000"/>
                            </p:stCondLst>
                            <p:childTnLst>
                              <p:par>
                                <p:cTn id="21" presetID="22" presetClass="entr" presetSubtype="1" fill="hold" grpId="0" nodeType="afterEffect">
                                  <p:stCondLst>
                                    <p:cond delay="50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up)">
                                      <p:cBhvr>
                                        <p:cTn id="23" dur="2000"/>
                                        <p:tgtEl>
                                          <p:spTgt spid="7">
                                            <p:txEl>
                                              <p:pRg st="4" end="4"/>
                                            </p:txEl>
                                          </p:spTgt>
                                        </p:tgtEl>
                                      </p:cBhvr>
                                    </p:animEffect>
                                  </p:childTnLst>
                                </p:cTn>
                              </p:par>
                            </p:childTnLst>
                          </p:cTn>
                        </p:par>
                        <p:par>
                          <p:cTn id="24" fill="hold">
                            <p:stCondLst>
                              <p:cond delay="11500"/>
                            </p:stCondLst>
                            <p:childTnLst>
                              <p:par>
                                <p:cTn id="25" presetID="22" presetClass="entr" presetSubtype="1" fill="hold" grpId="0" nodeType="afterEffect">
                                  <p:stCondLst>
                                    <p:cond delay="50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wipe(up)">
                                      <p:cBhvr>
                                        <p:cTn id="27" dur="2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32</a:t>
            </a:fld>
            <a:endParaRPr/>
          </a:p>
        </p:txBody>
      </p:sp>
      <p:sp>
        <p:nvSpPr>
          <p:cNvPr id="72" name="Google Shape;72;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pPr>
            <a:r>
              <a:rPr lang="es-ES" sz="2400" dirty="0">
                <a:solidFill>
                  <a:schemeClr val="lt1"/>
                </a:solidFill>
              </a:rPr>
              <a:t>Innovaciones y soluciones</a:t>
            </a:r>
            <a:endParaRPr lang="es-ES" sz="2400" b="0" i="0" u="none" strike="noStrike" cap="none" dirty="0">
              <a:solidFill>
                <a:schemeClr val="lt1"/>
              </a:solidFill>
              <a:latin typeface="Arial"/>
              <a:ea typeface="Arial"/>
              <a:cs typeface="Arial"/>
              <a:sym typeface="Arial"/>
            </a:endParaRPr>
          </a:p>
        </p:txBody>
      </p:sp>
      <p:sp>
        <p:nvSpPr>
          <p:cNvPr id="2" name="Rectangle : avec coins arrondis en diagonale 1">
            <a:extLst>
              <a:ext uri="{FF2B5EF4-FFF2-40B4-BE49-F238E27FC236}">
                <a16:creationId xmlns:a16="http://schemas.microsoft.com/office/drawing/2014/main" id="{9B4FC4BC-A38B-4265-A084-FCD427DCA01E}"/>
              </a:ext>
            </a:extLst>
          </p:cNvPr>
          <p:cNvSpPr/>
          <p:nvPr/>
        </p:nvSpPr>
        <p:spPr>
          <a:xfrm>
            <a:off x="847410" y="1795566"/>
            <a:ext cx="3222702" cy="524107"/>
          </a:xfrm>
          <a:prstGeom prst="round2DiagRect">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t>Sostenibilidad</a:t>
            </a:r>
          </a:p>
        </p:txBody>
      </p:sp>
      <p:sp>
        <p:nvSpPr>
          <p:cNvPr id="8" name="4 Rectángulo">
            <a:extLst>
              <a:ext uri="{FF2B5EF4-FFF2-40B4-BE49-F238E27FC236}">
                <a16:creationId xmlns:a16="http://schemas.microsoft.com/office/drawing/2014/main" id="{1CB9B889-64E6-4B91-B83C-0DB82286CA99}"/>
              </a:ext>
            </a:extLst>
          </p:cNvPr>
          <p:cNvSpPr/>
          <p:nvPr/>
        </p:nvSpPr>
        <p:spPr>
          <a:xfrm>
            <a:off x="285531" y="2665407"/>
            <a:ext cx="8367731" cy="3785652"/>
          </a:xfrm>
          <a:prstGeom prst="rect">
            <a:avLst/>
          </a:prstGeom>
          <a:solidFill>
            <a:schemeClr val="bg1"/>
          </a:solidFill>
        </p:spPr>
        <p:txBody>
          <a:bodyPr wrap="square">
            <a:spAutoFit/>
          </a:bodyPr>
          <a:lstStyle/>
          <a:p>
            <a:pPr algn="just"/>
            <a:r>
              <a:rPr lang="es-ES" sz="1600" dirty="0">
                <a:solidFill>
                  <a:schemeClr val="tx1"/>
                </a:solidFill>
              </a:rPr>
              <a:t>Se están creando numerosos hoteles y restaurantes en torno al concepto de economía circular. </a:t>
            </a:r>
          </a:p>
          <a:p>
            <a:pPr algn="just"/>
            <a:endParaRPr lang="es-ES" sz="1600" dirty="0">
              <a:solidFill>
                <a:schemeClr val="tx1"/>
              </a:solidFill>
            </a:endParaRPr>
          </a:p>
          <a:p>
            <a:pPr algn="just"/>
            <a:r>
              <a:rPr lang="es-ES" sz="1600" dirty="0">
                <a:solidFill>
                  <a:schemeClr val="tx1"/>
                </a:solidFill>
              </a:rPr>
              <a:t>Tienen rutas de abastecimiento más cortas y valores establecidos para sus clientes. Adoptan y defienden otra forma de servicio, en la que los clientes reconocen los esfuerzos realizados y aceptan los costes adicionales que conllevan.</a:t>
            </a:r>
          </a:p>
          <a:p>
            <a:pPr algn="just"/>
            <a:endParaRPr lang="es-ES" sz="1600" dirty="0">
              <a:solidFill>
                <a:schemeClr val="tx1"/>
              </a:solidFill>
            </a:endParaRPr>
          </a:p>
          <a:p>
            <a:pPr algn="just"/>
            <a:r>
              <a:rPr lang="es-ES" sz="1600" dirty="0">
                <a:solidFill>
                  <a:schemeClr val="tx1"/>
                </a:solidFill>
              </a:rPr>
              <a:t>Si el nuevo modelo se anticipa y se aplica bien, podrá generar márgenes más tarde, no solo por la subida de precios, sino por el ahorro de muchos materiales. La preservación del medio ambiente empieza por reducir el consumo de materiales y reutilizar los ya adquiridos.</a:t>
            </a:r>
          </a:p>
          <a:p>
            <a:pPr algn="just"/>
            <a:endParaRPr lang="es-ES" sz="1600" dirty="0">
              <a:solidFill>
                <a:schemeClr val="tx1"/>
              </a:solidFill>
            </a:endParaRPr>
          </a:p>
          <a:p>
            <a:pPr algn="just"/>
            <a:r>
              <a:rPr lang="es-ES" sz="1600" dirty="0">
                <a:solidFill>
                  <a:schemeClr val="tx1"/>
                </a:solidFill>
              </a:rPr>
              <a:t>Las inversiones iniciales pueden ser importantes, al menos al subcontratar verdaderos expertos en suministro, pero pueden suponer muchos ahorros en las actividades corrientes.</a:t>
            </a:r>
          </a:p>
        </p:txBody>
      </p:sp>
    </p:spTree>
    <p:extLst>
      <p:ext uri="{BB962C8B-B14F-4D97-AF65-F5344CB8AC3E}">
        <p14:creationId xmlns:p14="http://schemas.microsoft.com/office/powerpoint/2010/main" val="3869268069"/>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500"/>
                            </p:stCondLst>
                            <p:childTnLst>
                              <p:par>
                                <p:cTn id="9" presetID="22" presetClass="entr" presetSubtype="1" fill="hold" grpId="0" nodeType="afterEffect">
                                  <p:stCondLst>
                                    <p:cond delay="500"/>
                                  </p:stCondLst>
                                  <p:childTnLst>
                                    <p:set>
                                      <p:cBhvr>
                                        <p:cTn id="10" dur="1" fill="hold">
                                          <p:stCondLst>
                                            <p:cond delay="0"/>
                                          </p:stCondLst>
                                        </p:cTn>
                                        <p:tgtEl>
                                          <p:spTgt spid="8">
                                            <p:bg/>
                                          </p:spTgt>
                                        </p:tgtEl>
                                        <p:attrNameLst>
                                          <p:attrName>style.visibility</p:attrName>
                                        </p:attrNameLst>
                                      </p:cBhvr>
                                      <p:to>
                                        <p:strVal val="visible"/>
                                      </p:to>
                                    </p:set>
                                    <p:animEffect transition="in" filter="wipe(up)">
                                      <p:cBhvr>
                                        <p:cTn id="11" dur="1000"/>
                                        <p:tgtEl>
                                          <p:spTgt spid="8">
                                            <p:bg/>
                                          </p:spTgt>
                                        </p:tgtEl>
                                      </p:cBhvr>
                                    </p:animEffect>
                                  </p:childTnLst>
                                </p:cTn>
                              </p:par>
                            </p:childTnLst>
                          </p:cTn>
                        </p:par>
                        <p:par>
                          <p:cTn id="12" fill="hold">
                            <p:stCondLst>
                              <p:cond delay="3000"/>
                            </p:stCondLst>
                            <p:childTnLst>
                              <p:par>
                                <p:cTn id="13" presetID="22" presetClass="entr" presetSubtype="1" fill="hold" grpId="0" nodeType="afterEffect">
                                  <p:stCondLst>
                                    <p:cond delay="50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up)">
                                      <p:cBhvr>
                                        <p:cTn id="15" dur="2000"/>
                                        <p:tgtEl>
                                          <p:spTgt spid="8">
                                            <p:txEl>
                                              <p:pRg st="0" end="0"/>
                                            </p:txEl>
                                          </p:spTgt>
                                        </p:tgtEl>
                                      </p:cBhvr>
                                    </p:animEffect>
                                  </p:childTnLst>
                                </p:cTn>
                              </p:par>
                            </p:childTnLst>
                          </p:cTn>
                        </p:par>
                        <p:par>
                          <p:cTn id="16" fill="hold">
                            <p:stCondLst>
                              <p:cond delay="5500"/>
                            </p:stCondLst>
                            <p:childTnLst>
                              <p:par>
                                <p:cTn id="17" presetID="22" presetClass="entr" presetSubtype="1" fill="hold" grpId="0" nodeType="afterEffect">
                                  <p:stCondLst>
                                    <p:cond delay="50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wipe(up)">
                                      <p:cBhvr>
                                        <p:cTn id="19" dur="2000"/>
                                        <p:tgtEl>
                                          <p:spTgt spid="8">
                                            <p:txEl>
                                              <p:pRg st="2" end="2"/>
                                            </p:txEl>
                                          </p:spTgt>
                                        </p:tgtEl>
                                      </p:cBhvr>
                                    </p:animEffect>
                                  </p:childTnLst>
                                </p:cTn>
                              </p:par>
                            </p:childTnLst>
                          </p:cTn>
                        </p:par>
                        <p:par>
                          <p:cTn id="20" fill="hold">
                            <p:stCondLst>
                              <p:cond delay="8000"/>
                            </p:stCondLst>
                            <p:childTnLst>
                              <p:par>
                                <p:cTn id="21" presetID="22" presetClass="entr" presetSubtype="1" fill="hold" grpId="0" nodeType="afterEffect">
                                  <p:stCondLst>
                                    <p:cond delay="50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wipe(up)">
                                      <p:cBhvr>
                                        <p:cTn id="23" dur="2000"/>
                                        <p:tgtEl>
                                          <p:spTgt spid="8">
                                            <p:txEl>
                                              <p:pRg st="4" end="4"/>
                                            </p:txEl>
                                          </p:spTgt>
                                        </p:tgtEl>
                                      </p:cBhvr>
                                    </p:animEffect>
                                  </p:childTnLst>
                                </p:cTn>
                              </p:par>
                            </p:childTnLst>
                          </p:cTn>
                        </p:par>
                        <p:par>
                          <p:cTn id="24" fill="hold">
                            <p:stCondLst>
                              <p:cond delay="10500"/>
                            </p:stCondLst>
                            <p:childTnLst>
                              <p:par>
                                <p:cTn id="25" presetID="22" presetClass="entr" presetSubtype="1" fill="hold" grpId="0" nodeType="afterEffect">
                                  <p:stCondLst>
                                    <p:cond delay="50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wipe(up)">
                                      <p:cBhvr>
                                        <p:cTn id="27" dur="2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uiExpand="1"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33</a:t>
            </a:fld>
            <a:endParaRPr/>
          </a:p>
        </p:txBody>
      </p:sp>
      <p:sp>
        <p:nvSpPr>
          <p:cNvPr id="72" name="Google Shape;72;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pPr>
            <a:r>
              <a:rPr lang="es-ES" sz="2400" dirty="0">
                <a:solidFill>
                  <a:schemeClr val="lt1"/>
                </a:solidFill>
              </a:rPr>
              <a:t>Innovaciones y soluciones</a:t>
            </a:r>
            <a:endParaRPr lang="es-ES" sz="2400" b="0" i="0" u="none" strike="noStrike" cap="none" dirty="0">
              <a:solidFill>
                <a:schemeClr val="lt1"/>
              </a:solidFill>
              <a:latin typeface="Arial"/>
              <a:ea typeface="Arial"/>
              <a:cs typeface="Arial"/>
              <a:sym typeface="Arial"/>
            </a:endParaRPr>
          </a:p>
        </p:txBody>
      </p:sp>
      <p:sp>
        <p:nvSpPr>
          <p:cNvPr id="2" name="Rectangle : avec coins arrondis en diagonale 1">
            <a:extLst>
              <a:ext uri="{FF2B5EF4-FFF2-40B4-BE49-F238E27FC236}">
                <a16:creationId xmlns:a16="http://schemas.microsoft.com/office/drawing/2014/main" id="{9B4FC4BC-A38B-4265-A084-FCD427DCA01E}"/>
              </a:ext>
            </a:extLst>
          </p:cNvPr>
          <p:cNvSpPr/>
          <p:nvPr/>
        </p:nvSpPr>
        <p:spPr>
          <a:xfrm>
            <a:off x="847410" y="1795566"/>
            <a:ext cx="3222702" cy="524107"/>
          </a:xfrm>
          <a:prstGeom prst="round2DiagRect">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t>Experiencia de la cadena de suministro</a:t>
            </a:r>
          </a:p>
        </p:txBody>
      </p:sp>
      <p:sp>
        <p:nvSpPr>
          <p:cNvPr id="8" name="4 Rectángulo">
            <a:extLst>
              <a:ext uri="{FF2B5EF4-FFF2-40B4-BE49-F238E27FC236}">
                <a16:creationId xmlns:a16="http://schemas.microsoft.com/office/drawing/2014/main" id="{1CB9B889-64E6-4B91-B83C-0DB82286CA99}"/>
              </a:ext>
            </a:extLst>
          </p:cNvPr>
          <p:cNvSpPr/>
          <p:nvPr/>
        </p:nvSpPr>
        <p:spPr>
          <a:xfrm>
            <a:off x="285531" y="2665407"/>
            <a:ext cx="8367731" cy="3539430"/>
          </a:xfrm>
          <a:prstGeom prst="rect">
            <a:avLst/>
          </a:prstGeom>
          <a:solidFill>
            <a:schemeClr val="bg1"/>
          </a:solidFill>
        </p:spPr>
        <p:txBody>
          <a:bodyPr wrap="square">
            <a:spAutoFit/>
          </a:bodyPr>
          <a:lstStyle/>
          <a:p>
            <a:pPr algn="just"/>
            <a:r>
              <a:rPr lang="es-ES" sz="1600" dirty="0">
                <a:solidFill>
                  <a:schemeClr val="tx1"/>
                </a:solidFill>
              </a:rPr>
              <a:t>Como consecuencia de todos los retos citados, y para anticiparse a las nuevas formas de prestar servicios de hostelería a los clientes, vuelve a ser necesario comprender la cadena de suministro y las partes que participan en ella. </a:t>
            </a:r>
          </a:p>
          <a:p>
            <a:pPr algn="just"/>
            <a:endParaRPr lang="es-ES" sz="1600" dirty="0">
              <a:solidFill>
                <a:schemeClr val="tx1"/>
              </a:solidFill>
            </a:endParaRPr>
          </a:p>
          <a:p>
            <a:pPr algn="just"/>
            <a:r>
              <a:rPr lang="es-ES" sz="1600" dirty="0">
                <a:solidFill>
                  <a:schemeClr val="tx1"/>
                </a:solidFill>
              </a:rPr>
              <a:t>Incluso en los modelos de negocio en los que los clientes son el centro de las preocupaciones y parece que no hay un flujo físico de mercancías, hay muchos movimientos en la organización previa de esos servicios.</a:t>
            </a:r>
          </a:p>
          <a:p>
            <a:pPr algn="just"/>
            <a:endParaRPr lang="es-ES" sz="1600" dirty="0">
              <a:solidFill>
                <a:schemeClr val="tx1"/>
              </a:solidFill>
            </a:endParaRPr>
          </a:p>
          <a:p>
            <a:pPr algn="just"/>
            <a:r>
              <a:rPr lang="es-ES" sz="1600" dirty="0">
                <a:solidFill>
                  <a:schemeClr val="tx1"/>
                </a:solidFill>
              </a:rPr>
              <a:t>Por lo tanto, se requiere una serie de conocimientos e iniciativas para optimizar el rendimiento, la gestión de los costes y, en consecuencia, la calidad del servicio prestado.</a:t>
            </a:r>
          </a:p>
          <a:p>
            <a:pPr algn="just"/>
            <a:endParaRPr lang="es-ES" sz="1600" dirty="0">
              <a:solidFill>
                <a:schemeClr val="tx1"/>
              </a:solidFill>
            </a:endParaRPr>
          </a:p>
          <a:p>
            <a:pPr algn="just"/>
            <a:r>
              <a:rPr lang="es-ES" sz="1600" dirty="0">
                <a:solidFill>
                  <a:schemeClr val="tx1"/>
                </a:solidFill>
              </a:rPr>
              <a:t>Ya existen servicios de consultoría dedicados, así como herramientas de seguimiento, que han sido diseñadas para responder a los principales agentes del sector. En los próximos años se adaptarán a todos los tipos y tamaños de empresas.</a:t>
            </a:r>
            <a:r>
              <a:rPr lang="en-US" sz="1600" dirty="0">
                <a:solidFill>
                  <a:schemeClr val="tx1"/>
                </a:solidFill>
              </a:rPr>
              <a:t>.</a:t>
            </a:r>
          </a:p>
        </p:txBody>
      </p:sp>
    </p:spTree>
    <p:extLst>
      <p:ext uri="{BB962C8B-B14F-4D97-AF65-F5344CB8AC3E}">
        <p14:creationId xmlns:p14="http://schemas.microsoft.com/office/powerpoint/2010/main" val="7822320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500"/>
                            </p:stCondLst>
                            <p:childTnLst>
                              <p:par>
                                <p:cTn id="9" presetID="22" presetClass="entr" presetSubtype="1" fill="hold" grpId="0" nodeType="afterEffect">
                                  <p:stCondLst>
                                    <p:cond delay="500"/>
                                  </p:stCondLst>
                                  <p:childTnLst>
                                    <p:set>
                                      <p:cBhvr>
                                        <p:cTn id="10" dur="1" fill="hold">
                                          <p:stCondLst>
                                            <p:cond delay="0"/>
                                          </p:stCondLst>
                                        </p:cTn>
                                        <p:tgtEl>
                                          <p:spTgt spid="8">
                                            <p:bg/>
                                          </p:spTgt>
                                        </p:tgtEl>
                                        <p:attrNameLst>
                                          <p:attrName>style.visibility</p:attrName>
                                        </p:attrNameLst>
                                      </p:cBhvr>
                                      <p:to>
                                        <p:strVal val="visible"/>
                                      </p:to>
                                    </p:set>
                                    <p:animEffect transition="in" filter="wipe(up)">
                                      <p:cBhvr>
                                        <p:cTn id="11" dur="1000"/>
                                        <p:tgtEl>
                                          <p:spTgt spid="8">
                                            <p:bg/>
                                          </p:spTgt>
                                        </p:tgtEl>
                                      </p:cBhvr>
                                    </p:animEffect>
                                  </p:childTnLst>
                                </p:cTn>
                              </p:par>
                            </p:childTnLst>
                          </p:cTn>
                        </p:par>
                        <p:par>
                          <p:cTn id="12" fill="hold">
                            <p:stCondLst>
                              <p:cond delay="3000"/>
                            </p:stCondLst>
                            <p:childTnLst>
                              <p:par>
                                <p:cTn id="13" presetID="22" presetClass="entr" presetSubtype="1" fill="hold" grpId="0" nodeType="afterEffect">
                                  <p:stCondLst>
                                    <p:cond delay="50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up)">
                                      <p:cBhvr>
                                        <p:cTn id="15" dur="3000"/>
                                        <p:tgtEl>
                                          <p:spTgt spid="8">
                                            <p:txEl>
                                              <p:pRg st="0" end="0"/>
                                            </p:txEl>
                                          </p:spTgt>
                                        </p:tgtEl>
                                      </p:cBhvr>
                                    </p:animEffect>
                                  </p:childTnLst>
                                </p:cTn>
                              </p:par>
                            </p:childTnLst>
                          </p:cTn>
                        </p:par>
                        <p:par>
                          <p:cTn id="16" fill="hold">
                            <p:stCondLst>
                              <p:cond delay="6500"/>
                            </p:stCondLst>
                            <p:childTnLst>
                              <p:par>
                                <p:cTn id="17" presetID="22" presetClass="entr" presetSubtype="1" fill="hold" grpId="0" nodeType="afterEffect">
                                  <p:stCondLst>
                                    <p:cond delay="50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wipe(up)">
                                      <p:cBhvr>
                                        <p:cTn id="19" dur="3000"/>
                                        <p:tgtEl>
                                          <p:spTgt spid="8">
                                            <p:txEl>
                                              <p:pRg st="2" end="2"/>
                                            </p:txEl>
                                          </p:spTgt>
                                        </p:tgtEl>
                                      </p:cBhvr>
                                    </p:animEffect>
                                  </p:childTnLst>
                                </p:cTn>
                              </p:par>
                            </p:childTnLst>
                          </p:cTn>
                        </p:par>
                        <p:par>
                          <p:cTn id="20" fill="hold">
                            <p:stCondLst>
                              <p:cond delay="10000"/>
                            </p:stCondLst>
                            <p:childTnLst>
                              <p:par>
                                <p:cTn id="21" presetID="22" presetClass="entr" presetSubtype="1" fill="hold" grpId="0" nodeType="afterEffect">
                                  <p:stCondLst>
                                    <p:cond delay="50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wipe(up)">
                                      <p:cBhvr>
                                        <p:cTn id="23" dur="3000"/>
                                        <p:tgtEl>
                                          <p:spTgt spid="8">
                                            <p:txEl>
                                              <p:pRg st="4" end="4"/>
                                            </p:txEl>
                                          </p:spTgt>
                                        </p:tgtEl>
                                      </p:cBhvr>
                                    </p:animEffect>
                                  </p:childTnLst>
                                </p:cTn>
                              </p:par>
                            </p:childTnLst>
                          </p:cTn>
                        </p:par>
                        <p:par>
                          <p:cTn id="24" fill="hold">
                            <p:stCondLst>
                              <p:cond delay="13500"/>
                            </p:stCondLst>
                            <p:childTnLst>
                              <p:par>
                                <p:cTn id="25" presetID="22" presetClass="entr" presetSubtype="1" fill="hold" grpId="0" nodeType="afterEffect">
                                  <p:stCondLst>
                                    <p:cond delay="50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wipe(up)">
                                      <p:cBhvr>
                                        <p:cTn id="27" dur="3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uiExpand="1"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34</a:t>
            </a:fld>
            <a:endParaRPr/>
          </a:p>
        </p:txBody>
      </p:sp>
      <p:sp>
        <p:nvSpPr>
          <p:cNvPr id="72" name="Google Shape;72;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indent="-742950">
              <a:lnSpc>
                <a:spcPct val="90000"/>
              </a:lnSpc>
            </a:pPr>
            <a:r>
              <a:rPr lang="es-ES" sz="2400" dirty="0">
                <a:solidFill>
                  <a:schemeClr val="lt1"/>
                </a:solidFill>
              </a:rPr>
              <a:t>Innovaciones y Soluciones</a:t>
            </a:r>
            <a:endParaRPr lang="es-ES" sz="2400" b="0" i="0" u="none" strike="noStrike" cap="none" dirty="0">
              <a:solidFill>
                <a:schemeClr val="lt1"/>
              </a:solidFill>
              <a:latin typeface="Arial"/>
              <a:ea typeface="Arial"/>
              <a:cs typeface="Arial"/>
              <a:sym typeface="Arial"/>
            </a:endParaRPr>
          </a:p>
        </p:txBody>
      </p:sp>
      <p:sp>
        <p:nvSpPr>
          <p:cNvPr id="8" name="4 Rectángulo">
            <a:extLst>
              <a:ext uri="{FF2B5EF4-FFF2-40B4-BE49-F238E27FC236}">
                <a16:creationId xmlns:a16="http://schemas.microsoft.com/office/drawing/2014/main" id="{1CB9B889-64E6-4B91-B83C-0DB82286CA99}"/>
              </a:ext>
            </a:extLst>
          </p:cNvPr>
          <p:cNvSpPr/>
          <p:nvPr/>
        </p:nvSpPr>
        <p:spPr>
          <a:xfrm>
            <a:off x="285531" y="1795611"/>
            <a:ext cx="8367731" cy="338554"/>
          </a:xfrm>
          <a:prstGeom prst="rect">
            <a:avLst/>
          </a:prstGeom>
          <a:solidFill>
            <a:schemeClr val="bg1"/>
          </a:solidFill>
        </p:spPr>
        <p:txBody>
          <a:bodyPr wrap="square">
            <a:spAutoFit/>
          </a:bodyPr>
          <a:lstStyle/>
          <a:p>
            <a:pPr algn="just"/>
            <a:r>
              <a:rPr lang="es-ES" sz="1600" dirty="0">
                <a:solidFill>
                  <a:schemeClr val="tx1"/>
                </a:solidFill>
              </a:rPr>
              <a:t>Ejemplos concretos de la evolución de las prácticas:</a:t>
            </a:r>
          </a:p>
        </p:txBody>
      </p:sp>
      <p:sp>
        <p:nvSpPr>
          <p:cNvPr id="3" name="Rectangle : coins arrondis 2">
            <a:extLst>
              <a:ext uri="{FF2B5EF4-FFF2-40B4-BE49-F238E27FC236}">
                <a16:creationId xmlns:a16="http://schemas.microsoft.com/office/drawing/2014/main" id="{0DEE17D7-A7E6-48E4-8EEB-37E3DCD9FF9A}"/>
              </a:ext>
            </a:extLst>
          </p:cNvPr>
          <p:cNvSpPr/>
          <p:nvPr/>
        </p:nvSpPr>
        <p:spPr>
          <a:xfrm>
            <a:off x="669072" y="2571956"/>
            <a:ext cx="3278459" cy="468351"/>
          </a:xfrm>
          <a:prstGeom prst="roundRect">
            <a:avLst/>
          </a:prstGeom>
          <a:solidFill>
            <a:srgbClr val="009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Click &amp; collect</a:t>
            </a:r>
          </a:p>
        </p:txBody>
      </p:sp>
      <p:sp>
        <p:nvSpPr>
          <p:cNvPr id="7" name="Rectangle : coins arrondis 6">
            <a:extLst>
              <a:ext uri="{FF2B5EF4-FFF2-40B4-BE49-F238E27FC236}">
                <a16:creationId xmlns:a16="http://schemas.microsoft.com/office/drawing/2014/main" id="{53509C22-BA5B-4A18-9BFD-EC07C0123491}"/>
              </a:ext>
            </a:extLst>
          </p:cNvPr>
          <p:cNvSpPr/>
          <p:nvPr/>
        </p:nvSpPr>
        <p:spPr>
          <a:xfrm>
            <a:off x="4913967" y="5783468"/>
            <a:ext cx="3278459" cy="468351"/>
          </a:xfrm>
          <a:prstGeom prst="roundRect">
            <a:avLst/>
          </a:prstGeom>
          <a:solidFill>
            <a:srgbClr val="009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t>Servicios mutualizados</a:t>
            </a:r>
          </a:p>
        </p:txBody>
      </p:sp>
      <p:sp>
        <p:nvSpPr>
          <p:cNvPr id="4" name="ZoneTexte 3">
            <a:extLst>
              <a:ext uri="{FF2B5EF4-FFF2-40B4-BE49-F238E27FC236}">
                <a16:creationId xmlns:a16="http://schemas.microsoft.com/office/drawing/2014/main" id="{142EFB8F-053E-4E00-A54B-B6C993D02220}"/>
              </a:ext>
            </a:extLst>
          </p:cNvPr>
          <p:cNvSpPr txBox="1"/>
          <p:nvPr/>
        </p:nvSpPr>
        <p:spPr>
          <a:xfrm>
            <a:off x="468351" y="3323063"/>
            <a:ext cx="3646449" cy="3046988"/>
          </a:xfrm>
          <a:prstGeom prst="rect">
            <a:avLst/>
          </a:prstGeom>
          <a:noFill/>
        </p:spPr>
        <p:txBody>
          <a:bodyPr wrap="square" rtlCol="0">
            <a:spAutoFit/>
          </a:bodyPr>
          <a:lstStyle/>
          <a:p>
            <a:pPr algn="just"/>
            <a:r>
              <a:rPr lang="es-ES" sz="1600" dirty="0"/>
              <a:t>Se invita a los clientes a llamar a un restaurante para tener un menú preparado y listo para ser recogido en un momento determinado del día, de acuerdo con sus propias limitaciones.</a:t>
            </a:r>
          </a:p>
          <a:p>
            <a:pPr algn="just"/>
            <a:endParaRPr lang="es-ES" sz="1600" dirty="0"/>
          </a:p>
          <a:p>
            <a:pPr algn="just"/>
            <a:r>
              <a:rPr lang="es-ES" sz="1600" dirty="0"/>
              <a:t>Esto ayuda a captar nuevos prospectos y responde tanto a las exigencias del cliente como a una mejor anticipación por parte del restaurante de las necesidades de negocio, abastecimiento, etc.</a:t>
            </a:r>
          </a:p>
        </p:txBody>
      </p:sp>
      <p:sp>
        <p:nvSpPr>
          <p:cNvPr id="9" name="ZoneTexte 8">
            <a:extLst>
              <a:ext uri="{FF2B5EF4-FFF2-40B4-BE49-F238E27FC236}">
                <a16:creationId xmlns:a16="http://schemas.microsoft.com/office/drawing/2014/main" id="{3E2D4422-9B62-4623-A6AF-5BC536F94F85}"/>
              </a:ext>
            </a:extLst>
          </p:cNvPr>
          <p:cNvSpPr txBox="1"/>
          <p:nvPr/>
        </p:nvSpPr>
        <p:spPr>
          <a:xfrm>
            <a:off x="4729973" y="2664619"/>
            <a:ext cx="3646449" cy="3046988"/>
          </a:xfrm>
          <a:prstGeom prst="rect">
            <a:avLst/>
          </a:prstGeom>
          <a:noFill/>
        </p:spPr>
        <p:txBody>
          <a:bodyPr wrap="square" rtlCol="0">
            <a:spAutoFit/>
          </a:bodyPr>
          <a:lstStyle/>
          <a:p>
            <a:pPr algn="just"/>
            <a:r>
              <a:rPr lang="es-ES" sz="1600" dirty="0"/>
              <a:t>Los clientes son dirigidos a una plataforma digital donde hay varias opciones y proveedores de servicios disponibles. Reservan un menú, o un hotel, para poder preparar con antelación la organización del servicio.</a:t>
            </a:r>
          </a:p>
          <a:p>
            <a:pPr algn="just"/>
            <a:endParaRPr lang="es-ES" sz="1600" dirty="0"/>
          </a:p>
          <a:p>
            <a:pPr algn="just"/>
            <a:r>
              <a:rPr lang="es-ES" sz="1600" dirty="0"/>
              <a:t>Activa una entrega a domicilio, anticipa la organización del recinto, facilita la estimación del personal necesario para el período, etc.</a:t>
            </a:r>
          </a:p>
        </p:txBody>
      </p:sp>
    </p:spTree>
    <p:extLst>
      <p:ext uri="{BB962C8B-B14F-4D97-AF65-F5344CB8AC3E}">
        <p14:creationId xmlns:p14="http://schemas.microsoft.com/office/powerpoint/2010/main" val="1331770555"/>
      </p:ext>
    </p:extLst>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1000"/>
                                        <p:tgtEl>
                                          <p:spTgt spid="8">
                                            <p:txEl>
                                              <p:pRg st="0" end="0"/>
                                            </p:txEl>
                                          </p:spTgt>
                                        </p:tgtEl>
                                      </p:cBhvr>
                                    </p:animEffect>
                                  </p:childTnLst>
                                </p:cTn>
                              </p:par>
                            </p:childTnLst>
                          </p:cTn>
                        </p:par>
                        <p:par>
                          <p:cTn id="8" fill="hold">
                            <p:stCondLst>
                              <p:cond delay="1000"/>
                            </p:stCondLst>
                            <p:childTnLst>
                              <p:par>
                                <p:cTn id="9" presetID="42" presetClass="entr" presetSubtype="0"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22" presetClass="entr" presetSubtype="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up)">
                                      <p:cBhvr>
                                        <p:cTn id="17" dur="2500"/>
                                        <p:tgtEl>
                                          <p:spTgt spid="4">
                                            <p:txEl>
                                              <p:pRg st="0" end="0"/>
                                            </p:txEl>
                                          </p:spTgt>
                                        </p:tgtEl>
                                      </p:cBhvr>
                                    </p:animEffect>
                                  </p:childTnLst>
                                </p:cTn>
                              </p:par>
                            </p:childTnLst>
                          </p:cTn>
                        </p:par>
                        <p:par>
                          <p:cTn id="18" fill="hold">
                            <p:stCondLst>
                              <p:cond delay="5000"/>
                            </p:stCondLst>
                            <p:childTnLst>
                              <p:par>
                                <p:cTn id="19" presetID="22" presetClass="entr" presetSubtype="1"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up)">
                                      <p:cBhvr>
                                        <p:cTn id="21" dur="2500"/>
                                        <p:tgtEl>
                                          <p:spTgt spid="4">
                                            <p:txEl>
                                              <p:pRg st="2" end="2"/>
                                            </p:txEl>
                                          </p:spTgt>
                                        </p:tgtEl>
                                      </p:cBhvr>
                                    </p:animEffect>
                                  </p:childTnLst>
                                </p:cTn>
                              </p:par>
                            </p:childTnLst>
                          </p:cTn>
                        </p:par>
                        <p:par>
                          <p:cTn id="22" fill="hold">
                            <p:stCondLst>
                              <p:cond delay="7500"/>
                            </p:stCondLst>
                            <p:childTnLst>
                              <p:par>
                                <p:cTn id="23" presetID="47" presetClass="entr" presetSubtype="0" fill="hold" grpId="0" nodeType="afterEffect">
                                  <p:stCondLst>
                                    <p:cond delay="10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9500"/>
                            </p:stCondLst>
                            <p:childTnLst>
                              <p:par>
                                <p:cTn id="29" presetID="22" presetClass="entr" presetSubtype="1" fill="hold" grpId="0" nodeType="after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up)">
                                      <p:cBhvr>
                                        <p:cTn id="31" dur="2500"/>
                                        <p:tgtEl>
                                          <p:spTgt spid="9">
                                            <p:txEl>
                                              <p:pRg st="0" end="0"/>
                                            </p:txEl>
                                          </p:spTgt>
                                        </p:tgtEl>
                                      </p:cBhvr>
                                    </p:animEffect>
                                  </p:childTnLst>
                                </p:cTn>
                              </p:par>
                            </p:childTnLst>
                          </p:cTn>
                        </p:par>
                        <p:par>
                          <p:cTn id="32" fill="hold">
                            <p:stCondLst>
                              <p:cond delay="12000"/>
                            </p:stCondLst>
                            <p:childTnLst>
                              <p:par>
                                <p:cTn id="33" presetID="22" presetClass="entr" presetSubtype="1" fill="hold" grpId="0" nodeType="after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wipe(up)">
                                      <p:cBhvr>
                                        <p:cTn id="35" dur="2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3" grpId="0" animBg="1"/>
      <p:bldP spid="7" grpId="0" animBg="1"/>
      <p:bldP spid="4" grpId="0" uiExpand="1" build="p"/>
      <p:bldP spid="9"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35</a:t>
            </a:fld>
            <a:endParaRPr/>
          </a:p>
        </p:txBody>
      </p:sp>
      <p:sp>
        <p:nvSpPr>
          <p:cNvPr id="72" name="Google Shape;72;g10b78f225a7_0_23"/>
          <p:cNvSpPr txBox="1"/>
          <p:nvPr/>
        </p:nvSpPr>
        <p:spPr>
          <a:xfrm>
            <a:off x="285531" y="1074531"/>
            <a:ext cx="8510100" cy="5445331"/>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t" anchorCtr="0">
            <a:normAutofit/>
          </a:bodyPr>
          <a:lstStyle/>
          <a:p>
            <a:pPr marL="742950" marR="0" lvl="0" indent="-742950" algn="l" rtl="0">
              <a:lnSpc>
                <a:spcPct val="90000"/>
              </a:lnSpc>
              <a:spcBef>
                <a:spcPts val="0"/>
              </a:spcBef>
              <a:spcAft>
                <a:spcPts val="0"/>
              </a:spcAft>
              <a:buNone/>
            </a:pPr>
            <a:endParaRPr lang="es-ES" sz="2400" dirty="0">
              <a:solidFill>
                <a:schemeClr val="lt1"/>
              </a:solidFill>
            </a:endParaRPr>
          </a:p>
          <a:p>
            <a:pPr marL="742950" marR="0" lvl="0" indent="-742950" algn="l" rtl="0">
              <a:lnSpc>
                <a:spcPct val="90000"/>
              </a:lnSpc>
              <a:spcBef>
                <a:spcPts val="0"/>
              </a:spcBef>
              <a:spcAft>
                <a:spcPts val="0"/>
              </a:spcAft>
              <a:buNone/>
            </a:pPr>
            <a:r>
              <a:rPr lang="es-ES" sz="2400" dirty="0" err="1">
                <a:solidFill>
                  <a:schemeClr val="lt1"/>
                </a:solidFill>
              </a:rPr>
              <a:t>Capsule’s</a:t>
            </a:r>
            <a:r>
              <a:rPr lang="es-ES" sz="2400" dirty="0">
                <a:solidFill>
                  <a:schemeClr val="lt1"/>
                </a:solidFill>
              </a:rPr>
              <a:t> </a:t>
            </a:r>
            <a:r>
              <a:rPr lang="es-ES" sz="2400" dirty="0" err="1">
                <a:solidFill>
                  <a:schemeClr val="lt1"/>
                </a:solidFill>
              </a:rPr>
              <a:t>validation</a:t>
            </a:r>
            <a:r>
              <a:rPr lang="es-ES" sz="2400" dirty="0">
                <a:solidFill>
                  <a:schemeClr val="lt1"/>
                </a:solidFill>
              </a:rPr>
              <a:t> quiz</a:t>
            </a:r>
            <a:endParaRPr sz="2400" b="0" i="0" u="none" strike="noStrike" cap="none" dirty="0">
              <a:solidFill>
                <a:schemeClr val="lt1"/>
              </a:solidFill>
              <a:latin typeface="Arial"/>
              <a:ea typeface="Arial"/>
              <a:cs typeface="Arial"/>
              <a:sym typeface="Arial"/>
            </a:endParaRPr>
          </a:p>
        </p:txBody>
      </p:sp>
      <p:sp>
        <p:nvSpPr>
          <p:cNvPr id="5" name="4 Rectángulo"/>
          <p:cNvSpPr/>
          <p:nvPr/>
        </p:nvSpPr>
        <p:spPr>
          <a:xfrm>
            <a:off x="348369" y="3589447"/>
            <a:ext cx="8367731" cy="1708160"/>
          </a:xfrm>
          <a:prstGeom prst="rect">
            <a:avLst/>
          </a:prstGeom>
        </p:spPr>
        <p:txBody>
          <a:bodyPr wrap="square">
            <a:spAutoFit/>
          </a:bodyPr>
          <a:lstStyle/>
          <a:p>
            <a:pPr marL="0" marR="0" lvl="0" indent="0" algn="l" rtl="0">
              <a:lnSpc>
                <a:spcPct val="100000"/>
              </a:lnSpc>
              <a:spcBef>
                <a:spcPts val="0"/>
              </a:spcBef>
              <a:spcAft>
                <a:spcPts val="0"/>
              </a:spcAft>
              <a:buClr>
                <a:srgbClr val="000000"/>
              </a:buClr>
              <a:buSzPts val="2100"/>
              <a:buFont typeface="Arial"/>
              <a:buNone/>
            </a:pPr>
            <a:r>
              <a:rPr lang="es-ES" sz="2100" b="0" i="0" u="none" strike="noStrike" cap="none" dirty="0">
                <a:solidFill>
                  <a:srgbClr val="C5D8F1"/>
                </a:solidFill>
                <a:latin typeface="Arial"/>
                <a:ea typeface="Arial"/>
                <a:cs typeface="Arial"/>
                <a:sym typeface="Arial"/>
              </a:rPr>
              <a:t>El siguiente cuestionario presenta 5 preguntas que deberás responder para confirmar tu comprensión de la presente cápsula.</a:t>
            </a:r>
            <a:endParaRPr lang="es-E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endParaRPr lang="es-ES" sz="2100" b="0" i="0" u="none" strike="noStrike" cap="none" dirty="0">
              <a:solidFill>
                <a:srgbClr val="C5D8F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s-ES" sz="2100" b="0" i="0" u="none" strike="noStrike" cap="none" dirty="0">
                <a:solidFill>
                  <a:srgbClr val="C5D8F1"/>
                </a:solidFill>
                <a:latin typeface="Arial"/>
                <a:ea typeface="Arial"/>
                <a:cs typeface="Arial"/>
                <a:sym typeface="Arial"/>
              </a:rPr>
              <a:t>Cada respuesta correcta vale 1 punto. No hay punto para los errores.</a:t>
            </a:r>
            <a:endParaRPr lang="es-ES" sz="1400" b="0" i="0" u="none" strike="noStrike" cap="none" dirty="0">
              <a:solidFill>
                <a:srgbClr val="000000"/>
              </a:solidFill>
              <a:latin typeface="Arial"/>
              <a:ea typeface="Arial"/>
              <a:cs typeface="Arial"/>
              <a:sym typeface="Arial"/>
            </a:endParaRPr>
          </a:p>
          <a:p>
            <a:pPr algn="just"/>
            <a:endParaRPr lang="en-US" sz="2100" dirty="0">
              <a:solidFill>
                <a:schemeClr val="bg2">
                  <a:lumMod val="20000"/>
                  <a:lumOff val="80000"/>
                </a:schemeClr>
              </a:solidFill>
            </a:endParaRPr>
          </a:p>
        </p:txBody>
      </p:sp>
      <p:sp>
        <p:nvSpPr>
          <p:cNvPr id="2" name="Flèche : droite 1">
            <a:hlinkClick r:id="" action="ppaction://hlinkshowjump?jump=nextslide"/>
            <a:extLst>
              <a:ext uri="{FF2B5EF4-FFF2-40B4-BE49-F238E27FC236}">
                <a16:creationId xmlns:a16="http://schemas.microsoft.com/office/drawing/2014/main" id="{BFA8469D-A928-4D36-9D32-87B82E91FF73}"/>
              </a:ext>
            </a:extLst>
          </p:cNvPr>
          <p:cNvSpPr/>
          <p:nvPr/>
        </p:nvSpPr>
        <p:spPr>
          <a:xfrm>
            <a:off x="7474187" y="5832263"/>
            <a:ext cx="903249" cy="490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Google Shape;144;p14">
            <a:extLst>
              <a:ext uri="{FF2B5EF4-FFF2-40B4-BE49-F238E27FC236}">
                <a16:creationId xmlns:a16="http://schemas.microsoft.com/office/drawing/2014/main" id="{ADE38F73-7E3D-0095-8DCF-E440B8FFAB90}"/>
              </a:ext>
            </a:extLst>
          </p:cNvPr>
          <p:cNvSpPr/>
          <p:nvPr/>
        </p:nvSpPr>
        <p:spPr>
          <a:xfrm>
            <a:off x="370671" y="1315717"/>
            <a:ext cx="5732762" cy="461624"/>
          </a:xfrm>
          <a:prstGeom prst="rect">
            <a:avLst/>
          </a:prstGeom>
          <a:solidFill>
            <a:srgbClr val="009FC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s-ES" sz="2400" dirty="0">
                <a:solidFill>
                  <a:schemeClr val="bg1"/>
                </a:solidFill>
              </a:rPr>
              <a:t>Cuestionario de validación de la cápsula</a:t>
            </a:r>
            <a:endParaRPr sz="2400" b="0" i="0" u="none" strike="noStrike" cap="none"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3009730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36</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Clr>
                <a:srgbClr val="000000"/>
              </a:buClr>
              <a:buSzPct val="100000"/>
              <a:buFont typeface="Arial"/>
              <a:buNone/>
            </a:pPr>
            <a:r>
              <a:rPr lang="es-ES" sz="2400" b="0" i="0" u="none" strike="noStrike" cap="none" dirty="0">
                <a:solidFill>
                  <a:schemeClr val="lt1"/>
                </a:solidFill>
                <a:latin typeface="Arial"/>
                <a:ea typeface="Arial"/>
                <a:cs typeface="Arial"/>
                <a:sym typeface="Arial"/>
              </a:rPr>
              <a:t>Test de autoevaluación</a:t>
            </a:r>
          </a:p>
        </p:txBody>
      </p:sp>
      <p:sp>
        <p:nvSpPr>
          <p:cNvPr id="3" name="ZoneTexte 2">
            <a:extLst>
              <a:ext uri="{FF2B5EF4-FFF2-40B4-BE49-F238E27FC236}">
                <a16:creationId xmlns:a16="http://schemas.microsoft.com/office/drawing/2014/main" id="{2445A239-802B-452E-8EFC-88B2C03E6CF7}"/>
              </a:ext>
            </a:extLst>
          </p:cNvPr>
          <p:cNvSpPr txBox="1"/>
          <p:nvPr/>
        </p:nvSpPr>
        <p:spPr>
          <a:xfrm>
            <a:off x="285531" y="1951463"/>
            <a:ext cx="8510100" cy="923330"/>
          </a:xfrm>
          <a:prstGeom prst="rect">
            <a:avLst/>
          </a:prstGeom>
          <a:noFill/>
        </p:spPr>
        <p:txBody>
          <a:bodyPr wrap="square" rtlCol="0">
            <a:spAutoFit/>
          </a:bodyPr>
          <a:lstStyle/>
          <a:p>
            <a:r>
              <a:rPr lang="es-ES" sz="1800" b="1"/>
              <a:t>Pregunta n°1 :</a:t>
            </a:r>
          </a:p>
          <a:p>
            <a:pPr algn="just"/>
            <a:r>
              <a:rPr lang="es-ES" sz="1800">
                <a:solidFill>
                  <a:schemeClr val="tx1"/>
                </a:solidFill>
              </a:rPr>
              <a:t>¿Cuál es el centro de todas las preocupaciones de los negocios de hoteles, restaurantes y servicios de catering en general?</a:t>
            </a:r>
          </a:p>
        </p:txBody>
      </p:sp>
      <p:sp>
        <p:nvSpPr>
          <p:cNvPr id="9" name="Rectangle 8">
            <a:hlinkClick r:id="" action="ppaction://macro?name=SlideLayout5.Wrong"/>
            <a:extLst>
              <a:ext uri="{FF2B5EF4-FFF2-40B4-BE49-F238E27FC236}">
                <a16:creationId xmlns:a16="http://schemas.microsoft.com/office/drawing/2014/main" id="{5B7332FF-407F-4BCC-B855-5032789EFB54}"/>
              </a:ext>
            </a:extLst>
          </p:cNvPr>
          <p:cNvSpPr/>
          <p:nvPr/>
        </p:nvSpPr>
        <p:spPr>
          <a:xfrm>
            <a:off x="1828800" y="3021980"/>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a:solidFill>
                  <a:schemeClr val="bg2"/>
                </a:solidFill>
                <a:sym typeface="Wingdings" panose="05000000000000000000" pitchFamily="2" charset="2"/>
              </a:rPr>
              <a:t>Ofrecer una amplia gama de servicios</a:t>
            </a:r>
            <a:endParaRPr lang="es-ES" sz="1600">
              <a:solidFill>
                <a:schemeClr val="bg2"/>
              </a:solidFill>
            </a:endParaRPr>
          </a:p>
        </p:txBody>
      </p:sp>
      <p:sp>
        <p:nvSpPr>
          <p:cNvPr id="12" name="Rectangle 11">
            <a:hlinkClick r:id="" action="ppaction://macro?name=SlideLayout5.Wrong"/>
            <a:extLst>
              <a:ext uri="{FF2B5EF4-FFF2-40B4-BE49-F238E27FC236}">
                <a16:creationId xmlns:a16="http://schemas.microsoft.com/office/drawing/2014/main" id="{DBFC5508-0A47-434C-9BFB-EDC9270D8801}"/>
              </a:ext>
            </a:extLst>
          </p:cNvPr>
          <p:cNvSpPr/>
          <p:nvPr/>
        </p:nvSpPr>
        <p:spPr>
          <a:xfrm>
            <a:off x="1828799" y="3833439"/>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a:solidFill>
                  <a:schemeClr val="bg2"/>
                </a:solidFill>
                <a:sym typeface="Wingdings" panose="05000000000000000000" pitchFamily="2" charset="2"/>
              </a:rPr>
              <a:t>Gestión de costes y rentabilidad</a:t>
            </a:r>
            <a:endParaRPr lang="es-ES" sz="1600">
              <a:solidFill>
                <a:schemeClr val="bg2"/>
              </a:solidFill>
            </a:endParaRPr>
          </a:p>
        </p:txBody>
      </p:sp>
      <p:sp>
        <p:nvSpPr>
          <p:cNvPr id="13" name="Rectangle 12">
            <a:hlinkClick r:id="" action="ppaction://macro?name=SlideLayout5.Correct"/>
            <a:extLst>
              <a:ext uri="{FF2B5EF4-FFF2-40B4-BE49-F238E27FC236}">
                <a16:creationId xmlns:a16="http://schemas.microsoft.com/office/drawing/2014/main" id="{706BB33F-7F7E-44D1-A077-39D2C4C118CF}"/>
              </a:ext>
            </a:extLst>
          </p:cNvPr>
          <p:cNvSpPr/>
          <p:nvPr/>
        </p:nvSpPr>
        <p:spPr>
          <a:xfrm>
            <a:off x="1828799" y="4644898"/>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a:solidFill>
                  <a:schemeClr val="bg2"/>
                </a:solidFill>
                <a:sym typeface="Wingdings" panose="05000000000000000000" pitchFamily="2" charset="2"/>
              </a:rPr>
              <a:t>Satisfacción del cliente</a:t>
            </a:r>
            <a:endParaRPr lang="es-ES" sz="1600">
              <a:solidFill>
                <a:schemeClr val="bg2"/>
              </a:solidFill>
            </a:endParaRPr>
          </a:p>
        </p:txBody>
      </p:sp>
      <p:sp>
        <p:nvSpPr>
          <p:cNvPr id="14" name="Rectangle 13">
            <a:hlinkClick r:id="" action="ppaction://macro?name=SlideLayout5.Wrong"/>
            <a:extLst>
              <a:ext uri="{FF2B5EF4-FFF2-40B4-BE49-F238E27FC236}">
                <a16:creationId xmlns:a16="http://schemas.microsoft.com/office/drawing/2014/main" id="{A70020B5-E13A-4BDD-B145-70F3CAA3D344}"/>
              </a:ext>
            </a:extLst>
          </p:cNvPr>
          <p:cNvSpPr/>
          <p:nvPr/>
        </p:nvSpPr>
        <p:spPr>
          <a:xfrm>
            <a:off x="1828798" y="5456357"/>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a:solidFill>
                  <a:schemeClr val="bg2"/>
                </a:solidFill>
                <a:sym typeface="Wingdings" panose="05000000000000000000" pitchFamily="2" charset="2"/>
              </a:rPr>
              <a:t>Compatibilizar la calidad y cantidad de servicios</a:t>
            </a:r>
            <a:endParaRPr lang="es-ES" sz="1600">
              <a:solidFill>
                <a:schemeClr val="bg2"/>
              </a:solidFill>
            </a:endParaRPr>
          </a:p>
        </p:txBody>
      </p:sp>
    </p:spTree>
    <p:extLst>
      <p:ext uri="{BB962C8B-B14F-4D97-AF65-F5344CB8AC3E}">
        <p14:creationId xmlns:p14="http://schemas.microsoft.com/office/powerpoint/2010/main" val="2819788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37</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Clr>
                <a:srgbClr val="000000"/>
              </a:buClr>
              <a:buSzPct val="100000"/>
              <a:buFont typeface="Arial"/>
              <a:buNone/>
            </a:pPr>
            <a:r>
              <a:rPr lang="es-ES" sz="2400" b="0" i="0" u="none" strike="noStrike" cap="none" dirty="0">
                <a:solidFill>
                  <a:schemeClr val="lt1"/>
                </a:solidFill>
                <a:latin typeface="Arial"/>
                <a:ea typeface="Arial"/>
                <a:cs typeface="Arial"/>
                <a:sym typeface="Arial"/>
              </a:rPr>
              <a:t>Test de autoevaluación</a:t>
            </a:r>
          </a:p>
        </p:txBody>
      </p:sp>
      <p:sp>
        <p:nvSpPr>
          <p:cNvPr id="3" name="ZoneTexte 2">
            <a:extLst>
              <a:ext uri="{FF2B5EF4-FFF2-40B4-BE49-F238E27FC236}">
                <a16:creationId xmlns:a16="http://schemas.microsoft.com/office/drawing/2014/main" id="{2445A239-802B-452E-8EFC-88B2C03E6CF7}"/>
              </a:ext>
            </a:extLst>
          </p:cNvPr>
          <p:cNvSpPr txBox="1"/>
          <p:nvPr/>
        </p:nvSpPr>
        <p:spPr>
          <a:xfrm>
            <a:off x="285531" y="1951463"/>
            <a:ext cx="8510100" cy="923330"/>
          </a:xfrm>
          <a:prstGeom prst="rect">
            <a:avLst/>
          </a:prstGeom>
          <a:noFill/>
        </p:spPr>
        <p:txBody>
          <a:bodyPr wrap="square" rtlCol="0">
            <a:spAutoFit/>
          </a:bodyPr>
          <a:lstStyle/>
          <a:p>
            <a:r>
              <a:rPr lang="es-ES" sz="1800" b="1"/>
              <a:t>Pregunta n°2 :</a:t>
            </a:r>
          </a:p>
          <a:p>
            <a:pPr algn="just"/>
            <a:r>
              <a:rPr lang="es-ES" sz="1800">
                <a:solidFill>
                  <a:schemeClr val="tx1"/>
                </a:solidFill>
              </a:rPr>
              <a:t>¿Qué servicio logístico asegura la calidad de los productos servidos en hoteles y restaurantes?</a:t>
            </a:r>
          </a:p>
        </p:txBody>
      </p:sp>
      <p:sp>
        <p:nvSpPr>
          <p:cNvPr id="9" name="Rectangle 8">
            <a:hlinkClick r:id="" action="ppaction://macro?name=SlideLayout5.Wrong"/>
            <a:extLst>
              <a:ext uri="{FF2B5EF4-FFF2-40B4-BE49-F238E27FC236}">
                <a16:creationId xmlns:a16="http://schemas.microsoft.com/office/drawing/2014/main" id="{5B7332FF-407F-4BCC-B855-5032789EFB54}"/>
              </a:ext>
            </a:extLst>
          </p:cNvPr>
          <p:cNvSpPr/>
          <p:nvPr/>
        </p:nvSpPr>
        <p:spPr>
          <a:xfrm>
            <a:off x="1828800" y="3021980"/>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a:solidFill>
                  <a:schemeClr val="bg2"/>
                </a:solidFill>
                <a:sym typeface="Wingdings" panose="05000000000000000000" pitchFamily="2" charset="2"/>
              </a:rPr>
              <a:t>Adquisición de alto precio</a:t>
            </a:r>
            <a:endParaRPr lang="es-ES" sz="1600">
              <a:solidFill>
                <a:schemeClr val="bg2"/>
              </a:solidFill>
            </a:endParaRPr>
          </a:p>
        </p:txBody>
      </p:sp>
      <p:sp>
        <p:nvSpPr>
          <p:cNvPr id="12" name="Rectangle 11">
            <a:hlinkClick r:id="" action="ppaction://macro?name=SlideLayout5.Correct"/>
            <a:extLst>
              <a:ext uri="{FF2B5EF4-FFF2-40B4-BE49-F238E27FC236}">
                <a16:creationId xmlns:a16="http://schemas.microsoft.com/office/drawing/2014/main" id="{DBFC5508-0A47-434C-9BFB-EDC9270D8801}"/>
              </a:ext>
            </a:extLst>
          </p:cNvPr>
          <p:cNvSpPr/>
          <p:nvPr/>
        </p:nvSpPr>
        <p:spPr>
          <a:xfrm>
            <a:off x="1828799" y="3833439"/>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a:solidFill>
                  <a:schemeClr val="bg2"/>
                </a:solidFill>
                <a:sym typeface="Wingdings" panose="05000000000000000000" pitchFamily="2" charset="2"/>
              </a:rPr>
              <a:t>Trazabilidad de las mercancías</a:t>
            </a:r>
            <a:endParaRPr lang="es-ES" sz="1600">
              <a:solidFill>
                <a:schemeClr val="bg2"/>
              </a:solidFill>
            </a:endParaRPr>
          </a:p>
        </p:txBody>
      </p:sp>
      <p:sp>
        <p:nvSpPr>
          <p:cNvPr id="13" name="Rectangle 12">
            <a:hlinkClick r:id="" action="ppaction://macro?name=SlideLayout5.Wrong"/>
            <a:extLst>
              <a:ext uri="{FF2B5EF4-FFF2-40B4-BE49-F238E27FC236}">
                <a16:creationId xmlns:a16="http://schemas.microsoft.com/office/drawing/2014/main" id="{706BB33F-7F7E-44D1-A077-39D2C4C118CF}"/>
              </a:ext>
            </a:extLst>
          </p:cNvPr>
          <p:cNvSpPr/>
          <p:nvPr/>
        </p:nvSpPr>
        <p:spPr>
          <a:xfrm>
            <a:off x="1828799" y="4644898"/>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a:solidFill>
                  <a:schemeClr val="bg2"/>
                </a:solidFill>
                <a:sym typeface="Wingdings" panose="05000000000000000000" pitchFamily="2" charset="2"/>
              </a:rPr>
              <a:t>Indicadores de inventario</a:t>
            </a:r>
            <a:endParaRPr lang="es-ES" sz="1600">
              <a:solidFill>
                <a:schemeClr val="bg2"/>
              </a:solidFill>
            </a:endParaRPr>
          </a:p>
        </p:txBody>
      </p:sp>
      <p:sp>
        <p:nvSpPr>
          <p:cNvPr id="14" name="Rectangle 13">
            <a:hlinkClick r:id="" action="ppaction://macro?name=SlideLayout5.Wrong"/>
            <a:extLst>
              <a:ext uri="{FF2B5EF4-FFF2-40B4-BE49-F238E27FC236}">
                <a16:creationId xmlns:a16="http://schemas.microsoft.com/office/drawing/2014/main" id="{A70020B5-E13A-4BDD-B145-70F3CAA3D344}"/>
              </a:ext>
            </a:extLst>
          </p:cNvPr>
          <p:cNvSpPr/>
          <p:nvPr/>
        </p:nvSpPr>
        <p:spPr>
          <a:xfrm>
            <a:off x="1828798" y="5456357"/>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a:solidFill>
                  <a:schemeClr val="bg2"/>
                </a:solidFill>
                <a:sym typeface="Wingdings" panose="05000000000000000000" pitchFamily="2" charset="2"/>
              </a:rPr>
              <a:t>El tiempo de entrega</a:t>
            </a:r>
            <a:endParaRPr lang="es-ES" sz="1600">
              <a:solidFill>
                <a:schemeClr val="bg2"/>
              </a:solidFill>
            </a:endParaRPr>
          </a:p>
        </p:txBody>
      </p:sp>
    </p:spTree>
    <p:extLst>
      <p:ext uri="{BB962C8B-B14F-4D97-AF65-F5344CB8AC3E}">
        <p14:creationId xmlns:p14="http://schemas.microsoft.com/office/powerpoint/2010/main" val="8896247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38</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Clr>
                <a:srgbClr val="000000"/>
              </a:buClr>
              <a:buSzPct val="100000"/>
              <a:buFont typeface="Arial"/>
              <a:buNone/>
            </a:pPr>
            <a:r>
              <a:rPr lang="es-ES" sz="2400" b="0" i="0" u="none" strike="noStrike" cap="none" dirty="0">
                <a:solidFill>
                  <a:schemeClr val="lt1"/>
                </a:solidFill>
                <a:latin typeface="Arial"/>
                <a:ea typeface="Arial"/>
                <a:cs typeface="Arial"/>
                <a:sym typeface="Arial"/>
              </a:rPr>
              <a:t>Test de autoevaluación</a:t>
            </a:r>
          </a:p>
        </p:txBody>
      </p:sp>
      <p:sp>
        <p:nvSpPr>
          <p:cNvPr id="3" name="ZoneTexte 2">
            <a:extLst>
              <a:ext uri="{FF2B5EF4-FFF2-40B4-BE49-F238E27FC236}">
                <a16:creationId xmlns:a16="http://schemas.microsoft.com/office/drawing/2014/main" id="{2445A239-802B-452E-8EFC-88B2C03E6CF7}"/>
              </a:ext>
            </a:extLst>
          </p:cNvPr>
          <p:cNvSpPr txBox="1"/>
          <p:nvPr/>
        </p:nvSpPr>
        <p:spPr>
          <a:xfrm>
            <a:off x="285531" y="1951463"/>
            <a:ext cx="8510100" cy="923330"/>
          </a:xfrm>
          <a:prstGeom prst="rect">
            <a:avLst/>
          </a:prstGeom>
          <a:noFill/>
        </p:spPr>
        <p:txBody>
          <a:bodyPr wrap="square" rtlCol="0">
            <a:spAutoFit/>
          </a:bodyPr>
          <a:lstStyle/>
          <a:p>
            <a:r>
              <a:rPr lang="es-ES" sz="1800" b="1"/>
              <a:t>Pregunta n°3 :</a:t>
            </a:r>
          </a:p>
          <a:p>
            <a:pPr algn="just"/>
            <a:r>
              <a:rPr lang="es-ES" sz="1800">
                <a:solidFill>
                  <a:schemeClr val="tx1"/>
                </a:solidFill>
              </a:rPr>
              <a:t>¿Qué desafío clave afecta más a las operaciones logísticas upstream para los hoteles y restaurantes ?</a:t>
            </a:r>
          </a:p>
        </p:txBody>
      </p:sp>
      <p:sp>
        <p:nvSpPr>
          <p:cNvPr id="9" name="Rectangle 8">
            <a:hlinkClick r:id="" action="ppaction://macro?name=SlideLayout5.Wrong"/>
            <a:extLst>
              <a:ext uri="{FF2B5EF4-FFF2-40B4-BE49-F238E27FC236}">
                <a16:creationId xmlns:a16="http://schemas.microsoft.com/office/drawing/2014/main" id="{5B7332FF-407F-4BCC-B855-5032789EFB54}"/>
              </a:ext>
            </a:extLst>
          </p:cNvPr>
          <p:cNvSpPr/>
          <p:nvPr/>
        </p:nvSpPr>
        <p:spPr>
          <a:xfrm>
            <a:off x="1828800" y="3021980"/>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a:solidFill>
                  <a:schemeClr val="bg2"/>
                </a:solidFill>
                <a:sym typeface="Wingdings" panose="05000000000000000000" pitchFamily="2" charset="2"/>
              </a:rPr>
              <a:t>Reglamentos y leyes</a:t>
            </a:r>
            <a:endParaRPr lang="es-ES" sz="1600">
              <a:solidFill>
                <a:schemeClr val="bg2"/>
              </a:solidFill>
            </a:endParaRPr>
          </a:p>
        </p:txBody>
      </p:sp>
      <p:sp>
        <p:nvSpPr>
          <p:cNvPr id="12" name="Rectangle 11">
            <a:hlinkClick r:id="" action="ppaction://macro?name=SlideLayout5.Wrong"/>
            <a:extLst>
              <a:ext uri="{FF2B5EF4-FFF2-40B4-BE49-F238E27FC236}">
                <a16:creationId xmlns:a16="http://schemas.microsoft.com/office/drawing/2014/main" id="{DBFC5508-0A47-434C-9BFB-EDC9270D8801}"/>
              </a:ext>
            </a:extLst>
          </p:cNvPr>
          <p:cNvSpPr/>
          <p:nvPr/>
        </p:nvSpPr>
        <p:spPr>
          <a:xfrm>
            <a:off x="1828799" y="3833439"/>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a:solidFill>
                  <a:schemeClr val="bg2"/>
                </a:solidFill>
                <a:sym typeface="Wingdings" panose="05000000000000000000" pitchFamily="2" charset="2"/>
              </a:rPr>
              <a:t>Gestión de costes laborales</a:t>
            </a:r>
            <a:endParaRPr lang="es-ES" sz="1600">
              <a:solidFill>
                <a:schemeClr val="bg2"/>
              </a:solidFill>
            </a:endParaRPr>
          </a:p>
        </p:txBody>
      </p:sp>
      <p:sp>
        <p:nvSpPr>
          <p:cNvPr id="13" name="Rectangle 12">
            <a:hlinkClick r:id="" action="ppaction://macro?name=SlideLayout5.Wrong"/>
            <a:extLst>
              <a:ext uri="{FF2B5EF4-FFF2-40B4-BE49-F238E27FC236}">
                <a16:creationId xmlns:a16="http://schemas.microsoft.com/office/drawing/2014/main" id="{706BB33F-7F7E-44D1-A077-39D2C4C118CF}"/>
              </a:ext>
            </a:extLst>
          </p:cNvPr>
          <p:cNvSpPr/>
          <p:nvPr/>
        </p:nvSpPr>
        <p:spPr>
          <a:xfrm>
            <a:off x="1828799" y="4644898"/>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a:solidFill>
                  <a:schemeClr val="bg2"/>
                </a:solidFill>
                <a:sym typeface="Wingdings" panose="05000000000000000000" pitchFamily="2" charset="2"/>
              </a:rPr>
              <a:t>Fortalecimiento de la lealtad del cliente</a:t>
            </a:r>
            <a:endParaRPr lang="es-ES" sz="1600">
              <a:solidFill>
                <a:schemeClr val="bg2"/>
              </a:solidFill>
            </a:endParaRPr>
          </a:p>
        </p:txBody>
      </p:sp>
      <p:sp>
        <p:nvSpPr>
          <p:cNvPr id="14" name="Rectangle 13">
            <a:hlinkClick r:id="" action="ppaction://macro?name=SlideLayout5.Correct"/>
            <a:extLst>
              <a:ext uri="{FF2B5EF4-FFF2-40B4-BE49-F238E27FC236}">
                <a16:creationId xmlns:a16="http://schemas.microsoft.com/office/drawing/2014/main" id="{A70020B5-E13A-4BDD-B145-70F3CAA3D344}"/>
              </a:ext>
            </a:extLst>
          </p:cNvPr>
          <p:cNvSpPr/>
          <p:nvPr/>
        </p:nvSpPr>
        <p:spPr>
          <a:xfrm>
            <a:off x="1828798" y="5456357"/>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a:solidFill>
                  <a:schemeClr val="bg2"/>
                </a:solidFill>
                <a:sym typeface="Wingdings" panose="05000000000000000000" pitchFamily="2" charset="2"/>
              </a:rPr>
              <a:t>El nivel y diversidad de servicios</a:t>
            </a:r>
            <a:endParaRPr lang="es-ES" sz="1600">
              <a:solidFill>
                <a:schemeClr val="bg2"/>
              </a:solidFill>
            </a:endParaRPr>
          </a:p>
        </p:txBody>
      </p:sp>
    </p:spTree>
    <p:extLst>
      <p:ext uri="{BB962C8B-B14F-4D97-AF65-F5344CB8AC3E}">
        <p14:creationId xmlns:p14="http://schemas.microsoft.com/office/powerpoint/2010/main" val="26056589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39</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Clr>
                <a:srgbClr val="000000"/>
              </a:buClr>
              <a:buSzPct val="100000"/>
              <a:buFont typeface="Arial"/>
              <a:buNone/>
            </a:pPr>
            <a:r>
              <a:rPr lang="es-ES" sz="2400" b="0" i="0" u="none" strike="noStrike" cap="none" dirty="0">
                <a:solidFill>
                  <a:schemeClr val="lt1"/>
                </a:solidFill>
                <a:latin typeface="Arial"/>
                <a:ea typeface="Arial"/>
                <a:cs typeface="Arial"/>
                <a:sym typeface="Arial"/>
              </a:rPr>
              <a:t>Test de autoevaluación</a:t>
            </a:r>
          </a:p>
        </p:txBody>
      </p:sp>
      <p:sp>
        <p:nvSpPr>
          <p:cNvPr id="3" name="ZoneTexte 2">
            <a:extLst>
              <a:ext uri="{FF2B5EF4-FFF2-40B4-BE49-F238E27FC236}">
                <a16:creationId xmlns:a16="http://schemas.microsoft.com/office/drawing/2014/main" id="{2445A239-802B-452E-8EFC-88B2C03E6CF7}"/>
              </a:ext>
            </a:extLst>
          </p:cNvPr>
          <p:cNvSpPr txBox="1"/>
          <p:nvPr/>
        </p:nvSpPr>
        <p:spPr>
          <a:xfrm>
            <a:off x="285531" y="1951463"/>
            <a:ext cx="8510100" cy="923330"/>
          </a:xfrm>
          <a:prstGeom prst="rect">
            <a:avLst/>
          </a:prstGeom>
          <a:noFill/>
        </p:spPr>
        <p:txBody>
          <a:bodyPr wrap="square" rtlCol="0">
            <a:spAutoFit/>
          </a:bodyPr>
          <a:lstStyle/>
          <a:p>
            <a:r>
              <a:rPr lang="es-ES" sz="1800" b="1"/>
              <a:t>Pregunta n°4 :</a:t>
            </a:r>
          </a:p>
          <a:p>
            <a:r>
              <a:rPr lang="es-ES" sz="1800">
                <a:solidFill>
                  <a:schemeClr val="tx1"/>
                </a:solidFill>
              </a:rPr>
              <a:t>Seleccione 5 desafíos principales para los servicios de hospitalidad que probablemente afecten las operaciones logísticas en consecuencia:</a:t>
            </a:r>
          </a:p>
        </p:txBody>
      </p:sp>
      <p:sp>
        <p:nvSpPr>
          <p:cNvPr id="9" name="Rectangle 8">
            <a:hlinkClick r:id="" action="ppaction://macro?name=SlideLayout5.WrongPartiel"/>
            <a:extLst>
              <a:ext uri="{FF2B5EF4-FFF2-40B4-BE49-F238E27FC236}">
                <a16:creationId xmlns:a16="http://schemas.microsoft.com/office/drawing/2014/main" id="{5B7332FF-407F-4BCC-B855-5032789EFB54}"/>
              </a:ext>
            </a:extLst>
          </p:cNvPr>
          <p:cNvSpPr/>
          <p:nvPr/>
        </p:nvSpPr>
        <p:spPr>
          <a:xfrm>
            <a:off x="914400" y="3021980"/>
            <a:ext cx="332306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a:solidFill>
                  <a:schemeClr val="bg2"/>
                </a:solidFill>
                <a:sym typeface="Wingdings" panose="05000000000000000000" pitchFamily="2" charset="2"/>
              </a:rPr>
              <a:t>Posicionamiento geográfico</a:t>
            </a:r>
            <a:endParaRPr lang="es-ES" sz="1600">
              <a:solidFill>
                <a:schemeClr val="bg2"/>
              </a:solidFill>
            </a:endParaRPr>
          </a:p>
        </p:txBody>
      </p:sp>
      <p:sp>
        <p:nvSpPr>
          <p:cNvPr id="12" name="Rectangle 11">
            <a:hlinkClick r:id="" action="ppaction://macro?name=SlideLayout5.CorrectPartiel"/>
            <a:extLst>
              <a:ext uri="{FF2B5EF4-FFF2-40B4-BE49-F238E27FC236}">
                <a16:creationId xmlns:a16="http://schemas.microsoft.com/office/drawing/2014/main" id="{DBFC5508-0A47-434C-9BFB-EDC9270D8801}"/>
              </a:ext>
            </a:extLst>
          </p:cNvPr>
          <p:cNvSpPr/>
          <p:nvPr/>
        </p:nvSpPr>
        <p:spPr>
          <a:xfrm>
            <a:off x="914399" y="3833439"/>
            <a:ext cx="332306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2"/>
                </a:solidFill>
                <a:sym typeface="Wingdings" panose="05000000000000000000" pitchFamily="2" charset="2"/>
              </a:rPr>
              <a:t>Adaptación a las tendencias de consumo</a:t>
            </a:r>
            <a:endParaRPr lang="es-ES" sz="1600" dirty="0">
              <a:solidFill>
                <a:schemeClr val="bg2"/>
              </a:solidFill>
            </a:endParaRPr>
          </a:p>
        </p:txBody>
      </p:sp>
      <p:sp>
        <p:nvSpPr>
          <p:cNvPr id="13" name="Rectangle 12">
            <a:hlinkClick r:id="" action="ppaction://macro?name=SlideLayout5.CorrectPartiel"/>
            <a:extLst>
              <a:ext uri="{FF2B5EF4-FFF2-40B4-BE49-F238E27FC236}">
                <a16:creationId xmlns:a16="http://schemas.microsoft.com/office/drawing/2014/main" id="{706BB33F-7F7E-44D1-A077-39D2C4C118CF}"/>
              </a:ext>
            </a:extLst>
          </p:cNvPr>
          <p:cNvSpPr/>
          <p:nvPr/>
        </p:nvSpPr>
        <p:spPr>
          <a:xfrm>
            <a:off x="914399" y="4644898"/>
            <a:ext cx="332306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a:solidFill>
                  <a:schemeClr val="bg2"/>
                </a:solidFill>
                <a:sym typeface="Wingdings" panose="05000000000000000000" pitchFamily="2" charset="2"/>
              </a:rPr>
              <a:t>Pilotaje de inventario de mercancías</a:t>
            </a:r>
            <a:endParaRPr lang="es-ES" sz="1600">
              <a:solidFill>
                <a:schemeClr val="bg2"/>
              </a:solidFill>
            </a:endParaRPr>
          </a:p>
        </p:txBody>
      </p:sp>
      <p:sp>
        <p:nvSpPr>
          <p:cNvPr id="14" name="Rectangle 13">
            <a:hlinkClick r:id="" action="ppaction://macro?name=SlideLayout5.WrongPartiel"/>
            <a:extLst>
              <a:ext uri="{FF2B5EF4-FFF2-40B4-BE49-F238E27FC236}">
                <a16:creationId xmlns:a16="http://schemas.microsoft.com/office/drawing/2014/main" id="{A70020B5-E13A-4BDD-B145-70F3CAA3D344}"/>
              </a:ext>
            </a:extLst>
          </p:cNvPr>
          <p:cNvSpPr/>
          <p:nvPr/>
        </p:nvSpPr>
        <p:spPr>
          <a:xfrm>
            <a:off x="914399" y="5456357"/>
            <a:ext cx="3323064"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a:solidFill>
                  <a:schemeClr val="bg2"/>
                </a:solidFill>
                <a:sym typeface="Wingdings" panose="05000000000000000000" pitchFamily="2" charset="2"/>
              </a:rPr>
              <a:t>Posesión de bienes</a:t>
            </a:r>
            <a:endParaRPr lang="es-ES" sz="1600">
              <a:solidFill>
                <a:schemeClr val="bg2"/>
              </a:solidFill>
            </a:endParaRPr>
          </a:p>
        </p:txBody>
      </p:sp>
      <p:sp>
        <p:nvSpPr>
          <p:cNvPr id="11" name="Rectangle 10">
            <a:hlinkClick r:id="" action="ppaction://macro?name=SlideLayout5.CorrectPartiel"/>
            <a:extLst>
              <a:ext uri="{FF2B5EF4-FFF2-40B4-BE49-F238E27FC236}">
                <a16:creationId xmlns:a16="http://schemas.microsoft.com/office/drawing/2014/main" id="{AEC52717-F32E-4ACD-8F1F-26B1059C05DC}"/>
              </a:ext>
            </a:extLst>
          </p:cNvPr>
          <p:cNvSpPr/>
          <p:nvPr/>
        </p:nvSpPr>
        <p:spPr>
          <a:xfrm>
            <a:off x="4906537" y="3021952"/>
            <a:ext cx="332306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a:solidFill>
                  <a:schemeClr val="bg2"/>
                </a:solidFill>
                <a:sym typeface="Wingdings" panose="05000000000000000000" pitchFamily="2" charset="2"/>
              </a:rPr>
              <a:t>Expectativas ecológicas</a:t>
            </a:r>
            <a:endParaRPr lang="es-ES" sz="1600">
              <a:solidFill>
                <a:schemeClr val="bg2"/>
              </a:solidFill>
            </a:endParaRPr>
          </a:p>
        </p:txBody>
      </p:sp>
      <p:sp>
        <p:nvSpPr>
          <p:cNvPr id="15" name="Rectangle 14">
            <a:hlinkClick r:id="" action="ppaction://macro?name=SlideLayout5.CorrectPartiel"/>
            <a:extLst>
              <a:ext uri="{FF2B5EF4-FFF2-40B4-BE49-F238E27FC236}">
                <a16:creationId xmlns:a16="http://schemas.microsoft.com/office/drawing/2014/main" id="{07FB7033-F35C-43FE-B6D2-230CBE8B4138}"/>
              </a:ext>
            </a:extLst>
          </p:cNvPr>
          <p:cNvSpPr/>
          <p:nvPr/>
        </p:nvSpPr>
        <p:spPr>
          <a:xfrm>
            <a:off x="4906536" y="3833411"/>
            <a:ext cx="332306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a:solidFill>
                  <a:schemeClr val="bg2"/>
                </a:solidFill>
                <a:sym typeface="Wingdings" panose="05000000000000000000" pitchFamily="2" charset="2"/>
              </a:rPr>
              <a:t>Evolución de las leyes</a:t>
            </a:r>
            <a:endParaRPr lang="es-ES" sz="1600">
              <a:solidFill>
                <a:schemeClr val="bg2"/>
              </a:solidFill>
            </a:endParaRPr>
          </a:p>
        </p:txBody>
      </p:sp>
      <p:sp>
        <p:nvSpPr>
          <p:cNvPr id="16" name="Rectangle 15">
            <a:hlinkClick r:id="" action="ppaction://macro?name=SlideLayout5.CorrectPartiel"/>
            <a:extLst>
              <a:ext uri="{FF2B5EF4-FFF2-40B4-BE49-F238E27FC236}">
                <a16:creationId xmlns:a16="http://schemas.microsoft.com/office/drawing/2014/main" id="{A2BAB91D-76A5-41B1-BB7E-774D90D2A9B3}"/>
              </a:ext>
            </a:extLst>
          </p:cNvPr>
          <p:cNvSpPr/>
          <p:nvPr/>
        </p:nvSpPr>
        <p:spPr>
          <a:xfrm>
            <a:off x="4906536" y="4644870"/>
            <a:ext cx="332306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a:solidFill>
                  <a:schemeClr val="bg2"/>
                </a:solidFill>
                <a:sym typeface="Wingdings" panose="05000000000000000000" pitchFamily="2" charset="2"/>
              </a:rPr>
              <a:t>Tratar con más proveedores</a:t>
            </a:r>
            <a:endParaRPr lang="es-ES" sz="1600">
              <a:solidFill>
                <a:schemeClr val="bg2"/>
              </a:solidFill>
            </a:endParaRPr>
          </a:p>
        </p:txBody>
      </p:sp>
      <p:sp>
        <p:nvSpPr>
          <p:cNvPr id="17" name="Rectangle 16">
            <a:hlinkClick r:id="" action="ppaction://macro?name=SlideLayout5.WrongPartiel"/>
            <a:extLst>
              <a:ext uri="{FF2B5EF4-FFF2-40B4-BE49-F238E27FC236}">
                <a16:creationId xmlns:a16="http://schemas.microsoft.com/office/drawing/2014/main" id="{A97FC9B2-F2CC-4E64-AD88-F4C3A694FEA8}"/>
              </a:ext>
            </a:extLst>
          </p:cNvPr>
          <p:cNvSpPr/>
          <p:nvPr/>
        </p:nvSpPr>
        <p:spPr>
          <a:xfrm>
            <a:off x="4906536" y="5456329"/>
            <a:ext cx="3323064"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a:solidFill>
                  <a:schemeClr val="bg2"/>
                </a:solidFill>
                <a:sym typeface="Wingdings" panose="05000000000000000000" pitchFamily="2" charset="2"/>
              </a:rPr>
              <a:t>Gestión de flota propia</a:t>
            </a:r>
            <a:endParaRPr lang="es-ES" sz="1600">
              <a:solidFill>
                <a:schemeClr val="bg2"/>
              </a:solidFill>
            </a:endParaRPr>
          </a:p>
        </p:txBody>
      </p:sp>
    </p:spTree>
    <p:extLst>
      <p:ext uri="{BB962C8B-B14F-4D97-AF65-F5344CB8AC3E}">
        <p14:creationId xmlns:p14="http://schemas.microsoft.com/office/powerpoint/2010/main" val="3656324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3"/>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4</a:t>
            </a:fld>
            <a:endParaRPr/>
          </a:p>
        </p:txBody>
      </p:sp>
      <p:sp>
        <p:nvSpPr>
          <p:cNvPr id="56" name="Google Shape;56;p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a:lnSpc>
                <a:spcPct val="90000"/>
              </a:lnSpc>
              <a:buClr>
                <a:schemeClr val="lt1"/>
              </a:buClr>
              <a:buSzPts val="3959"/>
            </a:pPr>
            <a:r>
              <a:rPr lang="es-ES" sz="2800" b="0" i="0" u="none" strike="noStrike" cap="none">
                <a:solidFill>
                  <a:schemeClr val="lt1"/>
                </a:solidFill>
                <a:latin typeface="Arial"/>
                <a:ea typeface="Arial"/>
                <a:cs typeface="Arial"/>
                <a:sym typeface="Arial"/>
              </a:rPr>
              <a:t>Contenido</a:t>
            </a:r>
            <a:endParaRPr lang="es-ES" sz="2800"/>
          </a:p>
        </p:txBody>
      </p:sp>
      <p:sp>
        <p:nvSpPr>
          <p:cNvPr id="57" name="Google Shape;57;p3"/>
          <p:cNvSpPr/>
          <p:nvPr/>
        </p:nvSpPr>
        <p:spPr>
          <a:xfrm>
            <a:off x="1358538" y="2396683"/>
            <a:ext cx="7354388" cy="2169784"/>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rgbClr val="000000"/>
              </a:buClr>
              <a:buSzPts val="2200"/>
              <a:buFont typeface="+mj-lt"/>
              <a:buAutoNum type="arabicPeriod"/>
            </a:pPr>
            <a:r>
              <a:rPr lang="es-ES" sz="1800" b="0" i="0" u="none" strike="noStrike" cap="none" dirty="0">
                <a:solidFill>
                  <a:srgbClr val="000000"/>
                </a:solidFill>
                <a:latin typeface="Arial" panose="020B0604020202020204" pitchFamily="34" charset="0"/>
                <a:cs typeface="Arial" panose="020B0604020202020204" pitchFamily="34" charset="0"/>
                <a:sym typeface="Arial"/>
              </a:rPr>
              <a:t>Introducción a los servicios de hostelería y restauración</a:t>
            </a:r>
          </a:p>
          <a:p>
            <a:pPr marL="342900" marR="0" lvl="0" indent="-342900" algn="just" rtl="0">
              <a:lnSpc>
                <a:spcPct val="150000"/>
              </a:lnSpc>
              <a:spcBef>
                <a:spcPts val="0"/>
              </a:spcBef>
              <a:spcAft>
                <a:spcPts val="0"/>
              </a:spcAft>
              <a:buClr>
                <a:srgbClr val="000000"/>
              </a:buClr>
              <a:buSzPts val="2200"/>
              <a:buFont typeface="+mj-lt"/>
              <a:buAutoNum type="arabicPeriod"/>
            </a:pPr>
            <a:endParaRPr lang="en-US" sz="1800" dirty="0">
              <a:latin typeface="Arial" panose="020B0604020202020204" pitchFamily="34" charset="0"/>
              <a:cs typeface="Arial" panose="020B0604020202020204" pitchFamily="34" charset="0"/>
            </a:endParaRPr>
          </a:p>
          <a:p>
            <a:pPr marL="342900" marR="0" lvl="0" indent="-342900" algn="just" rtl="0">
              <a:lnSpc>
                <a:spcPct val="150000"/>
              </a:lnSpc>
              <a:spcBef>
                <a:spcPts val="0"/>
              </a:spcBef>
              <a:spcAft>
                <a:spcPts val="0"/>
              </a:spcAft>
              <a:buClr>
                <a:srgbClr val="000000"/>
              </a:buClr>
              <a:buSzPts val="2200"/>
              <a:buFont typeface="+mj-lt"/>
              <a:buAutoNum type="arabicPeriod"/>
            </a:pPr>
            <a:r>
              <a:rPr lang="es-ES" sz="1800" b="0" i="0" u="none" strike="noStrike" cap="none" dirty="0">
                <a:solidFill>
                  <a:srgbClr val="000000"/>
                </a:solidFill>
                <a:latin typeface="Arial" panose="020B0604020202020204" pitchFamily="34" charset="0"/>
                <a:cs typeface="Arial" panose="020B0604020202020204" pitchFamily="34" charset="0"/>
                <a:sym typeface="Arial"/>
              </a:rPr>
              <a:t>Organización de su abastecimiento y logística urbana</a:t>
            </a:r>
          </a:p>
          <a:p>
            <a:pPr marL="342900" marR="0" lvl="0" indent="-342900" algn="just" rtl="0">
              <a:lnSpc>
                <a:spcPct val="150000"/>
              </a:lnSpc>
              <a:spcBef>
                <a:spcPts val="0"/>
              </a:spcBef>
              <a:spcAft>
                <a:spcPts val="0"/>
              </a:spcAft>
              <a:buClr>
                <a:srgbClr val="000000"/>
              </a:buClr>
              <a:buSzPts val="2200"/>
              <a:buFont typeface="+mj-lt"/>
              <a:buAutoNum type="arabicPeriod"/>
            </a:pPr>
            <a:endParaRPr lang="en-US" sz="1800" dirty="0">
              <a:latin typeface="Arial" panose="020B0604020202020204" pitchFamily="34" charset="0"/>
              <a:cs typeface="Arial" panose="020B0604020202020204" pitchFamily="34" charset="0"/>
            </a:endParaRPr>
          </a:p>
          <a:p>
            <a:pPr marL="342900" marR="0" lvl="0" indent="-342900" algn="just" rtl="0">
              <a:lnSpc>
                <a:spcPct val="150000"/>
              </a:lnSpc>
              <a:spcBef>
                <a:spcPts val="0"/>
              </a:spcBef>
              <a:spcAft>
                <a:spcPts val="0"/>
              </a:spcAft>
              <a:buClr>
                <a:srgbClr val="000000"/>
              </a:buClr>
              <a:buSzPts val="2200"/>
              <a:buFont typeface="+mj-lt"/>
              <a:buAutoNum type="arabicPeriod"/>
            </a:pPr>
            <a:r>
              <a:rPr lang="es-ES" sz="1800" b="0" i="0" u="none" strike="noStrike" cap="none" dirty="0">
                <a:solidFill>
                  <a:srgbClr val="000000"/>
                </a:solidFill>
                <a:latin typeface="Arial" panose="020B0604020202020204" pitchFamily="34" charset="0"/>
                <a:cs typeface="Arial" panose="020B0604020202020204" pitchFamily="34" charset="0"/>
                <a:sym typeface="Arial"/>
              </a:rPr>
              <a:t>Principales retos y evoluciones del sector</a:t>
            </a:r>
            <a:endParaRPr lang="en-US" sz="18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58" name="Google Shape;58;p3"/>
          <p:cNvSpPr/>
          <p:nvPr/>
        </p:nvSpPr>
        <p:spPr>
          <a:xfrm>
            <a:off x="876754" y="2360711"/>
            <a:ext cx="303118" cy="2205756"/>
          </a:xfrm>
          <a:prstGeom prst="rect">
            <a:avLst/>
          </a:prstGeom>
          <a:solidFill>
            <a:srgbClr val="18C32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40</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Clr>
                <a:srgbClr val="000000"/>
              </a:buClr>
              <a:buSzPct val="100000"/>
              <a:buFont typeface="Arial"/>
              <a:buNone/>
            </a:pPr>
            <a:r>
              <a:rPr lang="es-ES" sz="2400" b="0" i="0" u="none" strike="noStrike" cap="none" dirty="0">
                <a:solidFill>
                  <a:schemeClr val="lt1"/>
                </a:solidFill>
                <a:latin typeface="Arial"/>
                <a:ea typeface="Arial"/>
                <a:cs typeface="Arial"/>
                <a:sym typeface="Arial"/>
              </a:rPr>
              <a:t>Test de autoevaluación</a:t>
            </a:r>
          </a:p>
        </p:txBody>
      </p:sp>
      <p:sp>
        <p:nvSpPr>
          <p:cNvPr id="3" name="ZoneTexte 2">
            <a:extLst>
              <a:ext uri="{FF2B5EF4-FFF2-40B4-BE49-F238E27FC236}">
                <a16:creationId xmlns:a16="http://schemas.microsoft.com/office/drawing/2014/main" id="{2445A239-802B-452E-8EFC-88B2C03E6CF7}"/>
              </a:ext>
            </a:extLst>
          </p:cNvPr>
          <p:cNvSpPr txBox="1"/>
          <p:nvPr/>
        </p:nvSpPr>
        <p:spPr>
          <a:xfrm>
            <a:off x="285531" y="1742400"/>
            <a:ext cx="8510100" cy="923330"/>
          </a:xfrm>
          <a:prstGeom prst="rect">
            <a:avLst/>
          </a:prstGeom>
          <a:noFill/>
        </p:spPr>
        <p:txBody>
          <a:bodyPr wrap="square" rtlCol="0">
            <a:spAutoFit/>
          </a:bodyPr>
          <a:lstStyle/>
          <a:p>
            <a:r>
              <a:rPr lang="es-ES" sz="1800" b="1"/>
              <a:t>Pregunta n°5 :</a:t>
            </a:r>
          </a:p>
          <a:p>
            <a:r>
              <a:rPr lang="es-ES" sz="1800">
                <a:solidFill>
                  <a:schemeClr val="tx1"/>
                </a:solidFill>
              </a:rPr>
              <a:t>Seleccione las tendencias actuales para la innovación en el sector de la hospitalidad:</a:t>
            </a:r>
          </a:p>
        </p:txBody>
      </p:sp>
      <p:sp>
        <p:nvSpPr>
          <p:cNvPr id="9" name="Rectangle 8">
            <a:hlinkClick r:id="" action="ppaction://macro?name=SlideLayout5.WrongPartiel"/>
            <a:extLst>
              <a:ext uri="{FF2B5EF4-FFF2-40B4-BE49-F238E27FC236}">
                <a16:creationId xmlns:a16="http://schemas.microsoft.com/office/drawing/2014/main" id="{5B7332FF-407F-4BCC-B855-5032789EFB54}"/>
              </a:ext>
            </a:extLst>
          </p:cNvPr>
          <p:cNvSpPr/>
          <p:nvPr/>
        </p:nvSpPr>
        <p:spPr>
          <a:xfrm>
            <a:off x="1828800" y="2885249"/>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a:solidFill>
                  <a:schemeClr val="bg2"/>
                </a:solidFill>
                <a:sym typeface="Wingdings" panose="05000000000000000000" pitchFamily="2" charset="2"/>
              </a:rPr>
              <a:t>Desarrollo de una cadena de hoteles/restaurantes para ampliar la red</a:t>
            </a:r>
            <a:endParaRPr lang="es-ES" sz="1600">
              <a:solidFill>
                <a:schemeClr val="bg2"/>
              </a:solidFill>
            </a:endParaRPr>
          </a:p>
        </p:txBody>
      </p:sp>
      <p:sp>
        <p:nvSpPr>
          <p:cNvPr id="12" name="Rectangle 11">
            <a:hlinkClick r:id="" action="ppaction://macro?name=SlideLayout5.CorrectPartiel"/>
            <a:extLst>
              <a:ext uri="{FF2B5EF4-FFF2-40B4-BE49-F238E27FC236}">
                <a16:creationId xmlns:a16="http://schemas.microsoft.com/office/drawing/2014/main" id="{DBFC5508-0A47-434C-9BFB-EDC9270D8801}"/>
              </a:ext>
            </a:extLst>
          </p:cNvPr>
          <p:cNvSpPr/>
          <p:nvPr/>
        </p:nvSpPr>
        <p:spPr>
          <a:xfrm>
            <a:off x="1828799" y="3696708"/>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a:solidFill>
                  <a:schemeClr val="bg2"/>
                </a:solidFill>
                <a:sym typeface="Wingdings" panose="05000000000000000000" pitchFamily="2" charset="2"/>
              </a:rPr>
              <a:t>Desarrollo de servicios a través de nuevas tecnologías</a:t>
            </a:r>
            <a:endParaRPr lang="es-ES" sz="1600">
              <a:solidFill>
                <a:schemeClr val="bg2"/>
              </a:solidFill>
            </a:endParaRPr>
          </a:p>
        </p:txBody>
      </p:sp>
      <p:sp>
        <p:nvSpPr>
          <p:cNvPr id="13" name="Rectangle 12">
            <a:hlinkClick r:id="" action="ppaction://macro?name=SlideLayout5.CorrectPartiel"/>
            <a:extLst>
              <a:ext uri="{FF2B5EF4-FFF2-40B4-BE49-F238E27FC236}">
                <a16:creationId xmlns:a16="http://schemas.microsoft.com/office/drawing/2014/main" id="{706BB33F-7F7E-44D1-A077-39D2C4C118CF}"/>
              </a:ext>
            </a:extLst>
          </p:cNvPr>
          <p:cNvSpPr/>
          <p:nvPr/>
        </p:nvSpPr>
        <p:spPr>
          <a:xfrm>
            <a:off x="1828799" y="4508167"/>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a:solidFill>
                  <a:schemeClr val="bg2"/>
                </a:solidFill>
                <a:sym typeface="Wingdings" panose="05000000000000000000" pitchFamily="2" charset="2"/>
              </a:rPr>
              <a:t> Atención en las fuentes sostenibles de suministro</a:t>
            </a:r>
            <a:endParaRPr lang="es-ES" sz="1600">
              <a:solidFill>
                <a:schemeClr val="bg2"/>
              </a:solidFill>
            </a:endParaRPr>
          </a:p>
        </p:txBody>
      </p:sp>
      <p:sp>
        <p:nvSpPr>
          <p:cNvPr id="14" name="Rectangle 13">
            <a:hlinkClick r:id="" action="ppaction://macro?name=SlideLayout5.WrongPartiel"/>
            <a:extLst>
              <a:ext uri="{FF2B5EF4-FFF2-40B4-BE49-F238E27FC236}">
                <a16:creationId xmlns:a16="http://schemas.microsoft.com/office/drawing/2014/main" id="{A70020B5-E13A-4BDD-B145-70F3CAA3D344}"/>
              </a:ext>
            </a:extLst>
          </p:cNvPr>
          <p:cNvSpPr/>
          <p:nvPr/>
        </p:nvSpPr>
        <p:spPr>
          <a:xfrm>
            <a:off x="1828798" y="5319626"/>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a:solidFill>
                  <a:schemeClr val="bg2"/>
                </a:solidFill>
              </a:rPr>
              <a:t>Desarrollo una estrategia completa de la cadena de suministro</a:t>
            </a:r>
          </a:p>
        </p:txBody>
      </p:sp>
      <p:sp>
        <p:nvSpPr>
          <p:cNvPr id="11" name="Rectangle 10">
            <a:hlinkClick r:id="" action="ppaction://macro?name=SlideLayout5.CorrectPartiel"/>
            <a:extLst>
              <a:ext uri="{FF2B5EF4-FFF2-40B4-BE49-F238E27FC236}">
                <a16:creationId xmlns:a16="http://schemas.microsoft.com/office/drawing/2014/main" id="{0F3CEF74-B352-4A86-B6D5-2492257BD342}"/>
              </a:ext>
            </a:extLst>
          </p:cNvPr>
          <p:cNvSpPr/>
          <p:nvPr/>
        </p:nvSpPr>
        <p:spPr>
          <a:xfrm>
            <a:off x="1828797" y="6112843"/>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a:solidFill>
                  <a:schemeClr val="bg2"/>
                </a:solidFill>
              </a:rPr>
              <a:t>Innovación en el desarrollo de la experiencia del cliente</a:t>
            </a:r>
          </a:p>
        </p:txBody>
      </p:sp>
    </p:spTree>
    <p:extLst>
      <p:ext uri="{BB962C8B-B14F-4D97-AF65-F5344CB8AC3E}">
        <p14:creationId xmlns:p14="http://schemas.microsoft.com/office/powerpoint/2010/main" val="8381320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lumière&#10;&#10;Description générée automatiquement">
            <a:hlinkClick r:id="" action="ppaction://macro?name=SlideLayout5.Retry"/>
            <a:extLst>
              <a:ext uri="{FF2B5EF4-FFF2-40B4-BE49-F238E27FC236}">
                <a16:creationId xmlns:a16="http://schemas.microsoft.com/office/drawing/2014/main" id="{4A7E7D2D-D6FD-4842-9858-20AD3C757AC9}"/>
              </a:ext>
            </a:extLst>
          </p:cNvPr>
          <p:cNvPicPr>
            <a:picLocks noChangeAspect="1"/>
          </p:cNvPicPr>
          <p:nvPr/>
        </p:nvPicPr>
        <p:blipFill rotWithShape="1">
          <a:blip r:embed="rId2"/>
          <a:srcRect t="21656"/>
          <a:stretch/>
        </p:blipFill>
        <p:spPr>
          <a:xfrm>
            <a:off x="6860098" y="4914908"/>
            <a:ext cx="1860157" cy="1943092"/>
          </a:xfrm>
          <a:prstGeom prst="rect">
            <a:avLst/>
          </a:prstGeom>
        </p:spPr>
      </p:pic>
      <p:sp>
        <p:nvSpPr>
          <p:cNvPr id="5" name="Bulle narrative : ronde 4">
            <a:hlinkClick r:id="" action="ppaction://macro?name=SlideLayout5.Retry"/>
            <a:extLst>
              <a:ext uri="{FF2B5EF4-FFF2-40B4-BE49-F238E27FC236}">
                <a16:creationId xmlns:a16="http://schemas.microsoft.com/office/drawing/2014/main" id="{8F26B6F6-7397-4392-AAF8-AA8DC3D634F0}"/>
              </a:ext>
            </a:extLst>
          </p:cNvPr>
          <p:cNvSpPr/>
          <p:nvPr/>
        </p:nvSpPr>
        <p:spPr>
          <a:xfrm>
            <a:off x="7571679" y="4226312"/>
            <a:ext cx="1572322" cy="688596"/>
          </a:xfrm>
          <a:prstGeom prst="wedgeEllipseCallout">
            <a:avLst>
              <a:gd name="adj1" fmla="val -36218"/>
              <a:gd name="adj2" fmla="val 734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t>¿Intentarlo de nuevo?</a:t>
            </a:r>
          </a:p>
        </p:txBody>
      </p:sp>
    </p:spTree>
    <p:extLst>
      <p:ext uri="{BB962C8B-B14F-4D97-AF65-F5344CB8AC3E}">
        <p14:creationId xmlns:p14="http://schemas.microsoft.com/office/powerpoint/2010/main" val="2673592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5" name="Google Shape;65;p9"/>
          <p:cNvSpPr txBox="1"/>
          <p:nvPr/>
        </p:nvSpPr>
        <p:spPr>
          <a:xfrm>
            <a:off x="285531" y="1074532"/>
            <a:ext cx="8509997" cy="531244"/>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marR="0" lvl="0" indent="-742950" algn="l" rtl="0">
              <a:lnSpc>
                <a:spcPct val="90000"/>
              </a:lnSpc>
              <a:spcBef>
                <a:spcPts val="0"/>
              </a:spcBef>
              <a:spcAft>
                <a:spcPts val="0"/>
              </a:spcAft>
              <a:buNone/>
            </a:pPr>
            <a:r>
              <a:rPr lang="es-ES" sz="2800" b="0" i="0" u="none" strike="noStrike" cap="none">
                <a:solidFill>
                  <a:schemeClr val="lt1"/>
                </a:solidFill>
                <a:latin typeface="Arial"/>
                <a:ea typeface="Arial"/>
                <a:cs typeface="Arial"/>
                <a:sym typeface="Arial"/>
              </a:rPr>
              <a:t>Elementos para entender mejor la cápsula</a:t>
            </a:r>
          </a:p>
        </p:txBody>
      </p:sp>
      <p:sp>
        <p:nvSpPr>
          <p:cNvPr id="5" name="5 Rectángulo">
            <a:extLst>
              <a:ext uri="{FF2B5EF4-FFF2-40B4-BE49-F238E27FC236}">
                <a16:creationId xmlns:a16="http://schemas.microsoft.com/office/drawing/2014/main" id="{B4DA0E96-0FBA-440B-A14F-F8010436ECF5}"/>
              </a:ext>
            </a:extLst>
          </p:cNvPr>
          <p:cNvSpPr/>
          <p:nvPr/>
        </p:nvSpPr>
        <p:spPr>
          <a:xfrm>
            <a:off x="306006" y="1812071"/>
            <a:ext cx="8367731" cy="3046988"/>
          </a:xfrm>
          <a:prstGeom prst="rect">
            <a:avLst/>
          </a:prstGeom>
        </p:spPr>
        <p:txBody>
          <a:bodyPr wrap="square">
            <a:spAutoFit/>
          </a:bodyPr>
          <a:lstStyle/>
          <a:p>
            <a:pPr algn="just"/>
            <a:r>
              <a:rPr lang="es-ES" sz="1600" dirty="0">
                <a:solidFill>
                  <a:schemeClr val="tx1"/>
                </a:solidFill>
              </a:rPr>
              <a:t>Esta Cápsula es un contenido de e-learning, con mensajes y contenidos animados. Para aprovechar al máximo su contenido, cambia al modo de "presentación" para navegar y obtener todos los mensajes clave. </a:t>
            </a:r>
          </a:p>
          <a:p>
            <a:pPr algn="just"/>
            <a:r>
              <a:rPr lang="en-GB" sz="1600" dirty="0">
                <a:solidFill>
                  <a:schemeClr val="tx1"/>
                </a:solidFill>
              </a:rPr>
              <a:t> </a:t>
            </a:r>
          </a:p>
          <a:p>
            <a:pPr algn="just"/>
            <a:r>
              <a:rPr lang="es-ES" sz="1600" dirty="0">
                <a:solidFill>
                  <a:schemeClr val="tx1"/>
                </a:solidFill>
              </a:rPr>
              <a:t>Para leer definición o contenido adicional, hacer clic en el siguiente icono</a:t>
            </a:r>
            <a:r>
              <a:rPr lang="en-GB" sz="1600" dirty="0">
                <a:solidFill>
                  <a:schemeClr val="tx1"/>
                </a:solidFill>
              </a:rPr>
              <a:t>:</a:t>
            </a:r>
          </a:p>
          <a:p>
            <a:pPr algn="just"/>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r>
              <a:rPr lang="es-ES" sz="1600" dirty="0">
                <a:solidFill>
                  <a:schemeClr val="tx1"/>
                </a:solidFill>
              </a:rPr>
              <a:t>Se abrirá un pequeño cuadro de texto con información adicional</a:t>
            </a:r>
            <a:r>
              <a:rPr lang="en-GB" sz="1600" dirty="0">
                <a:solidFill>
                  <a:schemeClr val="tx1"/>
                </a:solidFill>
              </a:rPr>
              <a:t>.</a:t>
            </a:r>
          </a:p>
          <a:p>
            <a:pPr algn="just"/>
            <a:endParaRPr lang="en-GB" sz="1600" dirty="0">
              <a:solidFill>
                <a:schemeClr val="tx1"/>
              </a:solidFill>
            </a:endParaRPr>
          </a:p>
          <a:p>
            <a:pPr algn="just"/>
            <a:r>
              <a:rPr lang="es-ES" sz="1600" dirty="0">
                <a:solidFill>
                  <a:schemeClr val="tx1"/>
                </a:solidFill>
              </a:rPr>
              <a:t>En caso de duda, puedes consultar a tu profesor/tutor o utilizar los datos de contacto del equipo de diseño del MOOC.</a:t>
            </a:r>
            <a:endParaRPr lang="en-GB" sz="1600" dirty="0">
              <a:solidFill>
                <a:schemeClr val="tx1"/>
              </a:solidFill>
            </a:endParaRPr>
          </a:p>
        </p:txBody>
      </p:sp>
      <p:pic>
        <p:nvPicPr>
          <p:cNvPr id="6" name="Graphique 5">
            <a:extLst>
              <a:ext uri="{FF2B5EF4-FFF2-40B4-BE49-F238E27FC236}">
                <a16:creationId xmlns:a16="http://schemas.microsoft.com/office/drawing/2014/main" id="{D81F3769-B986-45C2-9304-4CE987CB6338}"/>
              </a:ext>
            </a:extLst>
          </p:cNvPr>
          <p:cNvPicPr>
            <a:picLocks noChangeAspect="1"/>
          </p:cNvPicPr>
          <p:nvPr/>
        </p:nvPicPr>
        <p:blipFill>
          <a:blip r:embed="rId3"/>
          <a:srcRect/>
          <a:stretch/>
        </p:blipFill>
        <p:spPr>
          <a:xfrm>
            <a:off x="4237463" y="3094463"/>
            <a:ext cx="669073" cy="669073"/>
          </a:xfrm>
          <a:prstGeom prst="rect">
            <a:avLst/>
          </a:prstGeom>
        </p:spPr>
      </p:pic>
    </p:spTree>
    <p:extLst>
      <p:ext uri="{BB962C8B-B14F-4D97-AF65-F5344CB8AC3E}">
        <p14:creationId xmlns:p14="http://schemas.microsoft.com/office/powerpoint/2010/main" val="829855021"/>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2000"/>
                                        <p:tgtEl>
                                          <p:spTgt spid="5">
                                            <p:txEl>
                                              <p:pRg st="0" end="0"/>
                                            </p:txEl>
                                          </p:spTgt>
                                        </p:tgtEl>
                                      </p:cBhvr>
                                    </p:animEffect>
                                  </p:childTnLst>
                                </p:cTn>
                              </p:par>
                            </p:childTnLst>
                          </p:cTn>
                        </p:par>
                        <p:par>
                          <p:cTn id="8" fill="hold">
                            <p:stCondLst>
                              <p:cond delay="2500"/>
                            </p:stCondLst>
                            <p:childTnLst>
                              <p:par>
                                <p:cTn id="9" presetID="22" presetClass="entr" presetSubtype="1" fill="hold" grpId="0" nodeType="afterEffect">
                                  <p:stCondLst>
                                    <p:cond delay="5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up)">
                                      <p:cBhvr>
                                        <p:cTn id="11" dur="2000"/>
                                        <p:tgtEl>
                                          <p:spTgt spid="5">
                                            <p:txEl>
                                              <p:pRg st="1" end="1"/>
                                            </p:txEl>
                                          </p:spTgt>
                                        </p:tgtEl>
                                      </p:cBhvr>
                                    </p:animEffect>
                                  </p:childTnLst>
                                </p:cTn>
                              </p:par>
                            </p:childTnLst>
                          </p:cTn>
                        </p:par>
                        <p:par>
                          <p:cTn id="12" fill="hold">
                            <p:stCondLst>
                              <p:cond delay="5000"/>
                            </p:stCondLst>
                            <p:childTnLst>
                              <p:par>
                                <p:cTn id="13" presetID="22" presetClass="entr" presetSubtype="1" fill="hold" grpId="0" nodeType="afterEffect">
                                  <p:stCondLst>
                                    <p:cond delay="5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up)">
                                      <p:cBhvr>
                                        <p:cTn id="15" dur="2000"/>
                                        <p:tgtEl>
                                          <p:spTgt spid="5">
                                            <p:txEl>
                                              <p:pRg st="2" end="2"/>
                                            </p:txEl>
                                          </p:spTgt>
                                        </p:tgtEl>
                                      </p:cBhvr>
                                    </p:animEffect>
                                  </p:childTnLst>
                                </p:cTn>
                              </p:par>
                            </p:childTnLst>
                          </p:cTn>
                        </p:par>
                        <p:par>
                          <p:cTn id="16" fill="hold">
                            <p:stCondLst>
                              <p:cond delay="7500"/>
                            </p:stCondLst>
                            <p:childTnLst>
                              <p:par>
                                <p:cTn id="17" presetID="22" presetClass="entr" presetSubtype="1" fill="hold" grpId="0" nodeType="afterEffect">
                                  <p:stCondLst>
                                    <p:cond delay="50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wipe(up)">
                                      <p:cBhvr>
                                        <p:cTn id="19" dur="2000"/>
                                        <p:tgtEl>
                                          <p:spTgt spid="5">
                                            <p:txEl>
                                              <p:pRg st="6" end="6"/>
                                            </p:txEl>
                                          </p:spTgt>
                                        </p:tgtEl>
                                      </p:cBhvr>
                                    </p:animEffect>
                                  </p:childTnLst>
                                </p:cTn>
                              </p:par>
                            </p:childTnLst>
                          </p:cTn>
                        </p:par>
                        <p:par>
                          <p:cTn id="20" fill="hold">
                            <p:stCondLst>
                              <p:cond delay="10000"/>
                            </p:stCondLst>
                            <p:childTnLst>
                              <p:par>
                                <p:cTn id="21" presetID="22" presetClass="entr" presetSubtype="1" fill="hold" grpId="0" nodeType="afterEffect">
                                  <p:stCondLst>
                                    <p:cond delay="500"/>
                                  </p:stCondLst>
                                  <p:childTnLst>
                                    <p:set>
                                      <p:cBhvr>
                                        <p:cTn id="22" dur="1" fill="hold">
                                          <p:stCondLst>
                                            <p:cond delay="0"/>
                                          </p:stCondLst>
                                        </p:cTn>
                                        <p:tgtEl>
                                          <p:spTgt spid="5">
                                            <p:txEl>
                                              <p:pRg st="8" end="8"/>
                                            </p:txEl>
                                          </p:spTgt>
                                        </p:tgtEl>
                                        <p:attrNameLst>
                                          <p:attrName>style.visibility</p:attrName>
                                        </p:attrNameLst>
                                      </p:cBhvr>
                                      <p:to>
                                        <p:strVal val="visible"/>
                                      </p:to>
                                    </p:set>
                                    <p:animEffect transition="in" filter="wipe(up)">
                                      <p:cBhvr>
                                        <p:cTn id="23" dur="2000"/>
                                        <p:tgtEl>
                                          <p:spTgt spid="5">
                                            <p:txEl>
                                              <p:pRg st="8" end="8"/>
                                            </p:txEl>
                                          </p:spTgt>
                                        </p:tgtEl>
                                      </p:cBhvr>
                                    </p:animEffect>
                                  </p:childTnLst>
                                </p:cTn>
                              </p:par>
                            </p:childTnLst>
                          </p:cTn>
                        </p:par>
                        <p:par>
                          <p:cTn id="24" fill="hold">
                            <p:stCondLst>
                              <p:cond delay="12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6</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b="0" i="0" u="none" strike="noStrike" cap="none" dirty="0">
                <a:solidFill>
                  <a:schemeClr val="lt1"/>
                </a:solidFill>
                <a:latin typeface="Arial"/>
                <a:ea typeface="Arial"/>
                <a:cs typeface="Arial"/>
                <a:sym typeface="Arial"/>
              </a:rPr>
              <a:t>Introducción</a:t>
            </a:r>
          </a:p>
        </p:txBody>
      </p:sp>
      <p:sp>
        <p:nvSpPr>
          <p:cNvPr id="6" name="5 Rectángulo"/>
          <p:cNvSpPr/>
          <p:nvPr/>
        </p:nvSpPr>
        <p:spPr>
          <a:xfrm>
            <a:off x="285531" y="4741808"/>
            <a:ext cx="8367731" cy="1815882"/>
          </a:xfrm>
          <a:prstGeom prst="rect">
            <a:avLst/>
          </a:prstGeom>
        </p:spPr>
        <p:txBody>
          <a:bodyPr wrap="square">
            <a:spAutoFit/>
          </a:bodyPr>
          <a:lstStyle/>
          <a:p>
            <a:pPr algn="just"/>
            <a:r>
              <a:rPr lang="es-ES" sz="1600" dirty="0">
                <a:solidFill>
                  <a:schemeClr val="tx1"/>
                </a:solidFill>
              </a:rPr>
              <a:t>El objetivo de los hoteles y cualquier actividad de servicio de restauración es proporcionar a los clientes una experiencia agradable, en la que el cuidado de las personas es primordial.</a:t>
            </a:r>
          </a:p>
          <a:p>
            <a:pPr algn="just"/>
            <a:endParaRPr lang="es-ES" sz="1600" dirty="0">
              <a:solidFill>
                <a:schemeClr val="tx1"/>
              </a:solidFill>
            </a:endParaRPr>
          </a:p>
          <a:p>
            <a:pPr algn="just"/>
            <a:r>
              <a:rPr lang="es-ES" sz="1600" dirty="0">
                <a:solidFill>
                  <a:schemeClr val="tx1"/>
                </a:solidFill>
              </a:rPr>
              <a:t>Para brindar una experiencia tan personalizada, la comida y otros servicios brindados a menudo requieren una calidad de alto nivel, una revisión o cambio frecuente y una variedad importante de los servicios brindados.</a:t>
            </a:r>
          </a:p>
        </p:txBody>
      </p:sp>
      <p:cxnSp>
        <p:nvCxnSpPr>
          <p:cNvPr id="10" name="Connecteur droit avec flèche 9">
            <a:extLst>
              <a:ext uri="{FF2B5EF4-FFF2-40B4-BE49-F238E27FC236}">
                <a16:creationId xmlns:a16="http://schemas.microsoft.com/office/drawing/2014/main" id="{B7E57A20-B1B4-4FA6-AD4C-5E9190822251}"/>
              </a:ext>
            </a:extLst>
          </p:cNvPr>
          <p:cNvCxnSpPr>
            <a:cxnSpLocks/>
          </p:cNvCxnSpPr>
          <p:nvPr/>
        </p:nvCxnSpPr>
        <p:spPr>
          <a:xfrm>
            <a:off x="3632053" y="5989260"/>
            <a:ext cx="1410464"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201CAE6D-8291-4ACE-BD79-C66771729B07}"/>
              </a:ext>
            </a:extLst>
          </p:cNvPr>
          <p:cNvCxnSpPr>
            <a:cxnSpLocks/>
          </p:cNvCxnSpPr>
          <p:nvPr/>
        </p:nvCxnSpPr>
        <p:spPr>
          <a:xfrm>
            <a:off x="1783943" y="5989260"/>
            <a:ext cx="1554061"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3" name="Image 2" descr="Une image contenant texte&#10;&#10;Description générée automatiquement">
            <a:extLst>
              <a:ext uri="{FF2B5EF4-FFF2-40B4-BE49-F238E27FC236}">
                <a16:creationId xmlns:a16="http://schemas.microsoft.com/office/drawing/2014/main" id="{2E223195-697C-4893-8FCA-846ED2763A36}"/>
              </a:ext>
            </a:extLst>
          </p:cNvPr>
          <p:cNvPicPr>
            <a:picLocks noChangeAspect="1"/>
          </p:cNvPicPr>
          <p:nvPr/>
        </p:nvPicPr>
        <p:blipFill>
          <a:blip r:embed="rId3"/>
          <a:stretch>
            <a:fillRect/>
          </a:stretch>
        </p:blipFill>
        <p:spPr>
          <a:xfrm>
            <a:off x="4448300" y="1596893"/>
            <a:ext cx="3179382" cy="3179382"/>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B97BE24D-339E-4DC1-A894-F588E4AEAC02}"/>
              </a:ext>
            </a:extLst>
          </p:cNvPr>
          <p:cNvPicPr>
            <a:picLocks noChangeAspect="1"/>
          </p:cNvPicPr>
          <p:nvPr/>
        </p:nvPicPr>
        <p:blipFill>
          <a:blip r:embed="rId4"/>
          <a:stretch>
            <a:fillRect/>
          </a:stretch>
        </p:blipFill>
        <p:spPr>
          <a:xfrm>
            <a:off x="1516318" y="2578797"/>
            <a:ext cx="3055682" cy="2163011"/>
          </a:xfrm>
          <a:prstGeom prst="rect">
            <a:avLst/>
          </a:prstGeom>
        </p:spPr>
      </p:pic>
      <p:cxnSp>
        <p:nvCxnSpPr>
          <p:cNvPr id="15" name="Connecteur droit avec flèche 14">
            <a:extLst>
              <a:ext uri="{FF2B5EF4-FFF2-40B4-BE49-F238E27FC236}">
                <a16:creationId xmlns:a16="http://schemas.microsoft.com/office/drawing/2014/main" id="{DA49D7EA-C204-4E47-8F4E-26584147ADA3}"/>
              </a:ext>
            </a:extLst>
          </p:cNvPr>
          <p:cNvCxnSpPr>
            <a:cxnSpLocks/>
          </p:cNvCxnSpPr>
          <p:nvPr/>
        </p:nvCxnSpPr>
        <p:spPr>
          <a:xfrm>
            <a:off x="6793983" y="5989260"/>
            <a:ext cx="1551027"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par>
                          <p:cTn id="15" fill="hold">
                            <p:stCondLst>
                              <p:cond delay="2500"/>
                            </p:stCondLst>
                            <p:childTnLst>
                              <p:par>
                                <p:cTn id="16" presetID="22" presetClass="entr" presetSubtype="1" fill="hold" grpId="0" nodeType="afterEffect">
                                  <p:stCondLst>
                                    <p:cond delay="50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up)">
                                      <p:cBhvr>
                                        <p:cTn id="18" dur="2000"/>
                                        <p:tgtEl>
                                          <p:spTgt spid="6">
                                            <p:txEl>
                                              <p:pRg st="0" end="0"/>
                                            </p:txEl>
                                          </p:spTgt>
                                        </p:tgtEl>
                                      </p:cBhvr>
                                    </p:animEffect>
                                  </p:childTnLst>
                                </p:cTn>
                              </p:par>
                            </p:childTnLst>
                          </p:cTn>
                        </p:par>
                        <p:par>
                          <p:cTn id="19" fill="hold">
                            <p:stCondLst>
                              <p:cond delay="5000"/>
                            </p:stCondLst>
                            <p:childTnLst>
                              <p:par>
                                <p:cTn id="20" presetID="22" presetClass="entr" presetSubtype="1" fill="hold" grpId="0" nodeType="afterEffect">
                                  <p:stCondLst>
                                    <p:cond delay="50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up)">
                                      <p:cBhvr>
                                        <p:cTn id="22" dur="2000"/>
                                        <p:tgtEl>
                                          <p:spTgt spid="6">
                                            <p:txEl>
                                              <p:pRg st="2" end="2"/>
                                            </p:txEl>
                                          </p:spTgt>
                                        </p:tgtEl>
                                      </p:cBhvr>
                                    </p:animEffect>
                                  </p:childTnLst>
                                </p:cTn>
                              </p:par>
                            </p:childTnLst>
                          </p:cTn>
                        </p:par>
                        <p:par>
                          <p:cTn id="23" fill="hold">
                            <p:stCondLst>
                              <p:cond delay="7500"/>
                            </p:stCondLst>
                            <p:childTnLst>
                              <p:par>
                                <p:cTn id="24" presetID="22" presetClass="entr" presetSubtype="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par>
                          <p:cTn id="27" fill="hold">
                            <p:stCondLst>
                              <p:cond delay="80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8500"/>
                            </p:stCondLst>
                            <p:childTnLst>
                              <p:par>
                                <p:cTn id="32" presetID="22" presetClass="entr" presetSubtype="8"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E25ACEA-023E-4451-963A-0CFDDA97FA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pPr marL="0" lvl="0" indent="0" algn="r" rtl="0">
                <a:spcBef>
                  <a:spcPts val="0"/>
                </a:spcBef>
                <a:spcAft>
                  <a:spcPts val="0"/>
                </a:spcAft>
                <a:buNone/>
              </a:pPr>
              <a:t>7</a:t>
            </a:fld>
            <a:endParaRPr lang="es-ES"/>
          </a:p>
        </p:txBody>
      </p:sp>
      <p:sp>
        <p:nvSpPr>
          <p:cNvPr id="5" name="Google Shape;65;p9">
            <a:extLst>
              <a:ext uri="{FF2B5EF4-FFF2-40B4-BE49-F238E27FC236}">
                <a16:creationId xmlns:a16="http://schemas.microsoft.com/office/drawing/2014/main" id="{AC174F12-FE9B-4B8A-902D-9AB9344437A6}"/>
              </a:ext>
            </a:extLst>
          </p:cNvPr>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pPr>
            <a:r>
              <a:rPr lang="es-ES" sz="2400" dirty="0">
                <a:solidFill>
                  <a:schemeClr val="lt1"/>
                </a:solidFill>
              </a:rPr>
              <a:t>Introducción</a:t>
            </a:r>
            <a:endParaRPr lang="es-ES" sz="2400" b="0" i="0" u="none" strike="noStrike" cap="none" dirty="0">
              <a:solidFill>
                <a:schemeClr val="lt1"/>
              </a:solidFill>
              <a:sym typeface="Arial"/>
            </a:endParaRPr>
          </a:p>
        </p:txBody>
      </p:sp>
      <p:sp>
        <p:nvSpPr>
          <p:cNvPr id="6" name="5 Rectángulo">
            <a:extLst>
              <a:ext uri="{FF2B5EF4-FFF2-40B4-BE49-F238E27FC236}">
                <a16:creationId xmlns:a16="http://schemas.microsoft.com/office/drawing/2014/main" id="{0749F304-9B38-494D-BA39-F3C00F6F8E45}"/>
              </a:ext>
            </a:extLst>
          </p:cNvPr>
          <p:cNvSpPr/>
          <p:nvPr/>
        </p:nvSpPr>
        <p:spPr>
          <a:xfrm>
            <a:off x="285531" y="1890883"/>
            <a:ext cx="8367731" cy="3739485"/>
          </a:xfrm>
          <a:prstGeom prst="rect">
            <a:avLst/>
          </a:prstGeom>
        </p:spPr>
        <p:txBody>
          <a:bodyPr wrap="square">
            <a:spAutoFit/>
          </a:bodyPr>
          <a:lstStyle/>
          <a:p>
            <a:pPr algn="just"/>
            <a:r>
              <a:rPr lang="es-ES" sz="1600" dirty="0">
                <a:solidFill>
                  <a:schemeClr val="tx1"/>
                </a:solidFill>
              </a:rPr>
              <a:t>Los hoteles y restaurantes generalmente se pueden clasificar de acuerdo con parámetros similares:</a:t>
            </a:r>
          </a:p>
          <a:p>
            <a:pPr algn="just"/>
            <a:endParaRPr lang="es-ES" sz="1600" dirty="0">
              <a:solidFill>
                <a:schemeClr val="tx1"/>
              </a:solidFill>
            </a:endParaRPr>
          </a:p>
          <a:p>
            <a:pPr marL="896938" indent="-285750" algn="just">
              <a:buFont typeface="Wingdings" panose="05000000000000000000" pitchFamily="2" charset="2"/>
              <a:buChar char="Ø"/>
            </a:pPr>
            <a:r>
              <a:rPr lang="es-ES" sz="1600" dirty="0"/>
              <a:t>Tamaño y capacidad</a:t>
            </a:r>
            <a:endParaRPr lang="es-ES" sz="1600" dirty="0">
              <a:solidFill>
                <a:schemeClr val="tx1"/>
              </a:solidFill>
            </a:endParaRPr>
          </a:p>
          <a:p>
            <a:pPr marL="611188" algn="just"/>
            <a:r>
              <a:rPr lang="es-ES" sz="1600" i="1" dirty="0">
                <a:solidFill>
                  <a:srgbClr val="009FC6"/>
                </a:solidFill>
              </a:rPr>
              <a:t>	Número de salas, aforo, personal disponible, ubicación</a:t>
            </a:r>
            <a:r>
              <a:rPr lang="es-ES" sz="1500" i="1" dirty="0">
                <a:solidFill>
                  <a:srgbClr val="189DC3"/>
                </a:solidFill>
              </a:rPr>
              <a:t>…</a:t>
            </a:r>
            <a:endParaRPr lang="es-ES" sz="1500" dirty="0">
              <a:solidFill>
                <a:srgbClr val="189DC3"/>
              </a:solidFill>
            </a:endParaRPr>
          </a:p>
          <a:p>
            <a:pPr marL="896938" indent="-285750" algn="just">
              <a:buFont typeface="Wingdings" panose="05000000000000000000" pitchFamily="2" charset="2"/>
              <a:buChar char="Ø"/>
            </a:pPr>
            <a:endParaRPr lang="es-ES" sz="1600" dirty="0">
              <a:solidFill>
                <a:schemeClr val="tx1"/>
              </a:solidFill>
            </a:endParaRPr>
          </a:p>
          <a:p>
            <a:pPr marL="896938" indent="-285750" algn="just">
              <a:buFont typeface="Wingdings" panose="05000000000000000000" pitchFamily="2" charset="2"/>
              <a:buChar char="Ø"/>
            </a:pPr>
            <a:r>
              <a:rPr lang="es-ES" sz="1600" dirty="0">
                <a:solidFill>
                  <a:schemeClr val="tx1"/>
                </a:solidFill>
              </a:rPr>
              <a:t>Mercado objetivo</a:t>
            </a:r>
          </a:p>
          <a:p>
            <a:pPr marL="896938" indent="-285750" algn="just"/>
            <a:r>
              <a:rPr lang="es-ES" sz="1500" i="1" dirty="0">
                <a:solidFill>
                  <a:srgbClr val="009FC6"/>
                </a:solidFill>
              </a:rPr>
              <a:t>	</a:t>
            </a:r>
            <a:r>
              <a:rPr lang="es-ES" sz="1500" i="1" dirty="0">
                <a:solidFill>
                  <a:srgbClr val="189DC3"/>
                </a:solidFill>
              </a:rPr>
              <a:t>Patrimonio de los clientes o propósito de obtener servicios, comportamientos de negocios o turismo, vacaciones o estancia rutinaria…</a:t>
            </a:r>
            <a:endParaRPr lang="es-ES" sz="1600" dirty="0">
              <a:solidFill>
                <a:schemeClr val="tx1"/>
              </a:solidFill>
            </a:endParaRPr>
          </a:p>
          <a:p>
            <a:pPr marL="896938" indent="-285750" algn="just">
              <a:buFont typeface="Wingdings" panose="05000000000000000000" pitchFamily="2" charset="2"/>
              <a:buChar char="Ø"/>
            </a:pPr>
            <a:r>
              <a:rPr lang="es-ES" sz="1600" dirty="0">
                <a:solidFill>
                  <a:schemeClr val="tx1"/>
                </a:solidFill>
              </a:rPr>
              <a:t>Nivel de servicio</a:t>
            </a:r>
          </a:p>
          <a:p>
            <a:pPr marL="611188" algn="just"/>
            <a:r>
              <a:rPr lang="es-ES" sz="1600" dirty="0">
                <a:solidFill>
                  <a:schemeClr val="tx1"/>
                </a:solidFill>
              </a:rPr>
              <a:t>	</a:t>
            </a:r>
            <a:r>
              <a:rPr lang="es-ES" sz="1500" i="1" dirty="0">
                <a:solidFill>
                  <a:srgbClr val="189DC3"/>
                </a:solidFill>
              </a:rPr>
              <a:t>Presupuesto, servicio de rango medio o de clase mundial…</a:t>
            </a:r>
            <a:endParaRPr lang="es-ES" sz="1600" dirty="0">
              <a:solidFill>
                <a:srgbClr val="189DC3"/>
              </a:solidFill>
            </a:endParaRPr>
          </a:p>
          <a:p>
            <a:pPr marL="896938" indent="-285750" algn="just">
              <a:buFont typeface="Wingdings" panose="05000000000000000000" pitchFamily="2" charset="2"/>
              <a:buChar char="Ø"/>
            </a:pPr>
            <a:endParaRPr lang="es-ES" sz="1600" dirty="0">
              <a:solidFill>
                <a:schemeClr val="tx1"/>
              </a:solidFill>
            </a:endParaRPr>
          </a:p>
          <a:p>
            <a:pPr marL="896938" indent="-285750" algn="just">
              <a:buFont typeface="Wingdings" panose="05000000000000000000" pitchFamily="2" charset="2"/>
              <a:buChar char="Ø"/>
            </a:pPr>
            <a:r>
              <a:rPr lang="es-ES" sz="1600" dirty="0">
                <a:solidFill>
                  <a:schemeClr val="tx1"/>
                </a:solidFill>
              </a:rPr>
              <a:t>Propiedad</a:t>
            </a:r>
            <a:endParaRPr lang="es-ES" sz="1600" dirty="0">
              <a:solidFill>
                <a:srgbClr val="189DC3"/>
              </a:solidFill>
            </a:endParaRPr>
          </a:p>
          <a:p>
            <a:pPr marL="611188" algn="just"/>
            <a:r>
              <a:rPr lang="es-ES" sz="1500" i="1" dirty="0">
                <a:solidFill>
                  <a:srgbClr val="189DC3"/>
                </a:solidFill>
              </a:rPr>
              <a:t>	Independiente, único propietario, cadena de marca o franquicia…</a:t>
            </a:r>
          </a:p>
          <a:p>
            <a:pPr marL="611188" algn="just"/>
            <a:endParaRPr lang="es-ES" sz="1600" dirty="0">
              <a:solidFill>
                <a:schemeClr val="tx1"/>
              </a:solidFill>
            </a:endParaRPr>
          </a:p>
        </p:txBody>
      </p:sp>
    </p:spTree>
    <p:extLst>
      <p:ext uri="{BB962C8B-B14F-4D97-AF65-F5344CB8AC3E}">
        <p14:creationId xmlns:p14="http://schemas.microsoft.com/office/powerpoint/2010/main" val="407460522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up)">
                                      <p:cBhvr>
                                        <p:cTn id="11" dur="1000"/>
                                        <p:tgtEl>
                                          <p:spTgt spid="6">
                                            <p:txEl>
                                              <p:pRg st="2" end="2"/>
                                            </p:txEl>
                                          </p:spTgt>
                                        </p:tgtEl>
                                      </p:cBhvr>
                                    </p:animEffect>
                                  </p:childTnLst>
                                </p:cTn>
                              </p:par>
                            </p:childTnLst>
                          </p:cTn>
                        </p:par>
                        <p:par>
                          <p:cTn id="12" fill="hold">
                            <p:stCondLst>
                              <p:cond delay="3500"/>
                            </p:stCondLst>
                            <p:childTnLst>
                              <p:par>
                                <p:cTn id="13" presetID="22" presetClass="entr" presetSubtype="8" fill="hold" grpId="0" nodeType="afterEffect">
                                  <p:stCondLst>
                                    <p:cond delay="50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wipe(left)">
                                      <p:cBhvr>
                                        <p:cTn id="15" dur="1000"/>
                                        <p:tgtEl>
                                          <p:spTgt spid="6">
                                            <p:txEl>
                                              <p:pRg st="3" end="3"/>
                                            </p:txEl>
                                          </p:spTgt>
                                        </p:tgtEl>
                                      </p:cBhvr>
                                    </p:animEffect>
                                  </p:childTnLst>
                                </p:cTn>
                              </p:par>
                            </p:childTnLst>
                          </p:cTn>
                        </p:par>
                        <p:par>
                          <p:cTn id="16" fill="hold">
                            <p:stCondLst>
                              <p:cond delay="5000"/>
                            </p:stCondLst>
                            <p:childTnLst>
                              <p:par>
                                <p:cTn id="17" presetID="22" presetClass="entr" presetSubtype="1" fill="hold" grpId="0" nodeType="afterEffect">
                                  <p:stCondLst>
                                    <p:cond delay="100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wipe(up)">
                                      <p:cBhvr>
                                        <p:cTn id="19" dur="1000"/>
                                        <p:tgtEl>
                                          <p:spTgt spid="6">
                                            <p:txEl>
                                              <p:pRg st="5" end="5"/>
                                            </p:txEl>
                                          </p:spTgt>
                                        </p:tgtEl>
                                      </p:cBhvr>
                                    </p:animEffect>
                                  </p:childTnLst>
                                </p:cTn>
                              </p:par>
                            </p:childTnLst>
                          </p:cTn>
                        </p:par>
                        <p:par>
                          <p:cTn id="20" fill="hold">
                            <p:stCondLst>
                              <p:cond delay="7000"/>
                            </p:stCondLst>
                            <p:childTnLst>
                              <p:par>
                                <p:cTn id="21" presetID="22" presetClass="entr" presetSubtype="8" fill="hold" grpId="0" nodeType="afterEffect">
                                  <p:stCondLst>
                                    <p:cond delay="50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wipe(left)">
                                      <p:cBhvr>
                                        <p:cTn id="23" dur="1000"/>
                                        <p:tgtEl>
                                          <p:spTgt spid="6">
                                            <p:txEl>
                                              <p:pRg st="6" end="6"/>
                                            </p:txEl>
                                          </p:spTgt>
                                        </p:tgtEl>
                                      </p:cBhvr>
                                    </p:animEffect>
                                  </p:childTnLst>
                                </p:cTn>
                              </p:par>
                            </p:childTnLst>
                          </p:cTn>
                        </p:par>
                        <p:par>
                          <p:cTn id="24" fill="hold">
                            <p:stCondLst>
                              <p:cond delay="8500"/>
                            </p:stCondLst>
                            <p:childTnLst>
                              <p:par>
                                <p:cTn id="25" presetID="22" presetClass="entr" presetSubtype="1" fill="hold" grpId="0" nodeType="afterEffect">
                                  <p:stCondLst>
                                    <p:cond delay="100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wipe(up)">
                                      <p:cBhvr>
                                        <p:cTn id="27" dur="1000"/>
                                        <p:tgtEl>
                                          <p:spTgt spid="6">
                                            <p:txEl>
                                              <p:pRg st="7" end="7"/>
                                            </p:txEl>
                                          </p:spTgt>
                                        </p:tgtEl>
                                      </p:cBhvr>
                                    </p:animEffect>
                                  </p:childTnLst>
                                </p:cTn>
                              </p:par>
                            </p:childTnLst>
                          </p:cTn>
                        </p:par>
                        <p:par>
                          <p:cTn id="28" fill="hold">
                            <p:stCondLst>
                              <p:cond delay="10500"/>
                            </p:stCondLst>
                            <p:childTnLst>
                              <p:par>
                                <p:cTn id="29" presetID="22" presetClass="entr" presetSubtype="8" fill="hold" grpId="0" nodeType="afterEffect">
                                  <p:stCondLst>
                                    <p:cond delay="50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wipe(left)">
                                      <p:cBhvr>
                                        <p:cTn id="31" dur="1000"/>
                                        <p:tgtEl>
                                          <p:spTgt spid="6">
                                            <p:txEl>
                                              <p:pRg st="8" end="8"/>
                                            </p:txEl>
                                          </p:spTgt>
                                        </p:tgtEl>
                                      </p:cBhvr>
                                    </p:animEffect>
                                  </p:childTnLst>
                                </p:cTn>
                              </p:par>
                            </p:childTnLst>
                          </p:cTn>
                        </p:par>
                        <p:par>
                          <p:cTn id="32" fill="hold">
                            <p:stCondLst>
                              <p:cond delay="12000"/>
                            </p:stCondLst>
                            <p:childTnLst>
                              <p:par>
                                <p:cTn id="33" presetID="22" presetClass="entr" presetSubtype="1" fill="hold" grpId="0" nodeType="afterEffect">
                                  <p:stCondLst>
                                    <p:cond delay="1000"/>
                                  </p:stCondLst>
                                  <p:childTnLst>
                                    <p:set>
                                      <p:cBhvr>
                                        <p:cTn id="34" dur="1" fill="hold">
                                          <p:stCondLst>
                                            <p:cond delay="0"/>
                                          </p:stCondLst>
                                        </p:cTn>
                                        <p:tgtEl>
                                          <p:spTgt spid="6">
                                            <p:txEl>
                                              <p:pRg st="10" end="10"/>
                                            </p:txEl>
                                          </p:spTgt>
                                        </p:tgtEl>
                                        <p:attrNameLst>
                                          <p:attrName>style.visibility</p:attrName>
                                        </p:attrNameLst>
                                      </p:cBhvr>
                                      <p:to>
                                        <p:strVal val="visible"/>
                                      </p:to>
                                    </p:set>
                                    <p:animEffect transition="in" filter="wipe(up)">
                                      <p:cBhvr>
                                        <p:cTn id="35" dur="1000"/>
                                        <p:tgtEl>
                                          <p:spTgt spid="6">
                                            <p:txEl>
                                              <p:pRg st="10" end="10"/>
                                            </p:txEl>
                                          </p:spTgt>
                                        </p:tgtEl>
                                      </p:cBhvr>
                                    </p:animEffect>
                                  </p:childTnLst>
                                </p:cTn>
                              </p:par>
                            </p:childTnLst>
                          </p:cTn>
                        </p:par>
                        <p:par>
                          <p:cTn id="36" fill="hold">
                            <p:stCondLst>
                              <p:cond delay="14000"/>
                            </p:stCondLst>
                            <p:childTnLst>
                              <p:par>
                                <p:cTn id="37" presetID="22" presetClass="entr" presetSubtype="8" fill="hold" grpId="0" nodeType="afterEffect">
                                  <p:stCondLst>
                                    <p:cond delay="500"/>
                                  </p:stCondLst>
                                  <p:childTnLst>
                                    <p:set>
                                      <p:cBhvr>
                                        <p:cTn id="38" dur="1" fill="hold">
                                          <p:stCondLst>
                                            <p:cond delay="0"/>
                                          </p:stCondLst>
                                        </p:cTn>
                                        <p:tgtEl>
                                          <p:spTgt spid="6">
                                            <p:txEl>
                                              <p:pRg st="11" end="11"/>
                                            </p:txEl>
                                          </p:spTgt>
                                        </p:tgtEl>
                                        <p:attrNameLst>
                                          <p:attrName>style.visibility</p:attrName>
                                        </p:attrNameLst>
                                      </p:cBhvr>
                                      <p:to>
                                        <p:strVal val="visible"/>
                                      </p:to>
                                    </p:set>
                                    <p:animEffect transition="in" filter="wipe(left)">
                                      <p:cBhvr>
                                        <p:cTn id="39" dur="10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phique 24" descr="Pièces de puzzle contour">
            <a:extLst>
              <a:ext uri="{FF2B5EF4-FFF2-40B4-BE49-F238E27FC236}">
                <a16:creationId xmlns:a16="http://schemas.microsoft.com/office/drawing/2014/main" id="{09E1B181-E3A4-4A05-A199-5EE67AB462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59026" y="2730329"/>
            <a:ext cx="4590594" cy="4590594"/>
          </a:xfrm>
          <a:prstGeom prst="rect">
            <a:avLst/>
          </a:prstGeom>
        </p:spPr>
      </p:pic>
      <p:sp>
        <p:nvSpPr>
          <p:cNvPr id="2" name="Espace réservé du numéro de diapositive 1">
            <a:extLst>
              <a:ext uri="{FF2B5EF4-FFF2-40B4-BE49-F238E27FC236}">
                <a16:creationId xmlns:a16="http://schemas.microsoft.com/office/drawing/2014/main" id="{AE25ACEA-023E-4451-963A-0CFDDA97FA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pPr marL="0" lvl="0" indent="0" algn="r" rtl="0">
                <a:spcBef>
                  <a:spcPts val="0"/>
                </a:spcBef>
                <a:spcAft>
                  <a:spcPts val="0"/>
                </a:spcAft>
                <a:buNone/>
              </a:pPr>
              <a:t>8</a:t>
            </a:fld>
            <a:endParaRPr lang="es-ES"/>
          </a:p>
        </p:txBody>
      </p:sp>
      <p:sp>
        <p:nvSpPr>
          <p:cNvPr id="5" name="Google Shape;65;p9">
            <a:extLst>
              <a:ext uri="{FF2B5EF4-FFF2-40B4-BE49-F238E27FC236}">
                <a16:creationId xmlns:a16="http://schemas.microsoft.com/office/drawing/2014/main" id="{AC174F12-FE9B-4B8A-902D-9AB9344437A6}"/>
              </a:ext>
            </a:extLst>
          </p:cNvPr>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pPr>
            <a:r>
              <a:rPr lang="es-ES" sz="2400" dirty="0">
                <a:solidFill>
                  <a:schemeClr val="lt1"/>
                </a:solidFill>
              </a:rPr>
              <a:t>Introducción</a:t>
            </a:r>
            <a:endParaRPr lang="es-ES" sz="2400" b="0" i="0" u="none" strike="noStrike" cap="none" dirty="0">
              <a:solidFill>
                <a:schemeClr val="lt1"/>
              </a:solidFill>
              <a:sym typeface="Arial"/>
            </a:endParaRPr>
          </a:p>
        </p:txBody>
      </p:sp>
      <p:sp>
        <p:nvSpPr>
          <p:cNvPr id="6" name="5 Rectángulo">
            <a:extLst>
              <a:ext uri="{FF2B5EF4-FFF2-40B4-BE49-F238E27FC236}">
                <a16:creationId xmlns:a16="http://schemas.microsoft.com/office/drawing/2014/main" id="{0749F304-9B38-494D-BA39-F3C00F6F8E45}"/>
              </a:ext>
            </a:extLst>
          </p:cNvPr>
          <p:cNvSpPr/>
          <p:nvPr/>
        </p:nvSpPr>
        <p:spPr>
          <a:xfrm>
            <a:off x="285531" y="1890883"/>
            <a:ext cx="8367731" cy="1815882"/>
          </a:xfrm>
          <a:prstGeom prst="rect">
            <a:avLst/>
          </a:prstGeom>
        </p:spPr>
        <p:txBody>
          <a:bodyPr wrap="square">
            <a:spAutoFit/>
          </a:bodyPr>
          <a:lstStyle/>
          <a:p>
            <a:pPr algn="just"/>
            <a:r>
              <a:rPr lang="es-ES" sz="1600" dirty="0">
                <a:solidFill>
                  <a:schemeClr val="tx1"/>
                </a:solidFill>
              </a:rPr>
              <a:t>Al estar estas actividades muy relacionadas con el “Atención al cliente”, se centran en evolucionar con sus necesidades y adaptar la oferta en consecuencia</a:t>
            </a:r>
            <a:r>
              <a:rPr lang="en-US" sz="1600" dirty="0">
                <a:solidFill>
                  <a:schemeClr val="tx1"/>
                </a:solidFill>
              </a:rPr>
              <a:t>.</a:t>
            </a:r>
          </a:p>
          <a:p>
            <a:pPr algn="just"/>
            <a:endParaRPr lang="en-US" sz="1600" dirty="0">
              <a:solidFill>
                <a:schemeClr val="tx1"/>
              </a:solidFill>
            </a:endParaRPr>
          </a:p>
          <a:p>
            <a:pPr algn="just"/>
            <a:endParaRPr lang="en-US" sz="1600" dirty="0">
              <a:solidFill>
                <a:schemeClr val="tx1"/>
              </a:solidFill>
            </a:endParaRPr>
          </a:p>
          <a:p>
            <a:pPr algn="just"/>
            <a:r>
              <a:rPr lang="es-ES" sz="1600" dirty="0">
                <a:solidFill>
                  <a:schemeClr val="tx1"/>
                </a:solidFill>
              </a:rPr>
              <a:t>Sin embargo, requerirán un modelo de negocio sólido para asegurar su longevidad a lo largo de los diversos desafíos que enfrentarán </a:t>
            </a:r>
            <a:r>
              <a:rPr lang="en-US" sz="1600" dirty="0">
                <a:solidFill>
                  <a:schemeClr val="tx1"/>
                </a:solidFill>
              </a:rPr>
              <a:t>:</a:t>
            </a:r>
          </a:p>
          <a:p>
            <a:pPr algn="just"/>
            <a:endParaRPr lang="en-US" sz="1600" dirty="0">
              <a:solidFill>
                <a:schemeClr val="tx1"/>
              </a:solidFill>
            </a:endParaRPr>
          </a:p>
        </p:txBody>
      </p:sp>
      <p:sp>
        <p:nvSpPr>
          <p:cNvPr id="23" name="ZoneTexte 22">
            <a:extLst>
              <a:ext uri="{FF2B5EF4-FFF2-40B4-BE49-F238E27FC236}">
                <a16:creationId xmlns:a16="http://schemas.microsoft.com/office/drawing/2014/main" id="{805DC73E-D3F6-4EFB-8A28-2B38CF681B69}"/>
              </a:ext>
            </a:extLst>
          </p:cNvPr>
          <p:cNvSpPr txBox="1"/>
          <p:nvPr/>
        </p:nvSpPr>
        <p:spPr>
          <a:xfrm>
            <a:off x="2510672" y="4147671"/>
            <a:ext cx="1162975" cy="461665"/>
          </a:xfrm>
          <a:prstGeom prst="rect">
            <a:avLst/>
          </a:prstGeom>
          <a:noFill/>
        </p:spPr>
        <p:txBody>
          <a:bodyPr wrap="square" rtlCol="0">
            <a:spAutoFit/>
          </a:bodyPr>
          <a:lstStyle/>
          <a:p>
            <a:pPr algn="ctr"/>
            <a:r>
              <a:rPr lang="fr-FR" sz="1200" b="1" dirty="0" err="1">
                <a:solidFill>
                  <a:srgbClr val="009FC6"/>
                </a:solidFill>
              </a:rPr>
              <a:t>Technically</a:t>
            </a:r>
            <a:r>
              <a:rPr lang="fr-FR" sz="1200" b="1" dirty="0">
                <a:solidFill>
                  <a:srgbClr val="009FC6"/>
                </a:solidFill>
              </a:rPr>
              <a:t> </a:t>
            </a:r>
            <a:r>
              <a:rPr lang="fr-FR" sz="1200" b="1" dirty="0" err="1">
                <a:solidFill>
                  <a:srgbClr val="009FC6"/>
                </a:solidFill>
              </a:rPr>
              <a:t>feasible</a:t>
            </a:r>
            <a:endParaRPr lang="fr-FR" sz="1200" b="1" dirty="0">
              <a:solidFill>
                <a:srgbClr val="009FC6"/>
              </a:solidFill>
            </a:endParaRPr>
          </a:p>
        </p:txBody>
      </p:sp>
      <p:sp>
        <p:nvSpPr>
          <p:cNvPr id="26" name="ZoneTexte 25">
            <a:extLst>
              <a:ext uri="{FF2B5EF4-FFF2-40B4-BE49-F238E27FC236}">
                <a16:creationId xmlns:a16="http://schemas.microsoft.com/office/drawing/2014/main" id="{523CBC76-E36D-42BD-9210-E8B07DF4D248}"/>
              </a:ext>
            </a:extLst>
          </p:cNvPr>
          <p:cNvSpPr txBox="1"/>
          <p:nvPr/>
        </p:nvSpPr>
        <p:spPr>
          <a:xfrm>
            <a:off x="2510672" y="6231881"/>
            <a:ext cx="1404380" cy="461665"/>
          </a:xfrm>
          <a:prstGeom prst="rect">
            <a:avLst/>
          </a:prstGeom>
          <a:noFill/>
        </p:spPr>
        <p:txBody>
          <a:bodyPr wrap="square" rtlCol="0">
            <a:spAutoFit/>
          </a:bodyPr>
          <a:lstStyle/>
          <a:p>
            <a:pPr algn="ctr"/>
            <a:r>
              <a:rPr lang="fr-FR" sz="1200" b="1" dirty="0">
                <a:solidFill>
                  <a:srgbClr val="009FC6"/>
                </a:solidFill>
              </a:rPr>
              <a:t>Matches </a:t>
            </a:r>
            <a:r>
              <a:rPr lang="fr-FR" sz="1200" b="1" dirty="0" err="1">
                <a:solidFill>
                  <a:srgbClr val="009FC6"/>
                </a:solidFill>
              </a:rPr>
              <a:t>market</a:t>
            </a:r>
            <a:r>
              <a:rPr lang="fr-FR" sz="1200" b="1" dirty="0">
                <a:solidFill>
                  <a:srgbClr val="009FC6"/>
                </a:solidFill>
              </a:rPr>
              <a:t> expectations</a:t>
            </a:r>
          </a:p>
        </p:txBody>
      </p:sp>
      <p:sp>
        <p:nvSpPr>
          <p:cNvPr id="27" name="ZoneTexte 26">
            <a:extLst>
              <a:ext uri="{FF2B5EF4-FFF2-40B4-BE49-F238E27FC236}">
                <a16:creationId xmlns:a16="http://schemas.microsoft.com/office/drawing/2014/main" id="{0B9FD991-4DA0-4196-829B-4A5BE9CE70AB}"/>
              </a:ext>
            </a:extLst>
          </p:cNvPr>
          <p:cNvSpPr txBox="1"/>
          <p:nvPr/>
        </p:nvSpPr>
        <p:spPr>
          <a:xfrm>
            <a:off x="4276725" y="6016625"/>
            <a:ext cx="1075864" cy="646331"/>
          </a:xfrm>
          <a:prstGeom prst="rect">
            <a:avLst/>
          </a:prstGeom>
          <a:noFill/>
        </p:spPr>
        <p:txBody>
          <a:bodyPr wrap="square" rtlCol="0">
            <a:spAutoFit/>
          </a:bodyPr>
          <a:lstStyle/>
          <a:p>
            <a:pPr algn="ctr"/>
            <a:r>
              <a:rPr lang="fr-FR" sz="1200" b="1" dirty="0" err="1">
                <a:solidFill>
                  <a:srgbClr val="009FC6"/>
                </a:solidFill>
              </a:rPr>
              <a:t>Different</a:t>
            </a:r>
            <a:r>
              <a:rPr lang="fr-FR" sz="1200" b="1" dirty="0">
                <a:solidFill>
                  <a:srgbClr val="009FC6"/>
                </a:solidFill>
              </a:rPr>
              <a:t> </a:t>
            </a:r>
            <a:r>
              <a:rPr lang="fr-FR" sz="1200" b="1" dirty="0" err="1">
                <a:solidFill>
                  <a:srgbClr val="009FC6"/>
                </a:solidFill>
              </a:rPr>
              <a:t>offer</a:t>
            </a:r>
            <a:r>
              <a:rPr lang="fr-FR" sz="1200" b="1" dirty="0">
                <a:solidFill>
                  <a:srgbClr val="009FC6"/>
                </a:solidFill>
              </a:rPr>
              <a:t> </a:t>
            </a:r>
            <a:r>
              <a:rPr lang="fr-FR" sz="1200" b="1" dirty="0" err="1">
                <a:solidFill>
                  <a:srgbClr val="009FC6"/>
                </a:solidFill>
              </a:rPr>
              <a:t>from</a:t>
            </a:r>
            <a:r>
              <a:rPr lang="fr-FR" sz="1200" b="1" dirty="0">
                <a:solidFill>
                  <a:srgbClr val="009FC6"/>
                </a:solidFill>
              </a:rPr>
              <a:t> </a:t>
            </a:r>
            <a:r>
              <a:rPr lang="fr-FR" sz="1200" b="1" dirty="0" err="1">
                <a:solidFill>
                  <a:srgbClr val="009FC6"/>
                </a:solidFill>
              </a:rPr>
              <a:t>competitors</a:t>
            </a:r>
            <a:endParaRPr lang="fr-FR" sz="1200" b="1" dirty="0">
              <a:solidFill>
                <a:srgbClr val="009FC6"/>
              </a:solidFill>
            </a:endParaRPr>
          </a:p>
        </p:txBody>
      </p:sp>
      <p:sp>
        <p:nvSpPr>
          <p:cNvPr id="28" name="ZoneTexte 27">
            <a:extLst>
              <a:ext uri="{FF2B5EF4-FFF2-40B4-BE49-F238E27FC236}">
                <a16:creationId xmlns:a16="http://schemas.microsoft.com/office/drawing/2014/main" id="{78891EF0-CCB2-49EB-BECD-C4030F7B7EBA}"/>
              </a:ext>
            </a:extLst>
          </p:cNvPr>
          <p:cNvSpPr txBox="1"/>
          <p:nvPr/>
        </p:nvSpPr>
        <p:spPr>
          <a:xfrm rot="1298972">
            <a:off x="4576156" y="3696385"/>
            <a:ext cx="1404380" cy="461665"/>
          </a:xfrm>
          <a:prstGeom prst="rect">
            <a:avLst/>
          </a:prstGeom>
          <a:noFill/>
        </p:spPr>
        <p:txBody>
          <a:bodyPr wrap="square" rtlCol="0">
            <a:spAutoFit/>
          </a:bodyPr>
          <a:lstStyle/>
          <a:p>
            <a:pPr algn="ctr"/>
            <a:r>
              <a:rPr lang="fr-FR" sz="1200" b="1" dirty="0" err="1">
                <a:solidFill>
                  <a:srgbClr val="009FC6"/>
                </a:solidFill>
              </a:rPr>
              <a:t>Economically</a:t>
            </a:r>
            <a:r>
              <a:rPr lang="fr-FR" sz="1200" b="1" dirty="0">
                <a:solidFill>
                  <a:srgbClr val="009FC6"/>
                </a:solidFill>
              </a:rPr>
              <a:t> viable</a:t>
            </a:r>
          </a:p>
        </p:txBody>
      </p:sp>
      <p:sp>
        <p:nvSpPr>
          <p:cNvPr id="36" name="Forme libre : forme 35">
            <a:extLst>
              <a:ext uri="{FF2B5EF4-FFF2-40B4-BE49-F238E27FC236}">
                <a16:creationId xmlns:a16="http://schemas.microsoft.com/office/drawing/2014/main" id="{D1F52549-E231-472D-9211-63E4840CD7EC}"/>
              </a:ext>
            </a:extLst>
          </p:cNvPr>
          <p:cNvSpPr/>
          <p:nvPr/>
        </p:nvSpPr>
        <p:spPr>
          <a:xfrm>
            <a:off x="2428875" y="5419725"/>
            <a:ext cx="2038350" cy="1365250"/>
          </a:xfrm>
          <a:custGeom>
            <a:avLst/>
            <a:gdLst>
              <a:gd name="connsiteX0" fmla="*/ 31750 w 2038350"/>
              <a:gd name="connsiteY0" fmla="*/ 0 h 1365250"/>
              <a:gd name="connsiteX1" fmla="*/ 180975 w 2038350"/>
              <a:gd name="connsiteY1" fmla="*/ 0 h 1365250"/>
              <a:gd name="connsiteX2" fmla="*/ 644525 w 2038350"/>
              <a:gd name="connsiteY2" fmla="*/ 501650 h 1365250"/>
              <a:gd name="connsiteX3" fmla="*/ 971550 w 2038350"/>
              <a:gd name="connsiteY3" fmla="*/ 492125 h 1365250"/>
              <a:gd name="connsiteX4" fmla="*/ 1343025 w 2038350"/>
              <a:gd name="connsiteY4" fmla="*/ 3175 h 1365250"/>
              <a:gd name="connsiteX5" fmla="*/ 1574800 w 2038350"/>
              <a:gd name="connsiteY5" fmla="*/ 3175 h 1365250"/>
              <a:gd name="connsiteX6" fmla="*/ 2038350 w 2038350"/>
              <a:gd name="connsiteY6" fmla="*/ 457200 h 1365250"/>
              <a:gd name="connsiteX7" fmla="*/ 2025650 w 2038350"/>
              <a:gd name="connsiteY7" fmla="*/ 889000 h 1365250"/>
              <a:gd name="connsiteX8" fmla="*/ 1543050 w 2038350"/>
              <a:gd name="connsiteY8" fmla="*/ 1133475 h 1365250"/>
              <a:gd name="connsiteX9" fmla="*/ 1543050 w 2038350"/>
              <a:gd name="connsiteY9" fmla="*/ 1362075 h 1365250"/>
              <a:gd name="connsiteX10" fmla="*/ 0 w 2038350"/>
              <a:gd name="connsiteY10" fmla="*/ 1365250 h 1365250"/>
              <a:gd name="connsiteX11" fmla="*/ 31750 w 2038350"/>
              <a:gd name="connsiteY11" fmla="*/ 0 h 136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8350" h="1365250">
                <a:moveTo>
                  <a:pt x="31750" y="0"/>
                </a:moveTo>
                <a:lnTo>
                  <a:pt x="180975" y="0"/>
                </a:lnTo>
                <a:lnTo>
                  <a:pt x="644525" y="501650"/>
                </a:lnTo>
                <a:lnTo>
                  <a:pt x="971550" y="492125"/>
                </a:lnTo>
                <a:lnTo>
                  <a:pt x="1343025" y="3175"/>
                </a:lnTo>
                <a:lnTo>
                  <a:pt x="1574800" y="3175"/>
                </a:lnTo>
                <a:lnTo>
                  <a:pt x="2038350" y="457200"/>
                </a:lnTo>
                <a:lnTo>
                  <a:pt x="2025650" y="889000"/>
                </a:lnTo>
                <a:lnTo>
                  <a:pt x="1543050" y="1133475"/>
                </a:lnTo>
                <a:lnTo>
                  <a:pt x="1543050" y="1362075"/>
                </a:lnTo>
                <a:lnTo>
                  <a:pt x="0" y="1365250"/>
                </a:lnTo>
                <a:lnTo>
                  <a:pt x="3175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Forme libre : forme 36">
            <a:extLst>
              <a:ext uri="{FF2B5EF4-FFF2-40B4-BE49-F238E27FC236}">
                <a16:creationId xmlns:a16="http://schemas.microsoft.com/office/drawing/2014/main" id="{48C0FFE8-FC06-46F0-9440-C715A32ED792}"/>
              </a:ext>
            </a:extLst>
          </p:cNvPr>
          <p:cNvSpPr/>
          <p:nvPr/>
        </p:nvSpPr>
        <p:spPr>
          <a:xfrm>
            <a:off x="3978275" y="4784725"/>
            <a:ext cx="1444625" cy="1990725"/>
          </a:xfrm>
          <a:custGeom>
            <a:avLst/>
            <a:gdLst>
              <a:gd name="connsiteX0" fmla="*/ 0 w 1444625"/>
              <a:gd name="connsiteY0" fmla="*/ 514350 h 1990725"/>
              <a:gd name="connsiteX1" fmla="*/ 3175 w 1444625"/>
              <a:gd name="connsiteY1" fmla="*/ 641350 h 1990725"/>
              <a:gd name="connsiteX2" fmla="*/ 558800 w 1444625"/>
              <a:gd name="connsiteY2" fmla="*/ 1031875 h 1990725"/>
              <a:gd name="connsiteX3" fmla="*/ 508000 w 1444625"/>
              <a:gd name="connsiteY3" fmla="*/ 1441450 h 1990725"/>
              <a:gd name="connsiteX4" fmla="*/ 12700 w 1444625"/>
              <a:gd name="connsiteY4" fmla="*/ 1847850 h 1990725"/>
              <a:gd name="connsiteX5" fmla="*/ 12700 w 1444625"/>
              <a:gd name="connsiteY5" fmla="*/ 1990725 h 1990725"/>
              <a:gd name="connsiteX6" fmla="*/ 1444625 w 1444625"/>
              <a:gd name="connsiteY6" fmla="*/ 1987550 h 1990725"/>
              <a:gd name="connsiteX7" fmla="*/ 1425575 w 1444625"/>
              <a:gd name="connsiteY7" fmla="*/ 508000 h 1990725"/>
              <a:gd name="connsiteX8" fmla="*/ 679450 w 1444625"/>
              <a:gd name="connsiteY8" fmla="*/ 0 h 1990725"/>
              <a:gd name="connsiteX9" fmla="*/ 501650 w 1444625"/>
              <a:gd name="connsiteY9" fmla="*/ 6350 h 1990725"/>
              <a:gd name="connsiteX10" fmla="*/ 0 w 1444625"/>
              <a:gd name="connsiteY10" fmla="*/ 514350 h 19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4625" h="1990725">
                <a:moveTo>
                  <a:pt x="0" y="514350"/>
                </a:moveTo>
                <a:cubicBezTo>
                  <a:pt x="1058" y="556683"/>
                  <a:pt x="2117" y="599017"/>
                  <a:pt x="3175" y="641350"/>
                </a:cubicBezTo>
                <a:lnTo>
                  <a:pt x="558800" y="1031875"/>
                </a:lnTo>
                <a:lnTo>
                  <a:pt x="508000" y="1441450"/>
                </a:lnTo>
                <a:lnTo>
                  <a:pt x="12700" y="1847850"/>
                </a:lnTo>
                <a:lnTo>
                  <a:pt x="12700" y="1990725"/>
                </a:lnTo>
                <a:lnTo>
                  <a:pt x="1444625" y="1987550"/>
                </a:lnTo>
                <a:lnTo>
                  <a:pt x="1425575" y="508000"/>
                </a:lnTo>
                <a:lnTo>
                  <a:pt x="679450" y="0"/>
                </a:lnTo>
                <a:lnTo>
                  <a:pt x="501650" y="6350"/>
                </a:lnTo>
                <a:lnTo>
                  <a:pt x="0" y="51435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Forme libre : forme 37">
            <a:extLst>
              <a:ext uri="{FF2B5EF4-FFF2-40B4-BE49-F238E27FC236}">
                <a16:creationId xmlns:a16="http://schemas.microsoft.com/office/drawing/2014/main" id="{680D0B42-1A2D-4370-9BDC-05FBC5E125DC}"/>
              </a:ext>
            </a:extLst>
          </p:cNvPr>
          <p:cNvSpPr/>
          <p:nvPr/>
        </p:nvSpPr>
        <p:spPr>
          <a:xfrm>
            <a:off x="4054475" y="3181350"/>
            <a:ext cx="2044700" cy="1857375"/>
          </a:xfrm>
          <a:custGeom>
            <a:avLst/>
            <a:gdLst>
              <a:gd name="connsiteX0" fmla="*/ 714375 w 2044700"/>
              <a:gd name="connsiteY0" fmla="*/ 0 h 1857375"/>
              <a:gd name="connsiteX1" fmla="*/ 0 w 2044700"/>
              <a:gd name="connsiteY1" fmla="*/ 415925 h 1857375"/>
              <a:gd name="connsiteX2" fmla="*/ 127000 w 2044700"/>
              <a:gd name="connsiteY2" fmla="*/ 1352550 h 1857375"/>
              <a:gd name="connsiteX3" fmla="*/ 1514475 w 2044700"/>
              <a:gd name="connsiteY3" fmla="*/ 1857375 h 1857375"/>
              <a:gd name="connsiteX4" fmla="*/ 2044700 w 2044700"/>
              <a:gd name="connsiteY4" fmla="*/ 517525 h 1857375"/>
              <a:gd name="connsiteX5" fmla="*/ 714375 w 2044700"/>
              <a:gd name="connsiteY5" fmla="*/ 0 h 185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4700" h="1857375">
                <a:moveTo>
                  <a:pt x="714375" y="0"/>
                </a:moveTo>
                <a:lnTo>
                  <a:pt x="0" y="415925"/>
                </a:lnTo>
                <a:lnTo>
                  <a:pt x="127000" y="1352550"/>
                </a:lnTo>
                <a:lnTo>
                  <a:pt x="1514475" y="1857375"/>
                </a:lnTo>
                <a:lnTo>
                  <a:pt x="2044700" y="517525"/>
                </a:lnTo>
                <a:lnTo>
                  <a:pt x="714375"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0CD41699-4495-41DD-BF71-BE0782234FFE}"/>
              </a:ext>
            </a:extLst>
          </p:cNvPr>
          <p:cNvSpPr/>
          <p:nvPr/>
        </p:nvSpPr>
        <p:spPr>
          <a:xfrm>
            <a:off x="2281561" y="3927217"/>
            <a:ext cx="1772914" cy="19907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28820110"/>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2000"/>
                                        <p:tgtEl>
                                          <p:spTgt spid="6">
                                            <p:txEl>
                                              <p:pRg st="0" end="0"/>
                                            </p:txEl>
                                          </p:spTgt>
                                        </p:tgtEl>
                                      </p:cBhvr>
                                    </p:animEffect>
                                  </p:childTnLst>
                                </p:cTn>
                              </p:par>
                            </p:childTnLst>
                          </p:cTn>
                        </p:par>
                        <p:par>
                          <p:cTn id="8" fill="hold">
                            <p:stCondLst>
                              <p:cond delay="2500"/>
                            </p:stCondLst>
                            <p:childTnLst>
                              <p:par>
                                <p:cTn id="9" presetID="22" presetClass="entr" presetSubtype="1" fill="hold" grpId="0" nodeType="afterEffect">
                                  <p:stCondLst>
                                    <p:cond delay="500"/>
                                  </p:stCondLst>
                                  <p:childTnLst>
                                    <p:set>
                                      <p:cBhvr>
                                        <p:cTn id="10" dur="1" fill="hold">
                                          <p:stCondLst>
                                            <p:cond delay="0"/>
                                          </p:stCondLst>
                                        </p:cTn>
                                        <p:tgtEl>
                                          <p:spTgt spid="6">
                                            <p:txEl>
                                              <p:pRg st="3" end="3"/>
                                            </p:txEl>
                                          </p:spTgt>
                                        </p:tgtEl>
                                        <p:attrNameLst>
                                          <p:attrName>style.visibility</p:attrName>
                                        </p:attrNameLst>
                                      </p:cBhvr>
                                      <p:to>
                                        <p:strVal val="visible"/>
                                      </p:to>
                                    </p:set>
                                    <p:animEffect transition="in" filter="wipe(up)">
                                      <p:cBhvr>
                                        <p:cTn id="11" dur="2000"/>
                                        <p:tgtEl>
                                          <p:spTgt spid="6">
                                            <p:txEl>
                                              <p:pRg st="3" end="3"/>
                                            </p:txEl>
                                          </p:spTgt>
                                        </p:tgtEl>
                                      </p:cBhvr>
                                    </p:animEffect>
                                  </p:childTnLst>
                                </p:cTn>
                              </p:par>
                            </p:childTnLst>
                          </p:cTn>
                        </p:par>
                        <p:par>
                          <p:cTn id="12" fill="hold">
                            <p:stCondLst>
                              <p:cond delay="5000"/>
                            </p:stCondLst>
                            <p:childTnLst>
                              <p:par>
                                <p:cTn id="13" presetID="10" presetClass="exit" presetSubtype="0" fill="hold" grpId="0" nodeType="afterEffect">
                                  <p:stCondLst>
                                    <p:cond delay="500"/>
                                  </p:stCondLst>
                                  <p:childTnLst>
                                    <p:animEffect transition="out" filter="fade">
                                      <p:cBhvr>
                                        <p:cTn id="14" dur="2000"/>
                                        <p:tgtEl>
                                          <p:spTgt spid="39"/>
                                        </p:tgtEl>
                                      </p:cBhvr>
                                    </p:animEffect>
                                    <p:set>
                                      <p:cBhvr>
                                        <p:cTn id="15" dur="1" fill="hold">
                                          <p:stCondLst>
                                            <p:cond delay="1999"/>
                                          </p:stCondLst>
                                        </p:cTn>
                                        <p:tgtEl>
                                          <p:spTgt spid="39"/>
                                        </p:tgtEl>
                                        <p:attrNameLst>
                                          <p:attrName>style.visibility</p:attrName>
                                        </p:attrNameLst>
                                      </p:cBhvr>
                                      <p:to>
                                        <p:strVal val="hidden"/>
                                      </p:to>
                                    </p:set>
                                  </p:childTnLst>
                                </p:cTn>
                              </p:par>
                            </p:childTnLst>
                          </p:cTn>
                        </p:par>
                        <p:par>
                          <p:cTn id="16" fill="hold">
                            <p:stCondLst>
                              <p:cond delay="7500"/>
                            </p:stCondLst>
                            <p:childTnLst>
                              <p:par>
                                <p:cTn id="17" presetID="10" presetClass="exit" presetSubtype="0" fill="hold" grpId="0" nodeType="afterEffect">
                                  <p:stCondLst>
                                    <p:cond delay="500"/>
                                  </p:stCondLst>
                                  <p:childTnLst>
                                    <p:animEffect transition="out" filter="fade">
                                      <p:cBhvr>
                                        <p:cTn id="18" dur="2000"/>
                                        <p:tgtEl>
                                          <p:spTgt spid="36"/>
                                        </p:tgtEl>
                                      </p:cBhvr>
                                    </p:animEffect>
                                    <p:set>
                                      <p:cBhvr>
                                        <p:cTn id="19" dur="1" fill="hold">
                                          <p:stCondLst>
                                            <p:cond delay="1999"/>
                                          </p:stCondLst>
                                        </p:cTn>
                                        <p:tgtEl>
                                          <p:spTgt spid="36"/>
                                        </p:tgtEl>
                                        <p:attrNameLst>
                                          <p:attrName>style.visibility</p:attrName>
                                        </p:attrNameLst>
                                      </p:cBhvr>
                                      <p:to>
                                        <p:strVal val="hidden"/>
                                      </p:to>
                                    </p:set>
                                  </p:childTnLst>
                                </p:cTn>
                              </p:par>
                            </p:childTnLst>
                          </p:cTn>
                        </p:par>
                        <p:par>
                          <p:cTn id="20" fill="hold">
                            <p:stCondLst>
                              <p:cond delay="10000"/>
                            </p:stCondLst>
                            <p:childTnLst>
                              <p:par>
                                <p:cTn id="21" presetID="10" presetClass="exit" presetSubtype="0" fill="hold" grpId="0" nodeType="afterEffect">
                                  <p:stCondLst>
                                    <p:cond delay="500"/>
                                  </p:stCondLst>
                                  <p:childTnLst>
                                    <p:animEffect transition="out" filter="fade">
                                      <p:cBhvr>
                                        <p:cTn id="22" dur="2000"/>
                                        <p:tgtEl>
                                          <p:spTgt spid="37"/>
                                        </p:tgtEl>
                                      </p:cBhvr>
                                    </p:animEffect>
                                    <p:set>
                                      <p:cBhvr>
                                        <p:cTn id="23" dur="1" fill="hold">
                                          <p:stCondLst>
                                            <p:cond delay="1999"/>
                                          </p:stCondLst>
                                        </p:cTn>
                                        <p:tgtEl>
                                          <p:spTgt spid="37"/>
                                        </p:tgtEl>
                                        <p:attrNameLst>
                                          <p:attrName>style.visibility</p:attrName>
                                        </p:attrNameLst>
                                      </p:cBhvr>
                                      <p:to>
                                        <p:strVal val="hidden"/>
                                      </p:to>
                                    </p:set>
                                  </p:childTnLst>
                                </p:cTn>
                              </p:par>
                            </p:childTnLst>
                          </p:cTn>
                        </p:par>
                        <p:par>
                          <p:cTn id="24" fill="hold">
                            <p:stCondLst>
                              <p:cond delay="12500"/>
                            </p:stCondLst>
                            <p:childTnLst>
                              <p:par>
                                <p:cTn id="25" presetID="10" presetClass="exit" presetSubtype="0" fill="hold" grpId="0" nodeType="afterEffect">
                                  <p:stCondLst>
                                    <p:cond delay="500"/>
                                  </p:stCondLst>
                                  <p:childTnLst>
                                    <p:animEffect transition="out" filter="fade">
                                      <p:cBhvr>
                                        <p:cTn id="26" dur="2000"/>
                                        <p:tgtEl>
                                          <p:spTgt spid="38"/>
                                        </p:tgtEl>
                                      </p:cBhvr>
                                    </p:animEffect>
                                    <p:set>
                                      <p:cBhvr>
                                        <p:cTn id="27" dur="1" fill="hold">
                                          <p:stCondLst>
                                            <p:cond delay="19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36" grpId="0" animBg="1"/>
      <p:bldP spid="37" grpId="0" animBg="1"/>
      <p:bldP spid="38"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E25ACEA-023E-4451-963A-0CFDDA97FA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pPr marL="0" lvl="0" indent="0" algn="r" rtl="0">
                <a:spcBef>
                  <a:spcPts val="0"/>
                </a:spcBef>
                <a:spcAft>
                  <a:spcPts val="0"/>
                </a:spcAft>
                <a:buNone/>
              </a:pPr>
              <a:t>9</a:t>
            </a:fld>
            <a:endParaRPr lang="es-ES"/>
          </a:p>
        </p:txBody>
      </p:sp>
      <p:sp>
        <p:nvSpPr>
          <p:cNvPr id="5" name="Google Shape;65;p9">
            <a:extLst>
              <a:ext uri="{FF2B5EF4-FFF2-40B4-BE49-F238E27FC236}">
                <a16:creationId xmlns:a16="http://schemas.microsoft.com/office/drawing/2014/main" id="{AC174F12-FE9B-4B8A-902D-9AB9344437A6}"/>
              </a:ext>
            </a:extLst>
          </p:cNvPr>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pPr>
            <a:r>
              <a:rPr lang="es-ES" sz="2400" dirty="0">
                <a:solidFill>
                  <a:schemeClr val="lt1"/>
                </a:solidFill>
              </a:rPr>
              <a:t>Introducción</a:t>
            </a:r>
            <a:endParaRPr lang="es-ES" sz="2400" b="0" i="0" u="none" strike="noStrike" cap="none" dirty="0">
              <a:solidFill>
                <a:schemeClr val="lt1"/>
              </a:solidFill>
              <a:sym typeface="Arial"/>
            </a:endParaRPr>
          </a:p>
        </p:txBody>
      </p:sp>
      <p:sp>
        <p:nvSpPr>
          <p:cNvPr id="6" name="5 Rectángulo">
            <a:extLst>
              <a:ext uri="{FF2B5EF4-FFF2-40B4-BE49-F238E27FC236}">
                <a16:creationId xmlns:a16="http://schemas.microsoft.com/office/drawing/2014/main" id="{0749F304-9B38-494D-BA39-F3C00F6F8E45}"/>
              </a:ext>
            </a:extLst>
          </p:cNvPr>
          <p:cNvSpPr/>
          <p:nvPr/>
        </p:nvSpPr>
        <p:spPr>
          <a:xfrm>
            <a:off x="285531" y="1728652"/>
            <a:ext cx="8367731" cy="830997"/>
          </a:xfrm>
          <a:prstGeom prst="rect">
            <a:avLst/>
          </a:prstGeom>
        </p:spPr>
        <p:txBody>
          <a:bodyPr wrap="square">
            <a:spAutoFit/>
          </a:bodyPr>
          <a:lstStyle/>
          <a:p>
            <a:pPr algn="just"/>
            <a:r>
              <a:rPr lang="es-ES" sz="1600" dirty="0">
                <a:solidFill>
                  <a:schemeClr val="tx1"/>
                </a:solidFill>
              </a:rPr>
              <a:t>En términos de modelo comercial, la forma en que se facturarán los servicios a los clientes también determinará el abastecimiento y la organización necesarios para cumplir con las demandas.</a:t>
            </a:r>
          </a:p>
        </p:txBody>
      </p:sp>
      <p:sp>
        <p:nvSpPr>
          <p:cNvPr id="3" name="Rectangle : coins arrondis 2">
            <a:extLst>
              <a:ext uri="{FF2B5EF4-FFF2-40B4-BE49-F238E27FC236}">
                <a16:creationId xmlns:a16="http://schemas.microsoft.com/office/drawing/2014/main" id="{2EA2EA22-3BAD-4461-90F6-BC9076FF2B7A}"/>
              </a:ext>
            </a:extLst>
          </p:cNvPr>
          <p:cNvSpPr/>
          <p:nvPr/>
        </p:nvSpPr>
        <p:spPr>
          <a:xfrm>
            <a:off x="878889" y="2887462"/>
            <a:ext cx="2210540" cy="54153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1 - </a:t>
            </a:r>
            <a:r>
              <a:rPr lang="fr-FR" dirty="0" err="1"/>
              <a:t>Classic</a:t>
            </a:r>
            <a:endParaRPr lang="fr-FR" dirty="0"/>
          </a:p>
        </p:txBody>
      </p:sp>
      <p:sp>
        <p:nvSpPr>
          <p:cNvPr id="16" name="Flèche : droite 15">
            <a:extLst>
              <a:ext uri="{FF2B5EF4-FFF2-40B4-BE49-F238E27FC236}">
                <a16:creationId xmlns:a16="http://schemas.microsoft.com/office/drawing/2014/main" id="{B22D8D63-5480-4B9F-BFD7-3070EC1806ED}"/>
              </a:ext>
            </a:extLst>
          </p:cNvPr>
          <p:cNvSpPr/>
          <p:nvPr/>
        </p:nvSpPr>
        <p:spPr>
          <a:xfrm>
            <a:off x="1094915" y="5518507"/>
            <a:ext cx="978408" cy="484632"/>
          </a:xfrm>
          <a:prstGeom prst="rightArrow">
            <a:avLst/>
          </a:prstGeom>
          <a:solidFill>
            <a:srgbClr val="009FC6"/>
          </a:solidFill>
          <a:ln w="12700">
            <a:solidFill>
              <a:schemeClr val="bg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FDA06207-E99C-46EF-A184-2623EA25FFBB}"/>
              </a:ext>
            </a:extLst>
          </p:cNvPr>
          <p:cNvSpPr txBox="1"/>
          <p:nvPr/>
        </p:nvSpPr>
        <p:spPr>
          <a:xfrm>
            <a:off x="2353104" y="5499213"/>
            <a:ext cx="1651247" cy="523220"/>
          </a:xfrm>
          <a:prstGeom prst="rect">
            <a:avLst/>
          </a:prstGeom>
          <a:noFill/>
        </p:spPr>
        <p:txBody>
          <a:bodyPr wrap="square" rtlCol="0">
            <a:spAutoFit/>
          </a:bodyPr>
          <a:lstStyle/>
          <a:p>
            <a:pPr algn="ctr"/>
            <a:r>
              <a:rPr lang="fr-FR" dirty="0" err="1"/>
              <a:t>Based</a:t>
            </a:r>
            <a:r>
              <a:rPr lang="fr-FR" dirty="0"/>
              <a:t> on </a:t>
            </a:r>
            <a:r>
              <a:rPr lang="fr-FR" dirty="0" err="1"/>
              <a:t>cost</a:t>
            </a:r>
            <a:r>
              <a:rPr lang="fr-FR" dirty="0"/>
              <a:t> </a:t>
            </a:r>
            <a:r>
              <a:rPr lang="fr-FR" dirty="0" err="1"/>
              <a:t>price</a:t>
            </a:r>
            <a:r>
              <a:rPr lang="fr-FR" dirty="0"/>
              <a:t> of </a:t>
            </a:r>
            <a:r>
              <a:rPr lang="fr-FR" dirty="0" err="1"/>
              <a:t>operations</a:t>
            </a:r>
            <a:endParaRPr lang="fr-FR" dirty="0"/>
          </a:p>
        </p:txBody>
      </p:sp>
      <p:sp>
        <p:nvSpPr>
          <p:cNvPr id="31" name="Flèche : droite 30">
            <a:extLst>
              <a:ext uri="{FF2B5EF4-FFF2-40B4-BE49-F238E27FC236}">
                <a16:creationId xmlns:a16="http://schemas.microsoft.com/office/drawing/2014/main" id="{2B14698F-68D4-4C7F-9BE6-2694EE2EB728}"/>
              </a:ext>
            </a:extLst>
          </p:cNvPr>
          <p:cNvSpPr/>
          <p:nvPr/>
        </p:nvSpPr>
        <p:spPr>
          <a:xfrm>
            <a:off x="5139650" y="5518507"/>
            <a:ext cx="978408" cy="484632"/>
          </a:xfrm>
          <a:prstGeom prst="rightArrow">
            <a:avLst/>
          </a:prstGeom>
          <a:solidFill>
            <a:srgbClr val="18C320"/>
          </a:solidFill>
          <a:ln w="12700">
            <a:solidFill>
              <a:schemeClr val="bg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76E7B1DC-63CA-41C7-9159-6782DF6EDEB2}"/>
              </a:ext>
            </a:extLst>
          </p:cNvPr>
          <p:cNvSpPr txBox="1"/>
          <p:nvPr/>
        </p:nvSpPr>
        <p:spPr>
          <a:xfrm>
            <a:off x="6397839" y="5499213"/>
            <a:ext cx="2133600" cy="523220"/>
          </a:xfrm>
          <a:prstGeom prst="rect">
            <a:avLst/>
          </a:prstGeom>
          <a:noFill/>
        </p:spPr>
        <p:txBody>
          <a:bodyPr wrap="square" rtlCol="0">
            <a:spAutoFit/>
          </a:bodyPr>
          <a:lstStyle/>
          <a:p>
            <a:pPr algn="ctr"/>
            <a:r>
              <a:rPr lang="fr-FR" dirty="0"/>
              <a:t>The </a:t>
            </a:r>
            <a:r>
              <a:rPr lang="fr-FR" dirty="0" err="1"/>
              <a:t>margin</a:t>
            </a:r>
            <a:r>
              <a:rPr lang="fr-FR" dirty="0"/>
              <a:t> </a:t>
            </a:r>
            <a:r>
              <a:rPr lang="fr-FR" dirty="0" err="1"/>
              <a:t>is</a:t>
            </a:r>
            <a:r>
              <a:rPr lang="fr-FR" dirty="0"/>
              <a:t> </a:t>
            </a:r>
            <a:r>
              <a:rPr lang="fr-FR" dirty="0" err="1"/>
              <a:t>calculated</a:t>
            </a:r>
            <a:r>
              <a:rPr lang="fr-FR" dirty="0"/>
              <a:t> to set the </a:t>
            </a:r>
            <a:r>
              <a:rPr lang="fr-FR" dirty="0" err="1"/>
              <a:t>selling</a:t>
            </a:r>
            <a:r>
              <a:rPr lang="fr-FR" dirty="0"/>
              <a:t> </a:t>
            </a:r>
            <a:r>
              <a:rPr lang="fr-FR" dirty="0" err="1"/>
              <a:t>price</a:t>
            </a:r>
            <a:endParaRPr lang="fr-FR" dirty="0"/>
          </a:p>
        </p:txBody>
      </p:sp>
      <p:sp>
        <p:nvSpPr>
          <p:cNvPr id="17" name="Rectangle 16">
            <a:extLst>
              <a:ext uri="{FF2B5EF4-FFF2-40B4-BE49-F238E27FC236}">
                <a16:creationId xmlns:a16="http://schemas.microsoft.com/office/drawing/2014/main" id="{574401EB-D9E0-42E3-930B-3E2B5ADCDFEA}"/>
              </a:ext>
            </a:extLst>
          </p:cNvPr>
          <p:cNvSpPr/>
          <p:nvPr/>
        </p:nvSpPr>
        <p:spPr>
          <a:xfrm>
            <a:off x="285530" y="2721880"/>
            <a:ext cx="8509998" cy="369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 coins arrondis 32">
            <a:extLst>
              <a:ext uri="{FF2B5EF4-FFF2-40B4-BE49-F238E27FC236}">
                <a16:creationId xmlns:a16="http://schemas.microsoft.com/office/drawing/2014/main" id="{8677C5FE-6988-4CE6-994A-AC0E9C172F99}"/>
              </a:ext>
            </a:extLst>
          </p:cNvPr>
          <p:cNvSpPr/>
          <p:nvPr/>
        </p:nvSpPr>
        <p:spPr>
          <a:xfrm>
            <a:off x="878889" y="2887462"/>
            <a:ext cx="2210540" cy="54153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2 - Per </a:t>
            </a:r>
            <a:r>
              <a:rPr lang="fr-FR" dirty="0" err="1"/>
              <a:t>quantity</a:t>
            </a:r>
            <a:endParaRPr lang="fr-FR" dirty="0"/>
          </a:p>
        </p:txBody>
      </p:sp>
      <p:pic>
        <p:nvPicPr>
          <p:cNvPr id="19" name="Image 18" descr="Une image contenant texte, clipart&#10;&#10;Description générée automatiquement">
            <a:extLst>
              <a:ext uri="{FF2B5EF4-FFF2-40B4-BE49-F238E27FC236}">
                <a16:creationId xmlns:a16="http://schemas.microsoft.com/office/drawing/2014/main" id="{38C2E5D3-91A5-4A66-838F-92329A971080}"/>
              </a:ext>
            </a:extLst>
          </p:cNvPr>
          <p:cNvPicPr>
            <a:picLocks noChangeAspect="1"/>
          </p:cNvPicPr>
          <p:nvPr/>
        </p:nvPicPr>
        <p:blipFill>
          <a:blip r:embed="rId3"/>
          <a:stretch>
            <a:fillRect/>
          </a:stretch>
        </p:blipFill>
        <p:spPr>
          <a:xfrm>
            <a:off x="1524285" y="4153405"/>
            <a:ext cx="919747" cy="442841"/>
          </a:xfrm>
          <a:prstGeom prst="rect">
            <a:avLst/>
          </a:prstGeom>
        </p:spPr>
      </p:pic>
      <p:pic>
        <p:nvPicPr>
          <p:cNvPr id="35" name="Image 34" descr="Une image contenant texte, clipart&#10;&#10;Description générée automatiquement">
            <a:extLst>
              <a:ext uri="{FF2B5EF4-FFF2-40B4-BE49-F238E27FC236}">
                <a16:creationId xmlns:a16="http://schemas.microsoft.com/office/drawing/2014/main" id="{E2E6D36C-8BAC-450A-B0FA-F19C29B17F23}"/>
              </a:ext>
            </a:extLst>
          </p:cNvPr>
          <p:cNvPicPr>
            <a:picLocks noChangeAspect="1"/>
          </p:cNvPicPr>
          <p:nvPr/>
        </p:nvPicPr>
        <p:blipFill>
          <a:blip r:embed="rId3"/>
          <a:stretch>
            <a:fillRect/>
          </a:stretch>
        </p:blipFill>
        <p:spPr>
          <a:xfrm>
            <a:off x="3896102" y="4214241"/>
            <a:ext cx="919747" cy="442841"/>
          </a:xfrm>
          <a:prstGeom prst="rect">
            <a:avLst/>
          </a:prstGeom>
        </p:spPr>
      </p:pic>
      <p:pic>
        <p:nvPicPr>
          <p:cNvPr id="40" name="Image 39" descr="Une image contenant texte, clipart&#10;&#10;Description générée automatiquement">
            <a:extLst>
              <a:ext uri="{FF2B5EF4-FFF2-40B4-BE49-F238E27FC236}">
                <a16:creationId xmlns:a16="http://schemas.microsoft.com/office/drawing/2014/main" id="{F3AFCBAB-E539-4CF7-962E-7E2CE068CAAF}"/>
              </a:ext>
            </a:extLst>
          </p:cNvPr>
          <p:cNvPicPr>
            <a:picLocks noChangeAspect="1"/>
          </p:cNvPicPr>
          <p:nvPr/>
        </p:nvPicPr>
        <p:blipFill>
          <a:blip r:embed="rId3"/>
          <a:stretch>
            <a:fillRect/>
          </a:stretch>
        </p:blipFill>
        <p:spPr>
          <a:xfrm>
            <a:off x="3896101" y="4129852"/>
            <a:ext cx="919747" cy="442841"/>
          </a:xfrm>
          <a:prstGeom prst="rect">
            <a:avLst/>
          </a:prstGeom>
        </p:spPr>
      </p:pic>
      <p:pic>
        <p:nvPicPr>
          <p:cNvPr id="41" name="Image 40" descr="Une image contenant texte, clipart&#10;&#10;Description générée automatiquement">
            <a:extLst>
              <a:ext uri="{FF2B5EF4-FFF2-40B4-BE49-F238E27FC236}">
                <a16:creationId xmlns:a16="http://schemas.microsoft.com/office/drawing/2014/main" id="{3D0DA78B-DCE9-4125-AD0F-746BA73511C9}"/>
              </a:ext>
            </a:extLst>
          </p:cNvPr>
          <p:cNvPicPr>
            <a:picLocks noChangeAspect="1"/>
          </p:cNvPicPr>
          <p:nvPr/>
        </p:nvPicPr>
        <p:blipFill>
          <a:blip r:embed="rId3"/>
          <a:stretch>
            <a:fillRect/>
          </a:stretch>
        </p:blipFill>
        <p:spPr>
          <a:xfrm>
            <a:off x="3896100" y="4046299"/>
            <a:ext cx="919747" cy="442841"/>
          </a:xfrm>
          <a:prstGeom prst="rect">
            <a:avLst/>
          </a:prstGeom>
        </p:spPr>
      </p:pic>
      <p:pic>
        <p:nvPicPr>
          <p:cNvPr id="42" name="Image 41" descr="Une image contenant texte, clipart&#10;&#10;Description générée automatiquement">
            <a:extLst>
              <a:ext uri="{FF2B5EF4-FFF2-40B4-BE49-F238E27FC236}">
                <a16:creationId xmlns:a16="http://schemas.microsoft.com/office/drawing/2014/main" id="{C9C80A3B-3FC4-4234-B56A-A9C1648F1656}"/>
              </a:ext>
            </a:extLst>
          </p:cNvPr>
          <p:cNvPicPr>
            <a:picLocks noChangeAspect="1"/>
          </p:cNvPicPr>
          <p:nvPr/>
        </p:nvPicPr>
        <p:blipFill>
          <a:blip r:embed="rId3"/>
          <a:stretch>
            <a:fillRect/>
          </a:stretch>
        </p:blipFill>
        <p:spPr>
          <a:xfrm>
            <a:off x="3896100" y="3950626"/>
            <a:ext cx="919747" cy="442841"/>
          </a:xfrm>
          <a:prstGeom prst="rect">
            <a:avLst/>
          </a:prstGeom>
        </p:spPr>
      </p:pic>
      <p:pic>
        <p:nvPicPr>
          <p:cNvPr id="43" name="Image 42" descr="Une image contenant texte, clipart&#10;&#10;Description générée automatiquement">
            <a:extLst>
              <a:ext uri="{FF2B5EF4-FFF2-40B4-BE49-F238E27FC236}">
                <a16:creationId xmlns:a16="http://schemas.microsoft.com/office/drawing/2014/main" id="{BB5A6C17-8F1A-4D0C-8D50-C70296662D18}"/>
              </a:ext>
            </a:extLst>
          </p:cNvPr>
          <p:cNvPicPr>
            <a:picLocks noChangeAspect="1"/>
          </p:cNvPicPr>
          <p:nvPr/>
        </p:nvPicPr>
        <p:blipFill>
          <a:blip r:embed="rId3"/>
          <a:stretch>
            <a:fillRect/>
          </a:stretch>
        </p:blipFill>
        <p:spPr>
          <a:xfrm>
            <a:off x="6267920" y="4220510"/>
            <a:ext cx="919747" cy="442841"/>
          </a:xfrm>
          <a:prstGeom prst="rect">
            <a:avLst/>
          </a:prstGeom>
        </p:spPr>
      </p:pic>
      <p:pic>
        <p:nvPicPr>
          <p:cNvPr id="44" name="Image 43" descr="Une image contenant texte, clipart&#10;&#10;Description générée automatiquement">
            <a:extLst>
              <a:ext uri="{FF2B5EF4-FFF2-40B4-BE49-F238E27FC236}">
                <a16:creationId xmlns:a16="http://schemas.microsoft.com/office/drawing/2014/main" id="{E08142DB-0E3D-4161-A875-7149107703FF}"/>
              </a:ext>
            </a:extLst>
          </p:cNvPr>
          <p:cNvPicPr>
            <a:picLocks noChangeAspect="1"/>
          </p:cNvPicPr>
          <p:nvPr/>
        </p:nvPicPr>
        <p:blipFill>
          <a:blip r:embed="rId3"/>
          <a:stretch>
            <a:fillRect/>
          </a:stretch>
        </p:blipFill>
        <p:spPr>
          <a:xfrm>
            <a:off x="6267919" y="4136121"/>
            <a:ext cx="919747" cy="442841"/>
          </a:xfrm>
          <a:prstGeom prst="rect">
            <a:avLst/>
          </a:prstGeom>
        </p:spPr>
      </p:pic>
      <p:pic>
        <p:nvPicPr>
          <p:cNvPr id="45" name="Image 44" descr="Une image contenant texte, clipart&#10;&#10;Description générée automatiquement">
            <a:extLst>
              <a:ext uri="{FF2B5EF4-FFF2-40B4-BE49-F238E27FC236}">
                <a16:creationId xmlns:a16="http://schemas.microsoft.com/office/drawing/2014/main" id="{5516644D-467F-430A-9D54-0E2D817B28D5}"/>
              </a:ext>
            </a:extLst>
          </p:cNvPr>
          <p:cNvPicPr>
            <a:picLocks noChangeAspect="1"/>
          </p:cNvPicPr>
          <p:nvPr/>
        </p:nvPicPr>
        <p:blipFill>
          <a:blip r:embed="rId3"/>
          <a:stretch>
            <a:fillRect/>
          </a:stretch>
        </p:blipFill>
        <p:spPr>
          <a:xfrm>
            <a:off x="6267918" y="4052568"/>
            <a:ext cx="919747" cy="442841"/>
          </a:xfrm>
          <a:prstGeom prst="rect">
            <a:avLst/>
          </a:prstGeom>
        </p:spPr>
      </p:pic>
      <p:pic>
        <p:nvPicPr>
          <p:cNvPr id="46" name="Image 45" descr="Une image contenant texte, clipart&#10;&#10;Description générée automatiquement">
            <a:extLst>
              <a:ext uri="{FF2B5EF4-FFF2-40B4-BE49-F238E27FC236}">
                <a16:creationId xmlns:a16="http://schemas.microsoft.com/office/drawing/2014/main" id="{02C78FE1-E52B-4C3C-A900-CD67D2D193B8}"/>
              </a:ext>
            </a:extLst>
          </p:cNvPr>
          <p:cNvPicPr>
            <a:picLocks noChangeAspect="1"/>
          </p:cNvPicPr>
          <p:nvPr/>
        </p:nvPicPr>
        <p:blipFill>
          <a:blip r:embed="rId3"/>
          <a:stretch>
            <a:fillRect/>
          </a:stretch>
        </p:blipFill>
        <p:spPr>
          <a:xfrm>
            <a:off x="6267918" y="3956895"/>
            <a:ext cx="919747" cy="442841"/>
          </a:xfrm>
          <a:prstGeom prst="rect">
            <a:avLst/>
          </a:prstGeom>
        </p:spPr>
      </p:pic>
      <p:pic>
        <p:nvPicPr>
          <p:cNvPr id="47" name="Image 46" descr="Une image contenant texte, clipart&#10;&#10;Description générée automatiquement">
            <a:extLst>
              <a:ext uri="{FF2B5EF4-FFF2-40B4-BE49-F238E27FC236}">
                <a16:creationId xmlns:a16="http://schemas.microsoft.com/office/drawing/2014/main" id="{F8553127-2352-4712-BCB8-E9403261599E}"/>
              </a:ext>
            </a:extLst>
          </p:cNvPr>
          <p:cNvPicPr>
            <a:picLocks noChangeAspect="1"/>
          </p:cNvPicPr>
          <p:nvPr/>
        </p:nvPicPr>
        <p:blipFill>
          <a:blip r:embed="rId3"/>
          <a:stretch>
            <a:fillRect/>
          </a:stretch>
        </p:blipFill>
        <p:spPr>
          <a:xfrm>
            <a:off x="6267918" y="3889743"/>
            <a:ext cx="919747" cy="442841"/>
          </a:xfrm>
          <a:prstGeom prst="rect">
            <a:avLst/>
          </a:prstGeom>
        </p:spPr>
      </p:pic>
      <p:pic>
        <p:nvPicPr>
          <p:cNvPr id="48" name="Image 47" descr="Une image contenant texte, clipart&#10;&#10;Description générée automatiquement">
            <a:extLst>
              <a:ext uri="{FF2B5EF4-FFF2-40B4-BE49-F238E27FC236}">
                <a16:creationId xmlns:a16="http://schemas.microsoft.com/office/drawing/2014/main" id="{27B4A073-227F-4BDE-9F72-A0EB774E5035}"/>
              </a:ext>
            </a:extLst>
          </p:cNvPr>
          <p:cNvPicPr>
            <a:picLocks noChangeAspect="1"/>
          </p:cNvPicPr>
          <p:nvPr/>
        </p:nvPicPr>
        <p:blipFill>
          <a:blip r:embed="rId3"/>
          <a:stretch>
            <a:fillRect/>
          </a:stretch>
        </p:blipFill>
        <p:spPr>
          <a:xfrm>
            <a:off x="6267917" y="3805354"/>
            <a:ext cx="919747" cy="442841"/>
          </a:xfrm>
          <a:prstGeom prst="rect">
            <a:avLst/>
          </a:prstGeom>
        </p:spPr>
      </p:pic>
      <p:pic>
        <p:nvPicPr>
          <p:cNvPr id="49" name="Image 48" descr="Une image contenant texte, clipart&#10;&#10;Description générée automatiquement">
            <a:extLst>
              <a:ext uri="{FF2B5EF4-FFF2-40B4-BE49-F238E27FC236}">
                <a16:creationId xmlns:a16="http://schemas.microsoft.com/office/drawing/2014/main" id="{75E62CF6-6EB3-4D18-A49C-0EADE4B5184D}"/>
              </a:ext>
            </a:extLst>
          </p:cNvPr>
          <p:cNvPicPr>
            <a:picLocks noChangeAspect="1"/>
          </p:cNvPicPr>
          <p:nvPr/>
        </p:nvPicPr>
        <p:blipFill>
          <a:blip r:embed="rId3"/>
          <a:stretch>
            <a:fillRect/>
          </a:stretch>
        </p:blipFill>
        <p:spPr>
          <a:xfrm>
            <a:off x="6267916" y="3721801"/>
            <a:ext cx="919747" cy="442841"/>
          </a:xfrm>
          <a:prstGeom prst="rect">
            <a:avLst/>
          </a:prstGeom>
        </p:spPr>
      </p:pic>
      <p:pic>
        <p:nvPicPr>
          <p:cNvPr id="50" name="Image 49" descr="Une image contenant texte, clipart&#10;&#10;Description générée automatiquement">
            <a:extLst>
              <a:ext uri="{FF2B5EF4-FFF2-40B4-BE49-F238E27FC236}">
                <a16:creationId xmlns:a16="http://schemas.microsoft.com/office/drawing/2014/main" id="{545E4263-21D9-4930-9236-4105049F8A32}"/>
              </a:ext>
            </a:extLst>
          </p:cNvPr>
          <p:cNvPicPr>
            <a:picLocks noChangeAspect="1"/>
          </p:cNvPicPr>
          <p:nvPr/>
        </p:nvPicPr>
        <p:blipFill>
          <a:blip r:embed="rId3"/>
          <a:stretch>
            <a:fillRect/>
          </a:stretch>
        </p:blipFill>
        <p:spPr>
          <a:xfrm>
            <a:off x="6267916" y="3626128"/>
            <a:ext cx="919747" cy="442841"/>
          </a:xfrm>
          <a:prstGeom prst="rect">
            <a:avLst/>
          </a:prstGeom>
        </p:spPr>
      </p:pic>
      <p:pic>
        <p:nvPicPr>
          <p:cNvPr id="22" name="Graphique 21" descr="Euro avec un remplissage uni">
            <a:extLst>
              <a:ext uri="{FF2B5EF4-FFF2-40B4-BE49-F238E27FC236}">
                <a16:creationId xmlns:a16="http://schemas.microsoft.com/office/drawing/2014/main" id="{AF552C27-8C64-4857-8A1A-E2DA0BE11D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833200">
            <a:off x="2292477" y="3899916"/>
            <a:ext cx="303106" cy="303106"/>
          </a:xfrm>
          <a:prstGeom prst="rect">
            <a:avLst/>
          </a:prstGeom>
        </p:spPr>
      </p:pic>
      <p:pic>
        <p:nvPicPr>
          <p:cNvPr id="51" name="Graphique 50" descr="Euro avec un remplissage uni">
            <a:extLst>
              <a:ext uri="{FF2B5EF4-FFF2-40B4-BE49-F238E27FC236}">
                <a16:creationId xmlns:a16="http://schemas.microsoft.com/office/drawing/2014/main" id="{69D947A6-DEF3-4B53-8637-B99BD5BC7C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833200">
            <a:off x="4688493" y="3713005"/>
            <a:ext cx="303106" cy="303106"/>
          </a:xfrm>
          <a:prstGeom prst="rect">
            <a:avLst/>
          </a:prstGeom>
        </p:spPr>
      </p:pic>
      <p:pic>
        <p:nvPicPr>
          <p:cNvPr id="52" name="Graphique 51" descr="Euro avec un remplissage uni">
            <a:extLst>
              <a:ext uri="{FF2B5EF4-FFF2-40B4-BE49-F238E27FC236}">
                <a16:creationId xmlns:a16="http://schemas.microsoft.com/office/drawing/2014/main" id="{218A7C8D-57DD-4165-9B8F-8CDA4161D2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833200">
            <a:off x="4860937" y="3667265"/>
            <a:ext cx="303106" cy="303106"/>
          </a:xfrm>
          <a:prstGeom prst="rect">
            <a:avLst/>
          </a:prstGeom>
        </p:spPr>
      </p:pic>
      <p:pic>
        <p:nvPicPr>
          <p:cNvPr id="53" name="Graphique 52" descr="Euro avec un remplissage uni">
            <a:extLst>
              <a:ext uri="{FF2B5EF4-FFF2-40B4-BE49-F238E27FC236}">
                <a16:creationId xmlns:a16="http://schemas.microsoft.com/office/drawing/2014/main" id="{2D28F043-E1E0-41C4-BE99-FE707E2A47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833200">
            <a:off x="7044989" y="3377812"/>
            <a:ext cx="303106" cy="303106"/>
          </a:xfrm>
          <a:prstGeom prst="rect">
            <a:avLst/>
          </a:prstGeom>
        </p:spPr>
      </p:pic>
      <p:pic>
        <p:nvPicPr>
          <p:cNvPr id="54" name="Graphique 53" descr="Euro avec un remplissage uni">
            <a:extLst>
              <a:ext uri="{FF2B5EF4-FFF2-40B4-BE49-F238E27FC236}">
                <a16:creationId xmlns:a16="http://schemas.microsoft.com/office/drawing/2014/main" id="{B2C6C9F8-EB45-4AF0-908A-CF23989495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833200">
            <a:off x="7217433" y="3332072"/>
            <a:ext cx="303106" cy="303106"/>
          </a:xfrm>
          <a:prstGeom prst="rect">
            <a:avLst/>
          </a:prstGeom>
        </p:spPr>
      </p:pic>
      <p:pic>
        <p:nvPicPr>
          <p:cNvPr id="55" name="Graphique 54" descr="Euro avec un remplissage uni">
            <a:extLst>
              <a:ext uri="{FF2B5EF4-FFF2-40B4-BE49-F238E27FC236}">
                <a16:creationId xmlns:a16="http://schemas.microsoft.com/office/drawing/2014/main" id="{F128D7B6-ED58-4CC0-8F0D-D26335040D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833200">
            <a:off x="7389878" y="3288332"/>
            <a:ext cx="303106" cy="303106"/>
          </a:xfrm>
          <a:prstGeom prst="rect">
            <a:avLst/>
          </a:prstGeom>
        </p:spPr>
      </p:pic>
      <p:pic>
        <p:nvPicPr>
          <p:cNvPr id="56" name="Graphique 55" descr="Euro avec un remplissage uni">
            <a:extLst>
              <a:ext uri="{FF2B5EF4-FFF2-40B4-BE49-F238E27FC236}">
                <a16:creationId xmlns:a16="http://schemas.microsoft.com/office/drawing/2014/main" id="{319D14B4-5435-4F2B-A156-94A34C7AE5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833200">
            <a:off x="7562322" y="3242592"/>
            <a:ext cx="303106" cy="303106"/>
          </a:xfrm>
          <a:prstGeom prst="rect">
            <a:avLst/>
          </a:prstGeom>
        </p:spPr>
      </p:pic>
      <p:sp>
        <p:nvSpPr>
          <p:cNvPr id="57" name="Flèche : droite 56">
            <a:extLst>
              <a:ext uri="{FF2B5EF4-FFF2-40B4-BE49-F238E27FC236}">
                <a16:creationId xmlns:a16="http://schemas.microsoft.com/office/drawing/2014/main" id="{1E3A6A89-F68B-402E-821B-456BABEC9A37}"/>
              </a:ext>
            </a:extLst>
          </p:cNvPr>
          <p:cNvSpPr/>
          <p:nvPr/>
        </p:nvSpPr>
        <p:spPr>
          <a:xfrm>
            <a:off x="1094915" y="5519513"/>
            <a:ext cx="978408" cy="484632"/>
          </a:xfrm>
          <a:prstGeom prst="rightArrow">
            <a:avLst/>
          </a:prstGeom>
          <a:solidFill>
            <a:srgbClr val="009FC6"/>
          </a:solidFill>
          <a:ln w="12700">
            <a:solidFill>
              <a:schemeClr val="bg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A32CF988-1269-4A11-BC31-30178B8F3BFC}"/>
              </a:ext>
            </a:extLst>
          </p:cNvPr>
          <p:cNvSpPr txBox="1"/>
          <p:nvPr/>
        </p:nvSpPr>
        <p:spPr>
          <a:xfrm>
            <a:off x="2353104" y="5500219"/>
            <a:ext cx="1970321" cy="523220"/>
          </a:xfrm>
          <a:prstGeom prst="rect">
            <a:avLst/>
          </a:prstGeom>
          <a:noFill/>
        </p:spPr>
        <p:txBody>
          <a:bodyPr wrap="square" rtlCol="0">
            <a:spAutoFit/>
          </a:bodyPr>
          <a:lstStyle/>
          <a:p>
            <a:pPr algn="ctr"/>
            <a:r>
              <a:rPr lang="fr-FR" dirty="0" err="1"/>
              <a:t>Based</a:t>
            </a:r>
            <a:r>
              <a:rPr lang="fr-FR" dirty="0"/>
              <a:t> on </a:t>
            </a:r>
            <a:r>
              <a:rPr lang="fr-FR" dirty="0" err="1"/>
              <a:t>customers</a:t>
            </a:r>
            <a:r>
              <a:rPr lang="fr-FR" dirty="0"/>
              <a:t>’ </a:t>
            </a:r>
            <a:r>
              <a:rPr lang="fr-FR" dirty="0" err="1"/>
              <a:t>consumption</a:t>
            </a:r>
            <a:endParaRPr lang="fr-FR" dirty="0"/>
          </a:p>
        </p:txBody>
      </p:sp>
      <p:sp>
        <p:nvSpPr>
          <p:cNvPr id="59" name="Flèche : droite 58">
            <a:extLst>
              <a:ext uri="{FF2B5EF4-FFF2-40B4-BE49-F238E27FC236}">
                <a16:creationId xmlns:a16="http://schemas.microsoft.com/office/drawing/2014/main" id="{599CDEDB-EB9F-4EDB-B429-6A1CFA18C19E}"/>
              </a:ext>
            </a:extLst>
          </p:cNvPr>
          <p:cNvSpPr/>
          <p:nvPr/>
        </p:nvSpPr>
        <p:spPr>
          <a:xfrm>
            <a:off x="5139650" y="5519513"/>
            <a:ext cx="978408" cy="484632"/>
          </a:xfrm>
          <a:prstGeom prst="rightArrow">
            <a:avLst/>
          </a:prstGeom>
          <a:solidFill>
            <a:srgbClr val="18C320"/>
          </a:solidFill>
          <a:ln w="12700">
            <a:solidFill>
              <a:schemeClr val="bg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60" name="ZoneTexte 59">
            <a:extLst>
              <a:ext uri="{FF2B5EF4-FFF2-40B4-BE49-F238E27FC236}">
                <a16:creationId xmlns:a16="http://schemas.microsoft.com/office/drawing/2014/main" id="{DB799814-655A-4233-8B9D-9F715599158F}"/>
              </a:ext>
            </a:extLst>
          </p:cNvPr>
          <p:cNvSpPr txBox="1"/>
          <p:nvPr/>
        </p:nvSpPr>
        <p:spPr>
          <a:xfrm>
            <a:off x="6368356" y="5493061"/>
            <a:ext cx="2673281" cy="523220"/>
          </a:xfrm>
          <a:prstGeom prst="rect">
            <a:avLst/>
          </a:prstGeom>
          <a:noFill/>
        </p:spPr>
        <p:txBody>
          <a:bodyPr wrap="square" rtlCol="0">
            <a:spAutoFit/>
          </a:bodyPr>
          <a:lstStyle/>
          <a:p>
            <a:pPr algn="ctr"/>
            <a:r>
              <a:rPr lang="fr-FR" dirty="0"/>
              <a:t>The </a:t>
            </a:r>
            <a:r>
              <a:rPr lang="fr-FR" dirty="0" err="1"/>
              <a:t>selling</a:t>
            </a:r>
            <a:r>
              <a:rPr lang="fr-FR" dirty="0"/>
              <a:t> </a:t>
            </a:r>
            <a:r>
              <a:rPr lang="fr-FR" dirty="0" err="1"/>
              <a:t>price</a:t>
            </a:r>
            <a:r>
              <a:rPr lang="fr-FR" dirty="0"/>
              <a:t> </a:t>
            </a:r>
            <a:r>
              <a:rPr lang="fr-FR" dirty="0" err="1"/>
              <a:t>is</a:t>
            </a:r>
            <a:r>
              <a:rPr lang="fr-FR" dirty="0"/>
              <a:t> </a:t>
            </a:r>
            <a:r>
              <a:rPr lang="fr-FR" dirty="0" err="1"/>
              <a:t>determined</a:t>
            </a:r>
            <a:r>
              <a:rPr lang="fr-FR" dirty="0"/>
              <a:t> by </a:t>
            </a:r>
            <a:r>
              <a:rPr lang="fr-FR" dirty="0" err="1"/>
              <a:t>customers’s</a:t>
            </a:r>
            <a:r>
              <a:rPr lang="fr-FR" dirty="0"/>
              <a:t> </a:t>
            </a:r>
            <a:r>
              <a:rPr lang="fr-FR" dirty="0" err="1"/>
              <a:t>choices</a:t>
            </a:r>
            <a:endParaRPr lang="fr-FR" dirty="0"/>
          </a:p>
        </p:txBody>
      </p:sp>
      <p:sp>
        <p:nvSpPr>
          <p:cNvPr id="61" name="Rectangle 60">
            <a:extLst>
              <a:ext uri="{FF2B5EF4-FFF2-40B4-BE49-F238E27FC236}">
                <a16:creationId xmlns:a16="http://schemas.microsoft.com/office/drawing/2014/main" id="{DDC4DAF8-17C6-4B5D-B45F-74F93AAFA88C}"/>
              </a:ext>
            </a:extLst>
          </p:cNvPr>
          <p:cNvSpPr/>
          <p:nvPr/>
        </p:nvSpPr>
        <p:spPr>
          <a:xfrm>
            <a:off x="305687" y="2608164"/>
            <a:ext cx="8706070" cy="369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 coins arrondis 61">
            <a:extLst>
              <a:ext uri="{FF2B5EF4-FFF2-40B4-BE49-F238E27FC236}">
                <a16:creationId xmlns:a16="http://schemas.microsoft.com/office/drawing/2014/main" id="{1B905D97-A623-49F6-8139-A0510E40904F}"/>
              </a:ext>
            </a:extLst>
          </p:cNvPr>
          <p:cNvSpPr/>
          <p:nvPr/>
        </p:nvSpPr>
        <p:spPr>
          <a:xfrm>
            <a:off x="878889" y="2888931"/>
            <a:ext cx="2210540" cy="54153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dirty="0"/>
              <a:t>3 - Ilimitado</a:t>
            </a:r>
          </a:p>
        </p:txBody>
      </p:sp>
      <p:pic>
        <p:nvPicPr>
          <p:cNvPr id="64" name="Image 63">
            <a:extLst>
              <a:ext uri="{FF2B5EF4-FFF2-40B4-BE49-F238E27FC236}">
                <a16:creationId xmlns:a16="http://schemas.microsoft.com/office/drawing/2014/main" id="{69358806-07ED-4C12-9D31-1D9745206D2D}"/>
              </a:ext>
            </a:extLst>
          </p:cNvPr>
          <p:cNvPicPr>
            <a:picLocks noChangeAspect="1"/>
          </p:cNvPicPr>
          <p:nvPr/>
        </p:nvPicPr>
        <p:blipFill>
          <a:blip r:embed="rId6"/>
          <a:stretch>
            <a:fillRect/>
          </a:stretch>
        </p:blipFill>
        <p:spPr>
          <a:xfrm>
            <a:off x="5815706" y="3700459"/>
            <a:ext cx="1448725" cy="1149782"/>
          </a:xfrm>
          <a:prstGeom prst="rect">
            <a:avLst/>
          </a:prstGeom>
        </p:spPr>
      </p:pic>
      <p:pic>
        <p:nvPicPr>
          <p:cNvPr id="66" name="Image 65" descr="Une image contenant assiette, alimentation, plat, en-cas&#10;&#10;Description générée automatiquement">
            <a:extLst>
              <a:ext uri="{FF2B5EF4-FFF2-40B4-BE49-F238E27FC236}">
                <a16:creationId xmlns:a16="http://schemas.microsoft.com/office/drawing/2014/main" id="{3781400B-D336-4861-B3DE-28B2778EFFC9}"/>
              </a:ext>
            </a:extLst>
          </p:cNvPr>
          <p:cNvPicPr>
            <a:picLocks noChangeAspect="1"/>
          </p:cNvPicPr>
          <p:nvPr/>
        </p:nvPicPr>
        <p:blipFill>
          <a:blip r:embed="rId7"/>
          <a:stretch>
            <a:fillRect/>
          </a:stretch>
        </p:blipFill>
        <p:spPr>
          <a:xfrm>
            <a:off x="3833824" y="3847548"/>
            <a:ext cx="1413409" cy="1413409"/>
          </a:xfrm>
          <a:prstGeom prst="rect">
            <a:avLst/>
          </a:prstGeom>
        </p:spPr>
      </p:pic>
      <p:pic>
        <p:nvPicPr>
          <p:cNvPr id="68" name="Image 67">
            <a:extLst>
              <a:ext uri="{FF2B5EF4-FFF2-40B4-BE49-F238E27FC236}">
                <a16:creationId xmlns:a16="http://schemas.microsoft.com/office/drawing/2014/main" id="{35A61DBA-0DBC-4591-A27A-B7A5D18C580A}"/>
              </a:ext>
            </a:extLst>
          </p:cNvPr>
          <p:cNvPicPr>
            <a:picLocks noChangeAspect="1"/>
          </p:cNvPicPr>
          <p:nvPr/>
        </p:nvPicPr>
        <p:blipFill>
          <a:blip r:embed="rId8"/>
          <a:stretch>
            <a:fillRect/>
          </a:stretch>
        </p:blipFill>
        <p:spPr>
          <a:xfrm>
            <a:off x="1773617" y="4140583"/>
            <a:ext cx="1628821" cy="827338"/>
          </a:xfrm>
          <a:prstGeom prst="rect">
            <a:avLst/>
          </a:prstGeom>
        </p:spPr>
      </p:pic>
      <p:pic>
        <p:nvPicPr>
          <p:cNvPr id="34" name="Image 33">
            <a:extLst>
              <a:ext uri="{FF2B5EF4-FFF2-40B4-BE49-F238E27FC236}">
                <a16:creationId xmlns:a16="http://schemas.microsoft.com/office/drawing/2014/main" id="{DB573F38-D15C-44AF-9A2B-56A06A826086}"/>
              </a:ext>
            </a:extLst>
          </p:cNvPr>
          <p:cNvPicPr>
            <a:picLocks noChangeAspect="1"/>
          </p:cNvPicPr>
          <p:nvPr/>
        </p:nvPicPr>
        <p:blipFill>
          <a:blip r:embed="rId9"/>
          <a:stretch>
            <a:fillRect/>
          </a:stretch>
        </p:blipFill>
        <p:spPr>
          <a:xfrm rot="2449160">
            <a:off x="6632159" y="2716885"/>
            <a:ext cx="1633731" cy="1420371"/>
          </a:xfrm>
          <a:prstGeom prst="rect">
            <a:avLst/>
          </a:prstGeom>
        </p:spPr>
      </p:pic>
      <p:sp>
        <p:nvSpPr>
          <p:cNvPr id="69" name="Flèche : droite 68">
            <a:extLst>
              <a:ext uri="{FF2B5EF4-FFF2-40B4-BE49-F238E27FC236}">
                <a16:creationId xmlns:a16="http://schemas.microsoft.com/office/drawing/2014/main" id="{7CFADB9B-3431-4F07-939F-9B9A7294F457}"/>
              </a:ext>
            </a:extLst>
          </p:cNvPr>
          <p:cNvSpPr/>
          <p:nvPr/>
        </p:nvSpPr>
        <p:spPr>
          <a:xfrm>
            <a:off x="1094915" y="5522517"/>
            <a:ext cx="978408" cy="484632"/>
          </a:xfrm>
          <a:prstGeom prst="rightArrow">
            <a:avLst/>
          </a:prstGeom>
          <a:solidFill>
            <a:srgbClr val="009FC6"/>
          </a:solidFill>
          <a:ln w="12700">
            <a:solidFill>
              <a:schemeClr val="bg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70" name="ZoneTexte 69">
            <a:extLst>
              <a:ext uri="{FF2B5EF4-FFF2-40B4-BE49-F238E27FC236}">
                <a16:creationId xmlns:a16="http://schemas.microsoft.com/office/drawing/2014/main" id="{6CD466CF-E9B7-4B08-A276-C88BF2F960E5}"/>
              </a:ext>
            </a:extLst>
          </p:cNvPr>
          <p:cNvSpPr txBox="1"/>
          <p:nvPr/>
        </p:nvSpPr>
        <p:spPr>
          <a:xfrm>
            <a:off x="2353104" y="5503223"/>
            <a:ext cx="2536248" cy="738664"/>
          </a:xfrm>
          <a:prstGeom prst="rect">
            <a:avLst/>
          </a:prstGeom>
          <a:noFill/>
        </p:spPr>
        <p:txBody>
          <a:bodyPr wrap="square" rtlCol="0">
            <a:spAutoFit/>
          </a:bodyPr>
          <a:lstStyle/>
          <a:p>
            <a:pPr algn="ctr"/>
            <a:r>
              <a:rPr lang="es-ES" dirty="0"/>
              <a:t>Basado en estrategia de grandes pedidos y pocas preparaciones</a:t>
            </a:r>
          </a:p>
        </p:txBody>
      </p:sp>
      <p:sp>
        <p:nvSpPr>
          <p:cNvPr id="71" name="Flèche : droite 70">
            <a:extLst>
              <a:ext uri="{FF2B5EF4-FFF2-40B4-BE49-F238E27FC236}">
                <a16:creationId xmlns:a16="http://schemas.microsoft.com/office/drawing/2014/main" id="{DDE7FFF0-2A54-4853-8688-0A45967C9590}"/>
              </a:ext>
            </a:extLst>
          </p:cNvPr>
          <p:cNvSpPr/>
          <p:nvPr/>
        </p:nvSpPr>
        <p:spPr>
          <a:xfrm>
            <a:off x="5139650" y="5522517"/>
            <a:ext cx="978408" cy="484632"/>
          </a:xfrm>
          <a:prstGeom prst="rightArrow">
            <a:avLst/>
          </a:prstGeom>
          <a:solidFill>
            <a:srgbClr val="18C320"/>
          </a:solidFill>
          <a:ln w="12700">
            <a:solidFill>
              <a:schemeClr val="bg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72" name="ZoneTexte 71">
            <a:extLst>
              <a:ext uri="{FF2B5EF4-FFF2-40B4-BE49-F238E27FC236}">
                <a16:creationId xmlns:a16="http://schemas.microsoft.com/office/drawing/2014/main" id="{2699FF9D-0B8D-4255-A598-7E8B68379021}"/>
              </a:ext>
            </a:extLst>
          </p:cNvPr>
          <p:cNvSpPr txBox="1"/>
          <p:nvPr/>
        </p:nvSpPr>
        <p:spPr>
          <a:xfrm>
            <a:off x="6368356" y="5496065"/>
            <a:ext cx="2673281" cy="738664"/>
          </a:xfrm>
          <a:prstGeom prst="rect">
            <a:avLst/>
          </a:prstGeom>
          <a:noFill/>
        </p:spPr>
        <p:txBody>
          <a:bodyPr wrap="square" rtlCol="0">
            <a:spAutoFit/>
          </a:bodyPr>
          <a:lstStyle/>
          <a:p>
            <a:pPr algn="ctr"/>
            <a:r>
              <a:rPr lang="es-ES" dirty="0"/>
              <a:t>El precio de venta se basa en compras al por mayor y opciones</a:t>
            </a:r>
          </a:p>
        </p:txBody>
      </p:sp>
    </p:spTree>
    <p:extLst>
      <p:ext uri="{BB962C8B-B14F-4D97-AF65-F5344CB8AC3E}">
        <p14:creationId xmlns:p14="http://schemas.microsoft.com/office/powerpoint/2010/main" val="3808950088"/>
      </p:ext>
    </p:extLst>
  </p:cSld>
  <p:clrMapOvr>
    <a:masterClrMapping/>
  </p:clrMapOvr>
  <mc:AlternateContent xmlns:mc="http://schemas.openxmlformats.org/markup-compatibility/2006" xmlns:p14="http://schemas.microsoft.com/office/powerpoint/2010/main">
    <mc:Choice Requires="p14">
      <p:transition spd="slow" p14:dur="2000" advClick="0" advTm="34000"/>
    </mc:Choice>
    <mc:Fallback xmlns="">
      <p:transition spd="slow" advClick="0" advTm="3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2000"/>
                                        <p:tgtEl>
                                          <p:spTgt spid="6">
                                            <p:txEl>
                                              <p:pRg st="0" end="0"/>
                                            </p:txEl>
                                          </p:spTgt>
                                        </p:tgtEl>
                                      </p:cBhvr>
                                    </p:animEffect>
                                  </p:childTnLst>
                                </p:cTn>
                              </p:par>
                            </p:childTnLst>
                          </p:cTn>
                        </p:par>
                        <p:par>
                          <p:cTn id="8" fill="hold">
                            <p:stCondLst>
                              <p:cond delay="2500"/>
                            </p:stCondLst>
                            <p:childTnLst>
                              <p:par>
                                <p:cTn id="9" presetID="14" presetClass="entr" presetSubtype="10"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3500"/>
                            </p:stCondLst>
                            <p:childTnLst>
                              <p:par>
                                <p:cTn id="13" presetID="22" presetClass="entr" presetSubtype="8" fill="hold" grpId="0"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4500"/>
                            </p:stCondLst>
                            <p:childTnLst>
                              <p:par>
                                <p:cTn id="17" presetID="22" presetClass="entr" presetSubtype="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1000"/>
                                        <p:tgtEl>
                                          <p:spTgt spid="30"/>
                                        </p:tgtEl>
                                      </p:cBhvr>
                                    </p:animEffect>
                                  </p:childTnLst>
                                </p:cTn>
                              </p:par>
                            </p:childTnLst>
                          </p:cTn>
                        </p:par>
                        <p:par>
                          <p:cTn id="20" fill="hold">
                            <p:stCondLst>
                              <p:cond delay="5500"/>
                            </p:stCondLst>
                            <p:childTnLst>
                              <p:par>
                                <p:cTn id="21" presetID="22" presetClass="entr" presetSubtype="8" fill="hold" grpId="0" nodeType="afterEffect">
                                  <p:stCondLst>
                                    <p:cond delay="50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childTnLst>
                          </p:cTn>
                        </p:par>
                        <p:par>
                          <p:cTn id="24" fill="hold">
                            <p:stCondLst>
                              <p:cond delay="6500"/>
                            </p:stCondLst>
                            <p:childTnLst>
                              <p:par>
                                <p:cTn id="25" presetID="22" presetClass="entr" presetSubtype="8"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1000"/>
                                        <p:tgtEl>
                                          <p:spTgt spid="32"/>
                                        </p:tgtEl>
                                      </p:cBhvr>
                                    </p:animEffect>
                                  </p:childTnLst>
                                </p:cTn>
                              </p:par>
                            </p:childTnLst>
                          </p:cTn>
                        </p:par>
                        <p:par>
                          <p:cTn id="28" fill="hold">
                            <p:stCondLst>
                              <p:cond delay="7500"/>
                            </p:stCondLst>
                            <p:childTnLst>
                              <p:par>
                                <p:cTn id="29" presetID="1"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7500"/>
                            </p:stCondLst>
                            <p:childTnLst>
                              <p:par>
                                <p:cTn id="32" presetID="14" presetClass="entr" presetSubtype="10" fill="hold" grpId="0" nodeType="afterEffect">
                                  <p:stCondLst>
                                    <p:cond delay="500"/>
                                  </p:stCondLst>
                                  <p:childTnLst>
                                    <p:set>
                                      <p:cBhvr>
                                        <p:cTn id="33" dur="1" fill="hold">
                                          <p:stCondLst>
                                            <p:cond delay="0"/>
                                          </p:stCondLst>
                                        </p:cTn>
                                        <p:tgtEl>
                                          <p:spTgt spid="33"/>
                                        </p:tgtEl>
                                        <p:attrNameLst>
                                          <p:attrName>style.visibility</p:attrName>
                                        </p:attrNameLst>
                                      </p:cBhvr>
                                      <p:to>
                                        <p:strVal val="visible"/>
                                      </p:to>
                                    </p:set>
                                    <p:animEffect transition="in" filter="randombar(horizontal)">
                                      <p:cBhvr>
                                        <p:cTn id="34" dur="500"/>
                                        <p:tgtEl>
                                          <p:spTgt spid="33"/>
                                        </p:tgtEl>
                                      </p:cBhvr>
                                    </p:animEffect>
                                  </p:childTnLst>
                                </p:cTn>
                              </p:par>
                            </p:childTnLst>
                          </p:cTn>
                        </p:par>
                        <p:par>
                          <p:cTn id="35" fill="hold">
                            <p:stCondLst>
                              <p:cond delay="8500"/>
                            </p:stCondLst>
                            <p:childTnLst>
                              <p:par>
                                <p:cTn id="36" presetID="47"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strVal val="#ppt_x"/>
                                          </p:val>
                                        </p:tav>
                                        <p:tav tm="100000">
                                          <p:val>
                                            <p:strVal val="#ppt_x"/>
                                          </p:val>
                                        </p:tav>
                                      </p:tavLst>
                                    </p:anim>
                                    <p:anim calcmode="lin" valueType="num">
                                      <p:cBhvr>
                                        <p:cTn id="40" dur="500" fill="hold"/>
                                        <p:tgtEl>
                                          <p:spTgt spid="19"/>
                                        </p:tgtEl>
                                        <p:attrNameLst>
                                          <p:attrName>ppt_y</p:attrName>
                                        </p:attrNameLst>
                                      </p:cBhvr>
                                      <p:tavLst>
                                        <p:tav tm="0">
                                          <p:val>
                                            <p:strVal val="#ppt_y-.1"/>
                                          </p:val>
                                        </p:tav>
                                        <p:tav tm="100000">
                                          <p:val>
                                            <p:strVal val="#ppt_y"/>
                                          </p:val>
                                        </p:tav>
                                      </p:tavLst>
                                    </p:anim>
                                  </p:childTnLst>
                                </p:cTn>
                              </p:par>
                            </p:childTnLst>
                          </p:cTn>
                        </p:par>
                        <p:par>
                          <p:cTn id="41" fill="hold">
                            <p:stCondLst>
                              <p:cond delay="9000"/>
                            </p:stCondLst>
                            <p:childTnLst>
                              <p:par>
                                <p:cTn id="42" presetID="10" presetClass="entr" presetSubtype="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par>
                          <p:cTn id="45" fill="hold">
                            <p:stCondLst>
                              <p:cond delay="9500"/>
                            </p:stCondLst>
                            <p:childTnLst>
                              <p:par>
                                <p:cTn id="46" presetID="47" presetClass="entr" presetSubtype="0" fill="hold" nodeType="afterEffect">
                                  <p:stCondLst>
                                    <p:cond delay="50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anim calcmode="lin" valueType="num">
                                      <p:cBhvr>
                                        <p:cTn id="49" dur="500" fill="hold"/>
                                        <p:tgtEl>
                                          <p:spTgt spid="35"/>
                                        </p:tgtEl>
                                        <p:attrNameLst>
                                          <p:attrName>ppt_x</p:attrName>
                                        </p:attrNameLst>
                                      </p:cBhvr>
                                      <p:tavLst>
                                        <p:tav tm="0">
                                          <p:val>
                                            <p:strVal val="#ppt_x"/>
                                          </p:val>
                                        </p:tav>
                                        <p:tav tm="100000">
                                          <p:val>
                                            <p:strVal val="#ppt_x"/>
                                          </p:val>
                                        </p:tav>
                                      </p:tavLst>
                                    </p:anim>
                                    <p:anim calcmode="lin" valueType="num">
                                      <p:cBhvr>
                                        <p:cTn id="50" dur="500" fill="hold"/>
                                        <p:tgtEl>
                                          <p:spTgt spid="35"/>
                                        </p:tgtEl>
                                        <p:attrNameLst>
                                          <p:attrName>ppt_y</p:attrName>
                                        </p:attrNameLst>
                                      </p:cBhvr>
                                      <p:tavLst>
                                        <p:tav tm="0">
                                          <p:val>
                                            <p:strVal val="#ppt_y-.1"/>
                                          </p:val>
                                        </p:tav>
                                        <p:tav tm="100000">
                                          <p:val>
                                            <p:strVal val="#ppt_y"/>
                                          </p:val>
                                        </p:tav>
                                      </p:tavLst>
                                    </p:anim>
                                  </p:childTnLst>
                                </p:cTn>
                              </p:par>
                            </p:childTnLst>
                          </p:cTn>
                        </p:par>
                        <p:par>
                          <p:cTn id="51" fill="hold">
                            <p:stCondLst>
                              <p:cond delay="10500"/>
                            </p:stCondLst>
                            <p:childTnLst>
                              <p:par>
                                <p:cTn id="52" presetID="47" presetClass="entr" presetSubtype="0" fill="hold"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anim calcmode="lin" valueType="num">
                                      <p:cBhvr>
                                        <p:cTn id="55" dur="500" fill="hold"/>
                                        <p:tgtEl>
                                          <p:spTgt spid="40"/>
                                        </p:tgtEl>
                                        <p:attrNameLst>
                                          <p:attrName>ppt_x</p:attrName>
                                        </p:attrNameLst>
                                      </p:cBhvr>
                                      <p:tavLst>
                                        <p:tav tm="0">
                                          <p:val>
                                            <p:strVal val="#ppt_x"/>
                                          </p:val>
                                        </p:tav>
                                        <p:tav tm="100000">
                                          <p:val>
                                            <p:strVal val="#ppt_x"/>
                                          </p:val>
                                        </p:tav>
                                      </p:tavLst>
                                    </p:anim>
                                    <p:anim calcmode="lin" valueType="num">
                                      <p:cBhvr>
                                        <p:cTn id="56" dur="500" fill="hold"/>
                                        <p:tgtEl>
                                          <p:spTgt spid="40"/>
                                        </p:tgtEl>
                                        <p:attrNameLst>
                                          <p:attrName>ppt_y</p:attrName>
                                        </p:attrNameLst>
                                      </p:cBhvr>
                                      <p:tavLst>
                                        <p:tav tm="0">
                                          <p:val>
                                            <p:strVal val="#ppt_y-.1"/>
                                          </p:val>
                                        </p:tav>
                                        <p:tav tm="100000">
                                          <p:val>
                                            <p:strVal val="#ppt_y"/>
                                          </p:val>
                                        </p:tav>
                                      </p:tavLst>
                                    </p:anim>
                                  </p:childTnLst>
                                </p:cTn>
                              </p:par>
                            </p:childTnLst>
                          </p:cTn>
                        </p:par>
                        <p:par>
                          <p:cTn id="57" fill="hold">
                            <p:stCondLst>
                              <p:cond delay="11000"/>
                            </p:stCondLst>
                            <p:childTnLst>
                              <p:par>
                                <p:cTn id="58" presetID="47" presetClass="entr" presetSubtype="0" fill="hold"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anim calcmode="lin" valueType="num">
                                      <p:cBhvr>
                                        <p:cTn id="61" dur="500" fill="hold"/>
                                        <p:tgtEl>
                                          <p:spTgt spid="41"/>
                                        </p:tgtEl>
                                        <p:attrNameLst>
                                          <p:attrName>ppt_x</p:attrName>
                                        </p:attrNameLst>
                                      </p:cBhvr>
                                      <p:tavLst>
                                        <p:tav tm="0">
                                          <p:val>
                                            <p:strVal val="#ppt_x"/>
                                          </p:val>
                                        </p:tav>
                                        <p:tav tm="100000">
                                          <p:val>
                                            <p:strVal val="#ppt_x"/>
                                          </p:val>
                                        </p:tav>
                                      </p:tavLst>
                                    </p:anim>
                                    <p:anim calcmode="lin" valueType="num">
                                      <p:cBhvr>
                                        <p:cTn id="62" dur="5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11500"/>
                            </p:stCondLst>
                            <p:childTnLst>
                              <p:par>
                                <p:cTn id="64" presetID="47" presetClass="entr" presetSubtype="0" fill="hold"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anim calcmode="lin" valueType="num">
                                      <p:cBhvr>
                                        <p:cTn id="67" dur="500" fill="hold"/>
                                        <p:tgtEl>
                                          <p:spTgt spid="42"/>
                                        </p:tgtEl>
                                        <p:attrNameLst>
                                          <p:attrName>ppt_x</p:attrName>
                                        </p:attrNameLst>
                                      </p:cBhvr>
                                      <p:tavLst>
                                        <p:tav tm="0">
                                          <p:val>
                                            <p:strVal val="#ppt_x"/>
                                          </p:val>
                                        </p:tav>
                                        <p:tav tm="100000">
                                          <p:val>
                                            <p:strVal val="#ppt_x"/>
                                          </p:val>
                                        </p:tav>
                                      </p:tavLst>
                                    </p:anim>
                                    <p:anim calcmode="lin" valueType="num">
                                      <p:cBhvr>
                                        <p:cTn id="68" dur="5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12000"/>
                            </p:stCondLst>
                            <p:childTnLst>
                              <p:par>
                                <p:cTn id="70" presetID="10" presetClass="entr" presetSubtype="0" fill="hold"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childTnLst>
                                </p:cTn>
                              </p:par>
                              <p:par>
                                <p:cTn id="73" presetID="10" presetClass="entr" presetSubtype="0" fill="hold" nodeType="with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500"/>
                                        <p:tgtEl>
                                          <p:spTgt spid="52"/>
                                        </p:tgtEl>
                                      </p:cBhvr>
                                    </p:animEffect>
                                  </p:childTnLst>
                                </p:cTn>
                              </p:par>
                            </p:childTnLst>
                          </p:cTn>
                        </p:par>
                        <p:par>
                          <p:cTn id="76" fill="hold">
                            <p:stCondLst>
                              <p:cond delay="12500"/>
                            </p:stCondLst>
                            <p:childTnLst>
                              <p:par>
                                <p:cTn id="77" presetID="47" presetClass="entr" presetSubtype="0" fill="hold" nodeType="afterEffect">
                                  <p:stCondLst>
                                    <p:cond delay="50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anim calcmode="lin" valueType="num">
                                      <p:cBhvr>
                                        <p:cTn id="80" dur="500" fill="hold"/>
                                        <p:tgtEl>
                                          <p:spTgt spid="43"/>
                                        </p:tgtEl>
                                        <p:attrNameLst>
                                          <p:attrName>ppt_x</p:attrName>
                                        </p:attrNameLst>
                                      </p:cBhvr>
                                      <p:tavLst>
                                        <p:tav tm="0">
                                          <p:val>
                                            <p:strVal val="#ppt_x"/>
                                          </p:val>
                                        </p:tav>
                                        <p:tav tm="100000">
                                          <p:val>
                                            <p:strVal val="#ppt_x"/>
                                          </p:val>
                                        </p:tav>
                                      </p:tavLst>
                                    </p:anim>
                                    <p:anim calcmode="lin" valueType="num">
                                      <p:cBhvr>
                                        <p:cTn id="81" dur="5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3500"/>
                            </p:stCondLst>
                            <p:childTnLst>
                              <p:par>
                                <p:cTn id="83" presetID="47" presetClass="entr" presetSubtype="0" fill="hold"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fade">
                                      <p:cBhvr>
                                        <p:cTn id="85" dur="500"/>
                                        <p:tgtEl>
                                          <p:spTgt spid="44"/>
                                        </p:tgtEl>
                                      </p:cBhvr>
                                    </p:animEffect>
                                    <p:anim calcmode="lin" valueType="num">
                                      <p:cBhvr>
                                        <p:cTn id="86" dur="500" fill="hold"/>
                                        <p:tgtEl>
                                          <p:spTgt spid="44"/>
                                        </p:tgtEl>
                                        <p:attrNameLst>
                                          <p:attrName>ppt_x</p:attrName>
                                        </p:attrNameLst>
                                      </p:cBhvr>
                                      <p:tavLst>
                                        <p:tav tm="0">
                                          <p:val>
                                            <p:strVal val="#ppt_x"/>
                                          </p:val>
                                        </p:tav>
                                        <p:tav tm="100000">
                                          <p:val>
                                            <p:strVal val="#ppt_x"/>
                                          </p:val>
                                        </p:tav>
                                      </p:tavLst>
                                    </p:anim>
                                    <p:anim calcmode="lin" valueType="num">
                                      <p:cBhvr>
                                        <p:cTn id="87" dur="500" fill="hold"/>
                                        <p:tgtEl>
                                          <p:spTgt spid="44"/>
                                        </p:tgtEl>
                                        <p:attrNameLst>
                                          <p:attrName>ppt_y</p:attrName>
                                        </p:attrNameLst>
                                      </p:cBhvr>
                                      <p:tavLst>
                                        <p:tav tm="0">
                                          <p:val>
                                            <p:strVal val="#ppt_y-.1"/>
                                          </p:val>
                                        </p:tav>
                                        <p:tav tm="100000">
                                          <p:val>
                                            <p:strVal val="#ppt_y"/>
                                          </p:val>
                                        </p:tav>
                                      </p:tavLst>
                                    </p:anim>
                                  </p:childTnLst>
                                </p:cTn>
                              </p:par>
                            </p:childTnLst>
                          </p:cTn>
                        </p:par>
                        <p:par>
                          <p:cTn id="88" fill="hold">
                            <p:stCondLst>
                              <p:cond delay="14000"/>
                            </p:stCondLst>
                            <p:childTnLst>
                              <p:par>
                                <p:cTn id="89" presetID="47" presetClass="entr" presetSubtype="0" fill="hold"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fade">
                                      <p:cBhvr>
                                        <p:cTn id="91" dur="500"/>
                                        <p:tgtEl>
                                          <p:spTgt spid="45"/>
                                        </p:tgtEl>
                                      </p:cBhvr>
                                    </p:animEffect>
                                    <p:anim calcmode="lin" valueType="num">
                                      <p:cBhvr>
                                        <p:cTn id="92" dur="500" fill="hold"/>
                                        <p:tgtEl>
                                          <p:spTgt spid="45"/>
                                        </p:tgtEl>
                                        <p:attrNameLst>
                                          <p:attrName>ppt_x</p:attrName>
                                        </p:attrNameLst>
                                      </p:cBhvr>
                                      <p:tavLst>
                                        <p:tav tm="0">
                                          <p:val>
                                            <p:strVal val="#ppt_x"/>
                                          </p:val>
                                        </p:tav>
                                        <p:tav tm="100000">
                                          <p:val>
                                            <p:strVal val="#ppt_x"/>
                                          </p:val>
                                        </p:tav>
                                      </p:tavLst>
                                    </p:anim>
                                    <p:anim calcmode="lin" valueType="num">
                                      <p:cBhvr>
                                        <p:cTn id="93" dur="500" fill="hold"/>
                                        <p:tgtEl>
                                          <p:spTgt spid="45"/>
                                        </p:tgtEl>
                                        <p:attrNameLst>
                                          <p:attrName>ppt_y</p:attrName>
                                        </p:attrNameLst>
                                      </p:cBhvr>
                                      <p:tavLst>
                                        <p:tav tm="0">
                                          <p:val>
                                            <p:strVal val="#ppt_y-.1"/>
                                          </p:val>
                                        </p:tav>
                                        <p:tav tm="100000">
                                          <p:val>
                                            <p:strVal val="#ppt_y"/>
                                          </p:val>
                                        </p:tav>
                                      </p:tavLst>
                                    </p:anim>
                                  </p:childTnLst>
                                </p:cTn>
                              </p:par>
                            </p:childTnLst>
                          </p:cTn>
                        </p:par>
                        <p:par>
                          <p:cTn id="94" fill="hold">
                            <p:stCondLst>
                              <p:cond delay="14500"/>
                            </p:stCondLst>
                            <p:childTnLst>
                              <p:par>
                                <p:cTn id="95" presetID="47" presetClass="entr" presetSubtype="0" fill="hold" nodeType="after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500"/>
                                        <p:tgtEl>
                                          <p:spTgt spid="46"/>
                                        </p:tgtEl>
                                      </p:cBhvr>
                                    </p:animEffect>
                                    <p:anim calcmode="lin" valueType="num">
                                      <p:cBhvr>
                                        <p:cTn id="98" dur="500" fill="hold"/>
                                        <p:tgtEl>
                                          <p:spTgt spid="46"/>
                                        </p:tgtEl>
                                        <p:attrNameLst>
                                          <p:attrName>ppt_x</p:attrName>
                                        </p:attrNameLst>
                                      </p:cBhvr>
                                      <p:tavLst>
                                        <p:tav tm="0">
                                          <p:val>
                                            <p:strVal val="#ppt_x"/>
                                          </p:val>
                                        </p:tav>
                                        <p:tav tm="100000">
                                          <p:val>
                                            <p:strVal val="#ppt_x"/>
                                          </p:val>
                                        </p:tav>
                                      </p:tavLst>
                                    </p:anim>
                                    <p:anim calcmode="lin" valueType="num">
                                      <p:cBhvr>
                                        <p:cTn id="99" dur="500" fill="hold"/>
                                        <p:tgtEl>
                                          <p:spTgt spid="46"/>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7" presetClass="entr" presetSubtype="0" fill="hold" nodeType="after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500"/>
                                        <p:tgtEl>
                                          <p:spTgt spid="47"/>
                                        </p:tgtEl>
                                      </p:cBhvr>
                                    </p:animEffect>
                                    <p:anim calcmode="lin" valueType="num">
                                      <p:cBhvr>
                                        <p:cTn id="104" dur="500" fill="hold"/>
                                        <p:tgtEl>
                                          <p:spTgt spid="47"/>
                                        </p:tgtEl>
                                        <p:attrNameLst>
                                          <p:attrName>ppt_x</p:attrName>
                                        </p:attrNameLst>
                                      </p:cBhvr>
                                      <p:tavLst>
                                        <p:tav tm="0">
                                          <p:val>
                                            <p:strVal val="#ppt_x"/>
                                          </p:val>
                                        </p:tav>
                                        <p:tav tm="100000">
                                          <p:val>
                                            <p:strVal val="#ppt_x"/>
                                          </p:val>
                                        </p:tav>
                                      </p:tavLst>
                                    </p:anim>
                                    <p:anim calcmode="lin" valueType="num">
                                      <p:cBhvr>
                                        <p:cTn id="105" dur="500" fill="hold"/>
                                        <p:tgtEl>
                                          <p:spTgt spid="47"/>
                                        </p:tgtEl>
                                        <p:attrNameLst>
                                          <p:attrName>ppt_y</p:attrName>
                                        </p:attrNameLst>
                                      </p:cBhvr>
                                      <p:tavLst>
                                        <p:tav tm="0">
                                          <p:val>
                                            <p:strVal val="#ppt_y-.1"/>
                                          </p:val>
                                        </p:tav>
                                        <p:tav tm="100000">
                                          <p:val>
                                            <p:strVal val="#ppt_y"/>
                                          </p:val>
                                        </p:tav>
                                      </p:tavLst>
                                    </p:anim>
                                  </p:childTnLst>
                                </p:cTn>
                              </p:par>
                            </p:childTnLst>
                          </p:cTn>
                        </p:par>
                        <p:par>
                          <p:cTn id="106" fill="hold">
                            <p:stCondLst>
                              <p:cond delay="15500"/>
                            </p:stCondLst>
                            <p:childTnLst>
                              <p:par>
                                <p:cTn id="107" presetID="47" presetClass="entr" presetSubtype="0" fill="hold" nodeType="afterEffect">
                                  <p:stCondLst>
                                    <p:cond delay="0"/>
                                  </p:stCondLst>
                                  <p:childTnLst>
                                    <p:set>
                                      <p:cBhvr>
                                        <p:cTn id="108" dur="1" fill="hold">
                                          <p:stCondLst>
                                            <p:cond delay="0"/>
                                          </p:stCondLst>
                                        </p:cTn>
                                        <p:tgtEl>
                                          <p:spTgt spid="48"/>
                                        </p:tgtEl>
                                        <p:attrNameLst>
                                          <p:attrName>style.visibility</p:attrName>
                                        </p:attrNameLst>
                                      </p:cBhvr>
                                      <p:to>
                                        <p:strVal val="visible"/>
                                      </p:to>
                                    </p:set>
                                    <p:animEffect transition="in" filter="fade">
                                      <p:cBhvr>
                                        <p:cTn id="109" dur="500"/>
                                        <p:tgtEl>
                                          <p:spTgt spid="48"/>
                                        </p:tgtEl>
                                      </p:cBhvr>
                                    </p:animEffect>
                                    <p:anim calcmode="lin" valueType="num">
                                      <p:cBhvr>
                                        <p:cTn id="110" dur="500" fill="hold"/>
                                        <p:tgtEl>
                                          <p:spTgt spid="48"/>
                                        </p:tgtEl>
                                        <p:attrNameLst>
                                          <p:attrName>ppt_x</p:attrName>
                                        </p:attrNameLst>
                                      </p:cBhvr>
                                      <p:tavLst>
                                        <p:tav tm="0">
                                          <p:val>
                                            <p:strVal val="#ppt_x"/>
                                          </p:val>
                                        </p:tav>
                                        <p:tav tm="100000">
                                          <p:val>
                                            <p:strVal val="#ppt_x"/>
                                          </p:val>
                                        </p:tav>
                                      </p:tavLst>
                                    </p:anim>
                                    <p:anim calcmode="lin" valueType="num">
                                      <p:cBhvr>
                                        <p:cTn id="111" dur="500" fill="hold"/>
                                        <p:tgtEl>
                                          <p:spTgt spid="48"/>
                                        </p:tgtEl>
                                        <p:attrNameLst>
                                          <p:attrName>ppt_y</p:attrName>
                                        </p:attrNameLst>
                                      </p:cBhvr>
                                      <p:tavLst>
                                        <p:tav tm="0">
                                          <p:val>
                                            <p:strVal val="#ppt_y-.1"/>
                                          </p:val>
                                        </p:tav>
                                        <p:tav tm="100000">
                                          <p:val>
                                            <p:strVal val="#ppt_y"/>
                                          </p:val>
                                        </p:tav>
                                      </p:tavLst>
                                    </p:anim>
                                  </p:childTnLst>
                                </p:cTn>
                              </p:par>
                            </p:childTnLst>
                          </p:cTn>
                        </p:par>
                        <p:par>
                          <p:cTn id="112" fill="hold">
                            <p:stCondLst>
                              <p:cond delay="16000"/>
                            </p:stCondLst>
                            <p:childTnLst>
                              <p:par>
                                <p:cTn id="113" presetID="47" presetClass="entr" presetSubtype="0" fill="hold" nodeType="after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fade">
                                      <p:cBhvr>
                                        <p:cTn id="115" dur="500"/>
                                        <p:tgtEl>
                                          <p:spTgt spid="49"/>
                                        </p:tgtEl>
                                      </p:cBhvr>
                                    </p:animEffect>
                                    <p:anim calcmode="lin" valueType="num">
                                      <p:cBhvr>
                                        <p:cTn id="116" dur="500" fill="hold"/>
                                        <p:tgtEl>
                                          <p:spTgt spid="49"/>
                                        </p:tgtEl>
                                        <p:attrNameLst>
                                          <p:attrName>ppt_x</p:attrName>
                                        </p:attrNameLst>
                                      </p:cBhvr>
                                      <p:tavLst>
                                        <p:tav tm="0">
                                          <p:val>
                                            <p:strVal val="#ppt_x"/>
                                          </p:val>
                                        </p:tav>
                                        <p:tav tm="100000">
                                          <p:val>
                                            <p:strVal val="#ppt_x"/>
                                          </p:val>
                                        </p:tav>
                                      </p:tavLst>
                                    </p:anim>
                                    <p:anim calcmode="lin" valueType="num">
                                      <p:cBhvr>
                                        <p:cTn id="117" dur="500" fill="hold"/>
                                        <p:tgtEl>
                                          <p:spTgt spid="49"/>
                                        </p:tgtEl>
                                        <p:attrNameLst>
                                          <p:attrName>ppt_y</p:attrName>
                                        </p:attrNameLst>
                                      </p:cBhvr>
                                      <p:tavLst>
                                        <p:tav tm="0">
                                          <p:val>
                                            <p:strVal val="#ppt_y-.1"/>
                                          </p:val>
                                        </p:tav>
                                        <p:tav tm="100000">
                                          <p:val>
                                            <p:strVal val="#ppt_y"/>
                                          </p:val>
                                        </p:tav>
                                      </p:tavLst>
                                    </p:anim>
                                  </p:childTnLst>
                                </p:cTn>
                              </p:par>
                            </p:childTnLst>
                          </p:cTn>
                        </p:par>
                        <p:par>
                          <p:cTn id="118" fill="hold">
                            <p:stCondLst>
                              <p:cond delay="16500"/>
                            </p:stCondLst>
                            <p:childTnLst>
                              <p:par>
                                <p:cTn id="119" presetID="47" presetClass="entr" presetSubtype="0" fill="hold" nodeType="afterEffect">
                                  <p:stCondLst>
                                    <p:cond delay="0"/>
                                  </p:stCondLst>
                                  <p:childTnLst>
                                    <p:set>
                                      <p:cBhvr>
                                        <p:cTn id="120" dur="1" fill="hold">
                                          <p:stCondLst>
                                            <p:cond delay="0"/>
                                          </p:stCondLst>
                                        </p:cTn>
                                        <p:tgtEl>
                                          <p:spTgt spid="50"/>
                                        </p:tgtEl>
                                        <p:attrNameLst>
                                          <p:attrName>style.visibility</p:attrName>
                                        </p:attrNameLst>
                                      </p:cBhvr>
                                      <p:to>
                                        <p:strVal val="visible"/>
                                      </p:to>
                                    </p:set>
                                    <p:animEffect transition="in" filter="fade">
                                      <p:cBhvr>
                                        <p:cTn id="121" dur="500"/>
                                        <p:tgtEl>
                                          <p:spTgt spid="50"/>
                                        </p:tgtEl>
                                      </p:cBhvr>
                                    </p:animEffect>
                                    <p:anim calcmode="lin" valueType="num">
                                      <p:cBhvr>
                                        <p:cTn id="122" dur="500" fill="hold"/>
                                        <p:tgtEl>
                                          <p:spTgt spid="50"/>
                                        </p:tgtEl>
                                        <p:attrNameLst>
                                          <p:attrName>ppt_x</p:attrName>
                                        </p:attrNameLst>
                                      </p:cBhvr>
                                      <p:tavLst>
                                        <p:tav tm="0">
                                          <p:val>
                                            <p:strVal val="#ppt_x"/>
                                          </p:val>
                                        </p:tav>
                                        <p:tav tm="100000">
                                          <p:val>
                                            <p:strVal val="#ppt_x"/>
                                          </p:val>
                                        </p:tav>
                                      </p:tavLst>
                                    </p:anim>
                                    <p:anim calcmode="lin" valueType="num">
                                      <p:cBhvr>
                                        <p:cTn id="123" dur="500" fill="hold"/>
                                        <p:tgtEl>
                                          <p:spTgt spid="50"/>
                                        </p:tgtEl>
                                        <p:attrNameLst>
                                          <p:attrName>ppt_y</p:attrName>
                                        </p:attrNameLst>
                                      </p:cBhvr>
                                      <p:tavLst>
                                        <p:tav tm="0">
                                          <p:val>
                                            <p:strVal val="#ppt_y-.1"/>
                                          </p:val>
                                        </p:tav>
                                        <p:tav tm="100000">
                                          <p:val>
                                            <p:strVal val="#ppt_y"/>
                                          </p:val>
                                        </p:tav>
                                      </p:tavLst>
                                    </p:anim>
                                  </p:childTnLst>
                                </p:cTn>
                              </p:par>
                            </p:childTnLst>
                          </p:cTn>
                        </p:par>
                        <p:par>
                          <p:cTn id="124" fill="hold">
                            <p:stCondLst>
                              <p:cond delay="17000"/>
                            </p:stCondLst>
                            <p:childTnLst>
                              <p:par>
                                <p:cTn id="125" presetID="10" presetClass="entr" presetSubtype="0" fill="hold"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fade">
                                      <p:cBhvr>
                                        <p:cTn id="127" dur="500"/>
                                        <p:tgtEl>
                                          <p:spTgt spid="53"/>
                                        </p:tgtEl>
                                      </p:cBhvr>
                                    </p:animEffect>
                                  </p:childTnLst>
                                </p:cTn>
                              </p:par>
                              <p:par>
                                <p:cTn id="128" presetID="10" presetClass="entr" presetSubtype="0" fill="hold" nodeType="withEffect">
                                  <p:stCondLst>
                                    <p:cond delay="0"/>
                                  </p:stCondLst>
                                  <p:childTnLst>
                                    <p:set>
                                      <p:cBhvr>
                                        <p:cTn id="129" dur="1" fill="hold">
                                          <p:stCondLst>
                                            <p:cond delay="0"/>
                                          </p:stCondLst>
                                        </p:cTn>
                                        <p:tgtEl>
                                          <p:spTgt spid="54"/>
                                        </p:tgtEl>
                                        <p:attrNameLst>
                                          <p:attrName>style.visibility</p:attrName>
                                        </p:attrNameLst>
                                      </p:cBhvr>
                                      <p:to>
                                        <p:strVal val="visible"/>
                                      </p:to>
                                    </p:set>
                                    <p:animEffect transition="in" filter="fade">
                                      <p:cBhvr>
                                        <p:cTn id="130" dur="500"/>
                                        <p:tgtEl>
                                          <p:spTgt spid="54"/>
                                        </p:tgtEl>
                                      </p:cBhvr>
                                    </p:animEffect>
                                  </p:childTnLst>
                                </p:cTn>
                              </p:par>
                              <p:par>
                                <p:cTn id="131" presetID="10" presetClass="entr" presetSubtype="0" fill="hold" nodeType="withEffect">
                                  <p:stCondLst>
                                    <p:cond delay="0"/>
                                  </p:stCondLst>
                                  <p:childTnLst>
                                    <p:set>
                                      <p:cBhvr>
                                        <p:cTn id="132" dur="1" fill="hold">
                                          <p:stCondLst>
                                            <p:cond delay="0"/>
                                          </p:stCondLst>
                                        </p:cTn>
                                        <p:tgtEl>
                                          <p:spTgt spid="55"/>
                                        </p:tgtEl>
                                        <p:attrNameLst>
                                          <p:attrName>style.visibility</p:attrName>
                                        </p:attrNameLst>
                                      </p:cBhvr>
                                      <p:to>
                                        <p:strVal val="visible"/>
                                      </p:to>
                                    </p:set>
                                    <p:animEffect transition="in" filter="fade">
                                      <p:cBhvr>
                                        <p:cTn id="133" dur="500"/>
                                        <p:tgtEl>
                                          <p:spTgt spid="55"/>
                                        </p:tgtEl>
                                      </p:cBhvr>
                                    </p:animEffect>
                                  </p:childTnLst>
                                </p:cTn>
                              </p:par>
                              <p:par>
                                <p:cTn id="134" presetID="10" presetClass="entr" presetSubtype="0" fill="hold"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500"/>
                                        <p:tgtEl>
                                          <p:spTgt spid="56"/>
                                        </p:tgtEl>
                                      </p:cBhvr>
                                    </p:animEffect>
                                  </p:childTnLst>
                                </p:cTn>
                              </p:par>
                            </p:childTnLst>
                          </p:cTn>
                        </p:par>
                        <p:par>
                          <p:cTn id="137" fill="hold">
                            <p:stCondLst>
                              <p:cond delay="17500"/>
                            </p:stCondLst>
                            <p:childTnLst>
                              <p:par>
                                <p:cTn id="138" presetID="22" presetClass="entr" presetSubtype="8" fill="hold" grpId="0" nodeType="afterEffect">
                                  <p:stCondLst>
                                    <p:cond delay="500"/>
                                  </p:stCondLst>
                                  <p:childTnLst>
                                    <p:set>
                                      <p:cBhvr>
                                        <p:cTn id="139" dur="1" fill="hold">
                                          <p:stCondLst>
                                            <p:cond delay="0"/>
                                          </p:stCondLst>
                                        </p:cTn>
                                        <p:tgtEl>
                                          <p:spTgt spid="57"/>
                                        </p:tgtEl>
                                        <p:attrNameLst>
                                          <p:attrName>style.visibility</p:attrName>
                                        </p:attrNameLst>
                                      </p:cBhvr>
                                      <p:to>
                                        <p:strVal val="visible"/>
                                      </p:to>
                                    </p:set>
                                    <p:animEffect transition="in" filter="wipe(left)">
                                      <p:cBhvr>
                                        <p:cTn id="140" dur="500"/>
                                        <p:tgtEl>
                                          <p:spTgt spid="57"/>
                                        </p:tgtEl>
                                      </p:cBhvr>
                                    </p:animEffect>
                                  </p:childTnLst>
                                </p:cTn>
                              </p:par>
                            </p:childTnLst>
                          </p:cTn>
                        </p:par>
                        <p:par>
                          <p:cTn id="141" fill="hold">
                            <p:stCondLst>
                              <p:cond delay="18500"/>
                            </p:stCondLst>
                            <p:childTnLst>
                              <p:par>
                                <p:cTn id="142" presetID="22" presetClass="entr" presetSubtype="8" fill="hold" grpId="0"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wipe(left)">
                                      <p:cBhvr>
                                        <p:cTn id="144" dur="1000"/>
                                        <p:tgtEl>
                                          <p:spTgt spid="58"/>
                                        </p:tgtEl>
                                      </p:cBhvr>
                                    </p:animEffect>
                                  </p:childTnLst>
                                </p:cTn>
                              </p:par>
                            </p:childTnLst>
                          </p:cTn>
                        </p:par>
                        <p:par>
                          <p:cTn id="145" fill="hold">
                            <p:stCondLst>
                              <p:cond delay="19500"/>
                            </p:stCondLst>
                            <p:childTnLst>
                              <p:par>
                                <p:cTn id="146" presetID="22" presetClass="entr" presetSubtype="8" fill="hold" grpId="0" nodeType="afterEffect">
                                  <p:stCondLst>
                                    <p:cond delay="500"/>
                                  </p:stCondLst>
                                  <p:childTnLst>
                                    <p:set>
                                      <p:cBhvr>
                                        <p:cTn id="147" dur="1" fill="hold">
                                          <p:stCondLst>
                                            <p:cond delay="0"/>
                                          </p:stCondLst>
                                        </p:cTn>
                                        <p:tgtEl>
                                          <p:spTgt spid="59"/>
                                        </p:tgtEl>
                                        <p:attrNameLst>
                                          <p:attrName>style.visibility</p:attrName>
                                        </p:attrNameLst>
                                      </p:cBhvr>
                                      <p:to>
                                        <p:strVal val="visible"/>
                                      </p:to>
                                    </p:set>
                                    <p:animEffect transition="in" filter="wipe(left)">
                                      <p:cBhvr>
                                        <p:cTn id="148" dur="500"/>
                                        <p:tgtEl>
                                          <p:spTgt spid="59"/>
                                        </p:tgtEl>
                                      </p:cBhvr>
                                    </p:animEffect>
                                  </p:childTnLst>
                                </p:cTn>
                              </p:par>
                            </p:childTnLst>
                          </p:cTn>
                        </p:par>
                        <p:par>
                          <p:cTn id="149" fill="hold">
                            <p:stCondLst>
                              <p:cond delay="20500"/>
                            </p:stCondLst>
                            <p:childTnLst>
                              <p:par>
                                <p:cTn id="150" presetID="22" presetClass="entr" presetSubtype="8"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Effect transition="in" filter="wipe(left)">
                                      <p:cBhvr>
                                        <p:cTn id="152" dur="1000"/>
                                        <p:tgtEl>
                                          <p:spTgt spid="60"/>
                                        </p:tgtEl>
                                      </p:cBhvr>
                                    </p:animEffect>
                                  </p:childTnLst>
                                </p:cTn>
                              </p:par>
                            </p:childTnLst>
                          </p:cTn>
                        </p:par>
                        <p:par>
                          <p:cTn id="153" fill="hold">
                            <p:stCondLst>
                              <p:cond delay="21500"/>
                            </p:stCondLst>
                            <p:childTnLst>
                              <p:par>
                                <p:cTn id="154" presetID="1" presetClass="entr" presetSubtype="0" fill="hold" grpId="0" nodeType="afterEffect">
                                  <p:stCondLst>
                                    <p:cond delay="0"/>
                                  </p:stCondLst>
                                  <p:childTnLst>
                                    <p:set>
                                      <p:cBhvr>
                                        <p:cTn id="155" dur="1" fill="hold">
                                          <p:stCondLst>
                                            <p:cond delay="0"/>
                                          </p:stCondLst>
                                        </p:cTn>
                                        <p:tgtEl>
                                          <p:spTgt spid="61"/>
                                        </p:tgtEl>
                                        <p:attrNameLst>
                                          <p:attrName>style.visibility</p:attrName>
                                        </p:attrNameLst>
                                      </p:cBhvr>
                                      <p:to>
                                        <p:strVal val="visible"/>
                                      </p:to>
                                    </p:set>
                                  </p:childTnLst>
                                </p:cTn>
                              </p:par>
                            </p:childTnLst>
                          </p:cTn>
                        </p:par>
                        <p:par>
                          <p:cTn id="156" fill="hold">
                            <p:stCondLst>
                              <p:cond delay="21500"/>
                            </p:stCondLst>
                            <p:childTnLst>
                              <p:par>
                                <p:cTn id="157" presetID="14" presetClass="entr" presetSubtype="10" fill="hold" grpId="0" nodeType="afterEffect">
                                  <p:stCondLst>
                                    <p:cond delay="500"/>
                                  </p:stCondLst>
                                  <p:childTnLst>
                                    <p:set>
                                      <p:cBhvr>
                                        <p:cTn id="158" dur="1" fill="hold">
                                          <p:stCondLst>
                                            <p:cond delay="0"/>
                                          </p:stCondLst>
                                        </p:cTn>
                                        <p:tgtEl>
                                          <p:spTgt spid="62"/>
                                        </p:tgtEl>
                                        <p:attrNameLst>
                                          <p:attrName>style.visibility</p:attrName>
                                        </p:attrNameLst>
                                      </p:cBhvr>
                                      <p:to>
                                        <p:strVal val="visible"/>
                                      </p:to>
                                    </p:set>
                                    <p:animEffect transition="in" filter="randombar(horizontal)">
                                      <p:cBhvr>
                                        <p:cTn id="159" dur="500"/>
                                        <p:tgtEl>
                                          <p:spTgt spid="62"/>
                                        </p:tgtEl>
                                      </p:cBhvr>
                                    </p:animEffect>
                                  </p:childTnLst>
                                </p:cTn>
                              </p:par>
                            </p:childTnLst>
                          </p:cTn>
                        </p:par>
                        <p:par>
                          <p:cTn id="160" fill="hold">
                            <p:stCondLst>
                              <p:cond delay="22500"/>
                            </p:stCondLst>
                            <p:childTnLst>
                              <p:par>
                                <p:cTn id="161" presetID="22" presetClass="entr" presetSubtype="4" fill="hold"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down)">
                                      <p:cBhvr>
                                        <p:cTn id="163" dur="1000"/>
                                        <p:tgtEl>
                                          <p:spTgt spid="68"/>
                                        </p:tgtEl>
                                      </p:cBhvr>
                                    </p:animEffect>
                                  </p:childTnLst>
                                </p:cTn>
                              </p:par>
                            </p:childTnLst>
                          </p:cTn>
                        </p:par>
                        <p:par>
                          <p:cTn id="164" fill="hold">
                            <p:stCondLst>
                              <p:cond delay="23500"/>
                            </p:stCondLst>
                            <p:childTnLst>
                              <p:par>
                                <p:cTn id="165" presetID="22" presetClass="entr" presetSubtype="4" fill="hold" nodeType="afterEffect">
                                  <p:stCondLst>
                                    <p:cond delay="0"/>
                                  </p:stCondLst>
                                  <p:childTnLst>
                                    <p:set>
                                      <p:cBhvr>
                                        <p:cTn id="166" dur="1" fill="hold">
                                          <p:stCondLst>
                                            <p:cond delay="0"/>
                                          </p:stCondLst>
                                        </p:cTn>
                                        <p:tgtEl>
                                          <p:spTgt spid="66"/>
                                        </p:tgtEl>
                                        <p:attrNameLst>
                                          <p:attrName>style.visibility</p:attrName>
                                        </p:attrNameLst>
                                      </p:cBhvr>
                                      <p:to>
                                        <p:strVal val="visible"/>
                                      </p:to>
                                    </p:set>
                                    <p:animEffect transition="in" filter="wipe(down)">
                                      <p:cBhvr>
                                        <p:cTn id="167" dur="1000"/>
                                        <p:tgtEl>
                                          <p:spTgt spid="66"/>
                                        </p:tgtEl>
                                      </p:cBhvr>
                                    </p:animEffect>
                                  </p:childTnLst>
                                </p:cTn>
                              </p:par>
                            </p:childTnLst>
                          </p:cTn>
                        </p:par>
                        <p:par>
                          <p:cTn id="168" fill="hold">
                            <p:stCondLst>
                              <p:cond delay="24500"/>
                            </p:stCondLst>
                            <p:childTnLst>
                              <p:par>
                                <p:cTn id="169" presetID="22" presetClass="entr" presetSubtype="4" fill="hold" nodeType="afterEffect">
                                  <p:stCondLst>
                                    <p:cond delay="0"/>
                                  </p:stCondLst>
                                  <p:childTnLst>
                                    <p:set>
                                      <p:cBhvr>
                                        <p:cTn id="170" dur="1" fill="hold">
                                          <p:stCondLst>
                                            <p:cond delay="0"/>
                                          </p:stCondLst>
                                        </p:cTn>
                                        <p:tgtEl>
                                          <p:spTgt spid="64"/>
                                        </p:tgtEl>
                                        <p:attrNameLst>
                                          <p:attrName>style.visibility</p:attrName>
                                        </p:attrNameLst>
                                      </p:cBhvr>
                                      <p:to>
                                        <p:strVal val="visible"/>
                                      </p:to>
                                    </p:set>
                                    <p:animEffect transition="in" filter="wipe(down)">
                                      <p:cBhvr>
                                        <p:cTn id="171" dur="1000"/>
                                        <p:tgtEl>
                                          <p:spTgt spid="64"/>
                                        </p:tgtEl>
                                      </p:cBhvr>
                                    </p:animEffect>
                                  </p:childTnLst>
                                </p:cTn>
                              </p:par>
                            </p:childTnLst>
                          </p:cTn>
                        </p:par>
                        <p:par>
                          <p:cTn id="172" fill="hold">
                            <p:stCondLst>
                              <p:cond delay="25500"/>
                            </p:stCondLst>
                            <p:childTnLst>
                              <p:par>
                                <p:cTn id="173" presetID="42" presetClass="entr" presetSubtype="0" fill="hold" nodeType="afterEffect">
                                  <p:stCondLst>
                                    <p:cond delay="500"/>
                                  </p:stCondLst>
                                  <p:childTnLst>
                                    <p:set>
                                      <p:cBhvr>
                                        <p:cTn id="174" dur="1" fill="hold">
                                          <p:stCondLst>
                                            <p:cond delay="0"/>
                                          </p:stCondLst>
                                        </p:cTn>
                                        <p:tgtEl>
                                          <p:spTgt spid="34"/>
                                        </p:tgtEl>
                                        <p:attrNameLst>
                                          <p:attrName>style.visibility</p:attrName>
                                        </p:attrNameLst>
                                      </p:cBhvr>
                                      <p:to>
                                        <p:strVal val="visible"/>
                                      </p:to>
                                    </p:set>
                                    <p:animEffect transition="in" filter="fade">
                                      <p:cBhvr>
                                        <p:cTn id="175" dur="2000"/>
                                        <p:tgtEl>
                                          <p:spTgt spid="34"/>
                                        </p:tgtEl>
                                      </p:cBhvr>
                                    </p:animEffect>
                                    <p:anim calcmode="lin" valueType="num">
                                      <p:cBhvr>
                                        <p:cTn id="176" dur="2000" fill="hold"/>
                                        <p:tgtEl>
                                          <p:spTgt spid="34"/>
                                        </p:tgtEl>
                                        <p:attrNameLst>
                                          <p:attrName>ppt_x</p:attrName>
                                        </p:attrNameLst>
                                      </p:cBhvr>
                                      <p:tavLst>
                                        <p:tav tm="0">
                                          <p:val>
                                            <p:strVal val="#ppt_x"/>
                                          </p:val>
                                        </p:tav>
                                        <p:tav tm="100000">
                                          <p:val>
                                            <p:strVal val="#ppt_x"/>
                                          </p:val>
                                        </p:tav>
                                      </p:tavLst>
                                    </p:anim>
                                    <p:anim calcmode="lin" valueType="num">
                                      <p:cBhvr>
                                        <p:cTn id="177" dur="2000" fill="hold"/>
                                        <p:tgtEl>
                                          <p:spTgt spid="34"/>
                                        </p:tgtEl>
                                        <p:attrNameLst>
                                          <p:attrName>ppt_y</p:attrName>
                                        </p:attrNameLst>
                                      </p:cBhvr>
                                      <p:tavLst>
                                        <p:tav tm="0">
                                          <p:val>
                                            <p:strVal val="#ppt_y+.1"/>
                                          </p:val>
                                        </p:tav>
                                        <p:tav tm="100000">
                                          <p:val>
                                            <p:strVal val="#ppt_y"/>
                                          </p:val>
                                        </p:tav>
                                      </p:tavLst>
                                    </p:anim>
                                  </p:childTnLst>
                                </p:cTn>
                              </p:par>
                            </p:childTnLst>
                          </p:cTn>
                        </p:par>
                        <p:par>
                          <p:cTn id="178" fill="hold">
                            <p:stCondLst>
                              <p:cond delay="28000"/>
                            </p:stCondLst>
                            <p:childTnLst>
                              <p:par>
                                <p:cTn id="179" presetID="22" presetClass="entr" presetSubtype="8" fill="hold" grpId="0" nodeType="afterEffect">
                                  <p:stCondLst>
                                    <p:cond delay="500"/>
                                  </p:stCondLst>
                                  <p:childTnLst>
                                    <p:set>
                                      <p:cBhvr>
                                        <p:cTn id="180" dur="1" fill="hold">
                                          <p:stCondLst>
                                            <p:cond delay="0"/>
                                          </p:stCondLst>
                                        </p:cTn>
                                        <p:tgtEl>
                                          <p:spTgt spid="69"/>
                                        </p:tgtEl>
                                        <p:attrNameLst>
                                          <p:attrName>style.visibility</p:attrName>
                                        </p:attrNameLst>
                                      </p:cBhvr>
                                      <p:to>
                                        <p:strVal val="visible"/>
                                      </p:to>
                                    </p:set>
                                    <p:animEffect transition="in" filter="wipe(left)">
                                      <p:cBhvr>
                                        <p:cTn id="181" dur="500"/>
                                        <p:tgtEl>
                                          <p:spTgt spid="69"/>
                                        </p:tgtEl>
                                      </p:cBhvr>
                                    </p:animEffect>
                                  </p:childTnLst>
                                </p:cTn>
                              </p:par>
                            </p:childTnLst>
                          </p:cTn>
                        </p:par>
                        <p:par>
                          <p:cTn id="182" fill="hold">
                            <p:stCondLst>
                              <p:cond delay="29000"/>
                            </p:stCondLst>
                            <p:childTnLst>
                              <p:par>
                                <p:cTn id="183" presetID="22" presetClass="entr" presetSubtype="8" fill="hold" grpId="0" nodeType="afterEffect">
                                  <p:stCondLst>
                                    <p:cond delay="0"/>
                                  </p:stCondLst>
                                  <p:childTnLst>
                                    <p:set>
                                      <p:cBhvr>
                                        <p:cTn id="184" dur="1" fill="hold">
                                          <p:stCondLst>
                                            <p:cond delay="0"/>
                                          </p:stCondLst>
                                        </p:cTn>
                                        <p:tgtEl>
                                          <p:spTgt spid="70"/>
                                        </p:tgtEl>
                                        <p:attrNameLst>
                                          <p:attrName>style.visibility</p:attrName>
                                        </p:attrNameLst>
                                      </p:cBhvr>
                                      <p:to>
                                        <p:strVal val="visible"/>
                                      </p:to>
                                    </p:set>
                                    <p:animEffect transition="in" filter="wipe(left)">
                                      <p:cBhvr>
                                        <p:cTn id="185" dur="1000"/>
                                        <p:tgtEl>
                                          <p:spTgt spid="70"/>
                                        </p:tgtEl>
                                      </p:cBhvr>
                                    </p:animEffect>
                                  </p:childTnLst>
                                </p:cTn>
                              </p:par>
                            </p:childTnLst>
                          </p:cTn>
                        </p:par>
                        <p:par>
                          <p:cTn id="186" fill="hold">
                            <p:stCondLst>
                              <p:cond delay="30000"/>
                            </p:stCondLst>
                            <p:childTnLst>
                              <p:par>
                                <p:cTn id="187" presetID="22" presetClass="entr" presetSubtype="8" fill="hold" grpId="0" nodeType="afterEffect">
                                  <p:stCondLst>
                                    <p:cond delay="500"/>
                                  </p:stCondLst>
                                  <p:childTnLst>
                                    <p:set>
                                      <p:cBhvr>
                                        <p:cTn id="188" dur="1" fill="hold">
                                          <p:stCondLst>
                                            <p:cond delay="0"/>
                                          </p:stCondLst>
                                        </p:cTn>
                                        <p:tgtEl>
                                          <p:spTgt spid="71"/>
                                        </p:tgtEl>
                                        <p:attrNameLst>
                                          <p:attrName>style.visibility</p:attrName>
                                        </p:attrNameLst>
                                      </p:cBhvr>
                                      <p:to>
                                        <p:strVal val="visible"/>
                                      </p:to>
                                    </p:set>
                                    <p:animEffect transition="in" filter="wipe(left)">
                                      <p:cBhvr>
                                        <p:cTn id="189" dur="500"/>
                                        <p:tgtEl>
                                          <p:spTgt spid="71"/>
                                        </p:tgtEl>
                                      </p:cBhvr>
                                    </p:animEffect>
                                  </p:childTnLst>
                                </p:cTn>
                              </p:par>
                            </p:childTnLst>
                          </p:cTn>
                        </p:par>
                        <p:par>
                          <p:cTn id="190" fill="hold">
                            <p:stCondLst>
                              <p:cond delay="31000"/>
                            </p:stCondLst>
                            <p:childTnLst>
                              <p:par>
                                <p:cTn id="191" presetID="22" presetClass="entr" presetSubtype="8" fill="hold" grpId="0" nodeType="afterEffect">
                                  <p:stCondLst>
                                    <p:cond delay="0"/>
                                  </p:stCondLst>
                                  <p:childTnLst>
                                    <p:set>
                                      <p:cBhvr>
                                        <p:cTn id="192" dur="1" fill="hold">
                                          <p:stCondLst>
                                            <p:cond delay="0"/>
                                          </p:stCondLst>
                                        </p:cTn>
                                        <p:tgtEl>
                                          <p:spTgt spid="72"/>
                                        </p:tgtEl>
                                        <p:attrNameLst>
                                          <p:attrName>style.visibility</p:attrName>
                                        </p:attrNameLst>
                                      </p:cBhvr>
                                      <p:to>
                                        <p:strVal val="visible"/>
                                      </p:to>
                                    </p:set>
                                    <p:animEffect transition="in" filter="wipe(left)">
                                      <p:cBhvr>
                                        <p:cTn id="193"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3" grpId="0" animBg="1"/>
      <p:bldP spid="16" grpId="0" animBg="1"/>
      <p:bldP spid="30" grpId="0"/>
      <p:bldP spid="31" grpId="0" animBg="1"/>
      <p:bldP spid="32" grpId="0"/>
      <p:bldP spid="17" grpId="0" animBg="1"/>
      <p:bldP spid="33" grpId="0" animBg="1"/>
      <p:bldP spid="57" grpId="0" animBg="1"/>
      <p:bldP spid="58" grpId="0"/>
      <p:bldP spid="59" grpId="0" animBg="1"/>
      <p:bldP spid="60" grpId="0"/>
      <p:bldP spid="61" grpId="0" animBg="1"/>
      <p:bldP spid="62" grpId="0" animBg="1"/>
      <p:bldP spid="69" grpId="0" animBg="1"/>
      <p:bldP spid="70" grpId="0"/>
      <p:bldP spid="71" grpId="0" animBg="1"/>
      <p:bldP spid="72" grpId="0"/>
    </p:bldLst>
  </p:timing>
</p:sld>
</file>

<file path=ppt/theme/theme1.xml><?xml version="1.0" encoding="utf-8"?>
<a:theme xmlns:a="http://schemas.openxmlformats.org/drawingml/2006/main" name="Aspect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spect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50197875624704398186ABE1DD5882E" ma:contentTypeVersion="13" ma:contentTypeDescription="Crée un document." ma:contentTypeScope="" ma:versionID="e2144ffaf4c08fbae7615def3f5ef356">
  <xsd:schema xmlns:xsd="http://www.w3.org/2001/XMLSchema" xmlns:xs="http://www.w3.org/2001/XMLSchema" xmlns:p="http://schemas.microsoft.com/office/2006/metadata/properties" xmlns:ns3="d8d9fbac-060b-4593-a4b5-f418030a9c36" xmlns:ns4="c574e118-9fd0-4054-8e1c-f7ffcad4c323" targetNamespace="http://schemas.microsoft.com/office/2006/metadata/properties" ma:root="true" ma:fieldsID="286bda12ed8cb689e8452fd8640b3e42" ns3:_="" ns4:_="">
    <xsd:import namespace="d8d9fbac-060b-4593-a4b5-f418030a9c36"/>
    <xsd:import namespace="c574e118-9fd0-4054-8e1c-f7ffcad4c32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fbac-060b-4593-a4b5-f418030a9c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74e118-9fd0-4054-8e1c-f7ffcad4c323"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BE2DB4-ABFA-4473-83DE-9EB76EB1F428}">
  <ds:schemaRefs>
    <ds:schemaRef ds:uri="http://schemas.microsoft.com/sharepoint/v3/contenttype/forms"/>
  </ds:schemaRefs>
</ds:datastoreItem>
</file>

<file path=customXml/itemProps2.xml><?xml version="1.0" encoding="utf-8"?>
<ds:datastoreItem xmlns:ds="http://schemas.openxmlformats.org/officeDocument/2006/customXml" ds:itemID="{81162CD6-5B19-4E4D-B859-16399057BF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d9fbac-060b-4593-a4b5-f418030a9c36"/>
    <ds:schemaRef ds:uri="c574e118-9fd0-4054-8e1c-f7ffcad4c3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7031BF-9A01-40C0-8288-5C4536A9B8A3}">
  <ds:schemaRefs>
    <ds:schemaRef ds:uri="http://purl.org/dc/terms/"/>
    <ds:schemaRef ds:uri="http://www.w3.org/XML/1998/namespace"/>
    <ds:schemaRef ds:uri="d8d9fbac-060b-4593-a4b5-f418030a9c36"/>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c574e118-9fd0-4054-8e1c-f7ffcad4c323"/>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2869</TotalTime>
  <Words>3855</Words>
  <Application>Microsoft Office PowerPoint</Application>
  <PresentationFormat>Presentación en pantalla (4:3)</PresentationFormat>
  <Paragraphs>445</Paragraphs>
  <Slides>41</Slides>
  <Notes>38</Notes>
  <HiddenSlides>1</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41</vt:i4>
      </vt:variant>
    </vt:vector>
  </HeadingPairs>
  <TitlesOfParts>
    <vt:vector size="49" baseType="lpstr">
      <vt:lpstr>Arial</vt:lpstr>
      <vt:lpstr>Arial</vt:lpstr>
      <vt:lpstr>Calibri</vt:lpstr>
      <vt:lpstr>Cambria</vt:lpstr>
      <vt:lpstr>Noto Sans Symbols</vt:lpstr>
      <vt:lpstr>Wingdings</vt:lpstr>
      <vt:lpstr>Aspecto</vt:lpstr>
      <vt:lpstr>1_Aspecto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i.virgel</dc:creator>
  <cp:lastModifiedBy>Leire Balzategui</cp:lastModifiedBy>
  <cp:revision>137</cp:revision>
  <dcterms:created xsi:type="dcterms:W3CDTF">2016-11-18T09:55:38Z</dcterms:created>
  <dcterms:modified xsi:type="dcterms:W3CDTF">2022-11-10T12:06:56Z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0x010100B50197875624704398186ABE1DD5882E</vt:lpwstr>
  </property>
</Properties>
</file>