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4" r:id="rId4"/>
    <p:sldId id="259" r:id="rId5"/>
    <p:sldId id="273" r:id="rId6"/>
    <p:sldId id="274" r:id="rId7"/>
    <p:sldId id="276" r:id="rId8"/>
    <p:sldId id="275" r:id="rId9"/>
    <p:sldId id="277" r:id="rId10"/>
    <p:sldId id="270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gbzyEzC8tiMHWx6deNdtHXJhxgO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C320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80C5976-FB19-4867-A2B4-DEF7078B3A27}">
  <a:tblStyle styleId="{980C5976-FB19-4867-A2B4-DEF7078B3A2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81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" name="Google Shape;2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10b78f225a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" name="Google Shape;31;g10b78f225a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0b78f225a7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g10b78f225a7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547488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619425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139028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5" name="Google Shape;305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7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16" name="Google Shape;16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2663" y="6357783"/>
            <a:ext cx="2010676" cy="50021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17;p7">
            <a:extLst>
              <a:ext uri="{FF2B5EF4-FFF2-40B4-BE49-F238E27FC236}">
                <a16:creationId xmlns:a16="http://schemas.microsoft.com/office/drawing/2014/main" id="{DB0D5B15-70F2-40A1-6E43-78E7639B665F}"/>
              </a:ext>
            </a:extLst>
          </p:cNvPr>
          <p:cNvSpPr/>
          <p:nvPr userDrawn="1"/>
        </p:nvSpPr>
        <p:spPr>
          <a:xfrm>
            <a:off x="2250000" y="6353280"/>
            <a:ext cx="4325040" cy="45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4200" tIns="34200" rIns="34200" bIns="34200" anchor="ctr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750"/>
              <a:buFont typeface="Calibri"/>
              <a:buNone/>
            </a:pPr>
            <a:r>
              <a:rPr lang="cs-CZ" sz="750" dirty="0" smtClean="0">
                <a:solidFill>
                  <a:schemeClr val="bg1">
                    <a:lumMod val="50000"/>
                  </a:schemeClr>
                </a:solidFill>
              </a:rPr>
              <a:t>Podpora Evropské komise při tvorbě této publikace nepředstavuje souhlas s obsahem, který odráží pouze názory autorů, a Komise nemůže být zodpovědná za jakékoliv využití informací obsažených v této publikaci</a:t>
            </a:r>
            <a:endParaRPr lang="cs-CZ" sz="750" b="0" i="0" u="none" strike="noStrike" cap="none" dirty="0">
              <a:solidFill>
                <a:srgbClr val="666666"/>
              </a:solidFill>
              <a:latin typeface="+mn-lt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seño personalizado">
  <p:cSld name="1_Diseño personalizado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8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body" idx="1"/>
          </p:nvPr>
        </p:nvSpPr>
        <p:spPr>
          <a:xfrm>
            <a:off x="468313" y="1196975"/>
            <a:ext cx="8183562" cy="161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marR="0" lvl="0" indent="-37084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⚫"/>
              <a:defRPr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683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ED3742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63728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ED3742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4A85BF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3655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23850" algn="l" rtl="0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23850" algn="l" rtl="0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23850" algn="l" rtl="0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1" name="Google Shape;11;p5" descr="Dexion s.r.o. joins the Czech Logistics Association"/>
          <p:cNvSpPr/>
          <p:nvPr/>
        </p:nvSpPr>
        <p:spPr>
          <a:xfrm>
            <a:off x="173038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2979" y="0"/>
            <a:ext cx="2061054" cy="64970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5"/>
          <p:cNvSpPr/>
          <p:nvPr/>
        </p:nvSpPr>
        <p:spPr>
          <a:xfrm>
            <a:off x="264695" y="508411"/>
            <a:ext cx="185286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6576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Arial"/>
              <a:buNone/>
            </a:pPr>
            <a:r>
              <a:rPr lang="es-ES" sz="800" b="1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Successful online learning for </a:t>
            </a:r>
            <a:endParaRPr sz="800" b="0" i="0" u="none" strike="noStrike" cap="non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Arial"/>
              <a:buNone/>
            </a:pPr>
            <a:r>
              <a:rPr lang="es-ES" sz="800" b="1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sustainable last mile logistics</a:t>
            </a:r>
            <a:endParaRPr sz="800" b="1" i="0" u="none" strike="noStrike" cap="non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s://www.iml.fraunhofer.de/content/dam/iml/de/documents/101/09_Whitepaper_CE_EN_WEB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s://emf.thirdlight.com/link/t4gb0fs4knot-n8nz6f/@/preview/1?o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s://emf.thirdlight.com/link/qepnjpdledzh-ooj65j/@/preview/1?o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s://ellenmacarthurfoundation.org/topics/circular-economy-introduction/exampl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1</a:t>
            </a:fld>
            <a:endParaRPr/>
          </a:p>
        </p:txBody>
      </p:sp>
      <p:sp>
        <p:nvSpPr>
          <p:cNvPr id="25" name="Google Shape;25;p4"/>
          <p:cNvSpPr txBox="1"/>
          <p:nvPr/>
        </p:nvSpPr>
        <p:spPr>
          <a:xfrm>
            <a:off x="2599506" y="2794758"/>
            <a:ext cx="3945000" cy="1077300"/>
          </a:xfrm>
          <a:prstGeom prst="rect">
            <a:avLst/>
          </a:prstGeom>
          <a:solidFill>
            <a:srgbClr val="18C32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3200" b="1" dirty="0" err="1" smtClean="0">
                <a:solidFill>
                  <a:schemeClr val="lt1"/>
                </a:solidFill>
              </a:rPr>
              <a:t>Kapsl</a:t>
            </a:r>
            <a:r>
              <a:rPr lang="es-ES" sz="3200" b="1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ES" sz="3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3.4.6</a:t>
            </a:r>
            <a:endParaRPr sz="32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4"/>
          <p:cNvSpPr txBox="1"/>
          <p:nvPr/>
        </p:nvSpPr>
        <p:spPr>
          <a:xfrm>
            <a:off x="1342793" y="4293825"/>
            <a:ext cx="7014600" cy="461624"/>
          </a:xfrm>
          <a:prstGeom prst="rect">
            <a:avLst/>
          </a:prstGeom>
          <a:noFill/>
          <a:ln w="19050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cs-CZ" sz="2400" b="1" dirty="0" smtClean="0"/>
              <a:t>    Ovlivňování </a:t>
            </a:r>
            <a:r>
              <a:rPr lang="cs-CZ" sz="2400" b="1" dirty="0"/>
              <a:t>toků cirkulační ekonomiky</a:t>
            </a:r>
            <a:r>
              <a:rPr lang="it-IT" sz="2400" b="1" dirty="0"/>
              <a:t> </a:t>
            </a:r>
            <a:endParaRPr lang="cs-CZ" sz="2400" b="1" dirty="0"/>
          </a:p>
        </p:txBody>
      </p:sp>
      <p:sp>
        <p:nvSpPr>
          <p:cNvPr id="27" name="Google Shape;27;p4"/>
          <p:cNvSpPr txBox="1"/>
          <p:nvPr/>
        </p:nvSpPr>
        <p:spPr>
          <a:xfrm>
            <a:off x="248194" y="1222861"/>
            <a:ext cx="8451669" cy="400069"/>
          </a:xfrm>
          <a:prstGeom prst="rect">
            <a:avLst/>
          </a:prstGeom>
          <a:solidFill>
            <a:srgbClr val="18C32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cs-CZ" sz="2000" b="1" dirty="0" smtClean="0">
                <a:solidFill>
                  <a:schemeClr val="lt1"/>
                </a:solidFill>
              </a:rPr>
              <a:t>KAPITOLA</a:t>
            </a:r>
            <a:r>
              <a:rPr lang="en-GB" sz="2000" b="1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3: </a:t>
            </a:r>
            <a:r>
              <a:rPr lang="it-IT" sz="2000" b="1" dirty="0">
                <a:solidFill>
                  <a:schemeClr val="bg1"/>
                </a:solidFill>
              </a:rPr>
              <a:t>Trend</a:t>
            </a:r>
            <a:r>
              <a:rPr lang="cs-CZ" sz="2000" b="1" dirty="0">
                <a:solidFill>
                  <a:schemeClr val="bg1"/>
                </a:solidFill>
              </a:rPr>
              <a:t>y</a:t>
            </a:r>
            <a:r>
              <a:rPr lang="it-IT" sz="2000" b="1" dirty="0">
                <a:solidFill>
                  <a:schemeClr val="bg1"/>
                </a:solidFill>
              </a:rPr>
              <a:t> </a:t>
            </a:r>
            <a:r>
              <a:rPr lang="cs-CZ" sz="2000" b="1" dirty="0">
                <a:solidFill>
                  <a:schemeClr val="bg1"/>
                </a:solidFill>
              </a:rPr>
              <a:t>pro</a:t>
            </a:r>
            <a:r>
              <a:rPr lang="it-IT" sz="2000" b="1" dirty="0">
                <a:solidFill>
                  <a:schemeClr val="bg1"/>
                </a:solidFill>
              </a:rPr>
              <a:t> efe</a:t>
            </a:r>
            <a:r>
              <a:rPr lang="cs-CZ" sz="2000" b="1" dirty="0">
                <a:solidFill>
                  <a:schemeClr val="bg1"/>
                </a:solidFill>
              </a:rPr>
              <a:t>k</a:t>
            </a:r>
            <a:r>
              <a:rPr lang="it-IT" sz="2000" b="1" dirty="0">
                <a:solidFill>
                  <a:schemeClr val="bg1"/>
                </a:solidFill>
              </a:rPr>
              <a:t>tiv</a:t>
            </a:r>
            <a:r>
              <a:rPr lang="cs-CZ" sz="2000" b="1" dirty="0" err="1">
                <a:solidFill>
                  <a:schemeClr val="bg1"/>
                </a:solidFill>
              </a:rPr>
              <a:t>nější</a:t>
            </a:r>
            <a:r>
              <a:rPr lang="cs-CZ" sz="2000" b="1" dirty="0">
                <a:solidFill>
                  <a:schemeClr val="bg1"/>
                </a:solidFill>
              </a:rPr>
              <a:t> logistiku</a:t>
            </a:r>
            <a:r>
              <a:rPr lang="it-IT" sz="2000" b="1" dirty="0">
                <a:solidFill>
                  <a:schemeClr val="bg1"/>
                </a:solidFill>
              </a:rPr>
              <a:t> </a:t>
            </a:r>
            <a:r>
              <a:rPr lang="cs-CZ" sz="2000" b="1" dirty="0">
                <a:solidFill>
                  <a:schemeClr val="bg1"/>
                </a:solidFill>
              </a:rPr>
              <a:t>poslední </a:t>
            </a:r>
            <a:r>
              <a:rPr lang="cs-CZ" sz="2000" b="1" dirty="0" smtClean="0">
                <a:solidFill>
                  <a:schemeClr val="bg1"/>
                </a:solidFill>
              </a:rPr>
              <a:t>míle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28" name="Google Shape;28;p4"/>
          <p:cNvSpPr txBox="1"/>
          <p:nvPr/>
        </p:nvSpPr>
        <p:spPr>
          <a:xfrm>
            <a:off x="248193" y="1844662"/>
            <a:ext cx="8451669" cy="400069"/>
          </a:xfrm>
          <a:prstGeom prst="rect">
            <a:avLst/>
          </a:prstGeom>
          <a:noFill/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cs-CZ" sz="2000" b="1" dirty="0" smtClean="0">
                <a:solidFill>
                  <a:schemeClr val="dk1"/>
                </a:solidFill>
              </a:rPr>
              <a:t>LEKCE</a:t>
            </a:r>
            <a:r>
              <a:rPr lang="en-US" sz="2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4: </a:t>
            </a:r>
            <a:r>
              <a:rPr lang="cs-CZ" sz="2000" b="1" dirty="0"/>
              <a:t>Zlepšení efektivity </a:t>
            </a:r>
            <a:r>
              <a:rPr lang="it-IT" sz="2000" b="1" dirty="0"/>
              <a:t>a</a:t>
            </a:r>
            <a:r>
              <a:rPr lang="cs-CZ" sz="2000" b="1" dirty="0"/>
              <a:t> dopadu </a:t>
            </a:r>
            <a:r>
              <a:rPr lang="cs-CZ" sz="2000" b="1" dirty="0" smtClean="0"/>
              <a:t>logistiky</a:t>
            </a:r>
            <a:endParaRPr lang="it-IT" sz="2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t>10</a:t>
            </a:fld>
            <a:endParaRPr/>
          </a:p>
        </p:txBody>
      </p:sp>
      <p:sp>
        <p:nvSpPr>
          <p:cNvPr id="308" name="Google Shape;308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Arial"/>
              <a:buNone/>
            </a:pPr>
            <a:r>
              <a:rPr lang="cs-CZ" sz="2800" dirty="0" smtClean="0">
                <a:solidFill>
                  <a:schemeClr val="lt1"/>
                </a:solidFill>
              </a:rPr>
              <a:t>Cvičení</a:t>
            </a:r>
            <a:endParaRPr sz="2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g10b78f226a2_0_0"/>
          <p:cNvSpPr/>
          <p:nvPr/>
        </p:nvSpPr>
        <p:spPr>
          <a:xfrm>
            <a:off x="402330" y="1848298"/>
            <a:ext cx="8477700" cy="4922615"/>
          </a:xfrm>
          <a:prstGeom prst="rect">
            <a:avLst/>
          </a:prstGeom>
          <a:noFill/>
          <a:ln w="9525" cap="flat" cmpd="sng">
            <a:noFill/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just">
              <a:buSzPts val="2000"/>
            </a:pPr>
            <a:r>
              <a:rPr lang="en-US" sz="1800" dirty="0" err="1"/>
              <a:t>Potenciál</a:t>
            </a:r>
            <a:r>
              <a:rPr lang="en-US" sz="1800" dirty="0"/>
              <a:t> </a:t>
            </a:r>
            <a:r>
              <a:rPr lang="en-US" sz="1800" dirty="0" err="1"/>
              <a:t>oběhového</a:t>
            </a:r>
            <a:r>
              <a:rPr lang="en-US" sz="1800" dirty="0"/>
              <a:t> </a:t>
            </a:r>
            <a:r>
              <a:rPr lang="en-US" sz="1800" dirty="0" err="1"/>
              <a:t>hospodářství</a:t>
            </a:r>
            <a:r>
              <a:rPr lang="en-US" sz="1800" dirty="0"/>
              <a:t> </a:t>
            </a:r>
            <a:r>
              <a:rPr lang="en-US" sz="1800" dirty="0" err="1"/>
              <a:t>může</a:t>
            </a:r>
            <a:r>
              <a:rPr lang="en-US" sz="1800" dirty="0"/>
              <a:t> </a:t>
            </a:r>
            <a:r>
              <a:rPr lang="en-US" sz="1800" dirty="0" err="1"/>
              <a:t>být</a:t>
            </a:r>
            <a:r>
              <a:rPr lang="en-US" sz="1800" dirty="0"/>
              <a:t> </a:t>
            </a:r>
            <a:r>
              <a:rPr lang="en-US" sz="1800" dirty="0" err="1"/>
              <a:t>využit</a:t>
            </a:r>
            <a:r>
              <a:rPr lang="en-US" sz="1800" dirty="0"/>
              <a:t> </a:t>
            </a:r>
            <a:r>
              <a:rPr lang="en-US" sz="1800" dirty="0" err="1"/>
              <a:t>pouze</a:t>
            </a:r>
            <a:r>
              <a:rPr lang="en-US" sz="1800" dirty="0"/>
              <a:t> </a:t>
            </a:r>
            <a:r>
              <a:rPr lang="en-US" sz="1800" dirty="0" err="1"/>
              <a:t>tehdy</a:t>
            </a:r>
            <a:r>
              <a:rPr lang="en-US" sz="1800" dirty="0"/>
              <a:t>, </a:t>
            </a:r>
            <a:r>
              <a:rPr lang="en-US" sz="1800" dirty="0" err="1"/>
              <a:t>pokud</a:t>
            </a:r>
            <a:r>
              <a:rPr lang="en-US" sz="1800" dirty="0"/>
              <a:t> </a:t>
            </a:r>
            <a:r>
              <a:rPr lang="en-US" sz="1800" dirty="0" err="1"/>
              <a:t>budou</a:t>
            </a:r>
            <a:r>
              <a:rPr lang="en-US" sz="1800" dirty="0"/>
              <a:t> </a:t>
            </a:r>
            <a:r>
              <a:rPr lang="en-US" sz="1800" dirty="0" err="1"/>
              <a:t>použita</a:t>
            </a:r>
            <a:r>
              <a:rPr lang="en-US" sz="1800" dirty="0"/>
              <a:t> </a:t>
            </a:r>
            <a:r>
              <a:rPr lang="en-US" sz="1800" dirty="0" err="1"/>
              <a:t>odpovídající</a:t>
            </a:r>
            <a:r>
              <a:rPr lang="en-US" sz="1800" dirty="0"/>
              <a:t> </a:t>
            </a:r>
            <a:r>
              <a:rPr lang="en-US" sz="1800" dirty="0" err="1"/>
              <a:t>logistická</a:t>
            </a:r>
            <a:r>
              <a:rPr lang="en-US" sz="1800" dirty="0"/>
              <a:t> </a:t>
            </a:r>
            <a:r>
              <a:rPr lang="en-US" sz="1800" dirty="0" err="1"/>
              <a:t>řešení</a:t>
            </a:r>
            <a:r>
              <a:rPr lang="en-US" sz="1800" dirty="0" smtClean="0"/>
              <a:t>.</a:t>
            </a:r>
            <a:endParaRPr lang="cs-CZ" sz="1800" dirty="0" smtClean="0"/>
          </a:p>
          <a:p>
            <a:pPr lvl="0" algn="just">
              <a:buSzPts val="2000"/>
            </a:pPr>
            <a:endParaRPr lang="en-US" sz="1800" b="0" i="0" u="none" strike="noStrike" cap="none" dirty="0">
              <a:solidFill>
                <a:srgbClr val="000000"/>
              </a:solidFill>
              <a:sym typeface="Arial"/>
            </a:endParaRPr>
          </a:p>
          <a:p>
            <a:pPr marL="342900" lvl="2" indent="-342900" algn="just">
              <a:buSzPts val="2000"/>
              <a:buFont typeface="Arial" panose="020B0604020202020204" pitchFamily="34" charset="0"/>
              <a:buChar char="•"/>
            </a:pPr>
            <a:r>
              <a:rPr lang="en-US" sz="1800" dirty="0" err="1"/>
              <a:t>Vyjmenujte</a:t>
            </a:r>
            <a:r>
              <a:rPr lang="en-US" sz="1800" dirty="0"/>
              <a:t> </a:t>
            </a:r>
            <a:r>
              <a:rPr lang="en-US" sz="1800" dirty="0" err="1"/>
              <a:t>některé</a:t>
            </a:r>
            <a:r>
              <a:rPr lang="en-US" sz="1800" dirty="0"/>
              <a:t> trendy a </a:t>
            </a:r>
            <a:r>
              <a:rPr lang="en-US" sz="1800" dirty="0" err="1"/>
              <a:t>vývojové</a:t>
            </a:r>
            <a:r>
              <a:rPr lang="en-US" sz="1800" dirty="0"/>
              <a:t> trendy, </a:t>
            </a:r>
            <a:r>
              <a:rPr lang="en-US" sz="1800" dirty="0" err="1"/>
              <a:t>kterými</a:t>
            </a:r>
            <a:r>
              <a:rPr lang="en-US" sz="1800" dirty="0"/>
              <a:t> </a:t>
            </a:r>
            <a:r>
              <a:rPr lang="en-US" sz="1800" dirty="0" err="1"/>
              <a:t>dnes</a:t>
            </a:r>
            <a:r>
              <a:rPr lang="en-US" sz="1800" dirty="0"/>
              <a:t> </a:t>
            </a:r>
            <a:r>
              <a:rPr lang="en-US" sz="1800" dirty="0" err="1"/>
              <a:t>žije</a:t>
            </a:r>
            <a:r>
              <a:rPr lang="en-US" sz="1800" dirty="0"/>
              <a:t> </a:t>
            </a:r>
            <a:r>
              <a:rPr lang="en-US" sz="1800" dirty="0" err="1"/>
              <a:t>odvětví</a:t>
            </a:r>
            <a:r>
              <a:rPr lang="en-US" sz="1800" dirty="0"/>
              <a:t> </a:t>
            </a:r>
            <a:r>
              <a:rPr lang="en-US" sz="1800" dirty="0" err="1"/>
              <a:t>logistiky</a:t>
            </a:r>
            <a:r>
              <a:rPr lang="en-US" sz="1800" dirty="0"/>
              <a:t> a </a:t>
            </a:r>
            <a:r>
              <a:rPr lang="en-US" sz="1800" dirty="0" err="1"/>
              <a:t>které</a:t>
            </a:r>
            <a:r>
              <a:rPr lang="en-US" sz="1800" dirty="0"/>
              <a:t> </a:t>
            </a:r>
            <a:r>
              <a:rPr lang="en-US" sz="1800" dirty="0" err="1"/>
              <a:t>pomáhají</a:t>
            </a:r>
            <a:r>
              <a:rPr lang="en-US" sz="1800" dirty="0"/>
              <a:t> </a:t>
            </a:r>
            <a:r>
              <a:rPr lang="en-US" sz="1800" dirty="0" err="1"/>
              <a:t>při</a:t>
            </a:r>
            <a:r>
              <a:rPr lang="en-US" sz="1800" dirty="0"/>
              <a:t> </a:t>
            </a:r>
            <a:r>
              <a:rPr lang="en-US" sz="1800" dirty="0" err="1"/>
              <a:t>transformaci</a:t>
            </a:r>
            <a:r>
              <a:rPr lang="en-US" sz="1800" dirty="0"/>
              <a:t> </a:t>
            </a:r>
            <a:r>
              <a:rPr lang="en-US" sz="1800" dirty="0" err="1"/>
              <a:t>směrem</a:t>
            </a:r>
            <a:r>
              <a:rPr lang="en-US" sz="1800" dirty="0"/>
              <a:t> k </a:t>
            </a:r>
            <a:r>
              <a:rPr lang="en-US" sz="1800" dirty="0" err="1"/>
              <a:t>oběhovému</a:t>
            </a:r>
            <a:r>
              <a:rPr lang="en-US" sz="1800" dirty="0"/>
              <a:t> </a:t>
            </a:r>
            <a:r>
              <a:rPr lang="en-US" sz="1800" dirty="0" err="1" smtClean="0"/>
              <a:t>hospodářství</a:t>
            </a:r>
            <a:endParaRPr lang="cs-CZ" sz="1800" dirty="0" smtClean="0"/>
          </a:p>
          <a:p>
            <a:pPr marL="342900" lvl="2" indent="-342900" algn="just">
              <a:buSzPts val="2000"/>
              <a:buFont typeface="Arial" panose="020B0604020202020204" pitchFamily="34" charset="0"/>
              <a:buChar char="•"/>
            </a:pPr>
            <a:endParaRPr sz="1800" dirty="0"/>
          </a:p>
          <a:p>
            <a:pPr lvl="0" algn="just">
              <a:buSzPts val="2000"/>
            </a:pPr>
            <a:r>
              <a:rPr lang="en-US" sz="1800" dirty="0" err="1"/>
              <a:t>Vytvoření</a:t>
            </a:r>
            <a:r>
              <a:rPr lang="en-US" sz="1800" dirty="0"/>
              <a:t> </a:t>
            </a:r>
            <a:r>
              <a:rPr lang="en-US" sz="1800" dirty="0" err="1"/>
              <a:t>efektivních</a:t>
            </a:r>
            <a:r>
              <a:rPr lang="en-US" sz="1800" dirty="0"/>
              <a:t> </a:t>
            </a:r>
            <a:r>
              <a:rPr lang="en-US" sz="1800" dirty="0" err="1"/>
              <a:t>reverzních</a:t>
            </a:r>
            <a:r>
              <a:rPr lang="en-US" sz="1800" dirty="0"/>
              <a:t> </a:t>
            </a:r>
            <a:r>
              <a:rPr lang="en-US" sz="1800" dirty="0" err="1"/>
              <a:t>logistických</a:t>
            </a:r>
            <a:r>
              <a:rPr lang="en-US" sz="1800" dirty="0"/>
              <a:t> </a:t>
            </a:r>
            <a:r>
              <a:rPr lang="en-US" sz="1800" dirty="0" err="1"/>
              <a:t>sítí</a:t>
            </a:r>
            <a:r>
              <a:rPr lang="en-US" sz="1800" dirty="0"/>
              <a:t> </a:t>
            </a:r>
            <a:r>
              <a:rPr lang="en-US" sz="1800" dirty="0" err="1"/>
              <a:t>usnadňuje</a:t>
            </a:r>
            <a:r>
              <a:rPr lang="en-US" sz="1800" dirty="0"/>
              <a:t> </a:t>
            </a:r>
            <a:r>
              <a:rPr lang="en-US" sz="1800" dirty="0" err="1"/>
              <a:t>toky</a:t>
            </a:r>
            <a:r>
              <a:rPr lang="en-US" sz="1800" dirty="0"/>
              <a:t> </a:t>
            </a:r>
            <a:r>
              <a:rPr lang="en-US" sz="1800" dirty="0" err="1"/>
              <a:t>materiálů</a:t>
            </a:r>
            <a:r>
              <a:rPr lang="en-US" sz="1800" dirty="0"/>
              <a:t>/</a:t>
            </a:r>
            <a:r>
              <a:rPr lang="en-US" sz="1800" dirty="0" err="1"/>
              <a:t>výrobků</a:t>
            </a:r>
            <a:r>
              <a:rPr lang="en-US" sz="1800" dirty="0"/>
              <a:t> v </a:t>
            </a:r>
            <a:r>
              <a:rPr lang="en-US" sz="1800" dirty="0" err="1"/>
              <a:t>systému</a:t>
            </a:r>
            <a:r>
              <a:rPr lang="en-US" sz="1800" dirty="0"/>
              <a:t>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US" sz="1800" dirty="0"/>
          </a:p>
          <a:p>
            <a:pPr marL="342900" lvl="0" indent="-342900" algn="just">
              <a:buSzPts val="2000"/>
              <a:buFont typeface="Arial" panose="020B0604020202020204" pitchFamily="34" charset="0"/>
              <a:buChar char="•"/>
            </a:pPr>
            <a:r>
              <a:rPr lang="en-US" sz="1800" dirty="0" err="1"/>
              <a:t>Zamyslete</a:t>
            </a:r>
            <a:r>
              <a:rPr lang="en-US" sz="1800" dirty="0"/>
              <a:t> se </a:t>
            </a:r>
            <a:r>
              <a:rPr lang="en-US" sz="1800" dirty="0" err="1"/>
              <a:t>nad</a:t>
            </a:r>
            <a:r>
              <a:rPr lang="en-US" sz="1800" dirty="0"/>
              <a:t> </a:t>
            </a:r>
            <a:r>
              <a:rPr lang="en-US" sz="1800" dirty="0" err="1"/>
              <a:t>zúčastněnými</a:t>
            </a:r>
            <a:r>
              <a:rPr lang="en-US" sz="1800" dirty="0"/>
              <a:t> </a:t>
            </a:r>
            <a:r>
              <a:rPr lang="en-US" sz="1800" dirty="0" err="1"/>
              <a:t>stranami</a:t>
            </a:r>
            <a:r>
              <a:rPr lang="en-US" sz="1800" dirty="0"/>
              <a:t>/</a:t>
            </a:r>
            <a:r>
              <a:rPr lang="en-US" sz="1800" dirty="0" err="1"/>
              <a:t>hráči</a:t>
            </a:r>
            <a:r>
              <a:rPr lang="en-US" sz="1800" dirty="0"/>
              <a:t> </a:t>
            </a:r>
            <a:r>
              <a:rPr lang="en-US" sz="1800" dirty="0" err="1"/>
              <a:t>zapojenými</a:t>
            </a:r>
            <a:r>
              <a:rPr lang="en-US" sz="1800" dirty="0"/>
              <a:t> do </a:t>
            </a:r>
            <a:r>
              <a:rPr lang="en-US" sz="1800" dirty="0" err="1"/>
              <a:t>takové</a:t>
            </a:r>
            <a:r>
              <a:rPr lang="en-US" sz="1800" dirty="0"/>
              <a:t> </a:t>
            </a:r>
            <a:r>
              <a:rPr lang="en-US" sz="1800" dirty="0" err="1"/>
              <a:t>sítě</a:t>
            </a:r>
            <a:r>
              <a:rPr lang="en-US" sz="1800" dirty="0"/>
              <a:t>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US" sz="1800" dirty="0"/>
          </a:p>
          <a:p>
            <a:pPr lvl="0" algn="just">
              <a:buSzPts val="2000"/>
            </a:pPr>
            <a:r>
              <a:rPr lang="en-US" sz="1800" dirty="0" err="1"/>
              <a:t>Městské</a:t>
            </a:r>
            <a:r>
              <a:rPr lang="en-US" sz="1800" dirty="0"/>
              <a:t> </a:t>
            </a:r>
            <a:r>
              <a:rPr lang="en-US" sz="1800" dirty="0" err="1"/>
              <a:t>plánování</a:t>
            </a:r>
            <a:r>
              <a:rPr lang="en-US" sz="1800" dirty="0"/>
              <a:t> </a:t>
            </a:r>
            <a:r>
              <a:rPr lang="en-US" sz="1800" dirty="0" err="1"/>
              <a:t>týkající</a:t>
            </a:r>
            <a:r>
              <a:rPr lang="en-US" sz="1800" dirty="0"/>
              <a:t> se </a:t>
            </a:r>
            <a:r>
              <a:rPr lang="en-US" sz="1800" dirty="0" err="1"/>
              <a:t>dopravy</a:t>
            </a:r>
            <a:r>
              <a:rPr lang="en-US" sz="1800" dirty="0"/>
              <a:t>, </a:t>
            </a:r>
            <a:r>
              <a:rPr lang="en-US" sz="1800" dirty="0" err="1"/>
              <a:t>infrastruktury</a:t>
            </a:r>
            <a:r>
              <a:rPr lang="en-US" sz="1800" dirty="0"/>
              <a:t> a </a:t>
            </a:r>
            <a:r>
              <a:rPr lang="en-US" sz="1800" dirty="0" err="1"/>
              <a:t>budov</a:t>
            </a:r>
            <a:r>
              <a:rPr lang="en-US" sz="1800" dirty="0"/>
              <a:t> je </a:t>
            </a:r>
            <a:r>
              <a:rPr lang="en-US" sz="1800" dirty="0" err="1"/>
              <a:t>velmi</a:t>
            </a:r>
            <a:r>
              <a:rPr lang="en-US" sz="1800" dirty="0"/>
              <a:t> </a:t>
            </a:r>
            <a:r>
              <a:rPr lang="en-US" sz="1800" dirty="0" err="1"/>
              <a:t>často</a:t>
            </a:r>
            <a:r>
              <a:rPr lang="en-US" sz="1800" dirty="0"/>
              <a:t> v </a:t>
            </a:r>
            <a:r>
              <a:rPr lang="en-US" sz="1800" dirty="0" err="1"/>
              <a:t>kompetenci</a:t>
            </a:r>
            <a:r>
              <a:rPr lang="en-US" sz="1800" dirty="0"/>
              <a:t> </a:t>
            </a:r>
            <a:r>
              <a:rPr lang="en-US" sz="1800" dirty="0" err="1"/>
              <a:t>městských</a:t>
            </a:r>
            <a:r>
              <a:rPr lang="en-US" sz="1800" dirty="0"/>
              <a:t> </a:t>
            </a:r>
            <a:r>
              <a:rPr lang="en-US" sz="1800" dirty="0" err="1" smtClean="0"/>
              <a:t>samospráv</a:t>
            </a:r>
            <a:r>
              <a:rPr lang="en-US" sz="1800" dirty="0" smtClean="0"/>
              <a:t>.</a:t>
            </a:r>
            <a:endParaRPr lang="en-US" sz="1800"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US" sz="1800" dirty="0"/>
          </a:p>
          <a:p>
            <a:pPr marL="342900" lvl="0" indent="-342900" algn="just">
              <a:buSzPts val="2000"/>
              <a:buFont typeface="Arial" panose="020B0604020202020204" pitchFamily="34" charset="0"/>
              <a:buChar char="•"/>
            </a:pPr>
            <a:r>
              <a:rPr lang="en-US" sz="1800" dirty="0" err="1"/>
              <a:t>Zamyslete</a:t>
            </a:r>
            <a:r>
              <a:rPr lang="en-US" sz="1800" dirty="0"/>
              <a:t> se </a:t>
            </a:r>
            <a:r>
              <a:rPr lang="en-US" sz="1800" dirty="0" err="1"/>
              <a:t>nad</a:t>
            </a:r>
            <a:r>
              <a:rPr lang="en-US" sz="1800" dirty="0"/>
              <a:t> </a:t>
            </a:r>
            <a:r>
              <a:rPr lang="en-US" sz="1800" dirty="0" err="1"/>
              <a:t>tím</a:t>
            </a:r>
            <a:r>
              <a:rPr lang="en-US" sz="1800" dirty="0"/>
              <a:t>, co by </a:t>
            </a:r>
            <a:r>
              <a:rPr lang="en-US" sz="1800" dirty="0" err="1"/>
              <a:t>tyto</a:t>
            </a:r>
            <a:r>
              <a:rPr lang="en-US" sz="1800" dirty="0"/>
              <a:t> </a:t>
            </a:r>
            <a:r>
              <a:rPr lang="en-US" sz="1800" dirty="0" err="1"/>
              <a:t>městské</a:t>
            </a:r>
            <a:r>
              <a:rPr lang="en-US" sz="1800" dirty="0"/>
              <a:t> </a:t>
            </a:r>
            <a:r>
              <a:rPr lang="en-US" sz="1800" dirty="0" err="1"/>
              <a:t>samosprávy</a:t>
            </a:r>
            <a:r>
              <a:rPr lang="en-US" sz="1800" dirty="0"/>
              <a:t> </a:t>
            </a:r>
            <a:r>
              <a:rPr lang="en-US" sz="1800" dirty="0" err="1"/>
              <a:t>mohly</a:t>
            </a:r>
            <a:r>
              <a:rPr lang="en-US" sz="1800" dirty="0"/>
              <a:t> </a:t>
            </a:r>
            <a:r>
              <a:rPr lang="en-US" sz="1800" dirty="0" err="1"/>
              <a:t>navrhnout</a:t>
            </a:r>
            <a:r>
              <a:rPr lang="en-US" sz="1800" dirty="0"/>
              <a:t>, aby </a:t>
            </a:r>
            <a:r>
              <a:rPr lang="en-US" sz="1800" dirty="0" err="1"/>
              <a:t>zajistily</a:t>
            </a:r>
            <a:r>
              <a:rPr lang="en-US" sz="1800" dirty="0"/>
              <a:t> </a:t>
            </a:r>
            <a:r>
              <a:rPr lang="en-US" sz="1800" dirty="0" err="1"/>
              <a:t>efektivní</a:t>
            </a:r>
            <a:r>
              <a:rPr lang="en-US" sz="1800" dirty="0"/>
              <a:t> </a:t>
            </a:r>
            <a:r>
              <a:rPr lang="en-US" sz="1800" dirty="0" err="1"/>
              <a:t>logistiku</a:t>
            </a:r>
            <a:r>
              <a:rPr lang="en-US" sz="1800" dirty="0"/>
              <a:t> a </a:t>
            </a:r>
            <a:r>
              <a:rPr lang="en-US" sz="1800" dirty="0" err="1"/>
              <a:t>toky</a:t>
            </a:r>
            <a:r>
              <a:rPr lang="en-US" sz="1800" dirty="0"/>
              <a:t> </a:t>
            </a:r>
            <a:r>
              <a:rPr lang="en-US" sz="1800" dirty="0" err="1" smtClean="0"/>
              <a:t>zdrojů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10b78f225a7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2</a:t>
            </a:fld>
            <a:endParaRPr/>
          </a:p>
        </p:txBody>
      </p:sp>
      <p:sp>
        <p:nvSpPr>
          <p:cNvPr id="34" name="Google Shape;34;g10b78f225a7_0_0"/>
          <p:cNvSpPr txBox="1"/>
          <p:nvPr/>
        </p:nvSpPr>
        <p:spPr>
          <a:xfrm>
            <a:off x="248175" y="1366700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3200"/>
            </a:pPr>
            <a:r>
              <a:rPr lang="cs-CZ" sz="2000" b="1" dirty="0">
                <a:solidFill>
                  <a:srgbClr val="18C320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0"/>
                  </a:ext>
                </a:extLst>
              </a:rPr>
              <a:t>Tematicky </a:t>
            </a:r>
            <a:r>
              <a:rPr lang="cs-CZ" sz="2000" b="1" u="sng" dirty="0">
                <a:solidFill>
                  <a:srgbClr val="18C320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0"/>
                  </a:ext>
                </a:extLst>
              </a:rPr>
              <a:t>předcházející</a:t>
            </a:r>
            <a:r>
              <a:rPr lang="cs-CZ" sz="2000" b="1" dirty="0">
                <a:solidFill>
                  <a:srgbClr val="18C320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0"/>
                  </a:ext>
                </a:extLst>
              </a:rPr>
              <a:t> kapsle </a:t>
            </a:r>
            <a:r>
              <a:rPr lang="en-GB" sz="2000" b="1" i="0" u="none" strike="noStrike" cap="none" dirty="0" smtClean="0">
                <a:solidFill>
                  <a:srgbClr val="18C320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"/>
                  </a:ext>
                </a:extLst>
              </a:rPr>
              <a:t>: 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g10b78f225a7_0_0"/>
          <p:cNvSpPr txBox="1"/>
          <p:nvPr/>
        </p:nvSpPr>
        <p:spPr>
          <a:xfrm>
            <a:off x="248175" y="2915075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3200"/>
            </a:pPr>
            <a:r>
              <a:rPr lang="cs-CZ" sz="2000" b="1" dirty="0">
                <a:solidFill>
                  <a:srgbClr val="18C320"/>
                </a:solidFill>
              </a:rPr>
              <a:t>Související kapsle </a:t>
            </a:r>
            <a:r>
              <a:rPr lang="en-GB" sz="2000" b="1" dirty="0" smtClean="0">
                <a:solidFill>
                  <a:srgbClr val="18C320"/>
                </a:solidFill>
              </a:rPr>
              <a:t>: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g10b78f225a7_0_0"/>
          <p:cNvSpPr txBox="1"/>
          <p:nvPr/>
        </p:nvSpPr>
        <p:spPr>
          <a:xfrm>
            <a:off x="4793300" y="1366700"/>
            <a:ext cx="4160400" cy="584735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ES" sz="1600" dirty="0">
                <a:solidFill>
                  <a:schemeClr val="dk1"/>
                </a:solidFill>
              </a:rPr>
              <a:t>2.4.1, 2.4.2, 2.4.3, 2.5.1, 2.5.2, 2.5.3, 2.5.4, 3.4.1.</a:t>
            </a:r>
            <a:endParaRPr sz="1600" dirty="0">
              <a:solidFill>
                <a:schemeClr val="dk1"/>
              </a:solidFill>
            </a:endParaRPr>
          </a:p>
        </p:txBody>
      </p:sp>
      <p:sp>
        <p:nvSpPr>
          <p:cNvPr id="37" name="Google Shape;37;g10b78f225a7_0_0"/>
          <p:cNvSpPr txBox="1"/>
          <p:nvPr/>
        </p:nvSpPr>
        <p:spPr>
          <a:xfrm>
            <a:off x="4793300" y="2915075"/>
            <a:ext cx="4160400" cy="584735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SzPts val="3200"/>
            </a:pPr>
            <a:r>
              <a:rPr lang="cs-CZ" sz="1600" dirty="0" smtClean="0">
                <a:solidFill>
                  <a:schemeClr val="dk1"/>
                </a:solidFill>
              </a:rPr>
              <a:t>Souvisí s tématy v kapslích</a:t>
            </a:r>
            <a:r>
              <a:rPr lang="en-US" sz="1600" dirty="0" smtClean="0">
                <a:solidFill>
                  <a:schemeClr val="dk1"/>
                </a:solidFill>
              </a:rPr>
              <a:t> </a:t>
            </a:r>
            <a:r>
              <a:rPr lang="en-US" sz="1600" dirty="0">
                <a:solidFill>
                  <a:schemeClr val="dk1"/>
                </a:solidFill>
              </a:rPr>
              <a:t>3.4.1, 2.5.3, 2.5.4.</a:t>
            </a:r>
            <a:endParaRPr lang="es-ES" sz="1600" dirty="0">
              <a:solidFill>
                <a:schemeClr val="dk1"/>
              </a:solidFill>
            </a:endParaRPr>
          </a:p>
        </p:txBody>
      </p:sp>
      <p:sp>
        <p:nvSpPr>
          <p:cNvPr id="38" name="Google Shape;38;g10b78f225a7_0_0"/>
          <p:cNvSpPr txBox="1"/>
          <p:nvPr/>
        </p:nvSpPr>
        <p:spPr>
          <a:xfrm>
            <a:off x="300300" y="4604400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2000" b="1" dirty="0" smtClean="0">
                <a:solidFill>
                  <a:srgbClr val="18C320"/>
                </a:solidFill>
              </a:rPr>
              <a:t>Au</a:t>
            </a:r>
            <a:r>
              <a:rPr lang="cs-CZ" sz="2000" b="1" dirty="0" err="1" smtClean="0">
                <a:solidFill>
                  <a:srgbClr val="18C320"/>
                </a:solidFill>
              </a:rPr>
              <a:t>toři</a:t>
            </a:r>
            <a:r>
              <a:rPr lang="en-GB" sz="2000" b="1" dirty="0" smtClean="0">
                <a:solidFill>
                  <a:srgbClr val="18C320"/>
                </a:solidFill>
              </a:rPr>
              <a:t>: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g10b78f225a7_0_0"/>
          <p:cNvSpPr txBox="1"/>
          <p:nvPr/>
        </p:nvSpPr>
        <p:spPr>
          <a:xfrm>
            <a:off x="4887475" y="4604400"/>
            <a:ext cx="4066225" cy="338514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3200"/>
            </a:pPr>
            <a:r>
              <a:rPr lang="en-US" sz="1600" dirty="0">
                <a:solidFill>
                  <a:schemeClr val="dk1"/>
                </a:solidFill>
              </a:rPr>
              <a:t>PROSPEKTIKER &amp; SUSMILE Consortium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454820" y="327511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 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454820" y="327511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en-GB"/>
          </a:p>
        </p:txBody>
      </p:sp>
      <p:sp>
        <p:nvSpPr>
          <p:cNvPr id="3" name="2 Rectángulo"/>
          <p:cNvSpPr/>
          <p:nvPr/>
        </p:nvSpPr>
        <p:spPr>
          <a:xfrm>
            <a:off x="313508" y="891234"/>
            <a:ext cx="8477795" cy="523220"/>
          </a:xfrm>
          <a:prstGeom prst="rect">
            <a:avLst/>
          </a:prstGeom>
          <a:solidFill>
            <a:srgbClr val="18C320"/>
          </a:solidFill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Cíl kapsle</a:t>
            </a:r>
            <a:endParaRPr lang="en-GB" sz="2800" dirty="0"/>
          </a:p>
        </p:txBody>
      </p:sp>
      <p:sp>
        <p:nvSpPr>
          <p:cNvPr id="4" name="3 Rectángulo"/>
          <p:cNvSpPr/>
          <p:nvPr/>
        </p:nvSpPr>
        <p:spPr>
          <a:xfrm>
            <a:off x="313509" y="1586972"/>
            <a:ext cx="8464731" cy="1938992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latin typeface="+mj-lt"/>
              </a:rPr>
              <a:t>Tato </a:t>
            </a:r>
            <a:r>
              <a:rPr lang="en-US" sz="2000" dirty="0" err="1">
                <a:latin typeface="+mj-lt"/>
              </a:rPr>
              <a:t>kapsle</a:t>
            </a:r>
            <a:r>
              <a:rPr lang="en-US" sz="2000" dirty="0">
                <a:latin typeface="+mj-lt"/>
              </a:rPr>
              <a:t> se </a:t>
            </a:r>
            <a:r>
              <a:rPr lang="en-US" sz="2000" dirty="0" err="1">
                <a:latin typeface="+mj-lt"/>
              </a:rPr>
              <a:t>opírá</a:t>
            </a:r>
            <a:r>
              <a:rPr lang="en-US" sz="2000" dirty="0">
                <a:latin typeface="+mj-lt"/>
              </a:rPr>
              <a:t> o </a:t>
            </a:r>
            <a:r>
              <a:rPr lang="en-US" sz="2000" dirty="0" err="1">
                <a:latin typeface="+mj-lt"/>
              </a:rPr>
              <a:t>tři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dokumenty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err="1">
                <a:latin typeface="+mj-lt"/>
              </a:rPr>
              <a:t>které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studentům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nabízejí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přehled</a:t>
            </a:r>
            <a:r>
              <a:rPr lang="en-US" sz="2000" dirty="0">
                <a:latin typeface="+mj-lt"/>
              </a:rPr>
              <a:t> o </a:t>
            </a:r>
            <a:r>
              <a:rPr lang="en-US" sz="2000" dirty="0" err="1">
                <a:latin typeface="+mj-lt"/>
              </a:rPr>
              <a:t>ovlivňování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toků</a:t>
            </a:r>
            <a:r>
              <a:rPr lang="en-US" sz="2000" dirty="0">
                <a:latin typeface="+mj-lt"/>
              </a:rPr>
              <a:t> </a:t>
            </a:r>
            <a:r>
              <a:rPr lang="cs-CZ" sz="2000" dirty="0" smtClean="0">
                <a:latin typeface="+mj-lt"/>
              </a:rPr>
              <a:t>cirkulárního/</a:t>
            </a:r>
            <a:r>
              <a:rPr lang="en-US" sz="2000" dirty="0" err="1" smtClean="0">
                <a:latin typeface="+mj-lt"/>
              </a:rPr>
              <a:t>oběhového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hospodářství</a:t>
            </a:r>
            <a:r>
              <a:rPr lang="en-US" sz="2000" dirty="0" smtClean="0">
                <a:latin typeface="+mj-lt"/>
              </a:rPr>
              <a:t>:</a:t>
            </a:r>
          </a:p>
          <a:p>
            <a:pPr algn="just"/>
            <a:endParaRPr lang="en-US" sz="2000" dirty="0" smtClean="0">
              <a:latin typeface="+mj-lt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en-US" sz="2000" dirty="0" err="1">
                <a:latin typeface="+mj-lt"/>
              </a:rPr>
              <a:t>Logistika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jako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klíčový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faktor</a:t>
            </a:r>
            <a:r>
              <a:rPr lang="en-US" sz="2000" dirty="0">
                <a:latin typeface="+mj-lt"/>
              </a:rPr>
              <a:t> pro </a:t>
            </a:r>
            <a:r>
              <a:rPr lang="en-US" sz="2000" dirty="0" err="1">
                <a:latin typeface="+mj-lt"/>
              </a:rPr>
              <a:t>oběhové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hospodářství</a:t>
            </a:r>
            <a:endParaRPr lang="cs-CZ" sz="2000" dirty="0" smtClean="0">
              <a:latin typeface="+mj-lt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en-US" sz="2000" dirty="0" err="1">
                <a:latin typeface="+mj-lt"/>
              </a:rPr>
              <a:t>Urychlení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rozšiřování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napříč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globálními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dodavatelskými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řetězci</a:t>
            </a:r>
            <a:endParaRPr lang="cs-CZ" sz="2000" dirty="0" smtClean="0">
              <a:latin typeface="+mj-lt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en-US" sz="2000" dirty="0" err="1">
                <a:latin typeface="+mj-lt"/>
              </a:rPr>
              <a:t>Systém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městské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mobility</a:t>
            </a:r>
            <a:r>
              <a:rPr lang="cs-CZ" sz="2000" dirty="0" smtClean="0">
                <a:latin typeface="+mj-lt"/>
              </a:rPr>
              <a:t> </a:t>
            </a:r>
            <a:endParaRPr lang="en-US" sz="2000" dirty="0">
              <a:latin typeface="+mj-lt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159413"/>
              </p:ext>
            </p:extLst>
          </p:nvPr>
        </p:nvGraphicFramePr>
        <p:xfrm>
          <a:off x="326571" y="4053498"/>
          <a:ext cx="8464731" cy="906060"/>
        </p:xfrm>
        <a:graphic>
          <a:graphicData uri="http://schemas.openxmlformats.org/drawingml/2006/table">
            <a:tbl>
              <a:tblPr/>
              <a:tblGrid>
                <a:gridCol w="2457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3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5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3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4228">
                <a:tc rowSpan="3"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K</a:t>
                      </a:r>
                      <a:r>
                        <a:rPr lang="en-GB" sz="18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ate</a:t>
                      </a:r>
                      <a:r>
                        <a:rPr lang="cs-CZ" sz="1800" b="0" i="0" u="none" strike="noStrike" noProof="0" dirty="0" err="1" smtClean="0">
                          <a:solidFill>
                            <a:srgbClr val="FFFFFF"/>
                          </a:solidFill>
                          <a:latin typeface="Arial"/>
                        </a:rPr>
                        <a:t>gorie</a:t>
                      </a:r>
                      <a:endParaRPr lang="en-GB" sz="1800" noProof="0" dirty="0"/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Do</a:t>
                      </a:r>
                      <a:r>
                        <a:rPr lang="cs-CZ" sz="1800" b="0" i="0" u="none" strike="noStrike" noProof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kumenty</a:t>
                      </a:r>
                      <a:r>
                        <a:rPr lang="en-GB" sz="1800" b="0" i="0" u="none" strike="noStrike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 </a:t>
                      </a:r>
                      <a:r>
                        <a:rPr lang="cs-CZ" sz="1800" b="0" i="0" u="none" strike="noStrike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zdroje</a:t>
                      </a:r>
                      <a:endParaRPr lang="en-GB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EQF</a:t>
                      </a:r>
                      <a:endParaRPr lang="es-ES" sz="1800" dirty="0"/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22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6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22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X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X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850795"/>
              </p:ext>
            </p:extLst>
          </p:nvPr>
        </p:nvGraphicFramePr>
        <p:xfrm>
          <a:off x="326572" y="5281362"/>
          <a:ext cx="8490858" cy="342584"/>
        </p:xfrm>
        <a:graphic>
          <a:graphicData uri="http://schemas.openxmlformats.org/drawingml/2006/table">
            <a:tbl>
              <a:tblPr/>
              <a:tblGrid>
                <a:gridCol w="2472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8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4865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Cvičení</a:t>
                      </a:r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ANO</a:t>
                      </a:r>
                      <a:endParaRPr lang="es-ES" sz="1800" dirty="0">
                        <a:solidFill>
                          <a:schemeClr val="tx1"/>
                        </a:solidFill>
                      </a:endParaRPr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Google Shape;53;p1">
            <a:extLst>
              <a:ext uri="{FF2B5EF4-FFF2-40B4-BE49-F238E27FC236}">
                <a16:creationId xmlns:a16="http://schemas.microsoft.com/office/drawing/2014/main" id="{FCAB3499-19FE-01D6-DDCC-E3EFF58BBB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2405767"/>
              </p:ext>
            </p:extLst>
          </p:nvPr>
        </p:nvGraphicFramePr>
        <p:xfrm>
          <a:off x="339648" y="5902643"/>
          <a:ext cx="8477800" cy="61722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492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5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5248">
                  <a:extLst>
                    <a:ext uri="{9D8B030D-6E8A-4147-A177-3AD203B41FA5}">
                      <a16:colId xmlns:a16="http://schemas.microsoft.com/office/drawing/2014/main" val="4106348272"/>
                    </a:ext>
                  </a:extLst>
                </a:gridCol>
                <a:gridCol w="1995248">
                  <a:extLst>
                    <a:ext uri="{9D8B030D-6E8A-4147-A177-3AD203B41FA5}">
                      <a16:colId xmlns:a16="http://schemas.microsoft.com/office/drawing/2014/main" val="2351832175"/>
                    </a:ext>
                  </a:extLst>
                </a:gridCol>
              </a:tblGrid>
              <a:tr h="2648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u="none" strike="noStrike" cap="none" dirty="0" smtClean="0">
                          <a:solidFill>
                            <a:srgbClr val="FFFFFF"/>
                          </a:solidFill>
                          <a:latin typeface="+mn-lt"/>
                          <a:cs typeface="Arial"/>
                          <a:sym typeface="Arial"/>
                        </a:rPr>
                        <a:t>Časová náročnost</a:t>
                      </a:r>
                      <a:endParaRPr lang="cs-CZ" sz="1800" u="none" strike="noStrike" cap="none" dirty="0"/>
                    </a:p>
                  </a:txBody>
                  <a:tcPr marL="54600" marR="54600" marT="34125" marB="341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8C32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Obsah</a:t>
                      </a:r>
                      <a:r>
                        <a:rPr lang="en-GB" sz="180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lang="en-GB" noProof="0" dirty="0">
                        <a:effectLst/>
                      </a:endParaRPr>
                    </a:p>
                    <a:p>
                      <a:pPr algn="ctr" fontAlgn="t"/>
                      <a:r>
                        <a:rPr lang="en-GB" sz="1800" noProof="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10 </a:t>
                      </a:r>
                      <a:r>
                        <a:rPr lang="en-GB" sz="18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Min. </a:t>
                      </a:r>
                      <a:endParaRPr lang="en-GB" noProof="0" dirty="0">
                        <a:effectLst/>
                      </a:endParaRPr>
                    </a:p>
                  </a:txBody>
                  <a:tcPr marL="54610" marR="54610" marT="34290" marB="34290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Cvičení</a:t>
                      </a:r>
                      <a:r>
                        <a:rPr lang="en-GB" sz="180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lang="en-GB" noProof="0" dirty="0">
                        <a:effectLst/>
                      </a:endParaRPr>
                    </a:p>
                    <a:p>
                      <a:pPr algn="ctr" fontAlgn="t"/>
                      <a:r>
                        <a:rPr lang="en-GB" sz="1800" noProof="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10 </a:t>
                      </a:r>
                      <a:r>
                        <a:rPr lang="en-GB" sz="18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Min. </a:t>
                      </a:r>
                      <a:endParaRPr lang="en-GB" noProof="0" dirty="0">
                        <a:effectLst/>
                      </a:endParaRPr>
                    </a:p>
                  </a:txBody>
                  <a:tcPr marL="54610" marR="54610" marT="34290" marB="34290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Extra </a:t>
                      </a:r>
                      <a:r>
                        <a:rPr lang="en-GB" sz="1800" noProof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</a:t>
                      </a:r>
                      <a:r>
                        <a:rPr lang="cs-CZ" sz="180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á</a:t>
                      </a:r>
                      <a:r>
                        <a:rPr lang="en-GB" sz="180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</a:t>
                      </a:r>
                      <a:endParaRPr lang="en-GB" noProof="0" dirty="0">
                        <a:effectLst/>
                      </a:endParaRPr>
                    </a:p>
                    <a:p>
                      <a:pPr algn="ctr" fontAlgn="t"/>
                      <a:r>
                        <a:rPr lang="en-GB" sz="1800" noProof="0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40 </a:t>
                      </a:r>
                      <a:r>
                        <a:rPr lang="en-GB" sz="18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Min. </a:t>
                      </a:r>
                      <a:endParaRPr lang="en-GB" noProof="0" dirty="0">
                        <a:effectLst/>
                      </a:endParaRPr>
                    </a:p>
                  </a:txBody>
                  <a:tcPr marL="54610" marR="54610" marT="34290" marB="34290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4</a:t>
            </a:fld>
            <a:endParaRPr/>
          </a:p>
        </p:txBody>
      </p:sp>
      <p:sp>
        <p:nvSpPr>
          <p:cNvPr id="56" name="Google Shape;56;p3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>
              <a:lnSpc>
                <a:spcPct val="90000"/>
              </a:lnSpc>
              <a:buClr>
                <a:schemeClr val="lt1"/>
              </a:buClr>
              <a:buSzPts val="3959"/>
            </a:pPr>
            <a:r>
              <a:rPr lang="cs-CZ" sz="2800" dirty="0" smtClean="0">
                <a:solidFill>
                  <a:schemeClr val="lt1"/>
                </a:solidFill>
              </a:rPr>
              <a:t>Obsah</a:t>
            </a:r>
            <a:endParaRPr lang="en-GB" sz="2800" dirty="0"/>
          </a:p>
        </p:txBody>
      </p:sp>
      <p:sp>
        <p:nvSpPr>
          <p:cNvPr id="57" name="Google Shape;57;p3"/>
          <p:cNvSpPr/>
          <p:nvPr/>
        </p:nvSpPr>
        <p:spPr>
          <a:xfrm>
            <a:off x="1358538" y="2396683"/>
            <a:ext cx="7354388" cy="2862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indent="-457200">
              <a:lnSpc>
                <a:spcPct val="150000"/>
              </a:lnSpc>
              <a:buSzPts val="2200"/>
              <a:buFont typeface="+mj-lt"/>
              <a:buAutoNum type="arabicPeriod"/>
            </a:pPr>
            <a:r>
              <a:rPr lang="en-US" sz="2000" dirty="0" err="1"/>
              <a:t>Logistika</a:t>
            </a:r>
            <a:r>
              <a:rPr lang="en-US" sz="2000" dirty="0"/>
              <a:t> </a:t>
            </a:r>
            <a:r>
              <a:rPr lang="en-US" sz="2000" dirty="0" err="1"/>
              <a:t>jako</a:t>
            </a:r>
            <a:r>
              <a:rPr lang="en-US" sz="2000" dirty="0"/>
              <a:t> </a:t>
            </a:r>
            <a:r>
              <a:rPr lang="en-US" sz="2000" dirty="0" err="1"/>
              <a:t>klíčový</a:t>
            </a:r>
            <a:r>
              <a:rPr lang="en-US" sz="2000" dirty="0"/>
              <a:t> </a:t>
            </a:r>
            <a:r>
              <a:rPr lang="en-US" sz="2000" dirty="0" err="1"/>
              <a:t>faktor</a:t>
            </a:r>
            <a:r>
              <a:rPr lang="en-US" sz="2000" dirty="0"/>
              <a:t> </a:t>
            </a:r>
            <a:r>
              <a:rPr lang="cs-CZ" sz="2000" dirty="0" smtClean="0"/>
              <a:t>cirkulárního</a:t>
            </a:r>
            <a:r>
              <a:rPr lang="en-US" sz="2000" dirty="0" smtClean="0"/>
              <a:t> </a:t>
            </a:r>
            <a:r>
              <a:rPr lang="en-US" sz="2000" dirty="0" err="1"/>
              <a:t>hospodářství</a:t>
            </a:r>
            <a:endParaRPr lang="en-US" sz="2000" dirty="0"/>
          </a:p>
          <a:p>
            <a:pPr marL="457200" indent="-457200">
              <a:lnSpc>
                <a:spcPct val="150000"/>
              </a:lnSpc>
              <a:buSzPts val="2200"/>
              <a:buFont typeface="+mj-lt"/>
              <a:buAutoNum type="arabicPeriod"/>
            </a:pPr>
            <a:r>
              <a:rPr lang="en-US" sz="2000" dirty="0" err="1" smtClean="0"/>
              <a:t>Urychlení</a:t>
            </a:r>
            <a:r>
              <a:rPr lang="en-US" sz="2000" dirty="0" smtClean="0"/>
              <a:t> </a:t>
            </a:r>
            <a:r>
              <a:rPr lang="en-US" sz="2000" dirty="0" err="1"/>
              <a:t>rozšiřování</a:t>
            </a:r>
            <a:r>
              <a:rPr lang="en-US" sz="2000" dirty="0"/>
              <a:t> </a:t>
            </a:r>
            <a:r>
              <a:rPr lang="en-US" sz="2000" dirty="0" err="1"/>
              <a:t>napříč</a:t>
            </a:r>
            <a:r>
              <a:rPr lang="en-US" sz="2000" dirty="0"/>
              <a:t> </a:t>
            </a:r>
            <a:r>
              <a:rPr lang="en-US" sz="2000" dirty="0" err="1"/>
              <a:t>globálními</a:t>
            </a:r>
            <a:r>
              <a:rPr lang="en-US" sz="2000" dirty="0"/>
              <a:t> </a:t>
            </a:r>
            <a:r>
              <a:rPr lang="en-US" sz="2000" dirty="0" err="1"/>
              <a:t>dodavatelskými</a:t>
            </a:r>
            <a:r>
              <a:rPr lang="en-US" sz="2000" dirty="0"/>
              <a:t> </a:t>
            </a:r>
            <a:r>
              <a:rPr lang="en-US" sz="2000" dirty="0" err="1" smtClean="0"/>
              <a:t>řetězci</a:t>
            </a:r>
            <a:endParaRPr lang="en-US"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indent="-457200">
              <a:lnSpc>
                <a:spcPct val="150000"/>
              </a:lnSpc>
              <a:buSzPts val="2200"/>
              <a:buFont typeface="+mj-lt"/>
              <a:buAutoNum type="arabicPeriod"/>
            </a:pPr>
            <a:r>
              <a:rPr lang="en-US" sz="2000" dirty="0" err="1" smtClean="0"/>
              <a:t>Systém</a:t>
            </a:r>
            <a:r>
              <a:rPr lang="en-US" sz="2000" dirty="0" smtClean="0"/>
              <a:t> </a:t>
            </a:r>
            <a:r>
              <a:rPr lang="en-US" sz="2000" dirty="0" err="1"/>
              <a:t>městské</a:t>
            </a:r>
            <a:r>
              <a:rPr lang="en-US" sz="2000" dirty="0"/>
              <a:t> mobility</a:t>
            </a:r>
          </a:p>
          <a:p>
            <a:pPr marL="457200" indent="-457200">
              <a:lnSpc>
                <a:spcPct val="150000"/>
              </a:lnSpc>
              <a:buSzPts val="2200"/>
              <a:buFont typeface="+mj-lt"/>
              <a:buAutoNum type="arabicPeriod"/>
            </a:pPr>
            <a:r>
              <a:rPr lang="en-US" sz="2000" dirty="0" err="1" smtClean="0"/>
              <a:t>Příklady</a:t>
            </a:r>
            <a:r>
              <a:rPr lang="en-US" sz="2000" dirty="0" smtClean="0"/>
              <a:t> </a:t>
            </a:r>
            <a:r>
              <a:rPr lang="en-US" sz="2000" dirty="0"/>
              <a:t>a </a:t>
            </a:r>
            <a:r>
              <a:rPr lang="en-US" sz="2000" dirty="0" err="1"/>
              <a:t>případové</a:t>
            </a:r>
            <a:r>
              <a:rPr lang="en-US" sz="2000" dirty="0"/>
              <a:t> </a:t>
            </a:r>
            <a:r>
              <a:rPr lang="en-US" sz="2000" dirty="0" err="1"/>
              <a:t>studie</a:t>
            </a:r>
            <a:r>
              <a:rPr lang="en-US" sz="2000" dirty="0"/>
              <a:t> </a:t>
            </a:r>
            <a:r>
              <a:rPr lang="en-US" sz="2000" dirty="0" err="1"/>
              <a:t>úspěšných</a:t>
            </a:r>
            <a:r>
              <a:rPr lang="en-US" sz="2000" dirty="0"/>
              <a:t> </a:t>
            </a:r>
            <a:r>
              <a:rPr lang="en-US" sz="2000" dirty="0" err="1"/>
              <a:t>příkladů</a:t>
            </a:r>
            <a:r>
              <a:rPr lang="en-US" sz="2000" dirty="0"/>
              <a:t> </a:t>
            </a:r>
            <a:r>
              <a:rPr lang="en-US" sz="2000" dirty="0" err="1"/>
              <a:t>oběhového</a:t>
            </a:r>
            <a:r>
              <a:rPr lang="en-US" sz="2000" dirty="0"/>
              <a:t> </a:t>
            </a:r>
            <a:r>
              <a:rPr lang="en-US" sz="2000" dirty="0" err="1"/>
              <a:t>hospodářství</a:t>
            </a:r>
            <a:r>
              <a:rPr lang="en-US" sz="2000" dirty="0"/>
              <a:t> </a:t>
            </a:r>
            <a:endParaRPr lang="en-US"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3"/>
          <p:cNvSpPr/>
          <p:nvPr/>
        </p:nvSpPr>
        <p:spPr>
          <a:xfrm>
            <a:off x="876754" y="2360710"/>
            <a:ext cx="320676" cy="2781306"/>
          </a:xfrm>
          <a:prstGeom prst="rect">
            <a:avLst/>
          </a:prstGeom>
          <a:solidFill>
            <a:srgbClr val="18C32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0b78f225a7_0_23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5</a:t>
            </a:fld>
            <a:endParaRPr/>
          </a:p>
        </p:txBody>
      </p:sp>
      <p:sp>
        <p:nvSpPr>
          <p:cNvPr id="72" name="Google Shape;72;g10b78f225a7_0_23"/>
          <p:cNvSpPr txBox="1"/>
          <p:nvPr/>
        </p:nvSpPr>
        <p:spPr>
          <a:xfrm>
            <a:off x="285530" y="970029"/>
            <a:ext cx="8558023" cy="609389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742950" lvl="0" indent="-742950">
              <a:lnSpc>
                <a:spcPct val="90000"/>
              </a:lnSpc>
            </a:pPr>
            <a:r>
              <a:rPr lang="en-GB" sz="2800" dirty="0" err="1" smtClean="0">
                <a:solidFill>
                  <a:schemeClr val="lt1"/>
                </a:solidFill>
              </a:rPr>
              <a:t>Instru</a:t>
            </a:r>
            <a:r>
              <a:rPr lang="cs-CZ" sz="2800" dirty="0" err="1" smtClean="0">
                <a:solidFill>
                  <a:schemeClr val="lt1"/>
                </a:solidFill>
              </a:rPr>
              <a:t>kce</a:t>
            </a:r>
            <a:r>
              <a:rPr lang="en-GB" sz="2800" dirty="0" smtClean="0">
                <a:solidFill>
                  <a:schemeClr val="lt1"/>
                </a:solidFill>
              </a:rPr>
              <a:t> </a:t>
            </a:r>
            <a:r>
              <a:rPr lang="cs-CZ" sz="2800" dirty="0" smtClean="0">
                <a:solidFill>
                  <a:schemeClr val="lt1"/>
                </a:solidFill>
              </a:rPr>
              <a:t>k</a:t>
            </a:r>
            <a:r>
              <a:rPr lang="en-GB" sz="2800" dirty="0" smtClean="0">
                <a:solidFill>
                  <a:schemeClr val="lt1"/>
                </a:solidFill>
              </a:rPr>
              <a:t> </a:t>
            </a:r>
            <a:r>
              <a:rPr lang="en-GB" sz="2800" dirty="0" err="1" smtClean="0">
                <a:solidFill>
                  <a:schemeClr val="lt1"/>
                </a:solidFill>
              </a:rPr>
              <a:t>dokument</a:t>
            </a:r>
            <a:r>
              <a:rPr lang="cs-CZ" sz="2800" dirty="0" err="1" smtClean="0">
                <a:solidFill>
                  <a:schemeClr val="lt1"/>
                </a:solidFill>
              </a:rPr>
              <a:t>ům</a:t>
            </a:r>
            <a:r>
              <a:rPr lang="cs-CZ" sz="2800" dirty="0" smtClean="0">
                <a:solidFill>
                  <a:schemeClr val="lt1"/>
                </a:solidFill>
              </a:rPr>
              <a:t>, zdrojům</a:t>
            </a:r>
            <a:endParaRPr lang="en-GB" sz="2800" dirty="0">
              <a:solidFill>
                <a:schemeClr val="lt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19069" y="1929637"/>
            <a:ext cx="836773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1600" dirty="0" smtClean="0">
                <a:solidFill>
                  <a:schemeClr val="tx1"/>
                </a:solidFill>
              </a:rPr>
              <a:t>Distribuce na poslední míli se stává stále více </a:t>
            </a:r>
            <a:r>
              <a:rPr lang="cs-CZ" sz="1600" b="1" dirty="0" smtClean="0">
                <a:solidFill>
                  <a:srgbClr val="18C320"/>
                </a:solidFill>
              </a:rPr>
              <a:t>prostředkem a strategickým základem </a:t>
            </a:r>
            <a:r>
              <a:rPr lang="cs-CZ" sz="1600" dirty="0" smtClean="0">
                <a:solidFill>
                  <a:schemeClr val="tx1"/>
                </a:solidFill>
              </a:rPr>
              <a:t>pro organizace nejen v oběhovém hospodářství, ale také v souvislosti s řízením nákladů, dopadem na životní prostředí nebo sociálními službami pro společnost.</a:t>
            </a:r>
          </a:p>
          <a:p>
            <a:pPr algn="just">
              <a:lnSpc>
                <a:spcPct val="150000"/>
              </a:lnSpc>
            </a:pPr>
            <a:endParaRPr lang="cs-CZ" sz="16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cs-CZ" sz="1600" dirty="0" smtClean="0">
                <a:solidFill>
                  <a:schemeClr val="tx1"/>
                </a:solidFill>
              </a:rPr>
              <a:t>Po prostudování dokumentů a zdrojů této kapsle bude student schopen:</a:t>
            </a:r>
          </a:p>
          <a:p>
            <a:pPr algn="just">
              <a:lnSpc>
                <a:spcPct val="150000"/>
              </a:lnSpc>
            </a:pPr>
            <a:endParaRPr lang="cs-CZ" sz="1600" dirty="0" smtClean="0">
              <a:solidFill>
                <a:schemeClr val="tx1"/>
              </a:solidFill>
            </a:endParaRPr>
          </a:p>
          <a:p>
            <a:pPr marL="285750" lvl="1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tx1"/>
                </a:solidFill>
              </a:rPr>
              <a:t>Porozumět úloze logistického sektoru v oběhovém hospodářství</a:t>
            </a:r>
          </a:p>
          <a:p>
            <a:pPr marL="285750" lvl="1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tx1"/>
                </a:solidFill>
              </a:rPr>
              <a:t>Vnímat logistiku jako nástroj oběhového hospodářství</a:t>
            </a:r>
          </a:p>
          <a:p>
            <a:pPr marL="285750" lvl="1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tx1"/>
                </a:solidFill>
              </a:rPr>
              <a:t>Identifikovat různé toky, které uzavírají smyčku v systému oběhového hospodářství</a:t>
            </a:r>
          </a:p>
          <a:p>
            <a:pPr marL="285750" lvl="1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tx1"/>
                </a:solidFill>
              </a:rPr>
              <a:t>Porozumět oběhové organizaci řetězců pro zpětný odběr výrobků</a:t>
            </a:r>
          </a:p>
          <a:p>
            <a:pPr marL="285750" lvl="1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6</a:t>
            </a:fld>
            <a:endParaRPr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lvl="0" indent="-742950">
              <a:lnSpc>
                <a:spcPct val="90000"/>
              </a:lnSpc>
              <a:buSzPts val="2400"/>
            </a:pPr>
            <a:r>
              <a:rPr lang="en-US" sz="2800" dirty="0">
                <a:solidFill>
                  <a:schemeClr val="lt1"/>
                </a:solidFill>
              </a:rPr>
              <a:t>1. </a:t>
            </a:r>
            <a:r>
              <a:rPr lang="en-US" sz="2800" dirty="0" err="1" smtClean="0">
                <a:solidFill>
                  <a:schemeClr val="lt1"/>
                </a:solidFill>
              </a:rPr>
              <a:t>Logisti</a:t>
            </a:r>
            <a:r>
              <a:rPr lang="cs-CZ" sz="2800" dirty="0" err="1" smtClean="0">
                <a:solidFill>
                  <a:schemeClr val="lt1"/>
                </a:solidFill>
              </a:rPr>
              <a:t>ka</a:t>
            </a:r>
            <a:r>
              <a:rPr lang="cs-CZ" sz="2800" dirty="0" smtClean="0">
                <a:solidFill>
                  <a:schemeClr val="lt1"/>
                </a:solidFill>
              </a:rPr>
              <a:t> jako klíčový faktor</a:t>
            </a:r>
            <a:r>
              <a:rPr lang="en-US" sz="2800" dirty="0" smtClean="0">
                <a:solidFill>
                  <a:schemeClr val="lt1"/>
                </a:solidFill>
              </a:rPr>
              <a:t> </a:t>
            </a:r>
            <a:r>
              <a:rPr lang="en-US" sz="2800" dirty="0" err="1" smtClean="0">
                <a:solidFill>
                  <a:schemeClr val="lt1"/>
                </a:solidFill>
              </a:rPr>
              <a:t>circul</a:t>
            </a:r>
            <a:r>
              <a:rPr lang="cs-CZ" sz="2800" dirty="0" smtClean="0">
                <a:solidFill>
                  <a:schemeClr val="lt1"/>
                </a:solidFill>
              </a:rPr>
              <a:t>á</a:t>
            </a:r>
            <a:r>
              <a:rPr lang="en-US" sz="2800" dirty="0" smtClean="0">
                <a:solidFill>
                  <a:schemeClr val="lt1"/>
                </a:solidFill>
              </a:rPr>
              <a:t>r</a:t>
            </a:r>
            <a:r>
              <a:rPr lang="cs-CZ" sz="2800" dirty="0" smtClean="0">
                <a:solidFill>
                  <a:schemeClr val="lt1"/>
                </a:solidFill>
              </a:rPr>
              <a:t>ní</a:t>
            </a:r>
            <a:r>
              <a:rPr lang="en-US" sz="2800" dirty="0" smtClean="0">
                <a:solidFill>
                  <a:schemeClr val="lt1"/>
                </a:solidFill>
              </a:rPr>
              <a:t> e</a:t>
            </a:r>
            <a:r>
              <a:rPr lang="cs-CZ" sz="2800" dirty="0" smtClean="0">
                <a:solidFill>
                  <a:schemeClr val="lt1"/>
                </a:solidFill>
              </a:rPr>
              <a:t>k</a:t>
            </a:r>
            <a:r>
              <a:rPr lang="en-US" sz="2800" dirty="0" err="1" smtClean="0">
                <a:solidFill>
                  <a:schemeClr val="lt1"/>
                </a:solidFill>
              </a:rPr>
              <a:t>onom</a:t>
            </a:r>
            <a:r>
              <a:rPr lang="cs-CZ" sz="2800" dirty="0" err="1" smtClean="0">
                <a:solidFill>
                  <a:schemeClr val="lt1"/>
                </a:solidFill>
              </a:rPr>
              <a:t>ie</a:t>
            </a:r>
            <a:endParaRPr lang="en-GB" sz="2800" dirty="0">
              <a:solidFill>
                <a:schemeClr val="lt1"/>
              </a:solidFill>
            </a:endParaRPr>
          </a:p>
        </p:txBody>
      </p:sp>
      <p:sp>
        <p:nvSpPr>
          <p:cNvPr id="80" name="Google Shape;80;g10b78f226a2_0_0"/>
          <p:cNvSpPr/>
          <p:nvPr/>
        </p:nvSpPr>
        <p:spPr>
          <a:xfrm>
            <a:off x="326575" y="1704725"/>
            <a:ext cx="8477700" cy="4184445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just">
              <a:buSzPts val="2000"/>
            </a:pPr>
            <a:r>
              <a:rPr lang="en-US" sz="2000" dirty="0">
                <a:solidFill>
                  <a:schemeClr val="tx1"/>
                </a:solidFill>
              </a:rPr>
              <a:t>V </a:t>
            </a:r>
            <a:r>
              <a:rPr lang="en-US" sz="2000" dirty="0" err="1">
                <a:solidFill>
                  <a:schemeClr val="tx1"/>
                </a:solidFill>
              </a:rPr>
              <a:t>oběhovém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hospodářství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rgbClr val="18C320"/>
                </a:solidFill>
              </a:rPr>
              <a:t>hraje</a:t>
            </a:r>
            <a:r>
              <a:rPr lang="en-US" sz="2000" b="1" dirty="0">
                <a:solidFill>
                  <a:srgbClr val="18C320"/>
                </a:solidFill>
              </a:rPr>
              <a:t> </a:t>
            </a:r>
            <a:r>
              <a:rPr lang="en-US" sz="2000" b="1" dirty="0" err="1">
                <a:solidFill>
                  <a:srgbClr val="18C320"/>
                </a:solidFill>
              </a:rPr>
              <a:t>logistika</a:t>
            </a:r>
            <a:r>
              <a:rPr lang="en-US" sz="2000" b="1" dirty="0">
                <a:solidFill>
                  <a:srgbClr val="18C320"/>
                </a:solidFill>
              </a:rPr>
              <a:t> </a:t>
            </a:r>
            <a:r>
              <a:rPr lang="en-US" sz="2000" b="1" dirty="0" err="1">
                <a:solidFill>
                  <a:srgbClr val="18C320"/>
                </a:solidFill>
              </a:rPr>
              <a:t>klíčovou</a:t>
            </a:r>
            <a:r>
              <a:rPr lang="en-US" sz="2000" b="1" dirty="0">
                <a:solidFill>
                  <a:srgbClr val="18C320"/>
                </a:solidFill>
              </a:rPr>
              <a:t> </a:t>
            </a:r>
            <a:r>
              <a:rPr lang="en-US" sz="2000" b="1" dirty="0" err="1">
                <a:solidFill>
                  <a:srgbClr val="18C320"/>
                </a:solidFill>
              </a:rPr>
              <a:t>roli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Logistika</a:t>
            </a:r>
            <a:r>
              <a:rPr lang="en-US" sz="2000" dirty="0">
                <a:solidFill>
                  <a:schemeClr val="tx1"/>
                </a:solidFill>
              </a:rPr>
              <a:t> je </a:t>
            </a:r>
            <a:r>
              <a:rPr lang="en-US" sz="2000" dirty="0" err="1">
                <a:solidFill>
                  <a:schemeClr val="tx1"/>
                </a:solidFill>
              </a:rPr>
              <a:t>nezbytná</a:t>
            </a:r>
            <a:r>
              <a:rPr lang="en-US" sz="2000" dirty="0">
                <a:solidFill>
                  <a:schemeClr val="tx1"/>
                </a:solidFill>
              </a:rPr>
              <a:t> pro </a:t>
            </a:r>
            <a:r>
              <a:rPr lang="en-US" sz="2000" dirty="0" err="1">
                <a:solidFill>
                  <a:schemeClr val="tx1"/>
                </a:solidFill>
              </a:rPr>
              <a:t>koordinaci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materiálových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toků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Zejména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logistika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využití</a:t>
            </a:r>
            <a:r>
              <a:rPr lang="en-US" sz="2000" dirty="0">
                <a:solidFill>
                  <a:schemeClr val="tx1"/>
                </a:solidFill>
              </a:rPr>
              <a:t> a </a:t>
            </a:r>
            <a:r>
              <a:rPr lang="en-US" sz="2000" dirty="0" err="1">
                <a:solidFill>
                  <a:schemeClr val="tx1"/>
                </a:solidFill>
              </a:rPr>
              <a:t>nakládání</a:t>
            </a:r>
            <a:r>
              <a:rPr lang="en-US" sz="2000" dirty="0">
                <a:solidFill>
                  <a:schemeClr val="tx1"/>
                </a:solidFill>
              </a:rPr>
              <a:t> s </a:t>
            </a:r>
            <a:r>
              <a:rPr lang="en-US" sz="2000" dirty="0" err="1">
                <a:solidFill>
                  <a:schemeClr val="tx1"/>
                </a:solidFill>
              </a:rPr>
              <a:t>odpady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musí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přispívat</a:t>
            </a:r>
            <a:r>
              <a:rPr lang="en-US" sz="2000" dirty="0">
                <a:solidFill>
                  <a:schemeClr val="tx1"/>
                </a:solidFill>
              </a:rPr>
              <a:t> k </a:t>
            </a:r>
            <a:r>
              <a:rPr lang="en-US" sz="2000" dirty="0" err="1">
                <a:solidFill>
                  <a:schemeClr val="tx1"/>
                </a:solidFill>
              </a:rPr>
              <a:t>udržitelnému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hospodářství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Následující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zpráva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Fraunhoferovy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společnosti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identifikuje</a:t>
            </a:r>
            <a:r>
              <a:rPr lang="en-US" sz="2000" dirty="0">
                <a:solidFill>
                  <a:schemeClr val="tx1"/>
                </a:solidFill>
              </a:rPr>
              <a:t> trendy v </a:t>
            </a:r>
            <a:r>
              <a:rPr lang="en-US" sz="2000" dirty="0" err="1">
                <a:solidFill>
                  <a:schemeClr val="tx1"/>
                </a:solidFill>
              </a:rPr>
              <a:t>logistice</a:t>
            </a:r>
            <a:r>
              <a:rPr lang="en-US" sz="2000" dirty="0">
                <a:solidFill>
                  <a:schemeClr val="tx1"/>
                </a:solidFill>
              </a:rPr>
              <a:t> a </a:t>
            </a:r>
            <a:r>
              <a:rPr lang="en-US" sz="2000" dirty="0" err="1">
                <a:solidFill>
                  <a:schemeClr val="tx1"/>
                </a:solidFill>
              </a:rPr>
              <a:t>uvádí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příklady</a:t>
            </a:r>
            <a:r>
              <a:rPr lang="en-US" sz="2000" dirty="0">
                <a:solidFill>
                  <a:schemeClr val="tx1"/>
                </a:solidFill>
              </a:rPr>
              <a:t> pro </a:t>
            </a:r>
            <a:r>
              <a:rPr lang="en-US" sz="2000" dirty="0" err="1">
                <a:solidFill>
                  <a:schemeClr val="tx1"/>
                </a:solidFill>
              </a:rPr>
              <a:t>oběhové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hospodářství</a:t>
            </a:r>
            <a:endParaRPr lang="es-ES" sz="2000" dirty="0">
              <a:solidFill>
                <a:schemeClr val="tx1"/>
              </a:solidFill>
            </a:endParaRPr>
          </a:p>
        </p:txBody>
      </p:sp>
      <p:pic>
        <p:nvPicPr>
          <p:cNvPr id="2" name="Imagen 2" descr="Icono&#10;&#10;Descripción generada automáticamente">
            <a:extLst>
              <a:ext uri="{FF2B5EF4-FFF2-40B4-BE49-F238E27FC236}">
                <a16:creationId xmlns:a16="http://schemas.microsoft.com/office/drawing/2014/main" id="{DA5C3B78-45B7-D3B3-4A23-072FAC3D2C91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440875" y="3429000"/>
            <a:ext cx="688680" cy="688680"/>
          </a:xfrm>
          <a:prstGeom prst="rect">
            <a:avLst/>
          </a:prstGeom>
          <a:ln w="0">
            <a:noFill/>
          </a:ln>
        </p:spPr>
      </p:pic>
      <p:sp>
        <p:nvSpPr>
          <p:cNvPr id="3" name="Google Shape;80;g10b78f226a2_0_0">
            <a:extLst>
              <a:ext uri="{FF2B5EF4-FFF2-40B4-BE49-F238E27FC236}">
                <a16:creationId xmlns:a16="http://schemas.microsoft.com/office/drawing/2014/main" id="{E474F3E9-B8DF-EF8F-FD91-A173A7F97DC8}"/>
              </a:ext>
            </a:extLst>
          </p:cNvPr>
          <p:cNvSpPr/>
          <p:nvPr/>
        </p:nvSpPr>
        <p:spPr>
          <a:xfrm>
            <a:off x="1243855" y="3508478"/>
            <a:ext cx="6459634" cy="1433542"/>
          </a:xfrm>
          <a:prstGeom prst="rect">
            <a:avLst/>
          </a:prstGeom>
          <a:noFill/>
          <a:ln w="9525" cap="flat" cmpd="sng">
            <a:noFill/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/>
            <a:r>
              <a:rPr lang="cs-CZ" sz="2000" spc="-1" dirty="0" smtClean="0"/>
              <a:t>Zdroj</a:t>
            </a:r>
            <a:r>
              <a:rPr lang="es-ES" sz="20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s-E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(pdf </a:t>
            </a:r>
            <a:r>
              <a:rPr lang="cs-CZ" sz="2000" spc="-1" dirty="0"/>
              <a:t>v</a:t>
            </a:r>
            <a:r>
              <a:rPr lang="es-ES" sz="20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s-E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EN): </a:t>
            </a:r>
            <a:r>
              <a:rPr lang="es-ES" sz="2000" dirty="0">
                <a:solidFill>
                  <a:schemeClr val="tx1"/>
                </a:solidFill>
              </a:rPr>
              <a:t>FRAUNHOFER (2018). </a:t>
            </a:r>
            <a:r>
              <a:rPr lang="en-US" sz="2000" i="1" dirty="0">
                <a:solidFill>
                  <a:schemeClr val="tx1"/>
                </a:solidFill>
              </a:rPr>
              <a:t>Moving in circles: logistics as key enabler for a circular economy</a:t>
            </a:r>
            <a:r>
              <a:rPr lang="es-ES" sz="2000" dirty="0">
                <a:solidFill>
                  <a:schemeClr val="tx1"/>
                </a:solidFill>
              </a:rPr>
              <a:t>: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ES" sz="2000" dirty="0">
                <a:solidFill>
                  <a:schemeClr val="tx1"/>
                </a:solidFill>
                <a:hlinkClick r:id="rId4"/>
              </a:rPr>
              <a:t>https://www.iml.fraunhofer.de/content/dam/iml/de/documents/101/09_Whitepaper_CE_EN_WEB.pdf</a:t>
            </a:r>
            <a:r>
              <a:rPr lang="es-ES" sz="2000" dirty="0">
                <a:solidFill>
                  <a:schemeClr val="tx1"/>
                </a:solidFill>
              </a:rPr>
              <a:t>  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ES" sz="2000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43547F3-5F01-EF93-DFF3-E604012773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24379" y="5001461"/>
            <a:ext cx="2344014" cy="65632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7</a:t>
            </a:fld>
            <a:endParaRPr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294175" y="1037470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 fontScale="77500" lnSpcReduction="20000"/>
          </a:bodyPr>
          <a:lstStyle/>
          <a:p>
            <a:pPr marL="742950" indent="-742950">
              <a:lnSpc>
                <a:spcPct val="90000"/>
              </a:lnSpc>
              <a:buSzPts val="2400"/>
            </a:pPr>
            <a:r>
              <a:rPr lang="en-US" sz="2800" dirty="0">
                <a:solidFill>
                  <a:schemeClr val="lt1"/>
                </a:solidFill>
              </a:rPr>
              <a:t>2. </a:t>
            </a:r>
            <a:r>
              <a:rPr lang="en-US" sz="2800" dirty="0" err="1">
                <a:solidFill>
                  <a:schemeClr val="bg1"/>
                </a:solidFill>
              </a:rPr>
              <a:t>Urychlení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rozšiřování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napříč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globálními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dodavatelskými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řetězci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Google Shape;80;g10b78f226a2_0_0">
            <a:extLst>
              <a:ext uri="{FF2B5EF4-FFF2-40B4-BE49-F238E27FC236}">
                <a16:creationId xmlns:a16="http://schemas.microsoft.com/office/drawing/2014/main" id="{3CF0BF03-326C-4B74-99BC-997CF8D64A59}"/>
              </a:ext>
            </a:extLst>
          </p:cNvPr>
          <p:cNvSpPr/>
          <p:nvPr/>
        </p:nvSpPr>
        <p:spPr>
          <a:xfrm>
            <a:off x="326575" y="1704725"/>
            <a:ext cx="8477700" cy="4979104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>
              <a:buSzPts val="2000"/>
            </a:pPr>
            <a:r>
              <a:rPr lang="en-US" sz="2000" dirty="0">
                <a:solidFill>
                  <a:schemeClr val="tx1"/>
                </a:solidFill>
              </a:rPr>
              <a:t>Tato </a:t>
            </a:r>
            <a:r>
              <a:rPr lang="en-US" sz="2000" dirty="0" err="1">
                <a:solidFill>
                  <a:schemeClr val="tx1"/>
                </a:solidFill>
              </a:rPr>
              <a:t>zpráva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Nadace</a:t>
            </a:r>
            <a:r>
              <a:rPr lang="en-US" sz="2000" dirty="0">
                <a:solidFill>
                  <a:schemeClr val="tx1"/>
                </a:solidFill>
              </a:rPr>
              <a:t> Ellen </a:t>
            </a:r>
            <a:r>
              <a:rPr lang="en-US" sz="2000" dirty="0" err="1">
                <a:solidFill>
                  <a:schemeClr val="tx1"/>
                </a:solidFill>
              </a:rPr>
              <a:t>MacArthurové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představuje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některá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rgbClr val="18C320"/>
                </a:solidFill>
              </a:rPr>
              <a:t>řešení</a:t>
            </a:r>
            <a:r>
              <a:rPr lang="en-US" sz="2000" b="1" dirty="0">
                <a:solidFill>
                  <a:srgbClr val="18C320"/>
                </a:solidFill>
              </a:rPr>
              <a:t> </a:t>
            </a:r>
            <a:r>
              <a:rPr lang="en-US" sz="2000" b="1" dirty="0" err="1">
                <a:solidFill>
                  <a:srgbClr val="18C320"/>
                </a:solidFill>
              </a:rPr>
              <a:t>problémů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které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vznikají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při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rozšiřování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oběhového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modelu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Mezi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možnosti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patří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vytvoření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globálních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reverzních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sítí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nebo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reorganizace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materiálových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toků</a:t>
            </a:r>
            <a:r>
              <a:rPr lang="cs-CZ" sz="20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SzPts val="2000"/>
            </a:pPr>
            <a:endParaRPr lang="en-US" sz="2000" dirty="0">
              <a:solidFill>
                <a:schemeClr val="tx1"/>
              </a:solidFill>
            </a:endParaRPr>
          </a:p>
          <a:p>
            <a:pPr lvl="0" algn="just">
              <a:buSzPts val="2000"/>
            </a:pPr>
            <a:r>
              <a:rPr lang="en-US" sz="2000" dirty="0" err="1">
                <a:solidFill>
                  <a:schemeClr val="tx1"/>
                </a:solidFill>
              </a:rPr>
              <a:t>Plná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potenciální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hodnota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oběhového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hospodářství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sahá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daleko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za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pouhou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recyklaci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použitých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materiálů</a:t>
            </a:r>
            <a:r>
              <a:rPr lang="en-US" sz="2000" dirty="0">
                <a:solidFill>
                  <a:schemeClr val="tx1"/>
                </a:solidFill>
              </a:rPr>
              <a:t>. Tato </a:t>
            </a:r>
            <a:r>
              <a:rPr lang="en-US" sz="2000" dirty="0" err="1">
                <a:solidFill>
                  <a:schemeClr val="tx1"/>
                </a:solidFill>
              </a:rPr>
              <a:t>hodnota</a:t>
            </a:r>
            <a:r>
              <a:rPr lang="en-US" sz="2000" dirty="0">
                <a:solidFill>
                  <a:schemeClr val="tx1"/>
                </a:solidFill>
              </a:rPr>
              <a:t> je </a:t>
            </a:r>
            <a:r>
              <a:rPr lang="en-US" sz="2000" dirty="0" err="1">
                <a:solidFill>
                  <a:schemeClr val="tx1"/>
                </a:solidFill>
              </a:rPr>
              <a:t>obsažena</a:t>
            </a:r>
            <a:r>
              <a:rPr lang="en-US" sz="2000" dirty="0">
                <a:solidFill>
                  <a:schemeClr val="tx1"/>
                </a:solidFill>
              </a:rPr>
              <a:t> v </a:t>
            </a:r>
            <a:r>
              <a:rPr lang="en-US" sz="2000" dirty="0" err="1">
                <a:solidFill>
                  <a:srgbClr val="18C320"/>
                </a:solidFill>
              </a:rPr>
              <a:t>opětovném</a:t>
            </a:r>
            <a:r>
              <a:rPr lang="en-US" sz="2000" dirty="0">
                <a:solidFill>
                  <a:srgbClr val="18C320"/>
                </a:solidFill>
              </a:rPr>
              <a:t> </a:t>
            </a:r>
            <a:r>
              <a:rPr lang="en-US" sz="2000" dirty="0" err="1">
                <a:solidFill>
                  <a:srgbClr val="18C320"/>
                </a:solidFill>
              </a:rPr>
              <a:t>použití</a:t>
            </a:r>
            <a:r>
              <a:rPr lang="en-US" sz="2000" dirty="0">
                <a:solidFill>
                  <a:srgbClr val="18C320"/>
                </a:solidFill>
              </a:rPr>
              <a:t>, </a:t>
            </a:r>
            <a:r>
              <a:rPr lang="en-US" sz="2000" dirty="0" err="1">
                <a:solidFill>
                  <a:srgbClr val="18C320"/>
                </a:solidFill>
              </a:rPr>
              <a:t>údržbě</a:t>
            </a:r>
            <a:r>
              <a:rPr lang="en-US" sz="2000" dirty="0">
                <a:solidFill>
                  <a:srgbClr val="18C320"/>
                </a:solidFill>
              </a:rPr>
              <a:t>, </a:t>
            </a:r>
            <a:r>
              <a:rPr lang="en-US" sz="2000" dirty="0" err="1">
                <a:solidFill>
                  <a:srgbClr val="18C320"/>
                </a:solidFill>
              </a:rPr>
              <a:t>renovaci</a:t>
            </a:r>
            <a:r>
              <a:rPr lang="en-US" sz="2000" dirty="0">
                <a:solidFill>
                  <a:srgbClr val="18C320"/>
                </a:solidFill>
              </a:rPr>
              <a:t> a </a:t>
            </a:r>
            <a:r>
              <a:rPr lang="en-US" sz="2000" dirty="0" err="1">
                <a:solidFill>
                  <a:srgbClr val="18C320"/>
                </a:solidFill>
              </a:rPr>
              <a:t>opětovné</a:t>
            </a:r>
            <a:r>
              <a:rPr lang="en-US" sz="2000" dirty="0">
                <a:solidFill>
                  <a:srgbClr val="18C320"/>
                </a:solidFill>
              </a:rPr>
              <a:t> </a:t>
            </a:r>
            <a:r>
              <a:rPr lang="en-US" sz="2000" dirty="0" err="1">
                <a:solidFill>
                  <a:srgbClr val="18C320"/>
                </a:solidFill>
              </a:rPr>
              <a:t>výrobě</a:t>
            </a:r>
            <a:r>
              <a:rPr lang="en-US" sz="2000" dirty="0">
                <a:solidFill>
                  <a:srgbClr val="18C320"/>
                </a:solidFill>
              </a:rPr>
              <a:t> </a:t>
            </a:r>
            <a:r>
              <a:rPr lang="en-US" sz="2000" dirty="0" err="1">
                <a:solidFill>
                  <a:srgbClr val="18C320"/>
                </a:solidFill>
              </a:rPr>
              <a:t>součástí</a:t>
            </a:r>
            <a:r>
              <a:rPr lang="en-US" sz="2000" dirty="0">
                <a:solidFill>
                  <a:srgbClr val="18C320"/>
                </a:solidFill>
              </a:rPr>
              <a:t> a </a:t>
            </a:r>
            <a:r>
              <a:rPr lang="en-US" sz="2000" dirty="0" err="1">
                <a:solidFill>
                  <a:srgbClr val="18C320"/>
                </a:solidFill>
              </a:rPr>
              <a:t>výrobků</a:t>
            </a:r>
            <a:r>
              <a:rPr lang="en-US" sz="2000" dirty="0">
                <a:solidFill>
                  <a:srgbClr val="18C320"/>
                </a:solidFill>
              </a:rPr>
              <a:t>, </a:t>
            </a:r>
            <a:r>
              <a:rPr lang="en-US" sz="2000" dirty="0" err="1">
                <a:solidFill>
                  <a:srgbClr val="18C320"/>
                </a:solidFill>
              </a:rPr>
              <a:t>služeb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lvl="0" algn="just">
              <a:buSzPts val="2000"/>
            </a:pPr>
            <a:endParaRPr lang="en-US" sz="2000" dirty="0">
              <a:solidFill>
                <a:schemeClr val="tx1"/>
              </a:solidFill>
            </a:endParaRPr>
          </a:p>
          <a:p>
            <a:pPr lvl="0" algn="just">
              <a:buSzPts val="2000"/>
            </a:pP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2" name="Imagen 2" descr="Icono&#10;&#10;Descripción generada automáticamente">
            <a:extLst>
              <a:ext uri="{FF2B5EF4-FFF2-40B4-BE49-F238E27FC236}">
                <a16:creationId xmlns:a16="http://schemas.microsoft.com/office/drawing/2014/main" id="{37DA95AF-8540-47D6-5A24-1C9CD4F20C7A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440875" y="4582888"/>
            <a:ext cx="688680" cy="688680"/>
          </a:xfrm>
          <a:prstGeom prst="rect">
            <a:avLst/>
          </a:prstGeom>
          <a:ln w="0">
            <a:noFill/>
          </a:ln>
        </p:spPr>
      </p:pic>
      <p:sp>
        <p:nvSpPr>
          <p:cNvPr id="4" name="Google Shape;80;g10b78f226a2_0_0">
            <a:extLst>
              <a:ext uri="{FF2B5EF4-FFF2-40B4-BE49-F238E27FC236}">
                <a16:creationId xmlns:a16="http://schemas.microsoft.com/office/drawing/2014/main" id="{FFC7E9B3-8BE0-D4DC-BC8F-552ADDD6CFB1}"/>
              </a:ext>
            </a:extLst>
          </p:cNvPr>
          <p:cNvSpPr/>
          <p:nvPr/>
        </p:nvSpPr>
        <p:spPr>
          <a:xfrm>
            <a:off x="1243855" y="4662366"/>
            <a:ext cx="6459634" cy="1433542"/>
          </a:xfrm>
          <a:prstGeom prst="rect">
            <a:avLst/>
          </a:prstGeom>
          <a:noFill/>
          <a:ln w="9525" cap="flat" cmpd="sng">
            <a:noFill/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/>
            <a:r>
              <a:rPr lang="cs-CZ" sz="2000" spc="-1" dirty="0"/>
              <a:t>Z</a:t>
            </a:r>
            <a:r>
              <a:rPr lang="cs-CZ" sz="20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droj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(pdf </a:t>
            </a:r>
            <a:r>
              <a:rPr lang="cs-CZ" sz="2000" spc="-1" dirty="0"/>
              <a:t>v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EN): Ellen MacArthur Foundation. (2019). </a:t>
            </a:r>
            <a:r>
              <a:rPr lang="en-US" sz="2000" b="0" i="1" strike="noStrike" spc="-1" dirty="0">
                <a:solidFill>
                  <a:srgbClr val="000000"/>
                </a:solidFill>
                <a:latin typeface="Arial"/>
                <a:ea typeface="Arial"/>
              </a:rPr>
              <a:t>Towards the Circular Economy (Volume 3). Accelerating the scale-up across global supply chains</a:t>
            </a:r>
          </a:p>
          <a:p>
            <a:pPr algn="just"/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Arial"/>
                <a:hlinkClick r:id="rId4"/>
              </a:rPr>
              <a:t>https://emf.thirdlight.com/link/t4gb0fs4knot-n8nz6f/@/preview/1?o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 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s-ES" sz="2000" dirty="0">
              <a:solidFill>
                <a:schemeClr val="tx1"/>
              </a:solidFill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3C040EE-2ADD-6DA2-B599-7F5E2512F6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07329" y="5776836"/>
            <a:ext cx="1713440" cy="80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007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8</a:t>
            </a:fld>
            <a:endParaRPr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lvl="0" indent="-742950">
              <a:lnSpc>
                <a:spcPct val="90000"/>
              </a:lnSpc>
              <a:buSzPts val="2400"/>
            </a:pPr>
            <a:r>
              <a:rPr lang="en-US" sz="2800" dirty="0">
                <a:solidFill>
                  <a:schemeClr val="lt1"/>
                </a:solidFill>
              </a:rPr>
              <a:t>3. </a:t>
            </a:r>
            <a:r>
              <a:rPr lang="cs-CZ" sz="2800" dirty="0" smtClean="0">
                <a:solidFill>
                  <a:schemeClr val="lt1"/>
                </a:solidFill>
              </a:rPr>
              <a:t>Městský</a:t>
            </a:r>
            <a:r>
              <a:rPr lang="en-US" sz="2800" dirty="0" smtClean="0">
                <a:solidFill>
                  <a:schemeClr val="lt1"/>
                </a:solidFill>
              </a:rPr>
              <a:t> </a:t>
            </a:r>
            <a:r>
              <a:rPr lang="cs-CZ" sz="2800" dirty="0">
                <a:solidFill>
                  <a:schemeClr val="lt1"/>
                </a:solidFill>
              </a:rPr>
              <a:t>s</a:t>
            </a:r>
            <a:r>
              <a:rPr lang="en-US" sz="2800" dirty="0" err="1" smtClean="0">
                <a:solidFill>
                  <a:schemeClr val="lt1"/>
                </a:solidFill>
              </a:rPr>
              <a:t>yst</a:t>
            </a:r>
            <a:r>
              <a:rPr lang="cs-CZ" sz="2800" dirty="0" smtClean="0">
                <a:solidFill>
                  <a:schemeClr val="lt1"/>
                </a:solidFill>
              </a:rPr>
              <a:t>é</a:t>
            </a:r>
            <a:r>
              <a:rPr lang="en-US" sz="2800" dirty="0" smtClean="0">
                <a:solidFill>
                  <a:schemeClr val="lt1"/>
                </a:solidFill>
              </a:rPr>
              <a:t>m</a:t>
            </a:r>
            <a:r>
              <a:rPr lang="cs-CZ" sz="2800" dirty="0" smtClean="0">
                <a:solidFill>
                  <a:schemeClr val="lt1"/>
                </a:solidFill>
              </a:rPr>
              <a:t> </a:t>
            </a:r>
            <a:r>
              <a:rPr lang="cs-CZ" sz="2800" dirty="0">
                <a:solidFill>
                  <a:schemeClr val="lt1"/>
                </a:solidFill>
              </a:rPr>
              <a:t>m</a:t>
            </a:r>
            <a:r>
              <a:rPr lang="en-US" sz="2800" dirty="0" err="1" smtClean="0">
                <a:solidFill>
                  <a:schemeClr val="lt1"/>
                </a:solidFill>
              </a:rPr>
              <a:t>obility</a:t>
            </a:r>
            <a:endParaRPr lang="en-GB" sz="2800" dirty="0">
              <a:solidFill>
                <a:schemeClr val="lt1"/>
              </a:solidFill>
            </a:endParaRPr>
          </a:p>
        </p:txBody>
      </p:sp>
      <p:sp>
        <p:nvSpPr>
          <p:cNvPr id="5" name="Google Shape;80;g10b78f226a2_0_0">
            <a:extLst>
              <a:ext uri="{FF2B5EF4-FFF2-40B4-BE49-F238E27FC236}">
                <a16:creationId xmlns:a16="http://schemas.microsoft.com/office/drawing/2014/main" id="{3CF0BF03-326C-4B74-99BC-997CF8D64A59}"/>
              </a:ext>
            </a:extLst>
          </p:cNvPr>
          <p:cNvSpPr/>
          <p:nvPr/>
        </p:nvSpPr>
        <p:spPr>
          <a:xfrm>
            <a:off x="326575" y="1704725"/>
            <a:ext cx="8477700" cy="4619875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just">
              <a:buSzPts val="2000"/>
            </a:pPr>
            <a:r>
              <a:rPr lang="en-US" sz="2000" dirty="0" err="1">
                <a:solidFill>
                  <a:schemeClr val="tx1"/>
                </a:solidFill>
              </a:rPr>
              <a:t>Tento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dokument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Nadace</a:t>
            </a:r>
            <a:r>
              <a:rPr lang="en-US" sz="2000" dirty="0">
                <a:solidFill>
                  <a:schemeClr val="tx1"/>
                </a:solidFill>
              </a:rPr>
              <a:t> Ellen </a:t>
            </a:r>
            <a:r>
              <a:rPr lang="en-US" sz="2000" dirty="0" err="1">
                <a:solidFill>
                  <a:schemeClr val="tx1"/>
                </a:solidFill>
              </a:rPr>
              <a:t>MacArthurové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vysvětluje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že</a:t>
            </a:r>
            <a:r>
              <a:rPr lang="en-US" sz="2000" dirty="0">
                <a:solidFill>
                  <a:schemeClr val="tx1"/>
                </a:solidFill>
              </a:rPr>
              <a:t> v </a:t>
            </a:r>
            <a:r>
              <a:rPr lang="en-US" sz="2000" b="1" dirty="0" err="1">
                <a:solidFill>
                  <a:srgbClr val="18C320"/>
                </a:solidFill>
              </a:rPr>
              <a:t>oběhovém</a:t>
            </a:r>
            <a:r>
              <a:rPr lang="en-US" sz="2000" b="1" dirty="0">
                <a:solidFill>
                  <a:srgbClr val="18C320"/>
                </a:solidFill>
              </a:rPr>
              <a:t> </a:t>
            </a:r>
            <a:r>
              <a:rPr lang="en-US" sz="2000" b="1" dirty="0" err="1">
                <a:solidFill>
                  <a:srgbClr val="18C320"/>
                </a:solidFill>
              </a:rPr>
              <a:t>hospodářství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kde</a:t>
            </a:r>
            <a:r>
              <a:rPr lang="en-US" sz="2000" dirty="0">
                <a:solidFill>
                  <a:schemeClr val="tx1"/>
                </a:solidFill>
              </a:rPr>
              <a:t> se </a:t>
            </a:r>
            <a:r>
              <a:rPr lang="en-US" sz="2000" dirty="0" err="1">
                <a:solidFill>
                  <a:schemeClr val="tx1"/>
                </a:solidFill>
              </a:rPr>
              <a:t>zboží</a:t>
            </a:r>
            <a:r>
              <a:rPr lang="en-US" sz="2000" dirty="0">
                <a:solidFill>
                  <a:schemeClr val="tx1"/>
                </a:solidFill>
              </a:rPr>
              <a:t> a </a:t>
            </a:r>
            <a:r>
              <a:rPr lang="en-US" sz="2000" dirty="0" err="1">
                <a:solidFill>
                  <a:schemeClr val="tx1"/>
                </a:solidFill>
              </a:rPr>
              <a:t>materiály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budou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stále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více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pohybovat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místní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úrovni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jsou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efektivní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rgbClr val="18C320"/>
                </a:solidFill>
              </a:rPr>
              <a:t>městská</a:t>
            </a:r>
            <a:r>
              <a:rPr lang="en-US" sz="2000" b="1" dirty="0">
                <a:solidFill>
                  <a:srgbClr val="18C320"/>
                </a:solidFill>
              </a:rPr>
              <a:t> </a:t>
            </a:r>
            <a:r>
              <a:rPr lang="en-US" sz="2000" b="1" dirty="0" err="1">
                <a:solidFill>
                  <a:srgbClr val="18C320"/>
                </a:solidFill>
              </a:rPr>
              <a:t>nákladní</a:t>
            </a:r>
            <a:r>
              <a:rPr lang="en-US" sz="2000" b="1" dirty="0">
                <a:solidFill>
                  <a:srgbClr val="18C320"/>
                </a:solidFill>
              </a:rPr>
              <a:t> </a:t>
            </a:r>
            <a:r>
              <a:rPr lang="en-US" sz="2000" b="1" dirty="0" err="1">
                <a:solidFill>
                  <a:srgbClr val="18C320"/>
                </a:solidFill>
              </a:rPr>
              <a:t>doprava</a:t>
            </a:r>
            <a:r>
              <a:rPr lang="en-US" sz="2000" b="1" dirty="0">
                <a:solidFill>
                  <a:srgbClr val="18C320"/>
                </a:solidFill>
              </a:rPr>
              <a:t> a </a:t>
            </a:r>
            <a:r>
              <a:rPr lang="en-US" sz="2000" b="1" dirty="0" err="1">
                <a:solidFill>
                  <a:srgbClr val="18C320"/>
                </a:solidFill>
              </a:rPr>
              <a:t>logistika</a:t>
            </a:r>
            <a:r>
              <a:rPr lang="en-US" sz="2000" b="1" dirty="0">
                <a:solidFill>
                  <a:srgbClr val="18C320"/>
                </a:solidFill>
              </a:rPr>
              <a:t> </a:t>
            </a:r>
            <a:r>
              <a:rPr lang="en-US" sz="2000" b="1" dirty="0" err="1">
                <a:solidFill>
                  <a:srgbClr val="18C320"/>
                </a:solidFill>
              </a:rPr>
              <a:t>klíčové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lvl="0" algn="just">
              <a:buSzPts val="2000"/>
            </a:pP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2" name="Imagen 2" descr="Icono&#10;&#10;Descripción generada automáticamente">
            <a:extLst>
              <a:ext uri="{FF2B5EF4-FFF2-40B4-BE49-F238E27FC236}">
                <a16:creationId xmlns:a16="http://schemas.microsoft.com/office/drawing/2014/main" id="{43B13B6D-DAA2-C3CE-88E8-C266231151AC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440875" y="3429000"/>
            <a:ext cx="688680" cy="688680"/>
          </a:xfrm>
          <a:prstGeom prst="rect">
            <a:avLst/>
          </a:prstGeom>
          <a:ln w="0">
            <a:noFill/>
          </a:ln>
        </p:spPr>
      </p:pic>
      <p:sp>
        <p:nvSpPr>
          <p:cNvPr id="3" name="Google Shape;80;g10b78f226a2_0_0">
            <a:extLst>
              <a:ext uri="{FF2B5EF4-FFF2-40B4-BE49-F238E27FC236}">
                <a16:creationId xmlns:a16="http://schemas.microsoft.com/office/drawing/2014/main" id="{4E520EE7-3749-8957-5DAA-3D51D6F136B2}"/>
              </a:ext>
            </a:extLst>
          </p:cNvPr>
          <p:cNvSpPr/>
          <p:nvPr/>
        </p:nvSpPr>
        <p:spPr>
          <a:xfrm>
            <a:off x="1243855" y="3508478"/>
            <a:ext cx="6459634" cy="1433542"/>
          </a:xfrm>
          <a:prstGeom prst="rect">
            <a:avLst/>
          </a:prstGeom>
          <a:noFill/>
          <a:ln w="9525" cap="flat" cmpd="sng">
            <a:noFill/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/>
            <a:r>
              <a:rPr lang="cs-CZ" sz="2000" spc="-1" dirty="0" smtClean="0"/>
              <a:t>Zdroj</a:t>
            </a:r>
            <a:r>
              <a:rPr lang="es-ES" sz="20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s-E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(pdf </a:t>
            </a:r>
            <a:r>
              <a:rPr lang="cs-CZ" sz="2000" spc="-1" dirty="0"/>
              <a:t>v</a:t>
            </a:r>
            <a:r>
              <a:rPr lang="es-ES" sz="20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s-ES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EN): </a:t>
            </a:r>
            <a:r>
              <a:rPr lang="en-US" sz="2000" dirty="0">
                <a:solidFill>
                  <a:schemeClr val="tx1"/>
                </a:solidFill>
              </a:rPr>
              <a:t>Ellen MacArthur Foundation. (2019). </a:t>
            </a:r>
            <a:r>
              <a:rPr lang="en-US" sz="2000" i="1" dirty="0">
                <a:solidFill>
                  <a:schemeClr val="tx1"/>
                </a:solidFill>
              </a:rPr>
              <a:t>Urban Mobility System</a:t>
            </a:r>
          </a:p>
          <a:p>
            <a:pPr algn="just"/>
            <a:r>
              <a:rPr lang="en-US" sz="2000" dirty="0">
                <a:solidFill>
                  <a:schemeClr val="tx1"/>
                </a:solidFill>
                <a:hlinkClick r:id="rId4"/>
              </a:rPr>
              <a:t>https://emf.thirdlight.com/link/qepnjpdledzh-ooj65j/@/preview/1?o</a:t>
            </a:r>
            <a:r>
              <a:rPr lang="en-US" sz="2000" dirty="0">
                <a:solidFill>
                  <a:schemeClr val="tx1"/>
                </a:solidFill>
              </a:rPr>
              <a:t>  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s-ES" sz="2000" dirty="0">
              <a:solidFill>
                <a:schemeClr val="tx1"/>
              </a:solidFill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2FC7F65-F4B7-514C-7AFD-C1419FCA70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836" y="4807096"/>
            <a:ext cx="1522327" cy="135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004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cs-CZ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9</a:t>
            </a:fld>
            <a:endParaRPr lang="cs-CZ" dirty="0"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 fontScale="62500" lnSpcReduction="20000"/>
          </a:bodyPr>
          <a:lstStyle/>
          <a:p>
            <a:pPr marL="742950" indent="-742950">
              <a:lnSpc>
                <a:spcPct val="90000"/>
              </a:lnSpc>
              <a:buSzPts val="2400"/>
            </a:pPr>
            <a:r>
              <a:rPr lang="cs-CZ" sz="2800" dirty="0" smtClean="0">
                <a:solidFill>
                  <a:schemeClr val="lt1"/>
                </a:solidFill>
              </a:rPr>
              <a:t>4</a:t>
            </a:r>
            <a:r>
              <a:rPr lang="cs-CZ" sz="3000" dirty="0" smtClean="0">
                <a:solidFill>
                  <a:schemeClr val="bg1"/>
                </a:solidFill>
              </a:rPr>
              <a:t>. Příklady a případové studie úspěšných příkladů oběhového hospodářství </a:t>
            </a:r>
          </a:p>
          <a:p>
            <a:pPr marL="742950" lvl="0" indent="-742950">
              <a:lnSpc>
                <a:spcPct val="90000"/>
              </a:lnSpc>
              <a:buSzPts val="2400"/>
            </a:pPr>
            <a:endParaRPr lang="cs-CZ" sz="2800" dirty="0">
              <a:solidFill>
                <a:schemeClr val="lt1"/>
              </a:solidFill>
            </a:endParaRPr>
          </a:p>
        </p:txBody>
      </p:sp>
      <p:sp>
        <p:nvSpPr>
          <p:cNvPr id="5" name="Google Shape;80;g10b78f226a2_0_0">
            <a:extLst>
              <a:ext uri="{FF2B5EF4-FFF2-40B4-BE49-F238E27FC236}">
                <a16:creationId xmlns:a16="http://schemas.microsoft.com/office/drawing/2014/main" id="{3CF0BF03-326C-4B74-99BC-997CF8D64A59}"/>
              </a:ext>
            </a:extLst>
          </p:cNvPr>
          <p:cNvSpPr/>
          <p:nvPr/>
        </p:nvSpPr>
        <p:spPr>
          <a:xfrm>
            <a:off x="311650" y="1693499"/>
            <a:ext cx="8477700" cy="4619875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just">
              <a:buSzPts val="2000"/>
            </a:pPr>
            <a:r>
              <a:rPr lang="cs-CZ" sz="2000" dirty="0" smtClean="0">
                <a:solidFill>
                  <a:schemeClr val="tx1"/>
                </a:solidFill>
              </a:rPr>
              <a:t>Tato sbírka případových studií Nadace Ellen </a:t>
            </a:r>
            <a:r>
              <a:rPr lang="cs-CZ" sz="2000" dirty="0" err="1" smtClean="0">
                <a:solidFill>
                  <a:schemeClr val="tx1"/>
                </a:solidFill>
              </a:rPr>
              <a:t>MacArthurové</a:t>
            </a:r>
            <a:r>
              <a:rPr lang="cs-CZ" sz="2000" dirty="0" smtClean="0">
                <a:solidFill>
                  <a:schemeClr val="tx1"/>
                </a:solidFill>
              </a:rPr>
              <a:t> představuje </a:t>
            </a:r>
            <a:r>
              <a:rPr lang="cs-CZ" sz="2000" b="1" dirty="0" smtClean="0">
                <a:solidFill>
                  <a:srgbClr val="18C320"/>
                </a:solidFill>
              </a:rPr>
              <a:t>úspěšné příklady oběhového hospodářství </a:t>
            </a:r>
            <a:r>
              <a:rPr lang="cs-CZ" sz="2000" dirty="0" smtClean="0">
                <a:solidFill>
                  <a:schemeClr val="tx1"/>
                </a:solidFill>
              </a:rPr>
              <a:t>z celého světa a ukazuje, jak podniky, vlády a města mění naši ekonomiku na takovou, která je prospěšná pro lidi i životní prostředí.</a:t>
            </a:r>
          </a:p>
          <a:p>
            <a:pPr lvl="0" algn="just">
              <a:buSzPts val="2000"/>
            </a:pPr>
            <a:endParaRPr lang="cs-CZ" sz="2000" dirty="0" smtClean="0">
              <a:solidFill>
                <a:schemeClr val="tx1"/>
              </a:solidFill>
            </a:endParaRPr>
          </a:p>
          <a:p>
            <a:pPr lvl="0" algn="just">
              <a:buSzPts val="2000"/>
            </a:pPr>
            <a:r>
              <a:rPr lang="cs-CZ" sz="2000" dirty="0" smtClean="0">
                <a:solidFill>
                  <a:schemeClr val="tx1"/>
                </a:solidFill>
              </a:rPr>
              <a:t>Tyto příklady vám pomohou </a:t>
            </a:r>
            <a:r>
              <a:rPr lang="cs-CZ" sz="2000" b="1" dirty="0" smtClean="0">
                <a:solidFill>
                  <a:srgbClr val="18C320"/>
                </a:solidFill>
              </a:rPr>
              <a:t>inspirovat se novými obchodními modely, opatřeními a strategiemi</a:t>
            </a:r>
            <a:r>
              <a:rPr lang="cs-CZ" sz="2000" dirty="0" smtClean="0">
                <a:solidFill>
                  <a:schemeClr val="tx1"/>
                </a:solidFill>
              </a:rPr>
              <a:t>, které ukazují, jak můžeme zásadně změnit způsob, jakým navrhujeme, vyrábíme a používáme věci, které potřebujeme.</a:t>
            </a:r>
          </a:p>
          <a:p>
            <a:pPr lvl="0" algn="just">
              <a:buSzPts val="2000"/>
            </a:pPr>
            <a:endParaRPr lang="cs-CZ" sz="2000" dirty="0">
              <a:solidFill>
                <a:schemeClr val="tx1"/>
              </a:solidFill>
            </a:endParaRPr>
          </a:p>
        </p:txBody>
      </p:sp>
      <p:pic>
        <p:nvPicPr>
          <p:cNvPr id="2" name="Imagen 2" descr="Icono&#10;&#10;Descripción generada automáticamente">
            <a:extLst>
              <a:ext uri="{FF2B5EF4-FFF2-40B4-BE49-F238E27FC236}">
                <a16:creationId xmlns:a16="http://schemas.microsoft.com/office/drawing/2014/main" id="{0A2FD2EA-87C5-3967-86AB-7FE335F8E1F6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440875" y="4495800"/>
            <a:ext cx="688680" cy="688680"/>
          </a:xfrm>
          <a:prstGeom prst="rect">
            <a:avLst/>
          </a:prstGeom>
          <a:ln w="0">
            <a:noFill/>
          </a:ln>
        </p:spPr>
      </p:pic>
      <p:sp>
        <p:nvSpPr>
          <p:cNvPr id="3" name="Google Shape;80;g10b78f226a2_0_0">
            <a:extLst>
              <a:ext uri="{FF2B5EF4-FFF2-40B4-BE49-F238E27FC236}">
                <a16:creationId xmlns:a16="http://schemas.microsoft.com/office/drawing/2014/main" id="{2D98C3B1-12E7-5176-F672-05B8CC17A5DE}"/>
              </a:ext>
            </a:extLst>
          </p:cNvPr>
          <p:cNvSpPr/>
          <p:nvPr/>
        </p:nvSpPr>
        <p:spPr>
          <a:xfrm>
            <a:off x="1243855" y="4575278"/>
            <a:ext cx="4947615" cy="1433542"/>
          </a:xfrm>
          <a:prstGeom prst="rect">
            <a:avLst/>
          </a:prstGeom>
          <a:noFill/>
          <a:ln w="9525" cap="flat" cmpd="sng">
            <a:noFill/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/>
            <a:r>
              <a:rPr lang="cs-CZ" sz="2000" spc="-1" dirty="0" smtClean="0"/>
              <a:t>Zdroj</a:t>
            </a:r>
            <a:r>
              <a:rPr lang="cs-CZ" sz="2000" b="0" strike="noStrike" spc="-1" dirty="0" smtClean="0">
                <a:solidFill>
                  <a:srgbClr val="000000"/>
                </a:solidFill>
              </a:rPr>
              <a:t> (</a:t>
            </a:r>
            <a:r>
              <a:rPr lang="cs-CZ" sz="2000" b="0" strike="noStrike" spc="-1" dirty="0" err="1" smtClean="0">
                <a:solidFill>
                  <a:srgbClr val="000000"/>
                </a:solidFill>
              </a:rPr>
              <a:t>website</a:t>
            </a:r>
            <a:r>
              <a:rPr lang="cs-CZ" sz="2000" b="0" strike="noStrike" spc="-1" dirty="0" smtClean="0">
                <a:solidFill>
                  <a:srgbClr val="000000"/>
                </a:solidFill>
              </a:rPr>
              <a:t> </a:t>
            </a:r>
            <a:r>
              <a:rPr lang="cs-CZ" sz="2000" spc="-1" dirty="0" smtClean="0"/>
              <a:t>v</a:t>
            </a:r>
            <a:r>
              <a:rPr lang="cs-CZ" sz="2000" b="0" strike="noStrike" spc="-1" dirty="0" smtClean="0">
                <a:solidFill>
                  <a:srgbClr val="000000"/>
                </a:solidFill>
              </a:rPr>
              <a:t> EN): </a:t>
            </a:r>
            <a:r>
              <a:rPr lang="cs-CZ" sz="2000" dirty="0" smtClean="0">
                <a:solidFill>
                  <a:schemeClr val="tx1"/>
                </a:solidFill>
              </a:rPr>
              <a:t>Ellen </a:t>
            </a:r>
            <a:r>
              <a:rPr lang="cs-CZ" sz="2000" dirty="0" err="1" smtClean="0">
                <a:solidFill>
                  <a:schemeClr val="tx1"/>
                </a:solidFill>
              </a:rPr>
              <a:t>MacArthur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Foundation</a:t>
            </a:r>
            <a:r>
              <a:rPr lang="cs-CZ" sz="2000" dirty="0" smtClean="0">
                <a:solidFill>
                  <a:schemeClr val="tx1"/>
                </a:solidFill>
              </a:rPr>
              <a:t>. (2022). </a:t>
            </a:r>
            <a:r>
              <a:rPr lang="cs-CZ" sz="2000" i="1" dirty="0" err="1" smtClean="0">
                <a:solidFill>
                  <a:schemeClr val="tx1"/>
                </a:solidFill>
              </a:rPr>
              <a:t>Circular</a:t>
            </a:r>
            <a:r>
              <a:rPr lang="cs-CZ" sz="2000" i="1" dirty="0" smtClean="0">
                <a:solidFill>
                  <a:schemeClr val="tx1"/>
                </a:solidFill>
              </a:rPr>
              <a:t> </a:t>
            </a:r>
            <a:r>
              <a:rPr lang="cs-CZ" sz="2000" i="1" dirty="0" err="1" smtClean="0">
                <a:solidFill>
                  <a:schemeClr val="tx1"/>
                </a:solidFill>
              </a:rPr>
              <a:t>economy</a:t>
            </a:r>
            <a:r>
              <a:rPr lang="cs-CZ" sz="2000" i="1" dirty="0" smtClean="0">
                <a:solidFill>
                  <a:schemeClr val="tx1"/>
                </a:solidFill>
              </a:rPr>
              <a:t> </a:t>
            </a:r>
            <a:r>
              <a:rPr lang="cs-CZ" sz="2000" i="1" dirty="0" err="1" smtClean="0">
                <a:solidFill>
                  <a:schemeClr val="tx1"/>
                </a:solidFill>
              </a:rPr>
              <a:t>examples</a:t>
            </a:r>
            <a:r>
              <a:rPr lang="cs-CZ" sz="2000" i="1" dirty="0" smtClean="0">
                <a:solidFill>
                  <a:schemeClr val="tx1"/>
                </a:solidFill>
              </a:rPr>
              <a:t> and case </a:t>
            </a:r>
            <a:r>
              <a:rPr lang="cs-CZ" sz="2000" i="1" dirty="0" err="1" smtClean="0">
                <a:solidFill>
                  <a:schemeClr val="tx1"/>
                </a:solidFill>
              </a:rPr>
              <a:t>studies</a:t>
            </a:r>
            <a:r>
              <a:rPr lang="cs-CZ" sz="2000" i="1" dirty="0" smtClean="0">
                <a:solidFill>
                  <a:schemeClr val="tx1"/>
                </a:solidFill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hlinkClick r:id="rId4"/>
              </a:rPr>
              <a:t>https://ellenmacarthurfoundation.org/topics/circular-economy-introduction/examples</a:t>
            </a:r>
            <a:r>
              <a:rPr lang="cs-CZ" sz="2000" dirty="0" smtClean="0">
                <a:solidFill>
                  <a:schemeClr val="tx1"/>
                </a:solidFill>
              </a:rPr>
              <a:t>  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cs-CZ" sz="2000" dirty="0">
              <a:solidFill>
                <a:schemeClr val="tx1"/>
              </a:solidFill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CFB7E52-EE42-7171-9964-2450A28140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74976" y="4673344"/>
            <a:ext cx="2245793" cy="1433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874704"/>
      </p:ext>
    </p:extLst>
  </p:cSld>
  <p:clrMapOvr>
    <a:masterClrMapping/>
  </p:clrMapOvr>
</p:sld>
</file>

<file path=ppt/theme/theme1.xml><?xml version="1.0" encoding="utf-8"?>
<a:theme xmlns:a="http://schemas.openxmlformats.org/drawingml/2006/main" name="Aspecto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2961</TotalTime>
  <Words>716</Words>
  <Application>Microsoft Office PowerPoint</Application>
  <PresentationFormat>Předvádění na obrazovce (4:3)</PresentationFormat>
  <Paragraphs>92</Paragraphs>
  <Slides>10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</vt:lpstr>
      <vt:lpstr>Noto Sans Symbols</vt:lpstr>
      <vt:lpstr>Aspecto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i.virgel</dc:creator>
  <cp:lastModifiedBy>Matějíčková Veronika</cp:lastModifiedBy>
  <cp:revision>71</cp:revision>
  <dcterms:created xsi:type="dcterms:W3CDTF">2016-11-18T09:55:38Z</dcterms:created>
  <dcterms:modified xsi:type="dcterms:W3CDTF">2022-11-21T14:35:12Z</dcterms:modified>
</cp:coreProperties>
</file>