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48BE5-36D7-4E12-BCF0-A1BCF3999C69}" v="1" dt="2022-11-26T19:29:19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89348BE5-36D7-4E12-BCF0-A1BCF3999C69}"/>
    <pc:docChg chg="custSel modSld modMainMaster">
      <pc:chgData name="Veronika Matějíčková" userId="3e929343c52de8ac" providerId="LiveId" clId="{89348BE5-36D7-4E12-BCF0-A1BCF3999C69}" dt="2022-11-26T19:39:07.088" v="432"/>
      <pc:docMkLst>
        <pc:docMk/>
      </pc:docMkLst>
      <pc:sldChg chg="modSp mod">
        <pc:chgData name="Veronika Matějíčková" userId="3e929343c52de8ac" providerId="LiveId" clId="{89348BE5-36D7-4E12-BCF0-A1BCF3999C69}" dt="2022-11-26T19:26:01.151" v="61"/>
        <pc:sldMkLst>
          <pc:docMk/>
          <pc:sldMk cId="0" sldId="256"/>
        </pc:sldMkLst>
        <pc:spChg chg="mod">
          <ac:chgData name="Veronika Matějíčková" userId="3e929343c52de8ac" providerId="LiveId" clId="{89348BE5-36D7-4E12-BCF0-A1BCF3999C69}" dt="2022-11-26T19:24:52.833" v="48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4:46.044" v="45" actId="14100"/>
          <ac:spMkLst>
            <pc:docMk/>
            <pc:sldMk cId="0" sldId="256"/>
            <ac:spMk id="88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6:01.151" v="61"/>
          <ac:spMkLst>
            <pc:docMk/>
            <pc:sldMk cId="0" sldId="256"/>
            <ac:spMk id="89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5:24.578" v="60" actId="113"/>
          <ac:spMkLst>
            <pc:docMk/>
            <pc:sldMk cId="0" sldId="256"/>
            <ac:spMk id="90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27:46.449" v="78"/>
        <pc:sldMkLst>
          <pc:docMk/>
          <pc:sldMk cId="0" sldId="257"/>
        </pc:sldMkLst>
        <pc:spChg chg="mod">
          <ac:chgData name="Veronika Matějíčková" userId="3e929343c52de8ac" providerId="LiveId" clId="{89348BE5-36D7-4E12-BCF0-A1BCF3999C69}" dt="2022-11-26T19:27:35.752" v="77" actId="20577"/>
          <ac:spMkLst>
            <pc:docMk/>
            <pc:sldMk cId="0" sldId="257"/>
            <ac:spMk id="92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7:46.449" v="78"/>
          <ac:spMkLst>
            <pc:docMk/>
            <pc:sldMk cId="0" sldId="257"/>
            <ac:spMk id="93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6:40.436" v="72"/>
          <ac:spMkLst>
            <pc:docMk/>
            <pc:sldMk cId="0" sldId="257"/>
            <ac:spMk id="94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7:19.833" v="75" actId="20577"/>
          <ac:spMkLst>
            <pc:docMk/>
            <pc:sldMk cId="0" sldId="257"/>
            <ac:spMk id="95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6:10.271" v="68" actId="20577"/>
          <ac:spMkLst>
            <pc:docMk/>
            <pc:sldMk cId="0" sldId="257"/>
            <ac:spMk id="96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6:14.904" v="71" actId="20577"/>
          <ac:spMkLst>
            <pc:docMk/>
            <pc:sldMk cId="0" sldId="257"/>
            <ac:spMk id="97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29:19.227" v="151"/>
        <pc:sldMkLst>
          <pc:docMk/>
          <pc:sldMk cId="0" sldId="258"/>
        </pc:sldMkLst>
        <pc:spChg chg="mod">
          <ac:chgData name="Veronika Matějíčková" userId="3e929343c52de8ac" providerId="LiveId" clId="{89348BE5-36D7-4E12-BCF0-A1BCF3999C69}" dt="2022-11-26T19:28:00.461" v="101" actId="20577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8:25.704" v="103" actId="6549"/>
          <ac:spMkLst>
            <pc:docMk/>
            <pc:sldMk cId="0" sldId="258"/>
            <ac:spMk id="102" creationId="{00000000-0000-0000-0000-000000000000}"/>
          </ac:spMkLst>
        </pc:spChg>
        <pc:graphicFrameChg chg="modGraphic">
          <ac:chgData name="Veronika Matějíčková" userId="3e929343c52de8ac" providerId="LiveId" clId="{89348BE5-36D7-4E12-BCF0-A1BCF3999C69}" dt="2022-11-26T19:29:01.850" v="143" actId="20577"/>
          <ac:graphicFrameMkLst>
            <pc:docMk/>
            <pc:sldMk cId="0" sldId="258"/>
            <ac:graphicFrameMk id="103" creationId="{00000000-0000-0000-0000-000000000000}"/>
          </ac:graphicFrameMkLst>
        </pc:graphicFrameChg>
        <pc:graphicFrameChg chg="modGraphic">
          <ac:chgData name="Veronika Matějíčková" userId="3e929343c52de8ac" providerId="LiveId" clId="{89348BE5-36D7-4E12-BCF0-A1BCF3999C69}" dt="2022-11-26T19:29:07.500" v="150" actId="20577"/>
          <ac:graphicFrameMkLst>
            <pc:docMk/>
            <pc:sldMk cId="0" sldId="258"/>
            <ac:graphicFrameMk id="105" creationId="{00000000-0000-0000-0000-000000000000}"/>
          </ac:graphicFrameMkLst>
        </pc:graphicFrameChg>
        <pc:graphicFrameChg chg="mod modGraphic">
          <ac:chgData name="Veronika Matějíčková" userId="3e929343c52de8ac" providerId="LiveId" clId="{89348BE5-36D7-4E12-BCF0-A1BCF3999C69}" dt="2022-11-26T19:29:19.227" v="151"/>
          <ac:graphicFrameMkLst>
            <pc:docMk/>
            <pc:sldMk cId="0" sldId="258"/>
            <ac:graphicFrameMk id="107" creationId="{00000000-0000-0000-0000-000000000000}"/>
          </ac:graphicFrameMkLst>
        </pc:graphicFrameChg>
      </pc:sldChg>
      <pc:sldChg chg="modSp mod">
        <pc:chgData name="Veronika Matějíčková" userId="3e929343c52de8ac" providerId="LiveId" clId="{89348BE5-36D7-4E12-BCF0-A1BCF3999C69}" dt="2022-11-26T19:30:55.701" v="177" actId="115"/>
        <pc:sldMkLst>
          <pc:docMk/>
          <pc:sldMk cId="0" sldId="259"/>
        </pc:sldMkLst>
        <pc:spChg chg="mod">
          <ac:chgData name="Veronika Matějíčková" userId="3e929343c52de8ac" providerId="LiveId" clId="{89348BE5-36D7-4E12-BCF0-A1BCF3999C69}" dt="2022-11-26T19:29:26.060" v="156" actId="20577"/>
          <ac:spMkLst>
            <pc:docMk/>
            <pc:sldMk cId="0" sldId="259"/>
            <ac:spMk id="110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30:55.701" v="177" actId="115"/>
          <ac:spMkLst>
            <pc:docMk/>
            <pc:sldMk cId="0" sldId="259"/>
            <ac:spMk id="111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33:32.693" v="215"/>
        <pc:sldMkLst>
          <pc:docMk/>
          <pc:sldMk cId="0" sldId="260"/>
        </pc:sldMkLst>
        <pc:spChg chg="mod">
          <ac:chgData name="Veronika Matějíčková" userId="3e929343c52de8ac" providerId="LiveId" clId="{89348BE5-36D7-4E12-BCF0-A1BCF3999C69}" dt="2022-11-26T19:31:05.723" v="202" actId="20577"/>
          <ac:spMkLst>
            <pc:docMk/>
            <pc:sldMk cId="0" sldId="260"/>
            <ac:spMk id="114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33:32.693" v="215"/>
          <ac:spMkLst>
            <pc:docMk/>
            <pc:sldMk cId="0" sldId="260"/>
            <ac:spMk id="115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24:28.356" v="41" actId="20577"/>
        <pc:sldMkLst>
          <pc:docMk/>
          <pc:sldMk cId="0" sldId="261"/>
        </pc:sldMkLst>
        <pc:spChg chg="mod">
          <ac:chgData name="Veronika Matějíčková" userId="3e929343c52de8ac" providerId="LiveId" clId="{89348BE5-36D7-4E12-BCF0-A1BCF3999C69}" dt="2022-11-26T19:22:41.258" v="38" actId="20577"/>
          <ac:spMkLst>
            <pc:docMk/>
            <pc:sldMk cId="0" sldId="261"/>
            <ac:spMk id="117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4:28.356" v="41" actId="20577"/>
          <ac:spMkLst>
            <pc:docMk/>
            <pc:sldMk cId="0" sldId="261"/>
            <ac:spMk id="118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36:32.382" v="362" actId="20577"/>
        <pc:sldMkLst>
          <pc:docMk/>
          <pc:sldMk cId="0" sldId="262"/>
        </pc:sldMkLst>
        <pc:spChg chg="mod">
          <ac:chgData name="Veronika Matějíčková" userId="3e929343c52de8ac" providerId="LiveId" clId="{89348BE5-36D7-4E12-BCF0-A1BCF3999C69}" dt="2022-11-26T19:36:32.382" v="362" actId="20577"/>
          <ac:spMkLst>
            <pc:docMk/>
            <pc:sldMk cId="0" sldId="262"/>
            <ac:spMk id="120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34:06.939" v="217" actId="113"/>
          <ac:spMkLst>
            <pc:docMk/>
            <pc:sldMk cId="0" sldId="262"/>
            <ac:spMk id="121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36:47.629" v="363"/>
        <pc:sldMkLst>
          <pc:docMk/>
          <pc:sldMk cId="0" sldId="263"/>
        </pc:sldMkLst>
        <pc:spChg chg="mod">
          <ac:chgData name="Veronika Matějíčková" userId="3e929343c52de8ac" providerId="LiveId" clId="{89348BE5-36D7-4E12-BCF0-A1BCF3999C69}" dt="2022-11-26T19:36:47.629" v="363"/>
          <ac:spMkLst>
            <pc:docMk/>
            <pc:sldMk cId="0" sldId="263"/>
            <ac:spMk id="123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35:36.448" v="326" actId="20577"/>
          <ac:spMkLst>
            <pc:docMk/>
            <pc:sldMk cId="0" sldId="263"/>
            <ac:spMk id="124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37:58.507" v="431" actId="113"/>
        <pc:sldMkLst>
          <pc:docMk/>
          <pc:sldMk cId="0" sldId="264"/>
        </pc:sldMkLst>
        <pc:spChg chg="mod">
          <ac:chgData name="Veronika Matějíčková" userId="3e929343c52de8ac" providerId="LiveId" clId="{89348BE5-36D7-4E12-BCF0-A1BCF3999C69}" dt="2022-11-26T19:37:11.791" v="405" actId="20577"/>
          <ac:spMkLst>
            <pc:docMk/>
            <pc:sldMk cId="0" sldId="264"/>
            <ac:spMk id="126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37:58.507" v="431" actId="113"/>
          <ac:spMkLst>
            <pc:docMk/>
            <pc:sldMk cId="0" sldId="264"/>
            <ac:spMk id="127" creationId="{00000000-0000-0000-0000-000000000000}"/>
          </ac:spMkLst>
        </pc:spChg>
      </pc:sldChg>
      <pc:sldChg chg="modSp mod">
        <pc:chgData name="Veronika Matějíčková" userId="3e929343c52de8ac" providerId="LiveId" clId="{89348BE5-36D7-4E12-BCF0-A1BCF3999C69}" dt="2022-11-26T19:22:09.513" v="16"/>
        <pc:sldMkLst>
          <pc:docMk/>
          <pc:sldMk cId="0" sldId="265"/>
        </pc:sldMkLst>
        <pc:spChg chg="mod">
          <ac:chgData name="Veronika Matějíčková" userId="3e929343c52de8ac" providerId="LiveId" clId="{89348BE5-36D7-4E12-BCF0-A1BCF3999C69}" dt="2022-11-26T19:21:45.428" v="15" actId="20577"/>
          <ac:spMkLst>
            <pc:docMk/>
            <pc:sldMk cId="0" sldId="265"/>
            <ac:spMk id="129" creationId="{00000000-0000-0000-0000-000000000000}"/>
          </ac:spMkLst>
        </pc:spChg>
        <pc:spChg chg="mod">
          <ac:chgData name="Veronika Matějíčková" userId="3e929343c52de8ac" providerId="LiveId" clId="{89348BE5-36D7-4E12-BCF0-A1BCF3999C69}" dt="2022-11-26T19:22:09.513" v="16"/>
          <ac:spMkLst>
            <pc:docMk/>
            <pc:sldMk cId="0" sldId="265"/>
            <ac:spMk id="130" creationId="{00000000-0000-0000-0000-000000000000}"/>
          </ac:spMkLst>
        </pc:spChg>
      </pc:sldChg>
      <pc:sldMasterChg chg="modSp mod">
        <pc:chgData name="Veronika Matějíčková" userId="3e929343c52de8ac" providerId="LiveId" clId="{89348BE5-36D7-4E12-BCF0-A1BCF3999C69}" dt="2022-11-26T19:39:07.088" v="432"/>
        <pc:sldMasterMkLst>
          <pc:docMk/>
          <pc:sldMasterMk cId="0" sldId="2147483648"/>
        </pc:sldMasterMkLst>
        <pc:spChg chg="mod">
          <ac:chgData name="Veronika Matějíčková" userId="3e929343c52de8ac" providerId="LiveId" clId="{89348BE5-36D7-4E12-BCF0-A1BCF3999C69}" dt="2022-11-26T19:39:07.088" v="432"/>
          <ac:spMkLst>
            <pc:docMk/>
            <pc:sldMasterMk cId="0" sldId="2147483648"/>
            <ac:spMk id="5" creationId="{00000000-0000-0000-0000-000000000000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EA78C75-8B9B-43CA-B9FC-AB1E29D2CFD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89E367D-1845-49DB-A735-117AF94A09B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5BD36BB-9669-4FFD-9BCF-8C56370468E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C8917ED-8B2F-4FAE-8463-423BFFBC8A1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F52B8B-C62D-407A-9118-2DC29B4CD7C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DA3729-F476-42EF-91C8-7BF3D742ADF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34A8DAC-D1F6-4993-B919-F4F75D5C63A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B28AEB6-658B-42F5-8DA2-905C9D7D9BF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1BAB71-F1E8-4997-9FF0-6751BBA3C12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61B267-69E7-4F1A-8526-F4C76590A8E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5AC821B-B67F-4154-8E09-4CDF6DC5951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E684009-F367-415F-BB29-D590F2C1C5F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C7C63AB-A97D-4F56-BBED-33DA129821E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93AAEB-20F8-4D24-9E7F-BB6125AC8F9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D65691B-2824-4211-A048-1B498CDF222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EF5F46-C53F-4520-B8F6-E5E94DC4309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4645E5B-6A03-4B60-A14C-A0ABC19FD70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D2E0400-0DC9-4880-B21A-F00EA0ACADA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A6DBFA4-EF72-4159-AD80-BDFC49CFE5D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C2CE774-55A9-4117-BA90-43BCA5ABF8A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5E71A74-06D2-4CEA-9E8C-5D216405B3A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08A9C4E-662E-4EE0-ABFC-FB8953CBA12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5DD4CD7-7D36-4317-985F-9599CE36552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5E8A022-DC20-4CF3-BCB5-D714C5BC439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;p5"/>
          <p:cNvSpPr/>
          <p:nvPr/>
        </p:nvSpPr>
        <p:spPr>
          <a:xfrm>
            <a:off x="17316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oogle Shape;12;p5"/>
          <p:cNvPicPr/>
          <p:nvPr/>
        </p:nvPicPr>
        <p:blipFill>
          <a:blip r:embed="rId14"/>
          <a:stretch/>
        </p:blipFill>
        <p:spPr>
          <a:xfrm>
            <a:off x="372960" y="0"/>
            <a:ext cx="2060640" cy="649440"/>
          </a:xfrm>
          <a:prstGeom prst="rect">
            <a:avLst/>
          </a:prstGeom>
          <a:ln w="0">
            <a:noFill/>
          </a:ln>
        </p:spPr>
      </p:pic>
      <p:sp>
        <p:nvSpPr>
          <p:cNvPr id="2" name="Google Shape;13;p5"/>
          <p:cNvSpPr/>
          <p:nvPr/>
        </p:nvSpPr>
        <p:spPr>
          <a:xfrm>
            <a:off x="264600" y="508320"/>
            <a:ext cx="1852560" cy="3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36720" algn="ctr">
              <a:lnSpc>
                <a:spcPct val="100000"/>
              </a:lnSpc>
              <a:tabLst>
                <a:tab pos="0" algn="l"/>
              </a:tabLst>
            </a:pPr>
            <a:r>
              <a:rPr lang="es-ES" sz="800" b="1" i="1" strike="noStrike" spc="-1">
                <a:solidFill>
                  <a:srgbClr val="7F7F7F"/>
                </a:solidFill>
                <a:latin typeface="Arial"/>
                <a:ea typeface="Arial"/>
              </a:rPr>
              <a:t>Successful online learning for </a:t>
            </a:r>
            <a:endParaRPr lang="es-ES" sz="800" b="0" strike="noStrike" spc="-1">
              <a:latin typeface="Calibri"/>
            </a:endParaRPr>
          </a:p>
          <a:p>
            <a:pPr marL="36720" algn="ctr">
              <a:lnSpc>
                <a:spcPct val="100000"/>
              </a:lnSpc>
              <a:tabLst>
                <a:tab pos="0" algn="l"/>
              </a:tabLst>
            </a:pPr>
            <a:r>
              <a:rPr lang="es-ES" sz="800" b="1" i="1" strike="noStrike" spc="-1">
                <a:solidFill>
                  <a:srgbClr val="7F7F7F"/>
                </a:solidFill>
                <a:latin typeface="Arial"/>
                <a:ea typeface="Arial"/>
              </a:rPr>
              <a:t>sustainable last mile logistics</a:t>
            </a:r>
            <a:endParaRPr lang="es-ES" sz="800" b="0" strike="noStrike" spc="-1">
              <a:latin typeface="Calibri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7047000" y="651996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es-ES" sz="1000" b="0" strike="noStrike" spc="-1">
                <a:solidFill>
                  <a:srgbClr val="3366CC"/>
                </a:solidFill>
                <a:latin typeface="Cambria"/>
                <a:ea typeface="Cambria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9702F58F-5235-44EC-BBE6-8A0702AA3ABC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‹#›</a:t>
            </a:fld>
            <a:endParaRPr lang="es-ES" sz="1000" b="0" strike="noStrike" spc="-1">
              <a:latin typeface="Calibri"/>
            </a:endParaRPr>
          </a:p>
        </p:txBody>
      </p:sp>
      <p:pic>
        <p:nvPicPr>
          <p:cNvPr id="4" name="Google Shape;16;p7"/>
          <p:cNvPicPr/>
          <p:nvPr/>
        </p:nvPicPr>
        <p:blipFill>
          <a:blip r:embed="rId15"/>
          <a:stretch/>
        </p:blipFill>
        <p:spPr>
          <a:xfrm>
            <a:off x="252720" y="6357960"/>
            <a:ext cx="2010240" cy="499680"/>
          </a:xfrm>
          <a:prstGeom prst="rect">
            <a:avLst/>
          </a:prstGeom>
          <a:ln w="0">
            <a:noFill/>
          </a:ln>
        </p:spPr>
      </p:pic>
      <p:sp>
        <p:nvSpPr>
          <p:cNvPr id="5" name="Google Shape;17;p7"/>
          <p:cNvSpPr/>
          <p:nvPr/>
        </p:nvSpPr>
        <p:spPr>
          <a:xfrm>
            <a:off x="2263320" y="6381360"/>
            <a:ext cx="4537440" cy="45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34200" rIns="34200" bIns="34200" anchor="ctr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11;p5"/>
          <p:cNvSpPr/>
          <p:nvPr/>
        </p:nvSpPr>
        <p:spPr>
          <a:xfrm>
            <a:off x="17316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Google Shape;12;p5"/>
          <p:cNvPicPr/>
          <p:nvPr/>
        </p:nvPicPr>
        <p:blipFill>
          <a:blip r:embed="rId14"/>
          <a:stretch/>
        </p:blipFill>
        <p:spPr>
          <a:xfrm>
            <a:off x="372960" y="0"/>
            <a:ext cx="2060640" cy="649440"/>
          </a:xfrm>
          <a:prstGeom prst="rect">
            <a:avLst/>
          </a:prstGeom>
          <a:ln w="0">
            <a:noFill/>
          </a:ln>
        </p:spPr>
      </p:pic>
      <p:sp>
        <p:nvSpPr>
          <p:cNvPr id="46" name="Google Shape;13;p5"/>
          <p:cNvSpPr/>
          <p:nvPr/>
        </p:nvSpPr>
        <p:spPr>
          <a:xfrm>
            <a:off x="264600" y="508320"/>
            <a:ext cx="1852560" cy="3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36720" algn="ctr">
              <a:lnSpc>
                <a:spcPct val="100000"/>
              </a:lnSpc>
              <a:tabLst>
                <a:tab pos="0" algn="l"/>
              </a:tabLst>
            </a:pPr>
            <a:r>
              <a:rPr lang="es-ES" sz="800" b="1" i="1" strike="noStrike" spc="-1">
                <a:solidFill>
                  <a:srgbClr val="7F7F7F"/>
                </a:solidFill>
                <a:latin typeface="Arial"/>
                <a:ea typeface="Arial"/>
              </a:rPr>
              <a:t>Successful online learning for </a:t>
            </a:r>
            <a:endParaRPr lang="es-ES" sz="800" b="0" strike="noStrike" spc="-1">
              <a:latin typeface="Calibri"/>
            </a:endParaRPr>
          </a:p>
          <a:p>
            <a:pPr marL="36720" algn="ctr">
              <a:lnSpc>
                <a:spcPct val="100000"/>
              </a:lnSpc>
              <a:tabLst>
                <a:tab pos="0" algn="l"/>
              </a:tabLst>
            </a:pPr>
            <a:r>
              <a:rPr lang="es-ES" sz="800" b="1" i="1" strike="noStrike" spc="-1">
                <a:solidFill>
                  <a:srgbClr val="7F7F7F"/>
                </a:solidFill>
                <a:latin typeface="Arial"/>
                <a:ea typeface="Arial"/>
              </a:rPr>
              <a:t>sustainable last mile logistics</a:t>
            </a:r>
            <a:endParaRPr lang="es-ES" sz="800" b="0" strike="noStrike" spc="-1">
              <a:latin typeface="Calibri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sldNum" idx="2"/>
          </p:nvPr>
        </p:nvSpPr>
        <p:spPr>
          <a:xfrm>
            <a:off x="7047000" y="651996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tabLst>
                <a:tab pos="0" algn="l"/>
              </a:tabLst>
              <a:defRPr lang="es-ES" sz="1000" b="0" strike="noStrike" spc="-1">
                <a:solidFill>
                  <a:srgbClr val="3366CC"/>
                </a:solidFill>
                <a:latin typeface="Cambria"/>
                <a:ea typeface="Cambria"/>
              </a:defRPr>
            </a:lvl1pPr>
          </a:lstStyle>
          <a:p>
            <a:pPr algn="r">
              <a:lnSpc>
                <a:spcPct val="100000"/>
              </a:lnSpc>
              <a:tabLst>
                <a:tab pos="0" algn="l"/>
              </a:tabLst>
            </a:pPr>
            <a:fld id="{18994F31-0246-4FBE-A68B-81E70756C0B5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‹#›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rs3pl.com/5-customer-service-skills-truck-drivers-need-know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rtifiedsafedriver.com/5-tips-to-deal-with-aggressive-drivers" TargetMode="External"/><Relationship Id="rId2" Type="http://schemas.openxmlformats.org/officeDocument/2006/relationships/hyperlink" Target="https://www.certifiedsafedriver.com/5-essential-commercial-driver-skills-we-should-develop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ertifiedsafedriver.com/how-to-become-eco-friendly-drivers-environmentally-friendly-driving-tip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24;p4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75B07A70-85A5-4B17-955B-32FD6A09072F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1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87" name="Google Shape;25;p4"/>
          <p:cNvSpPr/>
          <p:nvPr/>
        </p:nvSpPr>
        <p:spPr>
          <a:xfrm>
            <a:off x="2599560" y="2794680"/>
            <a:ext cx="3944520" cy="1077218"/>
          </a:xfrm>
          <a:prstGeom prst="rect">
            <a:avLst/>
          </a:prstGeom>
          <a:solidFill>
            <a:srgbClr val="18C3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cs-CZ" sz="3200" b="1" spc="-1" dirty="0">
                <a:solidFill>
                  <a:srgbClr val="FFFFFF"/>
                </a:solidFill>
                <a:latin typeface="Arial"/>
                <a:ea typeface="Arial"/>
              </a:rPr>
              <a:t>K</a:t>
            </a:r>
            <a:r>
              <a:rPr lang="es-ES" sz="32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apsle</a:t>
            </a:r>
            <a:endParaRPr lang="es-ES" sz="3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s-ES" sz="32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3.4.3</a:t>
            </a:r>
            <a:endParaRPr lang="es-ES" sz="3200" b="0" strike="noStrike" spc="-1" dirty="0">
              <a:latin typeface="Calibri"/>
            </a:endParaRPr>
          </a:p>
        </p:txBody>
      </p:sp>
      <p:sp>
        <p:nvSpPr>
          <p:cNvPr id="88" name="Google Shape;26;p4"/>
          <p:cNvSpPr/>
          <p:nvPr/>
        </p:nvSpPr>
        <p:spPr>
          <a:xfrm>
            <a:off x="1103586" y="4293720"/>
            <a:ext cx="7253454" cy="461665"/>
          </a:xfrm>
          <a:prstGeom prst="rect">
            <a:avLst/>
          </a:prstGeom>
          <a:noFill/>
          <a:ln w="19050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s-ES" sz="2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2400" b="1" dirty="0"/>
              <a:t>Zvyšování odolnosti operátorů LMD vůči </a:t>
            </a:r>
            <a:r>
              <a:rPr lang="it-IT" sz="2400" b="1" dirty="0"/>
              <a:t>stre</a:t>
            </a:r>
            <a:r>
              <a:rPr lang="cs-CZ" sz="2400" b="1" dirty="0" err="1"/>
              <a:t>su</a:t>
            </a:r>
            <a:endParaRPr lang="cs-CZ" sz="2400" b="1" dirty="0"/>
          </a:p>
        </p:txBody>
      </p:sp>
      <p:sp>
        <p:nvSpPr>
          <p:cNvPr id="89" name="Google Shape;27;p4"/>
          <p:cNvSpPr/>
          <p:nvPr/>
        </p:nvSpPr>
        <p:spPr>
          <a:xfrm>
            <a:off x="248040" y="1222920"/>
            <a:ext cx="8451360" cy="396720"/>
          </a:xfrm>
          <a:prstGeom prst="rect">
            <a:avLst/>
          </a:prstGeom>
          <a:solidFill>
            <a:srgbClr val="18C3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3: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0" name="Google Shape;28;p4"/>
          <p:cNvSpPr/>
          <p:nvPr/>
        </p:nvSpPr>
        <p:spPr>
          <a:xfrm>
            <a:off x="243720" y="1858680"/>
            <a:ext cx="8451360" cy="400110"/>
          </a:xfrm>
          <a:prstGeom prst="rect">
            <a:avLst/>
          </a:prstGeom>
          <a:noFill/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cs-CZ" sz="2000" b="1" spc="-1" dirty="0">
                <a:solidFill>
                  <a:srgbClr val="000000"/>
                </a:solidFill>
                <a:latin typeface="Arial"/>
                <a:ea typeface="Arial"/>
              </a:rPr>
              <a:t>LEKCE</a:t>
            </a:r>
            <a:r>
              <a:rPr lang="en-GB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4: </a:t>
            </a:r>
            <a:r>
              <a:rPr lang="cs-CZ" sz="2000" b="1" dirty="0"/>
              <a:t>Zlepšení efektivity </a:t>
            </a:r>
            <a:r>
              <a:rPr lang="it-IT" sz="2000" b="1" dirty="0"/>
              <a:t>a</a:t>
            </a:r>
            <a:r>
              <a:rPr lang="cs-CZ" sz="2000" b="1" dirty="0"/>
              <a:t> dopadu logistiky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78;g10b78f226a2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79DB3366-2E60-4AD8-A9B5-AF56E8F868BF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10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29" name="Google Shape;79;g10b78f226a2_0_0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cs-CZ" sz="2800" spc="-1" dirty="0">
                <a:solidFill>
                  <a:srgbClr val="FFFFFF"/>
                </a:solidFill>
                <a:latin typeface="Arial"/>
              </a:rPr>
              <a:t>Cvičení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30" name="Google Shape;80;g10b78f226a2_0_0"/>
          <p:cNvSpPr/>
          <p:nvPr/>
        </p:nvSpPr>
        <p:spPr>
          <a:xfrm>
            <a:off x="326520" y="1704600"/>
            <a:ext cx="8494920" cy="3583440"/>
          </a:xfrm>
          <a:prstGeom prst="rect">
            <a:avLst/>
          </a:prstGeom>
          <a:noFill/>
          <a:ln w="9525">
            <a:solidFill>
              <a:srgbClr val="A5A5A5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Otázky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jsou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uvedeny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druhé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části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zdroje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1.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K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očekávaným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odpovědím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uveden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omezený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návod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(v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dokumentu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"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Odpovědi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S1"), aby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učitelé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mohli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přizpůsobit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své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sdělení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nebo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prohloubit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některé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informace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mají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žáci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k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dispozici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Cílem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této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vyzvat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je, aby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formulovali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syntézu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klíčových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sdělení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dokázali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obhájit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Otázky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jsou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přímo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spojeny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uvedenými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dokumenty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zdroji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Učitelé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mohou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vyzvat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své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studenty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k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zodpovězení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otázek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považují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za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zajímavé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nebo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případně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formulovat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vlastní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otázky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zejména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pro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úroveň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6 EQF.</a:t>
            </a:r>
            <a:endParaRPr lang="es-ES" sz="16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33;g10b78f225a7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7C87CAE2-F8B9-4EC7-8C13-B2ACDDC7EC74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2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92" name="Google Shape;34;g10b78f225a7_0_0"/>
          <p:cNvSpPr/>
          <p:nvPr/>
        </p:nvSpPr>
        <p:spPr>
          <a:xfrm>
            <a:off x="248040" y="1366560"/>
            <a:ext cx="4271400" cy="396720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Tematicky předcházející kapsle</a:t>
            </a:r>
            <a:r>
              <a:rPr lang="en-GB" sz="2000" b="1" strike="noStrike" spc="-1" dirty="0">
                <a:solidFill>
                  <a:srgbClr val="18C320"/>
                </a:solidFill>
                <a:latin typeface="Arial"/>
                <a:ea typeface="Arial"/>
              </a:rPr>
              <a:t>: </a:t>
            </a:r>
            <a:endParaRPr lang="es-ES" sz="2000" b="0" strike="noStrike" spc="-1" dirty="0">
              <a:latin typeface="Calibri"/>
            </a:endParaRPr>
          </a:p>
        </p:txBody>
      </p:sp>
      <p:sp>
        <p:nvSpPr>
          <p:cNvPr id="93" name="Google Shape;35;g10b78f225a7_0_0"/>
          <p:cNvSpPr/>
          <p:nvPr/>
        </p:nvSpPr>
        <p:spPr>
          <a:xfrm>
            <a:off x="248040" y="2914920"/>
            <a:ext cx="4271400" cy="396720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strike="noStrike" spc="-1" dirty="0">
                <a:solidFill>
                  <a:srgbClr val="18C320"/>
                </a:solidFill>
                <a:latin typeface="Arial"/>
                <a:ea typeface="Arial"/>
              </a:rPr>
              <a:t>:</a:t>
            </a:r>
            <a:endParaRPr lang="es-ES" sz="2000" b="0" strike="noStrike" spc="-1" dirty="0">
              <a:latin typeface="Calibri"/>
            </a:endParaRPr>
          </a:p>
        </p:txBody>
      </p:sp>
      <p:sp>
        <p:nvSpPr>
          <p:cNvPr id="94" name="Google Shape;36;g10b78f225a7_0_0"/>
          <p:cNvSpPr/>
          <p:nvPr/>
        </p:nvSpPr>
        <p:spPr>
          <a:xfrm>
            <a:off x="4793400" y="1366560"/>
            <a:ext cx="4160160" cy="1323439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Doporučuje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definice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prezentace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behaviorálních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dovedností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</p:txBody>
      </p:sp>
      <p:sp>
        <p:nvSpPr>
          <p:cNvPr id="95" name="Google Shape;37;g10b78f225a7_0_0"/>
          <p:cNvSpPr/>
          <p:nvPr/>
        </p:nvSpPr>
        <p:spPr>
          <a:xfrm>
            <a:off x="4793400" y="2914920"/>
            <a:ext cx="4160160" cy="1323439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Znalosti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uvedené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této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těsně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navazují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kapitolu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I,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oddíl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2 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kapsle</a:t>
            </a:r>
            <a:endParaRPr lang="en-US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2.2.2, 3.4.2 a 3.4.7.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</p:txBody>
      </p:sp>
      <p:sp>
        <p:nvSpPr>
          <p:cNvPr id="96" name="Google Shape;38;g10b78f225a7_0_0"/>
          <p:cNvSpPr/>
          <p:nvPr/>
        </p:nvSpPr>
        <p:spPr>
          <a:xfrm>
            <a:off x="300240" y="4604400"/>
            <a:ext cx="4271400" cy="396720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GB" sz="2000" b="1" strike="noStrike" spc="-1" dirty="0" err="1">
                <a:solidFill>
                  <a:srgbClr val="18C320"/>
                </a:solidFill>
                <a:latin typeface="Arial"/>
                <a:ea typeface="Arial"/>
              </a:rPr>
              <a:t>Aut</a:t>
            </a:r>
            <a:r>
              <a:rPr lang="cs-CZ" sz="2000" b="1" strike="noStrike" spc="-1" dirty="0">
                <a:solidFill>
                  <a:srgbClr val="18C320"/>
                </a:solidFill>
                <a:latin typeface="Arial"/>
                <a:ea typeface="Arial"/>
              </a:rPr>
              <a:t>oři</a:t>
            </a:r>
            <a:r>
              <a:rPr lang="en-GB" sz="2000" b="1" strike="noStrike" spc="-1" dirty="0">
                <a:solidFill>
                  <a:srgbClr val="18C320"/>
                </a:solidFill>
                <a:latin typeface="Arial"/>
                <a:ea typeface="Arial"/>
              </a:rPr>
              <a:t>:</a:t>
            </a:r>
            <a:endParaRPr lang="es-ES" sz="2000" b="0" strike="noStrike" spc="-1" dirty="0">
              <a:latin typeface="Calibri"/>
            </a:endParaRPr>
          </a:p>
        </p:txBody>
      </p:sp>
      <p:sp>
        <p:nvSpPr>
          <p:cNvPr id="97" name="Google Shape;39;g10b78f225a7_0_0"/>
          <p:cNvSpPr/>
          <p:nvPr/>
        </p:nvSpPr>
        <p:spPr>
          <a:xfrm>
            <a:off x="4793400" y="4604400"/>
            <a:ext cx="4160160" cy="584775"/>
          </a:xfrm>
          <a:prstGeom prst="rect">
            <a:avLst/>
          </a:prstGeom>
          <a:solidFill>
            <a:schemeClr val="lt1"/>
          </a:solidFill>
          <a:ln w="9525">
            <a:solidFill>
              <a:srgbClr val="18C3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AFT, SUSMILE consortium member</a:t>
            </a:r>
            <a:endParaRPr lang="es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</p:txBody>
      </p:sp>
      <p:sp>
        <p:nvSpPr>
          <p:cNvPr id="98" name="8 Rectángulo"/>
          <p:cNvSpPr/>
          <p:nvPr/>
        </p:nvSpPr>
        <p:spPr>
          <a:xfrm>
            <a:off x="4456080" y="3275280"/>
            <a:ext cx="231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Arial"/>
              </a:rPr>
              <a:t> </a:t>
            </a:r>
            <a:endParaRPr lang="es-ES" sz="1400" b="0" strike="noStrike" spc="-1">
              <a:latin typeface="Calibri"/>
            </a:endParaRPr>
          </a:p>
        </p:txBody>
      </p:sp>
      <p:sp>
        <p:nvSpPr>
          <p:cNvPr id="99" name="9 Rectángulo"/>
          <p:cNvSpPr/>
          <p:nvPr/>
        </p:nvSpPr>
        <p:spPr>
          <a:xfrm>
            <a:off x="4456080" y="3275280"/>
            <a:ext cx="231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Arial"/>
              </a:rPr>
              <a:t> </a:t>
            </a:r>
            <a:endParaRPr lang="es-ES" sz="14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1 Marcador de número de diapositiva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31D43362-3771-4C30-AFE4-613742703661}" type="slidenum">
              <a:rPr lang="en-GB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3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01" name="2 Rectángulo"/>
          <p:cNvSpPr/>
          <p:nvPr/>
        </p:nvSpPr>
        <p:spPr>
          <a:xfrm>
            <a:off x="313560" y="891360"/>
            <a:ext cx="8477280" cy="516960"/>
          </a:xfrm>
          <a:prstGeom prst="rect">
            <a:avLst/>
          </a:prstGeom>
          <a:solidFill>
            <a:srgbClr val="18C3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Cíl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k</a:t>
            </a:r>
            <a:r>
              <a:rPr lang="en-GB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apsle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02" name="3 Rectángulo"/>
          <p:cNvSpPr/>
          <p:nvPr/>
        </p:nvSpPr>
        <p:spPr>
          <a:xfrm>
            <a:off x="313560" y="1586880"/>
            <a:ext cx="8464320" cy="2029871"/>
          </a:xfrm>
          <a:prstGeom prst="rect">
            <a:avLst/>
          </a:prstGeom>
          <a:noFill/>
          <a:ln w="0">
            <a:solidFill>
              <a:srgbClr val="000000">
                <a:lumMod val="50000"/>
                <a:lumOff val="50000"/>
              </a:srgb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Vývoj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naší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společnosti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vede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k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ultrapersonalizovaným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službám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což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vytváří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vyšší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očekávání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tlak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personál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který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pracuje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sektoru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poskytování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služeb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poslední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míli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Tato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zobrazí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důsledky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takového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vývoje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dovednosti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které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se za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těchto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okolností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od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pracovníků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očekávají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</p:txBody>
      </p:sp>
      <p:graphicFrame>
        <p:nvGraphicFramePr>
          <p:cNvPr id="103" name="5 Tabla"/>
          <p:cNvGraphicFramePr/>
          <p:nvPr>
            <p:extLst>
              <p:ext uri="{D42A27DB-BD31-4B8C-83A1-F6EECF244321}">
                <p14:modId xmlns:p14="http://schemas.microsoft.com/office/powerpoint/2010/main" val="2156532703"/>
              </p:ext>
            </p:extLst>
          </p:nvPr>
        </p:nvGraphicFramePr>
        <p:xfrm>
          <a:off x="326520" y="4053600"/>
          <a:ext cx="8464320" cy="1036320"/>
        </p:xfrm>
        <a:graphic>
          <a:graphicData uri="http://schemas.openxmlformats.org/drawingml/2006/table">
            <a:tbl>
              <a:tblPr/>
              <a:tblGrid>
                <a:gridCol w="245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3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K</a:t>
                      </a:r>
                      <a:r>
                        <a:rPr lang="en-GB" sz="1800" b="0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ategor</a:t>
                      </a:r>
                      <a:r>
                        <a:rPr lang="cs-CZ" sz="1800" b="0" strike="noStrike" spc="-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ie</a:t>
                      </a:r>
                      <a:r>
                        <a:rPr lang="en-GB" sz="1800" b="0" strike="noStrike" spc="-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 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</a:t>
                      </a:r>
                      <a:r>
                        <a:rPr lang="en-GB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ument</a:t>
                      </a:r>
                      <a:r>
                        <a:rPr lang="en-GB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zdroj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800" b="0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EQF</a:t>
                      </a:r>
                      <a:endParaRPr lang="es-ES" sz="1800" b="0" strike="noStrike" spc="-1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lang="es-ES" sz="1400" b="0" strike="noStrike" spc="-1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lang="es-ES" sz="1400" b="0" strike="noStrike" spc="-1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  <a:endParaRPr lang="es-ES" sz="1400" b="0" strike="noStrike" spc="-1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X</a:t>
                      </a:r>
                      <a:endParaRPr lang="es-ES" sz="1400" b="0" strike="noStrike" spc="-1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X</a:t>
                      </a:r>
                      <a:endParaRPr lang="es-ES" sz="14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" name="Rectangle 1"/>
          <p:cNvSpPr/>
          <p:nvPr/>
        </p:nvSpPr>
        <p:spPr>
          <a:xfrm>
            <a:off x="0" y="43920"/>
            <a:ext cx="184320" cy="369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05" name="7 Tabla"/>
          <p:cNvGraphicFramePr/>
          <p:nvPr>
            <p:extLst>
              <p:ext uri="{D42A27DB-BD31-4B8C-83A1-F6EECF244321}">
                <p14:modId xmlns:p14="http://schemas.microsoft.com/office/powerpoint/2010/main" val="1261921656"/>
              </p:ext>
            </p:extLst>
          </p:nvPr>
        </p:nvGraphicFramePr>
        <p:xfrm>
          <a:off x="326520" y="5281200"/>
          <a:ext cx="8490600" cy="365760"/>
        </p:xfrm>
        <a:graphic>
          <a:graphicData uri="http://schemas.openxmlformats.org/drawingml/2006/table">
            <a:tbl>
              <a:tblPr/>
              <a:tblGrid>
                <a:gridCol w="247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Cvičení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ANO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Rectangle 2"/>
          <p:cNvSpPr/>
          <p:nvPr/>
        </p:nvSpPr>
        <p:spPr>
          <a:xfrm>
            <a:off x="0" y="43920"/>
            <a:ext cx="184320" cy="369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07" name="9 Tabla"/>
          <p:cNvGraphicFramePr/>
          <p:nvPr>
            <p:extLst>
              <p:ext uri="{D42A27DB-BD31-4B8C-83A1-F6EECF244321}">
                <p14:modId xmlns:p14="http://schemas.microsoft.com/office/powerpoint/2010/main" val="2215018168"/>
              </p:ext>
            </p:extLst>
          </p:nvPr>
        </p:nvGraphicFramePr>
        <p:xfrm>
          <a:off x="339480" y="6065280"/>
          <a:ext cx="8477280" cy="365760"/>
        </p:xfrm>
        <a:graphic>
          <a:graphicData uri="http://schemas.openxmlformats.org/drawingml/2006/table">
            <a:tbl>
              <a:tblPr/>
              <a:tblGrid>
                <a:gridCol w="246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36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</a:t>
                      </a:r>
                      <a:r>
                        <a:rPr lang="es-ES" sz="1800" b="0" strike="noStrike" spc="-1" dirty="0">
                          <a:solidFill>
                            <a:srgbClr val="7F7F7F"/>
                          </a:solidFill>
                          <a:latin typeface="Arial"/>
                          <a:ea typeface="Arial"/>
                        </a:rPr>
                        <a:t> </a:t>
                      </a:r>
                      <a:r>
                        <a:rPr lang="es-E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Minut (40 min 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čtení</a:t>
                      </a:r>
                      <a:r>
                        <a:rPr lang="es-E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a 20 min test)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8" name="Rectangle 3"/>
          <p:cNvSpPr/>
          <p:nvPr/>
        </p:nvSpPr>
        <p:spPr>
          <a:xfrm>
            <a:off x="0" y="43920"/>
            <a:ext cx="184320" cy="369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5;p3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AFD6CBE4-2A69-4A45-986F-A8121965B31A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4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10" name="Google Shape;56;p3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Obsah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11" name="Google Shape;57;p3"/>
          <p:cNvSpPr/>
          <p:nvPr/>
        </p:nvSpPr>
        <p:spPr>
          <a:xfrm>
            <a:off x="1215000" y="2396520"/>
            <a:ext cx="7606440" cy="39703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536400" indent="-216000" algn="just">
              <a:lnSpc>
                <a:spcPct val="2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s-ES" sz="1800" b="0" strike="noStrike" spc="-1" dirty="0"/>
              <a:t>Strategický význam spokojenosti zákazníků pro přepravce</a:t>
            </a:r>
          </a:p>
          <a:p>
            <a:pPr marL="536400" indent="-216000" algn="just">
              <a:lnSpc>
                <a:spcPct val="2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s-ES" sz="1800" b="0" strike="noStrike" spc="-1" dirty="0"/>
              <a:t>Provozní tlak a rytmus práce</a:t>
            </a:r>
          </a:p>
          <a:p>
            <a:pPr marL="536400" indent="-216000" algn="just">
              <a:lnSpc>
                <a:spcPct val="2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s-ES" sz="1800" b="0" strike="noStrike" spc="-1" dirty="0"/>
              <a:t>Vliv externích zainteresovaných stran na výkonnost</a:t>
            </a:r>
          </a:p>
          <a:p>
            <a:pPr marL="536400" indent="-216000" algn="just">
              <a:lnSpc>
                <a:spcPct val="2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s-ES" sz="1800" b="0" strike="noStrike" spc="-1" dirty="0"/>
              <a:t>Základní vlastnosti očekávané od pracovníků logistiky LMD</a:t>
            </a:r>
          </a:p>
          <a:p>
            <a:pPr algn="just"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US" sz="1800" b="0" u="sng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Poznámka</a:t>
            </a:r>
            <a:r>
              <a:rPr lang="en-US" sz="1800" b="0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Zde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lze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doporučit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propojení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s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dalšími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existujícími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kurzy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zaměřenými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na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behaviorální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dovednosti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pracovníků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logistiky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protože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kurz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SUSMILE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nemá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za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cíl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poskytnout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rozsáhlý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obsah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tohoto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tématu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zatímco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pro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mnoho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provozovatelů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 LMD je </a:t>
            </a:r>
            <a:r>
              <a:rPr lang="en-US" sz="1800" b="0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strategické</a:t>
            </a:r>
            <a:r>
              <a:rPr lang="en-US" sz="1800" b="0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.</a:t>
            </a:r>
            <a:endParaRPr lang="es-ES" sz="1800" b="0" strike="noStrike" spc="-1" dirty="0">
              <a:latin typeface="Calibri"/>
            </a:endParaRPr>
          </a:p>
        </p:txBody>
      </p:sp>
      <p:sp>
        <p:nvSpPr>
          <p:cNvPr id="112" name="Google Shape;58;p3"/>
          <p:cNvSpPr/>
          <p:nvPr/>
        </p:nvSpPr>
        <p:spPr>
          <a:xfrm>
            <a:off x="876600" y="2360880"/>
            <a:ext cx="337680" cy="1753560"/>
          </a:xfrm>
          <a:prstGeom prst="rect">
            <a:avLst/>
          </a:prstGeom>
          <a:solidFill>
            <a:srgbClr val="18C320"/>
          </a:solidFill>
          <a:ln w="1270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71;g10b78f225a7_0_23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4298E8F-88FA-4CB2-B2FF-9A894DF75B1A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5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14" name="Google Shape;72;g10b78f225a7_0_23"/>
          <p:cNvSpPr/>
          <p:nvPr/>
        </p:nvSpPr>
        <p:spPr>
          <a:xfrm>
            <a:off x="318960" y="1058040"/>
            <a:ext cx="8507160" cy="4791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marL="743040" indent="-742680">
              <a:lnSpc>
                <a:spcPct val="90000"/>
              </a:lnSpc>
              <a:tabLst>
                <a:tab pos="0" algn="l"/>
              </a:tabLst>
            </a:pPr>
            <a:r>
              <a:rPr lang="en-GB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Instru</a:t>
            </a:r>
            <a:r>
              <a:rPr lang="cs-CZ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kce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15" name="4 Rectángulo"/>
          <p:cNvSpPr/>
          <p:nvPr/>
        </p:nvSpPr>
        <p:spPr>
          <a:xfrm>
            <a:off x="318960" y="1929600"/>
            <a:ext cx="8367480" cy="37534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</a:rPr>
              <a:t>K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přiloženo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Syntéza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SUSMILE pro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jednotlivé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přiložené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dokumenty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důvod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proč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jsme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tyto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příklady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vybrali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aby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odrážely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inspirovaly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správnou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profesní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prax</a:t>
            </a:r>
            <a:r>
              <a:rPr lang="cs-CZ" sz="1600" spc="-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endParaRPr lang="cs-CZ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endParaRPr lang="es-ES" sz="1600" b="0" strike="noStrike" spc="-1" dirty="0"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Dokumenty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případovými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studiemi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představují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různé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situace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výzvy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jež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vyžadují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aby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operátoři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LMD (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plošinách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vozidlech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)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přizpůsobili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své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dovednosti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oblasti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chování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Další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případové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studie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mohou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být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budoucnu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více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upraveny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základě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novějších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údajů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inovativnějších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operací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aby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vyhovovaly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potřebám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městské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logistické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poptávky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Vyzýváme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vás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abyste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sledovali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tyto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aktualizované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přehledy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mohou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přinést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další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hodnotu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tomuto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obsahu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MOOC SUSMILE.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1400" b="0" strike="noStrike" spc="-1" dirty="0">
                <a:solidFill>
                  <a:srgbClr val="808080"/>
                </a:solidFill>
                <a:latin typeface="Arial"/>
                <a:ea typeface="Arial"/>
              </a:rPr>
              <a:t> </a:t>
            </a:r>
            <a:endParaRPr lang="es-ES" sz="14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78;g10b78f226a2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7E0EEAC-E80C-4F73-A0E3-69C4111E9AB3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6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17" name="Google Shape;79;g10b78f226a2_0_0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marL="743040" indent="-742680">
              <a:lnSpc>
                <a:spcPct val="90000"/>
              </a:lnSpc>
              <a:tabLst>
                <a:tab pos="0" algn="l"/>
              </a:tabLst>
            </a:pP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Zdroj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1 – SUSMILE </a:t>
            </a:r>
            <a:r>
              <a:rPr lang="en-GB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Synt</a:t>
            </a:r>
            <a:r>
              <a:rPr lang="cs-CZ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éza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18" name="Google Shape;80;g10b78f226a2_0_0"/>
          <p:cNvSpPr/>
          <p:nvPr/>
        </p:nvSpPr>
        <p:spPr>
          <a:xfrm>
            <a:off x="326520" y="1704600"/>
            <a:ext cx="8477280" cy="4718160"/>
          </a:xfrm>
          <a:prstGeom prst="rect">
            <a:avLst/>
          </a:prstGeom>
          <a:noFill/>
          <a:ln w="9525">
            <a:solidFill>
              <a:srgbClr val="A5A5A5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Tento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dokument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stručně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představit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případovou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studii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pro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tuto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 </a:t>
            </a:r>
          </a:p>
          <a:p>
            <a:pPr algn="just">
              <a:tabLst>
                <a:tab pos="0" algn="l"/>
              </a:tabLst>
            </a:pP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"</a:t>
            </a:r>
            <a:r>
              <a:rPr lang="cs-CZ" sz="1600" dirty="0"/>
              <a:t>Zvyšování odolnosti operátorů LMD vůči </a:t>
            </a:r>
            <a:r>
              <a:rPr lang="it-IT" sz="1600" dirty="0"/>
              <a:t>stre</a:t>
            </a:r>
            <a:r>
              <a:rPr lang="cs-CZ" sz="1600" dirty="0" err="1"/>
              <a:t>su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".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GB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Stručně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odhalí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důvody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proč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jsme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vybrali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různé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zdroje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uváděné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této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Syntetizuje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klíčová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sdělení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třeba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zachovat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z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různých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zdrojů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jsou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společná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různým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kulturám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aby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odrážela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specifika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městských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logistických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dodávek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Doplňuje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prvky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uvedené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předchozí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Kapsli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3.4.2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může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přispět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k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nalezení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odborníka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pokud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byste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chtěli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uspořádat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konferenci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která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tyto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prvky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doplní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pro studenty.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GB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GB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GB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Upozorňujeme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že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to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může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souviset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časem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protože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původní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tvorba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této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syntézy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byla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provedena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v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roce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2022 a v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následujících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letech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se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mohly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sloučit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nové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technologie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postupy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nebo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modely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společností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GB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Cílem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těchto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zdrojů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je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vyzvat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studenty, aby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uvedli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teoretické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prvky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do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perspektivy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pochopili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každý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model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soukromého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sektoru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aby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čelil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buď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svému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prostředí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konkurenci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atd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s-ES" sz="16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78;g10b78f226a2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6C154C58-EF40-4CFB-B485-1DDF1347A628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7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20" name="Google Shape;79;g10b78f226a2_0_0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marL="743040" indent="-742680">
              <a:lnSpc>
                <a:spcPct val="90000"/>
              </a:lnSpc>
              <a:tabLst>
                <a:tab pos="0" algn="l"/>
              </a:tabLst>
            </a:pP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Zdroj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2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 online </a:t>
            </a: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článek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21" name="Google Shape;80;g10b78f226a2_0_0"/>
          <p:cNvSpPr/>
          <p:nvPr/>
        </p:nvSpPr>
        <p:spPr>
          <a:xfrm>
            <a:off x="326520" y="1704600"/>
            <a:ext cx="8477280" cy="4573080"/>
          </a:xfrm>
          <a:prstGeom prst="rect">
            <a:avLst/>
          </a:prstGeom>
          <a:noFill/>
          <a:ln w="9525">
            <a:solidFill>
              <a:srgbClr val="A5A5A5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National Retail Systems, Inc. (NRS) 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(2022), “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5 customer service skills for truck drivers’’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https://nrs3pl.com/5-customer-service-skills-truck-drivers-need-know/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Článek je k dispozici v angličtině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6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Shrnutí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Tento příspěvek na blogu poskytuje shrnutí pěti klíčových aspektů, které jistě přispějí k tomu, že společnost bude mít zkušené a kvalifikované řidiče pro doručování zásilek. Ukazuje, jak důležitý je vývoj těchto dovedností a jak se rozdíl oproti konkurenci stal spíše behaviorálním než technickým.</a:t>
            </a:r>
            <a:endParaRPr lang="es-ES" sz="16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78;g10b78f226a2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34322E7A-1865-492A-B1C4-A7743879AB37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8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23" name="Google Shape;79;g10b78f226a2_0_0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marL="743040" indent="-742680">
              <a:lnSpc>
                <a:spcPct val="90000"/>
              </a:lnSpc>
              <a:tabLst>
                <a:tab pos="0" algn="l"/>
              </a:tabLst>
            </a:pP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Zdroj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3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 online </a:t>
            </a: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článek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24" name="Google Shape;80;g10b78f226a2_0_0"/>
          <p:cNvSpPr/>
          <p:nvPr/>
        </p:nvSpPr>
        <p:spPr>
          <a:xfrm>
            <a:off x="326520" y="1704600"/>
            <a:ext cx="8477280" cy="4573080"/>
          </a:xfrm>
          <a:prstGeom prst="rect">
            <a:avLst/>
          </a:prstGeom>
          <a:noFill/>
          <a:ln w="9525">
            <a:solidFill>
              <a:srgbClr val="A5A5A5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UNIKO Media group 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(2020, January), 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‘’5 essential commercial driver skills we should develop’’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https://www.certifiedsafedriver.com/5-essential-commercial-driver-skills-we-should-develop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cs-CZ" sz="1600" spc="-1" dirty="0">
                <a:solidFill>
                  <a:srgbClr val="000000"/>
                </a:solidFill>
                <a:latin typeface="Arial"/>
                <a:ea typeface="Arial"/>
              </a:rPr>
              <a:t>Doplňující odkazy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endParaRPr lang="es-ES" sz="1600" b="0" strike="noStrike" spc="-1" dirty="0">
              <a:latin typeface="Calibri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‘’5 tips to deal with aggressive drivers’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https://www.certifiedsafedriver.com/5-tips-to-deal-with-aggressive-drivers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‘’How to become eco-friendly drivers: environmentally friendly driving tips’’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FF"/>
                </a:solidFill>
                <a:latin typeface="Arial"/>
                <a:ea typeface="Arial"/>
                <a:hlinkClick r:id="rId4"/>
              </a:rPr>
              <a:t>https://www.certifiedsafedriver.com/how-to-become-eco-friendly-drivers-environmentally-friendly-driving-tips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Články v angličtině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Upozornění: Upozorňujeme, že i když to vypadá, že články jsou určeny pouze pro řidiče užitkových automobilů, jsou zcela přizpůsobeny i řidičům nákladních automobilů a jiných druhů dopravy.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78;g10b78f226a2_0_0"/>
          <p:cNvSpPr txBox="1"/>
          <p:nvPr/>
        </p:nvSpPr>
        <p:spPr>
          <a:xfrm>
            <a:off x="7047000" y="651996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39F1955-331F-4165-AD66-2BD50FAF32FE}" type="slidenum">
              <a:rPr lang="es-ES" sz="1000" b="0" strike="noStrike" spc="-1">
                <a:solidFill>
                  <a:srgbClr val="3366CC"/>
                </a:solidFill>
                <a:latin typeface="Cambria"/>
                <a:ea typeface="Cambria"/>
              </a:rPr>
              <a:t>9</a:t>
            </a:fld>
            <a:endParaRPr lang="es-ES" sz="1000" b="0" strike="noStrike" spc="-1">
              <a:latin typeface="Calibri"/>
            </a:endParaRPr>
          </a:p>
        </p:txBody>
      </p:sp>
      <p:sp>
        <p:nvSpPr>
          <p:cNvPr id="126" name="Google Shape;79;g10b78f226a2_0_0"/>
          <p:cNvSpPr/>
          <p:nvPr/>
        </p:nvSpPr>
        <p:spPr>
          <a:xfrm>
            <a:off x="311760" y="1048320"/>
            <a:ext cx="8509680" cy="486360"/>
          </a:xfrm>
          <a:prstGeom prst="rect">
            <a:avLst/>
          </a:prstGeom>
          <a:solidFill>
            <a:srgbClr val="18C320"/>
          </a:solidFill>
          <a:ln w="9525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 fontScale="93000"/>
          </a:bodyPr>
          <a:lstStyle/>
          <a:p>
            <a:pPr marL="743040" indent="-742680">
              <a:lnSpc>
                <a:spcPct val="90000"/>
              </a:lnSpc>
              <a:tabLst>
                <a:tab pos="0" algn="l"/>
              </a:tabLst>
            </a:pPr>
            <a:r>
              <a:rPr lang="cs-CZ" sz="2800" spc="-1" dirty="0">
                <a:solidFill>
                  <a:srgbClr val="FFFFFF"/>
                </a:solidFill>
                <a:latin typeface="Arial"/>
                <a:ea typeface="Arial"/>
              </a:rPr>
              <a:t>Zdroj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4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 </a:t>
            </a:r>
            <a:r>
              <a:rPr lang="cs-CZ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přiložený 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do</a:t>
            </a:r>
            <a:r>
              <a:rPr lang="cs-CZ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k</a:t>
            </a:r>
            <a:r>
              <a:rPr lang="en-GB" sz="28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ument</a:t>
            </a:r>
            <a:r>
              <a:rPr lang="en-GB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(S4)</a:t>
            </a:r>
            <a:endParaRPr lang="es-ES" sz="2800" b="0" strike="noStrike" spc="-1" dirty="0">
              <a:latin typeface="Calibri"/>
            </a:endParaRPr>
          </a:p>
        </p:txBody>
      </p:sp>
      <p:sp>
        <p:nvSpPr>
          <p:cNvPr id="127" name="Google Shape;80;g10b78f226a2_0_0"/>
          <p:cNvSpPr/>
          <p:nvPr/>
        </p:nvSpPr>
        <p:spPr>
          <a:xfrm>
            <a:off x="326520" y="1704600"/>
            <a:ext cx="8477280" cy="4573080"/>
          </a:xfrm>
          <a:prstGeom prst="rect">
            <a:avLst/>
          </a:prstGeom>
          <a:noFill/>
          <a:ln w="9525">
            <a:solidFill>
              <a:srgbClr val="A5A5A5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TDI Safety@work 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(2020, May), “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Delivery Driver Safety fact sheet’’</a:t>
            </a:r>
            <a:endParaRPr lang="es-ES" sz="1600" b="0" strike="noStrike" spc="-1" dirty="0"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Do</a:t>
            </a:r>
            <a:r>
              <a:rPr lang="cs-CZ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ument </a:t>
            </a:r>
            <a:r>
              <a:rPr lang="cs-CZ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angličtině</a:t>
            </a:r>
            <a:endParaRPr lang="es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Shrnutí: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600" strike="noStrike" spc="-1" dirty="0">
                <a:solidFill>
                  <a:srgbClr val="000000"/>
                </a:solidFill>
                <a:latin typeface="Arial"/>
                <a:ea typeface="Arial"/>
              </a:rPr>
              <a:t>Cílem tohoto dokumentu vydaného ve Spojených státech amerických je představit práci řidiče dodávky a její pracovní podmínky z hlediska zdravotních aspektů. V posledních letech, kdy se zvýšila poptávka spotřebitelů po tomto odvětví, se zvýšily i nároky na vytvoření komplexního bezpečnostního programu pro řidiče dodávek. Přestože neexistuje univerzální řešení, v přiloženém dokumentu uvádějí několik opatření, která mohou snížit rizika řidičů doručovatelů a pomoci zajistit, aby dodávky probíhaly bez nehod.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905</Words>
  <Application>Microsoft Office PowerPoint</Application>
  <PresentationFormat>Předvádění na obrazovce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i.virgel</dc:creator>
  <dc:description/>
  <cp:lastModifiedBy>Veronika Matějíčková</cp:lastModifiedBy>
  <cp:revision>22</cp:revision>
  <dcterms:created xsi:type="dcterms:W3CDTF">2016-11-18T09:55:38Z</dcterms:created>
  <dcterms:modified xsi:type="dcterms:W3CDTF">2022-11-26T19:39:15Z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9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10</vt:i4>
  </property>
</Properties>
</file>