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59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62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bzyEzC8tiMHWx6deNdtHXJhxgO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B636C-3CAD-FFF2-32D2-3E6E4A488EB2}" name="Frédéric BARENNES" initials="FB" userId="S::frederic.barennes@aft-dev.com::a09500d7-21b3-46b4-838c-9f47dc7852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8C3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80C5976-FB19-4867-A2B4-DEF7078B3A27}">
  <a:tblStyle styleId="{980C5976-FB19-4867-A2B4-DEF7078B3A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" name="Google Shape;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77507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0b78f22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" name="Google Shape;31;g10b78f22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b78f225a7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g10b78f225a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1398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864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b78f226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g10b78f226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1547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7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6" name="Google Shape;1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2663" y="6357783"/>
            <a:ext cx="2010676" cy="500217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7"/>
          <p:cNvSpPr txBox="1"/>
          <p:nvPr/>
        </p:nvSpPr>
        <p:spPr>
          <a:xfrm>
            <a:off x="2263339" y="6357783"/>
            <a:ext cx="4537757" cy="45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750"/>
              <a:buFont typeface="Calibri"/>
              <a:buNone/>
            </a:pPr>
            <a:r>
              <a:rPr lang="cs-CZ" sz="750" dirty="0" smtClean="0">
                <a:solidFill>
                  <a:schemeClr val="bg1">
                    <a:lumMod val="50000"/>
                  </a:schemeClr>
                </a:solidFill>
              </a:rPr>
              <a:t>Podpora Evropské komise při tvorbě této publikace nepředstavuje souhlas s obsahem, který odráží pouze názory autorů, a Komise nemůže být zodpovědná za jakékoliv využití informací obsažených v této publikaci</a:t>
            </a:r>
            <a:endParaRPr lang="cs-CZ" sz="75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eño personalizado">
  <p:cSld name="1_Diseño personalizado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366CC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body" idx="1"/>
          </p:nvPr>
        </p:nvSpPr>
        <p:spPr>
          <a:xfrm>
            <a:off x="468313" y="1196975"/>
            <a:ext cx="8183562" cy="16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ED3742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1828800" marR="0" lvl="3" indent="-363728" algn="l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rgbClr val="ED3742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4A85BF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2743200" marR="0" lvl="5" indent="-33655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BFFF49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23850" algn="l" rtl="0">
              <a:lnSpc>
                <a:spcPct val="100000"/>
              </a:lnSpc>
              <a:spcBef>
                <a:spcPts val="257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23850" algn="l" rtl="0">
              <a:lnSpc>
                <a:spcPct val="100000"/>
              </a:lnSpc>
              <a:spcBef>
                <a:spcPts val="255"/>
              </a:spcBef>
              <a:spcAft>
                <a:spcPts val="0"/>
              </a:spcAft>
              <a:buClr>
                <a:srgbClr val="BFFF49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  <p:sp>
        <p:nvSpPr>
          <p:cNvPr id="11" name="Google Shape;11;p5" descr="Dexion s.r.o. joins the Czech Logistics Association"/>
          <p:cNvSpPr/>
          <p:nvPr/>
        </p:nvSpPr>
        <p:spPr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2979" y="0"/>
            <a:ext cx="2061054" cy="6497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5"/>
          <p:cNvSpPr/>
          <p:nvPr/>
        </p:nvSpPr>
        <p:spPr>
          <a:xfrm>
            <a:off x="264695" y="508411"/>
            <a:ext cx="1852863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Successful online learning for </a:t>
            </a:r>
            <a:endParaRPr sz="800" b="0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Arial"/>
              <a:buNone/>
            </a:pPr>
            <a:r>
              <a:rPr lang="es-ES" sz="800" b="1" i="1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sustainable last mile logistics</a:t>
            </a:r>
            <a:endParaRPr sz="800" b="1" i="0" u="none" strike="noStrike" cap="non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opit.fr/en/post/delivery-personnel-the-first-pillar-of-custumer-satisfactio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routific.com/best-driver-apps-for-route-planne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-gu_ayeU3X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  <p:sp>
        <p:nvSpPr>
          <p:cNvPr id="25" name="Google Shape;25;p4"/>
          <p:cNvSpPr txBox="1"/>
          <p:nvPr/>
        </p:nvSpPr>
        <p:spPr>
          <a:xfrm>
            <a:off x="2599506" y="2794758"/>
            <a:ext cx="3945000" cy="1077300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cs-CZ" sz="3200" b="1" dirty="0">
                <a:solidFill>
                  <a:schemeClr val="lt1"/>
                </a:solidFill>
              </a:rPr>
              <a:t>K</a:t>
            </a:r>
            <a:r>
              <a:rPr lang="es-ES" sz="32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apsle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ES" sz="3200" b="1" dirty="0">
                <a:solidFill>
                  <a:schemeClr val="lt1"/>
                </a:solidFill>
              </a:rPr>
              <a:t>3</a:t>
            </a:r>
            <a:r>
              <a:rPr lang="es-ES" sz="3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.4.2</a:t>
            </a:r>
            <a:endParaRPr sz="32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1342793" y="4293825"/>
            <a:ext cx="7014600" cy="461624"/>
          </a:xfrm>
          <a:prstGeom prst="rect">
            <a:avLst/>
          </a:prstGeom>
          <a:noFill/>
          <a:ln w="19050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s-ES" sz="2400" b="1" dirty="0">
                <a:solidFill>
                  <a:schemeClr val="dk1"/>
                </a:solidFill>
              </a:rPr>
              <a:t> </a:t>
            </a:r>
            <a:r>
              <a:rPr lang="cs-CZ" sz="2400" b="1" dirty="0"/>
              <a:t>Zlepšování chování řidičů ve </a:t>
            </a:r>
            <a:r>
              <a:rPr lang="cs-CZ" sz="2400" b="1" dirty="0" smtClean="0"/>
              <a:t>městech</a:t>
            </a:r>
            <a:endParaRPr lang="it-IT" sz="2400" b="1" dirty="0"/>
          </a:p>
        </p:txBody>
      </p:sp>
      <p:sp>
        <p:nvSpPr>
          <p:cNvPr id="27" name="Google Shape;27;p4"/>
          <p:cNvSpPr txBox="1"/>
          <p:nvPr/>
        </p:nvSpPr>
        <p:spPr>
          <a:xfrm>
            <a:off x="248194" y="1222861"/>
            <a:ext cx="8451669" cy="400069"/>
          </a:xfrm>
          <a:prstGeom prst="rect">
            <a:avLst/>
          </a:prstGeom>
          <a:solidFill>
            <a:srgbClr val="18C32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lt1"/>
                </a:solidFill>
              </a:rPr>
              <a:t>KAPITOLA</a:t>
            </a:r>
            <a:r>
              <a:rPr lang="en-GB" sz="2000" b="1" dirty="0">
                <a:solidFill>
                  <a:schemeClr val="lt1"/>
                </a:solidFill>
              </a:rPr>
              <a:t> 3: </a:t>
            </a:r>
            <a:r>
              <a:rPr lang="it-IT" sz="2000" b="1" dirty="0">
                <a:solidFill>
                  <a:schemeClr val="bg1"/>
                </a:solidFill>
              </a:rPr>
              <a:t>Trend</a:t>
            </a:r>
            <a:r>
              <a:rPr lang="cs-CZ" sz="2000" b="1" dirty="0">
                <a:solidFill>
                  <a:schemeClr val="bg1"/>
                </a:solidFill>
              </a:rPr>
              <a:t>y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pro</a:t>
            </a:r>
            <a:r>
              <a:rPr lang="it-IT" sz="2000" b="1" dirty="0">
                <a:solidFill>
                  <a:schemeClr val="bg1"/>
                </a:solidFill>
              </a:rPr>
              <a:t> efe</a:t>
            </a:r>
            <a:r>
              <a:rPr lang="cs-CZ" sz="2000" b="1" dirty="0">
                <a:solidFill>
                  <a:schemeClr val="bg1"/>
                </a:solidFill>
              </a:rPr>
              <a:t>k</a:t>
            </a:r>
            <a:r>
              <a:rPr lang="it-IT" sz="2000" b="1" dirty="0">
                <a:solidFill>
                  <a:schemeClr val="bg1"/>
                </a:solidFill>
              </a:rPr>
              <a:t>tiv</a:t>
            </a:r>
            <a:r>
              <a:rPr lang="cs-CZ" sz="2000" b="1" dirty="0" err="1">
                <a:solidFill>
                  <a:schemeClr val="bg1"/>
                </a:solidFill>
              </a:rPr>
              <a:t>nější</a:t>
            </a:r>
            <a:r>
              <a:rPr lang="cs-CZ" sz="2000" b="1" dirty="0">
                <a:solidFill>
                  <a:schemeClr val="bg1"/>
                </a:solidFill>
              </a:rPr>
              <a:t> logistiku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chemeClr val="bg1"/>
                </a:solidFill>
              </a:rPr>
              <a:t>poslední míle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43840" y="1858586"/>
            <a:ext cx="8451669" cy="400069"/>
          </a:xfrm>
          <a:prstGeom prst="rect">
            <a:avLst/>
          </a:prstGeom>
          <a:noFill/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2000" b="1" dirty="0">
                <a:solidFill>
                  <a:schemeClr val="dk1"/>
                </a:solidFill>
              </a:rPr>
              <a:t>LEKCE</a:t>
            </a:r>
            <a:r>
              <a:rPr lang="en-US" sz="2000" b="1" dirty="0">
                <a:solidFill>
                  <a:schemeClr val="dk1"/>
                </a:solidFill>
              </a:rPr>
              <a:t> 4: </a:t>
            </a:r>
            <a:r>
              <a:rPr lang="cs-CZ" sz="2000" b="1" dirty="0"/>
              <a:t>Zlepšení efektivity </a:t>
            </a:r>
            <a:r>
              <a:rPr lang="it-IT" sz="2000" b="1" dirty="0"/>
              <a:t>a</a:t>
            </a:r>
            <a:r>
              <a:rPr lang="cs-CZ" sz="2000" b="1" dirty="0"/>
              <a:t> dopadu logistiky</a:t>
            </a:r>
            <a:endParaRPr lang="it-IT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10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5 – </a:t>
            </a:r>
            <a:r>
              <a:rPr lang="cs-CZ" sz="2800" dirty="0">
                <a:solidFill>
                  <a:schemeClr val="lt1"/>
                </a:solidFill>
              </a:rPr>
              <a:t>zdroj i</a:t>
            </a:r>
            <a:r>
              <a:rPr lang="en-GB" sz="2800" dirty="0" err="1">
                <a:solidFill>
                  <a:schemeClr val="lt1"/>
                </a:solidFill>
              </a:rPr>
              <a:t>nforma</a:t>
            </a:r>
            <a:r>
              <a:rPr lang="cs-CZ" sz="2800" dirty="0" err="1">
                <a:solidFill>
                  <a:schemeClr val="lt1"/>
                </a:solidFill>
              </a:rPr>
              <a:t>cí</a:t>
            </a:r>
            <a:r>
              <a:rPr lang="en-GB" sz="2800" dirty="0" smtClean="0">
                <a:solidFill>
                  <a:schemeClr val="lt1"/>
                </a:solidFill>
              </a:rPr>
              <a:t>: </a:t>
            </a:r>
            <a:r>
              <a:rPr lang="cs-CZ" sz="2800" dirty="0" smtClean="0">
                <a:solidFill>
                  <a:schemeClr val="lt1"/>
                </a:solidFill>
              </a:rPr>
              <a:t>přiložený </a:t>
            </a:r>
            <a:r>
              <a:rPr lang="en-GB" sz="2800" dirty="0" smtClean="0">
                <a:solidFill>
                  <a:schemeClr val="lt1"/>
                </a:solidFill>
              </a:rPr>
              <a:t>do</a:t>
            </a:r>
            <a:r>
              <a:rPr lang="cs-CZ" sz="2800" dirty="0" smtClean="0">
                <a:solidFill>
                  <a:schemeClr val="lt1"/>
                </a:solidFill>
              </a:rPr>
              <a:t>k</a:t>
            </a:r>
            <a:r>
              <a:rPr lang="en-GB" sz="2800" dirty="0" err="1" smtClean="0">
                <a:solidFill>
                  <a:schemeClr val="lt1"/>
                </a:solidFill>
              </a:rPr>
              <a:t>ument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(S5)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FORS professional </a:t>
            </a:r>
            <a:r>
              <a:rPr lang="en-GB" sz="1600" dirty="0">
                <a:solidFill>
                  <a:schemeClr val="tx1"/>
                </a:solidFill>
              </a:rPr>
              <a:t>(2022), “</a:t>
            </a:r>
            <a:r>
              <a:rPr lang="en-US" sz="1600" dirty="0">
                <a:solidFill>
                  <a:schemeClr val="tx1"/>
                </a:solidFill>
              </a:rPr>
              <a:t>Safe Urban Driving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Dokument je k dispozici v angličtině</a:t>
            </a:r>
          </a:p>
          <a:p>
            <a:pPr lvl="0">
              <a:buSzPts val="2000"/>
            </a:pPr>
            <a:endParaRPr lang="fr-FR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Sada pro školitele kurzu bezpečné jízdy ve městě je jednou z řady publikací, které vydala společnost Transport for London s cílem pomoci sektoru komerčních vozových parků zlepšit bezpečnost silničního provozu, snížit jejich dopad na životní prostředí a silniční síť a zvýšit úroveň dodržování právních předpisů. </a:t>
            </a: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Kurz poskytuje řidičům znalosti a dovednosti pro bezpečné sdílení silnice se zranitelnými účastníky silničního provozu, zejména chodci, cyklisty a motocyklisty. Tento modul poskytuje řidičům přímou zkušenost s pocitem zranitelnosti na rušných městských silnicích a znalosti o tom, jak se mohou různí účastníci silničního provozu v určitých situacích chovat. SUD je nezbytným školením pro všechny komerční řidiče, kteří pravidelně řídí nákladní vozidla a vozidla veřejné služby v městském prostředí a tam, kde se vyskytuje vysoký počet RVU, jako jsou cyklisté a chodci.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261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11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 smtClean="0">
                <a:solidFill>
                  <a:schemeClr val="lt1"/>
                </a:solidFill>
              </a:rPr>
              <a:t>Zdroj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6 – </a:t>
            </a:r>
            <a:r>
              <a:rPr lang="cs-CZ" sz="2800" dirty="0">
                <a:solidFill>
                  <a:schemeClr val="lt1"/>
                </a:solidFill>
              </a:rPr>
              <a:t>zdroj i</a:t>
            </a:r>
            <a:r>
              <a:rPr lang="en-GB" sz="2800" dirty="0" err="1">
                <a:solidFill>
                  <a:schemeClr val="lt1"/>
                </a:solidFill>
              </a:rPr>
              <a:t>nforma</a:t>
            </a:r>
            <a:r>
              <a:rPr lang="cs-CZ" sz="2800" dirty="0" err="1">
                <a:solidFill>
                  <a:schemeClr val="lt1"/>
                </a:solidFill>
              </a:rPr>
              <a:t>cí</a:t>
            </a:r>
            <a:r>
              <a:rPr lang="en-GB" sz="2800" dirty="0" smtClean="0">
                <a:solidFill>
                  <a:schemeClr val="lt1"/>
                </a:solidFill>
              </a:rPr>
              <a:t>: </a:t>
            </a:r>
            <a:r>
              <a:rPr lang="en-GB" sz="2800" dirty="0">
                <a:solidFill>
                  <a:schemeClr val="lt1"/>
                </a:solidFill>
              </a:rPr>
              <a:t>online </a:t>
            </a:r>
            <a:r>
              <a:rPr lang="cs-CZ" sz="2800" dirty="0" smtClean="0">
                <a:solidFill>
                  <a:schemeClr val="lt1"/>
                </a:solidFill>
              </a:rPr>
              <a:t>článek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Team </a:t>
            </a:r>
            <a:r>
              <a:rPr lang="en-GB" sz="1600" b="1" dirty="0" err="1">
                <a:solidFill>
                  <a:schemeClr val="tx1"/>
                </a:solidFill>
              </a:rPr>
              <a:t>Woop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(2021, February), “</a:t>
            </a:r>
            <a:r>
              <a:rPr lang="en-US" sz="1600" dirty="0">
                <a:solidFill>
                  <a:schemeClr val="tx1"/>
                </a:solidFill>
              </a:rPr>
              <a:t>Delivery personnel: the first pillar of customer satisfaction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https://www.woopit.fr/en/post/delivery-personnel-the-first-pillar-of-custumer-satisfaction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Článek v angličtině</a:t>
            </a:r>
          </a:p>
          <a:p>
            <a:pPr lvl="0">
              <a:buSzPts val="2000"/>
            </a:pPr>
            <a:endParaRPr lang="fr-FR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Na této stránce jsou shrnuty všechny klíčové problémy, které dopravci kladou na své doručovatele, aby uspokojili své zákazníky. Zaměřuje se na chování jednotlivce a na to, jak doručování na poslední míli zásadně změnilo vnímání této profese a také na dovednosti potřebné pro kariéru v tomto odvětví.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0446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12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Arial"/>
              <a:buNone/>
            </a:pPr>
            <a:r>
              <a:rPr lang="cs-CZ" sz="2800" dirty="0" smtClean="0">
                <a:solidFill>
                  <a:schemeClr val="lt1"/>
                </a:solidFill>
              </a:rPr>
              <a:t>Cvičení</a:t>
            </a:r>
            <a:endParaRPr lang="en-GB" sz="2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4" y="1704725"/>
            <a:ext cx="8495175" cy="35837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druhé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části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zdroje</a:t>
            </a:r>
            <a:r>
              <a:rPr lang="en-US" sz="1600" dirty="0">
                <a:solidFill>
                  <a:schemeClr val="tx1"/>
                </a:solidFill>
              </a:rPr>
              <a:t> 1.</a:t>
            </a:r>
          </a:p>
          <a:p>
            <a:pPr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US" sz="1600" dirty="0">
                <a:solidFill>
                  <a:schemeClr val="tx1"/>
                </a:solidFill>
              </a:rPr>
              <a:t>K </a:t>
            </a:r>
            <a:r>
              <a:rPr lang="en-US" sz="1600" dirty="0" err="1">
                <a:solidFill>
                  <a:schemeClr val="tx1"/>
                </a:solidFill>
              </a:rPr>
              <a:t>očekávaným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odpovědím</a:t>
            </a:r>
            <a:r>
              <a:rPr lang="en-US" sz="1600" dirty="0">
                <a:solidFill>
                  <a:schemeClr val="tx1"/>
                </a:solidFill>
              </a:rPr>
              <a:t> je k </a:t>
            </a:r>
            <a:r>
              <a:rPr lang="en-US" sz="1600" dirty="0" err="1">
                <a:solidFill>
                  <a:schemeClr val="tx1"/>
                </a:solidFill>
              </a:rPr>
              <a:t>dispozici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omezený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návod</a:t>
            </a:r>
            <a:r>
              <a:rPr lang="en-US" sz="1600" dirty="0">
                <a:solidFill>
                  <a:schemeClr val="tx1"/>
                </a:solidFill>
              </a:rPr>
              <a:t> (</a:t>
            </a:r>
            <a:r>
              <a:rPr lang="en-US" sz="1600" dirty="0" err="1">
                <a:solidFill>
                  <a:schemeClr val="tx1"/>
                </a:solidFill>
              </a:rPr>
              <a:t>uvedený</a:t>
            </a:r>
            <a:r>
              <a:rPr lang="en-US" sz="1600" dirty="0">
                <a:solidFill>
                  <a:schemeClr val="tx1"/>
                </a:solidFill>
              </a:rPr>
              <a:t> v </a:t>
            </a:r>
            <a:r>
              <a:rPr lang="en-US" sz="1600" dirty="0" err="1">
                <a:solidFill>
                  <a:schemeClr val="tx1"/>
                </a:solidFill>
              </a:rPr>
              <a:t>dokumentu</a:t>
            </a:r>
            <a:r>
              <a:rPr lang="en-US" sz="1600" dirty="0">
                <a:solidFill>
                  <a:schemeClr val="tx1"/>
                </a:solidFill>
              </a:rPr>
              <a:t> "</a:t>
            </a:r>
            <a:r>
              <a:rPr lang="en-US" sz="1600" dirty="0" err="1">
                <a:solidFill>
                  <a:schemeClr val="tx1"/>
                </a:solidFill>
              </a:rPr>
              <a:t>Odpovědi</a:t>
            </a:r>
            <a:r>
              <a:rPr lang="en-US" sz="1600" dirty="0">
                <a:solidFill>
                  <a:schemeClr val="tx1"/>
                </a:solidFill>
              </a:rPr>
              <a:t> S1"), aby </a:t>
            </a: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mohli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svá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sdělení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přizpůsobit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prohloubit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některé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informace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žáci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dispozici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Cílem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této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kapsle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je, aby </a:t>
            </a:r>
            <a:r>
              <a:rPr lang="en-US" sz="1600" dirty="0" err="1">
                <a:solidFill>
                  <a:schemeClr val="tx1"/>
                </a:solidFill>
              </a:rPr>
              <a:t>formulovali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syntézu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klíčových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sdělení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dokázali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obhájit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lvl="0" algn="just">
              <a:buSzPts val="2000"/>
            </a:pPr>
            <a:endParaRPr lang="en-US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jsou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přímo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spojeny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uvedenými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dokumenty</a:t>
            </a:r>
            <a:r>
              <a:rPr lang="en-US" sz="1600" dirty="0">
                <a:solidFill>
                  <a:schemeClr val="tx1"/>
                </a:solidFill>
              </a:rPr>
              <a:t> a </a:t>
            </a:r>
            <a:r>
              <a:rPr lang="en-US" sz="1600" dirty="0" err="1">
                <a:solidFill>
                  <a:schemeClr val="tx1"/>
                </a:solidFill>
              </a:rPr>
              <a:t>zdroji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Učitelé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mohou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vyzvat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studenty</a:t>
            </a:r>
            <a:r>
              <a:rPr lang="en-US" sz="1600" dirty="0">
                <a:solidFill>
                  <a:schemeClr val="tx1"/>
                </a:solidFill>
              </a:rPr>
              <a:t> k </a:t>
            </a:r>
            <a:r>
              <a:rPr lang="en-US" sz="1600" dirty="0" err="1">
                <a:solidFill>
                  <a:schemeClr val="tx1"/>
                </a:solidFill>
              </a:rPr>
              <a:t>zodpovězení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otázek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které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považují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zajímavé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nebo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případně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formulovat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vlastní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otázky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zejména</a:t>
            </a:r>
            <a:r>
              <a:rPr lang="en-US" sz="1600" dirty="0">
                <a:solidFill>
                  <a:schemeClr val="tx1"/>
                </a:solidFill>
              </a:rPr>
              <a:t> pro </a:t>
            </a:r>
            <a:r>
              <a:rPr lang="en-US" sz="1600" dirty="0" err="1">
                <a:solidFill>
                  <a:schemeClr val="tx1"/>
                </a:solidFill>
              </a:rPr>
              <a:t>úroveň</a:t>
            </a:r>
            <a:r>
              <a:rPr lang="en-US" sz="1600" dirty="0">
                <a:solidFill>
                  <a:schemeClr val="tx1"/>
                </a:solidFill>
              </a:rPr>
              <a:t> 6 EQF.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0b78f225a7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  <p:sp>
        <p:nvSpPr>
          <p:cNvPr id="34" name="Google Shape;34;g10b78f225a7_0_0"/>
          <p:cNvSpPr txBox="1"/>
          <p:nvPr/>
        </p:nvSpPr>
        <p:spPr>
          <a:xfrm>
            <a:off x="248175" y="13667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Tematicky </a:t>
            </a:r>
            <a:r>
              <a:rPr lang="cs-CZ" sz="2000" b="1" u="sng" dirty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předcházející</a:t>
            </a:r>
            <a:r>
              <a:rPr lang="cs-CZ" sz="2000" b="1" dirty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 </a:t>
            </a:r>
            <a:r>
              <a:rPr lang="cs-CZ" sz="2000" b="1" dirty="0" smtClean="0">
                <a:solidFill>
                  <a:srgbClr val="18C32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0"/>
                  </a:ext>
                </a:extLst>
              </a:rPr>
              <a:t>kapsle</a:t>
            </a:r>
            <a:r>
              <a:rPr lang="en-GB" sz="2000" b="1" i="0" u="none" strike="noStrike" cap="none" dirty="0" smtClean="0">
                <a:solidFill>
                  <a:srgbClr val="18C32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: 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0b78f225a7_0_0"/>
          <p:cNvSpPr txBox="1"/>
          <p:nvPr/>
        </p:nvSpPr>
        <p:spPr>
          <a:xfrm>
            <a:off x="248175" y="2915075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cs-CZ" sz="2000" b="1" dirty="0">
                <a:solidFill>
                  <a:srgbClr val="18C320"/>
                </a:solidFill>
              </a:rPr>
              <a:t>Související kapsle 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g10b78f225a7_0_0"/>
          <p:cNvSpPr txBox="1"/>
          <p:nvPr/>
        </p:nvSpPr>
        <p:spPr>
          <a:xfrm>
            <a:off x="4793300" y="1366700"/>
            <a:ext cx="4160400" cy="107717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SzPts val="3200"/>
            </a:pPr>
            <a:r>
              <a:rPr lang="en-US" sz="1600" dirty="0" err="1">
                <a:solidFill>
                  <a:schemeClr val="dk1"/>
                </a:solidFill>
              </a:rPr>
              <a:t>Spojení</a:t>
            </a:r>
            <a:r>
              <a:rPr lang="en-US" sz="1600" dirty="0">
                <a:solidFill>
                  <a:schemeClr val="dk1"/>
                </a:solidFill>
              </a:rPr>
              <a:t> s </a:t>
            </a:r>
            <a:r>
              <a:rPr lang="en-US" sz="1600" dirty="0" err="1">
                <a:solidFill>
                  <a:schemeClr val="dk1"/>
                </a:solidFill>
              </a:rPr>
              <a:t>řidičskými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oprávněními</a:t>
            </a:r>
            <a:r>
              <a:rPr lang="en-US" sz="1600" dirty="0">
                <a:solidFill>
                  <a:schemeClr val="dk1"/>
                </a:solidFill>
              </a:rPr>
              <a:t> a </a:t>
            </a:r>
            <a:r>
              <a:rPr lang="en-US" sz="1600" dirty="0" err="1">
                <a:solidFill>
                  <a:schemeClr val="dk1"/>
                </a:solidFill>
              </a:rPr>
              <a:t>jejich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obsahem</a:t>
            </a:r>
            <a:r>
              <a:rPr lang="en-US" sz="1600" dirty="0">
                <a:solidFill>
                  <a:schemeClr val="dk1"/>
                </a:solidFill>
              </a:rPr>
              <a:t>. </a:t>
            </a:r>
            <a:r>
              <a:rPr lang="en-US" sz="1600" dirty="0" err="1">
                <a:solidFill>
                  <a:schemeClr val="dk1"/>
                </a:solidFill>
              </a:rPr>
              <a:t>Důležitá</a:t>
            </a:r>
            <a:r>
              <a:rPr lang="en-US" sz="1600" dirty="0">
                <a:solidFill>
                  <a:schemeClr val="dk1"/>
                </a:solidFill>
              </a:rPr>
              <a:t> je </a:t>
            </a:r>
            <a:r>
              <a:rPr lang="en-US" sz="1600" dirty="0" err="1">
                <a:solidFill>
                  <a:schemeClr val="dk1"/>
                </a:solidFill>
              </a:rPr>
              <a:t>souvislost</a:t>
            </a:r>
            <a:r>
              <a:rPr lang="en-US" sz="1600" dirty="0">
                <a:solidFill>
                  <a:schemeClr val="dk1"/>
                </a:solidFill>
              </a:rPr>
              <a:t> s </a:t>
            </a:r>
            <a:r>
              <a:rPr lang="en-US" sz="1600" dirty="0" err="1">
                <a:solidFill>
                  <a:schemeClr val="dk1"/>
                </a:solidFill>
              </a:rPr>
              <a:t>nedostatečným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pochopením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občanů</a:t>
            </a:r>
            <a:r>
              <a:rPr lang="en-US" sz="1600" dirty="0">
                <a:solidFill>
                  <a:schemeClr val="dk1"/>
                </a:solidFill>
              </a:rPr>
              <a:t> pro </a:t>
            </a:r>
            <a:r>
              <a:rPr lang="en-US" sz="1600" dirty="0" err="1">
                <a:solidFill>
                  <a:schemeClr val="dk1"/>
                </a:solidFill>
              </a:rPr>
              <a:t>pracovní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podmínky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doručovatelů</a:t>
            </a:r>
            <a:r>
              <a:rPr lang="en-US" sz="1600" dirty="0">
                <a:solidFill>
                  <a:schemeClr val="dk1"/>
                </a:solidFill>
              </a:rPr>
              <a:t>.</a:t>
            </a:r>
            <a:endParaRPr lang="en-US" sz="1600" dirty="0">
              <a:solidFill>
                <a:schemeClr val="dk1"/>
              </a:solidFill>
            </a:endParaRPr>
          </a:p>
        </p:txBody>
      </p:sp>
      <p:sp>
        <p:nvSpPr>
          <p:cNvPr id="37" name="Google Shape;37;g10b78f225a7_0_0"/>
          <p:cNvSpPr txBox="1"/>
          <p:nvPr/>
        </p:nvSpPr>
        <p:spPr>
          <a:xfrm>
            <a:off x="4793300" y="2915075"/>
            <a:ext cx="4160400" cy="83095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SzPts val="3200"/>
            </a:pPr>
            <a:r>
              <a:rPr lang="en-US" sz="1600" dirty="0" smtClean="0">
                <a:solidFill>
                  <a:schemeClr val="dk1"/>
                </a:solidFill>
              </a:rPr>
              <a:t>2.2.1</a:t>
            </a:r>
            <a:r>
              <a:rPr lang="en-US" sz="1600" dirty="0">
                <a:solidFill>
                  <a:schemeClr val="dk1"/>
                </a:solidFill>
              </a:rPr>
              <a:t>, 2.2.2 </a:t>
            </a:r>
            <a:r>
              <a:rPr lang="en-US" sz="1600" dirty="0" smtClean="0">
                <a:solidFill>
                  <a:schemeClr val="dk1"/>
                </a:solidFill>
              </a:rPr>
              <a:t>a </a:t>
            </a:r>
            <a:r>
              <a:rPr lang="en-US" sz="1600" dirty="0">
                <a:solidFill>
                  <a:schemeClr val="dk1"/>
                </a:solidFill>
              </a:rPr>
              <a:t>2.2.3.</a:t>
            </a:r>
          </a:p>
          <a:p>
            <a:pPr algn="just">
              <a:buSzPts val="3200"/>
            </a:pPr>
            <a:endParaRPr lang="en-US" sz="1600" dirty="0">
              <a:solidFill>
                <a:schemeClr val="dk1"/>
              </a:solidFill>
            </a:endParaRPr>
          </a:p>
          <a:p>
            <a:pPr algn="just">
              <a:buSzPts val="3200"/>
            </a:pPr>
            <a:endParaRPr lang="es-ES" sz="1600" dirty="0">
              <a:solidFill>
                <a:schemeClr val="dk1"/>
              </a:solidFill>
            </a:endParaRPr>
          </a:p>
        </p:txBody>
      </p:sp>
      <p:sp>
        <p:nvSpPr>
          <p:cNvPr id="38" name="Google Shape;38;g10b78f225a7_0_0"/>
          <p:cNvSpPr txBox="1"/>
          <p:nvPr/>
        </p:nvSpPr>
        <p:spPr>
          <a:xfrm>
            <a:off x="300300" y="4604400"/>
            <a:ext cx="4271700" cy="400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GB" sz="2000" b="1" dirty="0" smtClean="0">
                <a:solidFill>
                  <a:srgbClr val="18C320"/>
                </a:solidFill>
              </a:rPr>
              <a:t>Auto</a:t>
            </a:r>
            <a:r>
              <a:rPr lang="cs-CZ" sz="2000" b="1" dirty="0" err="1" smtClean="0">
                <a:solidFill>
                  <a:srgbClr val="18C320"/>
                </a:solidFill>
              </a:rPr>
              <a:t>ři</a:t>
            </a:r>
            <a:r>
              <a:rPr lang="en-GB" sz="2000" b="1" dirty="0" smtClean="0">
                <a:solidFill>
                  <a:srgbClr val="18C320"/>
                </a:solidFill>
              </a:rPr>
              <a:t>:</a:t>
            </a:r>
            <a:endParaRPr lang="en-GB" sz="2000" b="0" i="0" u="none" strike="noStrike" cap="none" dirty="0">
              <a:solidFill>
                <a:srgbClr val="18C3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g10b78f225a7_0_0"/>
          <p:cNvSpPr txBox="1"/>
          <p:nvPr/>
        </p:nvSpPr>
        <p:spPr>
          <a:xfrm>
            <a:off x="4793300" y="4604400"/>
            <a:ext cx="4160400" cy="33851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18C3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3200"/>
            </a:pPr>
            <a:r>
              <a:rPr lang="en-US" sz="1600" dirty="0">
                <a:solidFill>
                  <a:schemeClr val="dk1"/>
                </a:solidFill>
              </a:rPr>
              <a:t>AFT, SUSMILE consortium </a:t>
            </a:r>
            <a:r>
              <a:rPr lang="en-US" sz="1600" dirty="0" smtClean="0">
                <a:solidFill>
                  <a:schemeClr val="dk1"/>
                </a:solidFill>
              </a:rPr>
              <a:t>member</a:t>
            </a:r>
            <a:endParaRPr lang="en-US" sz="1600" dirty="0">
              <a:solidFill>
                <a:schemeClr val="dk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454820" y="3275112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2 Rectángulo"/>
          <p:cNvSpPr/>
          <p:nvPr/>
        </p:nvSpPr>
        <p:spPr>
          <a:xfrm>
            <a:off x="313508" y="891234"/>
            <a:ext cx="8477795" cy="523220"/>
          </a:xfrm>
          <a:prstGeom prst="rect">
            <a:avLst/>
          </a:prstGeom>
          <a:solidFill>
            <a:srgbClr val="18C320"/>
          </a:solidFill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Cíl k</a:t>
            </a:r>
            <a:r>
              <a:rPr lang="en-GB" sz="2800" dirty="0" err="1" smtClean="0">
                <a:solidFill>
                  <a:schemeClr val="bg1"/>
                </a:solidFill>
              </a:rPr>
              <a:t>apsle</a:t>
            </a:r>
            <a:endParaRPr lang="en-GB" dirty="0"/>
          </a:p>
        </p:txBody>
      </p:sp>
      <p:sp>
        <p:nvSpPr>
          <p:cNvPr id="4" name="3 Rectángulo"/>
          <p:cNvSpPr/>
          <p:nvPr/>
        </p:nvSpPr>
        <p:spPr>
          <a:xfrm>
            <a:off x="313509" y="1586972"/>
            <a:ext cx="8464731" cy="224676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err="1">
                <a:solidFill>
                  <a:schemeClr val="tx1"/>
                </a:solidFill>
              </a:rPr>
              <a:t>Omezení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jsou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rámci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četná</a:t>
            </a:r>
            <a:r>
              <a:rPr lang="en-US" sz="2000" dirty="0">
                <a:solidFill>
                  <a:schemeClr val="tx1"/>
                </a:solidFill>
              </a:rPr>
              <a:t>, aby </a:t>
            </a:r>
            <a:r>
              <a:rPr lang="en-US" sz="2000" dirty="0" err="1">
                <a:solidFill>
                  <a:schemeClr val="tx1"/>
                </a:solidFill>
              </a:rPr>
              <a:t>bylo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možné</a:t>
            </a:r>
            <a:r>
              <a:rPr lang="en-US" sz="2000" dirty="0">
                <a:solidFill>
                  <a:schemeClr val="tx1"/>
                </a:solidFill>
              </a:rPr>
              <a:t> se </a:t>
            </a:r>
            <a:r>
              <a:rPr lang="en-US" sz="2000" dirty="0" err="1">
                <a:solidFill>
                  <a:schemeClr val="tx1"/>
                </a:solidFill>
              </a:rPr>
              <a:t>pohybovat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řádně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doručovat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zásilky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jakýkoli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jiný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produkt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Vzhledem</a:t>
            </a:r>
            <a:r>
              <a:rPr lang="en-US" sz="2000" dirty="0">
                <a:solidFill>
                  <a:schemeClr val="tx1"/>
                </a:solidFill>
              </a:rPr>
              <a:t> k </a:t>
            </a:r>
            <a:r>
              <a:rPr lang="en-US" sz="2000" dirty="0" err="1">
                <a:solidFill>
                  <a:schemeClr val="tx1"/>
                </a:solidFill>
              </a:rPr>
              <a:t>tomu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že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způsoby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městské</a:t>
            </a:r>
            <a:r>
              <a:rPr lang="en-US" sz="2000" dirty="0">
                <a:solidFill>
                  <a:schemeClr val="tx1"/>
                </a:solidFill>
              </a:rPr>
              <a:t> mobility </a:t>
            </a:r>
            <a:r>
              <a:rPr lang="en-US" sz="2000" dirty="0" err="1">
                <a:solidFill>
                  <a:schemeClr val="tx1"/>
                </a:solidFill>
              </a:rPr>
              <a:t>jsou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velmi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komplexní</a:t>
            </a:r>
            <a:r>
              <a:rPr lang="en-US" sz="2000" dirty="0">
                <a:solidFill>
                  <a:schemeClr val="tx1"/>
                </a:solidFill>
              </a:rPr>
              <a:t>, ale </a:t>
            </a:r>
            <a:r>
              <a:rPr lang="en-US" sz="2000" dirty="0" err="1">
                <a:solidFill>
                  <a:schemeClr val="tx1"/>
                </a:solidFill>
              </a:rPr>
              <a:t>chování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občanů</a:t>
            </a:r>
            <a:r>
              <a:rPr lang="en-US" sz="2000" dirty="0">
                <a:solidFill>
                  <a:schemeClr val="tx1"/>
                </a:solidFill>
              </a:rPr>
              <a:t> a </a:t>
            </a:r>
            <a:r>
              <a:rPr lang="en-US" sz="2000" dirty="0" err="1">
                <a:solidFill>
                  <a:schemeClr val="tx1"/>
                </a:solidFill>
              </a:rPr>
              <a:t>jejich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znalosti</a:t>
            </a:r>
            <a:r>
              <a:rPr lang="en-US" sz="2000" dirty="0">
                <a:solidFill>
                  <a:schemeClr val="tx1"/>
                </a:solidFill>
              </a:rPr>
              <a:t> o </a:t>
            </a:r>
            <a:r>
              <a:rPr lang="en-US" sz="2000" dirty="0" err="1">
                <a:solidFill>
                  <a:schemeClr val="tx1"/>
                </a:solidFill>
              </a:rPr>
              <a:t>sdílení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prostoru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nejsou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stejné</a:t>
            </a:r>
            <a:r>
              <a:rPr lang="en-US" sz="2000" dirty="0">
                <a:solidFill>
                  <a:schemeClr val="tx1"/>
                </a:solidFill>
              </a:rPr>
              <a:t>, je </a:t>
            </a:r>
            <a:r>
              <a:rPr lang="en-US" sz="2000" dirty="0" err="1">
                <a:solidFill>
                  <a:schemeClr val="tx1"/>
                </a:solidFill>
              </a:rPr>
              <a:t>cílem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této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kapsle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poskytnout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studentům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potřebné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dovednosti</a:t>
            </a:r>
            <a:r>
              <a:rPr lang="en-US" sz="2000" dirty="0">
                <a:solidFill>
                  <a:schemeClr val="tx1"/>
                </a:solidFill>
              </a:rPr>
              <a:t>, aby </a:t>
            </a:r>
            <a:r>
              <a:rPr lang="en-US" sz="2000" dirty="0" err="1">
                <a:solidFill>
                  <a:schemeClr val="tx1"/>
                </a:solidFill>
              </a:rPr>
              <a:t>mohli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příkladně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jednat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jako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profesionálové</a:t>
            </a:r>
            <a:r>
              <a:rPr lang="en-US" sz="2000" dirty="0">
                <a:solidFill>
                  <a:schemeClr val="tx1"/>
                </a:solidFill>
              </a:rPr>
              <a:t> v </a:t>
            </a:r>
            <a:r>
              <a:rPr lang="en-US" sz="2000" dirty="0" err="1">
                <a:solidFill>
                  <a:schemeClr val="tx1"/>
                </a:solidFill>
              </a:rPr>
              <a:t>oblasti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doručování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nebo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při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koordinaci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těchto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profesionálů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GB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679986"/>
              </p:ext>
            </p:extLst>
          </p:nvPr>
        </p:nvGraphicFramePr>
        <p:xfrm>
          <a:off x="326571" y="4053498"/>
          <a:ext cx="8464731" cy="906060"/>
        </p:xfrm>
        <a:graphic>
          <a:graphicData uri="http://schemas.openxmlformats.org/drawingml/2006/table">
            <a:tbl>
              <a:tblPr/>
              <a:tblGrid>
                <a:gridCol w="2457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4228"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ategr</a:t>
                      </a:r>
                      <a:r>
                        <a:rPr lang="cs-CZ" sz="1800" b="0" i="0" u="none" strike="noStrike" noProof="0" dirty="0" err="1" smtClean="0">
                          <a:solidFill>
                            <a:srgbClr val="FFFFFF"/>
                          </a:solidFill>
                          <a:latin typeface="Arial"/>
                        </a:rPr>
                        <a:t>ie</a:t>
                      </a:r>
                      <a:r>
                        <a:rPr lang="en-GB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  <a:endParaRPr lang="en-GB" sz="1800" noProof="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i="0" u="none" strike="noStrike" noProof="0" dirty="0" smtClean="0">
                          <a:solidFill>
                            <a:schemeClr val="tx1"/>
                          </a:solidFill>
                          <a:latin typeface="Arial"/>
                        </a:rPr>
                        <a:t>Do</a:t>
                      </a:r>
                      <a:r>
                        <a:rPr lang="cs-CZ" sz="1800" b="0" i="0" u="none" strike="noStrike" noProof="0" dirty="0" smtClean="0">
                          <a:solidFill>
                            <a:schemeClr val="tx1"/>
                          </a:solidFill>
                          <a:latin typeface="Arial"/>
                        </a:rPr>
                        <a:t>k</a:t>
                      </a:r>
                      <a:r>
                        <a:rPr lang="en-GB" sz="1800" b="0" i="0" u="none" strike="noStrike" noProof="0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ument</a:t>
                      </a:r>
                      <a:r>
                        <a:rPr lang="en-GB" sz="18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cs-CZ" sz="1800" b="0" i="0" u="none" strike="noStrike" noProof="0" dirty="0" smtClean="0">
                          <a:solidFill>
                            <a:schemeClr val="tx1"/>
                          </a:solidFill>
                          <a:latin typeface="Arial"/>
                        </a:rPr>
                        <a:t>zdroj</a:t>
                      </a:r>
                      <a:endParaRPr lang="en-GB" sz="18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EQF</a:t>
                      </a:r>
                      <a:endParaRPr lang="es-ES" sz="1800" dirty="0"/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5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2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4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X</a:t>
                      </a:r>
                      <a:endParaRPr lang="es-ES" sz="1400" dirty="0">
                        <a:solidFill>
                          <a:schemeClr val="tx1"/>
                        </a:solidFill>
                      </a:endParaRPr>
                    </a:p>
                  </a:txBody>
                  <a:tcPr marL="54673" marR="54673" marT="34170" marB="3417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42139"/>
              </p:ext>
            </p:extLst>
          </p:nvPr>
        </p:nvGraphicFramePr>
        <p:xfrm>
          <a:off x="326572" y="5281362"/>
          <a:ext cx="8490858" cy="342584"/>
        </p:xfrm>
        <a:graphic>
          <a:graphicData uri="http://schemas.openxmlformats.org/drawingml/2006/table">
            <a:tbl>
              <a:tblPr/>
              <a:tblGrid>
                <a:gridCol w="24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8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Cvičení</a:t>
                      </a:r>
                      <a:endParaRPr lang="en-GB" sz="1800" noProof="0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ANO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818806"/>
              </p:ext>
            </p:extLst>
          </p:nvPr>
        </p:nvGraphicFramePr>
        <p:xfrm>
          <a:off x="339634" y="6065134"/>
          <a:ext cx="8477795" cy="342584"/>
        </p:xfrm>
        <a:graphic>
          <a:graphicData uri="http://schemas.openxmlformats.org/drawingml/2006/table">
            <a:tbl>
              <a:tblPr/>
              <a:tblGrid>
                <a:gridCol w="2468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86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b="0" i="0" u="none" strike="noStrike" cap="none" dirty="0" smtClean="0">
                          <a:solidFill>
                            <a:srgbClr val="FFFFFF"/>
                          </a:solidFill>
                          <a:latin typeface="+mn-lt"/>
                          <a:cs typeface="Arial"/>
                          <a:sym typeface="Arial"/>
                        </a:rPr>
                        <a:t>Časová náročnost</a:t>
                      </a:r>
                      <a:endParaRPr lang="cs-CZ" sz="1800" u="none" strike="noStrike" cap="none" dirty="0"/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8C320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60</a:t>
                      </a:r>
                      <a:r>
                        <a:rPr lang="es-ES" sz="1800" b="0" i="0" u="none" strike="noStrike" dirty="0">
                          <a:solidFill>
                            <a:srgbClr val="7F7F7F"/>
                          </a:solidFill>
                          <a:latin typeface="Arial"/>
                        </a:rPr>
                        <a:t> </a:t>
                      </a:r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Minut 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(40 min </a:t>
                      </a:r>
                      <a:r>
                        <a:rPr lang="cs-CZ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čtení</a:t>
                      </a:r>
                      <a:r>
                        <a:rPr lang="es-ES" sz="18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a </a:t>
                      </a:r>
                      <a:r>
                        <a:rPr lang="es-ES" sz="18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20 min test)</a:t>
                      </a:r>
                      <a:endParaRPr lang="es-ES" sz="1800" dirty="0">
                        <a:solidFill>
                          <a:schemeClr val="tx1"/>
                        </a:solidFill>
                      </a:endParaRPr>
                    </a:p>
                  </a:txBody>
                  <a:tcPr marL="54611" marR="54611" marT="34132" marB="34132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4</a:t>
            </a:fld>
            <a:endParaRPr/>
          </a:p>
        </p:txBody>
      </p:sp>
      <p:sp>
        <p:nvSpPr>
          <p:cNvPr id="56" name="Google Shape;56;p3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  <a:buSzPts val="3959"/>
            </a:pPr>
            <a:r>
              <a:rPr lang="cs-CZ" sz="2800" dirty="0" smtClean="0">
                <a:solidFill>
                  <a:schemeClr val="lt1"/>
                </a:solidFill>
              </a:rPr>
              <a:t>Obsah</a:t>
            </a:r>
            <a:endParaRPr lang="en-GB" sz="2800" dirty="0"/>
          </a:p>
        </p:txBody>
      </p:sp>
      <p:sp>
        <p:nvSpPr>
          <p:cNvPr id="57" name="Google Shape;57;p3"/>
          <p:cNvSpPr/>
          <p:nvPr/>
        </p:nvSpPr>
        <p:spPr>
          <a:xfrm>
            <a:off x="1214846" y="2396683"/>
            <a:ext cx="7606904" cy="4354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36575" algn="just" rtl="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err="1" smtClean="0"/>
              <a:t>Soužití</a:t>
            </a:r>
            <a:r>
              <a:rPr lang="en-US" sz="2000" dirty="0" smtClean="0"/>
              <a:t> </a:t>
            </a:r>
            <a:r>
              <a:rPr lang="en-US" sz="2000" dirty="0" err="1"/>
              <a:t>několika</a:t>
            </a:r>
            <a:r>
              <a:rPr lang="en-US" sz="2000" dirty="0"/>
              <a:t> </a:t>
            </a:r>
            <a:r>
              <a:rPr lang="en-US" sz="2000" dirty="0" err="1"/>
              <a:t>druhů</a:t>
            </a:r>
            <a:r>
              <a:rPr lang="en-US" sz="2000" dirty="0"/>
              <a:t> mobility</a:t>
            </a:r>
          </a:p>
          <a:p>
            <a:pPr marL="536575" algn="just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000" dirty="0" err="1"/>
              <a:t>Městská</a:t>
            </a:r>
            <a:r>
              <a:rPr lang="en-US" sz="2000" dirty="0"/>
              <a:t> </a:t>
            </a:r>
            <a:r>
              <a:rPr lang="en-US" sz="2000" dirty="0" err="1"/>
              <a:t>pravidla</a:t>
            </a:r>
            <a:r>
              <a:rPr lang="en-US" sz="2000" dirty="0"/>
              <a:t> a </a:t>
            </a:r>
            <a:r>
              <a:rPr lang="en-US" sz="2000" dirty="0" err="1"/>
              <a:t>rozdíly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znalostech</a:t>
            </a:r>
            <a:r>
              <a:rPr lang="en-US" sz="2000" dirty="0"/>
              <a:t> </a:t>
            </a:r>
            <a:r>
              <a:rPr lang="en-US" sz="2000" dirty="0" err="1"/>
              <a:t>uživatelů</a:t>
            </a:r>
            <a:endParaRPr lang="en-US" sz="2000" dirty="0"/>
          </a:p>
          <a:p>
            <a:pPr marL="536575" algn="just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000" dirty="0" err="1"/>
              <a:t>Logistické</a:t>
            </a:r>
            <a:r>
              <a:rPr lang="en-US" sz="2000" dirty="0"/>
              <a:t> </a:t>
            </a:r>
            <a:r>
              <a:rPr lang="en-US" sz="2000" dirty="0" err="1"/>
              <a:t>operace</a:t>
            </a:r>
            <a:r>
              <a:rPr lang="en-US" sz="2000" dirty="0"/>
              <a:t> v </a:t>
            </a:r>
            <a:r>
              <a:rPr lang="en-US" sz="2000" dirty="0" err="1"/>
              <a:t>tomto</a:t>
            </a:r>
            <a:r>
              <a:rPr lang="en-US" sz="2000" dirty="0"/>
              <a:t> </a:t>
            </a:r>
            <a:r>
              <a:rPr lang="en-US" sz="2000" dirty="0" err="1"/>
              <a:t>prostředí</a:t>
            </a:r>
            <a:endParaRPr lang="en-US" sz="2000" dirty="0"/>
          </a:p>
          <a:p>
            <a:pPr marL="536575" algn="just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000" dirty="0" err="1"/>
              <a:t>Příkladnost</a:t>
            </a:r>
            <a:r>
              <a:rPr lang="en-US" sz="2000" dirty="0"/>
              <a:t> </a:t>
            </a:r>
            <a:r>
              <a:rPr lang="en-US" sz="2000" dirty="0" err="1"/>
              <a:t>řidičů</a:t>
            </a:r>
            <a:r>
              <a:rPr lang="en-US" sz="2000" dirty="0"/>
              <a:t> </a:t>
            </a:r>
            <a:r>
              <a:rPr lang="en-US" sz="2000" dirty="0" err="1"/>
              <a:t>doručovatelů</a:t>
            </a:r>
            <a:endParaRPr lang="en-US" sz="2000" b="0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</a:pPr>
            <a:endParaRPr lang="en-US" sz="1800" b="0" i="0" u="sng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SzPts val="2200"/>
            </a:pPr>
            <a:r>
              <a:rPr lang="en-US" sz="1800" u="sng" dirty="0" err="1"/>
              <a:t>Poznámka</a:t>
            </a:r>
            <a:r>
              <a:rPr lang="en-US" sz="1800" u="sng" dirty="0"/>
              <a:t>: </a:t>
            </a:r>
          </a:p>
          <a:p>
            <a:pPr lvl="0" algn="just">
              <a:buSzPts val="2200"/>
            </a:pPr>
            <a:r>
              <a:rPr lang="en-US" sz="1800" dirty="0" err="1"/>
              <a:t>Doporučujeme</a:t>
            </a:r>
            <a:r>
              <a:rPr lang="en-US" sz="1800" dirty="0"/>
              <a:t> </a:t>
            </a:r>
            <a:r>
              <a:rPr lang="en-US" sz="1800" dirty="0" err="1"/>
              <a:t>navázat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místní</a:t>
            </a:r>
            <a:r>
              <a:rPr lang="en-US" sz="1800" dirty="0"/>
              <a:t>/</a:t>
            </a:r>
            <a:r>
              <a:rPr lang="en-US" sz="1800" dirty="0" err="1"/>
              <a:t>národní</a:t>
            </a:r>
            <a:r>
              <a:rPr lang="en-US" sz="1800" dirty="0"/>
              <a:t> </a:t>
            </a:r>
            <a:r>
              <a:rPr lang="en-US" sz="1800" dirty="0" err="1"/>
              <a:t>předpisy</a:t>
            </a:r>
            <a:r>
              <a:rPr lang="en-US" sz="1800" dirty="0"/>
              <a:t> v </a:t>
            </a:r>
            <a:r>
              <a:rPr lang="en-US" sz="1800" dirty="0" err="1"/>
              <a:t>předchozích</a:t>
            </a:r>
            <a:r>
              <a:rPr lang="en-US" sz="1800" dirty="0"/>
              <a:t> </a:t>
            </a:r>
            <a:r>
              <a:rPr lang="en-US" sz="1800" dirty="0" err="1"/>
              <a:t>kapitolách</a:t>
            </a:r>
            <a:r>
              <a:rPr lang="en-US" sz="1800" dirty="0"/>
              <a:t>, aby </a:t>
            </a:r>
            <a:r>
              <a:rPr lang="en-US" sz="1800" dirty="0" err="1"/>
              <a:t>žáci</a:t>
            </a:r>
            <a:r>
              <a:rPr lang="en-US" sz="1800" dirty="0"/>
              <a:t> </a:t>
            </a:r>
            <a:r>
              <a:rPr lang="en-US" sz="1800" dirty="0" err="1"/>
              <a:t>pochopili</a:t>
            </a:r>
            <a:r>
              <a:rPr lang="en-US" sz="1800" dirty="0"/>
              <a:t> </a:t>
            </a:r>
            <a:r>
              <a:rPr lang="en-US" sz="1800" dirty="0" err="1"/>
              <a:t>omezení</a:t>
            </a:r>
            <a:r>
              <a:rPr lang="en-US" sz="1800" dirty="0"/>
              <a:t>, </a:t>
            </a:r>
            <a:r>
              <a:rPr lang="en-US" sz="1800" dirty="0" err="1"/>
              <a:t>kterým</a:t>
            </a:r>
            <a:r>
              <a:rPr lang="en-US" sz="1800" dirty="0"/>
              <a:t> </a:t>
            </a:r>
            <a:r>
              <a:rPr lang="en-US" sz="1800" dirty="0" err="1"/>
              <a:t>čelí</a:t>
            </a:r>
            <a:r>
              <a:rPr lang="en-US" sz="1800" dirty="0"/>
              <a:t> </a:t>
            </a:r>
            <a:r>
              <a:rPr lang="en-US" sz="1800" dirty="0" err="1"/>
              <a:t>logistici</a:t>
            </a:r>
            <a:r>
              <a:rPr lang="en-US" sz="1800" dirty="0"/>
              <a:t> </a:t>
            </a:r>
            <a:r>
              <a:rPr lang="en-US" sz="1800" dirty="0" err="1"/>
              <a:t>při</a:t>
            </a:r>
            <a:r>
              <a:rPr lang="en-US" sz="1800" dirty="0"/>
              <a:t> </a:t>
            </a:r>
            <a:r>
              <a:rPr lang="en-US" sz="1800" dirty="0" err="1"/>
              <a:t>doručování</a:t>
            </a:r>
            <a:r>
              <a:rPr lang="en-US" sz="1800" dirty="0"/>
              <a:t> v </a:t>
            </a:r>
            <a:r>
              <a:rPr lang="en-US" sz="1800" dirty="0" err="1"/>
              <a:t>určitou</a:t>
            </a:r>
            <a:r>
              <a:rPr lang="en-US" sz="1800" dirty="0"/>
              <a:t> </a:t>
            </a:r>
            <a:r>
              <a:rPr lang="en-US" sz="1800" dirty="0" err="1"/>
              <a:t>dobu</a:t>
            </a:r>
            <a:r>
              <a:rPr lang="en-US" sz="1800" dirty="0"/>
              <a:t>, s </a:t>
            </a:r>
            <a:r>
              <a:rPr lang="en-US" sz="1800" dirty="0" err="1"/>
              <a:t>dostupným</a:t>
            </a:r>
            <a:r>
              <a:rPr lang="en-US" sz="1800" dirty="0"/>
              <a:t> </a:t>
            </a:r>
            <a:r>
              <a:rPr lang="en-US" sz="1800" dirty="0" err="1"/>
              <a:t>parkovacím</a:t>
            </a:r>
            <a:r>
              <a:rPr lang="en-US" sz="1800" dirty="0"/>
              <a:t> </a:t>
            </a:r>
            <a:r>
              <a:rPr lang="en-US" sz="1800" dirty="0" err="1"/>
              <a:t>místem</a:t>
            </a:r>
            <a:r>
              <a:rPr lang="en-US" sz="1800" dirty="0"/>
              <a:t> </a:t>
            </a:r>
            <a:r>
              <a:rPr lang="en-US" sz="1800" dirty="0" err="1"/>
              <a:t>nebo</a:t>
            </a:r>
            <a:r>
              <a:rPr lang="en-US" sz="1800" dirty="0"/>
              <a:t> bez </a:t>
            </a:r>
            <a:r>
              <a:rPr lang="en-US" sz="1800" dirty="0" err="1"/>
              <a:t>něj</a:t>
            </a:r>
            <a:r>
              <a:rPr lang="en-US" sz="1800" dirty="0"/>
              <a:t> </a:t>
            </a:r>
            <a:r>
              <a:rPr lang="en-US" sz="1800" dirty="0" err="1"/>
              <a:t>atd</a:t>
            </a:r>
            <a:r>
              <a:rPr lang="en-US" sz="1800" dirty="0"/>
              <a:t>.</a:t>
            </a:r>
            <a:endParaRPr lang="en-US" sz="1800" dirty="0"/>
          </a:p>
        </p:txBody>
      </p:sp>
      <p:sp>
        <p:nvSpPr>
          <p:cNvPr id="58" name="Google Shape;58;p3"/>
          <p:cNvSpPr/>
          <p:nvPr/>
        </p:nvSpPr>
        <p:spPr>
          <a:xfrm>
            <a:off x="876753" y="2360711"/>
            <a:ext cx="338093" cy="1754089"/>
          </a:xfrm>
          <a:prstGeom prst="rect">
            <a:avLst/>
          </a:prstGeom>
          <a:solidFill>
            <a:srgbClr val="18C320"/>
          </a:solidFill>
          <a:ln w="12700" cap="flat" cmpd="sng">
            <a:solidFill>
              <a:srgbClr val="00B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78f225a7_0_23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s-ES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5</a:t>
            </a:fld>
            <a:endParaRPr/>
          </a:p>
        </p:txBody>
      </p:sp>
      <p:sp>
        <p:nvSpPr>
          <p:cNvPr id="72" name="Google Shape;72;g10b78f225a7_0_23"/>
          <p:cNvSpPr txBox="1"/>
          <p:nvPr/>
        </p:nvSpPr>
        <p:spPr>
          <a:xfrm>
            <a:off x="319069" y="1057929"/>
            <a:ext cx="8507480" cy="47963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742950" lvl="0" indent="-742950">
              <a:lnSpc>
                <a:spcPct val="90000"/>
              </a:lnSpc>
            </a:pPr>
            <a:r>
              <a:rPr lang="en-GB" sz="2800" dirty="0" err="1" smtClean="0">
                <a:solidFill>
                  <a:schemeClr val="lt1"/>
                </a:solidFill>
              </a:rPr>
              <a:t>Instru</a:t>
            </a:r>
            <a:r>
              <a:rPr lang="cs-CZ" sz="2800" dirty="0" err="1" smtClean="0">
                <a:solidFill>
                  <a:schemeClr val="lt1"/>
                </a:solidFill>
              </a:rPr>
              <a:t>kce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19069" y="1929637"/>
            <a:ext cx="836773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>
                <a:solidFill>
                  <a:schemeClr val="tx1"/>
                </a:solidFill>
              </a:rPr>
              <a:t>K </a:t>
            </a:r>
            <a:r>
              <a:rPr lang="en-GB" sz="1600" dirty="0" err="1">
                <a:solidFill>
                  <a:schemeClr val="tx1"/>
                </a:solidFill>
              </a:rPr>
              <a:t>této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Kapsli</a:t>
            </a:r>
            <a:r>
              <a:rPr lang="en-GB" sz="1600" dirty="0">
                <a:solidFill>
                  <a:schemeClr val="tx1"/>
                </a:solidFill>
              </a:rPr>
              <a:t> je </a:t>
            </a:r>
            <a:r>
              <a:rPr lang="en-GB" sz="1600" dirty="0" err="1">
                <a:solidFill>
                  <a:schemeClr val="tx1"/>
                </a:solidFill>
              </a:rPr>
              <a:t>přiloženo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několik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</a:t>
            </a:r>
            <a:r>
              <a:rPr lang="en-GB" sz="1600" dirty="0">
                <a:solidFill>
                  <a:schemeClr val="tx1"/>
                </a:solidFill>
              </a:rPr>
              <a:t> :</a:t>
            </a:r>
            <a:endParaRPr lang="en-GB" sz="1600" dirty="0">
              <a:solidFill>
                <a:schemeClr val="tx1"/>
              </a:solidFill>
            </a:endParaRP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GB" sz="1600" dirty="0">
                <a:solidFill>
                  <a:schemeClr val="tx1"/>
                </a:solidFill>
              </a:rPr>
              <a:t>SUSMILE </a:t>
            </a:r>
            <a:r>
              <a:rPr lang="en-GB" sz="1600" dirty="0" err="1">
                <a:solidFill>
                  <a:schemeClr val="tx1"/>
                </a:solidFill>
              </a:rPr>
              <a:t>syntézu</a:t>
            </a:r>
            <a:r>
              <a:rPr lang="en-GB" sz="1600" dirty="0">
                <a:solidFill>
                  <a:schemeClr val="tx1"/>
                </a:solidFill>
              </a:rPr>
              <a:t> k </a:t>
            </a:r>
            <a:r>
              <a:rPr lang="en-GB" sz="1600" dirty="0" err="1">
                <a:solidFill>
                  <a:schemeClr val="tx1"/>
                </a:solidFill>
              </a:rPr>
              <a:t>jednotlivým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přiloženým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dokumentům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důvod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proč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jsme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příklady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vybrali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odrážely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inspirovaly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správnou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profesní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praxi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en-GB" sz="1600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en-GB" sz="1600" dirty="0" err="1">
                <a:solidFill>
                  <a:schemeClr val="tx1"/>
                </a:solidFill>
              </a:rPr>
              <a:t>Dokumenty</a:t>
            </a:r>
            <a:r>
              <a:rPr lang="en-GB" sz="1600" dirty="0">
                <a:solidFill>
                  <a:schemeClr val="tx1"/>
                </a:solidFill>
              </a:rPr>
              <a:t> s </a:t>
            </a:r>
            <a:r>
              <a:rPr lang="en-GB" sz="1600" dirty="0" err="1">
                <a:solidFill>
                  <a:schemeClr val="tx1"/>
                </a:solidFill>
              </a:rPr>
              <a:t>případovými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studiemi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představují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různé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situace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nebo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analýzy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na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podporu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správného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chování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řidičů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komerční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dopravy</a:t>
            </a:r>
            <a:endParaRPr lang="en-GB" sz="1600" dirty="0">
              <a:solidFill>
                <a:schemeClr val="tx1"/>
              </a:solidFill>
            </a:endParaRPr>
          </a:p>
          <a:p>
            <a:pPr algn="just"/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případové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studie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být</a:t>
            </a:r>
            <a:r>
              <a:rPr lang="en-GB" sz="1600" dirty="0">
                <a:solidFill>
                  <a:schemeClr val="tx1"/>
                </a:solidFill>
              </a:rPr>
              <a:t> v </a:t>
            </a:r>
            <a:r>
              <a:rPr lang="en-GB" sz="1600" dirty="0" err="1">
                <a:solidFill>
                  <a:schemeClr val="tx1"/>
                </a:solidFill>
              </a:rPr>
              <a:t>budoucnu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více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přizpůsobeny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aktuálnějším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údajům</a:t>
            </a:r>
            <a:r>
              <a:rPr lang="en-GB" sz="1600" dirty="0">
                <a:solidFill>
                  <a:schemeClr val="tx1"/>
                </a:solidFill>
              </a:rPr>
              <a:t> a </a:t>
            </a:r>
            <a:r>
              <a:rPr lang="en-GB" sz="1600" dirty="0" err="1">
                <a:solidFill>
                  <a:schemeClr val="tx1"/>
                </a:solidFill>
              </a:rPr>
              <a:t>inovativnějším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operacím</a:t>
            </a:r>
            <a:r>
              <a:rPr lang="en-GB" sz="1600" dirty="0">
                <a:solidFill>
                  <a:schemeClr val="tx1"/>
                </a:solidFill>
              </a:rPr>
              <a:t>, aby </a:t>
            </a:r>
            <a:r>
              <a:rPr lang="en-GB" sz="1600" dirty="0" err="1">
                <a:solidFill>
                  <a:schemeClr val="tx1"/>
                </a:solidFill>
              </a:rPr>
              <a:t>vyhovovaly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potřebám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městské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logistické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poptávky</a:t>
            </a:r>
            <a:r>
              <a:rPr lang="en-GB" sz="1600" dirty="0">
                <a:solidFill>
                  <a:schemeClr val="tx1"/>
                </a:solidFill>
              </a:rPr>
              <a:t>. </a:t>
            </a:r>
            <a:r>
              <a:rPr lang="en-GB" sz="1600" dirty="0" err="1">
                <a:solidFill>
                  <a:schemeClr val="tx1"/>
                </a:solidFill>
              </a:rPr>
              <a:t>Zveme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vás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abyste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sledovali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tyto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aktualizované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přehledy</a:t>
            </a:r>
            <a:r>
              <a:rPr lang="en-GB" sz="1600" dirty="0">
                <a:solidFill>
                  <a:schemeClr val="tx1"/>
                </a:solidFill>
              </a:rPr>
              <a:t>, </a:t>
            </a:r>
            <a:r>
              <a:rPr lang="en-GB" sz="1600" dirty="0" err="1">
                <a:solidFill>
                  <a:schemeClr val="tx1"/>
                </a:solidFill>
              </a:rPr>
              <a:t>které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mohou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přinést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další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hodnotu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tomuto</a:t>
            </a:r>
            <a:r>
              <a:rPr lang="en-GB" sz="1600" dirty="0">
                <a:solidFill>
                  <a:schemeClr val="tx1"/>
                </a:solidFill>
              </a:rPr>
              <a:t> </a:t>
            </a:r>
            <a:r>
              <a:rPr lang="en-GB" sz="1600" dirty="0" err="1">
                <a:solidFill>
                  <a:schemeClr val="tx1"/>
                </a:solidFill>
              </a:rPr>
              <a:t>obsahu</a:t>
            </a:r>
            <a:r>
              <a:rPr lang="en-GB" sz="1600" dirty="0">
                <a:solidFill>
                  <a:schemeClr val="tx1"/>
                </a:solidFill>
              </a:rPr>
              <a:t> MOOC SUSMILE.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6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 smtClean="0">
                <a:solidFill>
                  <a:schemeClr val="lt1"/>
                </a:solidFill>
              </a:rPr>
              <a:t>Zdroj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1 – SUSMILE </a:t>
            </a:r>
            <a:r>
              <a:rPr lang="en-GB" sz="2800" dirty="0" err="1" smtClean="0">
                <a:solidFill>
                  <a:schemeClr val="lt1"/>
                </a:solidFill>
              </a:rPr>
              <a:t>Syn</a:t>
            </a:r>
            <a:r>
              <a:rPr lang="cs-CZ" sz="2800" dirty="0" err="1" smtClean="0">
                <a:solidFill>
                  <a:schemeClr val="lt1"/>
                </a:solidFill>
              </a:rPr>
              <a:t>téza</a:t>
            </a:r>
            <a:endParaRPr lang="en-GB" sz="2800" dirty="0">
              <a:solidFill>
                <a:schemeClr val="lt1"/>
              </a:solidFill>
            </a:endParaRP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4"/>
            <a:ext cx="8477700" cy="4718377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r>
              <a:rPr lang="cs-CZ" sz="1600" dirty="0" smtClean="0">
                <a:solidFill>
                  <a:schemeClr val="tx1"/>
                </a:solidFill>
              </a:rPr>
              <a:t>Tento dokument má stručně představit případovou studii pro tuto Kapsli: </a:t>
            </a:r>
          </a:p>
          <a:p>
            <a:pPr lvl="0" algn="just">
              <a:buSzPts val="2000"/>
            </a:pPr>
            <a:r>
              <a:rPr lang="cs-CZ" sz="1600" dirty="0" smtClean="0">
                <a:solidFill>
                  <a:schemeClr val="tx1"/>
                </a:solidFill>
              </a:rPr>
              <a:t>	"Práce na chování řidičů ve městech"</a:t>
            </a:r>
          </a:p>
          <a:p>
            <a:pPr lvl="0" algn="just">
              <a:buSzPts val="2000"/>
            </a:pPr>
            <a:endParaRPr lang="cs-CZ" sz="1600" dirty="0" smtClean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cs-CZ" sz="1600" dirty="0" smtClean="0">
                <a:solidFill>
                  <a:schemeClr val="tx1"/>
                </a:solidFill>
              </a:rPr>
              <a:t>Je důležité mít na paměti, že většina externích zdrojů nebyla přímo určena pro tento MOOC. Cílem našeho syntetického dokumentu je objasnit některé prvky a vysvětlit, proč jsme vybrané zdroje považovali za zajímavé pro reflexi tohoto konkrétního tématu.</a:t>
            </a:r>
            <a:endParaRPr lang="cs-CZ" sz="1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1600" dirty="0" smtClean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lang="cs-CZ" sz="1600" dirty="0" smtClean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cs-CZ" sz="1600" dirty="0" smtClean="0">
                <a:solidFill>
                  <a:schemeClr val="tx1"/>
                </a:solidFill>
              </a:rPr>
              <a:t>Vezměte prosím na vědomí, že to může souviset s časem, protože původní tvorba této syntézy byla provedena v roce 2022 a v následujících letech se mohly sloučit nové technologie, postupy nebo modely společností.</a:t>
            </a:r>
          </a:p>
          <a:p>
            <a:pPr lvl="0" algn="just">
              <a:buSzPts val="2000"/>
            </a:pPr>
            <a:endParaRPr lang="cs-CZ" sz="1600" dirty="0" smtClean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cs-CZ" sz="1600" dirty="0" smtClean="0">
                <a:solidFill>
                  <a:schemeClr val="tx1"/>
                </a:solidFill>
              </a:rPr>
              <a:t>Cílem těchto zdrojů je vyzvat studenty, aby uvedli teoretické prvky do perspektivy a pochopili každý model soukromého sektoru, aby čelili buď jeho prostředí, konkurenci atd.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7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 smtClean="0">
                <a:solidFill>
                  <a:schemeClr val="lt1"/>
                </a:solidFill>
              </a:rPr>
              <a:t>Zdroj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2 – </a:t>
            </a:r>
            <a:r>
              <a:rPr lang="cs-CZ" sz="2800" dirty="0" smtClean="0">
                <a:solidFill>
                  <a:schemeClr val="lt1"/>
                </a:solidFill>
              </a:rPr>
              <a:t>zdroj i</a:t>
            </a:r>
            <a:r>
              <a:rPr lang="en-GB" sz="2800" dirty="0" err="1" smtClean="0">
                <a:solidFill>
                  <a:schemeClr val="lt1"/>
                </a:solidFill>
              </a:rPr>
              <a:t>nforma</a:t>
            </a:r>
            <a:r>
              <a:rPr lang="cs-CZ" sz="2800" dirty="0" err="1" smtClean="0">
                <a:solidFill>
                  <a:schemeClr val="lt1"/>
                </a:solidFill>
              </a:rPr>
              <a:t>cí</a:t>
            </a:r>
            <a:r>
              <a:rPr lang="en-GB" sz="2800" dirty="0" smtClean="0">
                <a:solidFill>
                  <a:schemeClr val="lt1"/>
                </a:solidFill>
              </a:rPr>
              <a:t>: </a:t>
            </a:r>
            <a:r>
              <a:rPr lang="cs-CZ" sz="2800" dirty="0" smtClean="0">
                <a:solidFill>
                  <a:schemeClr val="lt1"/>
                </a:solidFill>
              </a:rPr>
              <a:t>přiložený </a:t>
            </a:r>
            <a:r>
              <a:rPr lang="en-GB" sz="2800" dirty="0" smtClean="0">
                <a:solidFill>
                  <a:schemeClr val="lt1"/>
                </a:solidFill>
              </a:rPr>
              <a:t>do</a:t>
            </a:r>
            <a:r>
              <a:rPr lang="cs-CZ" sz="2800" dirty="0" smtClean="0">
                <a:solidFill>
                  <a:schemeClr val="lt1"/>
                </a:solidFill>
              </a:rPr>
              <a:t>k</a:t>
            </a:r>
            <a:r>
              <a:rPr lang="en-GB" sz="2800" dirty="0" err="1" smtClean="0">
                <a:solidFill>
                  <a:schemeClr val="lt1"/>
                </a:solidFill>
              </a:rPr>
              <a:t>ument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(S2)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algn="just"/>
            <a:r>
              <a:rPr lang="fr-FR" sz="1600" b="1" i="0" u="none" strike="noStrike" baseline="0" dirty="0">
                <a:latin typeface="+mj-lt"/>
              </a:rPr>
              <a:t>Giacomo Dalla Chiara, </a:t>
            </a:r>
            <a:r>
              <a:rPr lang="fr-FR" sz="1600" b="1" i="0" u="none" strike="noStrike" baseline="0" dirty="0" err="1">
                <a:latin typeface="+mj-lt"/>
              </a:rPr>
              <a:t>Klaas</a:t>
            </a:r>
            <a:r>
              <a:rPr lang="fr-FR" sz="1600" b="1" i="0" u="none" strike="noStrike" baseline="0" dirty="0">
                <a:latin typeface="+mj-lt"/>
              </a:rPr>
              <a:t> </a:t>
            </a:r>
            <a:r>
              <a:rPr lang="fr-FR" sz="1600" b="1" i="0" u="none" strike="noStrike" baseline="0" dirty="0" err="1">
                <a:latin typeface="+mj-lt"/>
              </a:rPr>
              <a:t>Fiete</a:t>
            </a:r>
            <a:r>
              <a:rPr lang="fr-FR" sz="1600" b="1" i="0" u="none" strike="noStrike" baseline="0" dirty="0">
                <a:latin typeface="+mj-lt"/>
              </a:rPr>
              <a:t> </a:t>
            </a:r>
            <a:r>
              <a:rPr lang="fr-FR" sz="1600" b="1" i="0" u="none" strike="noStrike" baseline="0" dirty="0" err="1">
                <a:latin typeface="+mj-lt"/>
              </a:rPr>
              <a:t>Krutein</a:t>
            </a:r>
            <a:r>
              <a:rPr lang="fr-FR" sz="1600" b="1" i="0" u="none" strike="noStrike" baseline="0" dirty="0">
                <a:latin typeface="+mj-lt"/>
              </a:rPr>
              <a:t>, </a:t>
            </a:r>
            <a:r>
              <a:rPr lang="fr-FR" sz="1600" b="1" i="0" u="none" strike="noStrike" baseline="0" dirty="0" err="1">
                <a:latin typeface="+mj-lt"/>
              </a:rPr>
              <a:t>Andisheh</a:t>
            </a:r>
            <a:r>
              <a:rPr lang="fr-FR" sz="1600" b="1" i="0" u="none" strike="noStrike" baseline="0" dirty="0">
                <a:latin typeface="+mj-lt"/>
              </a:rPr>
              <a:t> </a:t>
            </a:r>
            <a:r>
              <a:rPr lang="fr-FR" sz="1600" b="1" i="0" u="none" strike="noStrike" baseline="0" dirty="0" err="1">
                <a:latin typeface="+mj-lt"/>
              </a:rPr>
              <a:t>Ranjbari</a:t>
            </a:r>
            <a:r>
              <a:rPr lang="fr-FR" sz="1600" b="1" i="0" u="none" strike="noStrike" baseline="0" dirty="0">
                <a:latin typeface="+mj-lt"/>
              </a:rPr>
              <a:t>, and Anne </a:t>
            </a:r>
            <a:r>
              <a:rPr lang="fr-FR" sz="1600" b="1" i="0" u="none" strike="noStrike" baseline="0" dirty="0" err="1">
                <a:latin typeface="+mj-lt"/>
              </a:rPr>
              <a:t>Goodchild</a:t>
            </a:r>
            <a:r>
              <a:rPr lang="fr-FR" sz="1600" b="1" i="0" u="none" strike="noStrike" baseline="0" dirty="0">
                <a:latin typeface="+mj-lt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(2021), </a:t>
            </a:r>
            <a:r>
              <a:rPr lang="cs-CZ" sz="1600" dirty="0" smtClean="0">
                <a:solidFill>
                  <a:schemeClr val="tx1"/>
                </a:solidFill>
                <a:latin typeface="+mj-lt"/>
              </a:rPr>
              <a:t>vědecký článek</a:t>
            </a:r>
            <a:r>
              <a:rPr lang="en-GB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GB" sz="1600" dirty="0">
                <a:solidFill>
                  <a:schemeClr val="tx1"/>
                </a:solidFill>
                <a:latin typeface="+mj-lt"/>
              </a:rPr>
              <a:t>“</a:t>
            </a:r>
            <a:r>
              <a:rPr lang="fr-FR" sz="1600" b="0" i="0" u="none" strike="noStrike" baseline="0" dirty="0" err="1">
                <a:latin typeface="+mj-lt"/>
              </a:rPr>
              <a:t>Understanding</a:t>
            </a:r>
            <a:r>
              <a:rPr lang="fr-FR" sz="1600" b="0" i="0" u="none" strike="noStrike" baseline="0" dirty="0">
                <a:latin typeface="+mj-lt"/>
              </a:rPr>
              <a:t> </a:t>
            </a:r>
            <a:r>
              <a:rPr lang="fr-FR" sz="1600" b="0" i="0" u="none" strike="noStrike" baseline="0" dirty="0" err="1">
                <a:latin typeface="+mj-lt"/>
              </a:rPr>
              <a:t>urban</a:t>
            </a:r>
            <a:r>
              <a:rPr lang="fr-FR" sz="1600" b="0" i="0" u="none" strike="noStrike" baseline="0" dirty="0">
                <a:latin typeface="+mj-lt"/>
              </a:rPr>
              <a:t> commercial v</a:t>
            </a:r>
            <a:r>
              <a:rPr lang="en-US" sz="1600" b="0" i="0" u="none" strike="noStrike" baseline="0" dirty="0" err="1">
                <a:latin typeface="+mj-lt"/>
              </a:rPr>
              <a:t>ehicle</a:t>
            </a:r>
            <a:r>
              <a:rPr lang="en-US" sz="1600" b="0" i="0" u="none" strike="noStrike" baseline="0" dirty="0">
                <a:latin typeface="+mj-lt"/>
              </a:rPr>
              <a:t> driver behaviors and decision m</a:t>
            </a:r>
            <a:r>
              <a:rPr lang="fr-FR" sz="1600" b="0" i="0" u="none" strike="noStrike" baseline="0" dirty="0" err="1">
                <a:latin typeface="+mj-lt"/>
              </a:rPr>
              <a:t>aking</a:t>
            </a:r>
            <a:r>
              <a:rPr lang="fr-FR" sz="1600" dirty="0">
                <a:solidFill>
                  <a:schemeClr val="tx1"/>
                </a:solidFill>
                <a:latin typeface="+mj-lt"/>
              </a:rPr>
              <a:t>’’</a:t>
            </a:r>
            <a:endParaRPr lang="en-GB" sz="1600" dirty="0">
              <a:solidFill>
                <a:schemeClr val="tx1"/>
              </a:solidFill>
              <a:latin typeface="+mj-lt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  <a:latin typeface="+mj-lt"/>
            </a:endParaRP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Dokument je k dispozici v angličtině.</a:t>
            </a:r>
          </a:p>
          <a:p>
            <a:pPr lvl="0">
              <a:buSzPts val="2000"/>
            </a:pPr>
            <a:endParaRPr lang="fr-FR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Tato studie představuje údaje shromážděné o chování řidičů užitkových vozidel prostřednictvím jízd s různými logistickými dopravci. Výsledky ukazují globální hospodaření řidičů s časem, například čas parkování versus doručovací operace nebo čas jízdy. Studie také ukazuje, že řidiči parkují na povolených parkovacích místech, přičemž méně než 5 % zastávek se odehrává v jízdním pruhu. Výsledky poskytují odhady délky cesty, doby zastavení a zvolených typů parkování, jakož i vhled do důvodů těchto rozhodnutí a faktorů, které ovlivňují volbu řidičů.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8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 smtClean="0">
                <a:solidFill>
                  <a:schemeClr val="lt1"/>
                </a:solidFill>
              </a:rPr>
              <a:t>Zdroj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3 – </a:t>
            </a:r>
            <a:r>
              <a:rPr lang="cs-CZ" sz="2800" dirty="0">
                <a:solidFill>
                  <a:schemeClr val="lt1"/>
                </a:solidFill>
              </a:rPr>
              <a:t>zdroj i</a:t>
            </a:r>
            <a:r>
              <a:rPr lang="en-GB" sz="2800" dirty="0" err="1">
                <a:solidFill>
                  <a:schemeClr val="lt1"/>
                </a:solidFill>
              </a:rPr>
              <a:t>nforma</a:t>
            </a:r>
            <a:r>
              <a:rPr lang="cs-CZ" sz="2800" dirty="0" err="1">
                <a:solidFill>
                  <a:schemeClr val="lt1"/>
                </a:solidFill>
              </a:rPr>
              <a:t>cí</a:t>
            </a:r>
            <a:r>
              <a:rPr lang="en-GB" sz="2800" dirty="0" smtClean="0">
                <a:solidFill>
                  <a:schemeClr val="lt1"/>
                </a:solidFill>
              </a:rPr>
              <a:t>: </a:t>
            </a:r>
            <a:r>
              <a:rPr lang="en-GB" sz="2800" dirty="0">
                <a:solidFill>
                  <a:schemeClr val="lt1"/>
                </a:solidFill>
              </a:rPr>
              <a:t>blog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 err="1">
                <a:solidFill>
                  <a:schemeClr val="tx1"/>
                </a:solidFill>
              </a:rPr>
              <a:t>Routific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(2020</a:t>
            </a:r>
            <a:r>
              <a:rPr lang="en-GB" sz="1600" dirty="0" smtClean="0">
                <a:solidFill>
                  <a:schemeClr val="tx1"/>
                </a:solidFill>
              </a:rPr>
              <a:t>,</a:t>
            </a:r>
            <a:r>
              <a:rPr lang="cs-CZ" sz="1600" dirty="0" smtClean="0">
                <a:solidFill>
                  <a:schemeClr val="tx1"/>
                </a:solidFill>
              </a:rPr>
              <a:t> srpen</a:t>
            </a:r>
            <a:r>
              <a:rPr lang="en-GB" sz="1600" dirty="0" smtClean="0">
                <a:solidFill>
                  <a:schemeClr val="tx1"/>
                </a:solidFill>
              </a:rPr>
              <a:t>), </a:t>
            </a:r>
            <a:r>
              <a:rPr lang="fr-FR" sz="1600" dirty="0">
                <a:solidFill>
                  <a:schemeClr val="tx1"/>
                </a:solidFill>
              </a:rPr>
              <a:t>‘’The best GPS app for </a:t>
            </a:r>
            <a:r>
              <a:rPr lang="fr-FR" sz="1600" dirty="0" err="1">
                <a:solidFill>
                  <a:schemeClr val="tx1"/>
                </a:solidFill>
              </a:rPr>
              <a:t>delivery</a:t>
            </a:r>
            <a:r>
              <a:rPr lang="fr-FR" sz="1600" dirty="0">
                <a:solidFill>
                  <a:schemeClr val="tx1"/>
                </a:solidFill>
              </a:rPr>
              <a:t> drivers in 2021’</a:t>
            </a:r>
            <a:endParaRPr lang="en-GB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7F7F7F"/>
                </a:solidFill>
                <a:hlinkClick r:id="rId3"/>
              </a:rPr>
              <a:t>https://blog.routific.com/best-driver-apps-for-route-planners</a:t>
            </a:r>
            <a:endParaRPr lang="fr-FR" sz="1600" dirty="0">
              <a:solidFill>
                <a:srgbClr val="7F7F7F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/>
            <a:r>
              <a:rPr lang="en-US" sz="1600" dirty="0" err="1">
                <a:solidFill>
                  <a:schemeClr val="tx1"/>
                </a:solidFill>
              </a:rPr>
              <a:t>Informace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výše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uvedeném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odkazu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zajímavé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přečíst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spolu</a:t>
            </a:r>
            <a:r>
              <a:rPr lang="en-US" sz="1600" dirty="0">
                <a:solidFill>
                  <a:schemeClr val="tx1"/>
                </a:solidFill>
              </a:rPr>
              <a:t> se </a:t>
            </a:r>
            <a:r>
              <a:rPr lang="en-US" sz="1600" dirty="0" err="1">
                <a:solidFill>
                  <a:schemeClr val="tx1"/>
                </a:solidFill>
              </a:rPr>
              <a:t>specializovaným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návrhem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níže</a:t>
            </a:r>
            <a:r>
              <a:rPr lang="en-US" sz="1600" dirty="0">
                <a:solidFill>
                  <a:schemeClr val="tx1"/>
                </a:solidFill>
              </a:rPr>
              <a:t>. V </a:t>
            </a:r>
            <a:r>
              <a:rPr lang="en-US" sz="1600" dirty="0" err="1">
                <a:solidFill>
                  <a:schemeClr val="tx1"/>
                </a:solidFill>
              </a:rPr>
              <a:t>níže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uvedeném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odkazu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uveden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příklad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toho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jaké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zkušenosti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mohou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mít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řidiči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dodávek</a:t>
            </a:r>
            <a:r>
              <a:rPr lang="en-US" sz="1600" dirty="0">
                <a:solidFill>
                  <a:schemeClr val="tx1"/>
                </a:solidFill>
              </a:rPr>
              <a:t> s </a:t>
            </a:r>
            <a:r>
              <a:rPr lang="en-US" sz="1600" dirty="0" err="1">
                <a:solidFill>
                  <a:schemeClr val="tx1"/>
                </a:solidFill>
              </a:rPr>
              <a:t>novými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technologiemi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  <a:endParaRPr lang="fr-FR" sz="1600" dirty="0">
              <a:solidFill>
                <a:schemeClr val="tx1"/>
              </a:solidFill>
            </a:endParaRPr>
          </a:p>
          <a:p>
            <a:pPr lvl="1" algn="just"/>
            <a:r>
              <a:rPr lang="fr-FR" sz="1600" dirty="0">
                <a:solidFill>
                  <a:schemeClr val="tx1"/>
                </a:solidFill>
                <a:hlinkClick r:id="rId4"/>
              </a:rPr>
              <a:t>Last mile guidance </a:t>
            </a:r>
            <a:r>
              <a:rPr lang="fr-FR" sz="1600" dirty="0" err="1">
                <a:solidFill>
                  <a:schemeClr val="tx1"/>
                </a:solidFill>
                <a:hlinkClick r:id="rId4"/>
              </a:rPr>
              <a:t>video</a:t>
            </a:r>
            <a:endParaRPr lang="fr-FR" sz="1600" dirty="0">
              <a:solidFill>
                <a:schemeClr val="tx1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b="0" i="0" u="none" strike="noStrike" cap="none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buSzPts val="2000"/>
            </a:pPr>
            <a:r>
              <a:rPr lang="fr-FR" sz="1600" b="1" i="1" dirty="0">
                <a:solidFill>
                  <a:schemeClr val="tx1"/>
                </a:solidFill>
              </a:rPr>
              <a:t>Důležité upozornění: </a:t>
            </a:r>
            <a:r>
              <a:rPr lang="fr-FR" sz="1600" i="1" dirty="0">
                <a:solidFill>
                  <a:schemeClr val="tx1"/>
                </a:solidFill>
              </a:rPr>
              <a:t>Projekt SUSMILE nemá za cíl směřovat k jednomu konkrétnímu řešení. </a:t>
            </a:r>
            <a:endParaRPr lang="fr-FR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0b78f226a2_0_0"/>
          <p:cNvSpPr txBox="1">
            <a:spLocks noGrp="1"/>
          </p:cNvSpPr>
          <p:nvPr>
            <p:ph type="sldNum" idx="12"/>
          </p:nvPr>
        </p:nvSpPr>
        <p:spPr>
          <a:xfrm>
            <a:off x="7046913" y="6519863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s-ES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t>9</a:t>
            </a:fld>
            <a:endParaRPr/>
          </a:p>
        </p:txBody>
      </p:sp>
      <p:sp>
        <p:nvSpPr>
          <p:cNvPr id="79" name="Google Shape;79;g10b78f226a2_0_0"/>
          <p:cNvSpPr txBox="1"/>
          <p:nvPr/>
        </p:nvSpPr>
        <p:spPr>
          <a:xfrm>
            <a:off x="311650" y="1048402"/>
            <a:ext cx="8510100" cy="486600"/>
          </a:xfrm>
          <a:prstGeom prst="rect">
            <a:avLst/>
          </a:prstGeom>
          <a:solidFill>
            <a:srgbClr val="18C320"/>
          </a:soli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742950" lvl="0" indent="-742950">
              <a:lnSpc>
                <a:spcPct val="90000"/>
              </a:lnSpc>
              <a:buSzPts val="2400"/>
            </a:pPr>
            <a:r>
              <a:rPr lang="cs-CZ" sz="2800" dirty="0">
                <a:solidFill>
                  <a:schemeClr val="lt1"/>
                </a:solidFill>
              </a:rPr>
              <a:t>Zdroj</a:t>
            </a:r>
            <a:r>
              <a:rPr lang="en-GB" sz="2800" dirty="0" smtClean="0">
                <a:solidFill>
                  <a:schemeClr val="lt1"/>
                </a:solidFill>
              </a:rPr>
              <a:t> </a:t>
            </a:r>
            <a:r>
              <a:rPr lang="en-GB" sz="2800" dirty="0">
                <a:solidFill>
                  <a:schemeClr val="lt1"/>
                </a:solidFill>
              </a:rPr>
              <a:t>4 – </a:t>
            </a:r>
            <a:r>
              <a:rPr lang="cs-CZ" sz="2800" dirty="0">
                <a:solidFill>
                  <a:schemeClr val="lt1"/>
                </a:solidFill>
              </a:rPr>
              <a:t>zdroj i</a:t>
            </a:r>
            <a:r>
              <a:rPr lang="en-GB" sz="2800" dirty="0" err="1">
                <a:solidFill>
                  <a:schemeClr val="lt1"/>
                </a:solidFill>
              </a:rPr>
              <a:t>nforma</a:t>
            </a:r>
            <a:r>
              <a:rPr lang="cs-CZ" sz="2800" dirty="0" err="1">
                <a:solidFill>
                  <a:schemeClr val="lt1"/>
                </a:solidFill>
              </a:rPr>
              <a:t>cí</a:t>
            </a:r>
            <a:r>
              <a:rPr lang="en-GB" sz="2800" dirty="0" smtClean="0">
                <a:solidFill>
                  <a:schemeClr val="lt1"/>
                </a:solidFill>
              </a:rPr>
              <a:t>: </a:t>
            </a:r>
            <a:r>
              <a:rPr lang="cs-CZ" sz="2800" dirty="0">
                <a:solidFill>
                  <a:schemeClr val="lt1"/>
                </a:solidFill>
              </a:rPr>
              <a:t>přiložený </a:t>
            </a:r>
            <a:r>
              <a:rPr lang="en-GB" sz="2800" dirty="0">
                <a:solidFill>
                  <a:schemeClr val="lt1"/>
                </a:solidFill>
              </a:rPr>
              <a:t>do</a:t>
            </a:r>
            <a:r>
              <a:rPr lang="cs-CZ" sz="2800" dirty="0">
                <a:solidFill>
                  <a:schemeClr val="lt1"/>
                </a:solidFill>
              </a:rPr>
              <a:t>k</a:t>
            </a:r>
            <a:r>
              <a:rPr lang="en-GB" sz="2800" dirty="0" err="1">
                <a:solidFill>
                  <a:schemeClr val="lt1"/>
                </a:solidFill>
              </a:rPr>
              <a:t>ument</a:t>
            </a:r>
            <a:r>
              <a:rPr lang="en-GB" sz="2800" dirty="0">
                <a:solidFill>
                  <a:schemeClr val="lt1"/>
                </a:solidFill>
              </a:rPr>
              <a:t> (</a:t>
            </a:r>
            <a:r>
              <a:rPr lang="en-GB" sz="2800" dirty="0">
                <a:solidFill>
                  <a:schemeClr val="lt1"/>
                </a:solidFill>
              </a:rPr>
              <a:t>S4)</a:t>
            </a:r>
          </a:p>
        </p:txBody>
      </p:sp>
      <p:sp>
        <p:nvSpPr>
          <p:cNvPr id="80" name="Google Shape;80;g10b78f226a2_0_0"/>
          <p:cNvSpPr/>
          <p:nvPr/>
        </p:nvSpPr>
        <p:spPr>
          <a:xfrm>
            <a:off x="326575" y="1704725"/>
            <a:ext cx="8477700" cy="4573412"/>
          </a:xfrm>
          <a:prstGeom prst="rect">
            <a:avLst/>
          </a:prstGeom>
          <a:noFill/>
          <a:ln w="9525" cap="flat" cmpd="sng">
            <a:solidFill>
              <a:srgbClr val="A5A5A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000"/>
            </a:pPr>
            <a:endParaRPr lang="en-GB" sz="1600" dirty="0">
              <a:solidFill>
                <a:schemeClr val="tx1"/>
              </a:solidFill>
            </a:endParaRPr>
          </a:p>
          <a:p>
            <a:pPr lvl="0" algn="just">
              <a:buSzPts val="2000"/>
            </a:pPr>
            <a:r>
              <a:rPr lang="en-GB" sz="1600" b="1" dirty="0">
                <a:solidFill>
                  <a:schemeClr val="tx1"/>
                </a:solidFill>
              </a:rPr>
              <a:t>Nan Xu, </a:t>
            </a:r>
            <a:r>
              <a:rPr lang="en-GB" sz="1600" b="1" dirty="0" err="1">
                <a:solidFill>
                  <a:schemeClr val="tx1"/>
                </a:solidFill>
              </a:rPr>
              <a:t>Xiaohan</a:t>
            </a:r>
            <a:r>
              <a:rPr lang="en-GB" sz="1600" b="1" dirty="0">
                <a:solidFill>
                  <a:schemeClr val="tx1"/>
                </a:solidFill>
              </a:rPr>
              <a:t> Li, </a:t>
            </a:r>
            <a:r>
              <a:rPr lang="en-GB" sz="1600" b="1" dirty="0" err="1">
                <a:solidFill>
                  <a:schemeClr val="tx1"/>
                </a:solidFill>
              </a:rPr>
              <a:t>Qiao</a:t>
            </a:r>
            <a:r>
              <a:rPr lang="en-GB" sz="1600" b="1" dirty="0">
                <a:solidFill>
                  <a:schemeClr val="tx1"/>
                </a:solidFill>
              </a:rPr>
              <a:t> Liu and Di Zhao - Sensors </a:t>
            </a:r>
            <a:r>
              <a:rPr lang="en-GB" sz="1600" dirty="0">
                <a:solidFill>
                  <a:schemeClr val="tx1"/>
                </a:solidFill>
              </a:rPr>
              <a:t>(2021, </a:t>
            </a:r>
            <a:r>
              <a:rPr lang="cs-CZ" sz="1600" dirty="0" smtClean="0">
                <a:solidFill>
                  <a:schemeClr val="tx1"/>
                </a:solidFill>
              </a:rPr>
              <a:t>září</a:t>
            </a:r>
            <a:r>
              <a:rPr lang="en-GB" sz="1600" dirty="0" smtClean="0">
                <a:solidFill>
                  <a:schemeClr val="tx1"/>
                </a:solidFill>
              </a:rPr>
              <a:t>), </a:t>
            </a:r>
            <a:r>
              <a:rPr lang="en-GB" sz="1600" dirty="0">
                <a:solidFill>
                  <a:schemeClr val="tx1"/>
                </a:solidFill>
              </a:rPr>
              <a:t>“</a:t>
            </a:r>
            <a:r>
              <a:rPr lang="en-US" sz="1600" dirty="0">
                <a:solidFill>
                  <a:schemeClr val="tx1"/>
                </a:solidFill>
              </a:rPr>
              <a:t>An Overview of Eco-Driving Theory, Capability Evaluation, and Training Applications</a:t>
            </a:r>
            <a:r>
              <a:rPr lang="en-GB" sz="1600" dirty="0">
                <a:solidFill>
                  <a:schemeClr val="tx1"/>
                </a:solidFill>
              </a:rPr>
              <a:t>”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600" dirty="0">
              <a:solidFill>
                <a:srgbClr val="7F7F7F"/>
              </a:solidFill>
            </a:endParaRP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Dokument v angličtině</a:t>
            </a:r>
          </a:p>
          <a:p>
            <a:pPr lvl="0">
              <a:buSzPts val="2000"/>
            </a:pPr>
            <a:endParaRPr lang="fr-FR" sz="1600" dirty="0">
              <a:solidFill>
                <a:schemeClr val="tx1"/>
              </a:solidFill>
            </a:endParaRPr>
          </a:p>
          <a:p>
            <a:pPr lvl="0">
              <a:buSzPts val="2000"/>
            </a:pPr>
            <a:r>
              <a:rPr lang="fr-FR" sz="1600" b="1" dirty="0">
                <a:solidFill>
                  <a:schemeClr val="tx1"/>
                </a:solidFill>
              </a:rPr>
              <a:t>Shrnutí:</a:t>
            </a:r>
          </a:p>
          <a:p>
            <a:pPr lvl="0">
              <a:buSzPts val="2000"/>
            </a:pPr>
            <a:r>
              <a:rPr lang="fr-FR" sz="1600" dirty="0">
                <a:solidFill>
                  <a:schemeClr val="tx1"/>
                </a:solidFill>
              </a:rPr>
              <a:t>Tento článek se zabývá teorií úspory energie a technologií ekologické jízdy, hodnocením schopností ekologické jízdy a praktickou aplikací ekologické jízdy, aby poukázal na některá omezení předchozích studií. Výzkum teorie ekologické jízdy se většinou zaměřuje na jedno vozidlo v jedné scéně a chybí výzkum ekologické jízdy pro vozové parky nebo regiony. Parametry používané k hodnocení schopností ekologické jízdy se zaměřují hlavně na rychlost, zrychlení a spotřebu paliva, ale tyto parametry ovlivňují vnější faktory, které nesouvisejí s řidičem, takže výsledky hodnocení jsou neopodstatněné. Díky velkým datům o vozidlech a "internetu vozidel" je nyní lepší přístup k těmto informacím pro řešení regionální ekologické jízdy i pro spravedlivé hodnocení ekologické jízdy. Vývoj nových technologií obecně přináší nové nápady na řešení některých problémů v oblasti ekologické jízdy.</a:t>
            </a:r>
            <a:endParaRPr sz="16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5171641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</TotalTime>
  <Words>1233</Words>
  <Application>Microsoft Office PowerPoint</Application>
  <PresentationFormat>Předvádění na obrazovce (4:3)</PresentationFormat>
  <Paragraphs>120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Noto Sans Symbols</vt:lpstr>
      <vt:lpstr>Aspecto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i.virgel</dc:creator>
  <cp:lastModifiedBy>Matějíčková Veronika</cp:lastModifiedBy>
  <cp:revision>25</cp:revision>
  <dcterms:created xsi:type="dcterms:W3CDTF">2016-11-18T09:55:38Z</dcterms:created>
  <dcterms:modified xsi:type="dcterms:W3CDTF">2022-11-21T13:20:55Z</dcterms:modified>
</cp:coreProperties>
</file>