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56" r:id="rId2"/>
    <p:sldId id="257" r:id="rId3"/>
    <p:sldId id="264" r:id="rId4"/>
    <p:sldId id="259" r:id="rId5"/>
    <p:sldId id="261" r:id="rId6"/>
    <p:sldId id="265" r:id="rId7"/>
    <p:sldId id="266" r:id="rId8"/>
    <p:sldId id="267" r:id="rId9"/>
    <p:sldId id="268" r:id="rId10"/>
    <p:sldId id="269"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bzyEzC8tiMHWx6deNdtHXJhxgO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1B636C-3CAD-FFF2-32D2-3E6E4A488EB2}" name="Frédéric BARENNES" initials="FB" userId="S::frederic.barennes@aft-dev.com::a09500d7-21b3-46b4-838c-9f47dc7852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03" y="106"/>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139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38640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63339" y="6357783"/>
            <a:ext cx="4397080"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cs-CZ" sz="750" dirty="0">
                <a:solidFill>
                  <a:schemeClr val="bg1">
                    <a:lumMod val="50000"/>
                  </a:schemeClr>
                </a:solidFill>
              </a:rPr>
              <a:t>Podpora Evropské komise při tvorbě této publikace nepředstavuje souhlas s obsahem, který odráží pouze názory autorů, a Komise nemůže být zodpovědná za jakékoliv využití informací obsažených v této publikaci</a:t>
            </a:r>
            <a:endParaRPr lang="cs-CZ" sz="750" b="0" i="0" u="none" strike="noStrike" cap="none" dirty="0">
              <a:solidFill>
                <a:srgbClr val="666666"/>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ntsroute.com/en/solutions/5-methods-to-optimize-last-mile-deliveri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bringg.com/blog/delivery/6-steps-optimizing-last-mile-parcel-deliverie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ispatchtrack.com/blog/last-mile-delivery-optimization-step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K</a:t>
            </a:r>
            <a:r>
              <a:rPr lang="es-ES" sz="3200" b="1" i="0" u="none" strike="noStrike" cap="none" dirty="0">
                <a:solidFill>
                  <a:schemeClr val="lt1"/>
                </a:solidFill>
                <a:latin typeface="Arial"/>
                <a:ea typeface="Arial"/>
                <a:cs typeface="Arial"/>
                <a:sym typeface="Arial"/>
              </a:rPr>
              <a:t>apsle</a:t>
            </a:r>
            <a:endParaRPr dirty="0"/>
          </a:p>
          <a:p>
            <a:pPr marL="0" marR="0" lvl="0" indent="0" algn="ctr" rtl="0">
              <a:lnSpc>
                <a:spcPct val="100000"/>
              </a:lnSpc>
              <a:spcBef>
                <a:spcPts val="0"/>
              </a:spcBef>
              <a:spcAft>
                <a:spcPts val="0"/>
              </a:spcAft>
              <a:buClr>
                <a:srgbClr val="000000"/>
              </a:buClr>
              <a:buSzPts val="3200"/>
              <a:buFont typeface="Arial"/>
              <a:buNone/>
            </a:pPr>
            <a:r>
              <a:rPr lang="es-ES" sz="3200" b="1" dirty="0">
                <a:solidFill>
                  <a:schemeClr val="lt1"/>
                </a:solidFill>
              </a:rPr>
              <a:t>3.</a:t>
            </a:r>
            <a:r>
              <a:rPr lang="es-ES" sz="3200" b="1" i="0" u="none" strike="noStrike" cap="none" dirty="0">
                <a:solidFill>
                  <a:schemeClr val="lt1"/>
                </a:solidFill>
                <a:latin typeface="Arial"/>
                <a:ea typeface="Arial"/>
                <a:cs typeface="Arial"/>
                <a:sym typeface="Arial"/>
              </a:rPr>
              <a:t>4.1</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es-ES" sz="2400" b="1" dirty="0">
                <a:solidFill>
                  <a:schemeClr val="dk1"/>
                </a:solidFill>
              </a:rPr>
              <a:t> </a:t>
            </a:r>
            <a:r>
              <a:rPr lang="en-GB" sz="2400" b="1" dirty="0" err="1">
                <a:solidFill>
                  <a:schemeClr val="dk1"/>
                </a:solidFill>
              </a:rPr>
              <a:t>Optim</a:t>
            </a:r>
            <a:r>
              <a:rPr lang="cs-CZ" sz="2400" b="1" dirty="0" err="1">
                <a:solidFill>
                  <a:schemeClr val="dk1"/>
                </a:solidFill>
              </a:rPr>
              <a:t>alizace</a:t>
            </a:r>
            <a:r>
              <a:rPr lang="cs-CZ" sz="2400" b="1" dirty="0">
                <a:solidFill>
                  <a:schemeClr val="dk1"/>
                </a:solidFill>
              </a:rPr>
              <a:t> městských </a:t>
            </a:r>
            <a:r>
              <a:rPr lang="it-IT" sz="2400" b="1" dirty="0"/>
              <a:t>logistic</a:t>
            </a:r>
            <a:r>
              <a:rPr lang="cs-CZ" sz="2400" b="1" dirty="0" err="1"/>
              <a:t>kých</a:t>
            </a:r>
            <a:r>
              <a:rPr lang="it-IT" sz="2400" b="1" dirty="0"/>
              <a:t> opera</a:t>
            </a:r>
            <a:r>
              <a:rPr lang="cs-CZ" sz="2400" b="1" dirty="0" err="1">
                <a:solidFill>
                  <a:schemeClr val="dk1"/>
                </a:solidFill>
              </a:rPr>
              <a:t>cí</a:t>
            </a:r>
            <a:endParaRPr lang="cs-CZ" sz="3200" b="1" dirty="0"/>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r>
              <a:rPr lang="cs-CZ" sz="2000" b="1" dirty="0">
                <a:solidFill>
                  <a:schemeClr val="bg1"/>
                </a:solidFill>
              </a:rPr>
              <a:t>Kapitola</a:t>
            </a:r>
            <a:r>
              <a:rPr lang="it-IT" sz="2000" b="1" dirty="0">
                <a:solidFill>
                  <a:schemeClr val="bg1"/>
                </a:solidFill>
              </a:rPr>
              <a:t> 3: </a:t>
            </a:r>
            <a:r>
              <a:rPr lang="it-IT" sz="2000" b="1" i="0" dirty="0">
                <a:solidFill>
                  <a:schemeClr val="bg1"/>
                </a:solidFill>
              </a:rPr>
              <a:t>Trend</a:t>
            </a:r>
            <a:r>
              <a:rPr lang="cs-CZ" sz="2000" b="1" i="0" dirty="0">
                <a:solidFill>
                  <a:schemeClr val="bg1"/>
                </a:solidFill>
              </a:rPr>
              <a:t>y</a:t>
            </a:r>
            <a:r>
              <a:rPr lang="it-IT" sz="2000" b="1" i="0" dirty="0">
                <a:solidFill>
                  <a:schemeClr val="bg1"/>
                </a:solidFill>
              </a:rPr>
              <a:t> </a:t>
            </a:r>
            <a:r>
              <a:rPr lang="cs-CZ" sz="2000" b="1" i="0" dirty="0">
                <a:solidFill>
                  <a:schemeClr val="bg1"/>
                </a:solidFill>
              </a:rPr>
              <a:t>pro</a:t>
            </a:r>
            <a:r>
              <a:rPr lang="it-IT" sz="2000" b="1" i="0" dirty="0">
                <a:solidFill>
                  <a:schemeClr val="bg1"/>
                </a:solidFill>
              </a:rPr>
              <a:t> efe</a:t>
            </a:r>
            <a:r>
              <a:rPr lang="cs-CZ" sz="2000" b="1" i="0" dirty="0">
                <a:solidFill>
                  <a:schemeClr val="bg1"/>
                </a:solidFill>
              </a:rPr>
              <a:t>k</a:t>
            </a:r>
            <a:r>
              <a:rPr lang="it-IT" sz="2000" b="1" i="0" dirty="0">
                <a:solidFill>
                  <a:schemeClr val="bg1"/>
                </a:solidFill>
              </a:rPr>
              <a:t>tiv</a:t>
            </a:r>
            <a:r>
              <a:rPr lang="cs-CZ" sz="2000" b="1" i="0" dirty="0" err="1">
                <a:solidFill>
                  <a:schemeClr val="bg1"/>
                </a:solidFill>
              </a:rPr>
              <a:t>nější</a:t>
            </a:r>
            <a:r>
              <a:rPr lang="cs-CZ" sz="2000" b="1" i="0" dirty="0">
                <a:solidFill>
                  <a:schemeClr val="bg1"/>
                </a:solidFill>
              </a:rPr>
              <a:t> logistiku</a:t>
            </a:r>
            <a:r>
              <a:rPr lang="it-IT" sz="2000" b="1" i="0" dirty="0">
                <a:solidFill>
                  <a:schemeClr val="bg1"/>
                </a:solidFill>
              </a:rPr>
              <a:t> </a:t>
            </a:r>
            <a:r>
              <a:rPr lang="cs-CZ" sz="2000" b="1" i="0" dirty="0">
                <a:solidFill>
                  <a:schemeClr val="bg1"/>
                </a:solidFill>
              </a:rPr>
              <a:t>poslední míle</a:t>
            </a:r>
            <a:endParaRPr lang="it-IT" sz="2000" b="1" dirty="0">
              <a:solidFill>
                <a:schemeClr val="bg1"/>
              </a:solidFil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tabLst>
                <a:tab pos="0" algn="l"/>
              </a:tabLst>
            </a:pPr>
            <a:r>
              <a:rPr lang="cs-CZ" sz="2000" b="1" spc="-1" dirty="0">
                <a:solidFill>
                  <a:srgbClr val="000000"/>
                </a:solidFill>
                <a:latin typeface="Arial"/>
                <a:ea typeface="Arial"/>
              </a:rPr>
              <a:t>LEKCE</a:t>
            </a:r>
            <a:r>
              <a:rPr lang="en-GB" sz="2000" b="1" strike="noStrike" spc="-1" dirty="0">
                <a:solidFill>
                  <a:srgbClr val="000000"/>
                </a:solidFill>
                <a:latin typeface="Arial"/>
                <a:ea typeface="Arial"/>
              </a:rPr>
              <a:t> 4: </a:t>
            </a:r>
            <a:r>
              <a:rPr lang="cs-CZ" sz="2000" b="1" dirty="0"/>
              <a:t>Zlepšení efektivity </a:t>
            </a:r>
            <a:r>
              <a:rPr lang="it-IT" sz="2000" b="1" dirty="0"/>
              <a:t>a</a:t>
            </a:r>
            <a:r>
              <a:rPr lang="cs-CZ" sz="2000" b="1" dirty="0"/>
              <a:t> dopadu logistiky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10</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cs-CZ" sz="2800" b="0" i="0" u="none" strike="noStrike" cap="none" dirty="0">
                <a:solidFill>
                  <a:schemeClr val="lt1"/>
                </a:solidFill>
                <a:latin typeface="Arial"/>
                <a:ea typeface="Arial"/>
                <a:cs typeface="Arial"/>
                <a:sym typeface="Arial"/>
              </a:rPr>
              <a:t>Cvičení</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4" y="1704725"/>
            <a:ext cx="8495175" cy="35837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Otázky</a:t>
            </a:r>
            <a:r>
              <a:rPr lang="en-GB" sz="1600" dirty="0">
                <a:solidFill>
                  <a:schemeClr val="tx1"/>
                </a:solidFill>
              </a:rPr>
              <a:t> </a:t>
            </a:r>
            <a:r>
              <a:rPr lang="en-GB" sz="1600" dirty="0" err="1">
                <a:solidFill>
                  <a:schemeClr val="tx1"/>
                </a:solidFill>
              </a:rPr>
              <a:t>jsou</a:t>
            </a:r>
            <a:r>
              <a:rPr lang="en-GB" sz="1600" dirty="0">
                <a:solidFill>
                  <a:schemeClr val="tx1"/>
                </a:solidFill>
              </a:rPr>
              <a:t> </a:t>
            </a:r>
            <a:r>
              <a:rPr lang="en-GB" sz="1600" dirty="0" err="1">
                <a:solidFill>
                  <a:schemeClr val="tx1"/>
                </a:solidFill>
              </a:rPr>
              <a:t>uvedeny</a:t>
            </a:r>
            <a:r>
              <a:rPr lang="en-GB" sz="1600" dirty="0">
                <a:solidFill>
                  <a:schemeClr val="tx1"/>
                </a:solidFill>
              </a:rPr>
              <a:t> v </a:t>
            </a:r>
            <a:r>
              <a:rPr lang="en-GB" sz="1600" dirty="0" err="1">
                <a:solidFill>
                  <a:schemeClr val="tx1"/>
                </a:solidFill>
              </a:rPr>
              <a:t>druhé</a:t>
            </a:r>
            <a:r>
              <a:rPr lang="en-GB" sz="1600" dirty="0">
                <a:solidFill>
                  <a:schemeClr val="tx1"/>
                </a:solidFill>
              </a:rPr>
              <a:t> </a:t>
            </a:r>
            <a:r>
              <a:rPr lang="en-GB" sz="1600" dirty="0" err="1">
                <a:solidFill>
                  <a:schemeClr val="tx1"/>
                </a:solidFill>
              </a:rPr>
              <a:t>části</a:t>
            </a:r>
            <a:r>
              <a:rPr lang="en-GB" sz="1600" dirty="0">
                <a:solidFill>
                  <a:schemeClr val="tx1"/>
                </a:solidFill>
              </a:rPr>
              <a:t> </a:t>
            </a:r>
            <a:r>
              <a:rPr lang="en-GB" sz="1600" dirty="0" err="1">
                <a:solidFill>
                  <a:schemeClr val="tx1"/>
                </a:solidFill>
              </a:rPr>
              <a:t>dokumentu</a:t>
            </a:r>
            <a:r>
              <a:rPr lang="en-GB" sz="1600" dirty="0">
                <a:solidFill>
                  <a:schemeClr val="tx1"/>
                </a:solidFill>
              </a:rPr>
              <a:t> </a:t>
            </a:r>
            <a:r>
              <a:rPr lang="en-GB" sz="1600" dirty="0" err="1">
                <a:solidFill>
                  <a:schemeClr val="tx1"/>
                </a:solidFill>
              </a:rPr>
              <a:t>Zdroj</a:t>
            </a:r>
            <a:r>
              <a:rPr lang="en-GB" sz="1600" dirty="0">
                <a:solidFill>
                  <a:schemeClr val="tx1"/>
                </a:solidFill>
              </a:rPr>
              <a:t> 1.</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Indikace</a:t>
            </a:r>
            <a:r>
              <a:rPr lang="en-GB" sz="1600" dirty="0">
                <a:solidFill>
                  <a:schemeClr val="tx1"/>
                </a:solidFill>
              </a:rPr>
              <a:t> </a:t>
            </a:r>
            <a:r>
              <a:rPr lang="en-GB" sz="1600" dirty="0" err="1">
                <a:solidFill>
                  <a:schemeClr val="tx1"/>
                </a:solidFill>
              </a:rPr>
              <a:t>očekávaných</a:t>
            </a:r>
            <a:r>
              <a:rPr lang="en-GB" sz="1600" dirty="0">
                <a:solidFill>
                  <a:schemeClr val="tx1"/>
                </a:solidFill>
              </a:rPr>
              <a:t> </a:t>
            </a:r>
            <a:r>
              <a:rPr lang="en-GB" sz="1600" dirty="0" err="1">
                <a:solidFill>
                  <a:schemeClr val="tx1"/>
                </a:solidFill>
              </a:rPr>
              <a:t>odpovědí</a:t>
            </a:r>
            <a:r>
              <a:rPr lang="en-GB" sz="1600" dirty="0">
                <a:solidFill>
                  <a:schemeClr val="tx1"/>
                </a:solidFill>
              </a:rPr>
              <a:t> </a:t>
            </a:r>
            <a:r>
              <a:rPr lang="en-GB" sz="1600" dirty="0" err="1">
                <a:solidFill>
                  <a:schemeClr val="tx1"/>
                </a:solidFill>
              </a:rPr>
              <a:t>jsou</a:t>
            </a:r>
            <a:r>
              <a:rPr lang="en-GB" sz="1600" dirty="0">
                <a:solidFill>
                  <a:schemeClr val="tx1"/>
                </a:solidFill>
              </a:rPr>
              <a:t> </a:t>
            </a:r>
            <a:r>
              <a:rPr lang="en-GB" sz="1600" dirty="0" err="1">
                <a:solidFill>
                  <a:schemeClr val="tx1"/>
                </a:solidFill>
              </a:rPr>
              <a:t>omezené</a:t>
            </a:r>
            <a:r>
              <a:rPr lang="en-GB" sz="1600" dirty="0">
                <a:solidFill>
                  <a:schemeClr val="tx1"/>
                </a:solidFill>
              </a:rPr>
              <a:t>, aby se </a:t>
            </a:r>
            <a:r>
              <a:rPr lang="en-GB" sz="1600" dirty="0" err="1">
                <a:solidFill>
                  <a:schemeClr val="tx1"/>
                </a:solidFill>
              </a:rPr>
              <a:t>učitelé</a:t>
            </a:r>
            <a:r>
              <a:rPr lang="en-GB" sz="1600" dirty="0">
                <a:solidFill>
                  <a:schemeClr val="tx1"/>
                </a:solidFill>
              </a:rPr>
              <a:t> </a:t>
            </a:r>
            <a:r>
              <a:rPr lang="en-GB" sz="1600" dirty="0" err="1">
                <a:solidFill>
                  <a:schemeClr val="tx1"/>
                </a:solidFill>
              </a:rPr>
              <a:t>mohli</a:t>
            </a:r>
            <a:r>
              <a:rPr lang="en-GB" sz="1600" dirty="0">
                <a:solidFill>
                  <a:schemeClr val="tx1"/>
                </a:solidFill>
              </a:rPr>
              <a:t> </a:t>
            </a:r>
            <a:r>
              <a:rPr lang="en-GB" sz="1600" dirty="0" err="1">
                <a:solidFill>
                  <a:schemeClr val="tx1"/>
                </a:solidFill>
              </a:rPr>
              <a:t>přizpůsobit</a:t>
            </a:r>
            <a:r>
              <a:rPr lang="en-GB" sz="1600" dirty="0">
                <a:solidFill>
                  <a:schemeClr val="tx1"/>
                </a:solidFill>
              </a:rPr>
              <a:t> </a:t>
            </a:r>
            <a:r>
              <a:rPr lang="en-GB" sz="1600" dirty="0" err="1">
                <a:solidFill>
                  <a:schemeClr val="tx1"/>
                </a:solidFill>
              </a:rPr>
              <a:t>svému</a:t>
            </a:r>
            <a:r>
              <a:rPr lang="en-GB" sz="1600" dirty="0">
                <a:solidFill>
                  <a:schemeClr val="tx1"/>
                </a:solidFill>
              </a:rPr>
              <a:t> </a:t>
            </a:r>
            <a:r>
              <a:rPr lang="en-GB" sz="1600" dirty="0" err="1">
                <a:solidFill>
                  <a:schemeClr val="tx1"/>
                </a:solidFill>
              </a:rPr>
              <a:t>sdělení</a:t>
            </a:r>
            <a:r>
              <a:rPr lang="en-GB" sz="1600" dirty="0">
                <a:solidFill>
                  <a:schemeClr val="tx1"/>
                </a:solidFill>
              </a:rPr>
              <a:t> </a:t>
            </a:r>
            <a:r>
              <a:rPr lang="en-GB" sz="1600" dirty="0" err="1">
                <a:solidFill>
                  <a:schemeClr val="tx1"/>
                </a:solidFill>
              </a:rPr>
              <a:t>nebo</a:t>
            </a:r>
            <a:r>
              <a:rPr lang="en-GB" sz="1600" dirty="0">
                <a:solidFill>
                  <a:schemeClr val="tx1"/>
                </a:solidFill>
              </a:rPr>
              <a:t> </a:t>
            </a:r>
            <a:r>
              <a:rPr lang="en-GB" sz="1600" dirty="0" err="1">
                <a:solidFill>
                  <a:schemeClr val="tx1"/>
                </a:solidFill>
              </a:rPr>
              <a:t>dále</a:t>
            </a:r>
            <a:r>
              <a:rPr lang="en-GB" sz="1600" dirty="0">
                <a:solidFill>
                  <a:schemeClr val="tx1"/>
                </a:solidFill>
              </a:rPr>
              <a:t> </a:t>
            </a:r>
            <a:r>
              <a:rPr lang="en-GB" sz="1600" dirty="0" err="1">
                <a:solidFill>
                  <a:schemeClr val="tx1"/>
                </a:solidFill>
              </a:rPr>
              <a:t>rozvíjet</a:t>
            </a:r>
            <a:r>
              <a:rPr lang="en-GB" sz="1600" dirty="0">
                <a:solidFill>
                  <a:schemeClr val="tx1"/>
                </a:solidFill>
              </a:rPr>
              <a:t> </a:t>
            </a:r>
            <a:r>
              <a:rPr lang="en-GB" sz="1600" dirty="0" err="1">
                <a:solidFill>
                  <a:schemeClr val="tx1"/>
                </a:solidFill>
              </a:rPr>
              <a:t>některé</a:t>
            </a:r>
            <a:r>
              <a:rPr lang="en-GB" sz="1600" dirty="0">
                <a:solidFill>
                  <a:schemeClr val="tx1"/>
                </a:solidFill>
              </a:rPr>
              <a:t> </a:t>
            </a:r>
            <a:r>
              <a:rPr lang="en-GB" sz="1600" dirty="0" err="1">
                <a:solidFill>
                  <a:schemeClr val="tx1"/>
                </a:solidFill>
              </a:rPr>
              <a:t>dostupné</a:t>
            </a:r>
            <a:r>
              <a:rPr lang="en-GB" sz="1600" dirty="0">
                <a:solidFill>
                  <a:schemeClr val="tx1"/>
                </a:solidFill>
              </a:rPr>
              <a:t> </a:t>
            </a:r>
            <a:r>
              <a:rPr lang="en-GB" sz="1600" dirty="0" err="1">
                <a:solidFill>
                  <a:schemeClr val="tx1"/>
                </a:solidFill>
              </a:rPr>
              <a:t>informace</a:t>
            </a:r>
            <a:r>
              <a:rPr lang="en-GB" sz="1600" dirty="0">
                <a:solidFill>
                  <a:schemeClr val="tx1"/>
                </a:solidFill>
              </a:rPr>
              <a:t> se </a:t>
            </a:r>
            <a:r>
              <a:rPr lang="en-GB" sz="1600" dirty="0" err="1">
                <a:solidFill>
                  <a:schemeClr val="tx1"/>
                </a:solidFill>
              </a:rPr>
              <a:t>svými</a:t>
            </a:r>
            <a:r>
              <a:rPr lang="en-GB" sz="1600" dirty="0">
                <a:solidFill>
                  <a:schemeClr val="tx1"/>
                </a:solidFill>
              </a:rPr>
              <a:t> studenty. </a:t>
            </a:r>
            <a:r>
              <a:rPr lang="en-GB" sz="1600" dirty="0" err="1">
                <a:solidFill>
                  <a:schemeClr val="tx1"/>
                </a:solidFill>
              </a:rPr>
              <a:t>Cílem</a:t>
            </a:r>
            <a:r>
              <a:rPr lang="en-GB" sz="1600" dirty="0">
                <a:solidFill>
                  <a:schemeClr val="tx1"/>
                </a:solidFill>
              </a:rPr>
              <a:t> </a:t>
            </a:r>
            <a:r>
              <a:rPr lang="en-GB" sz="1600" dirty="0" err="1">
                <a:solidFill>
                  <a:schemeClr val="tx1"/>
                </a:solidFill>
              </a:rPr>
              <a:t>této</a:t>
            </a:r>
            <a:r>
              <a:rPr lang="en-GB" sz="1600" dirty="0">
                <a:solidFill>
                  <a:schemeClr val="tx1"/>
                </a:solidFill>
              </a:rPr>
              <a:t> </a:t>
            </a:r>
            <a:r>
              <a:rPr lang="en-GB" sz="1600" dirty="0" err="1">
                <a:solidFill>
                  <a:schemeClr val="tx1"/>
                </a:solidFill>
              </a:rPr>
              <a:t>kapsle</a:t>
            </a:r>
            <a:r>
              <a:rPr lang="en-GB" sz="1600" dirty="0">
                <a:solidFill>
                  <a:schemeClr val="tx1"/>
                </a:solidFill>
              </a:rPr>
              <a:t> je </a:t>
            </a:r>
            <a:r>
              <a:rPr lang="en-GB" sz="1600" dirty="0" err="1">
                <a:solidFill>
                  <a:schemeClr val="tx1"/>
                </a:solidFill>
              </a:rPr>
              <a:t>vyzvat</a:t>
            </a:r>
            <a:r>
              <a:rPr lang="en-GB" sz="1600" dirty="0">
                <a:solidFill>
                  <a:schemeClr val="tx1"/>
                </a:solidFill>
              </a:rPr>
              <a:t> je, aby </a:t>
            </a:r>
            <a:r>
              <a:rPr lang="en-GB" sz="1600" dirty="0" err="1">
                <a:solidFill>
                  <a:schemeClr val="tx1"/>
                </a:solidFill>
              </a:rPr>
              <a:t>formulovali</a:t>
            </a:r>
            <a:r>
              <a:rPr lang="en-GB" sz="1600" dirty="0">
                <a:solidFill>
                  <a:schemeClr val="tx1"/>
                </a:solidFill>
              </a:rPr>
              <a:t> </a:t>
            </a:r>
            <a:r>
              <a:rPr lang="en-GB" sz="1600" dirty="0" err="1">
                <a:solidFill>
                  <a:schemeClr val="tx1"/>
                </a:solidFill>
              </a:rPr>
              <a:t>syntézu</a:t>
            </a:r>
            <a:r>
              <a:rPr lang="en-GB" sz="1600" dirty="0">
                <a:solidFill>
                  <a:schemeClr val="tx1"/>
                </a:solidFill>
              </a:rPr>
              <a:t> </a:t>
            </a:r>
            <a:r>
              <a:rPr lang="en-GB" sz="1600" dirty="0" err="1">
                <a:solidFill>
                  <a:schemeClr val="tx1"/>
                </a:solidFill>
              </a:rPr>
              <a:t>klíčových</a:t>
            </a:r>
            <a:r>
              <a:rPr lang="en-GB" sz="1600" dirty="0">
                <a:solidFill>
                  <a:schemeClr val="tx1"/>
                </a:solidFill>
              </a:rPr>
              <a:t> </a:t>
            </a:r>
            <a:r>
              <a:rPr lang="en-GB" sz="1600" dirty="0" err="1">
                <a:solidFill>
                  <a:schemeClr val="tx1"/>
                </a:solidFill>
              </a:rPr>
              <a:t>sdělení</a:t>
            </a:r>
            <a:r>
              <a:rPr lang="en-GB" sz="1600" dirty="0">
                <a:solidFill>
                  <a:schemeClr val="tx1"/>
                </a:solidFill>
              </a:rPr>
              <a:t> a </a:t>
            </a:r>
            <a:r>
              <a:rPr lang="en-GB" sz="1600" dirty="0" err="1">
                <a:solidFill>
                  <a:schemeClr val="tx1"/>
                </a:solidFill>
              </a:rPr>
              <a:t>dokázali</a:t>
            </a:r>
            <a:r>
              <a:rPr lang="en-GB" sz="1600" dirty="0">
                <a:solidFill>
                  <a:schemeClr val="tx1"/>
                </a:solidFill>
              </a:rPr>
              <a:t> je </a:t>
            </a:r>
            <a:r>
              <a:rPr lang="en-GB" sz="1600" dirty="0" err="1">
                <a:solidFill>
                  <a:schemeClr val="tx1"/>
                </a:solidFill>
              </a:rPr>
              <a:t>obhájit</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Některé</a:t>
            </a:r>
            <a:r>
              <a:rPr lang="en-GB" sz="1600" dirty="0">
                <a:solidFill>
                  <a:schemeClr val="tx1"/>
                </a:solidFill>
              </a:rPr>
              <a:t> </a:t>
            </a:r>
            <a:r>
              <a:rPr lang="en-GB" sz="1600" dirty="0" err="1">
                <a:solidFill>
                  <a:schemeClr val="tx1"/>
                </a:solidFill>
              </a:rPr>
              <a:t>otázky</a:t>
            </a:r>
            <a:r>
              <a:rPr lang="en-GB" sz="1600" dirty="0">
                <a:solidFill>
                  <a:schemeClr val="tx1"/>
                </a:solidFill>
              </a:rPr>
              <a:t> se </a:t>
            </a:r>
            <a:r>
              <a:rPr lang="en-GB" sz="1600" dirty="0" err="1">
                <a:solidFill>
                  <a:schemeClr val="tx1"/>
                </a:solidFill>
              </a:rPr>
              <a:t>vztahují</a:t>
            </a:r>
            <a:r>
              <a:rPr lang="en-GB" sz="1600" dirty="0">
                <a:solidFill>
                  <a:schemeClr val="tx1"/>
                </a:solidFill>
              </a:rPr>
              <a:t> </a:t>
            </a:r>
            <a:r>
              <a:rPr lang="en-GB" sz="1600" dirty="0" err="1">
                <a:solidFill>
                  <a:schemeClr val="tx1"/>
                </a:solidFill>
              </a:rPr>
              <a:t>ke</a:t>
            </a:r>
            <a:r>
              <a:rPr lang="en-GB" sz="1600" dirty="0">
                <a:solidFill>
                  <a:schemeClr val="tx1"/>
                </a:solidFill>
              </a:rPr>
              <a:t> </a:t>
            </a:r>
            <a:r>
              <a:rPr lang="en-GB" sz="1600" dirty="0" err="1">
                <a:solidFill>
                  <a:schemeClr val="tx1"/>
                </a:solidFill>
              </a:rPr>
              <a:t>každé</a:t>
            </a:r>
            <a:r>
              <a:rPr lang="en-GB" sz="1600" dirty="0">
                <a:solidFill>
                  <a:schemeClr val="tx1"/>
                </a:solidFill>
              </a:rPr>
              <a:t> z </a:t>
            </a:r>
            <a:r>
              <a:rPr lang="en-GB" sz="1600" dirty="0" err="1">
                <a:solidFill>
                  <a:schemeClr val="tx1"/>
                </a:solidFill>
              </a:rPr>
              <a:t>případových</a:t>
            </a:r>
            <a:r>
              <a:rPr lang="en-GB" sz="1600" dirty="0">
                <a:solidFill>
                  <a:schemeClr val="tx1"/>
                </a:solidFill>
              </a:rPr>
              <a:t> </a:t>
            </a:r>
            <a:r>
              <a:rPr lang="en-GB" sz="1600" dirty="0" err="1">
                <a:solidFill>
                  <a:schemeClr val="tx1"/>
                </a:solidFill>
              </a:rPr>
              <a:t>studií</a:t>
            </a:r>
            <a:r>
              <a:rPr lang="en-GB" sz="1600" dirty="0">
                <a:solidFill>
                  <a:schemeClr val="tx1"/>
                </a:solidFill>
              </a:rPr>
              <a:t>, </a:t>
            </a:r>
            <a:r>
              <a:rPr lang="en-GB" sz="1600" dirty="0" err="1">
                <a:solidFill>
                  <a:schemeClr val="tx1"/>
                </a:solidFill>
              </a:rPr>
              <a:t>dále</a:t>
            </a:r>
            <a:r>
              <a:rPr lang="en-GB" sz="1600" dirty="0">
                <a:solidFill>
                  <a:schemeClr val="tx1"/>
                </a:solidFill>
              </a:rPr>
              <a:t> je </a:t>
            </a:r>
            <a:r>
              <a:rPr lang="en-GB" sz="1600" dirty="0" err="1">
                <a:solidFill>
                  <a:schemeClr val="tx1"/>
                </a:solidFill>
              </a:rPr>
              <a:t>uveden</a:t>
            </a:r>
            <a:r>
              <a:rPr lang="en-GB" sz="1600" dirty="0">
                <a:solidFill>
                  <a:schemeClr val="tx1"/>
                </a:solidFill>
              </a:rPr>
              <a:t> </a:t>
            </a:r>
            <a:r>
              <a:rPr lang="en-GB" sz="1600" dirty="0" err="1">
                <a:solidFill>
                  <a:schemeClr val="tx1"/>
                </a:solidFill>
              </a:rPr>
              <a:t>návrh</a:t>
            </a:r>
            <a:r>
              <a:rPr lang="en-GB" sz="1600" dirty="0">
                <a:solidFill>
                  <a:schemeClr val="tx1"/>
                </a:solidFill>
              </a:rPr>
              <a:t> </a:t>
            </a:r>
            <a:r>
              <a:rPr lang="en-GB" sz="1600" dirty="0" err="1">
                <a:solidFill>
                  <a:schemeClr val="tx1"/>
                </a:solidFill>
              </a:rPr>
              <a:t>otázek</a:t>
            </a:r>
            <a:r>
              <a:rPr lang="en-GB" sz="1600" dirty="0">
                <a:solidFill>
                  <a:schemeClr val="tx1"/>
                </a:solidFill>
              </a:rPr>
              <a:t> pro </a:t>
            </a:r>
            <a:r>
              <a:rPr lang="en-GB" sz="1600" dirty="0" err="1">
                <a:solidFill>
                  <a:schemeClr val="tx1"/>
                </a:solidFill>
              </a:rPr>
              <a:t>obě</a:t>
            </a:r>
            <a:r>
              <a:rPr lang="en-GB" sz="1600" dirty="0">
                <a:solidFill>
                  <a:schemeClr val="tx1"/>
                </a:solidFill>
              </a:rPr>
              <a:t>, v </a:t>
            </a:r>
            <a:r>
              <a:rPr lang="en-GB" sz="1600" dirty="0" err="1">
                <a:solidFill>
                  <a:schemeClr val="tx1"/>
                </a:solidFill>
              </a:rPr>
              <a:t>závislosti</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vůli</a:t>
            </a:r>
            <a:r>
              <a:rPr lang="en-GB" sz="1600" dirty="0">
                <a:solidFill>
                  <a:schemeClr val="tx1"/>
                </a:solidFill>
              </a:rPr>
              <a:t> </a:t>
            </a:r>
            <a:r>
              <a:rPr lang="en-GB" sz="1600" dirty="0" err="1">
                <a:solidFill>
                  <a:schemeClr val="tx1"/>
                </a:solidFill>
              </a:rPr>
              <a:t>učitelů</a:t>
            </a:r>
            <a:r>
              <a:rPr lang="en-GB" sz="1600" dirty="0">
                <a:solidFill>
                  <a:schemeClr val="tx1"/>
                </a:solidFill>
              </a:rPr>
              <a:t> </a:t>
            </a:r>
            <a:r>
              <a:rPr lang="en-GB" sz="1600" dirty="0" err="1">
                <a:solidFill>
                  <a:schemeClr val="tx1"/>
                </a:solidFill>
              </a:rPr>
              <a:t>vyzvat</a:t>
            </a:r>
            <a:r>
              <a:rPr lang="en-GB" sz="1600" dirty="0">
                <a:solidFill>
                  <a:schemeClr val="tx1"/>
                </a:solidFill>
              </a:rPr>
              <a:t> </a:t>
            </a:r>
            <a:r>
              <a:rPr lang="en-GB" sz="1600" dirty="0" err="1">
                <a:solidFill>
                  <a:schemeClr val="tx1"/>
                </a:solidFill>
              </a:rPr>
              <a:t>své</a:t>
            </a:r>
            <a:r>
              <a:rPr lang="en-GB" sz="1600" dirty="0">
                <a:solidFill>
                  <a:schemeClr val="tx1"/>
                </a:solidFill>
              </a:rPr>
              <a:t> studenty, </a:t>
            </a:r>
            <a:r>
              <a:rPr lang="en-GB" sz="1600" dirty="0" err="1">
                <a:solidFill>
                  <a:schemeClr val="tx1"/>
                </a:solidFill>
              </a:rPr>
              <a:t>zejména</a:t>
            </a:r>
            <a:r>
              <a:rPr lang="en-GB" sz="1600" dirty="0">
                <a:solidFill>
                  <a:schemeClr val="tx1"/>
                </a:solidFill>
              </a:rPr>
              <a:t> pro </a:t>
            </a:r>
            <a:r>
              <a:rPr lang="en-GB" sz="1600" dirty="0" err="1">
                <a:solidFill>
                  <a:schemeClr val="tx1"/>
                </a:solidFill>
              </a:rPr>
              <a:t>úroveň</a:t>
            </a:r>
            <a:r>
              <a:rPr lang="en-GB" sz="1600" dirty="0">
                <a:solidFill>
                  <a:schemeClr val="tx1"/>
                </a:solidFill>
              </a:rPr>
              <a:t> 6 EQF.</a:t>
            </a:r>
            <a:endParaRPr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1" dirty="0">
                <a:solidFill>
                  <a:srgbClr val="18C320"/>
                </a:solidFill>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Tematicky předcházející kapsle </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1" dirty="0">
                <a:solidFill>
                  <a:srgbClr val="18C320"/>
                </a:solidFill>
              </a:rPr>
              <a:t>Související kapsle </a:t>
            </a:r>
            <a:r>
              <a:rPr lang="en-GB" sz="2000" b="1" dirty="0">
                <a:solidFill>
                  <a:srgbClr val="18C320"/>
                </a:solidFill>
              </a:rPr>
              <a:t>:</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1077178"/>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3200"/>
              <a:buFont typeface="Arial"/>
              <a:buNone/>
            </a:pPr>
            <a:r>
              <a:rPr lang="en-US" sz="1600" dirty="0">
                <a:solidFill>
                  <a:schemeClr val="dk1"/>
                </a:solidFill>
              </a:rPr>
              <a:t>K </a:t>
            </a:r>
            <a:r>
              <a:rPr lang="en-US" sz="1600" dirty="0" err="1">
                <a:solidFill>
                  <a:schemeClr val="dk1"/>
                </a:solidFill>
              </a:rPr>
              <a:t>pochopení</a:t>
            </a:r>
            <a:r>
              <a:rPr lang="en-US" sz="1600" dirty="0">
                <a:solidFill>
                  <a:schemeClr val="dk1"/>
                </a:solidFill>
              </a:rPr>
              <a:t> </a:t>
            </a:r>
            <a:r>
              <a:rPr lang="en-US" sz="1600" dirty="0" err="1">
                <a:solidFill>
                  <a:schemeClr val="dk1"/>
                </a:solidFill>
              </a:rPr>
              <a:t>prostředí</a:t>
            </a:r>
            <a:r>
              <a:rPr lang="en-US" sz="1600" dirty="0">
                <a:solidFill>
                  <a:schemeClr val="dk1"/>
                </a:solidFill>
              </a:rPr>
              <a:t> a </a:t>
            </a:r>
            <a:r>
              <a:rPr lang="en-US" sz="1600" dirty="0" err="1">
                <a:solidFill>
                  <a:schemeClr val="dk1"/>
                </a:solidFill>
              </a:rPr>
              <a:t>názvosloví</a:t>
            </a:r>
            <a:r>
              <a:rPr lang="en-US" sz="1600" dirty="0">
                <a:solidFill>
                  <a:schemeClr val="dk1"/>
                </a:solidFill>
              </a:rPr>
              <a:t> </a:t>
            </a:r>
            <a:r>
              <a:rPr lang="en-US" sz="1600" dirty="0" err="1">
                <a:solidFill>
                  <a:schemeClr val="dk1"/>
                </a:solidFill>
              </a:rPr>
              <a:t>zúčastněných</a:t>
            </a:r>
            <a:r>
              <a:rPr lang="en-US" sz="1600" dirty="0">
                <a:solidFill>
                  <a:schemeClr val="dk1"/>
                </a:solidFill>
              </a:rPr>
              <a:t> </a:t>
            </a:r>
            <a:r>
              <a:rPr lang="en-US" sz="1600" dirty="0" err="1">
                <a:solidFill>
                  <a:schemeClr val="dk1"/>
                </a:solidFill>
              </a:rPr>
              <a:t>stran</a:t>
            </a:r>
            <a:r>
              <a:rPr lang="en-US" sz="1600" dirty="0">
                <a:solidFill>
                  <a:schemeClr val="dk1"/>
                </a:solidFill>
              </a:rPr>
              <a:t> </a:t>
            </a:r>
            <a:r>
              <a:rPr lang="en-US" sz="1600" dirty="0" err="1">
                <a:solidFill>
                  <a:schemeClr val="dk1"/>
                </a:solidFill>
              </a:rPr>
              <a:t>bude</a:t>
            </a:r>
            <a:r>
              <a:rPr lang="en-US" sz="1600" dirty="0">
                <a:solidFill>
                  <a:schemeClr val="dk1"/>
                </a:solidFill>
              </a:rPr>
              <a:t> </a:t>
            </a:r>
            <a:r>
              <a:rPr lang="en-US" sz="1600" dirty="0" err="1">
                <a:solidFill>
                  <a:schemeClr val="dk1"/>
                </a:solidFill>
              </a:rPr>
              <a:t>zapotřebí</a:t>
            </a:r>
            <a:r>
              <a:rPr lang="en-US" sz="1600" dirty="0">
                <a:solidFill>
                  <a:schemeClr val="dk1"/>
                </a:solidFill>
              </a:rPr>
              <a:t> </a:t>
            </a:r>
            <a:r>
              <a:rPr lang="en-US" sz="1600" dirty="0" err="1">
                <a:solidFill>
                  <a:schemeClr val="dk1"/>
                </a:solidFill>
              </a:rPr>
              <a:t>několik</a:t>
            </a:r>
            <a:r>
              <a:rPr lang="en-US" sz="1600" dirty="0">
                <a:solidFill>
                  <a:schemeClr val="dk1"/>
                </a:solidFill>
              </a:rPr>
              <a:t> </a:t>
            </a:r>
            <a:r>
              <a:rPr lang="en-US" sz="1600" dirty="0" err="1">
                <a:solidFill>
                  <a:schemeClr val="dk1"/>
                </a:solidFill>
              </a:rPr>
              <a:t>definic</a:t>
            </a:r>
            <a:r>
              <a:rPr lang="en-US" sz="1600" dirty="0">
                <a:solidFill>
                  <a:schemeClr val="dk1"/>
                </a:solidFill>
              </a:rPr>
              <a:t>; </a:t>
            </a:r>
            <a:r>
              <a:rPr lang="en-US" sz="1600" dirty="0" err="1">
                <a:solidFill>
                  <a:schemeClr val="dk1"/>
                </a:solidFill>
              </a:rPr>
              <a:t>které</a:t>
            </a:r>
            <a:r>
              <a:rPr lang="en-US" sz="1600" dirty="0">
                <a:solidFill>
                  <a:schemeClr val="dk1"/>
                </a:solidFill>
              </a:rPr>
              <a:t> </a:t>
            </a:r>
            <a:r>
              <a:rPr lang="en-US" sz="1600" dirty="0" err="1">
                <a:solidFill>
                  <a:schemeClr val="dk1"/>
                </a:solidFill>
              </a:rPr>
              <a:t>jsou</a:t>
            </a:r>
            <a:r>
              <a:rPr lang="en-US" sz="1600" dirty="0">
                <a:solidFill>
                  <a:schemeClr val="dk1"/>
                </a:solidFill>
              </a:rPr>
              <a:t> k </a:t>
            </a:r>
            <a:r>
              <a:rPr lang="en-US" sz="1600" dirty="0" err="1">
                <a:solidFill>
                  <a:schemeClr val="dk1"/>
                </a:solidFill>
              </a:rPr>
              <a:t>dispozici</a:t>
            </a:r>
            <a:r>
              <a:rPr lang="en-US" sz="1600" dirty="0">
                <a:solidFill>
                  <a:schemeClr val="dk1"/>
                </a:solidFill>
              </a:rPr>
              <a:t> v </a:t>
            </a:r>
            <a:r>
              <a:rPr lang="en-US" sz="1600" dirty="0" err="1">
                <a:solidFill>
                  <a:schemeClr val="dk1"/>
                </a:solidFill>
              </a:rPr>
              <a:t>kapitole</a:t>
            </a:r>
            <a:r>
              <a:rPr lang="en-US" sz="1600" dirty="0">
                <a:solidFill>
                  <a:schemeClr val="dk1"/>
                </a:solidFill>
              </a:rPr>
              <a:t> I, </a:t>
            </a:r>
            <a:r>
              <a:rPr lang="cs-CZ" sz="1600" dirty="0">
                <a:solidFill>
                  <a:schemeClr val="dk1"/>
                </a:solidFill>
              </a:rPr>
              <a:t>lekcích</a:t>
            </a:r>
            <a:r>
              <a:rPr lang="en-US" sz="1600" dirty="0">
                <a:solidFill>
                  <a:schemeClr val="dk1"/>
                </a:solidFill>
              </a:rPr>
              <a:t> 2 a 3.</a:t>
            </a: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83095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just">
              <a:buSzPts val="3200"/>
            </a:pPr>
            <a:r>
              <a:rPr lang="en-US" sz="1600" dirty="0">
                <a:solidFill>
                  <a:schemeClr val="dk1"/>
                </a:solidFill>
              </a:rPr>
              <a:t>2.2.1, 2.2.2, 2.2.3, 2.2.4, 3.1.1.</a:t>
            </a:r>
          </a:p>
          <a:p>
            <a:pPr algn="just">
              <a:buSzPts val="3200"/>
            </a:pPr>
            <a:endParaRPr lang="en-US" sz="1600" dirty="0">
              <a:solidFill>
                <a:schemeClr val="dk1"/>
              </a:solidFill>
            </a:endParaRPr>
          </a:p>
          <a:p>
            <a:pPr algn="just">
              <a:buSzPts val="3200"/>
            </a:pP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2000" b="1" dirty="0" err="1">
                <a:solidFill>
                  <a:srgbClr val="18C320"/>
                </a:solidFill>
              </a:rPr>
              <a:t>Aut</a:t>
            </a:r>
            <a:r>
              <a:rPr lang="cs-CZ" sz="2000" b="1" dirty="0">
                <a:solidFill>
                  <a:srgbClr val="18C320"/>
                </a:solidFill>
              </a:rPr>
              <a:t>oři</a:t>
            </a:r>
            <a:r>
              <a:rPr lang="en-GB" sz="2000" b="1" dirty="0">
                <a:solidFill>
                  <a:srgbClr val="18C320"/>
                </a:solidFill>
              </a:rPr>
              <a:t>:</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793301" y="4604400"/>
            <a:ext cx="4160400" cy="132339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AFT, SUSMILE consortium member</a:t>
            </a:r>
          </a:p>
          <a:p>
            <a:pPr lvl="0">
              <a:buSzPts val="3200"/>
            </a:pPr>
            <a:endParaRPr lang="en-US" sz="1600" dirty="0">
              <a:solidFill>
                <a:schemeClr val="dk1"/>
              </a:solidFill>
            </a:endParaRPr>
          </a:p>
          <a:p>
            <a:pPr lvl="0">
              <a:buSzPts val="3200"/>
            </a:pPr>
            <a:endParaRPr lang="en-US" sz="1600" dirty="0">
              <a:solidFill>
                <a:schemeClr val="dk1"/>
              </a:solidFill>
            </a:endParaRPr>
          </a:p>
          <a:p>
            <a:pPr lvl="0">
              <a:buSzPts val="3200"/>
            </a:pPr>
            <a:endParaRPr lang="en-US" sz="1600" dirty="0">
              <a:solidFill>
                <a:schemeClr val="dk1"/>
              </a:solidFill>
            </a:endParaRPr>
          </a:p>
          <a:p>
            <a:pPr lvl="0">
              <a:buSzPts val="3200"/>
            </a:pP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pPr>
              <a:lnSpc>
                <a:spcPct val="100000"/>
              </a:lnSpc>
            </a:pPr>
            <a:r>
              <a:rPr lang="cs-CZ" sz="2800" spc="-1" dirty="0">
                <a:solidFill>
                  <a:srgbClr val="FFFFFF"/>
                </a:solidFill>
                <a:latin typeface="Arial"/>
                <a:ea typeface="Arial"/>
              </a:rPr>
              <a:t>Cíl</a:t>
            </a:r>
            <a:r>
              <a:rPr lang="en-GB" sz="2800" b="0" strike="noStrike" spc="-1" dirty="0">
                <a:solidFill>
                  <a:srgbClr val="FFFFFF"/>
                </a:solidFill>
                <a:latin typeface="Arial"/>
                <a:ea typeface="Arial"/>
              </a:rPr>
              <a:t> </a:t>
            </a:r>
            <a:r>
              <a:rPr lang="cs-CZ" sz="2800" spc="-1" dirty="0">
                <a:solidFill>
                  <a:srgbClr val="FFFFFF"/>
                </a:solidFill>
                <a:latin typeface="Arial"/>
                <a:ea typeface="Arial"/>
              </a:rPr>
              <a:t>k</a:t>
            </a:r>
            <a:r>
              <a:rPr lang="en-GB" sz="2800" b="0" strike="noStrike" spc="-1" dirty="0" err="1">
                <a:solidFill>
                  <a:srgbClr val="FFFFFF"/>
                </a:solidFill>
                <a:latin typeface="Arial"/>
                <a:ea typeface="Arial"/>
              </a:rPr>
              <a:t>apsle</a:t>
            </a:r>
            <a:endParaRPr lang="es-ES" sz="2800" b="0" strike="noStrike" spc="-1" dirty="0">
              <a:latin typeface="Calibri"/>
            </a:endParaRPr>
          </a:p>
        </p:txBody>
      </p:sp>
      <p:sp>
        <p:nvSpPr>
          <p:cNvPr id="4" name="3 Rectángulo"/>
          <p:cNvSpPr/>
          <p:nvPr/>
        </p:nvSpPr>
        <p:spPr>
          <a:xfrm>
            <a:off x="313509" y="1586972"/>
            <a:ext cx="8464731" cy="1938992"/>
          </a:xfrm>
          <a:prstGeom prst="rect">
            <a:avLst/>
          </a:prstGeom>
          <a:ln>
            <a:solidFill>
              <a:schemeClr val="tx1">
                <a:lumMod val="50000"/>
                <a:lumOff val="50000"/>
              </a:schemeClr>
            </a:solidFill>
            <a:prstDash val="dash"/>
          </a:ln>
        </p:spPr>
        <p:txBody>
          <a:bodyPr wrap="square">
            <a:spAutoFit/>
          </a:bodyPr>
          <a:lstStyle/>
          <a:p>
            <a:pPr algn="just"/>
            <a:r>
              <a:rPr lang="en-US" sz="2000" dirty="0" err="1">
                <a:solidFill>
                  <a:schemeClr val="tx1"/>
                </a:solidFill>
              </a:rPr>
              <a:t>Městská</a:t>
            </a:r>
            <a:r>
              <a:rPr lang="en-US" sz="2000" dirty="0">
                <a:solidFill>
                  <a:schemeClr val="tx1"/>
                </a:solidFill>
              </a:rPr>
              <a:t> </a:t>
            </a:r>
            <a:r>
              <a:rPr lang="en-US" sz="2000" dirty="0" err="1">
                <a:solidFill>
                  <a:schemeClr val="tx1"/>
                </a:solidFill>
              </a:rPr>
              <a:t>logistika</a:t>
            </a:r>
            <a:r>
              <a:rPr lang="en-US" sz="2000" dirty="0">
                <a:solidFill>
                  <a:schemeClr val="tx1"/>
                </a:solidFill>
              </a:rPr>
              <a:t> </a:t>
            </a:r>
            <a:r>
              <a:rPr lang="en-US" sz="2000" dirty="0" err="1">
                <a:solidFill>
                  <a:schemeClr val="tx1"/>
                </a:solidFill>
              </a:rPr>
              <a:t>má</a:t>
            </a:r>
            <a:r>
              <a:rPr lang="en-US" sz="2000" dirty="0">
                <a:solidFill>
                  <a:schemeClr val="tx1"/>
                </a:solidFill>
              </a:rPr>
              <a:t> </a:t>
            </a:r>
            <a:r>
              <a:rPr lang="en-US" sz="2000" dirty="0" err="1">
                <a:solidFill>
                  <a:schemeClr val="tx1"/>
                </a:solidFill>
              </a:rPr>
              <a:t>více</a:t>
            </a:r>
            <a:r>
              <a:rPr lang="en-US" sz="2000" dirty="0">
                <a:solidFill>
                  <a:schemeClr val="tx1"/>
                </a:solidFill>
              </a:rPr>
              <a:t> </a:t>
            </a:r>
            <a:r>
              <a:rPr lang="en-US" sz="2000" dirty="0" err="1">
                <a:solidFill>
                  <a:schemeClr val="tx1"/>
                </a:solidFill>
              </a:rPr>
              <a:t>omezení</a:t>
            </a:r>
            <a:r>
              <a:rPr lang="en-US" sz="2000" dirty="0">
                <a:solidFill>
                  <a:schemeClr val="tx1"/>
                </a:solidFill>
              </a:rPr>
              <a:t> </a:t>
            </a:r>
            <a:r>
              <a:rPr lang="en-US" sz="2000" dirty="0" err="1">
                <a:solidFill>
                  <a:schemeClr val="tx1"/>
                </a:solidFill>
              </a:rPr>
              <a:t>než</a:t>
            </a:r>
            <a:r>
              <a:rPr lang="en-US" sz="2000" dirty="0">
                <a:solidFill>
                  <a:schemeClr val="tx1"/>
                </a:solidFill>
              </a:rPr>
              <a:t> </a:t>
            </a:r>
            <a:r>
              <a:rPr lang="en-US" sz="2000" dirty="0" err="1">
                <a:solidFill>
                  <a:schemeClr val="tx1"/>
                </a:solidFill>
              </a:rPr>
              <a:t>dálková</a:t>
            </a:r>
            <a:r>
              <a:rPr lang="en-US" sz="2000" dirty="0">
                <a:solidFill>
                  <a:schemeClr val="tx1"/>
                </a:solidFill>
              </a:rPr>
              <a:t> </a:t>
            </a:r>
            <a:r>
              <a:rPr lang="en-US" sz="2000" dirty="0" err="1">
                <a:solidFill>
                  <a:schemeClr val="tx1"/>
                </a:solidFill>
              </a:rPr>
              <a:t>logistika</a:t>
            </a:r>
            <a:r>
              <a:rPr lang="en-US" sz="2000" dirty="0">
                <a:solidFill>
                  <a:schemeClr val="tx1"/>
                </a:solidFill>
              </a:rPr>
              <a:t> </a:t>
            </a:r>
            <a:r>
              <a:rPr lang="en-US" sz="2000" dirty="0" err="1">
                <a:solidFill>
                  <a:schemeClr val="tx1"/>
                </a:solidFill>
              </a:rPr>
              <a:t>nebo</a:t>
            </a:r>
            <a:r>
              <a:rPr lang="en-US" sz="2000" dirty="0">
                <a:solidFill>
                  <a:schemeClr val="tx1"/>
                </a:solidFill>
              </a:rPr>
              <a:t> </a:t>
            </a:r>
            <a:r>
              <a:rPr lang="en-US" sz="2000" dirty="0" err="1">
                <a:solidFill>
                  <a:schemeClr val="tx1"/>
                </a:solidFill>
              </a:rPr>
              <a:t>operace</a:t>
            </a:r>
            <a:r>
              <a:rPr lang="en-US" sz="2000" dirty="0">
                <a:solidFill>
                  <a:schemeClr val="tx1"/>
                </a:solidFill>
              </a:rPr>
              <a:t> od </a:t>
            </a:r>
            <a:r>
              <a:rPr lang="en-US" sz="2000" dirty="0" err="1">
                <a:solidFill>
                  <a:schemeClr val="tx1"/>
                </a:solidFill>
              </a:rPr>
              <a:t>dodavatelů</a:t>
            </a:r>
            <a:r>
              <a:rPr lang="en-US" sz="2000" dirty="0">
                <a:solidFill>
                  <a:schemeClr val="tx1"/>
                </a:solidFill>
              </a:rPr>
              <a:t> </a:t>
            </a:r>
            <a:r>
              <a:rPr lang="en-US" sz="2000" dirty="0" err="1">
                <a:solidFill>
                  <a:schemeClr val="tx1"/>
                </a:solidFill>
              </a:rPr>
              <a:t>surovin</a:t>
            </a:r>
            <a:r>
              <a:rPr lang="en-US" sz="2000" dirty="0">
                <a:solidFill>
                  <a:schemeClr val="tx1"/>
                </a:solidFill>
              </a:rPr>
              <a:t> </a:t>
            </a:r>
            <a:r>
              <a:rPr lang="en-US" sz="2000" dirty="0" err="1">
                <a:solidFill>
                  <a:schemeClr val="tx1"/>
                </a:solidFill>
              </a:rPr>
              <a:t>až</a:t>
            </a:r>
            <a:r>
              <a:rPr lang="en-US" sz="2000" dirty="0">
                <a:solidFill>
                  <a:schemeClr val="tx1"/>
                </a:solidFill>
              </a:rPr>
              <a:t> po </a:t>
            </a:r>
            <a:r>
              <a:rPr lang="en-US" sz="2000" dirty="0" err="1">
                <a:solidFill>
                  <a:schemeClr val="tx1"/>
                </a:solidFill>
              </a:rPr>
              <a:t>průmyslové</a:t>
            </a:r>
            <a:r>
              <a:rPr lang="en-US" sz="2000" dirty="0">
                <a:solidFill>
                  <a:schemeClr val="tx1"/>
                </a:solidFill>
              </a:rPr>
              <a:t> </a:t>
            </a:r>
            <a:r>
              <a:rPr lang="en-US" sz="2000" dirty="0" err="1">
                <a:solidFill>
                  <a:schemeClr val="tx1"/>
                </a:solidFill>
              </a:rPr>
              <a:t>subjekty</a:t>
            </a:r>
            <a:r>
              <a:rPr lang="en-US" sz="2000" dirty="0">
                <a:solidFill>
                  <a:schemeClr val="tx1"/>
                </a:solidFill>
              </a:rPr>
              <a:t>. </a:t>
            </a:r>
            <a:r>
              <a:rPr lang="en-US" sz="2000" dirty="0" err="1">
                <a:solidFill>
                  <a:schemeClr val="tx1"/>
                </a:solidFill>
              </a:rPr>
              <a:t>Optimalizace</a:t>
            </a:r>
            <a:r>
              <a:rPr lang="en-US" sz="2000" dirty="0">
                <a:solidFill>
                  <a:schemeClr val="tx1"/>
                </a:solidFill>
              </a:rPr>
              <a:t> </a:t>
            </a:r>
            <a:r>
              <a:rPr lang="en-US" sz="2000" dirty="0" err="1">
                <a:solidFill>
                  <a:schemeClr val="tx1"/>
                </a:solidFill>
              </a:rPr>
              <a:t>toku</a:t>
            </a:r>
            <a:r>
              <a:rPr lang="en-US" sz="2000" dirty="0">
                <a:solidFill>
                  <a:schemeClr val="tx1"/>
                </a:solidFill>
              </a:rPr>
              <a:t> </a:t>
            </a:r>
            <a:r>
              <a:rPr lang="en-US" sz="2000" dirty="0" err="1">
                <a:solidFill>
                  <a:schemeClr val="tx1"/>
                </a:solidFill>
              </a:rPr>
              <a:t>zboží</a:t>
            </a:r>
            <a:r>
              <a:rPr lang="en-US" sz="2000" dirty="0">
                <a:solidFill>
                  <a:schemeClr val="tx1"/>
                </a:solidFill>
              </a:rPr>
              <a:t>, </a:t>
            </a:r>
            <a:r>
              <a:rPr lang="en-US" sz="2000" dirty="0" err="1">
                <a:solidFill>
                  <a:schemeClr val="tx1"/>
                </a:solidFill>
              </a:rPr>
              <a:t>které</a:t>
            </a:r>
            <a:r>
              <a:rPr lang="en-US" sz="2000" dirty="0">
                <a:solidFill>
                  <a:schemeClr val="tx1"/>
                </a:solidFill>
              </a:rPr>
              <a:t> se </a:t>
            </a:r>
            <a:r>
              <a:rPr lang="en-US" sz="2000" dirty="0" err="1">
                <a:solidFill>
                  <a:schemeClr val="tx1"/>
                </a:solidFill>
              </a:rPr>
              <a:t>dostává</a:t>
            </a:r>
            <a:r>
              <a:rPr lang="en-US" sz="2000" dirty="0">
                <a:solidFill>
                  <a:schemeClr val="tx1"/>
                </a:solidFill>
              </a:rPr>
              <a:t> </a:t>
            </a:r>
            <a:r>
              <a:rPr lang="en-US" sz="2000" dirty="0" err="1">
                <a:solidFill>
                  <a:schemeClr val="tx1"/>
                </a:solidFill>
              </a:rPr>
              <a:t>na</a:t>
            </a:r>
            <a:r>
              <a:rPr lang="en-US" sz="2000" dirty="0">
                <a:solidFill>
                  <a:schemeClr val="tx1"/>
                </a:solidFill>
              </a:rPr>
              <a:t> </a:t>
            </a:r>
            <a:r>
              <a:rPr lang="en-US" sz="2000" dirty="0" err="1">
                <a:solidFill>
                  <a:schemeClr val="tx1"/>
                </a:solidFill>
              </a:rPr>
              <a:t>poslední</a:t>
            </a:r>
            <a:r>
              <a:rPr lang="en-US" sz="2000" dirty="0">
                <a:solidFill>
                  <a:schemeClr val="tx1"/>
                </a:solidFill>
              </a:rPr>
              <a:t> </a:t>
            </a:r>
            <a:r>
              <a:rPr lang="en-US" sz="2000" dirty="0" err="1">
                <a:solidFill>
                  <a:schemeClr val="tx1"/>
                </a:solidFill>
              </a:rPr>
              <a:t>kilometry</a:t>
            </a:r>
            <a:r>
              <a:rPr lang="en-US" sz="2000" dirty="0">
                <a:solidFill>
                  <a:schemeClr val="tx1"/>
                </a:solidFill>
              </a:rPr>
              <a:t> </a:t>
            </a:r>
            <a:r>
              <a:rPr lang="en-US" sz="2000" dirty="0" err="1">
                <a:solidFill>
                  <a:schemeClr val="tx1"/>
                </a:solidFill>
              </a:rPr>
              <a:t>uvnitř</a:t>
            </a:r>
            <a:r>
              <a:rPr lang="en-US" sz="2000" dirty="0">
                <a:solidFill>
                  <a:schemeClr val="tx1"/>
                </a:solidFill>
              </a:rPr>
              <a:t> </a:t>
            </a:r>
            <a:r>
              <a:rPr lang="en-US" sz="2000" dirty="0" err="1">
                <a:solidFill>
                  <a:schemeClr val="tx1"/>
                </a:solidFill>
              </a:rPr>
              <a:t>města</a:t>
            </a:r>
            <a:r>
              <a:rPr lang="en-US" sz="2000" dirty="0">
                <a:solidFill>
                  <a:schemeClr val="tx1"/>
                </a:solidFill>
              </a:rPr>
              <a:t>, je </a:t>
            </a:r>
            <a:r>
              <a:rPr lang="en-US" sz="2000" dirty="0" err="1">
                <a:solidFill>
                  <a:schemeClr val="tx1"/>
                </a:solidFill>
              </a:rPr>
              <a:t>nezbytná</a:t>
            </a:r>
            <a:r>
              <a:rPr lang="en-US" sz="2000" dirty="0">
                <a:solidFill>
                  <a:schemeClr val="tx1"/>
                </a:solidFill>
              </a:rPr>
              <a:t> jak pro </a:t>
            </a:r>
            <a:r>
              <a:rPr lang="en-US" sz="2000" dirty="0" err="1">
                <a:solidFill>
                  <a:schemeClr val="tx1"/>
                </a:solidFill>
              </a:rPr>
              <a:t>kontrolu</a:t>
            </a:r>
            <a:r>
              <a:rPr lang="en-US" sz="2000" dirty="0">
                <a:solidFill>
                  <a:schemeClr val="tx1"/>
                </a:solidFill>
              </a:rPr>
              <a:t> </a:t>
            </a:r>
            <a:r>
              <a:rPr lang="en-US" sz="2000" dirty="0" err="1">
                <a:solidFill>
                  <a:schemeClr val="tx1"/>
                </a:solidFill>
              </a:rPr>
              <a:t>nákladů</a:t>
            </a:r>
            <a:r>
              <a:rPr lang="en-US" sz="2000" dirty="0">
                <a:solidFill>
                  <a:schemeClr val="tx1"/>
                </a:solidFill>
              </a:rPr>
              <a:t>, </a:t>
            </a:r>
            <a:r>
              <a:rPr lang="en-US" sz="2000" dirty="0" err="1">
                <a:solidFill>
                  <a:schemeClr val="tx1"/>
                </a:solidFill>
              </a:rPr>
              <a:t>tak</a:t>
            </a:r>
            <a:r>
              <a:rPr lang="en-US" sz="2000" dirty="0">
                <a:solidFill>
                  <a:schemeClr val="tx1"/>
                </a:solidFill>
              </a:rPr>
              <a:t> pro </a:t>
            </a:r>
            <a:r>
              <a:rPr lang="en-US" sz="2000" dirty="0" err="1">
                <a:solidFill>
                  <a:schemeClr val="tx1"/>
                </a:solidFill>
              </a:rPr>
              <a:t>spokojenost</a:t>
            </a:r>
            <a:r>
              <a:rPr lang="en-US" sz="2000" dirty="0">
                <a:solidFill>
                  <a:schemeClr val="tx1"/>
                </a:solidFill>
              </a:rPr>
              <a:t> </a:t>
            </a:r>
            <a:r>
              <a:rPr lang="en-US" sz="2000" dirty="0" err="1">
                <a:solidFill>
                  <a:schemeClr val="tx1"/>
                </a:solidFill>
              </a:rPr>
              <a:t>zákazníků</a:t>
            </a:r>
            <a:r>
              <a:rPr lang="en-US" sz="2000" dirty="0">
                <a:solidFill>
                  <a:schemeClr val="tx1"/>
                </a:solidFill>
              </a:rPr>
              <a:t>.</a:t>
            </a:r>
          </a:p>
          <a:p>
            <a:pPr algn="just"/>
            <a:r>
              <a:rPr lang="en-US" sz="2000" dirty="0">
                <a:solidFill>
                  <a:schemeClr val="tx1"/>
                </a:solidFill>
              </a:rPr>
              <a:t>Tato </a:t>
            </a:r>
            <a:r>
              <a:rPr lang="en-US" sz="2000" dirty="0" err="1">
                <a:solidFill>
                  <a:schemeClr val="tx1"/>
                </a:solidFill>
              </a:rPr>
              <a:t>kapsle</a:t>
            </a:r>
            <a:r>
              <a:rPr lang="en-US" sz="2000" dirty="0">
                <a:solidFill>
                  <a:schemeClr val="tx1"/>
                </a:solidFill>
              </a:rPr>
              <a:t> </a:t>
            </a:r>
            <a:r>
              <a:rPr lang="en-US" sz="2000" dirty="0" err="1">
                <a:solidFill>
                  <a:schemeClr val="tx1"/>
                </a:solidFill>
              </a:rPr>
              <a:t>má</a:t>
            </a:r>
            <a:r>
              <a:rPr lang="en-US" sz="2000" dirty="0">
                <a:solidFill>
                  <a:schemeClr val="tx1"/>
                </a:solidFill>
              </a:rPr>
              <a:t> za </a:t>
            </a:r>
            <a:r>
              <a:rPr lang="en-US" sz="2000" dirty="0" err="1">
                <a:solidFill>
                  <a:schemeClr val="tx1"/>
                </a:solidFill>
              </a:rPr>
              <a:t>cíl</a:t>
            </a:r>
            <a:r>
              <a:rPr lang="en-US" sz="2000" dirty="0">
                <a:solidFill>
                  <a:schemeClr val="tx1"/>
                </a:solidFill>
              </a:rPr>
              <a:t> </a:t>
            </a:r>
            <a:r>
              <a:rPr lang="en-US" sz="2000" dirty="0" err="1">
                <a:solidFill>
                  <a:schemeClr val="tx1"/>
                </a:solidFill>
              </a:rPr>
              <a:t>shrnout</a:t>
            </a:r>
            <a:r>
              <a:rPr lang="en-US" sz="2000" dirty="0">
                <a:solidFill>
                  <a:schemeClr val="tx1"/>
                </a:solidFill>
              </a:rPr>
              <a:t> </a:t>
            </a:r>
            <a:r>
              <a:rPr lang="en-US" sz="2000" dirty="0" err="1">
                <a:solidFill>
                  <a:schemeClr val="tx1"/>
                </a:solidFill>
              </a:rPr>
              <a:t>přínosy</a:t>
            </a:r>
            <a:r>
              <a:rPr lang="en-US" sz="2000" dirty="0">
                <a:solidFill>
                  <a:schemeClr val="tx1"/>
                </a:solidFill>
              </a:rPr>
              <a:t> </a:t>
            </a:r>
            <a:r>
              <a:rPr lang="en-US" sz="2000" dirty="0" err="1">
                <a:solidFill>
                  <a:schemeClr val="tx1"/>
                </a:solidFill>
              </a:rPr>
              <a:t>takové</a:t>
            </a:r>
            <a:r>
              <a:rPr lang="en-US" sz="2000" dirty="0">
                <a:solidFill>
                  <a:schemeClr val="tx1"/>
                </a:solidFill>
              </a:rPr>
              <a:t> </a:t>
            </a:r>
            <a:r>
              <a:rPr lang="en-US" sz="2000" dirty="0" err="1">
                <a:solidFill>
                  <a:schemeClr val="tx1"/>
                </a:solidFill>
              </a:rPr>
              <a:t>práce</a:t>
            </a:r>
            <a:r>
              <a:rPr lang="en-US" sz="2000" dirty="0">
                <a:solidFill>
                  <a:schemeClr val="tx1"/>
                </a:solidFill>
              </a:rPr>
              <a:t>, a to </a:t>
            </a:r>
            <a:r>
              <a:rPr lang="en-US" sz="2000" dirty="0" err="1">
                <a:solidFill>
                  <a:schemeClr val="tx1"/>
                </a:solidFill>
              </a:rPr>
              <a:t>prostřednictvím</a:t>
            </a:r>
            <a:r>
              <a:rPr lang="en-US" sz="2000" dirty="0">
                <a:solidFill>
                  <a:schemeClr val="tx1"/>
                </a:solidFill>
              </a:rPr>
              <a:t> </a:t>
            </a:r>
            <a:r>
              <a:rPr lang="en-US" sz="2000" dirty="0" err="1">
                <a:solidFill>
                  <a:schemeClr val="tx1"/>
                </a:solidFill>
              </a:rPr>
              <a:t>různých</a:t>
            </a:r>
            <a:r>
              <a:rPr lang="en-US" sz="2000" dirty="0">
                <a:solidFill>
                  <a:schemeClr val="tx1"/>
                </a:solidFill>
              </a:rPr>
              <a:t> </a:t>
            </a:r>
            <a:r>
              <a:rPr lang="en-US" sz="2000" dirty="0" err="1">
                <a:solidFill>
                  <a:schemeClr val="tx1"/>
                </a:solidFill>
              </a:rPr>
              <a:t>prostředků</a:t>
            </a:r>
            <a:r>
              <a:rPr lang="en-US" sz="2000" dirty="0">
                <a:solidFill>
                  <a:schemeClr val="tx1"/>
                </a:solidFill>
              </a:rPr>
              <a:t> </a:t>
            </a:r>
            <a:r>
              <a:rPr lang="en-US" sz="2000" dirty="0" err="1">
                <a:solidFill>
                  <a:schemeClr val="tx1"/>
                </a:solidFill>
              </a:rPr>
              <a:t>či</a:t>
            </a:r>
            <a:r>
              <a:rPr lang="en-US" sz="2000" dirty="0">
                <a:solidFill>
                  <a:schemeClr val="tx1"/>
                </a:solidFill>
              </a:rPr>
              <a:t> </a:t>
            </a:r>
            <a:r>
              <a:rPr lang="en-US" sz="2000" dirty="0" err="1">
                <a:solidFill>
                  <a:schemeClr val="tx1"/>
                </a:solidFill>
              </a:rPr>
              <a:t>metod</a:t>
            </a:r>
            <a:r>
              <a:rPr lang="en-US" sz="2000" dirty="0">
                <a:solidFill>
                  <a:schemeClr val="tx1"/>
                </a:solidFill>
              </a:rPr>
              <a:t> a </a:t>
            </a:r>
            <a:r>
              <a:rPr lang="en-US" sz="2000" dirty="0" err="1">
                <a:solidFill>
                  <a:schemeClr val="tx1"/>
                </a:solidFill>
              </a:rPr>
              <a:t>příkladů</a:t>
            </a:r>
            <a:r>
              <a:rPr lang="en-US" sz="2000" dirty="0">
                <a:solidFill>
                  <a:schemeClr val="tx1"/>
                </a:solidFill>
              </a:rPr>
              <a:t>.</a:t>
            </a:r>
            <a:endParaRPr lang="en-GB" dirty="0"/>
          </a:p>
        </p:txBody>
      </p:sp>
      <p:graphicFrame>
        <p:nvGraphicFramePr>
          <p:cNvPr id="6" name="5 Tabla"/>
          <p:cNvGraphicFramePr>
            <a:graphicFrameLocks noGrp="1"/>
          </p:cNvGraphicFramePr>
          <p:nvPr>
            <p:extLst>
              <p:ext uri="{D42A27DB-BD31-4B8C-83A1-F6EECF244321}">
                <p14:modId xmlns:p14="http://schemas.microsoft.com/office/powerpoint/2010/main" val="2135453183"/>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cs-CZ" sz="1800" b="0" i="0" u="none" strike="noStrike" noProof="0" dirty="0">
                          <a:solidFill>
                            <a:srgbClr val="FFFFFF"/>
                          </a:solidFill>
                          <a:latin typeface="Arial"/>
                        </a:rPr>
                        <a:t>K</a:t>
                      </a:r>
                      <a:r>
                        <a:rPr lang="en-GB" sz="1800" b="0" i="0" u="none" strike="noStrike" noProof="0" dirty="0" err="1">
                          <a:solidFill>
                            <a:srgbClr val="FFFFFF"/>
                          </a:solidFill>
                          <a:latin typeface="Arial"/>
                        </a:rPr>
                        <a:t>ategor</a:t>
                      </a:r>
                      <a:r>
                        <a:rPr lang="cs-CZ" sz="1800" b="0" i="0" u="none" strike="noStrike" noProof="0" dirty="0" err="1">
                          <a:solidFill>
                            <a:srgbClr val="FFFFFF"/>
                          </a:solidFill>
                          <a:latin typeface="Arial"/>
                        </a:rPr>
                        <a:t>ie</a:t>
                      </a:r>
                      <a:r>
                        <a:rPr lang="en-GB" sz="1800" b="0" i="0" u="none" strike="noStrike" noProof="0" dirty="0">
                          <a:solidFill>
                            <a:srgbClr val="FFFFFF"/>
                          </a:solidFill>
                          <a:latin typeface="Arial"/>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a:t>
                      </a:r>
                      <a:r>
                        <a:rPr lang="cs-CZ" sz="1800" b="0" i="0" u="none" strike="noStrike" noProof="0" dirty="0">
                          <a:solidFill>
                            <a:schemeClr val="tx1"/>
                          </a:solidFill>
                          <a:latin typeface="Arial"/>
                        </a:rPr>
                        <a:t>k</a:t>
                      </a:r>
                      <a:r>
                        <a:rPr lang="en-GB" sz="1800" b="0" i="0" u="none" strike="noStrike" noProof="0" dirty="0" err="1">
                          <a:solidFill>
                            <a:schemeClr val="tx1"/>
                          </a:solidFill>
                          <a:latin typeface="Arial"/>
                        </a:rPr>
                        <a:t>ument</a:t>
                      </a:r>
                      <a:r>
                        <a:rPr lang="en-GB" sz="1800" b="0" i="0" u="none" strike="noStrike" noProof="0" dirty="0">
                          <a:solidFill>
                            <a:schemeClr val="tx1"/>
                          </a:solidFill>
                          <a:latin typeface="Arial"/>
                        </a:rPr>
                        <a:t>, </a:t>
                      </a:r>
                      <a:r>
                        <a:rPr lang="cs-CZ" sz="1800" b="0" i="0" u="none" strike="noStrike" noProof="0" dirty="0">
                          <a:solidFill>
                            <a:schemeClr val="tx1"/>
                          </a:solidFill>
                          <a:latin typeface="Arial"/>
                        </a:rPr>
                        <a:t>zdroj</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159658105"/>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cs-CZ" sz="1800" b="0" i="0" u="none" strike="noStrike" noProof="0" dirty="0">
                          <a:solidFill>
                            <a:srgbClr val="FFFFFF"/>
                          </a:solidFill>
                          <a:latin typeface="Arial"/>
                        </a:rPr>
                        <a:t>Cvičení</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Arial"/>
                        </a:rPr>
                        <a:t>ANO</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265857458"/>
              </p:ext>
            </p:extLst>
          </p:nvPr>
        </p:nvGraphicFramePr>
        <p:xfrm>
          <a:off x="339634" y="6065134"/>
          <a:ext cx="8477795" cy="342584"/>
        </p:xfrm>
        <a:graphic>
          <a:graphicData uri="http://schemas.openxmlformats.org/drawingml/2006/table">
            <a:tbl>
              <a:tblPr/>
              <a:tblGrid>
                <a:gridCol w="2468339">
                  <a:extLst>
                    <a:ext uri="{9D8B030D-6E8A-4147-A177-3AD203B41FA5}">
                      <a16:colId xmlns:a16="http://schemas.microsoft.com/office/drawing/2014/main" val="20000"/>
                    </a:ext>
                  </a:extLst>
                </a:gridCol>
                <a:gridCol w="6009456">
                  <a:extLst>
                    <a:ext uri="{9D8B030D-6E8A-4147-A177-3AD203B41FA5}">
                      <a16:colId xmlns:a16="http://schemas.microsoft.com/office/drawing/2014/main" val="20001"/>
                    </a:ext>
                  </a:extLst>
                </a:gridCol>
              </a:tblGrid>
              <a:tr h="264865">
                <a:tc>
                  <a:txBody>
                    <a:bodyPr/>
                    <a:lstStyle/>
                    <a:p>
                      <a:pPr marL="0" marR="0" lvl="0" indent="0" algn="just" rtl="0">
                        <a:lnSpc>
                          <a:spcPct val="100000"/>
                        </a:lnSpc>
                        <a:spcBef>
                          <a:spcPts val="0"/>
                        </a:spcBef>
                        <a:spcAft>
                          <a:spcPts val="0"/>
                        </a:spcAft>
                        <a:buNone/>
                      </a:pPr>
                      <a:r>
                        <a:rPr lang="cs-CZ" sz="1800" b="0" i="0" u="none" strike="noStrike" cap="none" dirty="0">
                          <a:solidFill>
                            <a:srgbClr val="FFFFFF"/>
                          </a:solidFill>
                          <a:latin typeface="+mn-lt"/>
                          <a:cs typeface="Arial"/>
                          <a:sym typeface="Arial"/>
                        </a:rPr>
                        <a:t>Časová náročnost</a:t>
                      </a:r>
                      <a:endParaRPr lang="cs-CZ" sz="1800" u="none" strike="noStrike" cap="none"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120</a:t>
                      </a:r>
                      <a:r>
                        <a:rPr lang="es-ES" sz="1800" b="0" i="0" u="none" strike="noStrike" dirty="0">
                          <a:solidFill>
                            <a:srgbClr val="7F7F7F"/>
                          </a:solidFill>
                          <a:latin typeface="Arial"/>
                        </a:rPr>
                        <a:t> </a:t>
                      </a:r>
                      <a:r>
                        <a:rPr lang="es-ES" sz="1800" b="0" i="0" u="none" strike="noStrike" dirty="0">
                          <a:solidFill>
                            <a:schemeClr val="tx1"/>
                          </a:solidFill>
                          <a:latin typeface="Arial"/>
                        </a:rPr>
                        <a:t>Minut</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cs-CZ" sz="2800" b="0" i="0" u="none" strike="noStrike" cap="none" dirty="0">
                <a:solidFill>
                  <a:schemeClr val="lt1"/>
                </a:solidFill>
                <a:latin typeface="Arial"/>
                <a:ea typeface="Arial"/>
                <a:cs typeface="Arial"/>
                <a:sym typeface="Arial"/>
              </a:rPr>
              <a:t>Obsah</a:t>
            </a:r>
            <a:endParaRPr lang="en-GB" sz="2800" dirty="0"/>
          </a:p>
        </p:txBody>
      </p:sp>
      <p:sp>
        <p:nvSpPr>
          <p:cNvPr id="57" name="Google Shape;57;p3"/>
          <p:cNvSpPr/>
          <p:nvPr/>
        </p:nvSpPr>
        <p:spPr>
          <a:xfrm>
            <a:off x="1214846" y="2364721"/>
            <a:ext cx="7606904" cy="4401164"/>
          </a:xfrm>
          <a:prstGeom prst="rect">
            <a:avLst/>
          </a:prstGeom>
          <a:noFill/>
          <a:ln>
            <a:noFill/>
          </a:ln>
        </p:spPr>
        <p:txBody>
          <a:bodyPr spcFirstLastPara="1" wrap="square" lIns="91425" tIns="45700" rIns="91425" bIns="45700" anchor="t" anchorCtr="0">
            <a:spAutoFit/>
          </a:bodyPr>
          <a:lstStyle/>
          <a:p>
            <a:pPr marL="457200" marR="0" lvl="0" indent="-457200" algn="just" rtl="0">
              <a:lnSpc>
                <a:spcPct val="200000"/>
              </a:lnSpc>
              <a:spcBef>
                <a:spcPts val="0"/>
              </a:spcBef>
              <a:spcAft>
                <a:spcPts val="0"/>
              </a:spcAft>
              <a:buClr>
                <a:srgbClr val="000000"/>
              </a:buClr>
              <a:buSzPts val="2200"/>
              <a:buFont typeface="+mj-lt"/>
              <a:buAutoNum type="arabicPeriod"/>
            </a:pPr>
            <a:r>
              <a:rPr lang="en-US" sz="2000" b="0" i="0" u="none" strike="noStrike" cap="none" dirty="0" err="1">
                <a:solidFill>
                  <a:srgbClr val="000000"/>
                </a:solidFill>
                <a:latin typeface="Arial"/>
                <a:ea typeface="Arial"/>
                <a:cs typeface="Arial"/>
                <a:sym typeface="Arial"/>
              </a:rPr>
              <a:t>Zvládnutí</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informací</a:t>
            </a:r>
            <a:r>
              <a:rPr lang="en-US" sz="2000" b="0" i="0" u="none" strike="noStrike" cap="none" dirty="0">
                <a:solidFill>
                  <a:srgbClr val="000000"/>
                </a:solidFill>
                <a:latin typeface="Arial"/>
                <a:ea typeface="Arial"/>
                <a:cs typeface="Arial"/>
                <a:sym typeface="Arial"/>
              </a:rPr>
              <a:t> o </a:t>
            </a:r>
            <a:r>
              <a:rPr lang="en-US" sz="2000" b="0" i="0" u="none" strike="noStrike" cap="none" dirty="0" err="1">
                <a:solidFill>
                  <a:srgbClr val="000000"/>
                </a:solidFill>
                <a:latin typeface="Arial"/>
                <a:ea typeface="Arial"/>
                <a:cs typeface="Arial"/>
                <a:sym typeface="Arial"/>
              </a:rPr>
              <a:t>cílech</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dodávek</a:t>
            </a:r>
            <a:r>
              <a:rPr lang="en-US" sz="2000" b="0" i="0" u="none" strike="noStrike" cap="none" dirty="0">
                <a:solidFill>
                  <a:srgbClr val="000000"/>
                </a:solidFill>
                <a:latin typeface="Arial"/>
                <a:ea typeface="Arial"/>
                <a:cs typeface="Arial"/>
                <a:sym typeface="Arial"/>
              </a:rPr>
              <a:t> (B</a:t>
            </a:r>
            <a:r>
              <a:rPr lang="cs-CZ" sz="2000" b="0" i="0" u="none" strike="noStrike" cap="none" dirty="0">
                <a:solidFill>
                  <a:srgbClr val="000000"/>
                </a:solidFill>
                <a:latin typeface="Arial"/>
                <a:ea typeface="Arial"/>
                <a:cs typeface="Arial"/>
                <a:sym typeface="Arial"/>
              </a:rPr>
              <a:t>2</a:t>
            </a:r>
            <a:r>
              <a:rPr lang="en-US" sz="2000" b="0" i="0" u="none" strike="noStrike" cap="none" dirty="0">
                <a:solidFill>
                  <a:srgbClr val="000000"/>
                </a:solidFill>
                <a:latin typeface="Arial"/>
                <a:ea typeface="Arial"/>
                <a:cs typeface="Arial"/>
                <a:sym typeface="Arial"/>
              </a:rPr>
              <a:t>B </a:t>
            </a:r>
            <a:r>
              <a:rPr lang="en-US" sz="2000" b="0" i="0" u="none" strike="noStrike" cap="none" dirty="0" err="1">
                <a:solidFill>
                  <a:srgbClr val="000000"/>
                </a:solidFill>
                <a:latin typeface="Arial"/>
                <a:ea typeface="Arial"/>
                <a:cs typeface="Arial"/>
                <a:sym typeface="Arial"/>
              </a:rPr>
              <a:t>nebo</a:t>
            </a:r>
            <a:r>
              <a:rPr lang="en-US" sz="2000" b="0" i="0" u="none" strike="noStrike" cap="none" dirty="0">
                <a:solidFill>
                  <a:srgbClr val="000000"/>
                </a:solidFill>
                <a:latin typeface="Arial"/>
                <a:ea typeface="Arial"/>
                <a:cs typeface="Arial"/>
                <a:sym typeface="Arial"/>
              </a:rPr>
              <a:t> B</a:t>
            </a:r>
            <a:r>
              <a:rPr lang="cs-CZ" sz="2000" b="0" i="0" u="none" strike="noStrike" cap="none" dirty="0">
                <a:solidFill>
                  <a:srgbClr val="000000"/>
                </a:solidFill>
                <a:latin typeface="Arial"/>
                <a:ea typeface="Arial"/>
                <a:cs typeface="Arial"/>
                <a:sym typeface="Arial"/>
              </a:rPr>
              <a:t>2</a:t>
            </a:r>
            <a:r>
              <a:rPr lang="en-US" sz="2000" b="0" i="0" u="none" strike="noStrike" cap="none" dirty="0">
                <a:solidFill>
                  <a:srgbClr val="000000"/>
                </a:solidFill>
                <a:latin typeface="Arial"/>
                <a:ea typeface="Arial"/>
                <a:cs typeface="Arial"/>
                <a:sym typeface="Arial"/>
              </a:rPr>
              <a:t>C)</a:t>
            </a:r>
            <a:endParaRPr lang="cs-CZ" sz="2000" b="0" i="0" u="none" strike="noStrike" cap="none" dirty="0">
              <a:solidFill>
                <a:srgbClr val="000000"/>
              </a:solidFill>
              <a:latin typeface="Arial"/>
              <a:ea typeface="Arial"/>
              <a:cs typeface="Arial"/>
              <a:sym typeface="Arial"/>
            </a:endParaRPr>
          </a:p>
          <a:p>
            <a:pPr marL="457200" marR="0" lvl="0" indent="-457200" algn="just" rtl="0">
              <a:lnSpc>
                <a:spcPct val="200000"/>
              </a:lnSpc>
              <a:spcBef>
                <a:spcPts val="0"/>
              </a:spcBef>
              <a:spcAft>
                <a:spcPts val="0"/>
              </a:spcAft>
              <a:buClr>
                <a:srgbClr val="000000"/>
              </a:buClr>
              <a:buSzPts val="2200"/>
              <a:buFont typeface="+mj-lt"/>
              <a:buAutoNum type="arabicPeriod"/>
            </a:pPr>
            <a:r>
              <a:rPr lang="en-US" sz="2000" b="0" i="0" u="none" strike="noStrike" cap="none" dirty="0" err="1">
                <a:solidFill>
                  <a:srgbClr val="000000"/>
                </a:solidFill>
                <a:latin typeface="Arial"/>
                <a:ea typeface="Arial"/>
                <a:cs typeface="Arial"/>
                <a:sym typeface="Arial"/>
              </a:rPr>
              <a:t>Předvídání</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poptávky</a:t>
            </a:r>
            <a:r>
              <a:rPr lang="en-US" sz="2000" b="0" i="0" u="none" strike="noStrike" cap="none" dirty="0">
                <a:solidFill>
                  <a:srgbClr val="000000"/>
                </a:solidFill>
                <a:latin typeface="Arial"/>
                <a:ea typeface="Arial"/>
                <a:cs typeface="Arial"/>
                <a:sym typeface="Arial"/>
              </a:rPr>
              <a:t> a </a:t>
            </a:r>
            <a:r>
              <a:rPr lang="en-US" sz="2000" b="0" i="0" u="none" strike="noStrike" cap="none" dirty="0" err="1">
                <a:solidFill>
                  <a:srgbClr val="000000"/>
                </a:solidFill>
                <a:latin typeface="Arial"/>
                <a:ea typeface="Arial"/>
                <a:cs typeface="Arial"/>
                <a:sym typeface="Arial"/>
              </a:rPr>
              <a:t>provozu</a:t>
            </a:r>
            <a:endParaRPr lang="en-US" sz="2000" b="0" i="0" u="none" strike="noStrike" cap="none" dirty="0">
              <a:solidFill>
                <a:srgbClr val="000000"/>
              </a:solidFill>
              <a:latin typeface="Arial"/>
              <a:ea typeface="Arial"/>
              <a:cs typeface="Arial"/>
              <a:sym typeface="Arial"/>
            </a:endParaRPr>
          </a:p>
          <a:p>
            <a:pPr marL="457200" lvl="0" indent="-457200" algn="just">
              <a:lnSpc>
                <a:spcPct val="200000"/>
              </a:lnSpc>
              <a:buSzPts val="2200"/>
              <a:buFont typeface="+mj-lt"/>
              <a:buAutoNum type="arabicPeriod"/>
            </a:pPr>
            <a:r>
              <a:rPr lang="en-US" sz="2000" b="0" i="0" u="none" strike="noStrike" cap="none" dirty="0" err="1">
                <a:solidFill>
                  <a:srgbClr val="000000"/>
                </a:solidFill>
                <a:latin typeface="Arial"/>
                <a:ea typeface="Arial"/>
                <a:cs typeface="Arial"/>
                <a:sym typeface="Arial"/>
              </a:rPr>
              <a:t>Zavedení</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systému</a:t>
            </a:r>
            <a:r>
              <a:rPr lang="en-US" sz="2000" b="0" i="0" u="none" strike="noStrike" cap="none" dirty="0">
                <a:solidFill>
                  <a:srgbClr val="000000"/>
                </a:solidFill>
                <a:latin typeface="Arial"/>
                <a:ea typeface="Arial"/>
                <a:cs typeface="Arial"/>
                <a:sym typeface="Arial"/>
              </a:rPr>
              <a:t> </a:t>
            </a:r>
            <a:r>
              <a:rPr lang="en-US" sz="2000" dirty="0"/>
              <a:t>a </a:t>
            </a:r>
            <a:r>
              <a:rPr lang="en-US" sz="2000" dirty="0" err="1"/>
              <a:t>přizpůsobeného</a:t>
            </a:r>
            <a:r>
              <a:rPr lang="cs-CZ" sz="2000" dirty="0"/>
              <a:t> </a:t>
            </a:r>
            <a:r>
              <a:rPr lang="en-US" sz="2000" dirty="0" err="1"/>
              <a:t>vozového</a:t>
            </a:r>
            <a:r>
              <a:rPr lang="en-US" sz="2000" dirty="0"/>
              <a:t> </a:t>
            </a:r>
            <a:r>
              <a:rPr lang="en-US" sz="2000" b="0" i="0" u="none" strike="noStrike" cap="none" dirty="0" err="1">
                <a:solidFill>
                  <a:srgbClr val="000000"/>
                </a:solidFill>
                <a:latin typeface="Arial"/>
                <a:ea typeface="Arial"/>
                <a:cs typeface="Arial"/>
                <a:sym typeface="Arial"/>
              </a:rPr>
              <a:t>parku</a:t>
            </a:r>
            <a:r>
              <a:rPr lang="en-US" sz="2000" b="0" i="0" u="none" strike="noStrike" cap="none" dirty="0">
                <a:solidFill>
                  <a:srgbClr val="000000"/>
                </a:solidFill>
                <a:latin typeface="Arial"/>
                <a:ea typeface="Arial"/>
                <a:cs typeface="Arial"/>
                <a:sym typeface="Arial"/>
              </a:rPr>
              <a:t> </a:t>
            </a:r>
          </a:p>
          <a:p>
            <a:pPr marL="457200" marR="0" lvl="0" indent="-457200" algn="just" rtl="0">
              <a:lnSpc>
                <a:spcPct val="200000"/>
              </a:lnSpc>
              <a:spcBef>
                <a:spcPts val="0"/>
              </a:spcBef>
              <a:spcAft>
                <a:spcPts val="0"/>
              </a:spcAft>
              <a:buClr>
                <a:srgbClr val="000000"/>
              </a:buClr>
              <a:buSzPts val="2200"/>
              <a:buFont typeface="+mj-lt"/>
              <a:buAutoNum type="arabicPeriod"/>
            </a:pPr>
            <a:r>
              <a:rPr lang="en-US" sz="2000" b="0" i="0" u="none" strike="noStrike" cap="none" dirty="0" err="1">
                <a:solidFill>
                  <a:srgbClr val="000000"/>
                </a:solidFill>
                <a:latin typeface="Arial"/>
                <a:ea typeface="Arial"/>
                <a:cs typeface="Arial"/>
                <a:sym typeface="Arial"/>
              </a:rPr>
              <a:t>Definování</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ukazatelů</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výkonnosti</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které</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jsou</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přizpůsobeny</a:t>
            </a:r>
            <a:endParaRPr lang="en-US" sz="2000" b="0" i="0" u="none" strike="noStrike" cap="none" dirty="0">
              <a:solidFill>
                <a:srgbClr val="000000"/>
              </a:solidFill>
              <a:latin typeface="Arial"/>
              <a:ea typeface="Arial"/>
              <a:cs typeface="Arial"/>
              <a:sym typeface="Arial"/>
            </a:endParaRPr>
          </a:p>
          <a:p>
            <a:pPr marL="457200" indent="-457200" algn="just">
              <a:lnSpc>
                <a:spcPct val="200000"/>
              </a:lnSpc>
              <a:buSzPts val="2200"/>
              <a:buFont typeface="+mj-lt"/>
              <a:buAutoNum type="arabicPeriod"/>
            </a:pPr>
            <a:r>
              <a:rPr lang="en-US" sz="2000" b="0" i="0" u="none" strike="noStrike" cap="none" dirty="0">
                <a:solidFill>
                  <a:srgbClr val="000000"/>
                </a:solidFill>
                <a:latin typeface="Arial"/>
                <a:ea typeface="Arial"/>
                <a:cs typeface="Arial"/>
                <a:sym typeface="Arial"/>
              </a:rPr>
              <a:t>Co </a:t>
            </a:r>
            <a:r>
              <a:rPr lang="en-US" sz="2000" b="0" i="0" u="none" strike="noStrike" cap="none" dirty="0" err="1">
                <a:solidFill>
                  <a:srgbClr val="000000"/>
                </a:solidFill>
                <a:latin typeface="Arial"/>
                <a:ea typeface="Arial"/>
                <a:cs typeface="Arial"/>
                <a:sym typeface="Arial"/>
              </a:rPr>
              <a:t>největší</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snížení</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nespokojenosti</a:t>
            </a:r>
            <a:r>
              <a:rPr lang="en-US" sz="2000" b="0" i="0" u="none" strike="noStrike" cap="none" dirty="0">
                <a:solidFill>
                  <a:srgbClr val="000000"/>
                </a:solidFill>
                <a:latin typeface="Arial"/>
                <a:ea typeface="Arial"/>
                <a:cs typeface="Arial"/>
                <a:sym typeface="Arial"/>
              </a:rPr>
              <a:t> a </a:t>
            </a:r>
            <a:r>
              <a:rPr lang="en-US" sz="2000" b="0" i="0" u="none" strike="noStrike" cap="none" dirty="0" err="1">
                <a:solidFill>
                  <a:srgbClr val="000000"/>
                </a:solidFill>
                <a:latin typeface="Arial"/>
                <a:ea typeface="Arial"/>
                <a:cs typeface="Arial"/>
                <a:sym typeface="Arial"/>
              </a:rPr>
              <a:t>vrácení</a:t>
            </a:r>
            <a:r>
              <a:rPr lang="en-US" sz="2000" b="0" i="0" u="none" strike="noStrike" cap="none" dirty="0">
                <a:solidFill>
                  <a:srgbClr val="000000"/>
                </a:solidFill>
                <a:latin typeface="Arial"/>
                <a:ea typeface="Arial"/>
                <a:cs typeface="Arial"/>
                <a:sym typeface="Arial"/>
              </a:rPr>
              <a:t> </a:t>
            </a:r>
            <a:r>
              <a:rPr lang="en-US" sz="2000" b="0" i="0" u="none" strike="noStrike" cap="none" dirty="0" err="1">
                <a:solidFill>
                  <a:srgbClr val="000000"/>
                </a:solidFill>
                <a:latin typeface="Arial"/>
                <a:ea typeface="Arial"/>
                <a:cs typeface="Arial"/>
                <a:sym typeface="Arial"/>
              </a:rPr>
              <a:t>zboží</a:t>
            </a:r>
            <a:r>
              <a:rPr lang="cs-CZ" sz="2000" b="0" i="0" u="none" strike="noStrike" cap="none" dirty="0">
                <a:solidFill>
                  <a:srgbClr val="000000"/>
                </a:solidFill>
                <a:latin typeface="Arial"/>
                <a:ea typeface="Arial"/>
                <a:cs typeface="Arial"/>
                <a:sym typeface="Arial"/>
              </a:rPr>
              <a:t> </a:t>
            </a:r>
            <a:r>
              <a:rPr lang="cs-CZ" sz="2000" dirty="0"/>
              <a:t>(B2B, B2C)</a:t>
            </a:r>
            <a:endParaRPr lang="en-US" sz="2000" dirty="0"/>
          </a:p>
          <a:p>
            <a:pPr marL="457200" marR="0" lvl="0" indent="-457200" algn="just" rtl="0">
              <a:lnSpc>
                <a:spcPct val="200000"/>
              </a:lnSpc>
              <a:spcBef>
                <a:spcPts val="0"/>
              </a:spcBef>
              <a:spcAft>
                <a:spcPts val="0"/>
              </a:spcAft>
              <a:buClr>
                <a:srgbClr val="000000"/>
              </a:buClr>
              <a:buSzPts val="2200"/>
              <a:buFont typeface="+mj-lt"/>
              <a:buAutoNum type="arabicPeriod"/>
            </a:pPr>
            <a:endParaRPr lang="en-US"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319069" y="1057929"/>
            <a:ext cx="8507480" cy="47963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err="1">
                <a:solidFill>
                  <a:schemeClr val="lt1"/>
                </a:solidFill>
              </a:rPr>
              <a:t>Instru</a:t>
            </a:r>
            <a:r>
              <a:rPr lang="cs-CZ" sz="2800" dirty="0" err="1">
                <a:solidFill>
                  <a:schemeClr val="lt1"/>
                </a:solidFill>
              </a:rPr>
              <a:t>kce</a:t>
            </a:r>
            <a:endParaRPr lang="en-GB" sz="2800" dirty="0">
              <a:solidFill>
                <a:schemeClr val="lt1"/>
              </a:solidFill>
            </a:endParaRPr>
          </a:p>
        </p:txBody>
      </p:sp>
      <p:sp>
        <p:nvSpPr>
          <p:cNvPr id="5" name="4 Rectángulo"/>
          <p:cNvSpPr/>
          <p:nvPr/>
        </p:nvSpPr>
        <p:spPr>
          <a:xfrm>
            <a:off x="319069" y="1929637"/>
            <a:ext cx="8507480" cy="4770537"/>
          </a:xfrm>
          <a:prstGeom prst="rect">
            <a:avLst/>
          </a:prstGeom>
        </p:spPr>
        <p:txBody>
          <a:bodyPr wrap="square">
            <a:spAutoFit/>
          </a:bodyPr>
          <a:lstStyle/>
          <a:p>
            <a:pPr algn="just"/>
            <a:r>
              <a:rPr lang="en-GB" sz="1600" dirty="0">
                <a:solidFill>
                  <a:schemeClr val="tx1"/>
                </a:solidFill>
              </a:rPr>
              <a:t>K </a:t>
            </a:r>
            <a:r>
              <a:rPr lang="en-GB" sz="1600" dirty="0" err="1">
                <a:solidFill>
                  <a:schemeClr val="tx1"/>
                </a:solidFill>
              </a:rPr>
              <a:t>této</a:t>
            </a:r>
            <a:r>
              <a:rPr lang="en-GB" sz="1600" dirty="0">
                <a:solidFill>
                  <a:schemeClr val="tx1"/>
                </a:solidFill>
              </a:rPr>
              <a:t> </a:t>
            </a:r>
            <a:r>
              <a:rPr lang="en-GB" sz="1600" dirty="0" err="1">
                <a:solidFill>
                  <a:schemeClr val="tx1"/>
                </a:solidFill>
              </a:rPr>
              <a:t>Kapsli</a:t>
            </a:r>
            <a:r>
              <a:rPr lang="en-GB" sz="1600" dirty="0">
                <a:solidFill>
                  <a:schemeClr val="tx1"/>
                </a:solidFill>
              </a:rPr>
              <a:t> </a:t>
            </a:r>
            <a:r>
              <a:rPr lang="en-GB" sz="1600" dirty="0" err="1">
                <a:solidFill>
                  <a:schemeClr val="tx1"/>
                </a:solidFill>
              </a:rPr>
              <a:t>najdete</a:t>
            </a:r>
            <a:r>
              <a:rPr lang="en-GB" sz="1600" dirty="0">
                <a:solidFill>
                  <a:schemeClr val="tx1"/>
                </a:solidFill>
              </a:rPr>
              <a:t> </a:t>
            </a:r>
            <a:r>
              <a:rPr lang="en-GB" sz="1600" dirty="0" err="1">
                <a:solidFill>
                  <a:schemeClr val="tx1"/>
                </a:solidFill>
              </a:rPr>
              <a:t>přiloženo</a:t>
            </a:r>
            <a:r>
              <a:rPr lang="en-GB" sz="1600" dirty="0">
                <a:solidFill>
                  <a:schemeClr val="tx1"/>
                </a:solidFill>
              </a:rPr>
              <a:t> </a:t>
            </a:r>
            <a:r>
              <a:rPr lang="en-GB" sz="1600" dirty="0" err="1">
                <a:solidFill>
                  <a:schemeClr val="tx1"/>
                </a:solidFill>
              </a:rPr>
              <a:t>několik</a:t>
            </a:r>
            <a:r>
              <a:rPr lang="en-GB" sz="1600" dirty="0">
                <a:solidFill>
                  <a:schemeClr val="tx1"/>
                </a:solidFill>
              </a:rPr>
              <a:t> </a:t>
            </a:r>
            <a:r>
              <a:rPr lang="en-GB" sz="1600" dirty="0" err="1">
                <a:solidFill>
                  <a:schemeClr val="tx1"/>
                </a:solidFill>
              </a:rPr>
              <a:t>dokumentů</a:t>
            </a:r>
            <a:r>
              <a:rPr lang="en-GB" sz="1600" dirty="0">
                <a:solidFill>
                  <a:schemeClr val="tx1"/>
                </a:solidFill>
              </a:rPr>
              <a:t>:</a:t>
            </a:r>
          </a:p>
          <a:p>
            <a:pPr algn="just"/>
            <a:endParaRPr lang="en-GB" sz="1600" dirty="0">
              <a:solidFill>
                <a:schemeClr val="tx1"/>
              </a:solidFill>
            </a:endParaRPr>
          </a:p>
          <a:p>
            <a:pPr marL="342900" indent="-342900" algn="just">
              <a:buAutoNum type="arabicPeriod"/>
            </a:pPr>
            <a:r>
              <a:rPr lang="en-GB" sz="1600" dirty="0">
                <a:solidFill>
                  <a:schemeClr val="tx1"/>
                </a:solidFill>
              </a:rPr>
              <a:t>SUSMILE </a:t>
            </a:r>
            <a:r>
              <a:rPr lang="en-GB" sz="1600" dirty="0" err="1">
                <a:solidFill>
                  <a:schemeClr val="tx1"/>
                </a:solidFill>
              </a:rPr>
              <a:t>syntéza</a:t>
            </a:r>
            <a:r>
              <a:rPr lang="en-GB" sz="1600" dirty="0">
                <a:solidFill>
                  <a:schemeClr val="tx1"/>
                </a:solidFill>
              </a:rPr>
              <a:t> </a:t>
            </a:r>
            <a:r>
              <a:rPr lang="en-GB" sz="1600" dirty="0" err="1">
                <a:solidFill>
                  <a:schemeClr val="tx1"/>
                </a:solidFill>
              </a:rPr>
              <a:t>různých</a:t>
            </a:r>
            <a:r>
              <a:rPr lang="en-GB" sz="1600" dirty="0">
                <a:solidFill>
                  <a:schemeClr val="tx1"/>
                </a:solidFill>
              </a:rPr>
              <a:t> </a:t>
            </a:r>
            <a:r>
              <a:rPr lang="en-GB" sz="1600" dirty="0" err="1">
                <a:solidFill>
                  <a:schemeClr val="tx1"/>
                </a:solidFill>
              </a:rPr>
              <a:t>přiložených</a:t>
            </a:r>
            <a:r>
              <a:rPr lang="en-GB" sz="1600" dirty="0">
                <a:solidFill>
                  <a:schemeClr val="tx1"/>
                </a:solidFill>
              </a:rPr>
              <a:t> </a:t>
            </a:r>
            <a:r>
              <a:rPr lang="en-GB" sz="1600" dirty="0" err="1">
                <a:solidFill>
                  <a:schemeClr val="tx1"/>
                </a:solidFill>
              </a:rPr>
              <a:t>případových</a:t>
            </a:r>
            <a:r>
              <a:rPr lang="en-GB" sz="1600" dirty="0">
                <a:solidFill>
                  <a:schemeClr val="tx1"/>
                </a:solidFill>
              </a:rPr>
              <a:t> </a:t>
            </a:r>
            <a:r>
              <a:rPr lang="en-GB" sz="1600" dirty="0" err="1">
                <a:solidFill>
                  <a:schemeClr val="tx1"/>
                </a:solidFill>
              </a:rPr>
              <a:t>studií</a:t>
            </a:r>
            <a:r>
              <a:rPr lang="en-GB" sz="1600" dirty="0">
                <a:solidFill>
                  <a:schemeClr val="tx1"/>
                </a:solidFill>
              </a:rPr>
              <a:t> a </a:t>
            </a:r>
            <a:r>
              <a:rPr lang="en-GB" sz="1600" dirty="0" err="1">
                <a:solidFill>
                  <a:schemeClr val="tx1"/>
                </a:solidFill>
              </a:rPr>
              <a:t>zdrojů</a:t>
            </a:r>
            <a:r>
              <a:rPr lang="en-GB" sz="1600" dirty="0">
                <a:solidFill>
                  <a:schemeClr val="tx1"/>
                </a:solidFill>
              </a:rPr>
              <a:t> </a:t>
            </a:r>
            <a:r>
              <a:rPr lang="en-GB" sz="1600" dirty="0" err="1">
                <a:solidFill>
                  <a:schemeClr val="tx1"/>
                </a:solidFill>
              </a:rPr>
              <a:t>dokumentů</a:t>
            </a:r>
            <a:r>
              <a:rPr lang="en-GB" sz="1600" dirty="0">
                <a:solidFill>
                  <a:schemeClr val="tx1"/>
                </a:solidFill>
              </a:rPr>
              <a:t> a </a:t>
            </a:r>
            <a:r>
              <a:rPr lang="en-GB" sz="1600" dirty="0" err="1">
                <a:solidFill>
                  <a:schemeClr val="tx1"/>
                </a:solidFill>
              </a:rPr>
              <a:t>důvod</a:t>
            </a:r>
            <a:r>
              <a:rPr lang="en-GB" sz="1600" dirty="0">
                <a:solidFill>
                  <a:schemeClr val="tx1"/>
                </a:solidFill>
              </a:rPr>
              <a:t>, </a:t>
            </a:r>
            <a:r>
              <a:rPr lang="en-GB" sz="1600" dirty="0" err="1">
                <a:solidFill>
                  <a:schemeClr val="tx1"/>
                </a:solidFill>
              </a:rPr>
              <a:t>proč</a:t>
            </a:r>
            <a:r>
              <a:rPr lang="en-GB" sz="1600" dirty="0">
                <a:solidFill>
                  <a:schemeClr val="tx1"/>
                </a:solidFill>
              </a:rPr>
              <a:t> </a:t>
            </a:r>
            <a:r>
              <a:rPr lang="en-GB" sz="1600" dirty="0" err="1">
                <a:solidFill>
                  <a:schemeClr val="tx1"/>
                </a:solidFill>
              </a:rPr>
              <a:t>jsme</a:t>
            </a:r>
            <a:r>
              <a:rPr lang="en-GB" sz="1600" dirty="0">
                <a:solidFill>
                  <a:schemeClr val="tx1"/>
                </a:solidFill>
              </a:rPr>
              <a:t> </a:t>
            </a:r>
            <a:r>
              <a:rPr lang="en-GB" sz="1600" dirty="0" err="1">
                <a:solidFill>
                  <a:schemeClr val="tx1"/>
                </a:solidFill>
              </a:rPr>
              <a:t>tyto</a:t>
            </a:r>
            <a:r>
              <a:rPr lang="en-GB" sz="1600" dirty="0">
                <a:solidFill>
                  <a:schemeClr val="tx1"/>
                </a:solidFill>
              </a:rPr>
              <a:t> </a:t>
            </a:r>
            <a:r>
              <a:rPr lang="en-GB" sz="1600" dirty="0" err="1">
                <a:solidFill>
                  <a:schemeClr val="tx1"/>
                </a:solidFill>
              </a:rPr>
              <a:t>příklady</a:t>
            </a:r>
            <a:r>
              <a:rPr lang="en-GB" sz="1600" dirty="0">
                <a:solidFill>
                  <a:schemeClr val="tx1"/>
                </a:solidFill>
              </a:rPr>
              <a:t> </a:t>
            </a:r>
            <a:r>
              <a:rPr lang="en-GB" sz="1600" dirty="0" err="1">
                <a:solidFill>
                  <a:schemeClr val="tx1"/>
                </a:solidFill>
              </a:rPr>
              <a:t>vybrali</a:t>
            </a:r>
            <a:r>
              <a:rPr lang="en-GB" sz="1600" dirty="0">
                <a:solidFill>
                  <a:schemeClr val="tx1"/>
                </a:solidFill>
              </a:rPr>
              <a:t>.</a:t>
            </a:r>
            <a:endParaRPr lang="cs-CZ" sz="1600" dirty="0">
              <a:solidFill>
                <a:schemeClr val="tx1"/>
              </a:solidFill>
            </a:endParaRPr>
          </a:p>
          <a:p>
            <a:pPr marL="342900" indent="-342900" algn="just">
              <a:buAutoNum type="arabicPeriod"/>
            </a:pPr>
            <a:endParaRPr lang="en-GB" sz="1600" dirty="0">
              <a:solidFill>
                <a:schemeClr val="tx1"/>
              </a:solidFill>
            </a:endParaRPr>
          </a:p>
          <a:p>
            <a:pPr marL="342900" indent="-342900" algn="just">
              <a:buAutoNum type="arabicPeriod"/>
            </a:pPr>
            <a:r>
              <a:rPr lang="en-GB" sz="1600" dirty="0" err="1">
                <a:solidFill>
                  <a:schemeClr val="tx1"/>
                </a:solidFill>
              </a:rPr>
              <a:t>Dokumenty</a:t>
            </a:r>
            <a:r>
              <a:rPr lang="en-GB" sz="1600" dirty="0">
                <a:solidFill>
                  <a:schemeClr val="tx1"/>
                </a:solidFill>
              </a:rPr>
              <a:t> </a:t>
            </a:r>
            <a:r>
              <a:rPr lang="en-GB" sz="1600" dirty="0" err="1">
                <a:solidFill>
                  <a:schemeClr val="tx1"/>
                </a:solidFill>
              </a:rPr>
              <a:t>případových</a:t>
            </a:r>
            <a:r>
              <a:rPr lang="en-GB" sz="1600" dirty="0">
                <a:solidFill>
                  <a:schemeClr val="tx1"/>
                </a:solidFill>
              </a:rPr>
              <a:t> </a:t>
            </a:r>
            <a:r>
              <a:rPr lang="en-GB" sz="1600" dirty="0" err="1">
                <a:solidFill>
                  <a:schemeClr val="tx1"/>
                </a:solidFill>
              </a:rPr>
              <a:t>studií</a:t>
            </a:r>
            <a:r>
              <a:rPr lang="en-GB" sz="1600" dirty="0">
                <a:solidFill>
                  <a:schemeClr val="tx1"/>
                </a:solidFill>
              </a:rPr>
              <a:t>, </a:t>
            </a:r>
            <a:r>
              <a:rPr lang="en-GB" sz="1600" dirty="0" err="1">
                <a:solidFill>
                  <a:schemeClr val="tx1"/>
                </a:solidFill>
              </a:rPr>
              <a:t>které</a:t>
            </a:r>
            <a:r>
              <a:rPr lang="en-GB" sz="1600" dirty="0">
                <a:solidFill>
                  <a:schemeClr val="tx1"/>
                </a:solidFill>
              </a:rPr>
              <a:t> </a:t>
            </a:r>
            <a:r>
              <a:rPr lang="en-GB" sz="1600" dirty="0" err="1">
                <a:solidFill>
                  <a:schemeClr val="tx1"/>
                </a:solidFill>
              </a:rPr>
              <a:t>představují</a:t>
            </a:r>
            <a:r>
              <a:rPr lang="en-GB" sz="1600" dirty="0">
                <a:solidFill>
                  <a:schemeClr val="tx1"/>
                </a:solidFill>
              </a:rPr>
              <a:t> </a:t>
            </a:r>
            <a:r>
              <a:rPr lang="en-GB" sz="1600" dirty="0" err="1">
                <a:solidFill>
                  <a:schemeClr val="tx1"/>
                </a:solidFill>
              </a:rPr>
              <a:t>konkrétní</a:t>
            </a:r>
            <a:r>
              <a:rPr lang="en-GB" sz="1600" dirty="0">
                <a:solidFill>
                  <a:schemeClr val="tx1"/>
                </a:solidFill>
              </a:rPr>
              <a:t> </a:t>
            </a:r>
            <a:r>
              <a:rPr lang="en-GB" sz="1600" dirty="0" err="1">
                <a:solidFill>
                  <a:schemeClr val="tx1"/>
                </a:solidFill>
              </a:rPr>
              <a:t>situaci</a:t>
            </a:r>
            <a:r>
              <a:rPr lang="en-GB" sz="1600" dirty="0">
                <a:solidFill>
                  <a:schemeClr val="tx1"/>
                </a:solidFill>
              </a:rPr>
              <a:t> a </a:t>
            </a:r>
            <a:r>
              <a:rPr lang="en-GB" sz="1600" dirty="0" err="1">
                <a:solidFill>
                  <a:schemeClr val="tx1"/>
                </a:solidFill>
              </a:rPr>
              <a:t>odůvodnění</a:t>
            </a:r>
            <a:r>
              <a:rPr lang="en-GB" sz="1600" dirty="0">
                <a:solidFill>
                  <a:schemeClr val="tx1"/>
                </a:solidFill>
              </a:rPr>
              <a:t> </a:t>
            </a:r>
            <a:r>
              <a:rPr lang="en-GB" sz="1600" dirty="0" err="1">
                <a:solidFill>
                  <a:schemeClr val="tx1"/>
                </a:solidFill>
              </a:rPr>
              <a:t>jejich</a:t>
            </a:r>
            <a:r>
              <a:rPr lang="en-GB" sz="1600" dirty="0">
                <a:solidFill>
                  <a:schemeClr val="tx1"/>
                </a:solidFill>
              </a:rPr>
              <a:t> </a:t>
            </a:r>
            <a:r>
              <a:rPr lang="en-GB" sz="1600" dirty="0" err="1">
                <a:solidFill>
                  <a:schemeClr val="tx1"/>
                </a:solidFill>
              </a:rPr>
              <a:t>logistické</a:t>
            </a:r>
            <a:r>
              <a:rPr lang="en-GB" sz="1600" dirty="0">
                <a:solidFill>
                  <a:schemeClr val="tx1"/>
                </a:solidFill>
              </a:rPr>
              <a:t> </a:t>
            </a:r>
            <a:r>
              <a:rPr lang="en-GB" sz="1600" dirty="0" err="1">
                <a:solidFill>
                  <a:schemeClr val="tx1"/>
                </a:solidFill>
              </a:rPr>
              <a:t>optimalizace</a:t>
            </a:r>
            <a:r>
              <a:rPr lang="en-GB" sz="1600" dirty="0">
                <a:solidFill>
                  <a:schemeClr val="tx1"/>
                </a:solidFill>
              </a:rPr>
              <a:t> pro </a:t>
            </a:r>
            <a:r>
              <a:rPr lang="en-GB" sz="1600" dirty="0" err="1">
                <a:solidFill>
                  <a:schemeClr val="tx1"/>
                </a:solidFill>
              </a:rPr>
              <a:t>konkrétní</a:t>
            </a:r>
            <a:r>
              <a:rPr lang="en-GB" sz="1600" dirty="0">
                <a:solidFill>
                  <a:schemeClr val="tx1"/>
                </a:solidFill>
              </a:rPr>
              <a:t> </a:t>
            </a:r>
            <a:r>
              <a:rPr lang="en-GB" sz="1600" dirty="0" err="1">
                <a:solidFill>
                  <a:schemeClr val="tx1"/>
                </a:solidFill>
              </a:rPr>
              <a:t>činnost</a:t>
            </a:r>
            <a:r>
              <a:rPr lang="en-GB" sz="1600" dirty="0">
                <a:solidFill>
                  <a:schemeClr val="tx1"/>
                </a:solidFill>
              </a:rPr>
              <a:t> a </a:t>
            </a:r>
            <a:r>
              <a:rPr lang="en-GB" sz="1600" dirty="0" err="1">
                <a:solidFill>
                  <a:schemeClr val="tx1"/>
                </a:solidFill>
              </a:rPr>
              <a:t>produkty</a:t>
            </a:r>
            <a:r>
              <a:rPr lang="en-GB" sz="1600" dirty="0">
                <a:solidFill>
                  <a:schemeClr val="tx1"/>
                </a:solidFill>
              </a:rPr>
              <a:t>.</a:t>
            </a:r>
          </a:p>
          <a:p>
            <a:pPr algn="just"/>
            <a:endParaRPr lang="en-GB" sz="1600" dirty="0">
              <a:solidFill>
                <a:schemeClr val="tx1"/>
              </a:solidFill>
            </a:endParaRPr>
          </a:p>
          <a:p>
            <a:pPr algn="just"/>
            <a:endParaRPr lang="en-GB" sz="1600" dirty="0">
              <a:solidFill>
                <a:schemeClr val="tx1"/>
              </a:solidFill>
            </a:endParaRPr>
          </a:p>
          <a:p>
            <a:pPr algn="just"/>
            <a:r>
              <a:rPr lang="en-GB" sz="1600" b="1" dirty="0">
                <a:solidFill>
                  <a:schemeClr val="tx1"/>
                </a:solidFill>
              </a:rPr>
              <a:t>DŮLEŽITÉ: </a:t>
            </a:r>
          </a:p>
          <a:p>
            <a:pPr algn="just"/>
            <a:r>
              <a:rPr lang="en-GB" sz="1600" dirty="0" err="1">
                <a:solidFill>
                  <a:schemeClr val="tx1"/>
                </a:solidFill>
              </a:rPr>
              <a:t>Další</a:t>
            </a:r>
            <a:r>
              <a:rPr lang="en-GB" sz="1600" dirty="0">
                <a:solidFill>
                  <a:schemeClr val="tx1"/>
                </a:solidFill>
              </a:rPr>
              <a:t> </a:t>
            </a:r>
            <a:r>
              <a:rPr lang="en-GB" sz="1600" dirty="0" err="1">
                <a:solidFill>
                  <a:schemeClr val="tx1"/>
                </a:solidFill>
              </a:rPr>
              <a:t>případové</a:t>
            </a:r>
            <a:r>
              <a:rPr lang="en-GB" sz="1600" dirty="0">
                <a:solidFill>
                  <a:schemeClr val="tx1"/>
                </a:solidFill>
              </a:rPr>
              <a:t> </a:t>
            </a:r>
            <a:r>
              <a:rPr lang="en-GB" sz="1600" dirty="0" err="1">
                <a:solidFill>
                  <a:schemeClr val="tx1"/>
                </a:solidFill>
              </a:rPr>
              <a:t>studie</a:t>
            </a:r>
            <a:r>
              <a:rPr lang="en-GB" sz="1600" dirty="0">
                <a:solidFill>
                  <a:schemeClr val="tx1"/>
                </a:solidFill>
              </a:rPr>
              <a:t> </a:t>
            </a:r>
            <a:r>
              <a:rPr lang="en-GB" sz="1600" dirty="0" err="1">
                <a:solidFill>
                  <a:schemeClr val="tx1"/>
                </a:solidFill>
              </a:rPr>
              <a:t>mohou</a:t>
            </a:r>
            <a:r>
              <a:rPr lang="en-GB" sz="1600" dirty="0">
                <a:solidFill>
                  <a:schemeClr val="tx1"/>
                </a:solidFill>
              </a:rPr>
              <a:t> </a:t>
            </a:r>
            <a:r>
              <a:rPr lang="en-GB" sz="1600" dirty="0" err="1">
                <a:solidFill>
                  <a:schemeClr val="tx1"/>
                </a:solidFill>
              </a:rPr>
              <a:t>být</a:t>
            </a:r>
            <a:r>
              <a:rPr lang="en-GB" sz="1600" dirty="0">
                <a:solidFill>
                  <a:schemeClr val="tx1"/>
                </a:solidFill>
              </a:rPr>
              <a:t> v </a:t>
            </a:r>
            <a:r>
              <a:rPr lang="en-GB" sz="1600" dirty="0" err="1">
                <a:solidFill>
                  <a:schemeClr val="tx1"/>
                </a:solidFill>
              </a:rPr>
              <a:t>budoucnu</a:t>
            </a:r>
            <a:r>
              <a:rPr lang="en-GB" sz="1600" dirty="0">
                <a:solidFill>
                  <a:schemeClr val="tx1"/>
                </a:solidFill>
              </a:rPr>
              <a:t> </a:t>
            </a:r>
            <a:r>
              <a:rPr lang="en-GB" sz="1600" dirty="0" err="1">
                <a:solidFill>
                  <a:schemeClr val="tx1"/>
                </a:solidFill>
              </a:rPr>
              <a:t>více</a:t>
            </a:r>
            <a:r>
              <a:rPr lang="en-GB" sz="1600" dirty="0">
                <a:solidFill>
                  <a:schemeClr val="tx1"/>
                </a:solidFill>
              </a:rPr>
              <a:t> </a:t>
            </a:r>
            <a:r>
              <a:rPr lang="en-GB" sz="1600" dirty="0" err="1">
                <a:solidFill>
                  <a:schemeClr val="tx1"/>
                </a:solidFill>
              </a:rPr>
              <a:t>přizpůsobeny</a:t>
            </a:r>
            <a:r>
              <a:rPr lang="en-GB" sz="1600" dirty="0">
                <a:solidFill>
                  <a:schemeClr val="tx1"/>
                </a:solidFill>
              </a:rPr>
              <a:t> </a:t>
            </a:r>
            <a:r>
              <a:rPr lang="en-GB" sz="1600" dirty="0" err="1">
                <a:solidFill>
                  <a:schemeClr val="tx1"/>
                </a:solidFill>
              </a:rPr>
              <a:t>aktuálnějším</a:t>
            </a:r>
            <a:r>
              <a:rPr lang="en-GB" sz="1600" dirty="0">
                <a:solidFill>
                  <a:schemeClr val="tx1"/>
                </a:solidFill>
              </a:rPr>
              <a:t> </a:t>
            </a:r>
            <a:r>
              <a:rPr lang="en-GB" sz="1600" dirty="0" err="1">
                <a:solidFill>
                  <a:schemeClr val="tx1"/>
                </a:solidFill>
              </a:rPr>
              <a:t>údajům</a:t>
            </a:r>
            <a:r>
              <a:rPr lang="en-GB" sz="1600" dirty="0">
                <a:solidFill>
                  <a:schemeClr val="tx1"/>
                </a:solidFill>
              </a:rPr>
              <a:t> a </a:t>
            </a:r>
            <a:r>
              <a:rPr lang="en-GB" sz="1600" dirty="0" err="1">
                <a:solidFill>
                  <a:schemeClr val="tx1"/>
                </a:solidFill>
              </a:rPr>
              <a:t>inovativnějším</a:t>
            </a:r>
            <a:r>
              <a:rPr lang="en-GB" sz="1600" dirty="0">
                <a:solidFill>
                  <a:schemeClr val="tx1"/>
                </a:solidFill>
              </a:rPr>
              <a:t> </a:t>
            </a:r>
            <a:r>
              <a:rPr lang="en-GB" sz="1600" dirty="0" err="1">
                <a:solidFill>
                  <a:schemeClr val="tx1"/>
                </a:solidFill>
              </a:rPr>
              <a:t>operacím</a:t>
            </a:r>
            <a:r>
              <a:rPr lang="en-GB" sz="1600" dirty="0">
                <a:solidFill>
                  <a:schemeClr val="tx1"/>
                </a:solidFill>
              </a:rPr>
              <a:t>, aby </a:t>
            </a:r>
            <a:r>
              <a:rPr lang="en-GB" sz="1600" dirty="0" err="1">
                <a:solidFill>
                  <a:schemeClr val="tx1"/>
                </a:solidFill>
              </a:rPr>
              <a:t>vyhovovaly</a:t>
            </a:r>
            <a:r>
              <a:rPr lang="en-GB" sz="1600" dirty="0">
                <a:solidFill>
                  <a:schemeClr val="tx1"/>
                </a:solidFill>
              </a:rPr>
              <a:t> </a:t>
            </a:r>
            <a:r>
              <a:rPr lang="en-GB" sz="1600" dirty="0" err="1">
                <a:solidFill>
                  <a:schemeClr val="tx1"/>
                </a:solidFill>
              </a:rPr>
              <a:t>potřebám</a:t>
            </a:r>
            <a:r>
              <a:rPr lang="en-GB" sz="1600" dirty="0">
                <a:solidFill>
                  <a:schemeClr val="tx1"/>
                </a:solidFill>
              </a:rPr>
              <a:t> </a:t>
            </a:r>
            <a:r>
              <a:rPr lang="en-GB" sz="1600" dirty="0" err="1">
                <a:solidFill>
                  <a:schemeClr val="tx1"/>
                </a:solidFill>
              </a:rPr>
              <a:t>městské</a:t>
            </a:r>
            <a:r>
              <a:rPr lang="en-GB" sz="1600" dirty="0">
                <a:solidFill>
                  <a:schemeClr val="tx1"/>
                </a:solidFill>
              </a:rPr>
              <a:t> </a:t>
            </a:r>
            <a:r>
              <a:rPr lang="en-GB" sz="1600" dirty="0" err="1">
                <a:solidFill>
                  <a:schemeClr val="tx1"/>
                </a:solidFill>
              </a:rPr>
              <a:t>logistické</a:t>
            </a:r>
            <a:r>
              <a:rPr lang="en-GB" sz="1600" dirty="0">
                <a:solidFill>
                  <a:schemeClr val="tx1"/>
                </a:solidFill>
              </a:rPr>
              <a:t> </a:t>
            </a:r>
            <a:r>
              <a:rPr lang="en-GB" sz="1600" dirty="0" err="1">
                <a:solidFill>
                  <a:schemeClr val="tx1"/>
                </a:solidFill>
              </a:rPr>
              <a:t>poptávky</a:t>
            </a:r>
            <a:r>
              <a:rPr lang="en-GB" sz="1600" dirty="0">
                <a:solidFill>
                  <a:schemeClr val="tx1"/>
                </a:solidFill>
              </a:rPr>
              <a:t>. </a:t>
            </a:r>
            <a:r>
              <a:rPr lang="en-GB" sz="1600" dirty="0" err="1">
                <a:solidFill>
                  <a:schemeClr val="tx1"/>
                </a:solidFill>
              </a:rPr>
              <a:t>Vyzýváme</a:t>
            </a:r>
            <a:r>
              <a:rPr lang="en-GB" sz="1600" dirty="0">
                <a:solidFill>
                  <a:schemeClr val="tx1"/>
                </a:solidFill>
              </a:rPr>
              <a:t> </a:t>
            </a:r>
            <a:r>
              <a:rPr lang="en-GB" sz="1600" dirty="0" err="1">
                <a:solidFill>
                  <a:schemeClr val="tx1"/>
                </a:solidFill>
              </a:rPr>
              <a:t>vás</a:t>
            </a:r>
            <a:r>
              <a:rPr lang="en-GB" sz="1600" dirty="0">
                <a:solidFill>
                  <a:schemeClr val="tx1"/>
                </a:solidFill>
              </a:rPr>
              <a:t>, </a:t>
            </a:r>
            <a:r>
              <a:rPr lang="en-GB" sz="1600" dirty="0" err="1">
                <a:solidFill>
                  <a:schemeClr val="tx1"/>
                </a:solidFill>
              </a:rPr>
              <a:t>abyste</a:t>
            </a:r>
            <a:r>
              <a:rPr lang="en-GB" sz="1600" dirty="0">
                <a:solidFill>
                  <a:schemeClr val="tx1"/>
                </a:solidFill>
              </a:rPr>
              <a:t> </a:t>
            </a:r>
            <a:r>
              <a:rPr lang="en-GB" sz="1600" dirty="0" err="1">
                <a:solidFill>
                  <a:schemeClr val="tx1"/>
                </a:solidFill>
              </a:rPr>
              <a:t>tyto</a:t>
            </a:r>
            <a:r>
              <a:rPr lang="en-GB" sz="1600" dirty="0">
                <a:solidFill>
                  <a:schemeClr val="tx1"/>
                </a:solidFill>
              </a:rPr>
              <a:t> </a:t>
            </a:r>
            <a:r>
              <a:rPr lang="en-GB" sz="1600" dirty="0" err="1">
                <a:solidFill>
                  <a:schemeClr val="tx1"/>
                </a:solidFill>
              </a:rPr>
              <a:t>aktualizované</a:t>
            </a:r>
            <a:r>
              <a:rPr lang="en-GB" sz="1600" dirty="0">
                <a:solidFill>
                  <a:schemeClr val="tx1"/>
                </a:solidFill>
              </a:rPr>
              <a:t> </a:t>
            </a:r>
            <a:r>
              <a:rPr lang="en-GB" sz="1600" dirty="0" err="1">
                <a:solidFill>
                  <a:schemeClr val="tx1"/>
                </a:solidFill>
              </a:rPr>
              <a:t>přehledy</a:t>
            </a:r>
            <a:r>
              <a:rPr lang="en-GB" sz="1600" dirty="0">
                <a:solidFill>
                  <a:schemeClr val="tx1"/>
                </a:solidFill>
              </a:rPr>
              <a:t>, </a:t>
            </a:r>
            <a:r>
              <a:rPr lang="en-GB" sz="1600" dirty="0" err="1">
                <a:solidFill>
                  <a:schemeClr val="tx1"/>
                </a:solidFill>
              </a:rPr>
              <a:t>které</a:t>
            </a:r>
            <a:r>
              <a:rPr lang="en-GB" sz="1600" dirty="0">
                <a:solidFill>
                  <a:schemeClr val="tx1"/>
                </a:solidFill>
              </a:rPr>
              <a:t> </a:t>
            </a:r>
            <a:r>
              <a:rPr lang="en-GB" sz="1600" dirty="0" err="1">
                <a:solidFill>
                  <a:schemeClr val="tx1"/>
                </a:solidFill>
              </a:rPr>
              <a:t>mohou</a:t>
            </a:r>
            <a:r>
              <a:rPr lang="en-GB" sz="1600" dirty="0">
                <a:solidFill>
                  <a:schemeClr val="tx1"/>
                </a:solidFill>
              </a:rPr>
              <a:t> </a:t>
            </a:r>
            <a:r>
              <a:rPr lang="en-GB" sz="1600" dirty="0" err="1">
                <a:solidFill>
                  <a:schemeClr val="tx1"/>
                </a:solidFill>
              </a:rPr>
              <a:t>přinést</a:t>
            </a:r>
            <a:r>
              <a:rPr lang="en-GB" sz="1600" dirty="0">
                <a:solidFill>
                  <a:schemeClr val="tx1"/>
                </a:solidFill>
              </a:rPr>
              <a:t> </a:t>
            </a:r>
            <a:r>
              <a:rPr lang="en-GB" sz="1600" dirty="0" err="1">
                <a:solidFill>
                  <a:schemeClr val="tx1"/>
                </a:solidFill>
              </a:rPr>
              <a:t>další</a:t>
            </a:r>
            <a:r>
              <a:rPr lang="en-GB" sz="1600" dirty="0">
                <a:solidFill>
                  <a:schemeClr val="tx1"/>
                </a:solidFill>
              </a:rPr>
              <a:t> </a:t>
            </a:r>
            <a:r>
              <a:rPr lang="en-GB" sz="1600" dirty="0" err="1">
                <a:solidFill>
                  <a:schemeClr val="tx1"/>
                </a:solidFill>
              </a:rPr>
              <a:t>hodnotu</a:t>
            </a:r>
            <a:r>
              <a:rPr lang="en-GB" sz="1600" dirty="0">
                <a:solidFill>
                  <a:schemeClr val="tx1"/>
                </a:solidFill>
              </a:rPr>
              <a:t> </a:t>
            </a:r>
            <a:r>
              <a:rPr lang="en-GB" sz="1600" dirty="0" err="1">
                <a:solidFill>
                  <a:schemeClr val="tx1"/>
                </a:solidFill>
              </a:rPr>
              <a:t>tomuto</a:t>
            </a:r>
            <a:r>
              <a:rPr lang="en-GB" sz="1600" dirty="0">
                <a:solidFill>
                  <a:schemeClr val="tx1"/>
                </a:solidFill>
              </a:rPr>
              <a:t> </a:t>
            </a:r>
            <a:r>
              <a:rPr lang="en-GB" sz="1600" dirty="0" err="1">
                <a:solidFill>
                  <a:schemeClr val="tx1"/>
                </a:solidFill>
              </a:rPr>
              <a:t>obsahu</a:t>
            </a:r>
            <a:r>
              <a:rPr lang="en-GB" sz="1600" dirty="0">
                <a:solidFill>
                  <a:schemeClr val="tx1"/>
                </a:solidFill>
              </a:rPr>
              <a:t> MOOC SUSMILE, </a:t>
            </a:r>
            <a:r>
              <a:rPr lang="en-GB" sz="1600" dirty="0" err="1">
                <a:solidFill>
                  <a:schemeClr val="tx1"/>
                </a:solidFill>
              </a:rPr>
              <a:t>sledovali</a:t>
            </a:r>
            <a:r>
              <a:rPr lang="en-GB" sz="1600" dirty="0">
                <a:solidFill>
                  <a:schemeClr val="tx1"/>
                </a:solidFill>
              </a:rPr>
              <a:t>.</a:t>
            </a:r>
          </a:p>
          <a:p>
            <a:pPr algn="just"/>
            <a:endParaRPr lang="en-GB" sz="1600" dirty="0">
              <a:solidFill>
                <a:schemeClr val="tx1"/>
              </a:solidFill>
            </a:endParaRPr>
          </a:p>
          <a:p>
            <a:pPr algn="just"/>
            <a:r>
              <a:rPr lang="en-GB" sz="1600" dirty="0" err="1">
                <a:solidFill>
                  <a:schemeClr val="tx1"/>
                </a:solidFill>
              </a:rPr>
              <a:t>Také</a:t>
            </a:r>
            <a:r>
              <a:rPr lang="en-GB" sz="1600" dirty="0">
                <a:solidFill>
                  <a:schemeClr val="tx1"/>
                </a:solidFill>
              </a:rPr>
              <a:t> </a:t>
            </a:r>
            <a:r>
              <a:rPr lang="en-GB" sz="1600" dirty="0" err="1">
                <a:solidFill>
                  <a:schemeClr val="tx1"/>
                </a:solidFill>
              </a:rPr>
              <a:t>obsah</a:t>
            </a:r>
            <a:r>
              <a:rPr lang="en-GB" sz="1600" dirty="0">
                <a:solidFill>
                  <a:schemeClr val="tx1"/>
                </a:solidFill>
              </a:rPr>
              <a:t> </a:t>
            </a:r>
            <a:r>
              <a:rPr lang="en-GB" sz="1600" dirty="0" err="1">
                <a:solidFill>
                  <a:schemeClr val="tx1"/>
                </a:solidFill>
              </a:rPr>
              <a:t>této</a:t>
            </a:r>
            <a:r>
              <a:rPr lang="en-GB" sz="1600" dirty="0">
                <a:solidFill>
                  <a:schemeClr val="tx1"/>
                </a:solidFill>
              </a:rPr>
              <a:t> </a:t>
            </a:r>
            <a:r>
              <a:rPr lang="en-GB" sz="1600" dirty="0" err="1">
                <a:solidFill>
                  <a:schemeClr val="tx1"/>
                </a:solidFill>
              </a:rPr>
              <a:t>kapsle</a:t>
            </a:r>
            <a:r>
              <a:rPr lang="en-GB" sz="1600" dirty="0">
                <a:solidFill>
                  <a:schemeClr val="tx1"/>
                </a:solidFill>
              </a:rPr>
              <a:t> je </a:t>
            </a:r>
            <a:r>
              <a:rPr lang="en-GB" sz="1600" dirty="0" err="1">
                <a:solidFill>
                  <a:schemeClr val="tx1"/>
                </a:solidFill>
              </a:rPr>
              <a:t>poměrně</a:t>
            </a:r>
            <a:r>
              <a:rPr lang="en-GB" sz="1600" dirty="0">
                <a:solidFill>
                  <a:schemeClr val="tx1"/>
                </a:solidFill>
              </a:rPr>
              <a:t> </a:t>
            </a:r>
            <a:r>
              <a:rPr lang="en-GB" sz="1600" dirty="0" err="1">
                <a:solidFill>
                  <a:schemeClr val="tx1"/>
                </a:solidFill>
              </a:rPr>
              <a:t>vyčerpávající</a:t>
            </a:r>
            <a:r>
              <a:rPr lang="en-GB" sz="1600" dirty="0">
                <a:solidFill>
                  <a:schemeClr val="tx1"/>
                </a:solidFill>
              </a:rPr>
              <a:t> a </a:t>
            </a:r>
            <a:r>
              <a:rPr lang="en-GB" sz="1600" dirty="0" err="1">
                <a:solidFill>
                  <a:schemeClr val="tx1"/>
                </a:solidFill>
              </a:rPr>
              <a:t>ambiciózní</a:t>
            </a:r>
            <a:r>
              <a:rPr lang="en-GB" sz="1600" dirty="0">
                <a:solidFill>
                  <a:schemeClr val="tx1"/>
                </a:solidFill>
              </a:rPr>
              <a:t>, aby </a:t>
            </a:r>
            <a:r>
              <a:rPr lang="en-GB" sz="1600" dirty="0" err="1">
                <a:solidFill>
                  <a:schemeClr val="tx1"/>
                </a:solidFill>
              </a:rPr>
              <a:t>poskytl</a:t>
            </a:r>
            <a:r>
              <a:rPr lang="en-GB" sz="1600" dirty="0">
                <a:solidFill>
                  <a:schemeClr val="tx1"/>
                </a:solidFill>
              </a:rPr>
              <a:t> </a:t>
            </a:r>
            <a:r>
              <a:rPr lang="en-GB" sz="1600" dirty="0" err="1">
                <a:solidFill>
                  <a:schemeClr val="tx1"/>
                </a:solidFill>
              </a:rPr>
              <a:t>představu</a:t>
            </a:r>
            <a:r>
              <a:rPr lang="en-GB" sz="1600" dirty="0">
                <a:solidFill>
                  <a:schemeClr val="tx1"/>
                </a:solidFill>
              </a:rPr>
              <a:t> o </a:t>
            </a:r>
            <a:r>
              <a:rPr lang="en-GB" sz="1600" dirty="0" err="1">
                <a:solidFill>
                  <a:schemeClr val="tx1"/>
                </a:solidFill>
              </a:rPr>
              <a:t>různých</a:t>
            </a:r>
            <a:r>
              <a:rPr lang="en-GB" sz="1600" dirty="0">
                <a:solidFill>
                  <a:schemeClr val="tx1"/>
                </a:solidFill>
              </a:rPr>
              <a:t> </a:t>
            </a:r>
            <a:r>
              <a:rPr lang="en-GB" sz="1600" dirty="0" err="1">
                <a:solidFill>
                  <a:schemeClr val="tx1"/>
                </a:solidFill>
              </a:rPr>
              <a:t>optimalizačních</a:t>
            </a:r>
            <a:r>
              <a:rPr lang="en-GB" sz="1600" dirty="0">
                <a:solidFill>
                  <a:schemeClr val="tx1"/>
                </a:solidFill>
              </a:rPr>
              <a:t> </a:t>
            </a:r>
            <a:r>
              <a:rPr lang="en-GB" sz="1600" dirty="0" err="1">
                <a:solidFill>
                  <a:schemeClr val="tx1"/>
                </a:solidFill>
              </a:rPr>
              <a:t>strategiích</a:t>
            </a:r>
            <a:r>
              <a:rPr lang="en-GB" sz="1600" dirty="0">
                <a:solidFill>
                  <a:schemeClr val="tx1"/>
                </a:solidFill>
              </a:rPr>
              <a:t> </a:t>
            </a:r>
            <a:r>
              <a:rPr lang="en-GB" sz="1600" dirty="0" err="1">
                <a:solidFill>
                  <a:schemeClr val="tx1"/>
                </a:solidFill>
              </a:rPr>
              <a:t>nad</a:t>
            </a:r>
            <a:r>
              <a:rPr lang="en-GB" sz="1600" dirty="0">
                <a:solidFill>
                  <a:schemeClr val="tx1"/>
                </a:solidFill>
              </a:rPr>
              <a:t> </a:t>
            </a:r>
            <a:r>
              <a:rPr lang="en-GB" sz="1600" dirty="0" err="1">
                <a:solidFill>
                  <a:schemeClr val="tx1"/>
                </a:solidFill>
              </a:rPr>
              <a:t>rámec</a:t>
            </a:r>
            <a:r>
              <a:rPr lang="en-GB" sz="1600" dirty="0">
                <a:solidFill>
                  <a:schemeClr val="tx1"/>
                </a:solidFill>
              </a:rPr>
              <a:t> </a:t>
            </a:r>
            <a:r>
              <a:rPr lang="en-GB" sz="1600" dirty="0" err="1">
                <a:solidFill>
                  <a:schemeClr val="tx1"/>
                </a:solidFill>
              </a:rPr>
              <a:t>stávajících</a:t>
            </a:r>
            <a:r>
              <a:rPr lang="en-GB" sz="1600" dirty="0">
                <a:solidFill>
                  <a:schemeClr val="tx1"/>
                </a:solidFill>
              </a:rPr>
              <a:t> </a:t>
            </a:r>
            <a:r>
              <a:rPr lang="en-GB" sz="1600" dirty="0" err="1">
                <a:solidFill>
                  <a:schemeClr val="tx1"/>
                </a:solidFill>
              </a:rPr>
              <a:t>logistických</a:t>
            </a:r>
            <a:r>
              <a:rPr lang="en-GB" sz="1600" dirty="0">
                <a:solidFill>
                  <a:schemeClr val="tx1"/>
                </a:solidFill>
              </a:rPr>
              <a:t> </a:t>
            </a:r>
            <a:r>
              <a:rPr lang="en-GB" sz="1600" dirty="0" err="1">
                <a:solidFill>
                  <a:schemeClr val="tx1"/>
                </a:solidFill>
              </a:rPr>
              <a:t>technik</a:t>
            </a:r>
            <a:r>
              <a:rPr lang="en-GB" sz="1600" dirty="0">
                <a:solidFill>
                  <a:schemeClr val="tx1"/>
                </a:solidFill>
              </a:rPr>
              <a:t>, </a:t>
            </a:r>
            <a:r>
              <a:rPr lang="en-GB" sz="1600" dirty="0" err="1">
                <a:solidFill>
                  <a:schemeClr val="tx1"/>
                </a:solidFill>
              </a:rPr>
              <a:t>určených</a:t>
            </a:r>
            <a:r>
              <a:rPr lang="en-GB" sz="1600" dirty="0">
                <a:solidFill>
                  <a:schemeClr val="tx1"/>
                </a:solidFill>
              </a:rPr>
              <a:t> pro </a:t>
            </a:r>
            <a:r>
              <a:rPr lang="en-GB" sz="1600" dirty="0" err="1">
                <a:solidFill>
                  <a:schemeClr val="tx1"/>
                </a:solidFill>
              </a:rPr>
              <a:t>městské</a:t>
            </a:r>
            <a:r>
              <a:rPr lang="en-GB" sz="1600" dirty="0">
                <a:solidFill>
                  <a:schemeClr val="tx1"/>
                </a:solidFill>
              </a:rPr>
              <a:t> </a:t>
            </a:r>
            <a:r>
              <a:rPr lang="en-GB" sz="1600" dirty="0" err="1">
                <a:solidFill>
                  <a:schemeClr val="tx1"/>
                </a:solidFill>
              </a:rPr>
              <a:t>prostředí</a:t>
            </a:r>
            <a:r>
              <a:rPr lang="en-GB" sz="1600" dirty="0">
                <a:solidFill>
                  <a:schemeClr val="tx1"/>
                </a:solidFill>
              </a:rPr>
              <a:t>. </a:t>
            </a:r>
            <a:r>
              <a:rPr lang="en-GB" sz="1600" dirty="0" err="1">
                <a:solidFill>
                  <a:schemeClr val="tx1"/>
                </a:solidFill>
              </a:rPr>
              <a:t>Učitelé</a:t>
            </a:r>
            <a:r>
              <a:rPr lang="en-GB" sz="1600" dirty="0">
                <a:solidFill>
                  <a:schemeClr val="tx1"/>
                </a:solidFill>
              </a:rPr>
              <a:t> </a:t>
            </a:r>
            <a:r>
              <a:rPr lang="en-GB" sz="1600" dirty="0" err="1">
                <a:solidFill>
                  <a:schemeClr val="tx1"/>
                </a:solidFill>
              </a:rPr>
              <a:t>mohou</a:t>
            </a:r>
            <a:r>
              <a:rPr lang="en-GB" sz="1600" dirty="0">
                <a:solidFill>
                  <a:schemeClr val="tx1"/>
                </a:solidFill>
              </a:rPr>
              <a:t> </a:t>
            </a:r>
            <a:r>
              <a:rPr lang="en-GB" sz="1600" dirty="0" err="1">
                <a:solidFill>
                  <a:schemeClr val="tx1"/>
                </a:solidFill>
              </a:rPr>
              <a:t>chtít</a:t>
            </a:r>
            <a:r>
              <a:rPr lang="en-GB" sz="1600" dirty="0">
                <a:solidFill>
                  <a:schemeClr val="tx1"/>
                </a:solidFill>
              </a:rPr>
              <a:t> </a:t>
            </a:r>
            <a:r>
              <a:rPr lang="en-GB" sz="1600" dirty="0" err="1">
                <a:solidFill>
                  <a:schemeClr val="tx1"/>
                </a:solidFill>
              </a:rPr>
              <a:t>vybrat</a:t>
            </a:r>
            <a:r>
              <a:rPr lang="en-GB" sz="1600" dirty="0">
                <a:solidFill>
                  <a:schemeClr val="tx1"/>
                </a:solidFill>
              </a:rPr>
              <a:t> </a:t>
            </a:r>
            <a:r>
              <a:rPr lang="en-GB" sz="1600" dirty="0" err="1">
                <a:solidFill>
                  <a:schemeClr val="tx1"/>
                </a:solidFill>
              </a:rPr>
              <a:t>jen</a:t>
            </a:r>
            <a:r>
              <a:rPr lang="en-GB" sz="1600" dirty="0">
                <a:solidFill>
                  <a:schemeClr val="tx1"/>
                </a:solidFill>
              </a:rPr>
              <a:t> </a:t>
            </a:r>
            <a:r>
              <a:rPr lang="en-GB" sz="1600" dirty="0" err="1">
                <a:solidFill>
                  <a:schemeClr val="tx1"/>
                </a:solidFill>
              </a:rPr>
              <a:t>několik</a:t>
            </a:r>
            <a:r>
              <a:rPr lang="en-GB" sz="1600" dirty="0">
                <a:solidFill>
                  <a:schemeClr val="tx1"/>
                </a:solidFill>
              </a:rPr>
              <a:t> </a:t>
            </a:r>
            <a:r>
              <a:rPr lang="en-GB" sz="1600" dirty="0" err="1">
                <a:solidFill>
                  <a:schemeClr val="tx1"/>
                </a:solidFill>
              </a:rPr>
              <a:t>příkladů</a:t>
            </a:r>
            <a:r>
              <a:rPr lang="en-GB" sz="1600" dirty="0">
                <a:solidFill>
                  <a:schemeClr val="tx1"/>
                </a:solidFill>
              </a:rPr>
              <a:t> v </a:t>
            </a:r>
            <a:r>
              <a:rPr lang="en-GB" sz="1600" dirty="0" err="1">
                <a:solidFill>
                  <a:schemeClr val="tx1"/>
                </a:solidFill>
              </a:rPr>
              <a:t>závislosti</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úrovni</a:t>
            </a:r>
            <a:r>
              <a:rPr lang="en-GB" sz="1600" dirty="0">
                <a:solidFill>
                  <a:schemeClr val="tx1"/>
                </a:solidFill>
              </a:rPr>
              <a:t> </a:t>
            </a:r>
            <a:r>
              <a:rPr lang="en-GB" sz="1600" dirty="0" err="1">
                <a:solidFill>
                  <a:schemeClr val="tx1"/>
                </a:solidFill>
              </a:rPr>
              <a:t>svých</a:t>
            </a:r>
            <a:r>
              <a:rPr lang="en-GB" sz="1600" dirty="0">
                <a:solidFill>
                  <a:schemeClr val="tx1"/>
                </a:solidFill>
              </a:rPr>
              <a:t> </a:t>
            </a:r>
            <a:r>
              <a:rPr lang="en-GB" sz="1600" dirty="0" err="1">
                <a:solidFill>
                  <a:schemeClr val="tx1"/>
                </a:solidFill>
              </a:rPr>
              <a:t>studentů</a:t>
            </a:r>
            <a:r>
              <a:rPr lang="en-GB" sz="1600" dirty="0">
                <a:solidFill>
                  <a:schemeClr val="tx1"/>
                </a:solidFill>
              </a:rPr>
              <a:t> a </a:t>
            </a:r>
            <a:r>
              <a:rPr lang="en-GB" sz="1600" dirty="0" err="1">
                <a:solidFill>
                  <a:schemeClr val="tx1"/>
                </a:solidFill>
              </a:rPr>
              <a:t>časových</a:t>
            </a:r>
            <a:r>
              <a:rPr lang="en-GB" sz="1600" dirty="0">
                <a:solidFill>
                  <a:schemeClr val="tx1"/>
                </a:solidFill>
              </a:rPr>
              <a:t> </a:t>
            </a:r>
            <a:r>
              <a:rPr lang="en-GB" sz="1600" dirty="0" err="1">
                <a:solidFill>
                  <a:schemeClr val="tx1"/>
                </a:solidFill>
              </a:rPr>
              <a:t>možnostech</a:t>
            </a:r>
            <a:r>
              <a:rPr lang="en-GB" sz="1600" dirty="0">
                <a:solidFill>
                  <a:schemeClr val="tx1"/>
                </a:solidFill>
              </a:rPr>
              <a:t>. </a:t>
            </a:r>
            <a:endParaRPr lang="es-ES"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1 – SUSMILE </a:t>
            </a:r>
            <a:r>
              <a:rPr lang="en-GB" sz="2800" dirty="0" err="1">
                <a:solidFill>
                  <a:schemeClr val="lt1"/>
                </a:solidFill>
              </a:rPr>
              <a:t>Synt</a:t>
            </a:r>
            <a:r>
              <a:rPr lang="cs-CZ" sz="2800" dirty="0" err="1">
                <a:solidFill>
                  <a:schemeClr val="lt1"/>
                </a:solidFill>
              </a:rPr>
              <a:t>éza</a:t>
            </a:r>
            <a:endParaRPr lang="en-GB" sz="2800" dirty="0">
              <a:solidFill>
                <a:schemeClr val="lt1"/>
              </a:solidFill>
            </a:endParaRPr>
          </a:p>
        </p:txBody>
      </p:sp>
      <p:sp>
        <p:nvSpPr>
          <p:cNvPr id="80" name="Google Shape;80;g10b78f226a2_0_0"/>
          <p:cNvSpPr/>
          <p:nvPr/>
        </p:nvSpPr>
        <p:spPr>
          <a:xfrm>
            <a:off x="326575" y="1704724"/>
            <a:ext cx="8477700" cy="4718377"/>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Tento</a:t>
            </a:r>
            <a:r>
              <a:rPr lang="en-GB" sz="1600" dirty="0">
                <a:solidFill>
                  <a:schemeClr val="tx1"/>
                </a:solidFill>
              </a:rPr>
              <a:t> </a:t>
            </a:r>
            <a:r>
              <a:rPr lang="en-GB" sz="1600" dirty="0" err="1">
                <a:solidFill>
                  <a:schemeClr val="tx1"/>
                </a:solidFill>
              </a:rPr>
              <a:t>dokument</a:t>
            </a:r>
            <a:r>
              <a:rPr lang="en-GB" sz="1600" dirty="0">
                <a:solidFill>
                  <a:schemeClr val="tx1"/>
                </a:solidFill>
              </a:rPr>
              <a:t> </a:t>
            </a:r>
            <a:r>
              <a:rPr lang="en-GB" sz="1600" dirty="0" err="1">
                <a:solidFill>
                  <a:schemeClr val="tx1"/>
                </a:solidFill>
              </a:rPr>
              <a:t>má</a:t>
            </a:r>
            <a:r>
              <a:rPr lang="en-GB" sz="1600" dirty="0">
                <a:solidFill>
                  <a:schemeClr val="tx1"/>
                </a:solidFill>
              </a:rPr>
              <a:t> </a:t>
            </a:r>
            <a:r>
              <a:rPr lang="en-GB" sz="1600" dirty="0" err="1">
                <a:solidFill>
                  <a:schemeClr val="tx1"/>
                </a:solidFill>
              </a:rPr>
              <a:t>stručně</a:t>
            </a:r>
            <a:r>
              <a:rPr lang="en-GB" sz="1600" dirty="0">
                <a:solidFill>
                  <a:schemeClr val="tx1"/>
                </a:solidFill>
              </a:rPr>
              <a:t> </a:t>
            </a:r>
            <a:r>
              <a:rPr lang="en-GB" sz="1600" dirty="0" err="1">
                <a:solidFill>
                  <a:schemeClr val="tx1"/>
                </a:solidFill>
              </a:rPr>
              <a:t>představit</a:t>
            </a:r>
            <a:r>
              <a:rPr lang="en-GB" sz="1600" dirty="0">
                <a:solidFill>
                  <a:schemeClr val="tx1"/>
                </a:solidFill>
              </a:rPr>
              <a:t> </a:t>
            </a:r>
            <a:r>
              <a:rPr lang="en-GB" sz="1600" dirty="0" err="1">
                <a:solidFill>
                  <a:schemeClr val="tx1"/>
                </a:solidFill>
              </a:rPr>
              <a:t>případovou</a:t>
            </a:r>
            <a:r>
              <a:rPr lang="en-GB" sz="1600" dirty="0">
                <a:solidFill>
                  <a:schemeClr val="tx1"/>
                </a:solidFill>
              </a:rPr>
              <a:t> </a:t>
            </a:r>
            <a:r>
              <a:rPr lang="en-GB" sz="1600" dirty="0" err="1">
                <a:solidFill>
                  <a:schemeClr val="tx1"/>
                </a:solidFill>
              </a:rPr>
              <a:t>studii</a:t>
            </a:r>
            <a:r>
              <a:rPr lang="en-GB" sz="1600" dirty="0">
                <a:solidFill>
                  <a:schemeClr val="tx1"/>
                </a:solidFill>
              </a:rPr>
              <a:t> pro </a:t>
            </a:r>
            <a:r>
              <a:rPr lang="en-GB" sz="1600" dirty="0" err="1">
                <a:solidFill>
                  <a:schemeClr val="tx1"/>
                </a:solidFill>
              </a:rPr>
              <a:t>tuto</a:t>
            </a:r>
            <a:r>
              <a:rPr lang="en-GB" sz="1600" dirty="0">
                <a:solidFill>
                  <a:schemeClr val="tx1"/>
                </a:solidFill>
              </a:rPr>
              <a:t> </a:t>
            </a:r>
            <a:r>
              <a:rPr lang="en-GB" sz="1600" dirty="0" err="1">
                <a:solidFill>
                  <a:schemeClr val="tx1"/>
                </a:solidFill>
              </a:rPr>
              <a:t>kapsli</a:t>
            </a:r>
            <a:r>
              <a:rPr lang="en-GB"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r>
              <a:rPr lang="en-GB" sz="1600" dirty="0">
                <a:solidFill>
                  <a:schemeClr val="tx1"/>
                </a:solidFill>
              </a:rPr>
              <a:t>	"</a:t>
            </a:r>
            <a:r>
              <a:rPr lang="en-GB" sz="1600" dirty="0" err="1">
                <a:solidFill>
                  <a:schemeClr val="tx1"/>
                </a:solidFill>
              </a:rPr>
              <a:t>Optimalizace</a:t>
            </a:r>
            <a:r>
              <a:rPr lang="en-GB" sz="1600" dirty="0">
                <a:solidFill>
                  <a:schemeClr val="tx1"/>
                </a:solidFill>
              </a:rPr>
              <a:t> </a:t>
            </a:r>
            <a:r>
              <a:rPr lang="cs-CZ" sz="1600" dirty="0">
                <a:solidFill>
                  <a:schemeClr val="tx1"/>
                </a:solidFill>
              </a:rPr>
              <a:t>městských </a:t>
            </a:r>
            <a:r>
              <a:rPr lang="en-GB" sz="1600" dirty="0" err="1">
                <a:solidFill>
                  <a:schemeClr val="tx1"/>
                </a:solidFill>
              </a:rPr>
              <a:t>logistických</a:t>
            </a:r>
            <a:r>
              <a:rPr lang="en-GB" sz="1600" dirty="0">
                <a:solidFill>
                  <a:schemeClr val="tx1"/>
                </a:solidFill>
              </a:rPr>
              <a:t> </a:t>
            </a:r>
            <a:r>
              <a:rPr lang="en-GB" sz="1600" dirty="0" err="1">
                <a:solidFill>
                  <a:schemeClr val="tx1"/>
                </a:solidFill>
              </a:rPr>
              <a:t>operací</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a:solidFill>
                  <a:schemeClr val="tx1"/>
                </a:solidFill>
              </a:rPr>
              <a:t>Je </a:t>
            </a:r>
            <a:r>
              <a:rPr lang="en-GB" sz="1600" dirty="0" err="1">
                <a:solidFill>
                  <a:schemeClr val="tx1"/>
                </a:solidFill>
              </a:rPr>
              <a:t>důležité</a:t>
            </a:r>
            <a:r>
              <a:rPr lang="en-GB" sz="1600" dirty="0">
                <a:solidFill>
                  <a:schemeClr val="tx1"/>
                </a:solidFill>
              </a:rPr>
              <a:t> </a:t>
            </a:r>
            <a:r>
              <a:rPr lang="en-GB" sz="1600" dirty="0" err="1">
                <a:solidFill>
                  <a:schemeClr val="tx1"/>
                </a:solidFill>
              </a:rPr>
              <a:t>mít</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paměti</a:t>
            </a:r>
            <a:r>
              <a:rPr lang="en-GB" sz="1600" dirty="0">
                <a:solidFill>
                  <a:schemeClr val="tx1"/>
                </a:solidFill>
              </a:rPr>
              <a:t>, </a:t>
            </a:r>
            <a:r>
              <a:rPr lang="en-GB" sz="1600" dirty="0" err="1">
                <a:solidFill>
                  <a:schemeClr val="tx1"/>
                </a:solidFill>
              </a:rPr>
              <a:t>že</a:t>
            </a:r>
            <a:r>
              <a:rPr lang="en-GB" sz="1600" dirty="0">
                <a:solidFill>
                  <a:schemeClr val="tx1"/>
                </a:solidFill>
              </a:rPr>
              <a:t> </a:t>
            </a:r>
            <a:r>
              <a:rPr lang="en-GB" sz="1600" dirty="0" err="1">
                <a:solidFill>
                  <a:schemeClr val="tx1"/>
                </a:solidFill>
              </a:rPr>
              <a:t>většina</a:t>
            </a:r>
            <a:r>
              <a:rPr lang="en-GB" sz="1600" dirty="0">
                <a:solidFill>
                  <a:schemeClr val="tx1"/>
                </a:solidFill>
              </a:rPr>
              <a:t> </a:t>
            </a:r>
            <a:r>
              <a:rPr lang="en-GB" sz="1600" dirty="0" err="1">
                <a:solidFill>
                  <a:schemeClr val="tx1"/>
                </a:solidFill>
              </a:rPr>
              <a:t>externích</a:t>
            </a:r>
            <a:r>
              <a:rPr lang="en-GB" sz="1600" dirty="0">
                <a:solidFill>
                  <a:schemeClr val="tx1"/>
                </a:solidFill>
              </a:rPr>
              <a:t> </a:t>
            </a:r>
            <a:r>
              <a:rPr lang="en-GB" sz="1600" dirty="0" err="1">
                <a:solidFill>
                  <a:schemeClr val="tx1"/>
                </a:solidFill>
              </a:rPr>
              <a:t>zdrojů</a:t>
            </a:r>
            <a:r>
              <a:rPr lang="en-GB" sz="1600" dirty="0">
                <a:solidFill>
                  <a:schemeClr val="tx1"/>
                </a:solidFill>
              </a:rPr>
              <a:t> </a:t>
            </a:r>
            <a:r>
              <a:rPr lang="en-GB" sz="1600" dirty="0" err="1">
                <a:solidFill>
                  <a:schemeClr val="tx1"/>
                </a:solidFill>
              </a:rPr>
              <a:t>nebyla</a:t>
            </a:r>
            <a:r>
              <a:rPr lang="en-GB" sz="1600" dirty="0">
                <a:solidFill>
                  <a:schemeClr val="tx1"/>
                </a:solidFill>
              </a:rPr>
              <a:t> </a:t>
            </a:r>
            <a:r>
              <a:rPr lang="en-GB" sz="1600" dirty="0" err="1">
                <a:solidFill>
                  <a:schemeClr val="tx1"/>
                </a:solidFill>
              </a:rPr>
              <a:t>přímo</a:t>
            </a:r>
            <a:r>
              <a:rPr lang="en-GB" sz="1600" dirty="0">
                <a:solidFill>
                  <a:schemeClr val="tx1"/>
                </a:solidFill>
              </a:rPr>
              <a:t> </a:t>
            </a:r>
            <a:r>
              <a:rPr lang="en-GB" sz="1600" dirty="0" err="1">
                <a:solidFill>
                  <a:schemeClr val="tx1"/>
                </a:solidFill>
              </a:rPr>
              <a:t>určena</a:t>
            </a:r>
            <a:r>
              <a:rPr lang="en-GB" sz="1600" dirty="0">
                <a:solidFill>
                  <a:schemeClr val="tx1"/>
                </a:solidFill>
              </a:rPr>
              <a:t> pro </a:t>
            </a:r>
            <a:r>
              <a:rPr lang="en-GB" sz="1600" dirty="0" err="1">
                <a:solidFill>
                  <a:schemeClr val="tx1"/>
                </a:solidFill>
              </a:rPr>
              <a:t>tento</a:t>
            </a:r>
            <a:r>
              <a:rPr lang="en-GB" sz="1600" dirty="0">
                <a:solidFill>
                  <a:schemeClr val="tx1"/>
                </a:solidFill>
              </a:rPr>
              <a:t> MOOC, </a:t>
            </a:r>
            <a:r>
              <a:rPr lang="en-GB" sz="1600" dirty="0" err="1">
                <a:solidFill>
                  <a:schemeClr val="tx1"/>
                </a:solidFill>
              </a:rPr>
              <a:t>takže</a:t>
            </a:r>
            <a:r>
              <a:rPr lang="en-GB" sz="1600" dirty="0">
                <a:solidFill>
                  <a:schemeClr val="tx1"/>
                </a:solidFill>
              </a:rPr>
              <a:t> </a:t>
            </a:r>
            <a:r>
              <a:rPr lang="en-GB" sz="1600" dirty="0" err="1">
                <a:solidFill>
                  <a:schemeClr val="tx1"/>
                </a:solidFill>
              </a:rPr>
              <a:t>výběr</a:t>
            </a:r>
            <a:r>
              <a:rPr lang="en-GB" sz="1600" dirty="0">
                <a:solidFill>
                  <a:schemeClr val="tx1"/>
                </a:solidFill>
              </a:rPr>
              <a:t> </a:t>
            </a:r>
            <a:r>
              <a:rPr lang="en-GB" sz="1600" dirty="0" err="1">
                <a:solidFill>
                  <a:schemeClr val="tx1"/>
                </a:solidFill>
              </a:rPr>
              <a:t>obsahu</a:t>
            </a:r>
            <a:r>
              <a:rPr lang="en-GB" sz="1600" dirty="0">
                <a:solidFill>
                  <a:schemeClr val="tx1"/>
                </a:solidFill>
              </a:rPr>
              <a:t> </a:t>
            </a:r>
            <a:r>
              <a:rPr lang="en-GB" sz="1600" dirty="0" err="1">
                <a:solidFill>
                  <a:schemeClr val="tx1"/>
                </a:solidFill>
              </a:rPr>
              <a:t>může</a:t>
            </a:r>
            <a:r>
              <a:rPr lang="en-GB" sz="1600" dirty="0">
                <a:solidFill>
                  <a:schemeClr val="tx1"/>
                </a:solidFill>
              </a:rPr>
              <a:t> </a:t>
            </a:r>
            <a:r>
              <a:rPr lang="en-GB" sz="1600" dirty="0" err="1">
                <a:solidFill>
                  <a:schemeClr val="tx1"/>
                </a:solidFill>
              </a:rPr>
              <a:t>být</a:t>
            </a:r>
            <a:r>
              <a:rPr lang="en-GB" sz="1600" dirty="0">
                <a:solidFill>
                  <a:schemeClr val="tx1"/>
                </a:solidFill>
              </a:rPr>
              <a:t> v </a:t>
            </a:r>
            <a:r>
              <a:rPr lang="en-GB" sz="1600" dirty="0" err="1">
                <a:solidFill>
                  <a:schemeClr val="tx1"/>
                </a:solidFill>
              </a:rPr>
              <a:t>rámci</a:t>
            </a:r>
            <a:r>
              <a:rPr lang="en-GB" sz="1600" dirty="0">
                <a:solidFill>
                  <a:schemeClr val="tx1"/>
                </a:solidFill>
              </a:rPr>
              <a:t> </a:t>
            </a:r>
            <a:r>
              <a:rPr lang="en-GB" sz="1600" dirty="0" err="1">
                <a:solidFill>
                  <a:schemeClr val="tx1"/>
                </a:solidFill>
              </a:rPr>
              <a:t>informačních</a:t>
            </a:r>
            <a:r>
              <a:rPr lang="en-GB" sz="1600" dirty="0">
                <a:solidFill>
                  <a:schemeClr val="tx1"/>
                </a:solidFill>
              </a:rPr>
              <a:t> </a:t>
            </a:r>
            <a:r>
              <a:rPr lang="en-GB" sz="1600" dirty="0" err="1">
                <a:solidFill>
                  <a:schemeClr val="tx1"/>
                </a:solidFill>
              </a:rPr>
              <a:t>zdrojů</a:t>
            </a:r>
            <a:r>
              <a:rPr lang="en-GB" sz="1600" dirty="0">
                <a:solidFill>
                  <a:schemeClr val="tx1"/>
                </a:solidFill>
              </a:rPr>
              <a:t> </a:t>
            </a:r>
            <a:r>
              <a:rPr lang="en-GB" sz="1600" dirty="0" err="1">
                <a:solidFill>
                  <a:schemeClr val="tx1"/>
                </a:solidFill>
              </a:rPr>
              <a:t>omezenou</a:t>
            </a:r>
            <a:r>
              <a:rPr lang="en-GB" sz="1600" dirty="0">
                <a:solidFill>
                  <a:schemeClr val="tx1"/>
                </a:solidFill>
              </a:rPr>
              <a:t> </a:t>
            </a:r>
            <a:r>
              <a:rPr lang="en-GB" sz="1600" dirty="0" err="1">
                <a:solidFill>
                  <a:schemeClr val="tx1"/>
                </a:solidFill>
              </a:rPr>
              <a:t>částí</a:t>
            </a:r>
            <a:r>
              <a:rPr lang="en-GB" sz="1600" dirty="0">
                <a:solidFill>
                  <a:schemeClr val="tx1"/>
                </a:solidFill>
              </a:rPr>
              <a:t>. </a:t>
            </a:r>
            <a:r>
              <a:rPr lang="en-GB" sz="1600" dirty="0" err="1">
                <a:solidFill>
                  <a:schemeClr val="tx1"/>
                </a:solidFill>
              </a:rPr>
              <a:t>Doporučujeme</a:t>
            </a:r>
            <a:r>
              <a:rPr lang="en-GB" sz="1600" dirty="0">
                <a:solidFill>
                  <a:schemeClr val="tx1"/>
                </a:solidFill>
              </a:rPr>
              <a:t>, aby </a:t>
            </a:r>
            <a:r>
              <a:rPr lang="en-GB" sz="1600" dirty="0" err="1">
                <a:solidFill>
                  <a:schemeClr val="tx1"/>
                </a:solidFill>
              </a:rPr>
              <a:t>studenti</a:t>
            </a:r>
            <a:r>
              <a:rPr lang="en-GB" sz="1600" dirty="0">
                <a:solidFill>
                  <a:schemeClr val="tx1"/>
                </a:solidFill>
              </a:rPr>
              <a:t> </a:t>
            </a:r>
            <a:r>
              <a:rPr lang="en-GB" sz="1600" dirty="0" err="1">
                <a:solidFill>
                  <a:schemeClr val="tx1"/>
                </a:solidFill>
              </a:rPr>
              <a:t>úrovně</a:t>
            </a:r>
            <a:r>
              <a:rPr lang="en-GB" sz="1600" dirty="0">
                <a:solidFill>
                  <a:schemeClr val="tx1"/>
                </a:solidFill>
              </a:rPr>
              <a:t> 4 EQF </a:t>
            </a:r>
            <a:r>
              <a:rPr lang="en-GB" sz="1600" dirty="0" err="1">
                <a:solidFill>
                  <a:schemeClr val="tx1"/>
                </a:solidFill>
              </a:rPr>
              <a:t>vynechali</a:t>
            </a:r>
            <a:r>
              <a:rPr lang="en-GB" sz="1600" dirty="0">
                <a:solidFill>
                  <a:schemeClr val="tx1"/>
                </a:solidFill>
              </a:rPr>
              <a:t> </a:t>
            </a:r>
            <a:r>
              <a:rPr lang="en-GB" sz="1600" dirty="0" err="1">
                <a:solidFill>
                  <a:schemeClr val="tx1"/>
                </a:solidFill>
              </a:rPr>
              <a:t>dokument</a:t>
            </a:r>
            <a:r>
              <a:rPr lang="en-GB" sz="1600" dirty="0">
                <a:solidFill>
                  <a:schemeClr val="tx1"/>
                </a:solidFill>
              </a:rPr>
              <a:t> S3, </a:t>
            </a:r>
            <a:r>
              <a:rPr lang="en-GB" sz="1600" dirty="0" err="1">
                <a:solidFill>
                  <a:schemeClr val="tx1"/>
                </a:solidFill>
              </a:rPr>
              <a:t>který</a:t>
            </a:r>
            <a:r>
              <a:rPr lang="en-GB" sz="1600" dirty="0">
                <a:solidFill>
                  <a:schemeClr val="tx1"/>
                </a:solidFill>
              </a:rPr>
              <a:t> pro </a:t>
            </a:r>
            <a:r>
              <a:rPr lang="en-GB" sz="1600" dirty="0" err="1">
                <a:solidFill>
                  <a:schemeClr val="tx1"/>
                </a:solidFill>
              </a:rPr>
              <a:t>ně</a:t>
            </a:r>
            <a:r>
              <a:rPr lang="en-GB" sz="1600" dirty="0">
                <a:solidFill>
                  <a:schemeClr val="tx1"/>
                </a:solidFill>
              </a:rPr>
              <a:t> </a:t>
            </a:r>
            <a:r>
              <a:rPr lang="en-GB" sz="1600" dirty="0" err="1">
                <a:solidFill>
                  <a:schemeClr val="tx1"/>
                </a:solidFill>
              </a:rPr>
              <a:t>může</a:t>
            </a:r>
            <a:r>
              <a:rPr lang="en-GB" sz="1600" dirty="0">
                <a:solidFill>
                  <a:schemeClr val="tx1"/>
                </a:solidFill>
              </a:rPr>
              <a:t> </a:t>
            </a:r>
            <a:r>
              <a:rPr lang="en-GB" sz="1600" dirty="0" err="1">
                <a:solidFill>
                  <a:schemeClr val="tx1"/>
                </a:solidFill>
              </a:rPr>
              <a:t>být</a:t>
            </a:r>
            <a:r>
              <a:rPr lang="en-GB" sz="1600" dirty="0">
                <a:solidFill>
                  <a:schemeClr val="tx1"/>
                </a:solidFill>
              </a:rPr>
              <a:t> </a:t>
            </a:r>
            <a:r>
              <a:rPr lang="en-GB" sz="1600" dirty="0" err="1">
                <a:solidFill>
                  <a:schemeClr val="tx1"/>
                </a:solidFill>
              </a:rPr>
              <a:t>příliš</a:t>
            </a:r>
            <a:r>
              <a:rPr lang="en-GB" sz="1600" dirty="0">
                <a:solidFill>
                  <a:schemeClr val="tx1"/>
                </a:solidFill>
              </a:rPr>
              <a:t> </a:t>
            </a:r>
            <a:r>
              <a:rPr lang="en-GB" sz="1600" dirty="0" err="1">
                <a:solidFill>
                  <a:schemeClr val="tx1"/>
                </a:solidFill>
              </a:rPr>
              <a:t>složitý</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Vezměte</a:t>
            </a:r>
            <a:r>
              <a:rPr lang="en-GB" sz="1600" dirty="0">
                <a:solidFill>
                  <a:schemeClr val="tx1"/>
                </a:solidFill>
              </a:rPr>
              <a:t> </a:t>
            </a:r>
            <a:r>
              <a:rPr lang="en-GB" sz="1600" dirty="0" err="1">
                <a:solidFill>
                  <a:schemeClr val="tx1"/>
                </a:solidFill>
              </a:rPr>
              <a:t>prosím</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vědomí</a:t>
            </a:r>
            <a:r>
              <a:rPr lang="en-GB" sz="1600" dirty="0">
                <a:solidFill>
                  <a:schemeClr val="tx1"/>
                </a:solidFill>
              </a:rPr>
              <a:t>, </a:t>
            </a:r>
            <a:r>
              <a:rPr lang="en-GB" sz="1600" dirty="0" err="1">
                <a:solidFill>
                  <a:schemeClr val="tx1"/>
                </a:solidFill>
              </a:rPr>
              <a:t>že</a:t>
            </a:r>
            <a:r>
              <a:rPr lang="en-GB" sz="1600" dirty="0">
                <a:solidFill>
                  <a:schemeClr val="tx1"/>
                </a:solidFill>
              </a:rPr>
              <a:t> to </a:t>
            </a:r>
            <a:r>
              <a:rPr lang="en-GB" sz="1600" dirty="0" err="1">
                <a:solidFill>
                  <a:schemeClr val="tx1"/>
                </a:solidFill>
              </a:rPr>
              <a:t>může</a:t>
            </a:r>
            <a:r>
              <a:rPr lang="en-GB" sz="1600" dirty="0">
                <a:solidFill>
                  <a:schemeClr val="tx1"/>
                </a:solidFill>
              </a:rPr>
              <a:t> </a:t>
            </a:r>
            <a:r>
              <a:rPr lang="en-GB" sz="1600" dirty="0" err="1">
                <a:solidFill>
                  <a:schemeClr val="tx1"/>
                </a:solidFill>
              </a:rPr>
              <a:t>souviset</a:t>
            </a:r>
            <a:r>
              <a:rPr lang="en-GB" sz="1600" dirty="0">
                <a:solidFill>
                  <a:schemeClr val="tx1"/>
                </a:solidFill>
              </a:rPr>
              <a:t> s </a:t>
            </a:r>
            <a:r>
              <a:rPr lang="en-GB" sz="1600" dirty="0" err="1">
                <a:solidFill>
                  <a:schemeClr val="tx1"/>
                </a:solidFill>
              </a:rPr>
              <a:t>časem</a:t>
            </a:r>
            <a:r>
              <a:rPr lang="en-GB" sz="1600" dirty="0">
                <a:solidFill>
                  <a:schemeClr val="tx1"/>
                </a:solidFill>
              </a:rPr>
              <a:t>, </a:t>
            </a:r>
            <a:r>
              <a:rPr lang="en-GB" sz="1600" dirty="0" err="1">
                <a:solidFill>
                  <a:schemeClr val="tx1"/>
                </a:solidFill>
              </a:rPr>
              <a:t>protože</a:t>
            </a:r>
            <a:r>
              <a:rPr lang="en-GB" sz="1600" dirty="0">
                <a:solidFill>
                  <a:schemeClr val="tx1"/>
                </a:solidFill>
              </a:rPr>
              <a:t> </a:t>
            </a:r>
            <a:r>
              <a:rPr lang="en-GB" sz="1600" dirty="0" err="1">
                <a:solidFill>
                  <a:schemeClr val="tx1"/>
                </a:solidFill>
              </a:rPr>
              <a:t>původní</a:t>
            </a:r>
            <a:r>
              <a:rPr lang="en-GB" sz="1600" dirty="0">
                <a:solidFill>
                  <a:schemeClr val="tx1"/>
                </a:solidFill>
              </a:rPr>
              <a:t> </a:t>
            </a:r>
            <a:r>
              <a:rPr lang="en-GB" sz="1600" dirty="0" err="1">
                <a:solidFill>
                  <a:schemeClr val="tx1"/>
                </a:solidFill>
              </a:rPr>
              <a:t>tvorba</a:t>
            </a:r>
            <a:r>
              <a:rPr lang="en-GB" sz="1600" dirty="0">
                <a:solidFill>
                  <a:schemeClr val="tx1"/>
                </a:solidFill>
              </a:rPr>
              <a:t> </a:t>
            </a:r>
            <a:r>
              <a:rPr lang="en-GB" sz="1600" dirty="0" err="1">
                <a:solidFill>
                  <a:schemeClr val="tx1"/>
                </a:solidFill>
              </a:rPr>
              <a:t>této</a:t>
            </a:r>
            <a:r>
              <a:rPr lang="en-GB" sz="1600" dirty="0">
                <a:solidFill>
                  <a:schemeClr val="tx1"/>
                </a:solidFill>
              </a:rPr>
              <a:t> </a:t>
            </a:r>
            <a:r>
              <a:rPr lang="en-GB" sz="1600" dirty="0" err="1">
                <a:solidFill>
                  <a:schemeClr val="tx1"/>
                </a:solidFill>
              </a:rPr>
              <a:t>syntézy</a:t>
            </a:r>
            <a:r>
              <a:rPr lang="en-GB" sz="1600" dirty="0">
                <a:solidFill>
                  <a:schemeClr val="tx1"/>
                </a:solidFill>
              </a:rPr>
              <a:t> </a:t>
            </a:r>
            <a:r>
              <a:rPr lang="en-GB" sz="1600" dirty="0" err="1">
                <a:solidFill>
                  <a:schemeClr val="tx1"/>
                </a:solidFill>
              </a:rPr>
              <a:t>byla</a:t>
            </a:r>
            <a:r>
              <a:rPr lang="en-GB" sz="1600" dirty="0">
                <a:solidFill>
                  <a:schemeClr val="tx1"/>
                </a:solidFill>
              </a:rPr>
              <a:t> </a:t>
            </a:r>
            <a:r>
              <a:rPr lang="en-GB" sz="1600" dirty="0" err="1">
                <a:solidFill>
                  <a:schemeClr val="tx1"/>
                </a:solidFill>
              </a:rPr>
              <a:t>provedena</a:t>
            </a:r>
            <a:r>
              <a:rPr lang="en-GB" sz="1600" dirty="0">
                <a:solidFill>
                  <a:schemeClr val="tx1"/>
                </a:solidFill>
              </a:rPr>
              <a:t> v </a:t>
            </a:r>
            <a:r>
              <a:rPr lang="en-GB" sz="1600" dirty="0" err="1">
                <a:solidFill>
                  <a:schemeClr val="tx1"/>
                </a:solidFill>
              </a:rPr>
              <a:t>roce</a:t>
            </a:r>
            <a:r>
              <a:rPr lang="en-GB" sz="1600" dirty="0">
                <a:solidFill>
                  <a:schemeClr val="tx1"/>
                </a:solidFill>
              </a:rPr>
              <a:t> 2022 a v </a:t>
            </a:r>
            <a:r>
              <a:rPr lang="en-GB" sz="1600" dirty="0" err="1">
                <a:solidFill>
                  <a:schemeClr val="tx1"/>
                </a:solidFill>
              </a:rPr>
              <a:t>následujících</a:t>
            </a:r>
            <a:r>
              <a:rPr lang="en-GB" sz="1600" dirty="0">
                <a:solidFill>
                  <a:schemeClr val="tx1"/>
                </a:solidFill>
              </a:rPr>
              <a:t> </a:t>
            </a:r>
            <a:r>
              <a:rPr lang="en-GB" sz="1600" dirty="0" err="1">
                <a:solidFill>
                  <a:schemeClr val="tx1"/>
                </a:solidFill>
              </a:rPr>
              <a:t>letech</a:t>
            </a:r>
            <a:r>
              <a:rPr lang="en-GB" sz="1600" dirty="0">
                <a:solidFill>
                  <a:schemeClr val="tx1"/>
                </a:solidFill>
              </a:rPr>
              <a:t> se </a:t>
            </a:r>
            <a:r>
              <a:rPr lang="en-GB" sz="1600" dirty="0" err="1">
                <a:solidFill>
                  <a:schemeClr val="tx1"/>
                </a:solidFill>
              </a:rPr>
              <a:t>mohly</a:t>
            </a:r>
            <a:r>
              <a:rPr lang="en-GB" sz="1600" dirty="0">
                <a:solidFill>
                  <a:schemeClr val="tx1"/>
                </a:solidFill>
              </a:rPr>
              <a:t> </a:t>
            </a:r>
            <a:r>
              <a:rPr lang="en-GB" sz="1600" dirty="0" err="1">
                <a:solidFill>
                  <a:schemeClr val="tx1"/>
                </a:solidFill>
              </a:rPr>
              <a:t>sloučit</a:t>
            </a:r>
            <a:r>
              <a:rPr lang="en-GB" sz="1600" dirty="0">
                <a:solidFill>
                  <a:schemeClr val="tx1"/>
                </a:solidFill>
              </a:rPr>
              <a:t> </a:t>
            </a:r>
            <a:r>
              <a:rPr lang="en-GB" sz="1600" dirty="0" err="1">
                <a:solidFill>
                  <a:schemeClr val="tx1"/>
                </a:solidFill>
              </a:rPr>
              <a:t>nové</a:t>
            </a:r>
            <a:r>
              <a:rPr lang="en-GB" sz="1600" dirty="0">
                <a:solidFill>
                  <a:schemeClr val="tx1"/>
                </a:solidFill>
              </a:rPr>
              <a:t> </a:t>
            </a:r>
            <a:r>
              <a:rPr lang="en-GB" sz="1600" dirty="0" err="1">
                <a:solidFill>
                  <a:schemeClr val="tx1"/>
                </a:solidFill>
              </a:rPr>
              <a:t>technologie</a:t>
            </a:r>
            <a:r>
              <a:rPr lang="en-GB" sz="1600" dirty="0">
                <a:solidFill>
                  <a:schemeClr val="tx1"/>
                </a:solidFill>
              </a:rPr>
              <a:t>, </a:t>
            </a:r>
            <a:r>
              <a:rPr lang="en-GB" sz="1600" dirty="0" err="1">
                <a:solidFill>
                  <a:schemeClr val="tx1"/>
                </a:solidFill>
              </a:rPr>
              <a:t>postupy</a:t>
            </a:r>
            <a:r>
              <a:rPr lang="en-GB" sz="1600" dirty="0">
                <a:solidFill>
                  <a:schemeClr val="tx1"/>
                </a:solidFill>
              </a:rPr>
              <a:t> </a:t>
            </a:r>
            <a:r>
              <a:rPr lang="en-GB" sz="1600" dirty="0" err="1">
                <a:solidFill>
                  <a:schemeClr val="tx1"/>
                </a:solidFill>
              </a:rPr>
              <a:t>nebo</a:t>
            </a:r>
            <a:r>
              <a:rPr lang="en-GB" sz="1600" dirty="0">
                <a:solidFill>
                  <a:schemeClr val="tx1"/>
                </a:solidFill>
              </a:rPr>
              <a:t> </a:t>
            </a:r>
            <a:r>
              <a:rPr lang="en-GB" sz="1600" dirty="0" err="1">
                <a:solidFill>
                  <a:schemeClr val="tx1"/>
                </a:solidFill>
              </a:rPr>
              <a:t>modely</a:t>
            </a:r>
            <a:r>
              <a:rPr lang="en-GB" sz="1600" dirty="0">
                <a:solidFill>
                  <a:schemeClr val="tx1"/>
                </a:solidFill>
              </a:rPr>
              <a:t> </a:t>
            </a:r>
            <a:r>
              <a:rPr lang="en-GB" sz="1600" dirty="0" err="1">
                <a:solidFill>
                  <a:schemeClr val="tx1"/>
                </a:solidFill>
              </a:rPr>
              <a:t>společností</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Cílem</a:t>
            </a:r>
            <a:r>
              <a:rPr lang="en-GB" sz="1600" dirty="0">
                <a:solidFill>
                  <a:schemeClr val="tx1"/>
                </a:solidFill>
              </a:rPr>
              <a:t> </a:t>
            </a:r>
            <a:r>
              <a:rPr lang="en-GB" sz="1600" dirty="0" err="1">
                <a:solidFill>
                  <a:schemeClr val="tx1"/>
                </a:solidFill>
              </a:rPr>
              <a:t>těchto</a:t>
            </a:r>
            <a:r>
              <a:rPr lang="en-GB" sz="1600" dirty="0">
                <a:solidFill>
                  <a:schemeClr val="tx1"/>
                </a:solidFill>
              </a:rPr>
              <a:t> </a:t>
            </a:r>
            <a:r>
              <a:rPr lang="en-GB" sz="1600" dirty="0" err="1">
                <a:solidFill>
                  <a:schemeClr val="tx1"/>
                </a:solidFill>
              </a:rPr>
              <a:t>zdrojů</a:t>
            </a:r>
            <a:r>
              <a:rPr lang="en-GB" sz="1600" dirty="0">
                <a:solidFill>
                  <a:schemeClr val="tx1"/>
                </a:solidFill>
              </a:rPr>
              <a:t> je </a:t>
            </a:r>
            <a:r>
              <a:rPr lang="en-GB" sz="1600" dirty="0" err="1">
                <a:solidFill>
                  <a:schemeClr val="tx1"/>
                </a:solidFill>
              </a:rPr>
              <a:t>vyzvat</a:t>
            </a:r>
            <a:r>
              <a:rPr lang="en-GB" sz="1600" dirty="0">
                <a:solidFill>
                  <a:schemeClr val="tx1"/>
                </a:solidFill>
              </a:rPr>
              <a:t> studenty, aby </a:t>
            </a:r>
            <a:r>
              <a:rPr lang="en-GB" sz="1600" dirty="0" err="1">
                <a:solidFill>
                  <a:schemeClr val="tx1"/>
                </a:solidFill>
              </a:rPr>
              <a:t>si</a:t>
            </a:r>
            <a:r>
              <a:rPr lang="en-GB" sz="1600" dirty="0">
                <a:solidFill>
                  <a:schemeClr val="tx1"/>
                </a:solidFill>
              </a:rPr>
              <a:t> </a:t>
            </a:r>
            <a:r>
              <a:rPr lang="en-GB" sz="1600" dirty="0" err="1">
                <a:solidFill>
                  <a:schemeClr val="tx1"/>
                </a:solidFill>
              </a:rPr>
              <a:t>teoretické</a:t>
            </a:r>
            <a:r>
              <a:rPr lang="en-GB" sz="1600" dirty="0">
                <a:solidFill>
                  <a:schemeClr val="tx1"/>
                </a:solidFill>
              </a:rPr>
              <a:t> </a:t>
            </a:r>
            <a:r>
              <a:rPr lang="en-GB" sz="1600" dirty="0" err="1">
                <a:solidFill>
                  <a:schemeClr val="tx1"/>
                </a:solidFill>
              </a:rPr>
              <a:t>prvky</a:t>
            </a:r>
            <a:r>
              <a:rPr lang="en-GB" sz="1600" dirty="0">
                <a:solidFill>
                  <a:schemeClr val="tx1"/>
                </a:solidFill>
              </a:rPr>
              <a:t> </a:t>
            </a:r>
            <a:r>
              <a:rPr lang="en-GB" sz="1600" dirty="0" err="1">
                <a:solidFill>
                  <a:schemeClr val="tx1"/>
                </a:solidFill>
              </a:rPr>
              <a:t>zasadili</a:t>
            </a:r>
            <a:r>
              <a:rPr lang="en-GB" sz="1600" dirty="0">
                <a:solidFill>
                  <a:schemeClr val="tx1"/>
                </a:solidFill>
              </a:rPr>
              <a:t> do </a:t>
            </a:r>
            <a:r>
              <a:rPr lang="en-GB" sz="1600" dirty="0" err="1">
                <a:solidFill>
                  <a:schemeClr val="tx1"/>
                </a:solidFill>
              </a:rPr>
              <a:t>perspektivy</a:t>
            </a:r>
            <a:r>
              <a:rPr lang="en-GB" sz="1600" dirty="0">
                <a:solidFill>
                  <a:schemeClr val="tx1"/>
                </a:solidFill>
              </a:rPr>
              <a:t> a </a:t>
            </a:r>
            <a:r>
              <a:rPr lang="en-GB" sz="1600" dirty="0" err="1">
                <a:solidFill>
                  <a:schemeClr val="tx1"/>
                </a:solidFill>
              </a:rPr>
              <a:t>porozuměli</a:t>
            </a:r>
            <a:r>
              <a:rPr lang="en-GB" sz="1600" dirty="0">
                <a:solidFill>
                  <a:schemeClr val="tx1"/>
                </a:solidFill>
              </a:rPr>
              <a:t> </a:t>
            </a:r>
            <a:r>
              <a:rPr lang="en-GB" sz="1600" dirty="0" err="1">
                <a:solidFill>
                  <a:schemeClr val="tx1"/>
                </a:solidFill>
              </a:rPr>
              <a:t>jednotlivým</a:t>
            </a:r>
            <a:r>
              <a:rPr lang="en-GB" sz="1600" dirty="0">
                <a:solidFill>
                  <a:schemeClr val="tx1"/>
                </a:solidFill>
              </a:rPr>
              <a:t> </a:t>
            </a:r>
            <a:r>
              <a:rPr lang="en-GB" sz="1600" dirty="0" err="1">
                <a:solidFill>
                  <a:schemeClr val="tx1"/>
                </a:solidFill>
              </a:rPr>
              <a:t>modelům</a:t>
            </a:r>
            <a:r>
              <a:rPr lang="en-GB" sz="1600" dirty="0">
                <a:solidFill>
                  <a:schemeClr val="tx1"/>
                </a:solidFill>
              </a:rPr>
              <a:t> </a:t>
            </a:r>
            <a:r>
              <a:rPr lang="en-GB" sz="1600" dirty="0" err="1">
                <a:solidFill>
                  <a:schemeClr val="tx1"/>
                </a:solidFill>
              </a:rPr>
              <a:t>soukromého</a:t>
            </a:r>
            <a:r>
              <a:rPr lang="en-GB" sz="1600" dirty="0">
                <a:solidFill>
                  <a:schemeClr val="tx1"/>
                </a:solidFill>
              </a:rPr>
              <a:t> </a:t>
            </a:r>
            <a:r>
              <a:rPr lang="en-GB" sz="1600" dirty="0" err="1">
                <a:solidFill>
                  <a:schemeClr val="tx1"/>
                </a:solidFill>
              </a:rPr>
              <a:t>sektoru</a:t>
            </a:r>
            <a:r>
              <a:rPr lang="en-GB" sz="1600" dirty="0">
                <a:solidFill>
                  <a:schemeClr val="tx1"/>
                </a:solidFill>
              </a:rPr>
              <a:t>, aby se </a:t>
            </a:r>
            <a:r>
              <a:rPr lang="en-GB" sz="1600" dirty="0" err="1">
                <a:solidFill>
                  <a:schemeClr val="tx1"/>
                </a:solidFill>
              </a:rPr>
              <a:t>vyrovnali</a:t>
            </a:r>
            <a:r>
              <a:rPr lang="en-GB" sz="1600" dirty="0">
                <a:solidFill>
                  <a:schemeClr val="tx1"/>
                </a:solidFill>
              </a:rPr>
              <a:t> </a:t>
            </a:r>
            <a:r>
              <a:rPr lang="en-GB" sz="1600" dirty="0" err="1">
                <a:solidFill>
                  <a:schemeClr val="tx1"/>
                </a:solidFill>
              </a:rPr>
              <a:t>buď</a:t>
            </a:r>
            <a:r>
              <a:rPr lang="en-GB" sz="1600" dirty="0">
                <a:solidFill>
                  <a:schemeClr val="tx1"/>
                </a:solidFill>
              </a:rPr>
              <a:t> s </a:t>
            </a:r>
            <a:r>
              <a:rPr lang="en-GB" sz="1600" dirty="0" err="1">
                <a:solidFill>
                  <a:schemeClr val="tx1"/>
                </a:solidFill>
              </a:rPr>
              <a:t>jeho</a:t>
            </a:r>
            <a:r>
              <a:rPr lang="en-GB" sz="1600" dirty="0">
                <a:solidFill>
                  <a:schemeClr val="tx1"/>
                </a:solidFill>
              </a:rPr>
              <a:t> </a:t>
            </a:r>
            <a:r>
              <a:rPr lang="en-GB" sz="1600" dirty="0" err="1">
                <a:solidFill>
                  <a:schemeClr val="tx1"/>
                </a:solidFill>
              </a:rPr>
              <a:t>prostředím</a:t>
            </a:r>
            <a:r>
              <a:rPr lang="en-GB" sz="1600" dirty="0">
                <a:solidFill>
                  <a:schemeClr val="tx1"/>
                </a:solidFill>
              </a:rPr>
              <a:t>, </a:t>
            </a:r>
            <a:r>
              <a:rPr lang="en-GB" sz="1600" dirty="0" err="1">
                <a:solidFill>
                  <a:schemeClr val="tx1"/>
                </a:solidFill>
              </a:rPr>
              <a:t>konkurencí</a:t>
            </a:r>
            <a:r>
              <a:rPr lang="en-GB" sz="1600" dirty="0">
                <a:solidFill>
                  <a:schemeClr val="tx1"/>
                </a:solidFill>
              </a:rPr>
              <a:t> </a:t>
            </a:r>
            <a:r>
              <a:rPr lang="en-GB" sz="1600" dirty="0" err="1">
                <a:solidFill>
                  <a:schemeClr val="tx1"/>
                </a:solidFill>
              </a:rPr>
              <a:t>atd</a:t>
            </a:r>
            <a:r>
              <a:rPr lang="en-GB" sz="1600" dirty="0">
                <a:solidFill>
                  <a:schemeClr val="tx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2 – </a:t>
            </a:r>
            <a:r>
              <a:rPr lang="cs-CZ" sz="2800" dirty="0">
                <a:solidFill>
                  <a:schemeClr val="lt1"/>
                </a:solidFill>
              </a:rPr>
              <a:t>Zdroj i</a:t>
            </a:r>
            <a:r>
              <a:rPr lang="en-GB" sz="2800" dirty="0" err="1">
                <a:solidFill>
                  <a:schemeClr val="lt1"/>
                </a:solidFill>
              </a:rPr>
              <a:t>nforma</a:t>
            </a:r>
            <a:r>
              <a:rPr lang="cs-CZ" sz="2800" dirty="0" err="1">
                <a:solidFill>
                  <a:schemeClr val="lt1"/>
                </a:solidFill>
              </a:rPr>
              <a:t>cí</a:t>
            </a:r>
            <a:r>
              <a:rPr lang="cs-CZ" sz="2800" dirty="0">
                <a:solidFill>
                  <a:schemeClr val="lt1"/>
                </a:solidFill>
              </a:rPr>
              <a:t> </a:t>
            </a:r>
            <a:r>
              <a:rPr lang="en-GB" sz="2800" dirty="0">
                <a:solidFill>
                  <a:schemeClr val="lt1"/>
                </a:solidFill>
              </a:rPr>
              <a:t>S2: online </a:t>
            </a:r>
            <a:r>
              <a:rPr lang="cs-CZ" sz="2800" dirty="0">
                <a:solidFill>
                  <a:schemeClr val="lt1"/>
                </a:solidFill>
              </a:rPr>
              <a:t>články</a:t>
            </a:r>
            <a:endParaRPr lang="en-GB" sz="2800" dirty="0">
              <a:solidFill>
                <a:schemeClr val="lt1"/>
              </a:solidFill>
            </a:endParaRP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endParaRPr lang="en-GB" sz="1600" dirty="0">
              <a:solidFill>
                <a:schemeClr val="tx1"/>
              </a:solidFill>
            </a:endParaRPr>
          </a:p>
          <a:p>
            <a:pPr>
              <a:buSzPts val="2000"/>
            </a:pPr>
            <a:r>
              <a:rPr lang="en-GB" sz="1600" b="1" dirty="0">
                <a:solidFill>
                  <a:schemeClr val="tx1"/>
                </a:solidFill>
              </a:rPr>
              <a:t>Antsroute.com </a:t>
            </a:r>
            <a:r>
              <a:rPr lang="en-GB" sz="1600" dirty="0">
                <a:solidFill>
                  <a:schemeClr val="tx1"/>
                </a:solidFill>
              </a:rPr>
              <a:t>(2021, </a:t>
            </a:r>
            <a:r>
              <a:rPr lang="cs-CZ" sz="1600" dirty="0">
                <a:solidFill>
                  <a:schemeClr val="tx1"/>
                </a:solidFill>
              </a:rPr>
              <a:t>červenec</a:t>
            </a:r>
            <a:r>
              <a:rPr lang="en-GB" sz="1600" dirty="0">
                <a:solidFill>
                  <a:schemeClr val="tx1"/>
                </a:solidFill>
              </a:rPr>
              <a:t>), “</a:t>
            </a:r>
            <a:r>
              <a:rPr lang="en-US" sz="1600" dirty="0">
                <a:solidFill>
                  <a:schemeClr val="tx1"/>
                </a:solidFill>
              </a:rPr>
              <a:t>The top 5 methods to optimize last mile deliveries</a:t>
            </a:r>
            <a:r>
              <a:rPr lang="en-GB" sz="1600" dirty="0">
                <a:solidFill>
                  <a:schemeClr val="tx1"/>
                </a:solidFill>
              </a:rPr>
              <a:t>”</a:t>
            </a:r>
          </a:p>
          <a:p>
            <a:pPr marL="0" lvl="0" indent="0" algn="l" rtl="0">
              <a:spcBef>
                <a:spcPts val="0"/>
              </a:spcBef>
              <a:spcAft>
                <a:spcPts val="0"/>
              </a:spcAft>
              <a:buNone/>
            </a:pPr>
            <a:endParaRPr lang="fr-FR" sz="1600" dirty="0">
              <a:solidFill>
                <a:srgbClr val="7F7F7F"/>
              </a:solidFill>
            </a:endParaRPr>
          </a:p>
          <a:p>
            <a:pPr marL="0" lvl="0" indent="0" algn="l" rtl="0">
              <a:spcBef>
                <a:spcPts val="0"/>
              </a:spcBef>
              <a:spcAft>
                <a:spcPts val="0"/>
              </a:spcAft>
              <a:buNone/>
            </a:pPr>
            <a:r>
              <a:rPr lang="fr-FR" sz="1600" dirty="0">
                <a:solidFill>
                  <a:srgbClr val="7F7F7F"/>
                </a:solidFill>
                <a:hlinkClick r:id="rId3"/>
              </a:rPr>
              <a:t>https://antsroute.com/en/solutions/5-methods-to-optimize-last-mile-deliveries/</a:t>
            </a:r>
            <a:endParaRPr lang="fr-FR" sz="1600" dirty="0">
              <a:solidFill>
                <a:srgbClr val="7F7F7F"/>
              </a:solidFill>
            </a:endParaRPr>
          </a:p>
          <a:p>
            <a:pPr marL="0" lvl="0" indent="0" algn="l" rtl="0">
              <a:spcBef>
                <a:spcPts val="0"/>
              </a:spcBef>
              <a:spcAft>
                <a:spcPts val="0"/>
              </a:spcAft>
              <a:buNone/>
            </a:pPr>
            <a:endParaRPr lang="fr-FR" sz="16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r>
              <a:rPr lang="fr-FR" sz="1600" dirty="0">
                <a:solidFill>
                  <a:schemeClr val="tx1"/>
                </a:solidFill>
              </a:rPr>
              <a:t>Článek v angličtině</a:t>
            </a:r>
          </a:p>
          <a:p>
            <a:pPr marL="0" marR="0" lvl="0" indent="0" algn="l"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l" rtl="0">
              <a:lnSpc>
                <a:spcPct val="100000"/>
              </a:lnSpc>
              <a:spcBef>
                <a:spcPts val="0"/>
              </a:spcBef>
              <a:spcAft>
                <a:spcPts val="0"/>
              </a:spcAft>
              <a:buClr>
                <a:srgbClr val="000000"/>
              </a:buClr>
              <a:buSzPts val="2000"/>
              <a:buFont typeface="Arial"/>
              <a:buNone/>
            </a:pPr>
            <a:r>
              <a:rPr lang="fr-FR" sz="1600" dirty="0">
                <a:solidFill>
                  <a:schemeClr val="tx1"/>
                </a:solidFill>
              </a:rPr>
              <a:t>Tento článek na blogu poskytovatele logistických služeb představuje 5 klíčových aspektů, které mají tendenci zlepšovat logistické operace na poslední míli bez ohledu na odvětví a typ produktu. Ačkoli se nezabýváme řešením, které se snaží prodat společnostem zabývajícím se doručováním ve městech, je zajímavé podívat se na vybrané ukazatele a potenciální výsledky, které tento typ poskytovatele služeb zaručuje pro optimalizaci operací doručování na poslední míli.</a:t>
            </a:r>
          </a:p>
          <a:p>
            <a:pPr marL="0" marR="0" lvl="0" indent="0" algn="l"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fr-FR" sz="1600" dirty="0">
                <a:solidFill>
                  <a:schemeClr val="tx1"/>
                </a:solidFill>
              </a:rPr>
              <a:t>Další poskytovatel služeb využívající tento přístup, který lze porovnat s tímto návrhem</a:t>
            </a:r>
            <a:r>
              <a:rPr lang="en-US" sz="1600" b="0" i="0" u="none" strike="noStrike" cap="none" dirty="0">
                <a:solidFill>
                  <a:schemeClr val="tx1"/>
                </a:solidFill>
                <a:latin typeface="Arial"/>
                <a:ea typeface="Arial"/>
                <a:cs typeface="Arial"/>
                <a:sym typeface="Arial"/>
              </a:rPr>
              <a:t>(Bringg.com - 2022, "6 steps to </a:t>
            </a:r>
            <a:r>
              <a:rPr lang="en-US" sz="1600" b="0" i="0" u="none" strike="noStrike" cap="none" dirty="0" err="1">
                <a:solidFill>
                  <a:schemeClr val="tx1"/>
                </a:solidFill>
                <a:latin typeface="Arial"/>
                <a:ea typeface="Arial"/>
                <a:cs typeface="Arial"/>
                <a:sym typeface="Arial"/>
              </a:rPr>
              <a:t>optimising</a:t>
            </a:r>
            <a:r>
              <a:rPr lang="en-US" sz="1600" b="0" i="0" u="none" strike="noStrike" cap="none" dirty="0">
                <a:solidFill>
                  <a:schemeClr val="tx1"/>
                </a:solidFill>
                <a:latin typeface="Arial"/>
                <a:ea typeface="Arial"/>
                <a:cs typeface="Arial"/>
                <a:sym typeface="Arial"/>
              </a:rPr>
              <a:t> the last mile of parcel delivery"):</a:t>
            </a:r>
          </a:p>
          <a:p>
            <a:pPr marL="0" marR="0" lvl="0" indent="0" algn="just" rtl="0">
              <a:lnSpc>
                <a:spcPct val="100000"/>
              </a:lnSpc>
              <a:spcBef>
                <a:spcPts val="0"/>
              </a:spcBef>
              <a:spcAft>
                <a:spcPts val="0"/>
              </a:spcAft>
              <a:buClr>
                <a:srgbClr val="000000"/>
              </a:buClr>
              <a:buSzPts val="2000"/>
              <a:buFont typeface="Arial"/>
              <a:buNone/>
            </a:pPr>
            <a:endParaRPr lang="en-US"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0" i="0" u="none" strike="noStrike" cap="none" dirty="0">
                <a:solidFill>
                  <a:schemeClr val="tx1"/>
                </a:solidFill>
                <a:latin typeface="Arial"/>
                <a:ea typeface="Arial"/>
                <a:cs typeface="Arial"/>
                <a:sym typeface="Arial"/>
                <a:hlinkClick r:id="rId4"/>
              </a:rPr>
              <a:t>https://www.bringg.com/blog/delivery/6-steps-optimizing-last-mile-parcel-deliveries/</a:t>
            </a:r>
            <a:r>
              <a:rPr lang="fr-FR" sz="1600" b="0" i="0" u="none" strike="noStrike" cap="none" dirty="0">
                <a:solidFill>
                  <a:schemeClr val="tx1"/>
                </a:solidFill>
                <a:latin typeface="Arial"/>
                <a:ea typeface="Arial"/>
                <a:cs typeface="Arial"/>
                <a:sym typeface="Arial"/>
              </a:rPr>
              <a:t> </a:t>
            </a:r>
            <a:endParaRPr sz="1600" b="0" i="0" u="none" strike="noStrike" cap="none" dirty="0">
              <a:solidFill>
                <a:schemeClr val="tx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3 – </a:t>
            </a:r>
            <a:r>
              <a:rPr lang="cs-CZ" sz="2800" dirty="0">
                <a:solidFill>
                  <a:schemeClr val="lt1"/>
                </a:solidFill>
              </a:rPr>
              <a:t>Zdroj i</a:t>
            </a:r>
            <a:r>
              <a:rPr lang="en-GB" sz="2800" dirty="0" err="1">
                <a:solidFill>
                  <a:schemeClr val="lt1"/>
                </a:solidFill>
              </a:rPr>
              <a:t>nforma</a:t>
            </a:r>
            <a:r>
              <a:rPr lang="cs-CZ" sz="2800" dirty="0" err="1">
                <a:solidFill>
                  <a:schemeClr val="lt1"/>
                </a:solidFill>
              </a:rPr>
              <a:t>cí</a:t>
            </a:r>
            <a:r>
              <a:rPr lang="cs-CZ" sz="2800" dirty="0">
                <a:solidFill>
                  <a:schemeClr val="lt1"/>
                </a:solidFill>
              </a:rPr>
              <a:t> </a:t>
            </a:r>
            <a:r>
              <a:rPr lang="en-GB" sz="2800" dirty="0">
                <a:solidFill>
                  <a:schemeClr val="lt1"/>
                </a:solidFill>
              </a:rPr>
              <a:t>S3: </a:t>
            </a:r>
            <a:r>
              <a:rPr lang="cs-CZ" sz="2800" dirty="0">
                <a:solidFill>
                  <a:schemeClr val="lt1"/>
                </a:solidFill>
              </a:rPr>
              <a:t>přiložený </a:t>
            </a:r>
            <a:r>
              <a:rPr lang="en-GB" sz="2800" dirty="0">
                <a:solidFill>
                  <a:schemeClr val="lt1"/>
                </a:solidFill>
              </a:rPr>
              <a:t>do</a:t>
            </a:r>
            <a:r>
              <a:rPr lang="cs-CZ" sz="2800" dirty="0">
                <a:solidFill>
                  <a:schemeClr val="lt1"/>
                </a:solidFill>
              </a:rPr>
              <a:t>k</a:t>
            </a:r>
            <a:r>
              <a:rPr lang="en-GB" sz="2800" dirty="0" err="1">
                <a:solidFill>
                  <a:schemeClr val="lt1"/>
                </a:solidFill>
              </a:rPr>
              <a:t>ument</a:t>
            </a:r>
            <a:r>
              <a:rPr lang="en-GB" sz="2800" dirty="0">
                <a:solidFill>
                  <a:schemeClr val="lt1"/>
                </a:solidFill>
              </a:rPr>
              <a:t> </a:t>
            </a: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endParaRPr>
          </a:p>
          <a:p>
            <a:r>
              <a:rPr lang="fr-FR" sz="1600" b="1" dirty="0">
                <a:solidFill>
                  <a:schemeClr val="tx1"/>
                </a:solidFill>
              </a:rPr>
              <a:t>Alessandro </a:t>
            </a:r>
            <a:r>
              <a:rPr lang="fr-FR" sz="1600" b="1" dirty="0" err="1">
                <a:solidFill>
                  <a:schemeClr val="tx1"/>
                </a:solidFill>
              </a:rPr>
              <a:t>Crivellari</a:t>
            </a:r>
            <a:r>
              <a:rPr lang="fr-FR" sz="1600" b="1" dirty="0">
                <a:solidFill>
                  <a:schemeClr val="tx1"/>
                </a:solidFill>
              </a:rPr>
              <a:t> </a:t>
            </a:r>
            <a:r>
              <a:rPr lang="fr-FR" sz="1600" b="1" dirty="0" err="1">
                <a:solidFill>
                  <a:schemeClr val="tx1"/>
                </a:solidFill>
              </a:rPr>
              <a:t>a,b</a:t>
            </a:r>
            <a:r>
              <a:rPr lang="fr-FR" sz="1600" b="1" dirty="0">
                <a:solidFill>
                  <a:schemeClr val="tx1"/>
                </a:solidFill>
              </a:rPr>
              <a:t>,*, Euro </a:t>
            </a:r>
            <a:r>
              <a:rPr lang="fr-FR" sz="1600" b="1" dirty="0" err="1">
                <a:solidFill>
                  <a:schemeClr val="tx1"/>
                </a:solidFill>
              </a:rPr>
              <a:t>Beinat</a:t>
            </a:r>
            <a:r>
              <a:rPr lang="fr-FR" sz="1600" b="1" dirty="0">
                <a:solidFill>
                  <a:schemeClr val="tx1"/>
                </a:solidFill>
              </a:rPr>
              <a:t> </a:t>
            </a:r>
            <a:r>
              <a:rPr lang="fr-FR" sz="1600" b="1" dirty="0" err="1">
                <a:solidFill>
                  <a:schemeClr val="tx1"/>
                </a:solidFill>
              </a:rPr>
              <a:t>a,c</a:t>
            </a:r>
            <a:r>
              <a:rPr lang="fr-FR" sz="1600" b="1" dirty="0">
                <a:solidFill>
                  <a:schemeClr val="tx1"/>
                </a:solidFill>
              </a:rPr>
              <a:t>, </a:t>
            </a:r>
            <a:r>
              <a:rPr lang="fr-FR" sz="1600" b="1" dirty="0" err="1">
                <a:solidFill>
                  <a:schemeClr val="tx1"/>
                </a:solidFill>
              </a:rPr>
              <a:t>Sandor</a:t>
            </a:r>
            <a:r>
              <a:rPr lang="fr-FR" sz="1600" b="1" dirty="0">
                <a:solidFill>
                  <a:schemeClr val="tx1"/>
                </a:solidFill>
              </a:rPr>
              <a:t> Caetano d, Arnaud Seydoux d, </a:t>
            </a:r>
            <a:r>
              <a:rPr lang="fr-FR" sz="1600" b="1" dirty="0" err="1">
                <a:solidFill>
                  <a:schemeClr val="tx1"/>
                </a:solidFill>
              </a:rPr>
              <a:t>Thiago</a:t>
            </a:r>
            <a:r>
              <a:rPr lang="fr-FR" sz="1600" b="1" dirty="0">
                <a:solidFill>
                  <a:schemeClr val="tx1"/>
                </a:solidFill>
              </a:rPr>
              <a:t> Cardoso </a:t>
            </a:r>
            <a:r>
              <a:rPr lang="en-GB" sz="1600" dirty="0">
                <a:solidFill>
                  <a:schemeClr val="tx1"/>
                </a:solidFill>
              </a:rPr>
              <a:t>(2022), </a:t>
            </a:r>
            <a:r>
              <a:rPr lang="fr-FR" sz="1600" dirty="0">
                <a:solidFill>
                  <a:schemeClr val="tx1"/>
                </a:solidFill>
              </a:rPr>
              <a:t>‘’Multi-</a:t>
            </a:r>
            <a:r>
              <a:rPr lang="fr-FR" sz="1600" dirty="0" err="1">
                <a:solidFill>
                  <a:schemeClr val="tx1"/>
                </a:solidFill>
              </a:rPr>
              <a:t>target</a:t>
            </a:r>
            <a:r>
              <a:rPr lang="fr-FR" sz="1600" dirty="0">
                <a:solidFill>
                  <a:schemeClr val="tx1"/>
                </a:solidFill>
              </a:rPr>
              <a:t> CNN-LSTM </a:t>
            </a:r>
            <a:r>
              <a:rPr lang="fr-FR" sz="1600" dirty="0" err="1">
                <a:solidFill>
                  <a:schemeClr val="tx1"/>
                </a:solidFill>
              </a:rPr>
              <a:t>regressor</a:t>
            </a:r>
            <a:r>
              <a:rPr lang="fr-FR" sz="1600" dirty="0">
                <a:solidFill>
                  <a:schemeClr val="tx1"/>
                </a:solidFill>
              </a:rPr>
              <a:t> for </a:t>
            </a:r>
            <a:r>
              <a:rPr lang="fr-FR" sz="1600" dirty="0" err="1">
                <a:solidFill>
                  <a:schemeClr val="tx1"/>
                </a:solidFill>
              </a:rPr>
              <a:t>predicting</a:t>
            </a:r>
            <a:r>
              <a:rPr lang="fr-FR" sz="1600" dirty="0">
                <a:solidFill>
                  <a:schemeClr val="tx1"/>
                </a:solidFill>
              </a:rPr>
              <a:t> </a:t>
            </a:r>
            <a:r>
              <a:rPr lang="fr-FR" sz="1600" dirty="0" err="1">
                <a:solidFill>
                  <a:schemeClr val="tx1"/>
                </a:solidFill>
              </a:rPr>
              <a:t>urban</a:t>
            </a:r>
            <a:r>
              <a:rPr lang="fr-FR" sz="1600" dirty="0">
                <a:solidFill>
                  <a:schemeClr val="tx1"/>
                </a:solidFill>
              </a:rPr>
              <a:t> distribution of short-</a:t>
            </a:r>
            <a:r>
              <a:rPr lang="fr-FR" sz="1600" dirty="0" err="1">
                <a:solidFill>
                  <a:schemeClr val="tx1"/>
                </a:solidFill>
              </a:rPr>
              <a:t>term</a:t>
            </a:r>
            <a:r>
              <a:rPr lang="fr-FR" sz="1600" dirty="0">
                <a:solidFill>
                  <a:schemeClr val="tx1"/>
                </a:solidFill>
              </a:rPr>
              <a:t> </a:t>
            </a:r>
            <a:r>
              <a:rPr lang="fr-FR" sz="1600" dirty="0" err="1">
                <a:solidFill>
                  <a:schemeClr val="tx1"/>
                </a:solidFill>
              </a:rPr>
              <a:t>food</a:t>
            </a:r>
            <a:r>
              <a:rPr lang="fr-FR" sz="1600" dirty="0">
                <a:solidFill>
                  <a:schemeClr val="tx1"/>
                </a:solidFill>
              </a:rPr>
              <a:t> </a:t>
            </a:r>
            <a:r>
              <a:rPr lang="fr-FR" sz="1600" dirty="0" err="1">
                <a:solidFill>
                  <a:schemeClr val="tx1"/>
                </a:solidFill>
              </a:rPr>
              <a:t>delivery</a:t>
            </a:r>
            <a:r>
              <a:rPr lang="fr-FR" sz="1600" dirty="0">
                <a:solidFill>
                  <a:schemeClr val="tx1"/>
                </a:solidFill>
              </a:rPr>
              <a:t> </a:t>
            </a:r>
            <a:r>
              <a:rPr lang="fr-FR" sz="1600" dirty="0" err="1">
                <a:solidFill>
                  <a:schemeClr val="tx1"/>
                </a:solidFill>
              </a:rPr>
              <a:t>demand</a:t>
            </a:r>
            <a:r>
              <a:rPr lang="fr-FR" sz="1600" dirty="0">
                <a:solidFill>
                  <a:schemeClr val="tx1"/>
                </a:solidFill>
              </a:rPr>
              <a:t>’’</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Dokument v angličtině</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Dokument je výstupem výzkumu profesorů, kteří se pokusili modelovat trh s rozvozem potravin v městském prostředí. Tento trh se v posledních několika letech prudce rozrostl, stal se zavedenou realitou ve světě podnikání a běžným rysem městského života. Platformy pro rozvoz jídla poskytují komplexní služby, které spojují restaurace se spotřebiteli, včetně služby rozvozu těm lidem, kteří si objednávají jídlo prostřednictvím internetového portálu. Výsledky odhalují lepší výkonnost oproti základním a tradičnějším statistickým přístupům, což ukazuje na slibný potenciál implementace v rámci online platformy pro doručování.</a:t>
            </a:r>
          </a:p>
        </p:txBody>
      </p:sp>
    </p:spTree>
    <p:extLst>
      <p:ext uri="{BB962C8B-B14F-4D97-AF65-F5344CB8AC3E}">
        <p14:creationId xmlns:p14="http://schemas.microsoft.com/office/powerpoint/2010/main" val="8441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a:bodyPr>
          <a:lstStyle/>
          <a:p>
            <a:pPr marL="742950" lvl="0" indent="-742950">
              <a:lnSpc>
                <a:spcPct val="90000"/>
              </a:lnSpc>
              <a:buSzPts val="2400"/>
            </a:pPr>
            <a:r>
              <a:rPr lang="cs-CZ" sz="2800" dirty="0">
                <a:solidFill>
                  <a:schemeClr val="lt1"/>
                </a:solidFill>
              </a:rPr>
              <a:t>Zdroj</a:t>
            </a:r>
            <a:r>
              <a:rPr lang="en-GB" sz="2800" dirty="0">
                <a:solidFill>
                  <a:schemeClr val="lt1"/>
                </a:solidFill>
              </a:rPr>
              <a:t> 4 – </a:t>
            </a:r>
            <a:r>
              <a:rPr lang="cs-CZ" sz="2800" dirty="0">
                <a:solidFill>
                  <a:schemeClr val="lt1"/>
                </a:solidFill>
              </a:rPr>
              <a:t>Zdroj i</a:t>
            </a:r>
            <a:r>
              <a:rPr lang="en-GB" sz="2800" dirty="0" err="1">
                <a:solidFill>
                  <a:schemeClr val="lt1"/>
                </a:solidFill>
              </a:rPr>
              <a:t>nforma</a:t>
            </a:r>
            <a:r>
              <a:rPr lang="cs-CZ" sz="2800" dirty="0" err="1">
                <a:solidFill>
                  <a:schemeClr val="lt1"/>
                </a:solidFill>
              </a:rPr>
              <a:t>cí</a:t>
            </a:r>
            <a:r>
              <a:rPr lang="en-GB" sz="2800" dirty="0">
                <a:solidFill>
                  <a:schemeClr val="lt1"/>
                </a:solidFill>
              </a:rPr>
              <a:t>: do</a:t>
            </a:r>
            <a:r>
              <a:rPr lang="cs-CZ" sz="2800" dirty="0">
                <a:solidFill>
                  <a:schemeClr val="lt1"/>
                </a:solidFill>
              </a:rPr>
              <a:t>k</a:t>
            </a:r>
            <a:r>
              <a:rPr lang="en-GB" sz="2800" dirty="0" err="1">
                <a:solidFill>
                  <a:schemeClr val="lt1"/>
                </a:solidFill>
              </a:rPr>
              <a:t>ument</a:t>
            </a:r>
            <a:r>
              <a:rPr lang="en-GB" sz="2800" dirty="0">
                <a:solidFill>
                  <a:schemeClr val="lt1"/>
                </a:solidFill>
              </a:rPr>
              <a:t> S4 &amp; online </a:t>
            </a:r>
            <a:r>
              <a:rPr lang="cs-CZ" sz="2800" dirty="0">
                <a:solidFill>
                  <a:schemeClr val="lt1"/>
                </a:solidFill>
              </a:rPr>
              <a:t>článek</a:t>
            </a:r>
            <a:endParaRPr lang="en-GB" sz="2800" dirty="0">
              <a:solidFill>
                <a:schemeClr val="lt1"/>
              </a:solidFill>
            </a:endParaRP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endParaRPr lang="en-GB" sz="1600" dirty="0">
              <a:solidFill>
                <a:schemeClr val="tx1"/>
              </a:solidFill>
            </a:endParaRPr>
          </a:p>
          <a:p>
            <a:pPr lvl="0">
              <a:buSzPts val="2000"/>
            </a:pPr>
            <a:r>
              <a:rPr lang="en-GB" sz="1600" b="1" dirty="0">
                <a:solidFill>
                  <a:schemeClr val="tx1"/>
                </a:solidFill>
              </a:rPr>
              <a:t>DispatchTrack.com </a:t>
            </a:r>
            <a:r>
              <a:rPr lang="en-GB" sz="1600" dirty="0">
                <a:solidFill>
                  <a:schemeClr val="tx1"/>
                </a:solidFill>
              </a:rPr>
              <a:t>(2021, </a:t>
            </a:r>
            <a:r>
              <a:rPr lang="cs-CZ" sz="1600" dirty="0">
                <a:solidFill>
                  <a:schemeClr val="tx1"/>
                </a:solidFill>
              </a:rPr>
              <a:t>prosinec</a:t>
            </a:r>
            <a:r>
              <a:rPr lang="en-GB" sz="1600" dirty="0">
                <a:solidFill>
                  <a:schemeClr val="tx1"/>
                </a:solidFill>
              </a:rPr>
              <a:t>), “Last Mile delivery optimisation: 3 key steps and 3 must-have”</a:t>
            </a:r>
          </a:p>
          <a:p>
            <a:pPr marL="0" lvl="0" indent="0" algn="l" rtl="0">
              <a:spcBef>
                <a:spcPts val="0"/>
              </a:spcBef>
              <a:spcAft>
                <a:spcPts val="0"/>
              </a:spcAft>
              <a:buNone/>
            </a:pPr>
            <a:endParaRPr lang="fr-FR" sz="1600" dirty="0">
              <a:solidFill>
                <a:srgbClr val="7F7F7F"/>
              </a:solidFill>
            </a:endParaRPr>
          </a:p>
          <a:p>
            <a:pPr marL="0" lvl="0" indent="0" algn="l" rtl="0">
              <a:spcBef>
                <a:spcPts val="0"/>
              </a:spcBef>
              <a:spcAft>
                <a:spcPts val="0"/>
              </a:spcAft>
              <a:buNone/>
            </a:pPr>
            <a:r>
              <a:rPr lang="fr-FR" sz="1600" dirty="0">
                <a:solidFill>
                  <a:srgbClr val="7F7F7F"/>
                </a:solidFill>
                <a:hlinkClick r:id="rId3"/>
              </a:rPr>
              <a:t>https://www.dispatchtrack.com/blog/last-mile-delivery-optimization-steps</a:t>
            </a:r>
            <a:endParaRPr lang="fr-FR" sz="1600" dirty="0">
              <a:solidFill>
                <a:srgbClr val="7F7F7F"/>
              </a:solidFill>
            </a:endParaRPr>
          </a:p>
          <a:p>
            <a:pPr marL="0" lvl="0" indent="0" algn="l" rtl="0">
              <a:spcBef>
                <a:spcPts val="0"/>
              </a:spcBef>
              <a:spcAft>
                <a:spcPts val="0"/>
              </a:spcAft>
              <a:buNone/>
            </a:pPr>
            <a:endParaRPr lang="fr-FR" sz="1600" b="0"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fr-FR" sz="1600" dirty="0">
                <a:solidFill>
                  <a:schemeClr val="tx1"/>
                </a:solidFill>
              </a:rPr>
              <a:t>Článek na blogu a dokument v angličtině</a:t>
            </a:r>
          </a:p>
          <a:p>
            <a:pPr marL="0" marR="0" lvl="0" indent="0" algn="l"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l" rtl="0">
              <a:lnSpc>
                <a:spcPct val="100000"/>
              </a:lnSpc>
              <a:spcBef>
                <a:spcPts val="0"/>
              </a:spcBef>
              <a:spcAft>
                <a:spcPts val="0"/>
              </a:spcAft>
              <a:buClr>
                <a:srgbClr val="000000"/>
              </a:buClr>
              <a:buSzPts val="2000"/>
              <a:buFont typeface="Arial"/>
              <a:buNone/>
            </a:pPr>
            <a:r>
              <a:rPr lang="fr-FR" sz="1600" dirty="0">
                <a:solidFill>
                  <a:schemeClr val="tx1"/>
                </a:solidFill>
              </a:rPr>
              <a:t>Tento článek podrobně popisuje, jak by mohl poskytovatel softwaru přispět k lepšímu výkonu logistiky v oblasti doručování na poslední míli prostřednictvím zvýšené analýzy dat v reálném čase. Stejně jako u jiných procesů logistických toků jde o lepší kontrolu většiny informací a operací, aby bylo možné zaměřit se na výjimky s cílem získat efektivitu.</a:t>
            </a:r>
          </a:p>
          <a:p>
            <a:pPr marL="0" marR="0" lvl="0" indent="0" algn="l"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fr-FR" sz="1600" dirty="0">
                <a:solidFill>
                  <a:schemeClr val="tx1"/>
                </a:solidFill>
              </a:rPr>
              <a:t>Článek na blogu klade důraz na klíčové aspekty správy dat, což je odbornost poskytovatelů, ale také specifický problém efektivity logistiky obecně.</a:t>
            </a:r>
            <a:endParaRPr sz="1600" b="0" i="0" u="none" strike="noStrike" cap="none"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2095171641"/>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1035</Words>
  <Application>Microsoft Office PowerPoint</Application>
  <PresentationFormat>Předvádění na obrazovce (4:3)</PresentationFormat>
  <Paragraphs>111</Paragraphs>
  <Slides>10</Slides>
  <Notes>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Cambria</vt:lpstr>
      <vt:lpstr>Noto Sans Symbols</vt:lpstr>
      <vt:lpstr>Aspecto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Veronika Matějíčková</cp:lastModifiedBy>
  <cp:revision>22</cp:revision>
  <dcterms:created xsi:type="dcterms:W3CDTF">2016-11-18T09:55:38Z</dcterms:created>
  <dcterms:modified xsi:type="dcterms:W3CDTF">2022-12-03T18:39:40Z</dcterms:modified>
</cp:coreProperties>
</file>