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7" r:id="rId9"/>
    <p:sldId id="268" r:id="rId10"/>
    <p:sldId id="270" r:id="rId11"/>
    <p:sldId id="269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BDF92D7A-2BB4-454B-9F83-C67B7292D3D7}"/>
    <pc:docChg chg="undo custSel modSld modMainMaster">
      <pc:chgData name="Veronika Matějíčková" userId="3e929343c52de8ac" providerId="LiveId" clId="{BDF92D7A-2BB4-454B-9F83-C67B7292D3D7}" dt="2022-11-26T15:09:21.928" v="233" actId="6549"/>
      <pc:docMkLst>
        <pc:docMk/>
      </pc:docMkLst>
      <pc:sldChg chg="modSp mod">
        <pc:chgData name="Veronika Matějíčková" userId="3e929343c52de8ac" providerId="LiveId" clId="{BDF92D7A-2BB4-454B-9F83-C67B7292D3D7}" dt="2022-11-26T13:58:03.370" v="27" actId="113"/>
        <pc:sldMkLst>
          <pc:docMk/>
          <pc:sldMk cId="0" sldId="256"/>
        </pc:sldMkLst>
        <pc:spChg chg="mod">
          <ac:chgData name="Veronika Matějíčková" userId="3e929343c52de8ac" providerId="LiveId" clId="{BDF92D7A-2BB4-454B-9F83-C67B7292D3D7}" dt="2022-11-26T13:57:49.032" v="24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3:58:03.370" v="27" actId="113"/>
          <ac:spMkLst>
            <pc:docMk/>
            <pc:sldMk cId="0" sldId="256"/>
            <ac:spMk id="26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3:57:16.938" v="3" actId="113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3:57:44.088" v="15" actId="20577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02:31.160" v="75" actId="20577"/>
        <pc:sldMkLst>
          <pc:docMk/>
          <pc:sldMk cId="0" sldId="257"/>
        </pc:sldMkLst>
        <pc:spChg chg="mod">
          <ac:chgData name="Veronika Matějíčková" userId="3e929343c52de8ac" providerId="LiveId" clId="{BDF92D7A-2BB4-454B-9F83-C67B7292D3D7}" dt="2022-11-26T13:59:01.159" v="29"/>
          <ac:spMkLst>
            <pc:docMk/>
            <pc:sldMk cId="0" sldId="257"/>
            <ac:spMk id="34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3:59:12.705" v="30"/>
          <ac:spMkLst>
            <pc:docMk/>
            <pc:sldMk cId="0" sldId="257"/>
            <ac:spMk id="35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2:11.852" v="72"/>
          <ac:spMkLst>
            <pc:docMk/>
            <pc:sldMk cId="0" sldId="257"/>
            <ac:spMk id="36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2:31.160" v="75" actId="20577"/>
          <ac:spMkLst>
            <pc:docMk/>
            <pc:sldMk cId="0" sldId="257"/>
            <ac:spMk id="37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3:59:19.717" v="39" actId="20577"/>
          <ac:spMkLst>
            <pc:docMk/>
            <pc:sldMk cId="0" sldId="257"/>
            <ac:spMk id="38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5:09:21.928" v="233" actId="6549"/>
        <pc:sldMkLst>
          <pc:docMk/>
          <pc:sldMk cId="0" sldId="259"/>
        </pc:sldMkLst>
        <pc:spChg chg="mod">
          <ac:chgData name="Veronika Matějíčková" userId="3e929343c52de8ac" providerId="LiveId" clId="{BDF92D7A-2BB4-454B-9F83-C67B7292D3D7}" dt="2022-11-26T14:01:28.521" v="71"/>
          <ac:spMkLst>
            <pc:docMk/>
            <pc:sldMk cId="0" sldId="259"/>
            <ac:spMk id="56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5:09:21.928" v="233" actId="6549"/>
          <ac:spMkLst>
            <pc:docMk/>
            <pc:sldMk cId="0" sldId="259"/>
            <ac:spMk id="57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04:20.382" v="83"/>
        <pc:sldMkLst>
          <pc:docMk/>
          <pc:sldMk cId="0" sldId="261"/>
        </pc:sldMkLst>
        <pc:spChg chg="mod">
          <ac:chgData name="Veronika Matějíčková" userId="3e929343c52de8ac" providerId="LiveId" clId="{BDF92D7A-2BB4-454B-9F83-C67B7292D3D7}" dt="2022-11-26T14:04:20.382" v="83"/>
          <ac:spMkLst>
            <pc:docMk/>
            <pc:sldMk cId="0" sldId="261"/>
            <ac:spMk id="5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3:39.508" v="79"/>
          <ac:spMkLst>
            <pc:docMk/>
            <pc:sldMk cId="0" sldId="261"/>
            <ac:spMk id="72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03:06.059" v="76"/>
        <pc:sldMkLst>
          <pc:docMk/>
          <pc:sldMk cId="0" sldId="264"/>
        </pc:sldMkLst>
        <pc:spChg chg="mod">
          <ac:chgData name="Veronika Matějíčková" userId="3e929343c52de8ac" providerId="LiveId" clId="{BDF92D7A-2BB4-454B-9F83-C67B7292D3D7}" dt="2022-11-26T13:59:30.072" v="40"/>
          <ac:spMkLst>
            <pc:docMk/>
            <pc:sldMk cId="0" sldId="264"/>
            <ac:spMk id="3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3:06.059" v="76"/>
          <ac:spMkLst>
            <pc:docMk/>
            <pc:sldMk cId="0" sldId="264"/>
            <ac:spMk id="4" creationId="{00000000-0000-0000-0000-000000000000}"/>
          </ac:spMkLst>
        </pc:spChg>
        <pc:graphicFrameChg chg="mod">
          <ac:chgData name="Veronika Matějíčková" userId="3e929343c52de8ac" providerId="LiveId" clId="{BDF92D7A-2BB4-454B-9F83-C67B7292D3D7}" dt="2022-11-26T13:59:47.232" v="42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mod modGraphic">
          <ac:chgData name="Veronika Matějíčková" userId="3e929343c52de8ac" providerId="LiveId" clId="{BDF92D7A-2BB4-454B-9F83-C67B7292D3D7}" dt="2022-11-26T14:00:21.938" v="46" actId="20577"/>
          <ac:graphicFrameMkLst>
            <pc:docMk/>
            <pc:sldMk cId="0" sldId="264"/>
            <ac:graphicFrameMk id="8" creationId="{00000000-0000-0000-0000-000000000000}"/>
          </ac:graphicFrameMkLst>
        </pc:graphicFrameChg>
        <pc:graphicFrameChg chg="mod modGraphic">
          <ac:chgData name="Veronika Matějíčková" userId="3e929343c52de8ac" providerId="LiveId" clId="{BDF92D7A-2BB4-454B-9F83-C67B7292D3D7}" dt="2022-11-26T14:01:13.711" v="70"/>
          <ac:graphicFrameMkLst>
            <pc:docMk/>
            <pc:sldMk cId="0" sldId="264"/>
            <ac:graphicFrameMk id="11" creationId="{1F6645DE-1E65-59A3-E22D-5BDA8E49B507}"/>
          </ac:graphicFrameMkLst>
        </pc:graphicFrameChg>
      </pc:sldChg>
      <pc:sldChg chg="modSp mod">
        <pc:chgData name="Veronika Matějíčková" userId="3e929343c52de8ac" providerId="LiveId" clId="{BDF92D7A-2BB4-454B-9F83-C67B7292D3D7}" dt="2022-11-26T14:05:14.653" v="114" actId="20577"/>
        <pc:sldMkLst>
          <pc:docMk/>
          <pc:sldMk cId="0" sldId="265"/>
        </pc:sldMkLst>
        <pc:spChg chg="mod">
          <ac:chgData name="Veronika Matějíčková" userId="3e929343c52de8ac" providerId="LiveId" clId="{BDF92D7A-2BB4-454B-9F83-C67B7292D3D7}" dt="2022-11-26T14:05:14.653" v="114" actId="20577"/>
          <ac:spMkLst>
            <pc:docMk/>
            <pc:sldMk cId="0" sldId="265"/>
            <ac:spMk id="79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5:08.165" v="111"/>
          <ac:spMkLst>
            <pc:docMk/>
            <pc:sldMk cId="0" sldId="265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06:44.036" v="142"/>
        <pc:sldMkLst>
          <pc:docMk/>
          <pc:sldMk cId="0" sldId="266"/>
        </pc:sldMkLst>
        <pc:spChg chg="mod">
          <ac:chgData name="Veronika Matějíčková" userId="3e929343c52de8ac" providerId="LiveId" clId="{BDF92D7A-2BB4-454B-9F83-C67B7292D3D7}" dt="2022-11-26T14:05:38.597" v="126"/>
          <ac:spMkLst>
            <pc:docMk/>
            <pc:sldMk cId="0" sldId="266"/>
            <ac:spMk id="79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6:44.036" v="142"/>
          <ac:spMkLst>
            <pc:docMk/>
            <pc:sldMk cId="0" sldId="266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09:24.381" v="171"/>
        <pc:sldMkLst>
          <pc:docMk/>
          <pc:sldMk cId="84415307" sldId="267"/>
        </pc:sldMkLst>
        <pc:spChg chg="mod">
          <ac:chgData name="Veronika Matějíčková" userId="3e929343c52de8ac" providerId="LiveId" clId="{BDF92D7A-2BB4-454B-9F83-C67B7292D3D7}" dt="2022-11-26T14:09:24.381" v="171"/>
          <ac:spMkLst>
            <pc:docMk/>
            <pc:sldMk cId="84415307" sldId="267"/>
            <ac:spMk id="79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7:56.929" v="146"/>
          <ac:spMkLst>
            <pc:docMk/>
            <pc:sldMk cId="84415307" sldId="267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09:35.528" v="183" actId="20577"/>
        <pc:sldMkLst>
          <pc:docMk/>
          <pc:sldMk cId="2095171641" sldId="268"/>
        </pc:sldMkLst>
        <pc:spChg chg="mod">
          <ac:chgData name="Veronika Matějíčková" userId="3e929343c52de8ac" providerId="LiveId" clId="{BDF92D7A-2BB4-454B-9F83-C67B7292D3D7}" dt="2022-11-26T14:09:35.528" v="183" actId="20577"/>
          <ac:spMkLst>
            <pc:docMk/>
            <pc:sldMk cId="2095171641" sldId="268"/>
            <ac:spMk id="79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09:03.405" v="165" actId="20577"/>
          <ac:spMkLst>
            <pc:docMk/>
            <pc:sldMk cId="2095171641" sldId="268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11:18.727" v="232"/>
        <pc:sldMkLst>
          <pc:docMk/>
          <pc:sldMk cId="0" sldId="269"/>
        </pc:sldMkLst>
        <pc:spChg chg="mod">
          <ac:chgData name="Veronika Matějíčková" userId="3e929343c52de8ac" providerId="LiveId" clId="{BDF92D7A-2BB4-454B-9F83-C67B7292D3D7}" dt="2022-11-26T14:11:10.775" v="231"/>
          <ac:spMkLst>
            <pc:docMk/>
            <pc:sldMk cId="0" sldId="269"/>
            <ac:spMk id="79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11:18.727" v="232"/>
          <ac:spMkLst>
            <pc:docMk/>
            <pc:sldMk cId="0" sldId="269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BDF92D7A-2BB4-454B-9F83-C67B7292D3D7}" dt="2022-11-26T14:10:58.769" v="228"/>
        <pc:sldMkLst>
          <pc:docMk/>
          <pc:sldMk cId="2930598966" sldId="270"/>
        </pc:sldMkLst>
        <pc:spChg chg="mod">
          <ac:chgData name="Veronika Matějíčková" userId="3e929343c52de8ac" providerId="LiveId" clId="{BDF92D7A-2BB4-454B-9F83-C67B7292D3D7}" dt="2022-11-26T14:09:44.394" v="189"/>
          <ac:spMkLst>
            <pc:docMk/>
            <pc:sldMk cId="2930598966" sldId="270"/>
            <ac:spMk id="79" creationId="{00000000-0000-0000-0000-000000000000}"/>
          </ac:spMkLst>
        </pc:spChg>
        <pc:spChg chg="mod">
          <ac:chgData name="Veronika Matějíčková" userId="3e929343c52de8ac" providerId="LiveId" clId="{BDF92D7A-2BB4-454B-9F83-C67B7292D3D7}" dt="2022-11-26T14:10:58.769" v="228"/>
          <ac:spMkLst>
            <pc:docMk/>
            <pc:sldMk cId="2930598966" sldId="270"/>
            <ac:spMk id="80" creationId="{00000000-0000-0000-0000-000000000000}"/>
          </ac:spMkLst>
        </pc:spChg>
      </pc:sldChg>
      <pc:sldMasterChg chg="modSldLayout">
        <pc:chgData name="Veronika Matějíčková" userId="3e929343c52de8ac" providerId="LiveId" clId="{BDF92D7A-2BB4-454B-9F83-C67B7292D3D7}" dt="2022-11-26T13:58:37.612" v="28"/>
        <pc:sldMasterMkLst>
          <pc:docMk/>
          <pc:sldMasterMk cId="0" sldId="2147483648"/>
        </pc:sldMasterMkLst>
        <pc:sldLayoutChg chg="modSp mod">
          <pc:chgData name="Veronika Matějíčková" userId="3e929343c52de8ac" providerId="LiveId" clId="{BDF92D7A-2BB4-454B-9F83-C67B7292D3D7}" dt="2022-11-26T13:58:37.612" v="28"/>
          <pc:sldLayoutMkLst>
            <pc:docMk/>
            <pc:sldMasterMk cId="0" sldId="2147483648"/>
            <pc:sldLayoutMk cId="0" sldId="2147483649"/>
          </pc:sldLayoutMkLst>
          <pc:spChg chg="mod">
            <ac:chgData name="Veronika Matějíčková" userId="3e929343c52de8ac" providerId="LiveId" clId="{BDF92D7A-2BB4-454B-9F83-C67B7292D3D7}" dt="2022-11-26T13:58:37.612" v="28"/>
            <ac:spMkLst>
              <pc:docMk/>
              <pc:sldMasterMk cId="0" sldId="2147483648"/>
              <pc:sldLayoutMk cId="0" sldId="2147483649"/>
              <ac:spMk id="17" creationId="{00000000-0000-0000-0000-000000000000}"/>
            </ac:spMkLst>
          </pc:spChg>
        </pc:sldLayoutChg>
      </pc:sldMasterChg>
    </pc:docChg>
  </pc:docChgLst>
  <pc:docChgLst>
    <pc:chgData name="Veronika Matějíčková" userId="3e929343c52de8ac" providerId="LiveId" clId="{3EC0BE17-B465-4368-8DD2-29DB678863D8}"/>
    <pc:docChg chg="modSld">
      <pc:chgData name="Veronika Matějíčková" userId="3e929343c52de8ac" providerId="LiveId" clId="{3EC0BE17-B465-4368-8DD2-29DB678863D8}" dt="2022-12-03T19:20:31.715" v="7" actId="20577"/>
      <pc:docMkLst>
        <pc:docMk/>
      </pc:docMkLst>
      <pc:sldChg chg="modSp mod">
        <pc:chgData name="Veronika Matějíčková" userId="3e929343c52de8ac" providerId="LiveId" clId="{3EC0BE17-B465-4368-8DD2-29DB678863D8}" dt="2022-12-03T19:20:31.715" v="7" actId="20577"/>
        <pc:sldMkLst>
          <pc:docMk/>
          <pc:sldMk cId="0" sldId="256"/>
        </pc:sldMkLst>
        <pc:spChg chg="mod">
          <ac:chgData name="Veronika Matějíčková" userId="3e929343c52de8ac" providerId="LiveId" clId="{3EC0BE17-B465-4368-8DD2-29DB678863D8}" dt="2022-12-03T19:20:31.715" v="7" actId="20577"/>
          <ac:spMkLst>
            <pc:docMk/>
            <pc:sldMk cId="0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139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864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3135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81511"/>
            <a:ext cx="4397080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nture.com/us-en/insights/consulting/sustainable-last-mile-deliver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masnet.com/articles/other/amazon-csr-sustainability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 err="1">
                <a:solidFill>
                  <a:schemeClr val="lt1"/>
                </a:solidFill>
              </a:rPr>
              <a:t>Kaps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dirty="0">
                <a:solidFill>
                  <a:schemeClr val="lt1"/>
                </a:solidFill>
              </a:rPr>
              <a:t>3.3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.1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400" b="1" dirty="0">
                <a:solidFill>
                  <a:schemeClr val="dk1"/>
                </a:solidFill>
              </a:rPr>
              <a:t> </a:t>
            </a:r>
            <a:r>
              <a:rPr lang="cs-CZ" sz="2400" b="1" dirty="0"/>
              <a:t>Snaha podniků o pozitivní dopad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000" b="1" dirty="0">
                <a:solidFill>
                  <a:schemeClr val="bg1"/>
                </a:solidFill>
              </a:rPr>
              <a:t>Kapitola</a:t>
            </a:r>
            <a:r>
              <a:rPr lang="it-IT" sz="2000" b="1" dirty="0">
                <a:solidFill>
                  <a:schemeClr val="bg1"/>
                </a:solidFill>
              </a:rPr>
              <a:t> 3: </a:t>
            </a:r>
            <a:r>
              <a:rPr lang="it-IT" sz="2000" b="1" i="0" dirty="0">
                <a:solidFill>
                  <a:schemeClr val="bg1"/>
                </a:solidFill>
              </a:rPr>
              <a:t>Trend</a:t>
            </a:r>
            <a:r>
              <a:rPr lang="cs-CZ" sz="2000" b="1" i="0" dirty="0">
                <a:solidFill>
                  <a:schemeClr val="bg1"/>
                </a:solidFill>
              </a:rPr>
              <a:t>y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pro</a:t>
            </a:r>
            <a:r>
              <a:rPr lang="it-IT" sz="2000" b="1" i="0" dirty="0">
                <a:solidFill>
                  <a:schemeClr val="bg1"/>
                </a:solidFill>
              </a:rPr>
              <a:t> efe</a:t>
            </a:r>
            <a:r>
              <a:rPr lang="cs-CZ" sz="2000" b="1" i="0" dirty="0">
                <a:solidFill>
                  <a:schemeClr val="bg1"/>
                </a:solidFill>
              </a:rPr>
              <a:t>k</a:t>
            </a:r>
            <a:r>
              <a:rPr lang="it-IT" sz="2000" b="1" i="0" dirty="0">
                <a:solidFill>
                  <a:schemeClr val="bg1"/>
                </a:solidFill>
              </a:rPr>
              <a:t>tiv</a:t>
            </a:r>
            <a:r>
              <a:rPr lang="cs-CZ" sz="2000" b="1" i="0" dirty="0" err="1">
                <a:solidFill>
                  <a:schemeClr val="bg1"/>
                </a:solidFill>
              </a:rPr>
              <a:t>nější</a:t>
            </a:r>
            <a:r>
              <a:rPr lang="cs-CZ" sz="2000" b="1" i="0" dirty="0">
                <a:solidFill>
                  <a:schemeClr val="bg1"/>
                </a:solidFill>
              </a:rPr>
              <a:t> logistiku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poslední míle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3: </a:t>
            </a:r>
            <a:r>
              <a:rPr lang="cs-CZ" sz="2000" b="1" dirty="0"/>
              <a:t>Trendy ve společenské odpovědnosti podniků</a:t>
            </a:r>
            <a:endParaRPr lang="cs-CZ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10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5 –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dirty="0">
                <a:solidFill>
                  <a:schemeClr val="lt1"/>
                </a:solidFill>
              </a:rPr>
              <a:t>: </a:t>
            </a:r>
            <a:r>
              <a:rPr lang="en-GB" sz="2800" dirty="0" err="1">
                <a:solidFill>
                  <a:schemeClr val="lt1"/>
                </a:solidFill>
              </a:rPr>
              <a:t>případová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studie</a:t>
            </a:r>
            <a:r>
              <a:rPr lang="en-GB" sz="2800" dirty="0">
                <a:solidFill>
                  <a:schemeClr val="lt1"/>
                </a:solidFill>
              </a:rPr>
              <a:t> S5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Jesus Gonzalez-</a:t>
            </a:r>
            <a:r>
              <a:rPr lang="en-GB" sz="1600" b="1" dirty="0" err="1">
                <a:solidFill>
                  <a:schemeClr val="tx1"/>
                </a:solidFill>
              </a:rPr>
              <a:t>Feliu</a:t>
            </a:r>
            <a:r>
              <a:rPr lang="en-GB" sz="1600" b="1" dirty="0">
                <a:solidFill>
                  <a:schemeClr val="tx1"/>
                </a:solidFill>
              </a:rPr>
              <a:t>, </a:t>
            </a:r>
            <a:r>
              <a:rPr lang="en-GB" sz="1600" b="1" dirty="0" err="1">
                <a:solidFill>
                  <a:schemeClr val="tx1"/>
                </a:solidFill>
              </a:rPr>
              <a:t>Joëlle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Morana</a:t>
            </a:r>
            <a:r>
              <a:rPr lang="en-GB" sz="1600" b="1" dirty="0">
                <a:solidFill>
                  <a:schemeClr val="tx1"/>
                </a:solidFill>
              </a:rPr>
              <a:t> - HAL open science </a:t>
            </a:r>
            <a:r>
              <a:rPr lang="en-GB" sz="1600" dirty="0">
                <a:solidFill>
                  <a:schemeClr val="tx1"/>
                </a:solidFill>
              </a:rPr>
              <a:t>(2013, </a:t>
            </a:r>
            <a:r>
              <a:rPr lang="cs-CZ" sz="1600" dirty="0">
                <a:solidFill>
                  <a:schemeClr val="tx1"/>
                </a:solidFill>
              </a:rPr>
              <a:t>Březen</a:t>
            </a:r>
            <a:r>
              <a:rPr lang="en-GB" sz="1600" dirty="0">
                <a:solidFill>
                  <a:schemeClr val="tx1"/>
                </a:solidFill>
              </a:rPr>
              <a:t>), “</a:t>
            </a:r>
            <a:r>
              <a:rPr lang="pl-PL" sz="1600" dirty="0">
                <a:solidFill>
                  <a:schemeClr val="tx1"/>
                </a:solidFill>
              </a:rPr>
              <a:t>Společné sdílení dopravy: od teorie k praxi na příkladu z Francie</a:t>
            </a:r>
            <a:r>
              <a:rPr lang="en-GB" sz="1600" dirty="0">
                <a:solidFill>
                  <a:schemeClr val="tx1"/>
                </a:solidFill>
              </a:rPr>
              <a:t>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Do</a:t>
            </a:r>
            <a:r>
              <a:rPr lang="cs-CZ" sz="1600" dirty="0">
                <a:solidFill>
                  <a:schemeClr val="tx1"/>
                </a:solidFill>
              </a:rPr>
              <a:t>k</a:t>
            </a:r>
            <a:r>
              <a:rPr lang="fr-FR" sz="1600" dirty="0">
                <a:solidFill>
                  <a:schemeClr val="tx1"/>
                </a:solidFill>
              </a:rPr>
              <a:t>ument </a:t>
            </a:r>
            <a:r>
              <a:rPr lang="cs-CZ" sz="1600" dirty="0">
                <a:solidFill>
                  <a:schemeClr val="tx1"/>
                </a:solidFill>
              </a:rPr>
              <a:t>v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cs-CZ" sz="1600" dirty="0">
                <a:solidFill>
                  <a:schemeClr val="tx1"/>
                </a:solidFill>
              </a:rPr>
              <a:t>Angličtině</a:t>
            </a:r>
            <a:r>
              <a:rPr lang="fr-FR" sz="1600" dirty="0">
                <a:solidFill>
                  <a:schemeClr val="tx1"/>
                </a:solidFill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600" b="1" dirty="0">
                <a:solidFill>
                  <a:schemeClr val="tx1"/>
                </a:solidFill>
              </a:rPr>
              <a:t>Souhrn </a:t>
            </a:r>
            <a:r>
              <a:rPr lang="fr-FR" sz="1600" b="1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Jak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nové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trendy v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organizaci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maloobchodu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obchodu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tak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technologické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inovace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řízení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dodavatelského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řetězce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plánování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distribuce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vedly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rozhodovací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orgány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k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tomu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aby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zvážily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strategie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spolupráce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cílem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snížit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celkové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náklady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emise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znečištění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zlepšit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sociální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řízení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dodavatelského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procesu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oblasti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distribuce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zboží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nejoblíbenější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strategií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spolupráce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sdílení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logistiky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Cílem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tohoto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dokumentu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definovat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hlavní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pojmy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související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dohodami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sdílení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logistiky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představit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koncepční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schéma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představující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aspekty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související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organizací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Ilustrovaná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případová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studie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týká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distribuce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tiskových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produktů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francouzském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trhu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059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11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en-GB" sz="2800" dirty="0" err="1">
                <a:solidFill>
                  <a:schemeClr val="lt1"/>
                </a:solidFill>
              </a:rPr>
              <a:t>Cvičení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4" y="1704725"/>
            <a:ext cx="8495175" cy="35837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Otázky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uvedeny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druhé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části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</a:t>
            </a:r>
            <a:r>
              <a:rPr lang="en-GB" sz="1600" dirty="0">
                <a:solidFill>
                  <a:schemeClr val="tx1"/>
                </a:solidFill>
              </a:rPr>
              <a:t> 1.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Údaje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očekávaných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odpovědích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omezené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učitelé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přizpůsobit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sdělení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dále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rozvíjet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dostupné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informace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svými</a:t>
            </a:r>
            <a:r>
              <a:rPr lang="en-GB" sz="1600" dirty="0">
                <a:solidFill>
                  <a:schemeClr val="tx1"/>
                </a:solidFill>
              </a:rPr>
              <a:t> studenty. </a:t>
            </a:r>
            <a:r>
              <a:rPr lang="en-GB" sz="1600" dirty="0" err="1">
                <a:solidFill>
                  <a:schemeClr val="tx1"/>
                </a:solidFill>
              </a:rPr>
              <a:t>Cílem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kapsle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vyzvat</a:t>
            </a:r>
            <a:r>
              <a:rPr lang="en-GB" sz="1600" dirty="0">
                <a:solidFill>
                  <a:schemeClr val="tx1"/>
                </a:solidFill>
              </a:rPr>
              <a:t> je, aby </a:t>
            </a:r>
            <a:r>
              <a:rPr lang="en-GB" sz="1600" dirty="0" err="1">
                <a:solidFill>
                  <a:schemeClr val="tx1"/>
                </a:solidFill>
              </a:rPr>
              <a:t>formulovali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syntézu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klíčových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sdělení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dokázali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obhájit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 err="1">
                <a:solidFill>
                  <a:schemeClr val="tx1"/>
                </a:solidFill>
              </a:rPr>
              <a:t>Některé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otázky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vztahují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každé</a:t>
            </a:r>
            <a:r>
              <a:rPr lang="en-GB" sz="1600" dirty="0">
                <a:solidFill>
                  <a:schemeClr val="tx1"/>
                </a:solidFill>
              </a:rPr>
              <a:t> z </a:t>
            </a:r>
            <a:r>
              <a:rPr lang="en-GB" sz="1600" dirty="0" err="1">
                <a:solidFill>
                  <a:schemeClr val="tx1"/>
                </a:solidFill>
              </a:rPr>
              <a:t>případových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dále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uveden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návrh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otázek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obě</a:t>
            </a:r>
            <a:r>
              <a:rPr lang="en-GB" sz="1600" dirty="0">
                <a:solidFill>
                  <a:schemeClr val="tx1"/>
                </a:solidFill>
              </a:rPr>
              <a:t>, v </a:t>
            </a:r>
            <a:r>
              <a:rPr lang="en-GB" sz="1600" dirty="0" err="1">
                <a:solidFill>
                  <a:schemeClr val="tx1"/>
                </a:solidFill>
              </a:rPr>
              <a:t>závislosti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vůli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učitelů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vyzvat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své</a:t>
            </a:r>
            <a:r>
              <a:rPr lang="en-GB" sz="1600" dirty="0">
                <a:solidFill>
                  <a:schemeClr val="tx1"/>
                </a:solidFill>
              </a:rPr>
              <a:t> studenty, </a:t>
            </a:r>
            <a:r>
              <a:rPr lang="en-GB" sz="1600" dirty="0" err="1">
                <a:solidFill>
                  <a:schemeClr val="tx1"/>
                </a:solidFill>
              </a:rPr>
              <a:t>zejména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úrovně</a:t>
            </a:r>
            <a:r>
              <a:rPr lang="en-GB" sz="1600" dirty="0">
                <a:solidFill>
                  <a:schemeClr val="tx1"/>
                </a:solidFill>
              </a:rPr>
              <a:t> 6 EQF.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156962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1600" dirty="0" err="1">
                <a:solidFill>
                  <a:schemeClr val="dk1"/>
                </a:solidFill>
              </a:rPr>
              <a:t>Studentům</a:t>
            </a:r>
            <a:r>
              <a:rPr lang="en-US" sz="1600" dirty="0">
                <a:solidFill>
                  <a:schemeClr val="dk1"/>
                </a:solidFill>
              </a:rPr>
              <a:t> by </a:t>
            </a:r>
            <a:r>
              <a:rPr lang="en-US" sz="1600" dirty="0" err="1">
                <a:solidFill>
                  <a:schemeClr val="dk1"/>
                </a:solidFill>
              </a:rPr>
              <a:t>měly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být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poskytnuty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definice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nebo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dokumenty</a:t>
            </a:r>
            <a:r>
              <a:rPr lang="en-US" sz="1600" dirty="0">
                <a:solidFill>
                  <a:schemeClr val="dk1"/>
                </a:solidFill>
              </a:rPr>
              <a:t>, aby </a:t>
            </a:r>
            <a:r>
              <a:rPr lang="en-US" sz="1600" dirty="0" err="1">
                <a:solidFill>
                  <a:schemeClr val="dk1"/>
                </a:solidFill>
              </a:rPr>
              <a:t>dobře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pochopili</a:t>
            </a:r>
            <a:r>
              <a:rPr lang="en-US" sz="1600" dirty="0">
                <a:solidFill>
                  <a:schemeClr val="dk1"/>
                </a:solidFill>
              </a:rPr>
              <a:t>, co </a:t>
            </a:r>
            <a:r>
              <a:rPr lang="en-US" sz="1600" dirty="0" err="1">
                <a:solidFill>
                  <a:schemeClr val="dk1"/>
                </a:solidFill>
              </a:rPr>
              <a:t>jsou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opatření</a:t>
            </a:r>
            <a:r>
              <a:rPr lang="en-US" sz="1600" dirty="0">
                <a:solidFill>
                  <a:schemeClr val="dk1"/>
                </a:solidFill>
              </a:rPr>
              <a:t> CSR a </a:t>
            </a:r>
            <a:r>
              <a:rPr lang="en-US" sz="1600" dirty="0" err="1">
                <a:solidFill>
                  <a:schemeClr val="dk1"/>
                </a:solidFill>
              </a:rPr>
              <a:t>jaké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jsou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jejich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výsledky</a:t>
            </a:r>
            <a:r>
              <a:rPr lang="en-US" sz="1600" dirty="0">
                <a:solidFill>
                  <a:schemeClr val="dk1"/>
                </a:solidFill>
              </a:rPr>
              <a:t> pro </a:t>
            </a:r>
            <a:r>
              <a:rPr lang="en-US" sz="1600" dirty="0" err="1">
                <a:solidFill>
                  <a:schemeClr val="dk1"/>
                </a:solidFill>
              </a:rPr>
              <a:t>společnosti</a:t>
            </a:r>
            <a:r>
              <a:rPr lang="en-US" sz="1600" dirty="0">
                <a:solidFill>
                  <a:schemeClr val="dk1"/>
                </a:solidFill>
              </a:rPr>
              <a:t>. </a:t>
            </a:r>
            <a:r>
              <a:rPr lang="en-US" sz="1600" dirty="0" err="1">
                <a:solidFill>
                  <a:schemeClr val="dk1"/>
                </a:solidFill>
              </a:rPr>
              <a:t>Propojení</a:t>
            </a:r>
            <a:r>
              <a:rPr lang="en-US" sz="1600" dirty="0">
                <a:solidFill>
                  <a:schemeClr val="dk1"/>
                </a:solidFill>
              </a:rPr>
              <a:t> s </a:t>
            </a:r>
            <a:r>
              <a:rPr lang="en-US" sz="1600" dirty="0" err="1">
                <a:solidFill>
                  <a:schemeClr val="dk1"/>
                </a:solidFill>
              </a:rPr>
              <a:t>kapslemi</a:t>
            </a:r>
            <a:r>
              <a:rPr lang="en-US" sz="1600" dirty="0">
                <a:solidFill>
                  <a:schemeClr val="dk1"/>
                </a:solidFill>
              </a:rPr>
              <a:t> 2.4.1, 2.4.2, 2.4.3, 2.4.4, 2.4.5, 2.5.7</a:t>
            </a: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132339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en-US" sz="1600" dirty="0" err="1">
                <a:solidFill>
                  <a:schemeClr val="dk1"/>
                </a:solidFill>
              </a:rPr>
              <a:t>Jakýkoli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dokument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nebo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zdroj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odkazující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na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nástroje</a:t>
            </a:r>
            <a:r>
              <a:rPr lang="en-US" sz="1600" dirty="0">
                <a:solidFill>
                  <a:schemeClr val="dk1"/>
                </a:solidFill>
              </a:rPr>
              <a:t>, </a:t>
            </a:r>
            <a:r>
              <a:rPr lang="en-US" sz="1600" dirty="0" err="1">
                <a:solidFill>
                  <a:schemeClr val="dk1"/>
                </a:solidFill>
              </a:rPr>
              <a:t>které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pomáhají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měřit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dopad</a:t>
            </a:r>
            <a:r>
              <a:rPr lang="en-US" sz="1600" dirty="0">
                <a:solidFill>
                  <a:schemeClr val="dk1"/>
                </a:solidFill>
              </a:rPr>
              <a:t> CSR, </a:t>
            </a:r>
            <a:r>
              <a:rPr lang="en-US" sz="1600" dirty="0" err="1">
                <a:solidFill>
                  <a:schemeClr val="dk1"/>
                </a:solidFill>
              </a:rPr>
              <a:t>nebo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kritéria</a:t>
            </a:r>
            <a:r>
              <a:rPr lang="en-US" sz="1600" dirty="0">
                <a:solidFill>
                  <a:schemeClr val="dk1"/>
                </a:solidFill>
              </a:rPr>
              <a:t> pro </a:t>
            </a:r>
            <a:r>
              <a:rPr lang="en-US" sz="1600" dirty="0" err="1">
                <a:solidFill>
                  <a:schemeClr val="dk1"/>
                </a:solidFill>
              </a:rPr>
              <a:t>označování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pomohou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studentům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lépe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porozumět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případové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studii</a:t>
            </a:r>
            <a:r>
              <a:rPr lang="en-US" sz="1600" dirty="0">
                <a:solidFill>
                  <a:schemeClr val="dk1"/>
                </a:solidFill>
              </a:rPr>
              <a:t>.</a:t>
            </a:r>
          </a:p>
          <a:p>
            <a:pPr algn="just">
              <a:buSzPts val="3200"/>
            </a:pPr>
            <a:r>
              <a:rPr lang="en-US" sz="1600" dirty="0" err="1">
                <a:solidFill>
                  <a:schemeClr val="dk1"/>
                </a:solidFill>
              </a:rPr>
              <a:t>Propojení</a:t>
            </a:r>
            <a:r>
              <a:rPr lang="en-US" sz="1600" dirty="0">
                <a:solidFill>
                  <a:schemeClr val="dk1"/>
                </a:solidFill>
              </a:rPr>
              <a:t> s </a:t>
            </a:r>
            <a:r>
              <a:rPr lang="en-US" sz="1600" dirty="0" err="1">
                <a:solidFill>
                  <a:schemeClr val="dk1"/>
                </a:solidFill>
              </a:rPr>
              <a:t>kapslemi</a:t>
            </a:r>
            <a:r>
              <a:rPr lang="en-US" sz="1600" dirty="0">
                <a:solidFill>
                  <a:schemeClr val="dk1"/>
                </a:solidFill>
              </a:rPr>
              <a:t> 3.3.2 a 3.3.3</a:t>
            </a: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1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AFT, SUSMILE consortium member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2467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Cílem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této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kapsle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dirty="0" err="1">
                <a:solidFill>
                  <a:schemeClr val="tx1"/>
                </a:solidFill>
              </a:rPr>
              <a:t>ukázat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že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ačkoli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jsou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logistické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dopravní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činnosti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považovány</a:t>
            </a:r>
            <a:r>
              <a:rPr lang="en-US" sz="2000" dirty="0">
                <a:solidFill>
                  <a:schemeClr val="tx1"/>
                </a:solidFill>
              </a:rPr>
              <a:t> za </a:t>
            </a:r>
            <a:r>
              <a:rPr lang="en-US" sz="2000" dirty="0" err="1">
                <a:solidFill>
                  <a:schemeClr val="tx1"/>
                </a:solidFill>
              </a:rPr>
              <a:t>činnosti</a:t>
            </a:r>
            <a:r>
              <a:rPr lang="en-US" sz="2000" dirty="0">
                <a:solidFill>
                  <a:schemeClr val="tx1"/>
                </a:solidFill>
              </a:rPr>
              <a:t> s </a:t>
            </a:r>
            <a:r>
              <a:rPr lang="en-US" sz="2000" dirty="0" err="1">
                <a:solidFill>
                  <a:schemeClr val="tx1"/>
                </a:solidFill>
              </a:rPr>
              <a:t>velkým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dopadem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životní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prostředí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obtížným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pracovním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prostředím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hledají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řešení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investují</a:t>
            </a:r>
            <a:r>
              <a:rPr lang="en-US" sz="2000" dirty="0">
                <a:solidFill>
                  <a:schemeClr val="tx1"/>
                </a:solidFill>
              </a:rPr>
              <a:t> do </a:t>
            </a:r>
            <a:r>
              <a:rPr lang="en-US" sz="2000" dirty="0" err="1">
                <a:solidFill>
                  <a:schemeClr val="tx1"/>
                </a:solidFill>
              </a:rPr>
              <a:t>různých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snah</a:t>
            </a:r>
            <a:r>
              <a:rPr lang="en-US" sz="2000" dirty="0">
                <a:solidFill>
                  <a:schemeClr val="tx1"/>
                </a:solidFill>
              </a:rPr>
              <a:t> o </a:t>
            </a:r>
            <a:r>
              <a:rPr lang="en-US" sz="2000" dirty="0" err="1">
                <a:solidFill>
                  <a:schemeClr val="tx1"/>
                </a:solidFill>
              </a:rPr>
              <a:t>zlepšení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těchto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dvou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aspektů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Najdete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zde</a:t>
            </a:r>
            <a:r>
              <a:rPr lang="en-US" sz="2000" dirty="0">
                <a:solidFill>
                  <a:schemeClr val="tx1"/>
                </a:solidFill>
              </a:rPr>
              <a:t> proto </a:t>
            </a:r>
            <a:r>
              <a:rPr lang="en-US" sz="2000" dirty="0" err="1">
                <a:solidFill>
                  <a:schemeClr val="tx1"/>
                </a:solidFill>
              </a:rPr>
              <a:t>různé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případové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studie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ilustrují</a:t>
            </a:r>
            <a:r>
              <a:rPr lang="en-US" sz="2000" dirty="0">
                <a:solidFill>
                  <a:schemeClr val="tx1"/>
                </a:solidFill>
              </a:rPr>
              <a:t>, jak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z </a:t>
            </a:r>
            <a:r>
              <a:rPr lang="en-US" sz="2000" dirty="0" err="1">
                <a:solidFill>
                  <a:schemeClr val="tx1"/>
                </a:solidFill>
              </a:rPr>
              <a:t>oblasti</a:t>
            </a:r>
            <a:r>
              <a:rPr lang="en-US" sz="2000" dirty="0">
                <a:solidFill>
                  <a:schemeClr val="tx1"/>
                </a:solidFill>
              </a:rPr>
              <a:t> T&amp;L o </a:t>
            </a:r>
            <a:r>
              <a:rPr lang="en-US" sz="2000" dirty="0" err="1">
                <a:solidFill>
                  <a:schemeClr val="tx1"/>
                </a:solidFill>
              </a:rPr>
              <a:t>tomto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tématu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uvažují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jaké</a:t>
            </a:r>
            <a:r>
              <a:rPr lang="en-US" sz="2000" dirty="0">
                <a:solidFill>
                  <a:schemeClr val="tx1"/>
                </a:solidFill>
              </a:rPr>
              <a:t> z </a:t>
            </a:r>
            <a:r>
              <a:rPr lang="en-US" sz="2000" dirty="0" err="1">
                <a:solidFill>
                  <a:schemeClr val="tx1"/>
                </a:solidFill>
              </a:rPr>
              <a:t>něj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mají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přínosy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62585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Kategorie</a:t>
                      </a:r>
                      <a:endParaRPr lang="cs-CZ" sz="1800" u="none" strike="noStrike" cap="none" dirty="0"/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Dokument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152686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F6645DE-1E65-59A3-E22D-5BDA8E49B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05737"/>
              </p:ext>
            </p:extLst>
          </p:nvPr>
        </p:nvGraphicFramePr>
        <p:xfrm>
          <a:off x="313508" y="5855475"/>
          <a:ext cx="8464731" cy="617652"/>
        </p:xfrm>
        <a:graphic>
          <a:graphicData uri="http://schemas.openxmlformats.org/drawingml/2006/table">
            <a:tbl>
              <a:tblPr/>
              <a:tblGrid>
                <a:gridCol w="2494668">
                  <a:extLst>
                    <a:ext uri="{9D8B030D-6E8A-4147-A177-3AD203B41FA5}">
                      <a16:colId xmlns:a16="http://schemas.microsoft.com/office/drawing/2014/main" val="1632264337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51206792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1954227471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2483232341"/>
                    </a:ext>
                  </a:extLst>
                </a:gridCol>
              </a:tblGrid>
              <a:tr h="24154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Obsah</a:t>
                      </a:r>
                      <a:endParaRPr lang="cs-CZ" sz="1800" b="0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Cvičení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nut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Další materiály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50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4467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s-ES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214846" y="2364721"/>
            <a:ext cx="7606904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Případové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studie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opatření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CSR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různých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dopravních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logistických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společností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Souhrnné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poznámky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přínosech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důsledcích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odvětví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319069" y="1057929"/>
            <a:ext cx="8507480" cy="47963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>
                <a:solidFill>
                  <a:schemeClr val="lt1"/>
                </a:solidFill>
              </a:rPr>
              <a:t>Pokyny</a:t>
            </a:r>
            <a:r>
              <a:rPr lang="en-GB" sz="2800" dirty="0">
                <a:solidFill>
                  <a:schemeClr val="lt1"/>
                </a:solidFill>
              </a:rPr>
              <a:t> pro </a:t>
            </a:r>
            <a:r>
              <a:rPr lang="en-GB" sz="2800" dirty="0" err="1">
                <a:solidFill>
                  <a:schemeClr val="lt1"/>
                </a:solidFill>
              </a:rPr>
              <a:t>kapsli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5074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solidFill>
                  <a:schemeClr val="tx1"/>
                </a:solidFill>
              </a:rPr>
              <a:t>K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kapsli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přiloženo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několik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dokumentů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GB" sz="1600" dirty="0" err="1">
                <a:solidFill>
                  <a:schemeClr val="tx1"/>
                </a:solidFill>
              </a:rPr>
              <a:t>Syntetický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</a:t>
            </a:r>
            <a:r>
              <a:rPr lang="en-GB" sz="1600" dirty="0">
                <a:solidFill>
                  <a:schemeClr val="tx1"/>
                </a:solidFill>
              </a:rPr>
              <a:t> SUSMILE s </a:t>
            </a:r>
            <a:r>
              <a:rPr lang="en-GB" sz="1600" dirty="0" err="1">
                <a:solidFill>
                  <a:schemeClr val="tx1"/>
                </a:solidFill>
              </a:rPr>
              <a:t>odkazovanými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studiemi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důvody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proč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tyto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příklady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vybrali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GB" sz="1600" dirty="0" err="1">
                <a:solidFill>
                  <a:schemeClr val="tx1"/>
                </a:solidFill>
              </a:rPr>
              <a:t>Dokumenty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představují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konkrétní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situaci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zdůvodnění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strategie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sociální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odpovědnosti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podniků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přizpůsobené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specifikům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městské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b="1" dirty="0">
                <a:solidFill>
                  <a:schemeClr val="tx1"/>
                </a:solidFill>
              </a:rPr>
              <a:t>DŮLEŽITÉ : </a:t>
            </a: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být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budoucnu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více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přizpůsobeny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aktuálnějším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údajům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inovativnějším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operacím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vyhovovaly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potřebám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městské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poptávky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Vyzýváme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vás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abyste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tyto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aktualizované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přehledy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přinést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hodnotu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tomuto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obsahu</a:t>
            </a:r>
            <a:r>
              <a:rPr lang="en-GB" sz="1600" dirty="0">
                <a:solidFill>
                  <a:schemeClr val="tx1"/>
                </a:solidFill>
              </a:rPr>
              <a:t> MOOC SUSMILE, </a:t>
            </a:r>
            <a:r>
              <a:rPr lang="en-GB" sz="1600" dirty="0" err="1">
                <a:solidFill>
                  <a:schemeClr val="tx1"/>
                </a:solidFill>
              </a:rPr>
              <a:t>sledovali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Také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obsah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kapsle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poměrně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vyčerpávající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ambiciózní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poskytl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představu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různých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optimalizačních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strategiích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rámec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stávajících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technik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určených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městské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Učitelé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chtít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vybrat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jen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několik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příkladů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závislosti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úrovni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studentů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časových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možnostech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 – SUSMILE </a:t>
            </a:r>
            <a:r>
              <a:rPr lang="en-GB" sz="2800" dirty="0" err="1">
                <a:solidFill>
                  <a:schemeClr val="lt1"/>
                </a:solidFill>
              </a:rPr>
              <a:t>Synt</a:t>
            </a:r>
            <a:r>
              <a:rPr lang="cs-CZ" sz="2800" dirty="0" err="1">
                <a:solidFill>
                  <a:schemeClr val="lt1"/>
                </a:solidFill>
              </a:rPr>
              <a:t>éza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4718377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Účelem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tohoto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dokumentu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stručně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představit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případové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studie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poskytnuté</a:t>
            </a:r>
            <a:r>
              <a:rPr lang="en-US" sz="1600" dirty="0">
                <a:solidFill>
                  <a:schemeClr val="tx1"/>
                </a:solidFill>
              </a:rPr>
              <a:t> pro </a:t>
            </a:r>
            <a:r>
              <a:rPr lang="en-US" sz="1600" dirty="0" err="1">
                <a:solidFill>
                  <a:schemeClr val="tx1"/>
                </a:solidFill>
              </a:rPr>
              <a:t>tuto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kapsli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>
                <a:solidFill>
                  <a:schemeClr val="tx1"/>
                </a:solidFill>
              </a:rPr>
              <a:t>	"</a:t>
            </a:r>
            <a:r>
              <a:rPr lang="en-US" sz="1600" dirty="0" err="1">
                <a:solidFill>
                  <a:schemeClr val="tx1"/>
                </a:solidFill>
              </a:rPr>
              <a:t>Snaha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podniků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dosažení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pozitivního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dopadu</a:t>
            </a:r>
            <a:r>
              <a:rPr lang="en-US" sz="1600" dirty="0">
                <a:solidFill>
                  <a:schemeClr val="tx1"/>
                </a:solidFill>
              </a:rPr>
              <a:t>".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Stručně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vysvětlí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proč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jsme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vybrali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jednotlivé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zajímavé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případové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studie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analýze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Cílem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uvést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tyto</a:t>
            </a:r>
            <a:r>
              <a:rPr lang="en-US" sz="1600" dirty="0">
                <a:solidFill>
                  <a:schemeClr val="tx1"/>
                </a:solidFill>
              </a:rPr>
              <a:t> 2 </a:t>
            </a:r>
            <a:r>
              <a:rPr lang="en-US" sz="1600" dirty="0" err="1">
                <a:solidFill>
                  <a:schemeClr val="tx1"/>
                </a:solidFill>
              </a:rPr>
              <a:t>situace</a:t>
            </a:r>
            <a:r>
              <a:rPr lang="en-US" sz="1600" dirty="0">
                <a:solidFill>
                  <a:schemeClr val="tx1"/>
                </a:solidFill>
              </a:rPr>
              <a:t> do </a:t>
            </a:r>
            <a:r>
              <a:rPr lang="en-US" sz="1600" dirty="0" err="1">
                <a:solidFill>
                  <a:schemeClr val="tx1"/>
                </a:solidFill>
              </a:rPr>
              <a:t>souvislosti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celým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obsahem</a:t>
            </a:r>
            <a:r>
              <a:rPr lang="en-US" sz="1600" dirty="0">
                <a:solidFill>
                  <a:schemeClr val="tx1"/>
                </a:solidFill>
              </a:rPr>
              <a:t> MOOC SUSMILE, </a:t>
            </a:r>
            <a:r>
              <a:rPr lang="en-US" sz="1600" dirty="0" err="1">
                <a:solidFill>
                  <a:schemeClr val="tx1"/>
                </a:solidFill>
              </a:rPr>
              <a:t>abyste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mohli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zamyslet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využitím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případně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vyhledat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další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případové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studie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Vezměte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prosím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vědomí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že</a:t>
            </a:r>
            <a:r>
              <a:rPr lang="en-US" sz="1600" dirty="0">
                <a:solidFill>
                  <a:schemeClr val="tx1"/>
                </a:solidFill>
              </a:rPr>
              <a:t> to </a:t>
            </a:r>
            <a:r>
              <a:rPr lang="en-US" sz="1600" dirty="0" err="1">
                <a:solidFill>
                  <a:schemeClr val="tx1"/>
                </a:solidFill>
              </a:rPr>
              <a:t>může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souviset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časem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protože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původní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tvorba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této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syntézy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byla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provedena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roce</a:t>
            </a:r>
            <a:r>
              <a:rPr lang="en-US" sz="1600" dirty="0">
                <a:solidFill>
                  <a:schemeClr val="tx1"/>
                </a:solidFill>
              </a:rPr>
              <a:t> 2022 a v </a:t>
            </a:r>
            <a:r>
              <a:rPr lang="en-US" sz="1600" dirty="0" err="1">
                <a:solidFill>
                  <a:schemeClr val="tx1"/>
                </a:solidFill>
              </a:rPr>
              <a:t>následujících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letech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mohly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sloučit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nové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technologie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postupy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obchodní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modely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Cílem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těchto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zdrojů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vyzvat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studenty</a:t>
            </a:r>
            <a:r>
              <a:rPr lang="en-US" sz="1600" dirty="0">
                <a:solidFill>
                  <a:schemeClr val="tx1"/>
                </a:solidFill>
              </a:rPr>
              <a:t>, aby </a:t>
            </a:r>
            <a:r>
              <a:rPr lang="en-US" sz="1600" dirty="0" err="1">
                <a:solidFill>
                  <a:schemeClr val="tx1"/>
                </a:solidFill>
              </a:rPr>
              <a:t>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teoretické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prvky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zasadili</a:t>
            </a:r>
            <a:r>
              <a:rPr lang="en-US" sz="1600" dirty="0">
                <a:solidFill>
                  <a:schemeClr val="tx1"/>
                </a:solidFill>
              </a:rPr>
              <a:t> do </a:t>
            </a:r>
            <a:r>
              <a:rPr lang="en-US" sz="1600" dirty="0" err="1">
                <a:solidFill>
                  <a:schemeClr val="tx1"/>
                </a:solidFill>
              </a:rPr>
              <a:t>perspektivy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porozuměli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jednotlivým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modelům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soukromého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sektoru</a:t>
            </a:r>
            <a:r>
              <a:rPr lang="en-US" sz="1600" dirty="0">
                <a:solidFill>
                  <a:schemeClr val="tx1"/>
                </a:solidFill>
              </a:rPr>
              <a:t>, aby se </a:t>
            </a:r>
            <a:r>
              <a:rPr lang="en-US" sz="1600" dirty="0" err="1">
                <a:solidFill>
                  <a:schemeClr val="tx1"/>
                </a:solidFill>
              </a:rPr>
              <a:t>vyrovnali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buď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jeho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prostředím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konkurencí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atd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2 –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dirty="0">
                <a:solidFill>
                  <a:schemeClr val="lt1"/>
                </a:solidFill>
              </a:rPr>
              <a:t>: </a:t>
            </a:r>
            <a:r>
              <a:rPr lang="en-GB" sz="2800" dirty="0" err="1">
                <a:solidFill>
                  <a:schemeClr val="lt1"/>
                </a:solidFill>
              </a:rPr>
              <a:t>případová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studie</a:t>
            </a:r>
            <a:r>
              <a:rPr lang="en-GB" sz="2800" dirty="0">
                <a:solidFill>
                  <a:schemeClr val="lt1"/>
                </a:solidFill>
              </a:rPr>
              <a:t> S2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Ani </a:t>
            </a:r>
            <a:r>
              <a:rPr lang="en-GB" sz="1600" b="1" dirty="0" err="1">
                <a:solidFill>
                  <a:schemeClr val="tx1"/>
                </a:solidFill>
              </a:rPr>
              <a:t>Melkonyan</a:t>
            </a:r>
            <a:r>
              <a:rPr lang="en-GB" sz="1600" b="1" dirty="0">
                <a:solidFill>
                  <a:schemeClr val="tx1"/>
                </a:solidFill>
              </a:rPr>
              <a:t>, Tim </a:t>
            </a:r>
            <a:r>
              <a:rPr lang="en-GB" sz="1600" b="1" dirty="0" err="1">
                <a:solidFill>
                  <a:schemeClr val="tx1"/>
                </a:solidFill>
              </a:rPr>
              <a:t>Gruchmann</a:t>
            </a:r>
            <a:r>
              <a:rPr lang="en-GB" sz="1600" b="1" dirty="0">
                <a:solidFill>
                  <a:schemeClr val="tx1"/>
                </a:solidFill>
              </a:rPr>
              <a:t>, Fabian </a:t>
            </a:r>
            <a:r>
              <a:rPr lang="en-GB" sz="1600" b="1" dirty="0" err="1">
                <a:solidFill>
                  <a:schemeClr val="tx1"/>
                </a:solidFill>
              </a:rPr>
              <a:t>Lohmar</a:t>
            </a:r>
            <a:r>
              <a:rPr lang="en-GB" sz="1600" b="1" dirty="0">
                <a:solidFill>
                  <a:schemeClr val="tx1"/>
                </a:solidFill>
              </a:rPr>
              <a:t>, Vasanth Kamath, Stefan </a:t>
            </a:r>
            <a:r>
              <a:rPr lang="en-GB" sz="1600" b="1" dirty="0" err="1">
                <a:solidFill>
                  <a:schemeClr val="tx1"/>
                </a:solidFill>
              </a:rPr>
              <a:t>Spinler</a:t>
            </a:r>
            <a:r>
              <a:rPr lang="en-GB" sz="1600" b="1" dirty="0">
                <a:solidFill>
                  <a:schemeClr val="tx1"/>
                </a:solidFill>
              </a:rPr>
              <a:t> – ScienceDirect.com </a:t>
            </a:r>
            <a:r>
              <a:rPr lang="en-GB" sz="1600" dirty="0">
                <a:solidFill>
                  <a:schemeClr val="tx1"/>
                </a:solidFill>
              </a:rPr>
              <a:t>(2020, </a:t>
            </a:r>
            <a:r>
              <a:rPr lang="cs-CZ" sz="1600" dirty="0">
                <a:solidFill>
                  <a:schemeClr val="tx1"/>
                </a:solidFill>
              </a:rPr>
              <a:t>Říjen</a:t>
            </a:r>
            <a:r>
              <a:rPr lang="en-GB" sz="1600" dirty="0">
                <a:solidFill>
                  <a:schemeClr val="tx1"/>
                </a:solidFill>
              </a:rPr>
              <a:t>), "</a:t>
            </a:r>
            <a:r>
              <a:rPr lang="en-GB" sz="1600" dirty="0" err="1">
                <a:solidFill>
                  <a:schemeClr val="tx1"/>
                </a:solidFill>
              </a:rPr>
              <a:t>Hodnocení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udržitelnosti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logistických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distribučních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strategií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míle</a:t>
            </a:r>
            <a:r>
              <a:rPr lang="en-GB" sz="1600" dirty="0">
                <a:solidFill>
                  <a:schemeClr val="tx1"/>
                </a:solidFill>
              </a:rPr>
              <a:t>: </a:t>
            </a:r>
            <a:r>
              <a:rPr lang="en-GB" sz="1600" dirty="0" err="1">
                <a:solidFill>
                  <a:schemeClr val="tx1"/>
                </a:solidFill>
              </a:rPr>
              <a:t>Případ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místních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potravinářských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sítí</a:t>
            </a:r>
            <a:r>
              <a:rPr lang="en-GB" sz="1600" dirty="0">
                <a:solidFill>
                  <a:schemeClr val="tx1"/>
                </a:solidFill>
              </a:rPr>
              <a:t>"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dirty="0">
                <a:solidFill>
                  <a:schemeClr val="tx1"/>
                </a:solidFill>
              </a:rPr>
              <a:t>Dokument v angličtině, 5 minut čtení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b="1" dirty="0">
                <a:solidFill>
                  <a:schemeClr val="tx1"/>
                </a:solidFill>
              </a:rPr>
              <a:t>Souhrn :</a:t>
            </a:r>
            <a:endParaRPr lang="fr-FR" sz="1600" b="1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US" sz="1600" b="0" i="0" u="none" strike="noStrike" baseline="0" dirty="0" err="1">
                <a:latin typeface="+mj-lt"/>
              </a:rPr>
              <a:t>Logistika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na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poslední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míli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má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zásadní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význam</a:t>
            </a:r>
            <a:r>
              <a:rPr lang="en-US" sz="1600" b="0" i="0" u="none" strike="noStrike" baseline="0" dirty="0">
                <a:latin typeface="+mj-lt"/>
              </a:rPr>
              <a:t>, </a:t>
            </a:r>
            <a:r>
              <a:rPr lang="en-US" sz="1600" b="0" i="0" u="none" strike="noStrike" baseline="0" dirty="0" err="1">
                <a:latin typeface="+mj-lt"/>
              </a:rPr>
              <a:t>protože</a:t>
            </a:r>
            <a:r>
              <a:rPr lang="en-US" sz="1600" b="0" i="0" u="none" strike="noStrike" baseline="0" dirty="0">
                <a:latin typeface="+mj-lt"/>
              </a:rPr>
              <a:t> je </a:t>
            </a:r>
            <a:r>
              <a:rPr lang="en-US" sz="1600" b="0" i="0" u="none" strike="noStrike" baseline="0" dirty="0" err="1">
                <a:latin typeface="+mj-lt"/>
              </a:rPr>
              <a:t>zodpovědná</a:t>
            </a:r>
            <a:r>
              <a:rPr lang="en-US" sz="1600" b="0" i="0" u="none" strike="noStrike" baseline="0" dirty="0">
                <a:latin typeface="+mj-lt"/>
              </a:rPr>
              <a:t> za </a:t>
            </a:r>
            <a:r>
              <a:rPr lang="en-US" sz="1600" b="0" i="0" u="none" strike="noStrike" baseline="0" dirty="0" err="1">
                <a:latin typeface="+mj-lt"/>
              </a:rPr>
              <a:t>dodávku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zboží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zákazníkovi</a:t>
            </a:r>
            <a:r>
              <a:rPr lang="en-US" sz="1600" b="0" i="0" u="none" strike="noStrike" baseline="0" dirty="0">
                <a:latin typeface="+mj-lt"/>
              </a:rPr>
              <a:t>, </a:t>
            </a:r>
            <a:r>
              <a:rPr lang="en-US" sz="1600" b="0" i="0" u="none" strike="noStrike" baseline="0" dirty="0" err="1">
                <a:latin typeface="+mj-lt"/>
              </a:rPr>
              <a:t>přičemž</a:t>
            </a:r>
            <a:r>
              <a:rPr lang="en-US" sz="1600" b="0" i="0" u="none" strike="noStrike" baseline="0" dirty="0">
                <a:latin typeface="+mj-lt"/>
              </a:rPr>
              <a:t> se </a:t>
            </a:r>
            <a:r>
              <a:rPr lang="en-US" sz="1600" b="0" i="0" u="none" strike="noStrike" baseline="0" dirty="0" err="1">
                <a:latin typeface="+mj-lt"/>
              </a:rPr>
              <a:t>potýká</a:t>
            </a:r>
            <a:r>
              <a:rPr lang="en-US" sz="1600" b="0" i="0" u="none" strike="noStrike" baseline="0" dirty="0">
                <a:latin typeface="+mj-lt"/>
              </a:rPr>
              <a:t> s </a:t>
            </a:r>
            <a:r>
              <a:rPr lang="en-US" sz="1600" b="0" i="0" u="none" strike="noStrike" baseline="0" dirty="0" err="1">
                <a:latin typeface="+mj-lt"/>
              </a:rPr>
              <a:t>výraznou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neefektivitou</a:t>
            </a:r>
            <a:r>
              <a:rPr lang="en-US" sz="1600" b="0" i="0" u="none" strike="noStrike" baseline="0" dirty="0">
                <a:latin typeface="+mj-lt"/>
              </a:rPr>
              <a:t>, a to </a:t>
            </a:r>
            <a:r>
              <a:rPr lang="en-US" sz="1600" b="0" i="0" u="none" strike="noStrike" baseline="0" dirty="0" err="1">
                <a:latin typeface="+mj-lt"/>
              </a:rPr>
              <a:t>nejen</a:t>
            </a:r>
            <a:r>
              <a:rPr lang="en-US" sz="1600" b="0" i="0" u="none" strike="noStrike" baseline="0" dirty="0">
                <a:latin typeface="+mj-lt"/>
              </a:rPr>
              <a:t> z </a:t>
            </a:r>
            <a:r>
              <a:rPr lang="en-US" sz="1600" b="0" i="0" u="none" strike="noStrike" baseline="0" dirty="0" err="1">
                <a:latin typeface="+mj-lt"/>
              </a:rPr>
              <a:t>hlediska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nákladů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na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doručení</a:t>
            </a:r>
            <a:r>
              <a:rPr lang="en-US" sz="1600" b="0" i="0" u="none" strike="noStrike" baseline="0" dirty="0">
                <a:latin typeface="+mj-lt"/>
              </a:rPr>
              <a:t>, ale </a:t>
            </a:r>
            <a:r>
              <a:rPr lang="en-US" sz="1600" b="0" i="0" u="none" strike="noStrike" baseline="0" dirty="0" err="1">
                <a:latin typeface="+mj-lt"/>
              </a:rPr>
              <a:t>také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ekologických</a:t>
            </a:r>
            <a:r>
              <a:rPr lang="en-US" sz="1600" b="0" i="0" u="none" strike="noStrike" baseline="0" dirty="0">
                <a:latin typeface="+mj-lt"/>
              </a:rPr>
              <a:t> a </a:t>
            </a:r>
            <a:r>
              <a:rPr lang="en-US" sz="1600" b="0" i="0" u="none" strike="noStrike" baseline="0" dirty="0" err="1">
                <a:latin typeface="+mj-lt"/>
              </a:rPr>
              <a:t>sociálních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problémů</a:t>
            </a:r>
            <a:r>
              <a:rPr lang="en-US" sz="1600" b="0" i="0" u="none" strike="noStrike" baseline="0" dirty="0">
                <a:latin typeface="+mj-lt"/>
              </a:rPr>
              <a:t>. </a:t>
            </a:r>
          </a:p>
          <a:p>
            <a:pPr algn="just"/>
            <a:r>
              <a:rPr lang="en-US" sz="1600" b="0" i="0" u="none" strike="noStrike" baseline="0" dirty="0" err="1">
                <a:latin typeface="+mj-lt"/>
              </a:rPr>
              <a:t>Tento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článek</a:t>
            </a:r>
            <a:r>
              <a:rPr lang="en-US" sz="1600" b="0" i="0" u="none" strike="noStrike" baseline="0" dirty="0">
                <a:latin typeface="+mj-lt"/>
              </a:rPr>
              <a:t> je </a:t>
            </a:r>
            <a:r>
              <a:rPr lang="en-US" sz="1600" b="0" i="0" u="none" strike="noStrike" baseline="0" dirty="0" err="1">
                <a:latin typeface="+mj-lt"/>
              </a:rPr>
              <a:t>pokusem</a:t>
            </a:r>
            <a:r>
              <a:rPr lang="en-US" sz="1600" b="0" i="0" u="none" strike="noStrike" baseline="0" dirty="0">
                <a:latin typeface="+mj-lt"/>
              </a:rPr>
              <a:t> o </a:t>
            </a:r>
            <a:r>
              <a:rPr lang="en-US" sz="1600" b="0" i="0" u="none" strike="noStrike" baseline="0" dirty="0" err="1">
                <a:latin typeface="+mj-lt"/>
              </a:rPr>
              <a:t>modelování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tří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distribučních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organizací</a:t>
            </a:r>
            <a:r>
              <a:rPr lang="en-US" sz="1600" b="0" i="0" u="none" strike="noStrike" baseline="0" dirty="0">
                <a:latin typeface="+mj-lt"/>
              </a:rPr>
              <a:t> pro </a:t>
            </a:r>
            <a:r>
              <a:rPr lang="en-US" sz="1600" b="0" i="0" u="none" strike="noStrike" baseline="0" dirty="0" err="1">
                <a:latin typeface="+mj-lt"/>
              </a:rPr>
              <a:t>potravinářské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výrobky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na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základě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předem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stanovených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faktorů</a:t>
            </a:r>
            <a:r>
              <a:rPr lang="en-US" sz="1600" b="0" i="0" u="none" strike="noStrike" baseline="0" dirty="0">
                <a:latin typeface="+mj-lt"/>
              </a:rPr>
              <a:t> a </a:t>
            </a:r>
            <a:r>
              <a:rPr lang="en-US" sz="1600" b="0" i="0" u="none" strike="noStrike" baseline="0" dirty="0" err="1">
                <a:latin typeface="+mj-lt"/>
              </a:rPr>
              <a:t>pokusit</a:t>
            </a:r>
            <a:r>
              <a:rPr lang="en-US" sz="1600" b="0" i="0" u="none" strike="noStrike" baseline="0" dirty="0">
                <a:latin typeface="+mj-lt"/>
              </a:rPr>
              <a:t> se </a:t>
            </a:r>
            <a:r>
              <a:rPr lang="en-US" sz="1600" b="0" i="0" u="none" strike="noStrike" baseline="0" dirty="0" err="1">
                <a:latin typeface="+mj-lt"/>
              </a:rPr>
              <a:t>určit</a:t>
            </a:r>
            <a:r>
              <a:rPr lang="en-US" sz="1600" b="0" i="0" u="none" strike="noStrike" baseline="0" dirty="0">
                <a:latin typeface="+mj-lt"/>
              </a:rPr>
              <a:t>, </a:t>
            </a:r>
            <a:r>
              <a:rPr lang="en-US" sz="1600" b="0" i="0" u="none" strike="noStrike" baseline="0" dirty="0" err="1">
                <a:latin typeface="+mj-lt"/>
              </a:rPr>
              <a:t>která</a:t>
            </a:r>
            <a:r>
              <a:rPr lang="en-US" sz="1600" b="0" i="0" u="none" strike="noStrike" baseline="0" dirty="0">
                <a:latin typeface="+mj-lt"/>
              </a:rPr>
              <a:t> z </a:t>
            </a:r>
            <a:r>
              <a:rPr lang="en-US" sz="1600" b="0" i="0" u="none" strike="noStrike" baseline="0" dirty="0" err="1">
                <a:latin typeface="+mj-lt"/>
              </a:rPr>
              <a:t>nich</a:t>
            </a:r>
            <a:r>
              <a:rPr lang="en-US" sz="1600" b="0" i="0" u="none" strike="noStrike" baseline="0" dirty="0">
                <a:latin typeface="+mj-lt"/>
              </a:rPr>
              <a:t> je </a:t>
            </a:r>
            <a:r>
              <a:rPr lang="en-US" sz="1600" b="0" i="0" u="none" strike="noStrike" baseline="0" dirty="0" err="1">
                <a:latin typeface="+mj-lt"/>
              </a:rPr>
              <a:t>nejvhodnější</a:t>
            </a:r>
            <a:r>
              <a:rPr lang="en-US" sz="1600" b="0" i="0" u="none" strike="noStrike" baseline="0" dirty="0">
                <a:latin typeface="+mj-lt"/>
              </a:rPr>
              <a:t> v </a:t>
            </a:r>
            <a:r>
              <a:rPr lang="en-US" sz="1600" b="0" i="0" u="none" strike="noStrike" baseline="0" dirty="0" err="1">
                <a:latin typeface="+mj-lt"/>
              </a:rPr>
              <a:t>závislosti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na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typu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zákazníků</a:t>
            </a:r>
            <a:r>
              <a:rPr lang="en-US" sz="1600" b="0" i="0" u="none" strike="noStrike" baseline="0" dirty="0">
                <a:latin typeface="+mj-lt"/>
              </a:rPr>
              <a:t>, </a:t>
            </a:r>
            <a:r>
              <a:rPr lang="en-US" sz="1600" b="0" i="0" u="none" strike="noStrike" baseline="0" dirty="0" err="1">
                <a:latin typeface="+mj-lt"/>
              </a:rPr>
              <a:t>jejich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spotřebních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návycích</a:t>
            </a:r>
            <a:r>
              <a:rPr lang="en-US" sz="1600" b="0" i="0" u="none" strike="noStrike" baseline="0" dirty="0">
                <a:latin typeface="+mj-lt"/>
              </a:rPr>
              <a:t> a </a:t>
            </a:r>
            <a:r>
              <a:rPr lang="en-US" sz="1600" b="0" i="0" u="none" strike="noStrike" baseline="0" dirty="0" err="1">
                <a:latin typeface="+mj-lt"/>
              </a:rPr>
              <a:t>dopadu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na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životní</a:t>
            </a:r>
            <a:r>
              <a:rPr lang="en-US" sz="1600" b="0" i="0" u="none" strike="noStrike" baseline="0" dirty="0">
                <a:latin typeface="+mj-lt"/>
              </a:rPr>
              <a:t> </a:t>
            </a:r>
            <a:r>
              <a:rPr lang="en-US" sz="1600" b="0" i="0" u="none" strike="noStrike" baseline="0" dirty="0" err="1">
                <a:latin typeface="+mj-lt"/>
              </a:rPr>
              <a:t>prostředí</a:t>
            </a:r>
            <a:r>
              <a:rPr lang="en-US" sz="1600" b="0" i="0" u="none" strike="noStrike" baseline="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3 –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dirty="0">
                <a:solidFill>
                  <a:schemeClr val="lt1"/>
                </a:solidFill>
              </a:rPr>
              <a:t>: </a:t>
            </a:r>
            <a:r>
              <a:rPr lang="en-GB" sz="2800" dirty="0" err="1">
                <a:solidFill>
                  <a:schemeClr val="lt1"/>
                </a:solidFill>
              </a:rPr>
              <a:t>případová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studie</a:t>
            </a:r>
            <a:r>
              <a:rPr lang="en-GB" sz="2800" dirty="0">
                <a:solidFill>
                  <a:schemeClr val="lt1"/>
                </a:solidFill>
              </a:rPr>
              <a:t> S3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r>
              <a:rPr lang="fr-FR" sz="1600" b="1" dirty="0">
                <a:solidFill>
                  <a:schemeClr val="tx1"/>
                </a:solidFill>
              </a:rPr>
              <a:t>Accenture.com </a:t>
            </a:r>
            <a:r>
              <a:rPr lang="en-GB" sz="1600" dirty="0">
                <a:solidFill>
                  <a:schemeClr val="tx1"/>
                </a:solidFill>
              </a:rPr>
              <a:t>(2021), </a:t>
            </a:r>
            <a:r>
              <a:rPr lang="fr-FR" sz="1600" dirty="0">
                <a:solidFill>
                  <a:schemeClr val="tx1"/>
                </a:solidFill>
              </a:rPr>
              <a:t>‘Udržitelná poslední míle’’</a:t>
            </a:r>
            <a:endParaRPr lang="en-GB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tx1"/>
                </a:solidFill>
              </a:rPr>
              <a:t>Dokument v angličtině spolu s níže uvedenou online syntézou 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3"/>
              </a:rPr>
              <a:t>https://www.accenture.com/us-en/insights/consulting/sustainable-last-mile-delivery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1600" b="1" dirty="0">
                <a:solidFill>
                  <a:schemeClr val="tx1"/>
                </a:solidFill>
              </a:rPr>
              <a:t>Souhrn </a:t>
            </a:r>
            <a:r>
              <a:rPr lang="fr-FR" sz="1600" b="1" i="1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Jedním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z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nejvýraznějších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účinků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pandemie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kovidů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zrychlení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místního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tržního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zpracování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objednávek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nebo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dodávek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což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umožňuje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rychlejší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dodání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výrobků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koncovým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zákazníkům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Společnost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Amazon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byla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jedním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z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průkopníků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tohoto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přístupu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její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schopnost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plnit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sliby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"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dodání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jednoho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dne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vždy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závisela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inovativní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strategii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místního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zpracování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Cílem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bylo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nabídnout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větší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rychlost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pohodlí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zároveň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snížit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uhlíkovou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stopu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Tato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studie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zaměřuje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iniciativy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pobídky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pravděpodobně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podpoří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podobné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projekty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posílí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celkovou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udržitelnou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snahu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logistických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operátorů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poslední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míli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1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9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4 –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informací</a:t>
            </a:r>
            <a:r>
              <a:rPr lang="en-GB" sz="2800" dirty="0">
                <a:solidFill>
                  <a:schemeClr val="lt1"/>
                </a:solidFill>
              </a:rPr>
              <a:t>: </a:t>
            </a:r>
            <a:r>
              <a:rPr lang="en-GB" sz="2800" dirty="0" err="1">
                <a:solidFill>
                  <a:schemeClr val="lt1"/>
                </a:solidFill>
              </a:rPr>
              <a:t>případová</a:t>
            </a:r>
            <a:r>
              <a:rPr lang="en-GB" sz="2800" dirty="0">
                <a:solidFill>
                  <a:schemeClr val="lt1"/>
                </a:solidFill>
              </a:rPr>
              <a:t> </a:t>
            </a:r>
            <a:r>
              <a:rPr lang="en-GB" sz="2800" dirty="0" err="1">
                <a:solidFill>
                  <a:schemeClr val="lt1"/>
                </a:solidFill>
              </a:rPr>
              <a:t>studie</a:t>
            </a:r>
            <a:r>
              <a:rPr lang="en-GB" sz="2800" dirty="0">
                <a:solidFill>
                  <a:schemeClr val="lt1"/>
                </a:solidFill>
              </a:rPr>
              <a:t> S4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Thomasnet.com </a:t>
            </a:r>
            <a:r>
              <a:rPr lang="en-GB" sz="1600" dirty="0">
                <a:solidFill>
                  <a:schemeClr val="tx1"/>
                </a:solidFill>
              </a:rPr>
              <a:t>(2021, </a:t>
            </a:r>
            <a:r>
              <a:rPr lang="cs-CZ" sz="1600" dirty="0">
                <a:solidFill>
                  <a:schemeClr val="tx1"/>
                </a:solidFill>
              </a:rPr>
              <a:t>Leden</a:t>
            </a:r>
            <a:r>
              <a:rPr lang="en-GB" sz="1600" dirty="0">
                <a:solidFill>
                  <a:schemeClr val="tx1"/>
                </a:solidFill>
              </a:rPr>
              <a:t>), “</a:t>
            </a:r>
            <a:r>
              <a:rPr lang="en-US" sz="1600" dirty="0" err="1">
                <a:solidFill>
                  <a:schemeClr val="tx1"/>
                </a:solidFill>
              </a:rPr>
              <a:t>Společenská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odpovědnost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firem</a:t>
            </a:r>
            <a:r>
              <a:rPr lang="en-US" sz="1600" dirty="0">
                <a:solidFill>
                  <a:schemeClr val="tx1"/>
                </a:solidFill>
              </a:rPr>
              <a:t> (CSR) a </a:t>
            </a:r>
            <a:r>
              <a:rPr lang="en-US" sz="1600" dirty="0" err="1">
                <a:solidFill>
                  <a:schemeClr val="tx1"/>
                </a:solidFill>
              </a:rPr>
              <a:t>udržitelnost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r>
              <a:rPr lang="en-US" sz="1600" dirty="0">
                <a:solidFill>
                  <a:schemeClr val="tx1"/>
                </a:solidFill>
              </a:rPr>
              <a:t> Amazon</a:t>
            </a:r>
            <a:r>
              <a:rPr lang="en-GB" sz="1600" dirty="0">
                <a:solidFill>
                  <a:schemeClr val="tx1"/>
                </a:solidFill>
              </a:rPr>
              <a:t>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Dokument v angličtině spolu s níže uvedenou online syntézou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3"/>
              </a:rPr>
              <a:t>https://www.thomasnet.com/articles/other/amazon-csr-sustainability/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1600" b="1" dirty="0">
                <a:solidFill>
                  <a:schemeClr val="tx1"/>
                </a:solidFill>
              </a:rPr>
              <a:t>Souhrn </a:t>
            </a:r>
            <a:r>
              <a:rPr lang="fr-FR" sz="1600" b="1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Jako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největší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nadnárodní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technologická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společnost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světě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která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známá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především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svými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službami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doručování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poslední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míli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se Amazon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rychle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stal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dominantním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hráčem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oblasti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elektronického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obchodu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Jako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takový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má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značný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vliv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maloobchodní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subjekty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dopravce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logistiky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různých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zemích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nese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odpovědnost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za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definování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pravidel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pro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efektivnější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provoz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také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za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ovlivňování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společenské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odpovědnosti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podniků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tomto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odvětví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Tento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článek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globální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syntézou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jejich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iniciativ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této</a:t>
            </a:r>
            <a:r>
              <a:rPr lang="en-US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oblasti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5171641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1146</Words>
  <Application>Microsoft Office PowerPoint</Application>
  <PresentationFormat>Předvádění na obrazovce (4:3)</PresentationFormat>
  <Paragraphs>125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21</cp:revision>
  <dcterms:created xsi:type="dcterms:W3CDTF">2016-11-18T09:55:38Z</dcterms:created>
  <dcterms:modified xsi:type="dcterms:W3CDTF">2022-12-03T19:20:38Z</dcterms:modified>
</cp:coreProperties>
</file>