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59" r:id="rId5"/>
    <p:sldId id="261" r:id="rId6"/>
    <p:sldId id="265" r:id="rId7"/>
    <p:sldId id="266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bzyEzC8tiMHWx6deNdtHXJhxg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18C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0C5976-FB19-4867-A2B4-DEF7078B3A27}">
  <a:tblStyle styleId="{980C5976-FB19-4867-A2B4-DEF7078B3A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70" y="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" name="Google Shape;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b78f225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g10b78f225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b78f225a7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g10b78f225a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663" y="6357783"/>
            <a:ext cx="2010676" cy="50021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7"/>
          <p:cNvSpPr txBox="1"/>
          <p:nvPr/>
        </p:nvSpPr>
        <p:spPr>
          <a:xfrm>
            <a:off x="2377921" y="6381511"/>
            <a:ext cx="3501671" cy="45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  <a:tabLst/>
              <a:defRPr/>
            </a:pPr>
            <a:r>
              <a:rPr lang="cs-CZ" sz="750" dirty="0">
                <a:solidFill>
                  <a:schemeClr val="bg1">
                    <a:lumMod val="50000"/>
                  </a:schemeClr>
                </a:solidFill>
              </a:rPr>
              <a:t>Podpora Evropské komise při tvorbě této publikace nepředstavuje souhlas s obsahem, který odráží pouze názory autorů, a Komise nemůže být zodpovědná za jakékoliv využití informací obsažených v této publikaci</a:t>
            </a:r>
            <a:endParaRPr lang="cs-CZ" sz="75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  <a:tabLst/>
              <a:defRPr/>
            </a:pPr>
            <a:r>
              <a:rPr lang="en-US" sz="750" b="0" i="0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endParaRPr sz="75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eño personalizado">
  <p:cSld name="1_Diseño personalizad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468313" y="1196975"/>
            <a:ext cx="8183562" cy="1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5" descr="Dexion s.r.o. joins the Czech Logistics Association"/>
          <p:cNvSpPr/>
          <p:nvPr/>
        </p:nvSpPr>
        <p:spPr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979" y="0"/>
            <a:ext cx="2061054" cy="6497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/>
          <p:nvPr/>
        </p:nvSpPr>
        <p:spPr>
          <a:xfrm>
            <a:off x="264695" y="508411"/>
            <a:ext cx="185286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Successful online learning for </a:t>
            </a:r>
            <a:endParaRPr sz="8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sustainable last mile logistics</a:t>
            </a:r>
            <a:endParaRPr sz="800" b="1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r-2-car.org/about-c-i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1</a:t>
            </a:fld>
            <a:endParaRPr dirty="0"/>
          </a:p>
        </p:txBody>
      </p:sp>
      <p:sp>
        <p:nvSpPr>
          <p:cNvPr id="25" name="Google Shape;25;p4"/>
          <p:cNvSpPr txBox="1"/>
          <p:nvPr/>
        </p:nvSpPr>
        <p:spPr>
          <a:xfrm>
            <a:off x="2599506" y="2794758"/>
            <a:ext cx="3945000" cy="107730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dirty="0">
                <a:solidFill>
                  <a:schemeClr val="lt1"/>
                </a:solidFill>
              </a:rPr>
              <a:t>K</a:t>
            </a: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apsle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dirty="0">
                <a:solidFill>
                  <a:schemeClr val="lt1"/>
                </a:solidFill>
              </a:rPr>
              <a:t>3</a:t>
            </a: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cs-CZ" sz="3200" b="1" dirty="0">
                <a:solidFill>
                  <a:schemeClr val="lt1"/>
                </a:solidFill>
              </a:rPr>
              <a:t>2</a:t>
            </a: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cs-CZ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1342793" y="4293825"/>
            <a:ext cx="7014600" cy="830956"/>
          </a:xfrm>
          <a:prstGeom prst="rect">
            <a:avLst/>
          </a:prstGeom>
          <a:noFill/>
          <a:ln w="19050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chemeClr val="dk1"/>
                </a:solidFill>
              </a:rPr>
              <a:t> </a:t>
            </a:r>
            <a:r>
              <a:rPr lang="cs-CZ" sz="2400" b="1" dirty="0">
                <a:solidFill>
                  <a:schemeClr val="dk1"/>
                </a:solidFill>
              </a:rPr>
              <a:t>Sběr dat v</a:t>
            </a:r>
            <a:r>
              <a:rPr lang="en-GB" sz="2400" b="1" dirty="0">
                <a:solidFill>
                  <a:schemeClr val="dk1"/>
                </a:solidFill>
              </a:rPr>
              <a:t> LMD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2400" b="1" dirty="0">
              <a:solidFill>
                <a:schemeClr val="dk1"/>
              </a:solidFill>
            </a:endParaRPr>
          </a:p>
        </p:txBody>
      </p:sp>
      <p:sp>
        <p:nvSpPr>
          <p:cNvPr id="27" name="Google Shape;27;p4"/>
          <p:cNvSpPr txBox="1"/>
          <p:nvPr/>
        </p:nvSpPr>
        <p:spPr>
          <a:xfrm>
            <a:off x="248194" y="1222861"/>
            <a:ext cx="8451669" cy="461624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>
                <a:solidFill>
                  <a:schemeClr val="lt1"/>
                </a:solidFill>
              </a:rPr>
              <a:t>KAPITOLA</a:t>
            </a:r>
            <a:r>
              <a:rPr lang="en-GB" sz="2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GB" sz="2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it-IT" sz="2000" b="1" i="0" dirty="0">
                <a:solidFill>
                  <a:schemeClr val="bg1"/>
                </a:solidFill>
              </a:rPr>
              <a:t>Trend</a:t>
            </a:r>
            <a:r>
              <a:rPr lang="cs-CZ" sz="2000" b="1" i="0" dirty="0">
                <a:solidFill>
                  <a:schemeClr val="bg1"/>
                </a:solidFill>
              </a:rPr>
              <a:t>y</a:t>
            </a:r>
            <a:r>
              <a:rPr lang="it-IT" sz="2000" b="1" i="0" dirty="0">
                <a:solidFill>
                  <a:schemeClr val="bg1"/>
                </a:solidFill>
              </a:rPr>
              <a:t> </a:t>
            </a:r>
            <a:r>
              <a:rPr lang="cs-CZ" sz="2000" b="1" i="0" dirty="0">
                <a:solidFill>
                  <a:schemeClr val="bg1"/>
                </a:solidFill>
              </a:rPr>
              <a:t>pro</a:t>
            </a:r>
            <a:r>
              <a:rPr lang="it-IT" sz="2000" b="1" i="0" dirty="0">
                <a:solidFill>
                  <a:schemeClr val="bg1"/>
                </a:solidFill>
              </a:rPr>
              <a:t> efe</a:t>
            </a:r>
            <a:r>
              <a:rPr lang="cs-CZ" sz="2000" b="1" i="0" dirty="0">
                <a:solidFill>
                  <a:schemeClr val="bg1"/>
                </a:solidFill>
              </a:rPr>
              <a:t>k</a:t>
            </a:r>
            <a:r>
              <a:rPr lang="it-IT" sz="2000" b="1" i="0" dirty="0">
                <a:solidFill>
                  <a:schemeClr val="bg1"/>
                </a:solidFill>
              </a:rPr>
              <a:t>tiv</a:t>
            </a:r>
            <a:r>
              <a:rPr lang="cs-CZ" sz="2000" b="1" i="0" dirty="0" err="1">
                <a:solidFill>
                  <a:schemeClr val="bg1"/>
                </a:solidFill>
              </a:rPr>
              <a:t>nější</a:t>
            </a:r>
            <a:r>
              <a:rPr lang="cs-CZ" sz="2000" b="1" i="0" dirty="0">
                <a:solidFill>
                  <a:schemeClr val="bg1"/>
                </a:solidFill>
              </a:rPr>
              <a:t> logistiku</a:t>
            </a:r>
            <a:r>
              <a:rPr lang="it-IT" sz="2000" b="1" i="0" dirty="0">
                <a:solidFill>
                  <a:schemeClr val="bg1"/>
                </a:solidFill>
              </a:rPr>
              <a:t> </a:t>
            </a:r>
            <a:r>
              <a:rPr lang="cs-CZ" sz="2000" b="1" i="0" dirty="0">
                <a:solidFill>
                  <a:schemeClr val="bg1"/>
                </a:solidFill>
              </a:rPr>
              <a:t>poslední míle</a:t>
            </a:r>
            <a:endParaRPr lang="en-GB" sz="24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248193" y="1897183"/>
            <a:ext cx="8451669" cy="461624"/>
          </a:xfrm>
          <a:prstGeom prst="rect">
            <a:avLst/>
          </a:prstGeom>
          <a:noFill/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LEKCE</a:t>
            </a:r>
            <a:r>
              <a:rPr lang="en-GB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GB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it-IT" sz="2000" b="1" dirty="0"/>
              <a:t>Informa</a:t>
            </a:r>
            <a:r>
              <a:rPr lang="cs-CZ" sz="2000" b="1" dirty="0"/>
              <a:t>ční</a:t>
            </a:r>
            <a:r>
              <a:rPr lang="it-IT" sz="2000" b="1" dirty="0"/>
              <a:t> management: </a:t>
            </a:r>
            <a:r>
              <a:rPr lang="cs-CZ" sz="2000" b="1" dirty="0"/>
              <a:t>klíč k úspěchu</a:t>
            </a:r>
            <a:r>
              <a:rPr lang="it-IT" sz="2000" b="1" dirty="0"/>
              <a:t> </a:t>
            </a:r>
            <a:endParaRPr lang="cs-CZ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b78f225a7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2</a:t>
            </a:fld>
            <a:endParaRPr/>
          </a:p>
        </p:txBody>
      </p:sp>
      <p:sp>
        <p:nvSpPr>
          <p:cNvPr id="34" name="Google Shape;34;g10b78f225a7_0_0"/>
          <p:cNvSpPr txBox="1"/>
          <p:nvPr/>
        </p:nvSpPr>
        <p:spPr>
          <a:xfrm>
            <a:off x="248175" y="13667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Tematicky </a:t>
            </a:r>
            <a:r>
              <a:rPr lang="cs-CZ" sz="2000" b="1" u="sng" dirty="0">
                <a:solidFill>
                  <a:srgbClr val="18C320"/>
                </a:solidFill>
                <a:extLst>
                  <a:ext uri="http://customooxmlschemas.google.com/">
  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předcházející</a:t>
            </a: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 kapsle </a:t>
            </a:r>
            <a:r>
              <a:rPr lang="en-GB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: 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0b78f225a7_0_0"/>
          <p:cNvSpPr txBox="1"/>
          <p:nvPr/>
        </p:nvSpPr>
        <p:spPr>
          <a:xfrm>
            <a:off x="248175" y="2915075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</a:rPr>
              <a:t>Související kapsle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g10b78f225a7_0_0"/>
          <p:cNvSpPr txBox="1"/>
          <p:nvPr/>
        </p:nvSpPr>
        <p:spPr>
          <a:xfrm>
            <a:off x="4793300" y="1366700"/>
            <a:ext cx="4160400" cy="369291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2.3.4, 3.1.1, 3.2.2</a:t>
            </a:r>
            <a:endParaRPr sz="20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g10b78f225a7_0_0"/>
          <p:cNvSpPr txBox="1"/>
          <p:nvPr/>
        </p:nvSpPr>
        <p:spPr>
          <a:xfrm>
            <a:off x="4824134" y="2881963"/>
            <a:ext cx="4160400" cy="369291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3200"/>
            </a:pPr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1.4.2, 1.4.3, 2.2.3, 2.2.4, 3.4.1, 3.4.4</a:t>
            </a:r>
            <a:endParaRPr lang="es-ES" sz="1600" dirty="0">
              <a:solidFill>
                <a:schemeClr val="dk1"/>
              </a:solidFill>
            </a:endParaRPr>
          </a:p>
        </p:txBody>
      </p:sp>
      <p:sp>
        <p:nvSpPr>
          <p:cNvPr id="38" name="Google Shape;38;g10b78f225a7_0_0"/>
          <p:cNvSpPr txBox="1"/>
          <p:nvPr/>
        </p:nvSpPr>
        <p:spPr>
          <a:xfrm>
            <a:off x="300300" y="46044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1" dirty="0" err="1">
                <a:solidFill>
                  <a:srgbClr val="18C320"/>
                </a:solidFill>
              </a:rPr>
              <a:t>Aut</a:t>
            </a:r>
            <a:r>
              <a:rPr lang="cs-CZ" sz="2000" b="1" dirty="0">
                <a:solidFill>
                  <a:srgbClr val="18C320"/>
                </a:solidFill>
              </a:rPr>
              <a:t>oři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g10b78f225a7_0_0"/>
          <p:cNvSpPr txBox="1"/>
          <p:nvPr/>
        </p:nvSpPr>
        <p:spPr>
          <a:xfrm>
            <a:off x="4793300" y="4635309"/>
            <a:ext cx="4160400" cy="369291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cs-CZ" sz="1600" dirty="0">
                <a:solidFill>
                  <a:schemeClr val="dk1"/>
                </a:solidFill>
              </a:rPr>
              <a:t>CLA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SUSMILE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consortium member</a:t>
            </a:r>
            <a:endParaRPr lang="en-GB" sz="1600" dirty="0">
              <a:solidFill>
                <a:schemeClr val="dk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2 Rectángulo"/>
          <p:cNvSpPr/>
          <p:nvPr/>
        </p:nvSpPr>
        <p:spPr>
          <a:xfrm>
            <a:off x="313508" y="891234"/>
            <a:ext cx="8477795" cy="523220"/>
          </a:xfrm>
          <a:prstGeom prst="rect">
            <a:avLst/>
          </a:prstGeom>
          <a:solidFill>
            <a:srgbClr val="18C320"/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Cíl kapsle</a:t>
            </a:r>
            <a:endParaRPr lang="en-GB" sz="2800" dirty="0"/>
          </a:p>
        </p:txBody>
      </p:sp>
      <p:sp>
        <p:nvSpPr>
          <p:cNvPr id="4" name="3 Rectángulo"/>
          <p:cNvSpPr/>
          <p:nvPr/>
        </p:nvSpPr>
        <p:spPr>
          <a:xfrm>
            <a:off x="313509" y="1586972"/>
            <a:ext cx="8464731" cy="123110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 rtl="0">
              <a:spcBef>
                <a:spcPts val="0"/>
              </a:spcBef>
              <a:spcAft>
                <a:spcPts val="800"/>
              </a:spcAft>
            </a:pPr>
            <a:r>
              <a:rPr lang="en-US" sz="2000" b="0" u="none" strike="noStrike" dirty="0">
                <a:solidFill>
                  <a:srgbClr val="000000"/>
                </a:solidFill>
                <a:effectLst/>
                <a:latin typeface="+mn-lt"/>
              </a:rPr>
              <a:t>Tato </a:t>
            </a:r>
            <a:r>
              <a:rPr lang="en-US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kapsle</a:t>
            </a:r>
            <a:r>
              <a:rPr lang="en-US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se </a:t>
            </a:r>
            <a:r>
              <a:rPr lang="en-US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zabývá</a:t>
            </a:r>
            <a:r>
              <a:rPr lang="en-US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US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problematikou</a:t>
            </a:r>
            <a:r>
              <a:rPr lang="en-US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US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získávání</a:t>
            </a:r>
            <a:r>
              <a:rPr lang="en-US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US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nových</a:t>
            </a:r>
            <a:r>
              <a:rPr lang="en-US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US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dat</a:t>
            </a:r>
            <a:r>
              <a:rPr lang="en-US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US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při</a:t>
            </a:r>
            <a:r>
              <a:rPr lang="en-US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US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sběru</a:t>
            </a:r>
            <a:r>
              <a:rPr lang="en-US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US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informací</a:t>
            </a:r>
            <a:r>
              <a:rPr lang="en-US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a </a:t>
            </a:r>
            <a:r>
              <a:rPr lang="en-US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seznamuje</a:t>
            </a:r>
            <a:r>
              <a:rPr lang="en-US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US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studenty</a:t>
            </a:r>
            <a:r>
              <a:rPr lang="en-US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s </a:t>
            </a:r>
            <a:r>
              <a:rPr lang="en-US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moderními</a:t>
            </a:r>
            <a:r>
              <a:rPr lang="en-US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US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komunikačními</a:t>
            </a:r>
            <a:r>
              <a:rPr lang="en-US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US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systémy</a:t>
            </a:r>
            <a:r>
              <a:rPr lang="en-US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a </a:t>
            </a:r>
            <a:r>
              <a:rPr lang="en-US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jejich</a:t>
            </a:r>
            <a:r>
              <a:rPr lang="en-US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US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využitím</a:t>
            </a:r>
            <a:r>
              <a:rPr lang="en-US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US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při</a:t>
            </a:r>
            <a:r>
              <a:rPr lang="en-US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US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distribuci</a:t>
            </a:r>
            <a:r>
              <a:rPr lang="en-US" sz="2000" b="0" u="none" strike="noStrike" dirty="0">
                <a:solidFill>
                  <a:srgbClr val="000000"/>
                </a:solidFill>
                <a:effectLst/>
                <a:latin typeface="+mn-lt"/>
              </a:rPr>
              <a:t>, </a:t>
            </a:r>
            <a:r>
              <a:rPr lang="en-US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navigaci</a:t>
            </a:r>
            <a:r>
              <a:rPr lang="en-US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a </a:t>
            </a:r>
            <a:r>
              <a:rPr lang="en-US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parkování</a:t>
            </a:r>
            <a:r>
              <a:rPr lang="cs-CZ" sz="2000" b="0" u="none" strike="noStrike" dirty="0">
                <a:solidFill>
                  <a:srgbClr val="000000"/>
                </a:solidFill>
                <a:effectLst/>
                <a:latin typeface="+mn-lt"/>
              </a:rPr>
              <a:t>.</a:t>
            </a:r>
            <a:br>
              <a:rPr lang="en-US" sz="2800" dirty="0"/>
            </a:br>
            <a:endParaRPr lang="en-GB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448389"/>
              </p:ext>
            </p:extLst>
          </p:nvPr>
        </p:nvGraphicFramePr>
        <p:xfrm>
          <a:off x="326571" y="4053498"/>
          <a:ext cx="8464731" cy="906060"/>
        </p:xfrm>
        <a:graphic>
          <a:graphicData uri="http://schemas.openxmlformats.org/drawingml/2006/table">
            <a:tbl>
              <a:tblPr/>
              <a:tblGrid>
                <a:gridCol w="245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228"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K</a:t>
                      </a:r>
                      <a:r>
                        <a:rPr lang="en-GB" sz="1800" b="0" i="0" u="none" strike="noStrike" noProof="0" dirty="0" err="1">
                          <a:solidFill>
                            <a:srgbClr val="FFFFFF"/>
                          </a:solidFill>
                          <a:latin typeface="Arial"/>
                        </a:rPr>
                        <a:t>ategor</a:t>
                      </a:r>
                      <a:r>
                        <a:rPr lang="cs-CZ" sz="1800" b="0" i="0" u="none" strike="noStrike" noProof="0" dirty="0" err="1">
                          <a:solidFill>
                            <a:srgbClr val="FFFFFF"/>
                          </a:solidFill>
                          <a:latin typeface="Arial"/>
                        </a:rPr>
                        <a:t>ie</a:t>
                      </a:r>
                      <a:endParaRPr lang="en-GB" sz="1800" noProof="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Do</a:t>
                      </a:r>
                      <a:r>
                        <a:rPr lang="cs-CZ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k</a:t>
                      </a:r>
                      <a:r>
                        <a:rPr lang="en-GB" sz="1800" b="0" i="0" u="none" strike="noStrike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ument</a:t>
                      </a: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, </a:t>
                      </a:r>
                      <a:r>
                        <a:rPr lang="cs-CZ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zdroj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EQF</a:t>
                      </a:r>
                      <a:endParaRPr lang="es-ES" sz="180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798374"/>
              </p:ext>
            </p:extLst>
          </p:nvPr>
        </p:nvGraphicFramePr>
        <p:xfrm>
          <a:off x="326572" y="5281362"/>
          <a:ext cx="8490858" cy="342584"/>
        </p:xfrm>
        <a:graphic>
          <a:graphicData uri="http://schemas.openxmlformats.org/drawingml/2006/table">
            <a:tbl>
              <a:tblPr/>
              <a:tblGrid>
                <a:gridCol w="24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Cvičení</a:t>
                      </a:r>
                      <a:endParaRPr lang="en-GB" sz="1800" noProof="0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N</a:t>
                      </a: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E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025801"/>
              </p:ext>
            </p:extLst>
          </p:nvPr>
        </p:nvGraphicFramePr>
        <p:xfrm>
          <a:off x="300445" y="5945750"/>
          <a:ext cx="8477795" cy="891224"/>
        </p:xfrm>
        <a:graphic>
          <a:graphicData uri="http://schemas.openxmlformats.org/drawingml/2006/table">
            <a:tbl>
              <a:tblPr/>
              <a:tblGrid>
                <a:gridCol w="2468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3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152">
                  <a:extLst>
                    <a:ext uri="{9D8B030D-6E8A-4147-A177-3AD203B41FA5}">
                      <a16:colId xmlns:a16="http://schemas.microsoft.com/office/drawing/2014/main" val="3821588110"/>
                    </a:ext>
                  </a:extLst>
                </a:gridCol>
                <a:gridCol w="2003152">
                  <a:extLst>
                    <a:ext uri="{9D8B030D-6E8A-4147-A177-3AD203B41FA5}">
                      <a16:colId xmlns:a16="http://schemas.microsoft.com/office/drawing/2014/main" val="22491899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Časová náročnost</a:t>
                      </a:r>
                      <a:endParaRPr lang="cs-CZ" sz="1800" u="none" strike="noStrike" cap="none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Obsah</a:t>
                      </a:r>
                      <a:endParaRPr lang="en-GB" sz="1800" b="0" i="0" u="none" strike="noStrike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noProof="0" dirty="0">
                          <a:solidFill>
                            <a:srgbClr val="7F7F7F"/>
                          </a:solidFill>
                          <a:latin typeface="Arial"/>
                        </a:rPr>
                        <a:t> </a:t>
                      </a: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5 </a:t>
                      </a:r>
                      <a:r>
                        <a:rPr lang="cs-CZ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M</a:t>
                      </a:r>
                      <a:r>
                        <a:rPr lang="en-GB" sz="1800" b="0" i="0" u="none" strike="noStrike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inut</a:t>
                      </a:r>
                      <a:endParaRPr lang="en-GB" sz="1800" b="0" i="0" u="none" strike="noStrike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noProof="0" dirty="0">
                          <a:solidFill>
                            <a:schemeClr val="tx1"/>
                          </a:solidFill>
                        </a:rPr>
                        <a:t>Cvičení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en-GB" sz="1800" noProof="0" dirty="0" err="1">
                          <a:solidFill>
                            <a:schemeClr val="tx1"/>
                          </a:solidFill>
                        </a:rPr>
                        <a:t>Minut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noProof="0" dirty="0">
                          <a:solidFill>
                            <a:schemeClr val="tx1"/>
                          </a:solidFill>
                        </a:rPr>
                        <a:t>Další</a:t>
                      </a: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 do</a:t>
                      </a:r>
                      <a:r>
                        <a:rPr lang="cs-CZ" sz="1800" noProof="0" dirty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GB" sz="1800" noProof="0" dirty="0" err="1">
                          <a:solidFill>
                            <a:schemeClr val="tx1"/>
                          </a:solidFill>
                        </a:rPr>
                        <a:t>ument</a:t>
                      </a:r>
                      <a:r>
                        <a:rPr lang="cs-CZ" sz="1800" noProof="0" dirty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en-GB" sz="1800" noProof="0" dirty="0" err="1">
                          <a:solidFill>
                            <a:schemeClr val="tx1"/>
                          </a:solidFill>
                        </a:rPr>
                        <a:t>Minut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4</a:t>
            </a:fld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90000"/>
              </a:lnSpc>
              <a:buClr>
                <a:schemeClr val="lt1"/>
              </a:buClr>
              <a:buSzPts val="3959"/>
            </a:pPr>
            <a:r>
              <a:rPr lang="cs-CZ" sz="2800" dirty="0">
                <a:solidFill>
                  <a:schemeClr val="lt1"/>
                </a:solidFill>
              </a:rPr>
              <a:t>Obsah</a:t>
            </a:r>
            <a:r>
              <a:rPr lang="en-GB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GB" sz="2800" dirty="0"/>
          </a:p>
        </p:txBody>
      </p:sp>
      <p:sp>
        <p:nvSpPr>
          <p:cNvPr id="57" name="Google Shape;57;p3"/>
          <p:cNvSpPr/>
          <p:nvPr/>
        </p:nvSpPr>
        <p:spPr>
          <a:xfrm>
            <a:off x="1358538" y="2396683"/>
            <a:ext cx="7354388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n-AU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Inteligentní</a:t>
            </a:r>
            <a:r>
              <a:rPr lang="en-AU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dopravní</a:t>
            </a:r>
            <a:r>
              <a:rPr lang="en-AU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systémy</a:t>
            </a:r>
            <a:r>
              <a:rPr lang="en-AU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(ITS)</a:t>
            </a: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n-AU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Získávání</a:t>
            </a:r>
            <a:r>
              <a:rPr lang="en-AU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informací</a:t>
            </a:r>
            <a:r>
              <a:rPr lang="en-AU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AU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dopravě</a:t>
            </a:r>
            <a:endParaRPr lang="en-AU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n-AU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Získávání</a:t>
            </a:r>
            <a:r>
              <a:rPr lang="en-AU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informací</a:t>
            </a:r>
            <a:r>
              <a:rPr lang="en-AU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AU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silniční</a:t>
            </a:r>
            <a:r>
              <a:rPr lang="en-AU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dopravě</a:t>
            </a:r>
            <a:endParaRPr lang="en-AU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n-AU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Kooperativní</a:t>
            </a:r>
            <a:r>
              <a:rPr lang="en-AU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inteligentní</a:t>
            </a:r>
            <a:r>
              <a:rPr lang="en-AU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dopravní</a:t>
            </a:r>
            <a:r>
              <a:rPr lang="en-AU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systémy</a:t>
            </a:r>
            <a:endParaRPr lang="en-AU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876753" y="2360711"/>
            <a:ext cx="338093" cy="1754089"/>
          </a:xfrm>
          <a:prstGeom prst="rect">
            <a:avLst/>
          </a:prstGeom>
          <a:solidFill>
            <a:srgbClr val="18C32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b78f225a7_0_2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5</a:t>
            </a:fld>
            <a:endParaRPr/>
          </a:p>
        </p:txBody>
      </p:sp>
      <p:sp>
        <p:nvSpPr>
          <p:cNvPr id="72" name="Google Shape;72;g10b78f225a7_0_23"/>
          <p:cNvSpPr txBox="1"/>
          <p:nvPr/>
        </p:nvSpPr>
        <p:spPr>
          <a:xfrm>
            <a:off x="285530" y="970029"/>
            <a:ext cx="8558023" cy="793457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lvl="0" indent="-742950">
              <a:lnSpc>
                <a:spcPct val="90000"/>
              </a:lnSpc>
            </a:pPr>
            <a:r>
              <a:rPr lang="en-GB" sz="2800" dirty="0" err="1">
                <a:solidFill>
                  <a:schemeClr val="lt1"/>
                </a:solidFill>
              </a:rPr>
              <a:t>Instru</a:t>
            </a:r>
            <a:r>
              <a:rPr lang="cs-CZ" sz="2800" dirty="0" err="1">
                <a:solidFill>
                  <a:schemeClr val="lt1"/>
                </a:solidFill>
              </a:rPr>
              <a:t>kce</a:t>
            </a:r>
            <a:r>
              <a:rPr lang="cs-CZ" sz="2800" dirty="0">
                <a:solidFill>
                  <a:schemeClr val="lt1"/>
                </a:solidFill>
              </a:rPr>
              <a:t> k odkazům</a:t>
            </a:r>
            <a:r>
              <a:rPr lang="en-GB" sz="2800" dirty="0">
                <a:solidFill>
                  <a:schemeClr val="lt1"/>
                </a:solidFill>
              </a:rPr>
              <a:t> 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19069" y="1929637"/>
            <a:ext cx="836773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Za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účelem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plynulejšího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rozvoje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mobility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byly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velké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míře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zavedeny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inteligentní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dopravní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systémy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(ITS),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jejichž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účinnost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závisí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také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sběru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dopravních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přepravních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informací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V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této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kapitole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budou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uvedena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klíčová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fakta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ze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dvou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zdrojů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en-AU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1. 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Dokument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formátu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Word,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který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obsahuje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popis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inteligentních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dopravních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systémů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AU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2.  Online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článek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který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představuje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informace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parkovacích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systémech</a:t>
            </a:r>
            <a:endParaRPr lang="en-AU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Zatímco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wordovský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dokument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zahrnuje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všechny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tři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body z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obsahu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(ITS,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získávání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informací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), online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článek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zaměřuje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především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kooperativní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inteligentní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dopravní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systémy</a:t>
            </a:r>
            <a:r>
              <a:rPr lang="en-AU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(CITS).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6</a:t>
            </a:fld>
            <a:endParaRPr dirty="0"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1</a:t>
            </a:r>
            <a:r>
              <a:rPr lang="cs-CZ" sz="2800" dirty="0">
                <a:solidFill>
                  <a:schemeClr val="lt1"/>
                </a:solidFill>
              </a:rPr>
              <a:t> -</a:t>
            </a:r>
            <a:r>
              <a:rPr lang="cs-CZ" sz="28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800" dirty="0">
                <a:solidFill>
                  <a:srgbClr val="FFFFFF"/>
                </a:solidFill>
                <a:latin typeface="Arial" panose="020B0604020202020204" pitchFamily="34" charset="0"/>
              </a:rPr>
              <a:t>zdroj i</a:t>
            </a:r>
            <a:r>
              <a:rPr lang="cs-CZ" sz="28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nformací: přiložený dokument 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4"/>
            <a:ext cx="8477700" cy="1724275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AU" sz="2000" dirty="0" err="1">
                <a:solidFill>
                  <a:schemeClr val="tx1"/>
                </a:solidFill>
              </a:rPr>
              <a:t>Tento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wordový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dokument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byl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sestaven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speciálně</a:t>
            </a:r>
            <a:r>
              <a:rPr lang="en-AU" sz="2000" dirty="0">
                <a:solidFill>
                  <a:schemeClr val="tx1"/>
                </a:solidFill>
              </a:rPr>
              <a:t> pro </a:t>
            </a:r>
            <a:r>
              <a:rPr lang="en-AU" sz="2000" dirty="0" err="1">
                <a:solidFill>
                  <a:schemeClr val="tx1"/>
                </a:solidFill>
              </a:rPr>
              <a:t>tuto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kapsli</a:t>
            </a:r>
            <a:r>
              <a:rPr lang="en-AU" sz="2000" dirty="0">
                <a:solidFill>
                  <a:schemeClr val="tx1"/>
                </a:solidFill>
              </a:rPr>
              <a:t>, aby </a:t>
            </a:r>
            <a:r>
              <a:rPr lang="en-AU" sz="2000" dirty="0" err="1">
                <a:solidFill>
                  <a:schemeClr val="tx1"/>
                </a:solidFill>
              </a:rPr>
              <a:t>pokryl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nejdůležitější</a:t>
            </a:r>
            <a:r>
              <a:rPr lang="en-AU" sz="2000" dirty="0">
                <a:solidFill>
                  <a:schemeClr val="tx1"/>
                </a:solidFill>
              </a:rPr>
              <a:t> body v </a:t>
            </a:r>
            <a:r>
              <a:rPr lang="en-AU" sz="2000" dirty="0" err="1">
                <a:solidFill>
                  <a:schemeClr val="tx1"/>
                </a:solidFill>
              </a:rPr>
              <a:t>oblasti</a:t>
            </a:r>
            <a:r>
              <a:rPr lang="en-AU" sz="2000" dirty="0">
                <a:solidFill>
                  <a:schemeClr val="tx1"/>
                </a:solidFill>
              </a:rPr>
              <a:t> ITS. Jak </a:t>
            </a:r>
            <a:r>
              <a:rPr lang="en-AU" sz="2000" dirty="0" err="1">
                <a:solidFill>
                  <a:schemeClr val="tx1"/>
                </a:solidFill>
              </a:rPr>
              <a:t>tyto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systémy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fungují</a:t>
            </a:r>
            <a:r>
              <a:rPr lang="en-AU" sz="2000" dirty="0">
                <a:solidFill>
                  <a:schemeClr val="tx1"/>
                </a:solidFill>
              </a:rPr>
              <a:t> a </a:t>
            </a:r>
            <a:r>
              <a:rPr lang="en-AU" sz="2000" dirty="0" err="1">
                <a:solidFill>
                  <a:schemeClr val="tx1"/>
                </a:solidFill>
              </a:rPr>
              <a:t>jaké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výhody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přinášejí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účastníkům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silničního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provozu</a:t>
            </a:r>
            <a:r>
              <a:rPr lang="en-AU" sz="2000" dirty="0">
                <a:solidFill>
                  <a:schemeClr val="tx1"/>
                </a:solidFill>
              </a:rPr>
              <a:t>. </a:t>
            </a:r>
            <a:r>
              <a:rPr lang="en-AU" sz="2000" dirty="0" err="1">
                <a:solidFill>
                  <a:schemeClr val="tx1"/>
                </a:solidFill>
              </a:rPr>
              <a:t>Obsahuje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popis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informačního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toku</a:t>
            </a:r>
            <a:r>
              <a:rPr lang="en-AU" sz="2000" dirty="0">
                <a:solidFill>
                  <a:schemeClr val="tx1"/>
                </a:solidFill>
              </a:rPr>
              <a:t>, </a:t>
            </a:r>
            <a:r>
              <a:rPr lang="en-AU" sz="2000" dirty="0" err="1">
                <a:solidFill>
                  <a:schemeClr val="tx1"/>
                </a:solidFill>
              </a:rPr>
              <a:t>různých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modulů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informačních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systémů</a:t>
            </a:r>
            <a:r>
              <a:rPr lang="en-AU" sz="2000" dirty="0">
                <a:solidFill>
                  <a:schemeClr val="tx1"/>
                </a:solidFill>
              </a:rPr>
              <a:t> a </a:t>
            </a:r>
            <a:r>
              <a:rPr lang="en-AU" sz="2000" dirty="0" err="1">
                <a:solidFill>
                  <a:schemeClr val="tx1"/>
                </a:solidFill>
              </a:rPr>
              <a:t>jejich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err="1">
                <a:solidFill>
                  <a:schemeClr val="tx1"/>
                </a:solidFill>
              </a:rPr>
              <a:t>propojení</a:t>
            </a:r>
            <a:r>
              <a:rPr lang="en-AU" sz="2000" dirty="0">
                <a:solidFill>
                  <a:schemeClr val="tx1"/>
                </a:solidFill>
              </a:rPr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EEB55E8-DB41-AE9C-F664-201C199C6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4705180"/>
            <a:ext cx="1219200" cy="1219200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4808A518-A7FE-3716-93FE-97FE7135D9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7330" y="3665966"/>
            <a:ext cx="896190" cy="8961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7</a:t>
            </a:fld>
            <a:endParaRPr dirty="0"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2</a:t>
            </a:r>
            <a:r>
              <a:rPr lang="cs-CZ" sz="2800" dirty="0">
                <a:solidFill>
                  <a:schemeClr val="lt1"/>
                </a:solidFill>
              </a:rPr>
              <a:t> – online článek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44050" y="1833186"/>
            <a:ext cx="8477700" cy="2650334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AU" sz="2000" dirty="0" err="1">
                <a:solidFill>
                  <a:schemeClr val="tx1"/>
                </a:solidFill>
                <a:latin typeface="+mj-lt"/>
              </a:rPr>
              <a:t>Pokročilou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verzí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ITS je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kooperativní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inteligentní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systém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kde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spolupracují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dva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nebo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více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subsystémů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ITS.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Přečtěte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si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tento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článek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a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dozvíte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se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některé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technické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praktické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podrobnosti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které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lze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000" dirty="0" err="1">
                <a:solidFill>
                  <a:schemeClr val="tx1"/>
                </a:solidFill>
                <a:latin typeface="+mj-lt"/>
              </a:rPr>
              <a:t>využít</a:t>
            </a:r>
            <a:r>
              <a:rPr lang="en-AU" sz="2000" dirty="0">
                <a:solidFill>
                  <a:schemeClr val="tx1"/>
                </a:solidFill>
                <a:latin typeface="+mj-lt"/>
              </a:rPr>
              <a:t> v LMD</a:t>
            </a:r>
            <a:r>
              <a:rPr lang="en-GB" sz="2000" dirty="0">
                <a:solidFill>
                  <a:schemeClr val="tx1"/>
                </a:solidFill>
                <a:latin typeface="+mj-lt"/>
              </a:rPr>
              <a:t>.</a:t>
            </a:r>
            <a:endParaRPr lang="en-GB" sz="2000" u="sng" dirty="0">
              <a:latin typeface="+mj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2400" dirty="0">
              <a:latin typeface="Segoe UI" panose="020B0502040204020203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dirty="0">
                <a:solidFill>
                  <a:schemeClr val="tx1"/>
                </a:solidFill>
              </a:rPr>
              <a:t>Přečtěte si tento článek v angličtině a dozvíte se více.</a:t>
            </a:r>
            <a:endParaRPr lang="en-GB" sz="20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34F33D84-EC8B-B7E8-6B02-CD7CE45CA1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650" y="2836526"/>
            <a:ext cx="748665" cy="748665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BD403522-ED5C-79B1-041B-2B408381F5F5}"/>
              </a:ext>
            </a:extLst>
          </p:cNvPr>
          <p:cNvSpPr txBox="1"/>
          <p:nvPr/>
        </p:nvSpPr>
        <p:spPr>
          <a:xfrm>
            <a:off x="1240240" y="3121223"/>
            <a:ext cx="3356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140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en-GB" sz="1400" dirty="0">
                <a:solidFill>
                  <a:schemeClr val="tx1"/>
                </a:solidFill>
                <a:hlinkClick r:id="rId4"/>
              </a:rPr>
              <a:t>www.car-2-car.org/about-c-its/</a:t>
            </a:r>
            <a:endParaRPr lang="cs-CZ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pect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369</Words>
  <Application>Microsoft Office PowerPoint</Application>
  <PresentationFormat>Předvádění na obrazovce (4:3)</PresentationFormat>
  <Paragraphs>69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Noto Sans Symbols</vt:lpstr>
      <vt:lpstr>Segoe UI</vt:lpstr>
      <vt:lpstr>Aspecto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i.virgel</dc:creator>
  <cp:lastModifiedBy>Veronika Matějíčková</cp:lastModifiedBy>
  <cp:revision>27</cp:revision>
  <dcterms:created xsi:type="dcterms:W3CDTF">2016-11-18T09:55:38Z</dcterms:created>
  <dcterms:modified xsi:type="dcterms:W3CDTF">2022-11-15T17:49:24Z</dcterms:modified>
</cp:coreProperties>
</file>