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4" r:id="rId4"/>
    <p:sldId id="259" r:id="rId5"/>
    <p:sldId id="261" r:id="rId6"/>
    <p:sldId id="265" r:id="rId7"/>
    <p:sldId id="266" r:id="rId8"/>
    <p:sldId id="268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gbzyEzC8tiMHWx6deNdtHXJhxgO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18C3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80C5976-FB19-4867-A2B4-DEF7078B3A27}">
  <a:tblStyle styleId="{980C5976-FB19-4867-A2B4-DEF7078B3A2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003" y="1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notesMaster" Target="notesMasters/notes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‹#›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" name="Google Shape;2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10b78f225a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" name="Google Shape;31;g10b78f225a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0b78f225a7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g10b78f225a7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0156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7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  <p:pic>
        <p:nvPicPr>
          <p:cNvPr id="16" name="Google Shape;16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2663" y="6357783"/>
            <a:ext cx="2010676" cy="500217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7"/>
          <p:cNvSpPr txBox="1"/>
          <p:nvPr/>
        </p:nvSpPr>
        <p:spPr>
          <a:xfrm>
            <a:off x="2263339" y="6432228"/>
            <a:ext cx="3904007" cy="45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750"/>
              <a:buFont typeface="Calibri"/>
              <a:buNone/>
            </a:pPr>
            <a:r>
              <a:rPr lang="cs-CZ" sz="750" dirty="0">
                <a:solidFill>
                  <a:schemeClr val="bg1">
                    <a:lumMod val="50000"/>
                  </a:schemeClr>
                </a:solidFill>
              </a:rPr>
              <a:t>Podpora Evropské komise při tvorbě této publikace nepředstavuje souhlas s obsahem, který odráží pouze názory autorů, a Komise nemůže být zodpovědná za jakékoliv využití informací obsažených v této publikaci</a:t>
            </a:r>
            <a:endParaRPr lang="cs-CZ" sz="750" b="0" i="0" u="none" strike="noStrike" cap="none" dirty="0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750"/>
              <a:buFont typeface="Calibri"/>
              <a:buNone/>
            </a:pPr>
            <a:endParaRPr sz="750" b="0" i="0" u="none" strike="noStrike" cap="none" dirty="0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seño personalizado">
  <p:cSld name="1_Diseño personalizado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8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body" idx="1"/>
          </p:nvPr>
        </p:nvSpPr>
        <p:spPr>
          <a:xfrm>
            <a:off x="468313" y="1196975"/>
            <a:ext cx="8183562" cy="161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marR="0" lvl="0" indent="-37084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⚫"/>
              <a:defRPr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683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ED3742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63728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ED3742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4A85BF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3655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23850" algn="l" rtl="0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23850" algn="l" rtl="0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1" name="Google Shape;11;p5" descr="Dexion s.r.o. joins the Czech Logistics Association"/>
          <p:cNvSpPr/>
          <p:nvPr/>
        </p:nvSpPr>
        <p:spPr>
          <a:xfrm>
            <a:off x="173038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2979" y="0"/>
            <a:ext cx="2061054" cy="64970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5"/>
          <p:cNvSpPr/>
          <p:nvPr/>
        </p:nvSpPr>
        <p:spPr>
          <a:xfrm>
            <a:off x="264695" y="508411"/>
            <a:ext cx="185286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6576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Arial"/>
              <a:buNone/>
            </a:pPr>
            <a:r>
              <a:rPr lang="es-ES" sz="800" b="1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Successful online learning for </a:t>
            </a:r>
            <a:endParaRPr sz="8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Arial"/>
              <a:buNone/>
            </a:pPr>
            <a:r>
              <a:rPr lang="es-ES" sz="800" b="1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sustainable last mile logistics</a:t>
            </a:r>
            <a:endParaRPr sz="800" b="1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fleet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7tZl4oLzySU" TargetMode="Externa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1</a:t>
            </a:fld>
            <a:endParaRPr dirty="0"/>
          </a:p>
        </p:txBody>
      </p:sp>
      <p:sp>
        <p:nvSpPr>
          <p:cNvPr id="25" name="Google Shape;25;p4"/>
          <p:cNvSpPr txBox="1"/>
          <p:nvPr/>
        </p:nvSpPr>
        <p:spPr>
          <a:xfrm>
            <a:off x="2599506" y="2794758"/>
            <a:ext cx="3945000" cy="1077300"/>
          </a:xfrm>
          <a:prstGeom prst="rect">
            <a:avLst/>
          </a:prstGeom>
          <a:solidFill>
            <a:srgbClr val="18C32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3200" b="1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Kaps</a:t>
            </a:r>
            <a:r>
              <a:rPr lang="es-ES" sz="3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3200" b="1" dirty="0">
                <a:solidFill>
                  <a:schemeClr val="lt1"/>
                </a:solidFill>
              </a:rPr>
              <a:t>3</a:t>
            </a:r>
            <a:r>
              <a:rPr lang="es-ES" sz="3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cs-CZ" sz="3200" b="1" dirty="0">
                <a:solidFill>
                  <a:schemeClr val="lt1"/>
                </a:solidFill>
              </a:rPr>
              <a:t>2</a:t>
            </a:r>
            <a:r>
              <a:rPr lang="es-ES" sz="3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cs-CZ" sz="3200" b="1" dirty="0">
                <a:solidFill>
                  <a:schemeClr val="lt1"/>
                </a:solidFill>
              </a:rPr>
              <a:t>2</a:t>
            </a:r>
            <a:endParaRPr sz="32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4"/>
          <p:cNvSpPr txBox="1"/>
          <p:nvPr/>
        </p:nvSpPr>
        <p:spPr>
          <a:xfrm>
            <a:off x="1064700" y="4264642"/>
            <a:ext cx="7014600" cy="830956"/>
          </a:xfrm>
          <a:prstGeom prst="rect">
            <a:avLst/>
          </a:prstGeom>
          <a:noFill/>
          <a:ln w="19050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s-ES" sz="2400" b="1" dirty="0">
                <a:solidFill>
                  <a:schemeClr val="dk1"/>
                </a:solidFill>
              </a:rPr>
              <a:t> </a:t>
            </a:r>
            <a:r>
              <a:rPr lang="cs-CZ" sz="2400" b="1" dirty="0"/>
              <a:t>Vhodné t</a:t>
            </a:r>
            <a:r>
              <a:rPr lang="it-IT" sz="2400" b="1" dirty="0"/>
              <a:t>echnologie</a:t>
            </a:r>
            <a:r>
              <a:rPr lang="cs-CZ" sz="2400" b="1" dirty="0"/>
              <a:t> pro</a:t>
            </a:r>
            <a:r>
              <a:rPr lang="it-IT" sz="2400" b="1" dirty="0"/>
              <a:t> logisti</a:t>
            </a:r>
            <a:r>
              <a:rPr lang="cs-CZ" sz="2400" b="1" dirty="0"/>
              <a:t>ku na poslední míli</a:t>
            </a:r>
            <a:endParaRPr lang="cs-CZ" sz="3200" b="1" dirty="0"/>
          </a:p>
        </p:txBody>
      </p:sp>
      <p:sp>
        <p:nvSpPr>
          <p:cNvPr id="27" name="Google Shape;27;p4"/>
          <p:cNvSpPr txBox="1"/>
          <p:nvPr/>
        </p:nvSpPr>
        <p:spPr>
          <a:xfrm>
            <a:off x="248194" y="1222861"/>
            <a:ext cx="8451669" cy="400069"/>
          </a:xfrm>
          <a:prstGeom prst="rect">
            <a:avLst/>
          </a:prstGeom>
          <a:solidFill>
            <a:srgbClr val="18C32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1" dirty="0">
                <a:solidFill>
                  <a:schemeClr val="lt1"/>
                </a:solidFill>
              </a:rPr>
              <a:t>KAPITOLA</a:t>
            </a:r>
            <a:r>
              <a:rPr lang="en-GB" sz="2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GB" sz="2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it-IT" sz="1800" b="1" i="0" dirty="0">
                <a:solidFill>
                  <a:schemeClr val="bg1"/>
                </a:solidFill>
              </a:rPr>
              <a:t>Trend</a:t>
            </a:r>
            <a:r>
              <a:rPr lang="cs-CZ" sz="1800" b="1" i="0" dirty="0">
                <a:solidFill>
                  <a:schemeClr val="bg1"/>
                </a:solidFill>
              </a:rPr>
              <a:t>y</a:t>
            </a:r>
            <a:r>
              <a:rPr lang="it-IT" sz="1800" b="1" i="0" dirty="0">
                <a:solidFill>
                  <a:schemeClr val="bg1"/>
                </a:solidFill>
              </a:rPr>
              <a:t> </a:t>
            </a:r>
            <a:r>
              <a:rPr lang="cs-CZ" sz="1800" b="1" i="0" dirty="0">
                <a:solidFill>
                  <a:schemeClr val="bg1"/>
                </a:solidFill>
              </a:rPr>
              <a:t>pro</a:t>
            </a:r>
            <a:r>
              <a:rPr lang="it-IT" sz="1800" b="1" i="0" dirty="0">
                <a:solidFill>
                  <a:schemeClr val="bg1"/>
                </a:solidFill>
              </a:rPr>
              <a:t> efe</a:t>
            </a:r>
            <a:r>
              <a:rPr lang="cs-CZ" sz="1800" b="1" i="0" dirty="0">
                <a:solidFill>
                  <a:schemeClr val="bg1"/>
                </a:solidFill>
              </a:rPr>
              <a:t>k</a:t>
            </a:r>
            <a:r>
              <a:rPr lang="it-IT" sz="1800" b="1" i="0" dirty="0">
                <a:solidFill>
                  <a:schemeClr val="bg1"/>
                </a:solidFill>
              </a:rPr>
              <a:t>tiv</a:t>
            </a:r>
            <a:r>
              <a:rPr lang="cs-CZ" sz="1800" b="1" i="0" dirty="0" err="1">
                <a:solidFill>
                  <a:schemeClr val="bg1"/>
                </a:solidFill>
              </a:rPr>
              <a:t>nější</a:t>
            </a:r>
            <a:r>
              <a:rPr lang="cs-CZ" sz="1800" b="1" i="0" dirty="0">
                <a:solidFill>
                  <a:schemeClr val="bg1"/>
                </a:solidFill>
              </a:rPr>
              <a:t> logistiku</a:t>
            </a:r>
            <a:r>
              <a:rPr lang="it-IT" sz="1800" b="1" i="0" dirty="0">
                <a:solidFill>
                  <a:schemeClr val="bg1"/>
                </a:solidFill>
              </a:rPr>
              <a:t> </a:t>
            </a:r>
            <a:r>
              <a:rPr lang="cs-CZ" sz="1800" b="1" i="0" dirty="0">
                <a:solidFill>
                  <a:schemeClr val="bg1"/>
                </a:solidFill>
              </a:rPr>
              <a:t>poslední míle</a:t>
            </a:r>
            <a:endParaRPr lang="en-GB" sz="20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4"/>
          <p:cNvSpPr txBox="1"/>
          <p:nvPr/>
        </p:nvSpPr>
        <p:spPr>
          <a:xfrm>
            <a:off x="243840" y="1858586"/>
            <a:ext cx="8451669" cy="400069"/>
          </a:xfrm>
          <a:prstGeom prst="rect">
            <a:avLst/>
          </a:prstGeom>
          <a:noFill/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cs-CZ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LEKCE</a:t>
            </a:r>
            <a:r>
              <a:rPr lang="en-GB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GB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it-IT" sz="1800" b="1" dirty="0"/>
              <a:t>Informa</a:t>
            </a:r>
            <a:r>
              <a:rPr lang="cs-CZ" sz="1800" b="1" dirty="0"/>
              <a:t>ční</a:t>
            </a:r>
            <a:r>
              <a:rPr lang="it-IT" sz="1800" b="1" dirty="0"/>
              <a:t> management: </a:t>
            </a:r>
            <a:r>
              <a:rPr lang="cs-CZ" sz="1800" b="1" dirty="0"/>
              <a:t>klíč k úspěchu</a:t>
            </a:r>
            <a:r>
              <a:rPr lang="it-IT" sz="1800" b="1" dirty="0"/>
              <a:t> </a:t>
            </a:r>
            <a:endParaRPr lang="cs-CZ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10b78f225a7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2</a:t>
            </a:fld>
            <a:endParaRPr/>
          </a:p>
        </p:txBody>
      </p:sp>
      <p:sp>
        <p:nvSpPr>
          <p:cNvPr id="34" name="Google Shape;34;g10b78f225a7_0_0"/>
          <p:cNvSpPr txBox="1"/>
          <p:nvPr/>
        </p:nvSpPr>
        <p:spPr>
          <a:xfrm>
            <a:off x="248175" y="1366700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2000" b="1" dirty="0">
                <a:solidFill>
                  <a:srgbClr val="18C320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0"/>
                  </a:ext>
                </a:extLst>
              </a:rPr>
              <a:t>Tematicky </a:t>
            </a:r>
            <a:r>
              <a:rPr lang="cs-CZ" sz="2000" b="1" u="sng" dirty="0">
                <a:solidFill>
                  <a:srgbClr val="18C320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0"/>
                  </a:ext>
                </a:extLst>
              </a:rPr>
              <a:t>předcházející</a:t>
            </a:r>
            <a:r>
              <a:rPr lang="cs-CZ" sz="2000" b="1" dirty="0">
                <a:solidFill>
                  <a:srgbClr val="18C320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0"/>
                  </a:ext>
                </a:extLst>
              </a:rPr>
              <a:t> kapsle </a:t>
            </a:r>
            <a:r>
              <a:rPr lang="en-GB" sz="2000" b="1" i="0" u="none" strike="noStrike" cap="none" dirty="0">
                <a:solidFill>
                  <a:srgbClr val="18C320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"/>
                  </a:ext>
                </a:extLst>
              </a:rPr>
              <a:t>: 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g10b78f225a7_0_0"/>
          <p:cNvSpPr txBox="1"/>
          <p:nvPr/>
        </p:nvSpPr>
        <p:spPr>
          <a:xfrm>
            <a:off x="248175" y="2915075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2000" b="1" dirty="0">
                <a:solidFill>
                  <a:srgbClr val="18C320"/>
                </a:solidFill>
              </a:rPr>
              <a:t>Související kapsle </a:t>
            </a:r>
            <a:r>
              <a:rPr lang="en-GB" sz="2000" b="1" dirty="0">
                <a:solidFill>
                  <a:srgbClr val="18C320"/>
                </a:solidFill>
              </a:rPr>
              <a:t>: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g10b78f225a7_0_0"/>
          <p:cNvSpPr txBox="1"/>
          <p:nvPr/>
        </p:nvSpPr>
        <p:spPr>
          <a:xfrm>
            <a:off x="4793300" y="1366700"/>
            <a:ext cx="4160400" cy="400069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20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3.1.1</a:t>
            </a:r>
            <a:endParaRPr sz="20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g10b78f225a7_0_0"/>
          <p:cNvSpPr txBox="1"/>
          <p:nvPr/>
        </p:nvSpPr>
        <p:spPr>
          <a:xfrm>
            <a:off x="4793300" y="2915075"/>
            <a:ext cx="4160400" cy="369291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SzPts val="3200"/>
            </a:pPr>
            <a:r>
              <a:rPr lang="cs-CZ" sz="18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2.2.1, 2.2.3, 2.2.4, 2.3.4, 3.1.1, 3.4.1, 3.4.4</a:t>
            </a:r>
            <a:endParaRPr lang="es-ES" sz="1600" dirty="0">
              <a:solidFill>
                <a:schemeClr val="dk1"/>
              </a:solidFill>
            </a:endParaRPr>
          </a:p>
        </p:txBody>
      </p:sp>
      <p:sp>
        <p:nvSpPr>
          <p:cNvPr id="38" name="Google Shape;38;g10b78f225a7_0_0"/>
          <p:cNvSpPr txBox="1"/>
          <p:nvPr/>
        </p:nvSpPr>
        <p:spPr>
          <a:xfrm>
            <a:off x="300300" y="4604400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2000" b="1" dirty="0" err="1">
                <a:solidFill>
                  <a:srgbClr val="18C320"/>
                </a:solidFill>
              </a:rPr>
              <a:t>Aut</a:t>
            </a:r>
            <a:r>
              <a:rPr lang="cs-CZ" sz="2000" b="1" dirty="0">
                <a:solidFill>
                  <a:srgbClr val="18C320"/>
                </a:solidFill>
              </a:rPr>
              <a:t>oři</a:t>
            </a:r>
            <a:r>
              <a:rPr lang="en-GB" sz="2000" b="1" dirty="0">
                <a:solidFill>
                  <a:srgbClr val="18C320"/>
                </a:solidFill>
              </a:rPr>
              <a:t>: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g10b78f225a7_0_0"/>
          <p:cNvSpPr txBox="1"/>
          <p:nvPr/>
        </p:nvSpPr>
        <p:spPr>
          <a:xfrm>
            <a:off x="4793300" y="4635309"/>
            <a:ext cx="4160400" cy="369291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3200"/>
            </a:pPr>
            <a:r>
              <a:rPr lang="cs-CZ" sz="1600" dirty="0">
                <a:solidFill>
                  <a:schemeClr val="dk1"/>
                </a:solidFill>
              </a:rPr>
              <a:t>CLA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člen</a:t>
            </a: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konsorcia</a:t>
            </a:r>
            <a:r>
              <a:rPr lang="cs-CZ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600" dirty="0">
                <a:latin typeface="Arial" panose="020B0604020202020204" pitchFamily="34" charset="0"/>
              </a:rPr>
              <a:t>SUSMILE</a:t>
            </a:r>
            <a:endParaRPr lang="en-GB" sz="1600" dirty="0">
              <a:solidFill>
                <a:schemeClr val="dk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454820" y="327511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 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454820" y="327511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en-GB"/>
          </a:p>
        </p:txBody>
      </p:sp>
      <p:sp>
        <p:nvSpPr>
          <p:cNvPr id="3" name="2 Rectángulo"/>
          <p:cNvSpPr/>
          <p:nvPr/>
        </p:nvSpPr>
        <p:spPr>
          <a:xfrm>
            <a:off x="313508" y="891234"/>
            <a:ext cx="8477795" cy="523220"/>
          </a:xfrm>
          <a:prstGeom prst="rect">
            <a:avLst/>
          </a:prstGeom>
          <a:solidFill>
            <a:srgbClr val="18C320"/>
          </a:solidFill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Cíl kapsle</a:t>
            </a:r>
            <a:endParaRPr lang="en-GB" sz="2800" dirty="0"/>
          </a:p>
        </p:txBody>
      </p:sp>
      <p:sp>
        <p:nvSpPr>
          <p:cNvPr id="4" name="3 Rectángulo"/>
          <p:cNvSpPr/>
          <p:nvPr/>
        </p:nvSpPr>
        <p:spPr>
          <a:xfrm>
            <a:off x="313509" y="1586972"/>
            <a:ext cx="8464731" cy="209288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GB" sz="2000" b="0" u="none" strike="noStrike" dirty="0">
                <a:solidFill>
                  <a:srgbClr val="000000"/>
                </a:solidFill>
                <a:effectLst/>
                <a:latin typeface="+mn-lt"/>
              </a:rPr>
              <a:t>Tato </a:t>
            </a:r>
            <a:r>
              <a:rPr lang="en-GB" sz="2000" b="0" u="none" strike="noStrike" dirty="0" err="1">
                <a:solidFill>
                  <a:srgbClr val="000000"/>
                </a:solidFill>
                <a:effectLst/>
                <a:latin typeface="+mn-lt"/>
              </a:rPr>
              <a:t>kapitola</a:t>
            </a:r>
            <a:r>
              <a:rPr lang="en-GB" sz="2000" b="0" u="none" strike="noStrike" dirty="0">
                <a:solidFill>
                  <a:srgbClr val="000000"/>
                </a:solidFill>
                <a:effectLst/>
                <a:latin typeface="+mn-lt"/>
              </a:rPr>
              <a:t> se </a:t>
            </a:r>
            <a:r>
              <a:rPr lang="en-GB" sz="2000" b="0" u="none" strike="noStrike" dirty="0" err="1">
                <a:solidFill>
                  <a:srgbClr val="000000"/>
                </a:solidFill>
                <a:effectLst/>
                <a:latin typeface="+mn-lt"/>
              </a:rPr>
              <a:t>zabývá</a:t>
            </a:r>
            <a:r>
              <a:rPr lang="en-GB" sz="2000" b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GB" sz="2000" b="0" u="none" strike="noStrike" dirty="0" err="1">
                <a:solidFill>
                  <a:srgbClr val="000000"/>
                </a:solidFill>
                <a:effectLst/>
                <a:latin typeface="+mn-lt"/>
              </a:rPr>
              <a:t>problematikou</a:t>
            </a:r>
            <a:r>
              <a:rPr lang="en-GB" sz="2000" b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GB" sz="2000" b="0" u="none" strike="noStrike" dirty="0" err="1">
                <a:solidFill>
                  <a:srgbClr val="000000"/>
                </a:solidFill>
                <a:effectLst/>
                <a:latin typeface="+mn-lt"/>
              </a:rPr>
              <a:t>informačních</a:t>
            </a:r>
            <a:r>
              <a:rPr lang="en-GB" sz="2000" b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GB" sz="2000" b="0" u="none" strike="noStrike" dirty="0" err="1">
                <a:solidFill>
                  <a:srgbClr val="000000"/>
                </a:solidFill>
                <a:effectLst/>
                <a:latin typeface="+mn-lt"/>
              </a:rPr>
              <a:t>technologií</a:t>
            </a:r>
            <a:r>
              <a:rPr lang="en-GB" sz="2000" b="0" u="none" strike="noStrike" dirty="0">
                <a:solidFill>
                  <a:srgbClr val="000000"/>
                </a:solidFill>
                <a:effectLst/>
                <a:latin typeface="+mn-lt"/>
              </a:rPr>
              <a:t>, </a:t>
            </a:r>
            <a:r>
              <a:rPr lang="en-GB" sz="2000" b="0" u="none" strike="noStrike" dirty="0" err="1">
                <a:solidFill>
                  <a:srgbClr val="000000"/>
                </a:solidFill>
                <a:effectLst/>
                <a:latin typeface="+mn-lt"/>
              </a:rPr>
              <a:t>softwarem</a:t>
            </a:r>
            <a:r>
              <a:rPr lang="en-GB" sz="2000" b="0" u="none" strike="noStrike" dirty="0">
                <a:solidFill>
                  <a:srgbClr val="000000"/>
                </a:solidFill>
                <a:effectLst/>
                <a:latin typeface="+mn-lt"/>
              </a:rPr>
              <a:t> pro </a:t>
            </a:r>
            <a:r>
              <a:rPr lang="en-GB" sz="2000" b="0" u="none" strike="noStrike" dirty="0" err="1">
                <a:solidFill>
                  <a:srgbClr val="000000"/>
                </a:solidFill>
                <a:effectLst/>
                <a:latin typeface="+mn-lt"/>
              </a:rPr>
              <a:t>řidiče</a:t>
            </a:r>
            <a:r>
              <a:rPr lang="en-GB" sz="2000" b="0" u="none" strike="noStrike" dirty="0">
                <a:solidFill>
                  <a:srgbClr val="000000"/>
                </a:solidFill>
                <a:effectLst/>
                <a:latin typeface="+mn-lt"/>
              </a:rPr>
              <a:t> a </a:t>
            </a:r>
            <a:r>
              <a:rPr lang="en-GB" sz="2000" b="0" u="none" strike="noStrike" dirty="0" err="1">
                <a:solidFill>
                  <a:srgbClr val="000000"/>
                </a:solidFill>
                <a:effectLst/>
                <a:latin typeface="+mn-lt"/>
              </a:rPr>
              <a:t>operátory</a:t>
            </a:r>
            <a:r>
              <a:rPr lang="en-GB" sz="2000" b="0" u="none" strike="noStrike" dirty="0">
                <a:solidFill>
                  <a:srgbClr val="000000"/>
                </a:solidFill>
                <a:effectLst/>
                <a:latin typeface="+mn-lt"/>
              </a:rPr>
              <a:t>, </a:t>
            </a:r>
            <a:r>
              <a:rPr lang="en-GB" sz="2000" b="0" u="none" strike="noStrike" dirty="0" err="1">
                <a:solidFill>
                  <a:srgbClr val="000000"/>
                </a:solidFill>
                <a:effectLst/>
                <a:latin typeface="+mn-lt"/>
              </a:rPr>
              <a:t>technickými</a:t>
            </a:r>
            <a:r>
              <a:rPr lang="en-GB" sz="2000" b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GB" sz="2000" b="0" u="none" strike="noStrike" dirty="0" err="1">
                <a:solidFill>
                  <a:srgbClr val="000000"/>
                </a:solidFill>
                <a:effectLst/>
                <a:latin typeface="+mn-lt"/>
              </a:rPr>
              <a:t>požadavky</a:t>
            </a:r>
            <a:r>
              <a:rPr lang="en-GB" sz="2000" b="0" u="none" strike="noStrike" dirty="0">
                <a:solidFill>
                  <a:srgbClr val="000000"/>
                </a:solidFill>
                <a:effectLst/>
                <a:latin typeface="+mn-lt"/>
              </a:rPr>
              <a:t> a </a:t>
            </a:r>
            <a:r>
              <a:rPr lang="en-GB" sz="2000" b="0" u="none" strike="noStrike" dirty="0" err="1">
                <a:solidFill>
                  <a:srgbClr val="000000"/>
                </a:solidFill>
                <a:effectLst/>
                <a:latin typeface="+mn-lt"/>
              </a:rPr>
              <a:t>jeho</a:t>
            </a:r>
            <a:r>
              <a:rPr lang="en-GB" sz="2000" b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GB" sz="2000" b="0" u="none" strike="noStrike" dirty="0" err="1">
                <a:solidFill>
                  <a:srgbClr val="000000"/>
                </a:solidFill>
                <a:effectLst/>
                <a:latin typeface="+mn-lt"/>
              </a:rPr>
              <a:t>využitím</a:t>
            </a:r>
            <a:r>
              <a:rPr lang="en-GB" sz="2000" b="0" u="none" strike="noStrike" dirty="0">
                <a:solidFill>
                  <a:srgbClr val="000000"/>
                </a:solidFill>
                <a:effectLst/>
                <a:latin typeface="+mn-lt"/>
              </a:rPr>
              <a:t> a </a:t>
            </a:r>
            <a:r>
              <a:rPr lang="en-GB" sz="2000" b="0" u="none" strike="noStrike" dirty="0" err="1">
                <a:solidFill>
                  <a:srgbClr val="000000"/>
                </a:solidFill>
                <a:effectLst/>
                <a:latin typeface="+mn-lt"/>
              </a:rPr>
              <a:t>přínosy</a:t>
            </a:r>
            <a:r>
              <a:rPr lang="en-GB" sz="2000" b="0" u="none" strike="noStrike" dirty="0">
                <a:solidFill>
                  <a:srgbClr val="000000"/>
                </a:solidFill>
                <a:effectLst/>
                <a:latin typeface="+mn-lt"/>
              </a:rPr>
              <a:t> v LMD</a:t>
            </a:r>
            <a:r>
              <a:rPr lang="en-GB" sz="2000" b="0" i="1" u="none" strike="noStrike" dirty="0">
                <a:solidFill>
                  <a:srgbClr val="000000"/>
                </a:solidFill>
                <a:effectLst/>
                <a:latin typeface="+mn-lt"/>
              </a:rPr>
              <a:t>.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41285"/>
              </p:ext>
            </p:extLst>
          </p:nvPr>
        </p:nvGraphicFramePr>
        <p:xfrm>
          <a:off x="326571" y="4053498"/>
          <a:ext cx="8464731" cy="906060"/>
        </p:xfrm>
        <a:graphic>
          <a:graphicData uri="http://schemas.openxmlformats.org/drawingml/2006/table">
            <a:tbl>
              <a:tblPr/>
              <a:tblGrid>
                <a:gridCol w="2457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3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5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3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4228">
                <a:tc rowSpan="3"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cs-CZ" sz="1800" b="0" i="0" u="none" strike="noStrike" cap="none" dirty="0">
                          <a:solidFill>
                            <a:srgbClr val="FFFFFF"/>
                          </a:solidFill>
                          <a:latin typeface="+mn-lt"/>
                          <a:cs typeface="Arial"/>
                          <a:sym typeface="Arial"/>
                        </a:rPr>
                        <a:t>Kategorie</a:t>
                      </a:r>
                      <a:endParaRPr lang="cs-CZ" sz="1800" u="none" strike="noStrike" cap="none" dirty="0"/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 </a:t>
                      </a:r>
                      <a:endParaRPr lang="en-GB" sz="1800" noProof="0" dirty="0"/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Do</a:t>
                      </a:r>
                      <a:r>
                        <a:rPr lang="cs-CZ" sz="1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k</a:t>
                      </a:r>
                      <a:r>
                        <a:rPr lang="en-GB" sz="1800" b="0" i="0" u="none" strike="noStrike" noProof="0" dirty="0" err="1">
                          <a:solidFill>
                            <a:schemeClr val="tx1"/>
                          </a:solidFill>
                          <a:latin typeface="Arial"/>
                        </a:rPr>
                        <a:t>ument</a:t>
                      </a:r>
                      <a:r>
                        <a:rPr lang="en-GB" sz="1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, </a:t>
                      </a:r>
                      <a:r>
                        <a:rPr lang="cs-CZ" sz="1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zdroj</a:t>
                      </a:r>
                      <a:endParaRPr lang="en-GB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EQF</a:t>
                      </a:r>
                      <a:endParaRPr lang="es-ES" sz="1800" dirty="0"/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22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6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22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X</a:t>
                      </a:r>
                      <a:endParaRPr lang="es-ES" sz="140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X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X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671021"/>
              </p:ext>
            </p:extLst>
          </p:nvPr>
        </p:nvGraphicFramePr>
        <p:xfrm>
          <a:off x="326572" y="5281362"/>
          <a:ext cx="8490858" cy="342584"/>
        </p:xfrm>
        <a:graphic>
          <a:graphicData uri="http://schemas.openxmlformats.org/drawingml/2006/table">
            <a:tbl>
              <a:tblPr/>
              <a:tblGrid>
                <a:gridCol w="2472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8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486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u="none" strike="noStrike" cap="none" dirty="0">
                          <a:solidFill>
                            <a:srgbClr val="FFFFFF"/>
                          </a:solidFill>
                          <a:latin typeface="+mn-lt"/>
                          <a:cs typeface="Arial"/>
                          <a:sym typeface="Arial"/>
                        </a:rPr>
                        <a:t>Cvičení</a:t>
                      </a:r>
                      <a:endParaRPr lang="cs-CZ" sz="1800" u="none" strike="noStrike" cap="none" dirty="0"/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ANO</a:t>
                      </a:r>
                      <a:endParaRPr lang="es-ES" sz="1800" dirty="0">
                        <a:solidFill>
                          <a:schemeClr val="tx1"/>
                        </a:solidFill>
                      </a:endParaRPr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33446"/>
              </p:ext>
            </p:extLst>
          </p:nvPr>
        </p:nvGraphicFramePr>
        <p:xfrm>
          <a:off x="339635" y="5774367"/>
          <a:ext cx="8477795" cy="891224"/>
        </p:xfrm>
        <a:graphic>
          <a:graphicData uri="http://schemas.openxmlformats.org/drawingml/2006/table">
            <a:tbl>
              <a:tblPr/>
              <a:tblGrid>
                <a:gridCol w="2468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3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3152">
                  <a:extLst>
                    <a:ext uri="{9D8B030D-6E8A-4147-A177-3AD203B41FA5}">
                      <a16:colId xmlns:a16="http://schemas.microsoft.com/office/drawing/2014/main" val="172838587"/>
                    </a:ext>
                  </a:extLst>
                </a:gridCol>
                <a:gridCol w="2003152">
                  <a:extLst>
                    <a:ext uri="{9D8B030D-6E8A-4147-A177-3AD203B41FA5}">
                      <a16:colId xmlns:a16="http://schemas.microsoft.com/office/drawing/2014/main" val="1207216971"/>
                    </a:ext>
                  </a:extLst>
                </a:gridCol>
              </a:tblGrid>
              <a:tr h="26486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u="none" strike="noStrike" cap="none" dirty="0">
                          <a:solidFill>
                            <a:srgbClr val="FFFFFF"/>
                          </a:solidFill>
                          <a:latin typeface="+mn-lt"/>
                          <a:cs typeface="Arial"/>
                          <a:sym typeface="Arial"/>
                        </a:rPr>
                        <a:t>Časová náročnost</a:t>
                      </a:r>
                      <a:endParaRPr lang="cs-CZ" sz="1800" u="none" strike="noStrike" cap="none" dirty="0"/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Obsah</a:t>
                      </a:r>
                      <a:endParaRPr lang="cs-CZ" sz="1800" b="0" i="0" u="none" strike="noStrike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noProof="0" dirty="0">
                          <a:solidFill>
                            <a:schemeClr val="tx1"/>
                          </a:solidFill>
                          <a:latin typeface="+mn-lt"/>
                        </a:rPr>
                        <a:t>5 </a:t>
                      </a:r>
                      <a:r>
                        <a:rPr lang="en-GB" sz="1800" b="0" i="0" u="none" strike="noStrike" noProof="0" dirty="0" err="1">
                          <a:solidFill>
                            <a:schemeClr val="tx1"/>
                          </a:solidFill>
                          <a:latin typeface="Arial"/>
                        </a:rPr>
                        <a:t>Minut</a:t>
                      </a:r>
                      <a:endParaRPr lang="en-GB" sz="1800" b="0" i="0" u="none" strike="noStrike" noProof="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noProof="0" dirty="0" err="1">
                          <a:solidFill>
                            <a:schemeClr val="tx1"/>
                          </a:solidFill>
                        </a:rPr>
                        <a:t>Cvičení</a:t>
                      </a:r>
                      <a:endParaRPr lang="cs-CZ" sz="1800" noProof="0" dirty="0">
                        <a:solidFill>
                          <a:schemeClr val="tx1"/>
                        </a:solidFill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noProof="0" dirty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GB" sz="180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800" noProof="0" dirty="0" err="1">
                          <a:solidFill>
                            <a:schemeClr val="tx1"/>
                          </a:solidFill>
                        </a:rPr>
                        <a:t>Minut</a:t>
                      </a:r>
                      <a:endParaRPr lang="en-GB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noProof="0" dirty="0" err="1">
                          <a:solidFill>
                            <a:schemeClr val="tx1"/>
                          </a:solidFill>
                        </a:rPr>
                        <a:t>Další</a:t>
                      </a:r>
                      <a:r>
                        <a:rPr lang="en-GB" sz="180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1800" noProof="0" dirty="0">
                          <a:solidFill>
                            <a:schemeClr val="tx1"/>
                          </a:solidFill>
                        </a:rPr>
                        <a:t>Materiály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noProof="0" dirty="0">
                          <a:solidFill>
                            <a:schemeClr val="tx1"/>
                          </a:solidFill>
                        </a:rPr>
                        <a:t>15 </a:t>
                      </a:r>
                      <a:r>
                        <a:rPr lang="en-GB" sz="1800" noProof="0" dirty="0" err="1">
                          <a:solidFill>
                            <a:schemeClr val="tx1"/>
                          </a:solidFill>
                        </a:rPr>
                        <a:t>Minut</a:t>
                      </a:r>
                      <a:endParaRPr lang="en-GB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4</a:t>
            </a:fld>
            <a:endParaRPr/>
          </a:p>
        </p:txBody>
      </p:sp>
      <p:sp>
        <p:nvSpPr>
          <p:cNvPr id="56" name="Google Shape;56;p3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>
              <a:lnSpc>
                <a:spcPct val="90000"/>
              </a:lnSpc>
              <a:buClr>
                <a:schemeClr val="lt1"/>
              </a:buClr>
              <a:buSzPts val="3959"/>
            </a:pPr>
            <a:r>
              <a:rPr lang="cs-CZ" sz="2800" dirty="0">
                <a:solidFill>
                  <a:schemeClr val="lt1"/>
                </a:solidFill>
              </a:rPr>
              <a:t>Obsah</a:t>
            </a:r>
            <a:r>
              <a:rPr lang="en-GB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en-GB" sz="2800" dirty="0"/>
          </a:p>
        </p:txBody>
      </p:sp>
      <p:sp>
        <p:nvSpPr>
          <p:cNvPr id="57" name="Google Shape;57;p3"/>
          <p:cNvSpPr/>
          <p:nvPr/>
        </p:nvSpPr>
        <p:spPr>
          <a:xfrm>
            <a:off x="1358538" y="2396683"/>
            <a:ext cx="7354388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+mj-lt"/>
              <a:buAutoNum type="arabicPeriod"/>
            </a:pPr>
            <a:r>
              <a:rPr lang="en-AU" sz="2000" dirty="0" err="1"/>
              <a:t>Informační</a:t>
            </a:r>
            <a:r>
              <a:rPr lang="en-AU" sz="2000" dirty="0"/>
              <a:t> </a:t>
            </a:r>
            <a:r>
              <a:rPr lang="en-AU" sz="2000" dirty="0" err="1"/>
              <a:t>technologie</a:t>
            </a:r>
            <a:r>
              <a:rPr lang="en-AU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+mj-lt"/>
              <a:buAutoNum type="arabicPeriod"/>
            </a:pPr>
            <a:r>
              <a:rPr lang="en-AU" sz="2000" dirty="0"/>
              <a:t>IT pro </a:t>
            </a:r>
            <a:r>
              <a:rPr lang="en-AU" sz="2000" dirty="0" err="1"/>
              <a:t>objednáv</a:t>
            </a:r>
            <a:r>
              <a:rPr lang="cs-CZ" sz="2000" dirty="0" err="1"/>
              <a:t>ání</a:t>
            </a:r>
            <a:r>
              <a:rPr lang="cs-CZ" sz="2000" dirty="0"/>
              <a:t> zásilek</a:t>
            </a:r>
            <a:endParaRPr lang="en-AU" sz="2000" dirty="0"/>
          </a:p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+mj-lt"/>
              <a:buAutoNum type="arabicPeriod"/>
            </a:pPr>
            <a:r>
              <a:rPr lang="en-AU" sz="2000" dirty="0"/>
              <a:t>IT pro </a:t>
            </a:r>
            <a:r>
              <a:rPr lang="cs-CZ" sz="2000"/>
              <a:t>sledování zásilek</a:t>
            </a:r>
            <a:endParaRPr lang="en-AU" sz="2000" dirty="0"/>
          </a:p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+mj-lt"/>
              <a:buAutoNum type="arabicPeriod"/>
            </a:pPr>
            <a:r>
              <a:rPr lang="en-AU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IT pro </a:t>
            </a:r>
            <a:r>
              <a:rPr lang="en-AU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navigaci</a:t>
            </a:r>
            <a:r>
              <a:rPr lang="en-AU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AU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vozidel</a:t>
            </a:r>
            <a:endParaRPr lang="en-AU"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3"/>
          <p:cNvSpPr/>
          <p:nvPr/>
        </p:nvSpPr>
        <p:spPr>
          <a:xfrm>
            <a:off x="876753" y="2360711"/>
            <a:ext cx="338093" cy="1754089"/>
          </a:xfrm>
          <a:prstGeom prst="rect">
            <a:avLst/>
          </a:prstGeom>
          <a:solidFill>
            <a:srgbClr val="18C32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0b78f225a7_0_23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5</a:t>
            </a:fld>
            <a:endParaRPr/>
          </a:p>
        </p:txBody>
      </p:sp>
      <p:sp>
        <p:nvSpPr>
          <p:cNvPr id="72" name="Google Shape;72;g10b78f225a7_0_23"/>
          <p:cNvSpPr txBox="1"/>
          <p:nvPr/>
        </p:nvSpPr>
        <p:spPr>
          <a:xfrm>
            <a:off x="285530" y="970029"/>
            <a:ext cx="8558023" cy="793457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742950" lvl="0" indent="-742950">
              <a:lnSpc>
                <a:spcPct val="90000"/>
              </a:lnSpc>
            </a:pPr>
            <a:r>
              <a:rPr lang="pl-PL" sz="2800" dirty="0">
                <a:solidFill>
                  <a:schemeClr val="lt1"/>
                </a:solidFill>
              </a:rPr>
              <a:t>Pokyny k dokumentu</a:t>
            </a:r>
            <a:endParaRPr lang="en-GB" sz="2800" dirty="0">
              <a:solidFill>
                <a:schemeClr val="lt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19069" y="1929637"/>
            <a:ext cx="8367731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dnešní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době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nutné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zajistit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pružnou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kvalitní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reakci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společnosti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rychlé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změny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probíhající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trhu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Flexibilita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neznamená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pouze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pružnou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výrobní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technologii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organizaci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ale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také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to,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že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správný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uživatel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má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k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dispozici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správné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informace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správný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čas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správném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místě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Dostatek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kvalitních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informací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promítá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přijímání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informovanějších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rozhodnutí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6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6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Tato kapsle obsahuje dva zdroje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endParaRPr lang="en-GB" sz="16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sz="1600" dirty="0" err="1">
                <a:solidFill>
                  <a:schemeClr val="tx1"/>
                </a:solidFill>
                <a:latin typeface="+mn-lt"/>
              </a:rPr>
              <a:t>Dokument</a:t>
            </a:r>
            <a:r>
              <a:rPr lang="en-GB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+mn-lt"/>
              </a:rPr>
              <a:t>ve</a:t>
            </a:r>
            <a:r>
              <a:rPr lang="en-GB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+mn-lt"/>
              </a:rPr>
              <a:t>Wordu</a:t>
            </a:r>
            <a:r>
              <a:rPr lang="en-GB" sz="1600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GB" sz="1600" dirty="0" err="1">
                <a:solidFill>
                  <a:schemeClr val="tx1"/>
                </a:solidFill>
                <a:latin typeface="+mn-lt"/>
              </a:rPr>
              <a:t>který</a:t>
            </a:r>
            <a:r>
              <a:rPr lang="en-GB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+mn-lt"/>
              </a:rPr>
              <a:t>obsahuje</a:t>
            </a:r>
            <a:r>
              <a:rPr lang="en-GB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+mn-lt"/>
              </a:rPr>
              <a:t>popis</a:t>
            </a:r>
            <a:r>
              <a:rPr lang="en-GB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+mn-lt"/>
              </a:rPr>
              <a:t>toku</a:t>
            </a:r>
            <a:r>
              <a:rPr lang="en-GB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+mn-lt"/>
              </a:rPr>
              <a:t>informací</a:t>
            </a:r>
            <a:r>
              <a:rPr lang="en-GB" sz="1600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GB" sz="1600" dirty="0" err="1">
                <a:solidFill>
                  <a:schemeClr val="tx1"/>
                </a:solidFill>
                <a:latin typeface="+mn-lt"/>
              </a:rPr>
              <a:t>různých</a:t>
            </a:r>
            <a:r>
              <a:rPr lang="en-GB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+mn-lt"/>
              </a:rPr>
              <a:t>modulů</a:t>
            </a:r>
            <a:r>
              <a:rPr lang="en-GB" sz="1600" dirty="0">
                <a:solidFill>
                  <a:schemeClr val="tx1"/>
                </a:solidFill>
                <a:latin typeface="+mn-lt"/>
              </a:rPr>
              <a:t> a </a:t>
            </a:r>
            <a:r>
              <a:rPr lang="en-GB" sz="1600" dirty="0" err="1">
                <a:solidFill>
                  <a:schemeClr val="tx1"/>
                </a:solidFill>
                <a:latin typeface="+mn-lt"/>
              </a:rPr>
              <a:t>jejich</a:t>
            </a:r>
            <a:r>
              <a:rPr lang="en-GB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+mn-lt"/>
              </a:rPr>
              <a:t>propojení</a:t>
            </a:r>
            <a:r>
              <a:rPr lang="en-GB" sz="1600" dirty="0">
                <a:solidFill>
                  <a:schemeClr val="tx1"/>
                </a:solidFill>
                <a:latin typeface="+mn-lt"/>
              </a:rPr>
              <a:t>. </a:t>
            </a:r>
          </a:p>
          <a:p>
            <a:pPr marL="342900" indent="-342900">
              <a:buAutoNum type="arabicPeriod"/>
            </a:pPr>
            <a:endParaRPr lang="en-GB" sz="1600" dirty="0">
              <a:solidFill>
                <a:srgbClr val="7F7F7F"/>
              </a:solidFill>
              <a:latin typeface="+mn-lt"/>
            </a:endParaRPr>
          </a:p>
          <a:p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2. Video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Youtube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které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představuje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příklad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softwaru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pro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správu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vozového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parku</a:t>
            </a:r>
            <a:endParaRPr lang="en-GB" sz="16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en-GB" sz="1600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6</a:t>
            </a:fld>
            <a:endParaRPr dirty="0"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lvl="0" indent="-742950">
              <a:lnSpc>
                <a:spcPct val="90000"/>
              </a:lnSpc>
              <a:buSzPts val="2400"/>
            </a:pPr>
            <a:r>
              <a:rPr lang="en-GB" sz="2800" dirty="0" err="1">
                <a:solidFill>
                  <a:schemeClr val="lt1"/>
                </a:solidFill>
              </a:rPr>
              <a:t>Zdroj</a:t>
            </a:r>
            <a:r>
              <a:rPr lang="en-GB" sz="2800" dirty="0">
                <a:solidFill>
                  <a:schemeClr val="lt1"/>
                </a:solidFill>
              </a:rPr>
              <a:t> 1 - </a:t>
            </a:r>
            <a:r>
              <a:rPr lang="en-GB" sz="2800" dirty="0" err="1">
                <a:solidFill>
                  <a:schemeClr val="lt1"/>
                </a:solidFill>
              </a:rPr>
              <a:t>Zdroj</a:t>
            </a:r>
            <a:r>
              <a:rPr lang="en-GB" sz="2800" dirty="0">
                <a:solidFill>
                  <a:schemeClr val="lt1"/>
                </a:solidFill>
              </a:rPr>
              <a:t> </a:t>
            </a:r>
            <a:r>
              <a:rPr lang="en-GB" sz="2800" dirty="0" err="1">
                <a:solidFill>
                  <a:schemeClr val="lt1"/>
                </a:solidFill>
              </a:rPr>
              <a:t>informací</a:t>
            </a:r>
            <a:r>
              <a:rPr lang="en-GB" sz="2800" dirty="0">
                <a:solidFill>
                  <a:schemeClr val="lt1"/>
                </a:solidFill>
              </a:rPr>
              <a:t>: </a:t>
            </a:r>
            <a:r>
              <a:rPr lang="en-GB" sz="2800" dirty="0" err="1">
                <a:solidFill>
                  <a:schemeClr val="lt1"/>
                </a:solidFill>
              </a:rPr>
              <a:t>přiložený</a:t>
            </a:r>
            <a:r>
              <a:rPr lang="en-GB" sz="2800" dirty="0">
                <a:solidFill>
                  <a:schemeClr val="lt1"/>
                </a:solidFill>
              </a:rPr>
              <a:t> </a:t>
            </a:r>
            <a:r>
              <a:rPr lang="en-GB" sz="2800" dirty="0" err="1">
                <a:solidFill>
                  <a:schemeClr val="lt1"/>
                </a:solidFill>
              </a:rPr>
              <a:t>dokument</a:t>
            </a:r>
            <a:endParaRPr lang="en-GB" sz="2800" dirty="0">
              <a:solidFill>
                <a:schemeClr val="lt1"/>
              </a:solidFill>
            </a:endParaRPr>
          </a:p>
        </p:txBody>
      </p:sp>
      <p:sp>
        <p:nvSpPr>
          <p:cNvPr id="80" name="Google Shape;80;g10b78f226a2_0_0"/>
          <p:cNvSpPr/>
          <p:nvPr/>
        </p:nvSpPr>
        <p:spPr>
          <a:xfrm>
            <a:off x="326575" y="1704725"/>
            <a:ext cx="8477700" cy="1215600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2000" dirty="0" err="1">
                <a:solidFill>
                  <a:schemeClr val="tx1"/>
                </a:solidFill>
              </a:rPr>
              <a:t>Přečtěte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si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krátký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dokument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ve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wordu</a:t>
            </a:r>
            <a:r>
              <a:rPr lang="en-GB" sz="2000" dirty="0">
                <a:solidFill>
                  <a:schemeClr val="tx1"/>
                </a:solidFill>
              </a:rPr>
              <a:t>, </a:t>
            </a:r>
            <a:r>
              <a:rPr lang="en-GB" sz="2000" dirty="0" err="1">
                <a:solidFill>
                  <a:schemeClr val="tx1"/>
                </a:solidFill>
              </a:rPr>
              <a:t>který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byl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sestaven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speciálně</a:t>
            </a:r>
            <a:r>
              <a:rPr lang="en-GB" sz="2000" dirty="0">
                <a:solidFill>
                  <a:schemeClr val="tx1"/>
                </a:solidFill>
              </a:rPr>
              <a:t> pro </a:t>
            </a:r>
            <a:r>
              <a:rPr lang="en-GB" sz="2000" dirty="0" err="1">
                <a:solidFill>
                  <a:schemeClr val="tx1"/>
                </a:solidFill>
              </a:rPr>
              <a:t>tuto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kapsli</a:t>
            </a:r>
            <a:r>
              <a:rPr lang="en-GB" sz="2000" dirty="0">
                <a:solidFill>
                  <a:schemeClr val="tx1"/>
                </a:solidFill>
              </a:rPr>
              <a:t>, aby </a:t>
            </a:r>
            <a:r>
              <a:rPr lang="en-GB" sz="2000" dirty="0" err="1">
                <a:solidFill>
                  <a:schemeClr val="tx1"/>
                </a:solidFill>
              </a:rPr>
              <a:t>pokryl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nejdůležitější</a:t>
            </a:r>
            <a:r>
              <a:rPr lang="en-GB" sz="2000" dirty="0">
                <a:solidFill>
                  <a:schemeClr val="tx1"/>
                </a:solidFill>
              </a:rPr>
              <a:t> body . </a:t>
            </a:r>
            <a:r>
              <a:rPr lang="en-GB" sz="2000" dirty="0" err="1">
                <a:solidFill>
                  <a:schemeClr val="tx1"/>
                </a:solidFill>
              </a:rPr>
              <a:t>Obsahuje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popis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informačního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toku</a:t>
            </a:r>
            <a:r>
              <a:rPr lang="en-GB" sz="2000" dirty="0">
                <a:solidFill>
                  <a:schemeClr val="tx1"/>
                </a:solidFill>
              </a:rPr>
              <a:t>, </a:t>
            </a:r>
            <a:r>
              <a:rPr lang="en-GB" sz="2000" dirty="0" err="1">
                <a:solidFill>
                  <a:schemeClr val="tx1"/>
                </a:solidFill>
              </a:rPr>
              <a:t>různých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modulů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informačních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systémů</a:t>
            </a:r>
            <a:r>
              <a:rPr lang="en-GB" sz="2000" dirty="0">
                <a:solidFill>
                  <a:schemeClr val="tx1"/>
                </a:solidFill>
              </a:rPr>
              <a:t> a </a:t>
            </a:r>
            <a:r>
              <a:rPr lang="en-GB" sz="2000" dirty="0" err="1">
                <a:solidFill>
                  <a:schemeClr val="tx1"/>
                </a:solidFill>
              </a:rPr>
              <a:t>jejich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propojení</a:t>
            </a:r>
            <a:r>
              <a:rPr lang="en-GB" sz="2000" dirty="0">
                <a:solidFill>
                  <a:schemeClr val="tx1"/>
                </a:solidFill>
              </a:rPr>
              <a:t>. </a:t>
            </a:r>
            <a:endParaRPr lang="en-GB" sz="2000" dirty="0">
              <a:solidFill>
                <a:srgbClr val="7F7F7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dirty="0">
              <a:solidFill>
                <a:srgbClr val="7F7F7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BB31A1C6-64CD-4C74-1F10-648DE9045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6276" y="4399529"/>
            <a:ext cx="1219200" cy="1219200"/>
          </a:xfrm>
          <a:prstGeom prst="rect">
            <a:avLst/>
          </a:prstGeom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E180CB1E-5DF3-0181-0334-DCCABAC147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6276" y="3172418"/>
            <a:ext cx="896190" cy="89619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7</a:t>
            </a:fld>
            <a:endParaRPr dirty="0"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lvl="0" indent="-742950">
              <a:lnSpc>
                <a:spcPct val="90000"/>
              </a:lnSpc>
              <a:buSzPts val="2400"/>
            </a:pPr>
            <a:r>
              <a:rPr lang="cs-CZ" sz="2800" dirty="0">
                <a:solidFill>
                  <a:schemeClr val="lt1"/>
                </a:solidFill>
              </a:rPr>
              <a:t>Zdroj</a:t>
            </a:r>
            <a:r>
              <a:rPr lang="en-GB" sz="2800" dirty="0">
                <a:solidFill>
                  <a:schemeClr val="lt1"/>
                </a:solidFill>
              </a:rPr>
              <a:t> 2</a:t>
            </a:r>
            <a:r>
              <a:rPr lang="cs-CZ" sz="2800" dirty="0">
                <a:solidFill>
                  <a:schemeClr val="lt1"/>
                </a:solidFill>
              </a:rPr>
              <a:t> – </a:t>
            </a:r>
            <a:r>
              <a:rPr lang="cs-CZ" sz="2800" dirty="0" err="1">
                <a:solidFill>
                  <a:schemeClr val="lt1"/>
                </a:solidFill>
              </a:rPr>
              <a:t>youtube</a:t>
            </a:r>
            <a:r>
              <a:rPr lang="cs-CZ" sz="2800" dirty="0">
                <a:solidFill>
                  <a:schemeClr val="lt1"/>
                </a:solidFill>
              </a:rPr>
              <a:t> video</a:t>
            </a:r>
            <a:endParaRPr lang="en-GB" sz="2800" dirty="0">
              <a:solidFill>
                <a:schemeClr val="lt1"/>
              </a:solidFill>
            </a:endParaRPr>
          </a:p>
        </p:txBody>
      </p:sp>
      <p:sp>
        <p:nvSpPr>
          <p:cNvPr id="80" name="Google Shape;80;g10b78f226a2_0_0"/>
          <p:cNvSpPr/>
          <p:nvPr/>
        </p:nvSpPr>
        <p:spPr>
          <a:xfrm>
            <a:off x="344050" y="1833185"/>
            <a:ext cx="8477700" cy="3157104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SzPts val="2000"/>
            </a:pPr>
            <a:endParaRPr lang="cs-CZ" sz="20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SzPts val="2000"/>
            </a:pPr>
            <a:endParaRPr lang="cs-CZ" sz="20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SzPts val="2000"/>
            </a:pPr>
            <a:endParaRPr lang="cs-CZ" sz="20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SzPts val="2000"/>
            </a:pPr>
            <a:r>
              <a:rPr lang="en-GB" sz="2000" dirty="0" err="1">
                <a:solidFill>
                  <a:schemeClr val="tx1"/>
                </a:solidFill>
              </a:rPr>
              <a:t>Podívejte</a:t>
            </a:r>
            <a:r>
              <a:rPr lang="en-GB" sz="2000" dirty="0">
                <a:solidFill>
                  <a:schemeClr val="tx1"/>
                </a:solidFill>
              </a:rPr>
              <a:t> se </a:t>
            </a:r>
            <a:r>
              <a:rPr lang="en-GB" sz="2000" dirty="0" err="1">
                <a:solidFill>
                  <a:schemeClr val="tx1"/>
                </a:solidFill>
              </a:rPr>
              <a:t>na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šestiminutové</a:t>
            </a:r>
            <a:r>
              <a:rPr lang="en-GB" sz="2000" dirty="0">
                <a:solidFill>
                  <a:schemeClr val="tx1"/>
                </a:solidFill>
              </a:rPr>
              <a:t> video v </a:t>
            </a:r>
            <a:r>
              <a:rPr lang="en-GB" sz="2000" dirty="0" err="1">
                <a:solidFill>
                  <a:schemeClr val="tx1"/>
                </a:solidFill>
              </a:rPr>
              <a:t>angličtině</a:t>
            </a:r>
            <a:r>
              <a:rPr lang="en-GB" sz="2000" dirty="0">
                <a:solidFill>
                  <a:schemeClr val="tx1"/>
                </a:solidFill>
              </a:rPr>
              <a:t>, </a:t>
            </a:r>
            <a:r>
              <a:rPr lang="en-GB" sz="2000" dirty="0" err="1">
                <a:solidFill>
                  <a:schemeClr val="tx1"/>
                </a:solidFill>
              </a:rPr>
              <a:t>které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obsahuje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následující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kapitoly</a:t>
            </a:r>
            <a:r>
              <a:rPr lang="en-GB" sz="2000" dirty="0">
                <a:solidFill>
                  <a:schemeClr val="tx1"/>
                </a:solidFill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2000" dirty="0">
              <a:solidFill>
                <a:schemeClr val="tx1"/>
              </a:solidFill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GB" sz="2000" dirty="0" err="1">
                <a:solidFill>
                  <a:schemeClr val="tx1"/>
                </a:solidFill>
              </a:rPr>
              <a:t>Sledování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vozidel</a:t>
            </a:r>
            <a:r>
              <a:rPr lang="en-GB" sz="2000" dirty="0">
                <a:solidFill>
                  <a:schemeClr val="tx1"/>
                </a:solidFill>
              </a:rPr>
              <a:t> a </a:t>
            </a:r>
            <a:r>
              <a:rPr lang="en-GB" sz="2000" dirty="0" err="1">
                <a:solidFill>
                  <a:schemeClr val="tx1"/>
                </a:solidFill>
              </a:rPr>
              <a:t>majetku</a:t>
            </a:r>
            <a:endParaRPr lang="cs-CZ" sz="2000" dirty="0">
              <a:solidFill>
                <a:schemeClr val="tx1"/>
              </a:solidFill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GB" sz="2000" dirty="0" err="1">
                <a:solidFill>
                  <a:schemeClr val="tx1"/>
                </a:solidFill>
              </a:rPr>
              <a:t>Správa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řidičů</a:t>
            </a:r>
            <a:endParaRPr lang="cs-CZ" sz="2000" dirty="0">
              <a:solidFill>
                <a:schemeClr val="tx1"/>
              </a:solidFill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GB" sz="2000" dirty="0" err="1">
                <a:solidFill>
                  <a:schemeClr val="tx1"/>
                </a:solidFill>
              </a:rPr>
              <a:t>Efektivita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pracovních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postupů</a:t>
            </a:r>
            <a:endParaRPr lang="en-GB" sz="2000" dirty="0">
              <a:solidFill>
                <a:schemeClr val="tx1"/>
              </a:solidFill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GB" sz="2000" dirty="0" err="1">
                <a:solidFill>
                  <a:schemeClr val="tx1"/>
                </a:solidFill>
              </a:rPr>
              <a:t>Přehled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obchodů</a:t>
            </a:r>
            <a:endParaRPr lang="cs-CZ" sz="2000" dirty="0">
              <a:solidFill>
                <a:schemeClr val="tx1"/>
              </a:solidFill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cs-CZ" sz="2000" dirty="0">
              <a:solidFill>
                <a:schemeClr val="tx1"/>
              </a:solidFill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Konkrétní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informace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této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snadno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použitelné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technologii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softwaru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jako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služby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(SaaS)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naleznete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oficiálních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webových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stránkác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u="sng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hlinkClick r:id="rId3"/>
              </a:rPr>
              <a:t>www.webfleet.com</a:t>
            </a:r>
            <a:endParaRPr lang="en-US" sz="2400" b="0" dirty="0">
              <a:effectLst/>
            </a:endParaRPr>
          </a:p>
          <a:p>
            <a:br>
              <a:rPr lang="en-US" sz="2400" dirty="0"/>
            </a:br>
            <a:br>
              <a:rPr lang="en-US" sz="2800" dirty="0"/>
            </a:br>
            <a:endParaRPr sz="20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dirty="0">
              <a:solidFill>
                <a:srgbClr val="7F7F7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Irudia 3">
            <a:extLst>
              <a:ext uri="{FF2B5EF4-FFF2-40B4-BE49-F238E27FC236}">
                <a16:creationId xmlns:a16="http://schemas.microsoft.com/office/drawing/2014/main" id="{3F630596-6EEF-AE49-5033-70FEF71819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050" y="1833186"/>
            <a:ext cx="680737" cy="680737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7B2EB0D4-A742-E6DE-9296-46DE5144B460}"/>
              </a:ext>
            </a:extLst>
          </p:cNvPr>
          <p:cNvSpPr txBox="1"/>
          <p:nvPr/>
        </p:nvSpPr>
        <p:spPr>
          <a:xfrm>
            <a:off x="1147769" y="2055367"/>
            <a:ext cx="4873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</a:t>
            </a:r>
            <a:r>
              <a:rPr lang="cs-CZ" sz="16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www.youtube.com/watch?v=7tZl4oLzySU</a:t>
            </a:r>
            <a:endParaRPr lang="cs-CZ" sz="16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8</a:t>
            </a:fld>
            <a:endParaRPr/>
          </a:p>
        </p:txBody>
      </p:sp>
      <p:sp>
        <p:nvSpPr>
          <p:cNvPr id="56" name="Google Shape;56;p3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>
              <a:lnSpc>
                <a:spcPct val="90000"/>
              </a:lnSpc>
              <a:buClr>
                <a:schemeClr val="lt1"/>
              </a:buClr>
              <a:buSzPts val="3959"/>
            </a:pPr>
            <a:r>
              <a:rPr lang="cs-CZ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Cvičení</a:t>
            </a:r>
            <a:r>
              <a:rPr lang="en-GB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en-GB" sz="2800" dirty="0"/>
          </a:p>
        </p:txBody>
      </p:sp>
      <p:sp>
        <p:nvSpPr>
          <p:cNvPr id="57" name="Google Shape;57;p3"/>
          <p:cNvSpPr/>
          <p:nvPr/>
        </p:nvSpPr>
        <p:spPr>
          <a:xfrm>
            <a:off x="504497" y="2007477"/>
            <a:ext cx="8208429" cy="2400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+mj-lt"/>
              <a:buAutoNum type="arabicPeriod"/>
            </a:pPr>
            <a:r>
              <a:rPr lang="cs-CZ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 znamená zkratka GNSS? </a:t>
            </a:r>
          </a:p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+mj-lt"/>
              <a:buAutoNum type="arabicPeriod"/>
            </a:pPr>
            <a:r>
              <a:rPr lang="cs-CZ" sz="2000" dirty="0"/>
              <a:t>Jaká anglická slova představují zkratku</a:t>
            </a:r>
            <a:r>
              <a:rPr lang="cs-CZ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GPS?</a:t>
            </a:r>
          </a:p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+mj-lt"/>
              <a:buAutoNum type="arabicPeriod"/>
            </a:pPr>
            <a:r>
              <a:rPr lang="cs-CZ" sz="2000" dirty="0"/>
              <a:t>Jak se jmenuje evropský globální navigační systém?</a:t>
            </a:r>
          </a:p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+mj-lt"/>
              <a:buAutoNum type="arabicPeriod"/>
            </a:pPr>
            <a:r>
              <a:rPr lang="cs-CZ" sz="2000" dirty="0"/>
              <a:t>S čím může software pro správu vozového parku pomoci?</a:t>
            </a:r>
          </a:p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+mj-lt"/>
              <a:buAutoNum type="arabicPeriod"/>
            </a:pPr>
            <a:r>
              <a:rPr lang="cs-CZ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Jaké typy/moduly logistických informačních systémů znáte?</a:t>
            </a:r>
          </a:p>
        </p:txBody>
      </p:sp>
    </p:spTree>
    <p:extLst>
      <p:ext uri="{BB962C8B-B14F-4D97-AF65-F5344CB8AC3E}">
        <p14:creationId xmlns:p14="http://schemas.microsoft.com/office/powerpoint/2010/main" val="1341623616"/>
      </p:ext>
    </p:extLst>
  </p:cSld>
  <p:clrMapOvr>
    <a:masterClrMapping/>
  </p:clrMapOvr>
</p:sld>
</file>

<file path=ppt/theme/theme1.xml><?xml version="1.0" encoding="utf-8"?>
<a:theme xmlns:a="http://schemas.openxmlformats.org/drawingml/2006/main" name="Aspecto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</TotalTime>
  <Words>396</Words>
  <Application>Microsoft Office PowerPoint</Application>
  <PresentationFormat>Předvádění na obrazovce (4:3)</PresentationFormat>
  <Paragraphs>83</Paragraphs>
  <Slides>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Noto Sans Symbols</vt:lpstr>
      <vt:lpstr>Aspecto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i.virgel</dc:creator>
  <cp:lastModifiedBy>Veronika Matějíčková</cp:lastModifiedBy>
  <cp:revision>30</cp:revision>
  <dcterms:created xsi:type="dcterms:W3CDTF">2016-11-18T09:55:38Z</dcterms:created>
  <dcterms:modified xsi:type="dcterms:W3CDTF">2023-03-25T20:38:30Z</dcterms:modified>
</cp:coreProperties>
</file>