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95" r:id="rId4"/>
    <p:sldId id="296" r:id="rId5"/>
    <p:sldId id="261" r:id="rId6"/>
    <p:sldId id="265" r:id="rId7"/>
    <p:sldId id="266" r:id="rId8"/>
    <p:sldId id="27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gbzyEzC8tiMHWx6deNdtHXJhxgO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oa" initials="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2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23D62-FC18-4CD5-B381-5C87AF57F827}" v="7" dt="2022-11-13T11:38:41.610"/>
  </p1510:revLst>
</p1510:revInfo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27223D62-FC18-4CD5-B381-5C87AF57F827}"/>
    <pc:docChg chg="undo custSel modSld modMainMaster">
      <pc:chgData name="Veronika Matějíčková" userId="3e929343c52de8ac" providerId="LiveId" clId="{27223D62-FC18-4CD5-B381-5C87AF57F827}" dt="2022-11-13T11:51:02.673" v="50"/>
      <pc:docMkLst>
        <pc:docMk/>
      </pc:docMkLst>
      <pc:sldChg chg="modSp mod">
        <pc:chgData name="Veronika Matějíčková" userId="3e929343c52de8ac" providerId="LiveId" clId="{27223D62-FC18-4CD5-B381-5C87AF57F827}" dt="2022-11-13T11:34:26.995" v="4"/>
        <pc:sldMkLst>
          <pc:docMk/>
          <pc:sldMk cId="0" sldId="256"/>
        </pc:sldMkLst>
        <pc:spChg chg="mod">
          <ac:chgData name="Veronika Matějíčková" userId="3e929343c52de8ac" providerId="LiveId" clId="{27223D62-FC18-4CD5-B381-5C87AF57F827}" dt="2022-11-13T11:34:26.995" v="4"/>
          <ac:spMkLst>
            <pc:docMk/>
            <pc:sldMk cId="0" sldId="256"/>
            <ac:spMk id="25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32:28.305" v="1" actId="20577"/>
          <ac:spMkLst>
            <pc:docMk/>
            <pc:sldMk cId="0" sldId="256"/>
            <ac:spMk id="26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34:13.270" v="2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34:20.134" v="3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Veronika Matějíčková" userId="3e929343c52de8ac" providerId="LiveId" clId="{27223D62-FC18-4CD5-B381-5C87AF57F827}" dt="2022-11-13T11:37:30.973" v="10"/>
        <pc:sldMkLst>
          <pc:docMk/>
          <pc:sldMk cId="0" sldId="257"/>
        </pc:sldMkLst>
        <pc:spChg chg="mod">
          <ac:chgData name="Veronika Matějíčková" userId="3e929343c52de8ac" providerId="LiveId" clId="{27223D62-FC18-4CD5-B381-5C87AF57F827}" dt="2022-11-13T11:36:59.602" v="7"/>
          <ac:spMkLst>
            <pc:docMk/>
            <pc:sldMk cId="0" sldId="257"/>
            <ac:spMk id="34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37:23.906" v="9"/>
          <ac:spMkLst>
            <pc:docMk/>
            <pc:sldMk cId="0" sldId="257"/>
            <ac:spMk id="35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37:16.896" v="8"/>
          <ac:spMkLst>
            <pc:docMk/>
            <pc:sldMk cId="0" sldId="257"/>
            <ac:spMk id="36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37:30.973" v="10"/>
          <ac:spMkLst>
            <pc:docMk/>
            <pc:sldMk cId="0" sldId="257"/>
            <ac:spMk id="38" creationId="{00000000-0000-0000-0000-000000000000}"/>
          </ac:spMkLst>
        </pc:spChg>
      </pc:sldChg>
      <pc:sldChg chg="modSp mod">
        <pc:chgData name="Veronika Matějíčková" userId="3e929343c52de8ac" providerId="LiveId" clId="{27223D62-FC18-4CD5-B381-5C87AF57F827}" dt="2022-11-13T11:45:29.490" v="46" actId="20577"/>
        <pc:sldMkLst>
          <pc:docMk/>
          <pc:sldMk cId="0" sldId="261"/>
        </pc:sldMkLst>
        <pc:spChg chg="mod">
          <ac:chgData name="Veronika Matějíčková" userId="3e929343c52de8ac" providerId="LiveId" clId="{27223D62-FC18-4CD5-B381-5C87AF57F827}" dt="2022-11-13T11:45:29.490" v="46" actId="20577"/>
          <ac:spMkLst>
            <pc:docMk/>
            <pc:sldMk cId="0" sldId="261"/>
            <ac:spMk id="5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40:38.484" v="32"/>
          <ac:spMkLst>
            <pc:docMk/>
            <pc:sldMk cId="0" sldId="261"/>
            <ac:spMk id="72" creationId="{00000000-0000-0000-0000-000000000000}"/>
          </ac:spMkLst>
        </pc:spChg>
      </pc:sldChg>
      <pc:sldChg chg="modSp mod">
        <pc:chgData name="Veronika Matějíčková" userId="3e929343c52de8ac" providerId="LiveId" clId="{27223D62-FC18-4CD5-B381-5C87AF57F827}" dt="2022-11-13T11:47:12.986" v="48"/>
        <pc:sldMkLst>
          <pc:docMk/>
          <pc:sldMk cId="0" sldId="265"/>
        </pc:sldMkLst>
        <pc:spChg chg="mod">
          <ac:chgData name="Veronika Matějíčková" userId="3e929343c52de8ac" providerId="LiveId" clId="{27223D62-FC18-4CD5-B381-5C87AF57F827}" dt="2022-11-13T11:40:59.251" v="33"/>
          <ac:spMkLst>
            <pc:docMk/>
            <pc:sldMk cId="0" sldId="265"/>
            <ac:spMk id="79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47:12.986" v="48"/>
          <ac:spMkLst>
            <pc:docMk/>
            <pc:sldMk cId="0" sldId="265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27223D62-FC18-4CD5-B381-5C87AF57F827}" dt="2022-11-13T11:49:29.881" v="49"/>
        <pc:sldMkLst>
          <pc:docMk/>
          <pc:sldMk cId="0" sldId="266"/>
        </pc:sldMkLst>
        <pc:spChg chg="mod">
          <ac:chgData name="Veronika Matějíčková" userId="3e929343c52de8ac" providerId="LiveId" clId="{27223D62-FC18-4CD5-B381-5C87AF57F827}" dt="2022-11-13T11:41:02.873" v="34"/>
          <ac:spMkLst>
            <pc:docMk/>
            <pc:sldMk cId="0" sldId="266"/>
            <ac:spMk id="79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49:29.881" v="49"/>
          <ac:spMkLst>
            <pc:docMk/>
            <pc:sldMk cId="0" sldId="266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27223D62-FC18-4CD5-B381-5C87AF57F827}" dt="2022-11-13T11:51:02.673" v="50"/>
        <pc:sldMkLst>
          <pc:docMk/>
          <pc:sldMk cId="1073084995" sldId="272"/>
        </pc:sldMkLst>
        <pc:spChg chg="mod">
          <ac:chgData name="Veronika Matějíčková" userId="3e929343c52de8ac" providerId="LiveId" clId="{27223D62-FC18-4CD5-B381-5C87AF57F827}" dt="2022-11-13T11:51:02.673" v="50"/>
          <ac:spMkLst>
            <pc:docMk/>
            <pc:sldMk cId="1073084995" sldId="272"/>
            <ac:spMk id="6" creationId="{7E5C93E5-8DD8-5725-C137-49720D458E1C}"/>
          </ac:spMkLst>
        </pc:spChg>
        <pc:spChg chg="mod">
          <ac:chgData name="Veronika Matějíčková" userId="3e929343c52de8ac" providerId="LiveId" clId="{27223D62-FC18-4CD5-B381-5C87AF57F827}" dt="2022-11-13T11:41:12.587" v="35"/>
          <ac:spMkLst>
            <pc:docMk/>
            <pc:sldMk cId="1073084995" sldId="272"/>
            <ac:spMk id="79" creationId="{00000000-0000-0000-0000-000000000000}"/>
          </ac:spMkLst>
        </pc:spChg>
      </pc:sldChg>
      <pc:sldChg chg="modSp mod">
        <pc:chgData name="Veronika Matějíčková" userId="3e929343c52de8ac" providerId="LiveId" clId="{27223D62-FC18-4CD5-B381-5C87AF57F827}" dt="2022-11-13T11:42:35.699" v="36"/>
        <pc:sldMkLst>
          <pc:docMk/>
          <pc:sldMk cId="0" sldId="295"/>
        </pc:sldMkLst>
        <pc:spChg chg="mod">
          <ac:chgData name="Veronika Matějíčková" userId="3e929343c52de8ac" providerId="LiveId" clId="{27223D62-FC18-4CD5-B381-5C87AF57F827}" dt="2022-11-13T11:37:43.135" v="11"/>
          <ac:spMkLst>
            <pc:docMk/>
            <pc:sldMk cId="0" sldId="295"/>
            <ac:spMk id="3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42:35.699" v="36"/>
          <ac:spMkLst>
            <pc:docMk/>
            <pc:sldMk cId="0" sldId="295"/>
            <ac:spMk id="4" creationId="{00000000-0000-0000-0000-000000000000}"/>
          </ac:spMkLst>
        </pc:spChg>
        <pc:graphicFrameChg chg="mod">
          <ac:chgData name="Veronika Matějíčková" userId="3e929343c52de8ac" providerId="LiveId" clId="{27223D62-FC18-4CD5-B381-5C87AF57F827}" dt="2022-11-13T11:38:06.613" v="20"/>
          <ac:graphicFrameMkLst>
            <pc:docMk/>
            <pc:sldMk cId="0" sldId="295"/>
            <ac:graphicFrameMk id="6" creationId="{00000000-0000-0000-0000-000000000000}"/>
          </ac:graphicFrameMkLst>
        </pc:graphicFrameChg>
        <pc:graphicFrameChg chg="mod modGraphic">
          <ac:chgData name="Veronika Matějíčková" userId="3e929343c52de8ac" providerId="LiveId" clId="{27223D62-FC18-4CD5-B381-5C87AF57F827}" dt="2022-11-13T11:37:59.882" v="19" actId="20577"/>
          <ac:graphicFrameMkLst>
            <pc:docMk/>
            <pc:sldMk cId="0" sldId="295"/>
            <ac:graphicFrameMk id="8" creationId="{00000000-0000-0000-0000-000000000000}"/>
          </ac:graphicFrameMkLst>
        </pc:graphicFrameChg>
        <pc:graphicFrameChg chg="mod modGraphic">
          <ac:chgData name="Veronika Matějíčková" userId="3e929343c52de8ac" providerId="LiveId" clId="{27223D62-FC18-4CD5-B381-5C87AF57F827}" dt="2022-11-13T11:38:41.610" v="30"/>
          <ac:graphicFrameMkLst>
            <pc:docMk/>
            <pc:sldMk cId="0" sldId="295"/>
            <ac:graphicFrameMk id="10" creationId="{00000000-0000-0000-0000-000000000000}"/>
          </ac:graphicFrameMkLst>
        </pc:graphicFrameChg>
      </pc:sldChg>
      <pc:sldChg chg="modSp mod">
        <pc:chgData name="Veronika Matějíčková" userId="3e929343c52de8ac" providerId="LiveId" clId="{27223D62-FC18-4CD5-B381-5C87AF57F827}" dt="2022-11-13T11:43:13.978" v="37"/>
        <pc:sldMkLst>
          <pc:docMk/>
          <pc:sldMk cId="0" sldId="296"/>
        </pc:sldMkLst>
        <pc:spChg chg="mod">
          <ac:chgData name="Veronika Matějíčková" userId="3e929343c52de8ac" providerId="LiveId" clId="{27223D62-FC18-4CD5-B381-5C87AF57F827}" dt="2022-11-13T11:40:22.119" v="31"/>
          <ac:spMkLst>
            <pc:docMk/>
            <pc:sldMk cId="0" sldId="296"/>
            <ac:spMk id="56" creationId="{00000000-0000-0000-0000-000000000000}"/>
          </ac:spMkLst>
        </pc:spChg>
        <pc:spChg chg="mod">
          <ac:chgData name="Veronika Matějíčková" userId="3e929343c52de8ac" providerId="LiveId" clId="{27223D62-FC18-4CD5-B381-5C87AF57F827}" dt="2022-11-13T11:43:13.978" v="37"/>
          <ac:spMkLst>
            <pc:docMk/>
            <pc:sldMk cId="0" sldId="296"/>
            <ac:spMk id="57" creationId="{00000000-0000-0000-0000-000000000000}"/>
          </ac:spMkLst>
        </pc:spChg>
      </pc:sldChg>
      <pc:sldMasterChg chg="modSldLayout">
        <pc:chgData name="Veronika Matějíčková" userId="3e929343c52de8ac" providerId="LiveId" clId="{27223D62-FC18-4CD5-B381-5C87AF57F827}" dt="2022-11-13T11:35:00.306" v="5"/>
        <pc:sldMasterMkLst>
          <pc:docMk/>
          <pc:sldMasterMk cId="0" sldId="2147483648"/>
        </pc:sldMasterMkLst>
        <pc:sldLayoutChg chg="modSp mod">
          <pc:chgData name="Veronika Matějíčková" userId="3e929343c52de8ac" providerId="LiveId" clId="{27223D62-FC18-4CD5-B381-5C87AF57F827}" dt="2022-11-13T11:35:00.306" v="5"/>
          <pc:sldLayoutMkLst>
            <pc:docMk/>
            <pc:sldMasterMk cId="0" sldId="2147483648"/>
            <pc:sldLayoutMk cId="0" sldId="2147483649"/>
          </pc:sldLayoutMkLst>
          <pc:spChg chg="mod">
            <ac:chgData name="Veronika Matějíčková" userId="3e929343c52de8ac" providerId="LiveId" clId="{27223D62-FC18-4CD5-B381-5C87AF57F827}" dt="2022-11-13T11:35:00.306" v="5"/>
            <ac:spMkLst>
              <pc:docMk/>
              <pc:sldMasterMk cId="0" sldId="2147483648"/>
              <pc:sldLayoutMk cId="0" sldId="2147483649"/>
              <ac:spMk id="1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it-IT" dirty="0"/>
              <a:t>G he</a:t>
            </a:r>
            <a:endParaRPr dirty="0"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7406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49905" y="6353327"/>
            <a:ext cx="4325556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openedition.org/factsreports/363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2071-1050/13/7/377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Kapsle</a:t>
            </a:r>
            <a:endParaRPr lang="cs-CZ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2.5.7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400" b="1" dirty="0">
                <a:solidFill>
                  <a:schemeClr val="dk1"/>
                </a:solidFill>
              </a:rPr>
              <a:t> </a:t>
            </a:r>
            <a:r>
              <a:rPr lang="cs-CZ" sz="2400" dirty="0"/>
              <a:t>Přínos LMD pro společnost</a:t>
            </a:r>
            <a:endParaRPr lang="cs-CZ" sz="3200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1" dirty="0">
                <a:solidFill>
                  <a:schemeClr val="lt1"/>
                </a:solidFill>
              </a:rPr>
              <a:t>2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cs-CZ" sz="2000" b="1" dirty="0">
                <a:solidFill>
                  <a:schemeClr val="lt1"/>
                </a:solidFill>
              </a:rPr>
              <a:t>Prostředí distribuční</a:t>
            </a:r>
            <a:r>
              <a:rPr lang="cs-CZ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logistiky na poslední míli   </a:t>
            </a: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707846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5: </a:t>
            </a:r>
            <a:r>
              <a:rPr lang="it-IT" sz="2000" b="1" dirty="0"/>
              <a:t>Environment</a:t>
            </a:r>
            <a:r>
              <a:rPr lang="cs-CZ" sz="2000" b="1" dirty="0"/>
              <a:t>á</a:t>
            </a:r>
            <a:r>
              <a:rPr lang="it-IT" sz="2000" b="1" dirty="0"/>
              <a:t>l</a:t>
            </a:r>
            <a:r>
              <a:rPr lang="cs-CZ" sz="2000" b="1" dirty="0"/>
              <a:t>ní</a:t>
            </a:r>
            <a:r>
              <a:rPr lang="it-IT" sz="2000" b="1" dirty="0"/>
              <a:t> a s</a:t>
            </a:r>
            <a:r>
              <a:rPr lang="cs-CZ" sz="2000" b="1" dirty="0" err="1"/>
              <a:t>polečenské</a:t>
            </a:r>
            <a:r>
              <a:rPr lang="it-IT" sz="2000" b="1" dirty="0"/>
              <a:t> </a:t>
            </a:r>
            <a:r>
              <a:rPr lang="cs-CZ" sz="2000" b="1" dirty="0"/>
              <a:t>dopady logistiky na poslední míli 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10771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1600" dirty="0">
                <a:solidFill>
                  <a:schemeClr val="dk1"/>
                </a:solidFill>
              </a:rPr>
              <a:t>Tato kapsle může být samostatným studijním dokumentem. Nicméně pro lepší pochopení funkcí LMD si prosím projděte kapitoly 1-2.</a:t>
            </a: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es-ES" sz="1600" dirty="0">
                <a:solidFill>
                  <a:schemeClr val="tx1"/>
                </a:solidFill>
              </a:rPr>
              <a:t>2.5.6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err="1">
                <a:solidFill>
                  <a:srgbClr val="18C320"/>
                </a:solidFill>
              </a:rPr>
              <a:t>Aut</a:t>
            </a:r>
            <a:r>
              <a:rPr lang="cs-CZ" sz="2000" b="1" dirty="0">
                <a:solidFill>
                  <a:srgbClr val="18C320"/>
                </a:solidFill>
              </a:rPr>
              <a:t>oři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Cisita Parma </a:t>
            </a:r>
            <a:r>
              <a:rPr lang="en-US" sz="1600" dirty="0" err="1">
                <a:solidFill>
                  <a:schemeClr val="dk1"/>
                </a:solidFill>
              </a:rPr>
              <a:t>Scarl</a:t>
            </a:r>
            <a:r>
              <a:rPr lang="en-US" sz="1600" dirty="0">
                <a:solidFill>
                  <a:schemeClr val="dk1"/>
                </a:solidFill>
              </a:rPr>
              <a:t> &amp; NVF National Training Fund &amp; SUSMILE Consortium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163121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Uživatelé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se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dozvědí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jaké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důsledky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mají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systémy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distribuce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LMD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na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sociální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úrovni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, a to jak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na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trzích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EU,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které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usilují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o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zlepšení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environmentální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udržitelnosti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tak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o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podporu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hospodářského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růstu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rozvojových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zemí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které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dostávají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zásoby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v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odlehlých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nebo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venkovských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oblastech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+mj-lt"/>
              </a:rPr>
              <a:t>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1404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Kategorie</a:t>
                      </a:r>
                      <a:endParaRPr lang="cs-CZ" sz="1800" u="none" strike="noStrike" cap="none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Dokument</a:t>
                      </a:r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800" noProof="0" dirty="0" err="1">
                          <a:solidFill>
                            <a:schemeClr val="tx1"/>
                          </a:solidFill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90498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Cvičení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34614"/>
              </p:ext>
            </p:extLst>
          </p:nvPr>
        </p:nvGraphicFramePr>
        <p:xfrm>
          <a:off x="339634" y="6065134"/>
          <a:ext cx="8477795" cy="61690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3100365538"/>
                    </a:ext>
                  </a:extLst>
                </a:gridCol>
                <a:gridCol w="2003152">
                  <a:extLst>
                    <a:ext uri="{9D8B030D-6E8A-4147-A177-3AD203B41FA5}">
                      <a16:colId xmlns:a16="http://schemas.microsoft.com/office/drawing/2014/main" val="2321271488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</a:t>
                      </a: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+mn-lt"/>
                        </a:rPr>
                        <a:t> </a:t>
                      </a:r>
                      <a:r>
                        <a:rPr lang="es-ES" sz="1800" b="0" i="0" u="none" strike="noStrike" cap="none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Obsah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20      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Minut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Cvičení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5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 Minut</a:t>
                      </a: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Další materiály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60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 Minut</a:t>
                      </a: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s-ES"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3000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Přínos LMD pro rozvojové ekonomiky: jak LMD podporuje hospodářský růst a místní podnikání ve venkovských a odlehlých oblastech.</a:t>
            </a: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+mj-lt"/>
              <a:buAutoNum type="arabicPeriod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LMD v evropském městském kontextu: jak mohou nová distribuční schémata vytvářet hodnotové modely pro chytřejší města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s-E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793457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pl-PL" sz="2800" dirty="0">
                <a:solidFill>
                  <a:schemeClr val="lt1"/>
                </a:solidFill>
              </a:rPr>
              <a:t>Pokyny k dokumentu, revize zdroje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600" dirty="0" err="1">
                <a:solidFill>
                  <a:schemeClr val="tx1"/>
                </a:solidFill>
              </a:rPr>
              <a:t>Prostudováním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nabízených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těchto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získá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uživatel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informace</a:t>
            </a:r>
            <a:r>
              <a:rPr lang="en-GB" sz="1600" dirty="0">
                <a:solidFill>
                  <a:schemeClr val="tx1"/>
                </a:solidFill>
              </a:rPr>
              <a:t> o: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tx1"/>
                </a:solidFill>
              </a:rPr>
              <a:t>1.</a:t>
            </a:r>
            <a:r>
              <a:rPr lang="en-GB" sz="1600" dirty="0" err="1">
                <a:solidFill>
                  <a:schemeClr val="tx1"/>
                </a:solidFill>
              </a:rPr>
              <a:t>Příspěvek</a:t>
            </a:r>
            <a:r>
              <a:rPr lang="en-GB" sz="1600" dirty="0">
                <a:solidFill>
                  <a:schemeClr val="tx1"/>
                </a:solidFill>
              </a:rPr>
              <a:t> LMD </a:t>
            </a:r>
            <a:r>
              <a:rPr lang="en-GB" sz="1600" dirty="0" err="1">
                <a:solidFill>
                  <a:schemeClr val="tx1"/>
                </a:solidFill>
              </a:rPr>
              <a:t>nezajišťuje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pouze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zásobování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městských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center</a:t>
            </a:r>
            <a:r>
              <a:rPr lang="en-GB" sz="1600" dirty="0">
                <a:solidFill>
                  <a:schemeClr val="tx1"/>
                </a:solidFill>
              </a:rPr>
              <a:t>, ale </a:t>
            </a:r>
            <a:r>
              <a:rPr lang="en-GB" sz="1600" dirty="0" err="1">
                <a:solidFill>
                  <a:schemeClr val="tx1"/>
                </a:solidFill>
              </a:rPr>
              <a:t>nabízí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také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rozvojovým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ekonomikám</a:t>
            </a:r>
            <a:r>
              <a:rPr lang="en-GB" sz="1600" dirty="0">
                <a:solidFill>
                  <a:schemeClr val="tx1"/>
                </a:solidFill>
              </a:rPr>
              <a:t> (</a:t>
            </a:r>
            <a:r>
              <a:rPr lang="en-GB" sz="1600" dirty="0" err="1">
                <a:solidFill>
                  <a:schemeClr val="tx1"/>
                </a:solidFill>
              </a:rPr>
              <a:t>Brazílie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Rusko</a:t>
            </a:r>
            <a:r>
              <a:rPr lang="en-GB" sz="1600" dirty="0">
                <a:solidFill>
                  <a:schemeClr val="tx1"/>
                </a:solidFill>
              </a:rPr>
              <a:t>, Indie, </a:t>
            </a:r>
            <a:r>
              <a:rPr lang="en-GB" sz="1600" dirty="0" err="1">
                <a:solidFill>
                  <a:schemeClr val="tx1"/>
                </a:solidFill>
              </a:rPr>
              <a:t>Čína</a:t>
            </a:r>
            <a:r>
              <a:rPr lang="en-GB" sz="1600" dirty="0">
                <a:solidFill>
                  <a:schemeClr val="tx1"/>
                </a:solidFill>
              </a:rPr>
              <a:t>) </a:t>
            </a:r>
            <a:r>
              <a:rPr lang="en-GB" sz="1600" dirty="0" err="1">
                <a:solidFill>
                  <a:schemeClr val="tx1"/>
                </a:solidFill>
              </a:rPr>
              <a:t>možnost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základní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služby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zejména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venkovských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oblastech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tx1"/>
                </a:solidFill>
              </a:rPr>
              <a:t>2.</a:t>
            </a:r>
            <a:r>
              <a:rPr lang="en-GB" sz="1600" dirty="0" err="1">
                <a:solidFill>
                  <a:schemeClr val="tx1"/>
                </a:solidFill>
              </a:rPr>
              <a:t>distribuci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zásob</a:t>
            </a:r>
            <a:r>
              <a:rPr lang="en-GB" sz="1600" dirty="0">
                <a:solidFill>
                  <a:schemeClr val="tx1"/>
                </a:solidFill>
              </a:rPr>
              <a:t> do </a:t>
            </a:r>
            <a:r>
              <a:rPr lang="en-GB" sz="1600" dirty="0" err="1">
                <a:solidFill>
                  <a:schemeClr val="tx1"/>
                </a:solidFill>
              </a:rPr>
              <a:t>rozvíjejících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ekonomik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usnadňuje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růst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místních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mikropodnikatelů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jakož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rozvoj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nového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cílového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trhu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představuje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nízkopříjmová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dělnická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třída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tx1"/>
                </a:solidFill>
              </a:rPr>
              <a:t>3.</a:t>
            </a:r>
            <a:r>
              <a:rPr lang="en-GB" sz="1600" dirty="0">
                <a:solidFill>
                  <a:schemeClr val="tx1"/>
                </a:solidFill>
              </a:rPr>
              <a:t>LMD </a:t>
            </a:r>
            <a:r>
              <a:rPr lang="en-GB" sz="1600" dirty="0" err="1">
                <a:solidFill>
                  <a:schemeClr val="tx1"/>
                </a:solidFill>
              </a:rPr>
              <a:t>nezpůsobuje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pouze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dopad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životní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centrech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evropských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</a:t>
            </a:r>
            <a:r>
              <a:rPr lang="en-GB" sz="1600" dirty="0">
                <a:solidFill>
                  <a:schemeClr val="tx1"/>
                </a:solidFill>
              </a:rPr>
              <a:t>, ale </a:t>
            </a:r>
            <a:r>
              <a:rPr lang="en-GB" sz="1600" dirty="0" err="1">
                <a:solidFill>
                  <a:schemeClr val="tx1"/>
                </a:solidFill>
              </a:rPr>
              <a:t>dokonce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poskytuje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alternativní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schémata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oblastech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omezenou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dopravou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památkových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čtvrtích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jejichž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cílem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zachovat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městský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kontext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zároveň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dodávat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zásoby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přesně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čas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5FC617F-3C4E-3784-4C74-DC9917E4A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69" y="1822269"/>
            <a:ext cx="841321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Dokument</a:t>
            </a:r>
            <a:r>
              <a:rPr lang="en-GB" sz="2800" dirty="0">
                <a:solidFill>
                  <a:schemeClr val="lt1"/>
                </a:solidFill>
              </a:rPr>
              <a:t>,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1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5792003" cy="4899276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1600" dirty="0">
                <a:solidFill>
                  <a:schemeClr val="tx1"/>
                </a:solidFill>
              </a:rPr>
              <a:t>V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sekci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dozvíte</a:t>
            </a:r>
            <a:r>
              <a:rPr lang="en-GB" sz="1600" dirty="0">
                <a:solidFill>
                  <a:schemeClr val="tx1"/>
                </a:solidFill>
              </a:rPr>
              <a:t>, jak LMD </a:t>
            </a:r>
            <a:r>
              <a:rPr lang="en-GB" sz="1600" dirty="0" err="1">
                <a:solidFill>
                  <a:schemeClr val="tx1"/>
                </a:solidFill>
              </a:rPr>
              <a:t>přispívají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růstu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místní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ekonomiky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rozvojových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zemích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zejména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venkovských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oblastech</a:t>
            </a:r>
            <a:r>
              <a:rPr lang="en-GB" sz="1600" dirty="0">
                <a:solidFill>
                  <a:schemeClr val="tx1"/>
                </a:solidFill>
              </a:rPr>
              <a:t>, a to </a:t>
            </a:r>
            <a:r>
              <a:rPr lang="en-GB" sz="1600" dirty="0" err="1">
                <a:solidFill>
                  <a:schemeClr val="tx1"/>
                </a:solidFill>
              </a:rPr>
              <a:t>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díky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spolupráci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místními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nevládními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organizacemi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připravují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cestu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inovativní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systémy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vytváření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trhů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600" dirty="0" err="1">
                <a:solidFill>
                  <a:schemeClr val="tx1"/>
                </a:solidFill>
              </a:rPr>
              <a:t>Ménascé</a:t>
            </a:r>
            <a:r>
              <a:rPr lang="en-US" sz="1600" dirty="0">
                <a:solidFill>
                  <a:schemeClr val="tx1"/>
                </a:solidFill>
              </a:rPr>
              <a:t>, D. (2014). </a:t>
            </a:r>
            <a:r>
              <a:rPr lang="en-US" sz="1600" dirty="0" err="1">
                <a:solidFill>
                  <a:schemeClr val="tx1"/>
                </a:solidFill>
              </a:rPr>
              <a:t>Ekonomické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sociální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spojené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dodávkami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poslední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míli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Zpráva</a:t>
            </a:r>
            <a:r>
              <a:rPr lang="en-US" sz="1600" dirty="0">
                <a:solidFill>
                  <a:schemeClr val="tx1"/>
                </a:solidFill>
              </a:rPr>
              <a:t> FACTS, </a:t>
            </a:r>
            <a:r>
              <a:rPr lang="en-US" sz="1600" dirty="0" err="1">
                <a:solidFill>
                  <a:schemeClr val="tx1"/>
                </a:solidFill>
              </a:rPr>
              <a:t>zvláštní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vydání</a:t>
            </a:r>
            <a:r>
              <a:rPr lang="en-US" sz="1600" dirty="0">
                <a:solidFill>
                  <a:schemeClr val="tx1"/>
                </a:solidFill>
              </a:rPr>
              <a:t> 12. </a:t>
            </a:r>
            <a:r>
              <a:rPr lang="cs-CZ" sz="1600" dirty="0">
                <a:solidFill>
                  <a:schemeClr val="tx1"/>
                </a:solidFill>
                <a:hlinkClick r:id="rId3"/>
              </a:rPr>
              <a:t>https://journals.openedition.org/factsreports/3637</a:t>
            </a:r>
            <a:endParaRPr lang="cs-CZ" sz="160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br>
              <a:rPr lang="en-US" sz="1600" dirty="0"/>
            </a:br>
            <a:endParaRPr lang="en-US" sz="16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7F7F7F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998054E-65C9-BCC8-CAFB-FDD6D1896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5892" y="2250620"/>
            <a:ext cx="2531533" cy="253153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D6EA296-1BA0-7A5F-E1A9-F8FB8B6EF9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69" y="3516386"/>
            <a:ext cx="841321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GB" sz="2800" dirty="0" err="1">
                <a:solidFill>
                  <a:schemeClr val="lt1"/>
                </a:solidFill>
              </a:rPr>
              <a:t>Dokument</a:t>
            </a:r>
            <a:r>
              <a:rPr lang="en-GB" sz="2800" dirty="0">
                <a:solidFill>
                  <a:schemeClr val="lt1"/>
                </a:solidFill>
              </a:rPr>
              <a:t>, </a:t>
            </a:r>
            <a:r>
              <a:rPr lang="en-GB" sz="2800" dirty="0" err="1">
                <a:solidFill>
                  <a:schemeClr val="lt1"/>
                </a:solidFill>
              </a:rPr>
              <a:t>zdroj</a:t>
            </a:r>
            <a:r>
              <a:rPr lang="en-GB" sz="2800" dirty="0">
                <a:solidFill>
                  <a:schemeClr val="lt1"/>
                </a:solidFill>
              </a:rPr>
              <a:t> 2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6379025" cy="492185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150000"/>
              </a:lnSpc>
              <a:buSzPts val="2000"/>
            </a:pPr>
            <a:r>
              <a:rPr lang="en-GB" sz="1600" dirty="0">
                <a:solidFill>
                  <a:schemeClr val="tx1"/>
                </a:solidFill>
              </a:rPr>
              <a:t>V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sekci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získáte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přístup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zdroji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informací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modelech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hodnotových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nabídek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nabízejí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různé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systémy</a:t>
            </a:r>
            <a:r>
              <a:rPr lang="en-GB" sz="1600" dirty="0">
                <a:solidFill>
                  <a:schemeClr val="tx1"/>
                </a:solidFill>
              </a:rPr>
              <a:t> LMD v </a:t>
            </a:r>
            <a:r>
              <a:rPr lang="en-GB" sz="1600" dirty="0" err="1">
                <a:solidFill>
                  <a:schemeClr val="tx1"/>
                </a:solidFill>
              </a:rPr>
              <a:t>městském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Evropská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mají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často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historická</a:t>
            </a:r>
            <a:r>
              <a:rPr lang="en-GB" sz="1600" dirty="0">
                <a:solidFill>
                  <a:schemeClr val="tx1"/>
                </a:solidFill>
              </a:rPr>
              <a:t> centra s </a:t>
            </a:r>
            <a:r>
              <a:rPr lang="en-GB" sz="1600" dirty="0" err="1">
                <a:solidFill>
                  <a:schemeClr val="tx1"/>
                </a:solidFill>
              </a:rPr>
              <a:t>dopravními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omezeními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způsobenými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menšími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prostory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starými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ulicemi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infrastrukturou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památkovými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budovami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atd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Nové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modely</a:t>
            </a:r>
            <a:r>
              <a:rPr lang="en-GB" sz="1600" dirty="0">
                <a:solidFill>
                  <a:schemeClr val="tx1"/>
                </a:solidFill>
              </a:rPr>
              <a:t> LMD, </a:t>
            </a:r>
            <a:r>
              <a:rPr lang="en-GB" sz="1600" dirty="0" err="1">
                <a:solidFill>
                  <a:schemeClr val="tx1"/>
                </a:solidFill>
              </a:rPr>
              <a:t>získané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vzájemným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porovnáním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analýzy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potřeb</a:t>
            </a:r>
            <a:r>
              <a:rPr lang="en-GB" sz="1600" dirty="0">
                <a:solidFill>
                  <a:schemeClr val="tx1"/>
                </a:solidFill>
              </a:rPr>
              <a:t> od </a:t>
            </a:r>
            <a:r>
              <a:rPr lang="en-GB" sz="1600" dirty="0" err="1">
                <a:solidFill>
                  <a:schemeClr val="tx1"/>
                </a:solidFill>
              </a:rPr>
              <a:t>provozovatelů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maloobchodů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statistické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analýzy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faktorů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ovlivňujících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dodávky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pomoci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odvodit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efektivnější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schémata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chytřejší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města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spokojené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zákazníky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buSzPts val="2000"/>
            </a:pPr>
            <a:r>
              <a:rPr lang="en-GB" sz="1600" dirty="0" err="1">
                <a:solidFill>
                  <a:schemeClr val="tx1"/>
                </a:solidFill>
              </a:rPr>
              <a:t>Mangano</a:t>
            </a:r>
            <a:r>
              <a:rPr lang="en-GB" sz="1600" dirty="0">
                <a:solidFill>
                  <a:schemeClr val="tx1"/>
                </a:solidFill>
              </a:rPr>
              <a:t>, G., </a:t>
            </a:r>
            <a:r>
              <a:rPr lang="en-GB" sz="1600" dirty="0" err="1">
                <a:solidFill>
                  <a:schemeClr val="tx1"/>
                </a:solidFill>
              </a:rPr>
              <a:t>Zenezini</a:t>
            </a:r>
            <a:r>
              <a:rPr lang="en-GB" sz="1600" dirty="0">
                <a:solidFill>
                  <a:schemeClr val="tx1"/>
                </a:solidFill>
              </a:rPr>
              <a:t>, G., </a:t>
            </a:r>
            <a:r>
              <a:rPr lang="en-GB" sz="1600" dirty="0" err="1">
                <a:solidFill>
                  <a:schemeClr val="tx1"/>
                </a:solidFill>
              </a:rPr>
              <a:t>Cagliano</a:t>
            </a:r>
            <a:r>
              <a:rPr lang="en-GB" sz="1600" dirty="0">
                <a:solidFill>
                  <a:schemeClr val="tx1"/>
                </a:solidFill>
              </a:rPr>
              <a:t>, A. C. (2021). </a:t>
            </a:r>
            <a:r>
              <a:rPr lang="en-GB" sz="1600" dirty="0" err="1">
                <a:solidFill>
                  <a:schemeClr val="tx1"/>
                </a:solidFill>
              </a:rPr>
              <a:t>Návrh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hodnoty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udržitelné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doručování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Pohled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maloobchodních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prodejců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Udržitelnost</a:t>
            </a:r>
            <a:r>
              <a:rPr lang="en-GB" sz="1600" dirty="0">
                <a:solidFill>
                  <a:schemeClr val="tx1"/>
                </a:solidFill>
              </a:rPr>
              <a:t>, 13(29), 3774. </a:t>
            </a:r>
            <a:r>
              <a:rPr lang="cs-CZ" sz="1600" dirty="0">
                <a:latin typeface="+mj-lt"/>
                <a:hlinkClick r:id="rId3"/>
              </a:rPr>
              <a:t>https://www.mdpi.com/2071-1050/13/7/3774</a:t>
            </a:r>
            <a:r>
              <a:rPr lang="cs-CZ" sz="1600" dirty="0">
                <a:latin typeface="+mj-lt"/>
              </a:rPr>
              <a:t> </a:t>
            </a:r>
            <a:endParaRPr sz="16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6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5920719-985E-C3D7-B3DA-EE338B09C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1377" y="2991984"/>
            <a:ext cx="1806222" cy="1806222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BBA2CED-14F6-2CC7-7891-F636416B12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4275" y="5584372"/>
            <a:ext cx="841321" cy="8352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it-IT" sz="2800" dirty="0">
                <a:solidFill>
                  <a:schemeClr val="lt1"/>
                </a:solidFill>
              </a:rPr>
              <a:t>Cvičení: otevřené otázky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436017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1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5C93E5-8DD8-5725-C137-49720D458E1C}"/>
              </a:ext>
            </a:extLst>
          </p:cNvPr>
          <p:cNvSpPr txBox="1"/>
          <p:nvPr/>
        </p:nvSpPr>
        <p:spPr>
          <a:xfrm>
            <a:off x="475808" y="1852873"/>
            <a:ext cx="81259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 err="1"/>
              <a:t>Zamyslete</a:t>
            </a:r>
            <a:r>
              <a:rPr lang="en-US" sz="1600" dirty="0"/>
              <a:t> se a </a:t>
            </a:r>
            <a:r>
              <a:rPr lang="en-US" sz="1600" dirty="0" err="1"/>
              <a:t>pokuste</a:t>
            </a:r>
            <a:r>
              <a:rPr lang="en-US" sz="1600" dirty="0"/>
              <a:t> se </a:t>
            </a:r>
            <a:r>
              <a:rPr lang="en-US" sz="1600" dirty="0" err="1"/>
              <a:t>vlastními</a:t>
            </a:r>
            <a:r>
              <a:rPr lang="en-US" sz="1600" dirty="0"/>
              <a:t> </a:t>
            </a:r>
            <a:r>
              <a:rPr lang="en-US" sz="1600" dirty="0" err="1"/>
              <a:t>slovy</a:t>
            </a:r>
            <a:r>
              <a:rPr lang="en-US" sz="1600" dirty="0"/>
              <a:t> </a:t>
            </a:r>
            <a:r>
              <a:rPr lang="en-US" sz="1600" dirty="0" err="1"/>
              <a:t>odpovědět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následující</a:t>
            </a:r>
            <a:r>
              <a:rPr lang="en-US" sz="1600" dirty="0"/>
              <a:t> </a:t>
            </a:r>
            <a:r>
              <a:rPr lang="en-US" sz="1600" dirty="0" err="1"/>
              <a:t>otevřené</a:t>
            </a:r>
            <a:r>
              <a:rPr lang="en-US" sz="1600" dirty="0"/>
              <a:t> </a:t>
            </a:r>
            <a:r>
              <a:rPr lang="en-US" sz="1600" dirty="0" err="1"/>
              <a:t>otázky</a:t>
            </a:r>
            <a:r>
              <a:rPr lang="en-US" sz="1600" dirty="0"/>
              <a:t>, </a:t>
            </a:r>
            <a:r>
              <a:rPr lang="en-US" sz="1600" dirty="0" err="1"/>
              <a:t>které</a:t>
            </a:r>
            <a:r>
              <a:rPr lang="en-US" sz="1600" dirty="0"/>
              <a:t> </a:t>
            </a:r>
            <a:r>
              <a:rPr lang="en-US" sz="1600" dirty="0" err="1"/>
              <a:t>vám</a:t>
            </a:r>
            <a:r>
              <a:rPr lang="en-US" sz="1600" dirty="0"/>
              <a:t> </a:t>
            </a:r>
            <a:r>
              <a:rPr lang="en-US" sz="1600" dirty="0" err="1"/>
              <a:t>mají</a:t>
            </a:r>
            <a:r>
              <a:rPr lang="en-US" sz="1600" dirty="0"/>
              <a:t> </a:t>
            </a:r>
            <a:r>
              <a:rPr lang="en-US" sz="1600" dirty="0" err="1"/>
              <a:t>pomoci</a:t>
            </a:r>
            <a:r>
              <a:rPr lang="en-US" sz="1600" dirty="0"/>
              <a:t> </a:t>
            </a:r>
            <a:r>
              <a:rPr lang="en-US" sz="1600" dirty="0" err="1"/>
              <a:t>zvládnout</a:t>
            </a:r>
            <a:r>
              <a:rPr lang="en-US" sz="1600" dirty="0"/>
              <a:t> </a:t>
            </a:r>
            <a:r>
              <a:rPr lang="en-US" sz="1600" dirty="0" err="1"/>
              <a:t>témata</a:t>
            </a:r>
            <a:r>
              <a:rPr lang="en-US" sz="1600" dirty="0"/>
              <a:t> </a:t>
            </a:r>
            <a:r>
              <a:rPr lang="en-US" sz="1600" dirty="0" err="1"/>
              <a:t>této</a:t>
            </a:r>
            <a:r>
              <a:rPr lang="en-US" sz="1600" dirty="0"/>
              <a:t> </a:t>
            </a:r>
            <a:r>
              <a:rPr lang="en-US" sz="1600" dirty="0" err="1"/>
              <a:t>kapsle</a:t>
            </a:r>
            <a:r>
              <a:rPr lang="en-US" sz="1600" dirty="0"/>
              <a:t>:</a:t>
            </a:r>
          </a:p>
          <a:p>
            <a:endParaRPr lang="en-US" sz="1600" dirty="0"/>
          </a:p>
          <a:p>
            <a:r>
              <a:rPr lang="en-US" sz="1600" dirty="0"/>
              <a:t>Jak </a:t>
            </a:r>
            <a:r>
              <a:rPr lang="en-US" sz="1600" dirty="0" err="1"/>
              <a:t>může</a:t>
            </a:r>
            <a:r>
              <a:rPr lang="en-US" sz="1600" dirty="0"/>
              <a:t> LMD </a:t>
            </a:r>
            <a:r>
              <a:rPr lang="en-US" sz="1600" dirty="0" err="1"/>
              <a:t>podpořit</a:t>
            </a:r>
            <a:r>
              <a:rPr lang="en-US" sz="1600" dirty="0"/>
              <a:t> </a:t>
            </a:r>
            <a:r>
              <a:rPr lang="en-US" sz="1600" dirty="0" err="1"/>
              <a:t>hospodářský</a:t>
            </a:r>
            <a:r>
              <a:rPr lang="en-US" sz="1600" dirty="0"/>
              <a:t> </a:t>
            </a:r>
            <a:r>
              <a:rPr lang="en-US" sz="1600" dirty="0" err="1"/>
              <a:t>růst</a:t>
            </a:r>
            <a:r>
              <a:rPr lang="en-US" sz="1600" dirty="0"/>
              <a:t> </a:t>
            </a:r>
            <a:r>
              <a:rPr lang="en-US" sz="1600" dirty="0" err="1"/>
              <a:t>venkovských</a:t>
            </a:r>
            <a:r>
              <a:rPr lang="en-US" sz="1600" dirty="0"/>
              <a:t> a </a:t>
            </a:r>
            <a:r>
              <a:rPr lang="en-US" sz="1600" dirty="0" err="1"/>
              <a:t>odlehlých</a:t>
            </a:r>
            <a:r>
              <a:rPr lang="en-US" sz="1600" dirty="0"/>
              <a:t> </a:t>
            </a:r>
            <a:r>
              <a:rPr lang="en-US" sz="1600" dirty="0" err="1"/>
              <a:t>oblastí</a:t>
            </a:r>
            <a:r>
              <a:rPr lang="en-US" sz="1600" dirty="0"/>
              <a:t> v </a:t>
            </a:r>
            <a:r>
              <a:rPr lang="en-US" sz="1600" dirty="0" err="1"/>
              <a:t>rozvojových</a:t>
            </a:r>
            <a:r>
              <a:rPr lang="en-US" sz="1600" dirty="0"/>
              <a:t> </a:t>
            </a:r>
            <a:r>
              <a:rPr lang="en-US" sz="1600" dirty="0" err="1"/>
              <a:t>zemích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dirty="0"/>
              <a:t>Jak </a:t>
            </a:r>
            <a:r>
              <a:rPr lang="en-US" sz="1600" dirty="0" err="1"/>
              <a:t>může</a:t>
            </a:r>
            <a:r>
              <a:rPr lang="en-US" sz="1600" dirty="0"/>
              <a:t> LMD </a:t>
            </a:r>
            <a:r>
              <a:rPr lang="en-US" sz="1600" dirty="0" err="1"/>
              <a:t>podpořit</a:t>
            </a:r>
            <a:r>
              <a:rPr lang="en-US" sz="1600" dirty="0"/>
              <a:t> </a:t>
            </a:r>
            <a:r>
              <a:rPr lang="en-US" sz="1600" dirty="0" err="1"/>
              <a:t>místní</a:t>
            </a:r>
            <a:r>
              <a:rPr lang="en-US" sz="1600" dirty="0"/>
              <a:t> </a:t>
            </a:r>
            <a:r>
              <a:rPr lang="en-US" sz="1600" dirty="0" err="1"/>
              <a:t>podnikání</a:t>
            </a:r>
            <a:r>
              <a:rPr lang="en-US" sz="1600" dirty="0"/>
              <a:t> a </a:t>
            </a:r>
            <a:r>
              <a:rPr lang="en-US" sz="1600" dirty="0" err="1"/>
              <a:t>vznik</a:t>
            </a:r>
            <a:r>
              <a:rPr lang="en-US" sz="1600" dirty="0"/>
              <a:t> </a:t>
            </a:r>
            <a:r>
              <a:rPr lang="en-US" sz="1600" dirty="0" err="1"/>
              <a:t>nových</a:t>
            </a:r>
            <a:r>
              <a:rPr lang="en-US" sz="1600" dirty="0"/>
              <a:t> </a:t>
            </a:r>
            <a:r>
              <a:rPr lang="en-US" sz="1600" dirty="0" err="1"/>
              <a:t>služeb</a:t>
            </a:r>
            <a:r>
              <a:rPr lang="en-US" sz="1600" dirty="0"/>
              <a:t> a </a:t>
            </a:r>
            <a:r>
              <a:rPr lang="en-US" sz="1600" dirty="0" err="1"/>
              <a:t>ekonomických</a:t>
            </a:r>
            <a:r>
              <a:rPr lang="en-US" sz="1600" dirty="0"/>
              <a:t> </a:t>
            </a:r>
            <a:r>
              <a:rPr lang="en-US" sz="1600" dirty="0" err="1"/>
              <a:t>aktivit</a:t>
            </a:r>
            <a:r>
              <a:rPr lang="en-US" sz="1600" dirty="0"/>
              <a:t> v </a:t>
            </a:r>
            <a:r>
              <a:rPr lang="en-US" sz="1600" dirty="0" err="1"/>
              <a:t>rozvíjejících</a:t>
            </a:r>
            <a:r>
              <a:rPr lang="en-US" sz="1600" dirty="0"/>
              <a:t> se </a:t>
            </a:r>
            <a:r>
              <a:rPr lang="en-US" sz="1600" dirty="0" err="1"/>
              <a:t>ekonomikách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dirty="0"/>
              <a:t>Jak </a:t>
            </a:r>
            <a:r>
              <a:rPr lang="en-US" sz="1600" dirty="0" err="1"/>
              <a:t>může</a:t>
            </a:r>
            <a:r>
              <a:rPr lang="en-US" sz="1600" dirty="0"/>
              <a:t> LMD </a:t>
            </a:r>
            <a:r>
              <a:rPr lang="en-US" sz="1600" dirty="0" err="1"/>
              <a:t>pomoci</a:t>
            </a:r>
            <a:r>
              <a:rPr lang="en-US" sz="1600" dirty="0"/>
              <a:t> </a:t>
            </a:r>
            <a:r>
              <a:rPr lang="en-US" sz="1600" dirty="0" err="1"/>
              <a:t>při</a:t>
            </a:r>
            <a:r>
              <a:rPr lang="en-US" sz="1600" dirty="0"/>
              <a:t> </a:t>
            </a:r>
            <a:r>
              <a:rPr lang="en-US" sz="1600" dirty="0" err="1"/>
              <a:t>navrhování</a:t>
            </a:r>
            <a:r>
              <a:rPr lang="en-US" sz="1600" dirty="0"/>
              <a:t> </a:t>
            </a:r>
            <a:r>
              <a:rPr lang="en-US" sz="1600" dirty="0" err="1"/>
              <a:t>nových</a:t>
            </a:r>
            <a:r>
              <a:rPr lang="en-US" sz="1600" dirty="0"/>
              <a:t> </a:t>
            </a:r>
            <a:r>
              <a:rPr lang="en-US" sz="1600" dirty="0" err="1"/>
              <a:t>distribučních</a:t>
            </a:r>
            <a:r>
              <a:rPr lang="en-US" sz="1600" dirty="0"/>
              <a:t> </a:t>
            </a:r>
            <a:r>
              <a:rPr lang="en-US" sz="1600" dirty="0" err="1"/>
              <a:t>schémat</a:t>
            </a:r>
            <a:r>
              <a:rPr lang="en-US" sz="1600" dirty="0"/>
              <a:t> v </a:t>
            </a:r>
            <a:r>
              <a:rPr lang="en-US" sz="1600" dirty="0" err="1"/>
              <a:t>městském</a:t>
            </a:r>
            <a:r>
              <a:rPr lang="en-US" sz="1600" dirty="0"/>
              <a:t> </a:t>
            </a:r>
            <a:r>
              <a:rPr lang="en-US" sz="1600" dirty="0" err="1"/>
              <a:t>prostředí</a:t>
            </a:r>
            <a:r>
              <a:rPr lang="en-US" sz="1600" dirty="0"/>
              <a:t>, aby </a:t>
            </a:r>
            <a:r>
              <a:rPr lang="en-US" sz="1600" dirty="0" err="1"/>
              <a:t>bylo</a:t>
            </a:r>
            <a:r>
              <a:rPr lang="en-US" sz="1600" dirty="0"/>
              <a:t> </a:t>
            </a:r>
            <a:r>
              <a:rPr lang="en-US" sz="1600" dirty="0" err="1"/>
              <a:t>možné</a:t>
            </a:r>
            <a:r>
              <a:rPr lang="en-US" sz="1600" dirty="0"/>
              <a:t> </a:t>
            </a:r>
            <a:r>
              <a:rPr lang="en-US" sz="1600" dirty="0" err="1"/>
              <a:t>zásobovat</a:t>
            </a:r>
            <a:r>
              <a:rPr lang="en-US" sz="1600" dirty="0"/>
              <a:t> centra </a:t>
            </a:r>
            <a:r>
              <a:rPr lang="en-US" sz="1600" dirty="0" err="1"/>
              <a:t>měst</a:t>
            </a:r>
            <a:r>
              <a:rPr lang="en-US" sz="1600" dirty="0"/>
              <a:t> bez </a:t>
            </a:r>
            <a:r>
              <a:rPr lang="en-US" sz="1600" dirty="0" err="1"/>
              <a:t>jejich</a:t>
            </a:r>
            <a:r>
              <a:rPr lang="en-US" sz="1600" dirty="0"/>
              <a:t> </a:t>
            </a:r>
            <a:r>
              <a:rPr lang="en-US" sz="1600" dirty="0" err="1"/>
              <a:t>zahlcení</a:t>
            </a:r>
            <a:r>
              <a:rPr lang="en-US" sz="1600" dirty="0"/>
              <a:t> a </a:t>
            </a:r>
            <a:r>
              <a:rPr lang="en-US" sz="1600" dirty="0" err="1"/>
              <a:t>znečištění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4F3A352-B56D-E8B9-760B-52BD49762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0677" y="4599318"/>
            <a:ext cx="1321063" cy="125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84995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8071</TotalTime>
  <Words>615</Words>
  <Application>Microsoft Office PowerPoint</Application>
  <PresentationFormat>Předvádění na obrazovce (4:3)</PresentationFormat>
  <Paragraphs>78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Veronika Matějíčková</cp:lastModifiedBy>
  <cp:revision>103</cp:revision>
  <dcterms:created xsi:type="dcterms:W3CDTF">2016-11-18T09:55:38Z</dcterms:created>
  <dcterms:modified xsi:type="dcterms:W3CDTF">2022-11-13T11:51:08Z</dcterms:modified>
</cp:coreProperties>
</file>