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6" r:id="rId4"/>
    <p:sldId id="297" r:id="rId5"/>
    <p:sldId id="271" r:id="rId6"/>
    <p:sldId id="261" r:id="rId7"/>
    <p:sldId id="265" r:id="rId8"/>
    <p:sldId id="269" r:id="rId9"/>
    <p:sldId id="267" r:id="rId10"/>
    <p:sldId id="266" r:id="rId11"/>
    <p:sldId id="272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bzyEzC8tiMHWx6deNdtHXJhxg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oa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2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1DB32-4E1E-4537-8E52-5DE060E0FA67}" v="9" dt="2022-11-13T11:02:08.874"/>
  </p1510:revLst>
</p1510:revInfo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3EB1DB32-4E1E-4537-8E52-5DE060E0FA67}"/>
    <pc:docChg chg="undo custSel modSld modMainMaster">
      <pc:chgData name="Veronika Matějíčková" userId="3e929343c52de8ac" providerId="LiveId" clId="{3EB1DB32-4E1E-4537-8E52-5DE060E0FA67}" dt="2022-11-13T11:28:59.515" v="76"/>
      <pc:docMkLst>
        <pc:docMk/>
      </pc:docMkLst>
      <pc:sldChg chg="modSp mod">
        <pc:chgData name="Veronika Matějíčková" userId="3e929343c52de8ac" providerId="LiveId" clId="{3EB1DB32-4E1E-4537-8E52-5DE060E0FA67}" dt="2022-11-13T10:48:14.655" v="4" actId="122"/>
        <pc:sldMkLst>
          <pc:docMk/>
          <pc:sldMk cId="0" sldId="256"/>
        </pc:sldMkLst>
        <pc:spChg chg="mod">
          <ac:chgData name="Veronika Matějíčková" userId="3e929343c52de8ac" providerId="LiveId" clId="{3EB1DB32-4E1E-4537-8E52-5DE060E0FA67}" dt="2022-11-13T10:47:38.183" v="2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0:48:14.655" v="4" actId="122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0:35:36.785" v="0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0:47:21.653" v="1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0:58:59.888" v="29"/>
        <pc:sldMkLst>
          <pc:docMk/>
          <pc:sldMk cId="0" sldId="257"/>
        </pc:sldMkLst>
        <pc:spChg chg="mod">
          <ac:chgData name="Veronika Matějíčková" userId="3e929343c52de8ac" providerId="LiveId" clId="{3EB1DB32-4E1E-4537-8E52-5DE060E0FA67}" dt="2022-11-13T10:58:59.888" v="29"/>
          <ac:spMkLst>
            <pc:docMk/>
            <pc:sldMk cId="0" sldId="257"/>
            <ac:spMk id="2" creationId="{0004FFAF-C848-7014-EFF7-6C68F2B669D7}"/>
          </ac:spMkLst>
        </pc:spChg>
        <pc:spChg chg="mod">
          <ac:chgData name="Veronika Matějíčková" userId="3e929343c52de8ac" providerId="LiveId" clId="{3EB1DB32-4E1E-4537-8E52-5DE060E0FA67}" dt="2022-11-13T10:49:53.207" v="8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0:50:06.266" v="9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0:50:17.287" v="10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07:14.638" v="40"/>
        <pc:sldMkLst>
          <pc:docMk/>
          <pc:sldMk cId="0" sldId="261"/>
        </pc:sldMkLst>
        <pc:spChg chg="mod">
          <ac:chgData name="Veronika Matějíčková" userId="3e929343c52de8ac" providerId="LiveId" clId="{3EB1DB32-4E1E-4537-8E52-5DE060E0FA67}" dt="2022-11-13T11:07:14.638" v="40"/>
          <ac:spMkLst>
            <pc:docMk/>
            <pc:sldMk cId="0" sldId="261"/>
            <ac:spMk id="6" creationId="{A2241628-FCEA-45D8-AE5E-E25886429696}"/>
          </ac:spMkLst>
        </pc:spChg>
        <pc:spChg chg="mod">
          <ac:chgData name="Veronika Matějíčková" userId="3e929343c52de8ac" providerId="LiveId" clId="{3EB1DB32-4E1E-4537-8E52-5DE060E0FA67}" dt="2022-11-13T11:04:45.212" v="39"/>
          <ac:spMkLst>
            <pc:docMk/>
            <pc:sldMk cId="0" sldId="261"/>
            <ac:spMk id="72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13:10.659" v="58"/>
        <pc:sldMkLst>
          <pc:docMk/>
          <pc:sldMk cId="0" sldId="265"/>
        </pc:sldMkLst>
        <pc:spChg chg="mod">
          <ac:chgData name="Veronika Matějíčková" userId="3e929343c52de8ac" providerId="LiveId" clId="{3EB1DB32-4E1E-4537-8E52-5DE060E0FA67}" dt="2022-11-13T11:07:39.967" v="41"/>
          <ac:spMkLst>
            <pc:docMk/>
            <pc:sldMk cId="0" sldId="265"/>
            <ac:spMk id="79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13:10.659" v="58"/>
          <ac:spMkLst>
            <pc:docMk/>
            <pc:sldMk cId="0" sldId="265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27:50.910" v="75" actId="20577"/>
        <pc:sldMkLst>
          <pc:docMk/>
          <pc:sldMk cId="0" sldId="266"/>
        </pc:sldMkLst>
        <pc:spChg chg="mod">
          <ac:chgData name="Veronika Matějíčková" userId="3e929343c52de8ac" providerId="LiveId" clId="{3EB1DB32-4E1E-4537-8E52-5DE060E0FA67}" dt="2022-11-13T11:07:54.891" v="44"/>
          <ac:spMkLst>
            <pc:docMk/>
            <pc:sldMk cId="0" sldId="266"/>
            <ac:spMk id="79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27:50.910" v="75" actId="20577"/>
          <ac:spMkLst>
            <pc:docMk/>
            <pc:sldMk cId="0" sldId="266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21:43.956" v="68"/>
        <pc:sldMkLst>
          <pc:docMk/>
          <pc:sldMk cId="3638270338" sldId="267"/>
        </pc:sldMkLst>
        <pc:spChg chg="mod">
          <ac:chgData name="Veronika Matějíčková" userId="3e929343c52de8ac" providerId="LiveId" clId="{3EB1DB32-4E1E-4537-8E52-5DE060E0FA67}" dt="2022-11-13T11:07:50.153" v="43"/>
          <ac:spMkLst>
            <pc:docMk/>
            <pc:sldMk cId="3638270338" sldId="267"/>
            <ac:spMk id="79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21:43.956" v="68"/>
          <ac:spMkLst>
            <pc:docMk/>
            <pc:sldMk cId="3638270338" sldId="267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18:25.817" v="62"/>
        <pc:sldMkLst>
          <pc:docMk/>
          <pc:sldMk cId="4024955002" sldId="269"/>
        </pc:sldMkLst>
        <pc:spChg chg="mod">
          <ac:chgData name="Veronika Matějíčková" userId="3e929343c52de8ac" providerId="LiveId" clId="{3EB1DB32-4E1E-4537-8E52-5DE060E0FA67}" dt="2022-11-13T11:07:46.181" v="42"/>
          <ac:spMkLst>
            <pc:docMk/>
            <pc:sldMk cId="4024955002" sldId="269"/>
            <ac:spMk id="79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18:25.817" v="62"/>
          <ac:spMkLst>
            <pc:docMk/>
            <pc:sldMk cId="4024955002" sldId="269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04:30.628" v="38"/>
        <pc:sldMkLst>
          <pc:docMk/>
          <pc:sldMk cId="4001207643" sldId="271"/>
        </pc:sldMkLst>
        <pc:spChg chg="mod">
          <ac:chgData name="Veronika Matějíčková" userId="3e929343c52de8ac" providerId="LiveId" clId="{3EB1DB32-4E1E-4537-8E52-5DE060E0FA67}" dt="2022-11-13T11:04:30.628" v="38"/>
          <ac:spMkLst>
            <pc:docMk/>
            <pc:sldMk cId="4001207643" sldId="271"/>
            <ac:spMk id="6" creationId="{A2241628-FCEA-45D8-AE5E-E25886429696}"/>
          </ac:spMkLst>
        </pc:spChg>
        <pc:spChg chg="mod">
          <ac:chgData name="Veronika Matějíčková" userId="3e929343c52de8ac" providerId="LiveId" clId="{3EB1DB32-4E1E-4537-8E52-5DE060E0FA67}" dt="2022-11-13T11:03:12.911" v="37"/>
          <ac:spMkLst>
            <pc:docMk/>
            <pc:sldMk cId="4001207643" sldId="271"/>
            <ac:spMk id="72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28:59.515" v="76"/>
        <pc:sldMkLst>
          <pc:docMk/>
          <pc:sldMk cId="1073084995" sldId="272"/>
        </pc:sldMkLst>
        <pc:spChg chg="mod">
          <ac:chgData name="Veronika Matějíčková" userId="3e929343c52de8ac" providerId="LiveId" clId="{3EB1DB32-4E1E-4537-8E52-5DE060E0FA67}" dt="2022-11-13T11:28:59.515" v="76"/>
          <ac:spMkLst>
            <pc:docMk/>
            <pc:sldMk cId="1073084995" sldId="272"/>
            <ac:spMk id="6" creationId="{7E5C93E5-8DD8-5725-C137-49720D458E1C}"/>
          </ac:spMkLst>
        </pc:spChg>
        <pc:spChg chg="mod">
          <ac:chgData name="Veronika Matějíčková" userId="3e929343c52de8ac" providerId="LiveId" clId="{3EB1DB32-4E1E-4537-8E52-5DE060E0FA67}" dt="2022-11-13T11:08:09.129" v="45"/>
          <ac:spMkLst>
            <pc:docMk/>
            <pc:sldMk cId="1073084995" sldId="272"/>
            <ac:spMk id="79" creationId="{00000000-0000-0000-0000-000000000000}"/>
          </ac:spMkLst>
        </pc:spChg>
      </pc:sldChg>
      <pc:sldChg chg="modSp mod">
        <pc:chgData name="Veronika Matějíčková" userId="3e929343c52de8ac" providerId="LiveId" clId="{3EB1DB32-4E1E-4537-8E52-5DE060E0FA67}" dt="2022-11-13T11:02:08.874" v="35"/>
        <pc:sldMkLst>
          <pc:docMk/>
          <pc:sldMk cId="0" sldId="296"/>
        </pc:sldMkLst>
        <pc:spChg chg="mod">
          <ac:chgData name="Veronika Matějíčková" userId="3e929343c52de8ac" providerId="LiveId" clId="{3EB1DB32-4E1E-4537-8E52-5DE060E0FA67}" dt="2022-11-13T10:50:34.695" v="11"/>
          <ac:spMkLst>
            <pc:docMk/>
            <pc:sldMk cId="0" sldId="296"/>
            <ac:spMk id="3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01:07.179" v="30"/>
          <ac:spMkLst>
            <pc:docMk/>
            <pc:sldMk cId="0" sldId="296"/>
            <ac:spMk id="4" creationId="{00000000-0000-0000-0000-000000000000}"/>
          </ac:spMkLst>
        </pc:spChg>
        <pc:graphicFrameChg chg="mod">
          <ac:chgData name="Veronika Matějíčková" userId="3e929343c52de8ac" providerId="LiveId" clId="{3EB1DB32-4E1E-4537-8E52-5DE060E0FA67}" dt="2022-11-13T11:01:31.766" v="32"/>
          <ac:graphicFrameMkLst>
            <pc:docMk/>
            <pc:sldMk cId="0" sldId="296"/>
            <ac:graphicFrameMk id="6" creationId="{00000000-0000-0000-0000-000000000000}"/>
          </ac:graphicFrameMkLst>
        </pc:graphicFrameChg>
        <pc:graphicFrameChg chg="mod modGraphic">
          <ac:chgData name="Veronika Matějíčková" userId="3e929343c52de8ac" providerId="LiveId" clId="{3EB1DB32-4E1E-4537-8E52-5DE060E0FA67}" dt="2022-11-13T10:51:09.931" v="20" actId="20577"/>
          <ac:graphicFrameMkLst>
            <pc:docMk/>
            <pc:sldMk cId="0" sldId="296"/>
            <ac:graphicFrameMk id="8" creationId="{00000000-0000-0000-0000-000000000000}"/>
          </ac:graphicFrameMkLst>
        </pc:graphicFrameChg>
        <pc:graphicFrameChg chg="mod modGraphic">
          <ac:chgData name="Veronika Matějíčková" userId="3e929343c52de8ac" providerId="LiveId" clId="{3EB1DB32-4E1E-4537-8E52-5DE060E0FA67}" dt="2022-11-13T11:02:08.874" v="35"/>
          <ac:graphicFrameMkLst>
            <pc:docMk/>
            <pc:sldMk cId="0" sldId="296"/>
            <ac:graphicFrameMk id="10" creationId="{00000000-0000-0000-0000-000000000000}"/>
          </ac:graphicFrameMkLst>
        </pc:graphicFrameChg>
      </pc:sldChg>
      <pc:sldChg chg="modSp mod">
        <pc:chgData name="Veronika Matějíčková" userId="3e929343c52de8ac" providerId="LiveId" clId="{3EB1DB32-4E1E-4537-8E52-5DE060E0FA67}" dt="2022-11-13T11:02:38.059" v="36"/>
        <pc:sldMkLst>
          <pc:docMk/>
          <pc:sldMk cId="0" sldId="297"/>
        </pc:sldMkLst>
        <pc:spChg chg="mod">
          <ac:chgData name="Veronika Matějíčková" userId="3e929343c52de8ac" providerId="LiveId" clId="{3EB1DB32-4E1E-4537-8E52-5DE060E0FA67}" dt="2022-11-13T10:51:36.411" v="28"/>
          <ac:spMkLst>
            <pc:docMk/>
            <pc:sldMk cId="0" sldId="297"/>
            <ac:spMk id="56" creationId="{00000000-0000-0000-0000-000000000000}"/>
          </ac:spMkLst>
        </pc:spChg>
        <pc:spChg chg="mod">
          <ac:chgData name="Veronika Matějíčková" userId="3e929343c52de8ac" providerId="LiveId" clId="{3EB1DB32-4E1E-4537-8E52-5DE060E0FA67}" dt="2022-11-13T11:02:38.059" v="36"/>
          <ac:spMkLst>
            <pc:docMk/>
            <pc:sldMk cId="0" sldId="297"/>
            <ac:spMk id="57" creationId="{00000000-0000-0000-0000-000000000000}"/>
          </ac:spMkLst>
        </pc:spChg>
      </pc:sldChg>
      <pc:sldMasterChg chg="modSldLayout">
        <pc:chgData name="Veronika Matějíčková" userId="3e929343c52de8ac" providerId="LiveId" clId="{3EB1DB32-4E1E-4537-8E52-5DE060E0FA67}" dt="2022-11-13T10:49:27.593" v="7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3EB1DB32-4E1E-4537-8E52-5DE060E0FA67}" dt="2022-11-13T10:49:27.593" v="7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3EB1DB32-4E1E-4537-8E52-5DE060E0FA67}" dt="2022-11-13T10:49:27.593" v="7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it-IT" dirty="0"/>
              <a:t>G he</a:t>
            </a: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406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185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80831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26427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it-IT" dirty="0"/>
              <a:t>G he</a:t>
            </a: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49905" y="6353327"/>
            <a:ext cx="4325556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boundlogistics.com/cms/article/protecting-health-safety-and-final-mile-delivery-during-a-pandemi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wilke-maack.de/wp-content/uploads/2020/07/report_social_conditions_in_logistic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forbesbusinessdevelopmentcouncil/2018/04/27/five-reasons-to-pursue-a-career-in-logistics/?sh=7a4f33ac73e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morganmckinley.com/ie/article/why-career-logistics-advantag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ecco.co.uk/blog/top-10-skills-needed-to-work-in-logistic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ooperativelogisticsnetwork.com/blog/2021/04/28/simple-ways-for-freight-forwarders-to-reduce-stress-at-the-workspa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lloydsloadinglist.com/freight-directory/news/Stress-mounts-among-transport-and-logistics-staff/80557.htm#.Yk2MJDUzW3C" TargetMode="External"/><Relationship Id="rId4" Type="http://schemas.openxmlformats.org/officeDocument/2006/relationships/hyperlink" Target="https://www.proquest.com/openview/8cc2d0de57d2d5e0c97d62617f2a996c/1?pq-origsite=gscholar&amp;cbl=20334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Kapsle</a:t>
            </a:r>
            <a:endParaRPr lang="cs-CZ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2.5.6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it-IT" sz="2400" dirty="0"/>
              <a:t>Atra</a:t>
            </a:r>
            <a:r>
              <a:rPr lang="cs-CZ" sz="2400" dirty="0"/>
              <a:t>k</a:t>
            </a:r>
            <a:r>
              <a:rPr lang="it-IT" sz="2400" dirty="0"/>
              <a:t>tivit</a:t>
            </a:r>
            <a:r>
              <a:rPr lang="cs-CZ" sz="2400" dirty="0"/>
              <a:t>a</a:t>
            </a:r>
            <a:r>
              <a:rPr lang="it-IT" sz="2400" dirty="0"/>
              <a:t> a</a:t>
            </a:r>
            <a:r>
              <a:rPr lang="cs-CZ" sz="2400" dirty="0"/>
              <a:t> pracovní</a:t>
            </a:r>
            <a:r>
              <a:rPr lang="it-IT" sz="2400" dirty="0"/>
              <a:t> </a:t>
            </a:r>
            <a:r>
              <a:rPr lang="cs-CZ" sz="2400" dirty="0"/>
              <a:t>podmínky</a:t>
            </a:r>
            <a:r>
              <a:rPr lang="it-IT" sz="2400" dirty="0"/>
              <a:t> </a:t>
            </a:r>
            <a:r>
              <a:rPr lang="cs-CZ" sz="2400" dirty="0"/>
              <a:t>aktivit v</a:t>
            </a:r>
            <a:r>
              <a:rPr lang="it-IT" sz="2400" dirty="0"/>
              <a:t> LMD </a:t>
            </a:r>
            <a:endParaRPr lang="cs-CZ" sz="3200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dirty="0">
                <a:solidFill>
                  <a:schemeClr val="lt1"/>
                </a:solidFill>
              </a:rPr>
              <a:t>2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cs-CZ" sz="2000" b="1" dirty="0">
                <a:solidFill>
                  <a:schemeClr val="lt1"/>
                </a:solidFill>
              </a:rPr>
              <a:t>Prostředí distribuční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logistiky na poslední míli   </a:t>
            </a: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707846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5: </a:t>
            </a:r>
            <a:r>
              <a:rPr lang="it-IT" sz="2000" b="1" dirty="0"/>
              <a:t>Environment</a:t>
            </a:r>
            <a:r>
              <a:rPr lang="cs-CZ" sz="2000" b="1" dirty="0"/>
              <a:t>á</a:t>
            </a:r>
            <a:r>
              <a:rPr lang="it-IT" sz="2000" b="1" dirty="0"/>
              <a:t>l</a:t>
            </a:r>
            <a:r>
              <a:rPr lang="cs-CZ" sz="2000" b="1" dirty="0"/>
              <a:t>ní</a:t>
            </a:r>
            <a:r>
              <a:rPr lang="it-IT" sz="2000" b="1" dirty="0"/>
              <a:t> a s</a:t>
            </a:r>
            <a:r>
              <a:rPr lang="cs-CZ" sz="2000" b="1" dirty="0" err="1"/>
              <a:t>polečenské</a:t>
            </a:r>
            <a:r>
              <a:rPr lang="it-IT" sz="2000" b="1" dirty="0"/>
              <a:t> </a:t>
            </a:r>
            <a:r>
              <a:rPr lang="cs-CZ" sz="2000" b="1" dirty="0"/>
              <a:t>dopady logistiky na poslední míli 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cs-CZ" sz="2800" dirty="0">
                <a:solidFill>
                  <a:schemeClr val="lt1"/>
                </a:solidFill>
              </a:rPr>
              <a:t>4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36017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dirty="0">
                <a:solidFill>
                  <a:schemeClr val="tx1"/>
                </a:solidFill>
              </a:rPr>
              <a:t>V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získáte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přístup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zdrojům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sociálních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podmínkách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spojených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prací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k </a:t>
            </a:r>
            <a:r>
              <a:rPr lang="en-GB" sz="1600" dirty="0" err="1">
                <a:solidFill>
                  <a:schemeClr val="tx1"/>
                </a:solidFill>
              </a:rPr>
              <a:t>tématům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bezpečnosti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ochrany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zdraví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která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objevují</a:t>
            </a:r>
            <a:r>
              <a:rPr lang="en-GB" sz="1600" dirty="0">
                <a:solidFill>
                  <a:schemeClr val="tx1"/>
                </a:solidFill>
              </a:rPr>
              <a:t> v LMD </a:t>
            </a:r>
            <a:r>
              <a:rPr lang="en-GB" sz="1600" dirty="0" err="1">
                <a:solidFill>
                  <a:schemeClr val="tx1"/>
                </a:solidFill>
              </a:rPr>
              <a:t>během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pandemie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dirty="0">
                <a:solidFill>
                  <a:schemeClr val="tx1"/>
                </a:solidFill>
              </a:rPr>
              <a:t>Scullion, M. (2020, 2. </a:t>
            </a:r>
            <a:r>
              <a:rPr lang="en-GB" sz="1600" dirty="0" err="1">
                <a:solidFill>
                  <a:schemeClr val="tx1"/>
                </a:solidFill>
              </a:rPr>
              <a:t>září</a:t>
            </a:r>
            <a:r>
              <a:rPr lang="en-GB" sz="1600" dirty="0">
                <a:solidFill>
                  <a:schemeClr val="tx1"/>
                </a:solidFill>
              </a:rPr>
              <a:t>). </a:t>
            </a:r>
            <a:r>
              <a:rPr lang="en-GB" sz="1600" dirty="0" err="1">
                <a:solidFill>
                  <a:schemeClr val="tx1"/>
                </a:solidFill>
              </a:rPr>
              <a:t>Ochrana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zdraví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bezpečnosti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doručování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během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pandemie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Příchozí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logistika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>
                <a:solidFill>
                  <a:schemeClr val="tx1"/>
                </a:solidFill>
                <a:hlinkClick r:id="rId3"/>
              </a:rPr>
              <a:t>https://www.inboundlogistics.com/cms/article/protecting-health-safety-and-final-mile-delivery-during-a-pandemic/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dirty="0" err="1">
                <a:solidFill>
                  <a:schemeClr val="tx1"/>
                </a:solidFill>
              </a:rPr>
              <a:t>Maack</a:t>
            </a:r>
            <a:r>
              <a:rPr lang="en-GB" sz="1600" dirty="0">
                <a:solidFill>
                  <a:schemeClr val="tx1"/>
                </a:solidFill>
              </a:rPr>
              <a:t>, W. (2019): </a:t>
            </a:r>
            <a:r>
              <a:rPr lang="en-GB" sz="1600" dirty="0" err="1">
                <a:solidFill>
                  <a:schemeClr val="tx1"/>
                </a:solidFill>
              </a:rPr>
              <a:t>Sociální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podmínky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Evropě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zaměření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silniční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dopravu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Závěrečná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zpráva</a:t>
            </a:r>
            <a:r>
              <a:rPr lang="cs-CZ" sz="1600" dirty="0">
                <a:solidFill>
                  <a:schemeClr val="tx1"/>
                </a:solidFill>
              </a:rPr>
              <a:t>.</a:t>
            </a:r>
            <a:r>
              <a:rPr lang="en-GB" sz="1600" dirty="0">
                <a:solidFill>
                  <a:schemeClr val="tx1"/>
                </a:solidFill>
              </a:rPr>
              <a:t> EVA - </a:t>
            </a:r>
            <a:r>
              <a:rPr lang="en-GB" sz="1600" dirty="0" err="1">
                <a:solidFill>
                  <a:schemeClr val="tx1"/>
                </a:solidFill>
              </a:rPr>
              <a:t>Evropská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akademie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ekologicky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šetrnou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dopravu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gGmbH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>
                <a:solidFill>
                  <a:schemeClr val="tx1"/>
                </a:solidFill>
                <a:hlinkClick r:id="rId4"/>
              </a:rPr>
              <a:t>https://www.wilke-maack.de/wp-content/uploads/2020/07/report_social_conditions_in_logistics.pdf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8CAC4BA-6B60-C95A-7135-E38993CE3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069" y="1822305"/>
            <a:ext cx="837876" cy="83263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11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it-IT" sz="2800" dirty="0">
                <a:solidFill>
                  <a:schemeClr val="lt1"/>
                </a:solidFill>
              </a:rPr>
              <a:t>Cvičení: otevřené otázky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36017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5C93E5-8DD8-5725-C137-49720D458E1C}"/>
              </a:ext>
            </a:extLst>
          </p:cNvPr>
          <p:cNvSpPr txBox="1"/>
          <p:nvPr/>
        </p:nvSpPr>
        <p:spPr>
          <a:xfrm>
            <a:off x="475808" y="1852873"/>
            <a:ext cx="812593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/>
              <a:t>Zamyslete</a:t>
            </a:r>
            <a:r>
              <a:rPr lang="en-US" sz="1600" dirty="0"/>
              <a:t> se a </a:t>
            </a:r>
            <a:r>
              <a:rPr lang="en-US" sz="1600" dirty="0" err="1"/>
              <a:t>pokuste</a:t>
            </a:r>
            <a:r>
              <a:rPr lang="en-US" sz="1600" dirty="0"/>
              <a:t> se </a:t>
            </a:r>
            <a:r>
              <a:rPr lang="en-US" sz="1600" dirty="0" err="1"/>
              <a:t>vlastními</a:t>
            </a:r>
            <a:r>
              <a:rPr lang="en-US" sz="1600" dirty="0"/>
              <a:t> </a:t>
            </a:r>
            <a:r>
              <a:rPr lang="en-US" sz="1600" dirty="0" err="1"/>
              <a:t>slovy</a:t>
            </a:r>
            <a:r>
              <a:rPr lang="en-US" sz="1600" dirty="0"/>
              <a:t> </a:t>
            </a:r>
            <a:r>
              <a:rPr lang="en-US" sz="1600" dirty="0" err="1"/>
              <a:t>odpovědět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následující</a:t>
            </a:r>
            <a:r>
              <a:rPr lang="en-US" sz="1600" dirty="0"/>
              <a:t> </a:t>
            </a:r>
            <a:r>
              <a:rPr lang="en-US" sz="1600" dirty="0" err="1"/>
              <a:t>otevřené</a:t>
            </a:r>
            <a:r>
              <a:rPr lang="en-US" sz="1600" dirty="0"/>
              <a:t> </a:t>
            </a:r>
            <a:r>
              <a:rPr lang="en-US" sz="1600" dirty="0" err="1"/>
              <a:t>otázky</a:t>
            </a:r>
            <a:r>
              <a:rPr lang="en-US" sz="1600" dirty="0"/>
              <a:t>, </a:t>
            </a:r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vám</a:t>
            </a:r>
            <a:r>
              <a:rPr lang="en-US" sz="1600" dirty="0"/>
              <a:t> </a:t>
            </a:r>
            <a:r>
              <a:rPr lang="en-US" sz="1600" dirty="0" err="1"/>
              <a:t>mají</a:t>
            </a:r>
            <a:r>
              <a:rPr lang="en-US" sz="1600" dirty="0"/>
              <a:t> </a:t>
            </a:r>
            <a:r>
              <a:rPr lang="en-US" sz="1600" dirty="0" err="1"/>
              <a:t>pomoci</a:t>
            </a:r>
            <a:r>
              <a:rPr lang="en-US" sz="1600" dirty="0"/>
              <a:t> </a:t>
            </a:r>
            <a:r>
              <a:rPr lang="en-US" sz="1600" dirty="0" err="1"/>
              <a:t>zvládnout</a:t>
            </a:r>
            <a:r>
              <a:rPr lang="en-US" sz="1600" dirty="0"/>
              <a:t> </a:t>
            </a:r>
            <a:r>
              <a:rPr lang="en-US" sz="1600" dirty="0" err="1"/>
              <a:t>témata</a:t>
            </a:r>
            <a:r>
              <a:rPr lang="en-US" sz="1600" dirty="0"/>
              <a:t> </a:t>
            </a:r>
            <a:r>
              <a:rPr lang="en-US" sz="1600" dirty="0" err="1"/>
              <a:t>této</a:t>
            </a:r>
            <a:r>
              <a:rPr lang="en-US" sz="1600" dirty="0"/>
              <a:t> </a:t>
            </a:r>
            <a:r>
              <a:rPr lang="en-US" sz="1600" dirty="0" err="1"/>
              <a:t>kapsle</a:t>
            </a:r>
            <a:r>
              <a:rPr lang="en-US" sz="1600" dirty="0"/>
              <a:t>:</a:t>
            </a:r>
          </a:p>
          <a:p>
            <a:endParaRPr lang="en-US" sz="1600" dirty="0"/>
          </a:p>
          <a:p>
            <a:r>
              <a:rPr lang="en-US" sz="1600" dirty="0" err="1"/>
              <a:t>Jaké</a:t>
            </a:r>
            <a:r>
              <a:rPr lang="en-US" sz="1600" dirty="0"/>
              <a:t> </a:t>
            </a:r>
            <a:r>
              <a:rPr lang="en-US" sz="1600" dirty="0" err="1"/>
              <a:t>příležitosti</a:t>
            </a:r>
            <a:r>
              <a:rPr lang="en-US" sz="1600" dirty="0"/>
              <a:t> </a:t>
            </a:r>
            <a:r>
              <a:rPr lang="en-US" sz="1600" dirty="0" err="1"/>
              <a:t>nabízí</a:t>
            </a:r>
            <a:r>
              <a:rPr lang="en-US" sz="1600" dirty="0"/>
              <a:t> </a:t>
            </a:r>
            <a:r>
              <a:rPr lang="en-US" sz="1600" dirty="0" err="1"/>
              <a:t>kariéra</a:t>
            </a:r>
            <a:r>
              <a:rPr lang="en-US" sz="1600" dirty="0"/>
              <a:t> v </a:t>
            </a:r>
            <a:r>
              <a:rPr lang="en-US" sz="1600" dirty="0" err="1"/>
              <a:t>logistice</a:t>
            </a:r>
            <a:r>
              <a:rPr lang="en-US" sz="1600" dirty="0"/>
              <a:t> </a:t>
            </a:r>
            <a:r>
              <a:rPr lang="en-US" sz="1600" dirty="0" err="1"/>
              <a:t>mladým</a:t>
            </a:r>
            <a:r>
              <a:rPr lang="en-US" sz="1600" dirty="0"/>
              <a:t> </a:t>
            </a:r>
            <a:r>
              <a:rPr lang="en-US" sz="1600" dirty="0" err="1"/>
              <a:t>odborníkům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faktory</a:t>
            </a:r>
            <a:r>
              <a:rPr lang="en-US" sz="1600" dirty="0"/>
              <a:t> </a:t>
            </a:r>
            <a:r>
              <a:rPr lang="en-US" sz="1600" dirty="0" err="1"/>
              <a:t>umožňují</a:t>
            </a:r>
            <a:r>
              <a:rPr lang="en-US" sz="1600" dirty="0"/>
              <a:t> </a:t>
            </a:r>
            <a:r>
              <a:rPr lang="en-US" sz="1600" dirty="0" err="1"/>
              <a:t>společnostem</a:t>
            </a:r>
            <a:r>
              <a:rPr lang="en-US" sz="1600" dirty="0"/>
              <a:t> v </a:t>
            </a:r>
            <a:r>
              <a:rPr lang="en-US" sz="1600" dirty="0" err="1"/>
              <a:t>logistice</a:t>
            </a:r>
            <a:r>
              <a:rPr lang="en-US" sz="1600" dirty="0"/>
              <a:t> </a:t>
            </a:r>
            <a:r>
              <a:rPr lang="en-US" sz="1600" dirty="0" err="1"/>
              <a:t>získat</a:t>
            </a:r>
            <a:r>
              <a:rPr lang="en-US" sz="1600" dirty="0"/>
              <a:t> </a:t>
            </a:r>
            <a:r>
              <a:rPr lang="en-US" sz="1600" dirty="0" err="1"/>
              <a:t>konkurenční</a:t>
            </a:r>
            <a:r>
              <a:rPr lang="en-US" sz="1600" dirty="0"/>
              <a:t> </a:t>
            </a:r>
            <a:r>
              <a:rPr lang="en-US" sz="1600" dirty="0" err="1"/>
              <a:t>výhodu</a:t>
            </a:r>
            <a:r>
              <a:rPr lang="en-US" sz="1600" dirty="0"/>
              <a:t> </a:t>
            </a:r>
            <a:r>
              <a:rPr lang="en-US" sz="1600" dirty="0" err="1"/>
              <a:t>proti</a:t>
            </a:r>
            <a:r>
              <a:rPr lang="en-US" sz="1600" dirty="0"/>
              <a:t> </a:t>
            </a:r>
            <a:r>
              <a:rPr lang="en-US" sz="1600" dirty="0" err="1"/>
              <a:t>hlavním</a:t>
            </a:r>
            <a:r>
              <a:rPr lang="en-US" sz="1600" dirty="0"/>
              <a:t> </a:t>
            </a:r>
            <a:r>
              <a:rPr lang="en-US" sz="1600" dirty="0" err="1"/>
              <a:t>konkurentům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 err="1"/>
              <a:t>Který</a:t>
            </a:r>
            <a:r>
              <a:rPr lang="en-US" sz="1600" dirty="0"/>
              <a:t> </a:t>
            </a:r>
            <a:r>
              <a:rPr lang="en-US" sz="1600" dirty="0" err="1"/>
              <a:t>soubor</a:t>
            </a:r>
            <a:r>
              <a:rPr lang="en-US" sz="1600" dirty="0"/>
              <a:t> </a:t>
            </a:r>
            <a:r>
              <a:rPr lang="en-US" sz="1600" dirty="0" err="1"/>
              <a:t>dovedností</a:t>
            </a:r>
            <a:r>
              <a:rPr lang="en-US" sz="1600" dirty="0"/>
              <a:t>, </a:t>
            </a:r>
            <a:r>
              <a:rPr lang="en-US" sz="1600" dirty="0" err="1"/>
              <a:t>postojů</a:t>
            </a:r>
            <a:r>
              <a:rPr lang="en-US" sz="1600" dirty="0"/>
              <a:t> a </a:t>
            </a:r>
            <a:r>
              <a:rPr lang="en-US" sz="1600" dirty="0" err="1"/>
              <a:t>způsobu</a:t>
            </a:r>
            <a:r>
              <a:rPr lang="en-US" sz="1600" dirty="0"/>
              <a:t> </a:t>
            </a:r>
            <a:r>
              <a:rPr lang="en-US" sz="1600" dirty="0" err="1"/>
              <a:t>myšlení</a:t>
            </a:r>
            <a:r>
              <a:rPr lang="en-US" sz="1600" dirty="0"/>
              <a:t> </a:t>
            </a:r>
            <a:r>
              <a:rPr lang="en-US" sz="1600" dirty="0" err="1"/>
              <a:t>operátora</a:t>
            </a:r>
            <a:r>
              <a:rPr lang="en-US" sz="1600" dirty="0"/>
              <a:t> se </a:t>
            </a:r>
            <a:r>
              <a:rPr lang="en-US" sz="1600" dirty="0" err="1"/>
              <a:t>nejlépe</a:t>
            </a:r>
            <a:r>
              <a:rPr lang="en-US" sz="1600" dirty="0"/>
              <a:t> </a:t>
            </a:r>
            <a:r>
              <a:rPr lang="en-US" sz="1600" dirty="0" err="1"/>
              <a:t>hodí</a:t>
            </a:r>
            <a:r>
              <a:rPr lang="en-US" sz="1600" dirty="0"/>
              <a:t> do </a:t>
            </a:r>
            <a:r>
              <a:rPr lang="en-US" sz="1600" dirty="0" err="1"/>
              <a:t>odvětví</a:t>
            </a:r>
            <a:r>
              <a:rPr lang="en-US" sz="1600" dirty="0"/>
              <a:t> </a:t>
            </a:r>
            <a:r>
              <a:rPr lang="en-US" sz="1600" dirty="0" err="1"/>
              <a:t>logistiky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jsou</a:t>
            </a:r>
            <a:r>
              <a:rPr lang="en-US" sz="1600" dirty="0"/>
              <a:t> </a:t>
            </a:r>
            <a:r>
              <a:rPr lang="en-US" sz="1600" dirty="0" err="1"/>
              <a:t>hlavní</a:t>
            </a:r>
            <a:r>
              <a:rPr lang="en-US" sz="1600" dirty="0"/>
              <a:t> </a:t>
            </a:r>
            <a:r>
              <a:rPr lang="en-US" sz="1600" dirty="0" err="1"/>
              <a:t>výzvy</a:t>
            </a:r>
            <a:r>
              <a:rPr lang="en-US" sz="1600" dirty="0"/>
              <a:t> a </a:t>
            </a:r>
            <a:r>
              <a:rPr lang="en-US" sz="1600" dirty="0" err="1"/>
              <a:t>tlakové</a:t>
            </a:r>
            <a:r>
              <a:rPr lang="en-US" sz="1600" dirty="0"/>
              <a:t> body, </a:t>
            </a:r>
            <a:r>
              <a:rPr lang="en-US" sz="1600" dirty="0" err="1"/>
              <a:t>kterým</a:t>
            </a:r>
            <a:r>
              <a:rPr lang="en-US" sz="1600" dirty="0"/>
              <a:t>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provozovatel</a:t>
            </a:r>
            <a:r>
              <a:rPr lang="en-US" sz="1600" dirty="0"/>
              <a:t> </a:t>
            </a:r>
            <a:r>
              <a:rPr lang="en-US" sz="1600" dirty="0" err="1"/>
              <a:t>logistiky</a:t>
            </a:r>
            <a:r>
              <a:rPr lang="en-US" sz="1600" dirty="0"/>
              <a:t> </a:t>
            </a:r>
            <a:r>
              <a:rPr lang="en-US" sz="1600" dirty="0" err="1"/>
              <a:t>pravděpodobně</a:t>
            </a:r>
            <a:r>
              <a:rPr lang="en-US" sz="1600" dirty="0"/>
              <a:t> </a:t>
            </a:r>
            <a:r>
              <a:rPr lang="en-US" sz="1600" dirty="0" err="1"/>
              <a:t>čelit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své</a:t>
            </a:r>
            <a:r>
              <a:rPr lang="en-US" sz="1600" dirty="0"/>
              <a:t> </a:t>
            </a:r>
            <a:r>
              <a:rPr lang="en-US" sz="1600" dirty="0" err="1"/>
              <a:t>kariéře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jsou</a:t>
            </a:r>
            <a:r>
              <a:rPr lang="en-US" sz="1600" dirty="0"/>
              <a:t> </a:t>
            </a:r>
            <a:r>
              <a:rPr lang="en-US" sz="1600" dirty="0" err="1"/>
              <a:t>hlavní</a:t>
            </a:r>
            <a:r>
              <a:rPr lang="en-US" sz="1600" dirty="0"/>
              <a:t> </a:t>
            </a:r>
            <a:r>
              <a:rPr lang="en-US" sz="1600" dirty="0" err="1"/>
              <a:t>problémy</a:t>
            </a:r>
            <a:r>
              <a:rPr lang="en-US" sz="1600" dirty="0"/>
              <a:t> </a:t>
            </a:r>
            <a:r>
              <a:rPr lang="en-US" sz="1600" dirty="0" err="1"/>
              <a:t>související</a:t>
            </a:r>
            <a:r>
              <a:rPr lang="en-US" sz="1600" dirty="0"/>
              <a:t> se </a:t>
            </a:r>
            <a:r>
              <a:rPr lang="en-US" sz="1600" dirty="0" err="1"/>
              <a:t>sociálními</a:t>
            </a:r>
            <a:r>
              <a:rPr lang="en-US" sz="1600" dirty="0"/>
              <a:t> </a:t>
            </a:r>
            <a:r>
              <a:rPr lang="en-US" sz="1600" dirty="0" err="1"/>
              <a:t>podmínkami</a:t>
            </a:r>
            <a:r>
              <a:rPr lang="en-US" sz="1600" dirty="0"/>
              <a:t> v </a:t>
            </a:r>
            <a:r>
              <a:rPr lang="en-US" sz="1600" dirty="0" err="1"/>
              <a:t>odvětví</a:t>
            </a:r>
            <a:r>
              <a:rPr lang="en-US" sz="1600" dirty="0"/>
              <a:t> </a:t>
            </a:r>
            <a:r>
              <a:rPr lang="en-US" sz="1600" dirty="0" err="1"/>
              <a:t>logistiky</a:t>
            </a:r>
            <a:r>
              <a:rPr lang="en-US" sz="1600"/>
              <a:t>?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297A221D-49F1-4861-6EFB-C9C61D42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7220" y="5599670"/>
            <a:ext cx="1190972" cy="112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08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s-ES" sz="1600" dirty="0">
                <a:solidFill>
                  <a:schemeClr val="tx1"/>
                </a:solidFill>
              </a:rPr>
              <a:t>n/a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Cisita Parma </a:t>
            </a:r>
            <a:r>
              <a:rPr lang="en-US" sz="1600" dirty="0" err="1">
                <a:solidFill>
                  <a:schemeClr val="dk1"/>
                </a:solidFill>
              </a:rPr>
              <a:t>Scarl</a:t>
            </a:r>
            <a:r>
              <a:rPr lang="en-US" sz="1600" dirty="0">
                <a:solidFill>
                  <a:schemeClr val="dk1"/>
                </a:solidFill>
              </a:rPr>
              <a:t> &amp; NVF National Training Fund &amp; SUSMILE Consortium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2" name="Google Shape;36;g10b78f225a7_0_0">
            <a:extLst>
              <a:ext uri="{FF2B5EF4-FFF2-40B4-BE49-F238E27FC236}">
                <a16:creationId xmlns:a16="http://schemas.microsoft.com/office/drawing/2014/main" id="{0004FFAF-C848-7014-EFF7-6C68F2B669D7}"/>
              </a:ext>
            </a:extLst>
          </p:cNvPr>
          <p:cNvSpPr txBox="1"/>
          <p:nvPr/>
        </p:nvSpPr>
        <p:spPr>
          <a:xfrm>
            <a:off x="4793300" y="1382674"/>
            <a:ext cx="4160400" cy="10771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1600" dirty="0">
                <a:solidFill>
                  <a:schemeClr val="dk1"/>
                </a:solidFill>
              </a:rPr>
              <a:t>Tato kapsle může být samostatným studijním dokumentem. Nicméně pro lepší pochopení funkcí LMD si prosím projděte kapitoly 1-2.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31393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Prvním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cílem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této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kapsle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je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nabídnout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studentům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kvalifikované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zdroje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které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jim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umožní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pochopit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možnosti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volby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kariéry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v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logistice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a v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odvětví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LMD.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Druhým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cílem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je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informovat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případné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)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budoucí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manažery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a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vedoucí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týmů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na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střední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úrovni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o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otázkách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které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je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třeba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znát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a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ošetřovat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pokud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jde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o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pohodu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a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pracovní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podmínky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pracovníků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v LMD.</a:t>
            </a:r>
          </a:p>
          <a:p>
            <a:br>
              <a:rPr lang="en-US" sz="28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2090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Dokument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189649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20337"/>
              </p:ext>
            </p:extLst>
          </p:nvPr>
        </p:nvGraphicFramePr>
        <p:xfrm>
          <a:off x="339634" y="6065134"/>
          <a:ext cx="8477795" cy="61690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4235644037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137513382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  </a:t>
                      </a:r>
                      <a:r>
                        <a:rPr lang="es-ES" sz="1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Obsah</a:t>
                      </a:r>
                      <a:endParaRPr lang="es-ES"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20      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Cvičení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5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Další materiály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60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Příležitosti volby povolání v logistice a LMD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Problémy v logistice a LMD, které je třeba znát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Otázky zdraví a bezpečnosti v logistice během pandemie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s-E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pl-PL" sz="2800" dirty="0">
                <a:solidFill>
                  <a:schemeClr val="lt1"/>
                </a:solidFill>
              </a:rPr>
              <a:t>Pokyny k dokumentu, revize zdroje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A2241628-FCEA-45D8-AE5E-E25886429696}"/>
              </a:ext>
            </a:extLst>
          </p:cNvPr>
          <p:cNvSpPr/>
          <p:nvPr/>
        </p:nvSpPr>
        <p:spPr>
          <a:xfrm>
            <a:off x="319069" y="1929637"/>
            <a:ext cx="836773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1600" dirty="0" err="1">
                <a:solidFill>
                  <a:schemeClr val="tx1"/>
                </a:solidFill>
              </a:rPr>
              <a:t>Prostřednictvím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nabízených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těchto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uživatel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získat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informace</a:t>
            </a:r>
            <a:r>
              <a:rPr lang="en-GB" sz="1600" dirty="0">
                <a:solidFill>
                  <a:schemeClr val="tx1"/>
                </a:solidFill>
              </a:rPr>
              <a:t> od </a:t>
            </a:r>
            <a:r>
              <a:rPr lang="en-GB" sz="1600" dirty="0" err="1">
                <a:solidFill>
                  <a:schemeClr val="tx1"/>
                </a:solidFill>
              </a:rPr>
              <a:t>odborníků</a:t>
            </a:r>
            <a:r>
              <a:rPr lang="en-GB" sz="1600" dirty="0">
                <a:solidFill>
                  <a:schemeClr val="tx1"/>
                </a:solidFill>
              </a:rPr>
              <a:t> z </a:t>
            </a:r>
            <a:r>
              <a:rPr lang="en-GB" sz="1600" dirty="0" err="1">
                <a:solidFill>
                  <a:schemeClr val="tx1"/>
                </a:solidFill>
              </a:rPr>
              <a:t>daného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příležitostech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se v </a:t>
            </a:r>
            <a:r>
              <a:rPr lang="en-GB" sz="1600" dirty="0" err="1">
                <a:solidFill>
                  <a:schemeClr val="tx1"/>
                </a:solidFill>
              </a:rPr>
              <a:t>současné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době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nabízejí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mladým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lidem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chtějí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pracovat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, a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souboru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dovedností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společnostmi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zaměstnavateli</a:t>
            </a:r>
            <a:r>
              <a:rPr lang="en-GB" sz="1600" dirty="0">
                <a:solidFill>
                  <a:schemeClr val="tx1"/>
                </a:solidFill>
              </a:rPr>
              <a:t> (jak v </a:t>
            </a:r>
            <a:r>
              <a:rPr lang="en-GB" sz="1600" dirty="0" err="1">
                <a:solidFill>
                  <a:schemeClr val="tx1"/>
                </a:solidFill>
              </a:rPr>
              <a:t>oblasti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skladování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tak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oblasti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přepravy</a:t>
            </a:r>
            <a:r>
              <a:rPr lang="en-GB" sz="1600" dirty="0">
                <a:solidFill>
                  <a:schemeClr val="tx1"/>
                </a:solidFill>
              </a:rPr>
              <a:t>) </a:t>
            </a:r>
            <a:r>
              <a:rPr lang="en-GB" sz="1600" dirty="0" err="1">
                <a:solidFill>
                  <a:schemeClr val="tx1"/>
                </a:solidFill>
              </a:rPr>
              <a:t>nejvíce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poptávány</a:t>
            </a:r>
            <a:r>
              <a:rPr lang="en-GB" sz="1600" dirty="0">
                <a:solidFill>
                  <a:schemeClr val="tx1"/>
                </a:solidFill>
              </a:rPr>
              <a:t>. Na </a:t>
            </a:r>
            <a:r>
              <a:rPr lang="en-GB" sz="1600" dirty="0" err="1">
                <a:solidFill>
                  <a:schemeClr val="tx1"/>
                </a:solidFill>
              </a:rPr>
              <a:t>druhou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stranu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důležité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upozornit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začínající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vysoký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tlak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konkurenci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možné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stresové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faktory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Kromě</a:t>
            </a:r>
            <a:r>
              <a:rPr lang="en-GB" sz="1600" dirty="0">
                <a:solidFill>
                  <a:schemeClr val="tx1"/>
                </a:solidFill>
              </a:rPr>
              <a:t> toho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uvedeny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informace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sociálních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podmínkách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práce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proměnných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oblasti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bezpečnosti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ochrany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zdraví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ovlivňují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během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pandemie</a:t>
            </a:r>
            <a:r>
              <a:rPr lang="en-GB" sz="1600" dirty="0">
                <a:solidFill>
                  <a:schemeClr val="tx1"/>
                </a:solidFill>
              </a:rPr>
              <a:t> (</a:t>
            </a:r>
            <a:r>
              <a:rPr lang="en-GB" sz="1600" dirty="0" err="1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. Covid 19).</a:t>
            </a:r>
          </a:p>
          <a:p>
            <a:br>
              <a:rPr lang="en-US" dirty="0"/>
            </a:b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DBC3676-9196-AD01-5A54-22EC65203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9" y="1822305"/>
            <a:ext cx="837876" cy="8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0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6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pl-PL" sz="2800" dirty="0">
                <a:solidFill>
                  <a:schemeClr val="lt1"/>
                </a:solidFill>
              </a:rPr>
              <a:t>Pokyny k dokumentu, revize zdroje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A2241628-FCEA-45D8-AE5E-E25886429696}"/>
              </a:ext>
            </a:extLst>
          </p:cNvPr>
          <p:cNvSpPr/>
          <p:nvPr/>
        </p:nvSpPr>
        <p:spPr>
          <a:xfrm>
            <a:off x="319069" y="1929637"/>
            <a:ext cx="836773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1600" dirty="0" err="1">
                <a:solidFill>
                  <a:schemeClr val="tx1"/>
                </a:solidFill>
              </a:rPr>
              <a:t>Kapsle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uspořádána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následujícího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zdůvodnění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#Dokument, </a:t>
            </a:r>
            <a:r>
              <a:rPr lang="en-GB" sz="1600" dirty="0" err="1">
                <a:solidFill>
                  <a:schemeClr val="tx1"/>
                </a:solidFill>
              </a:rPr>
              <a:t>zdroj</a:t>
            </a:r>
            <a:r>
              <a:rPr lang="en-GB" sz="1600" dirty="0">
                <a:solidFill>
                  <a:schemeClr val="tx1"/>
                </a:solidFill>
              </a:rPr>
              <a:t> 1. </a:t>
            </a:r>
            <a:r>
              <a:rPr lang="en-GB" sz="1600" dirty="0" err="1">
                <a:solidFill>
                  <a:schemeClr val="tx1"/>
                </a:solidFill>
              </a:rPr>
              <a:t>Příležitosti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se v </a:t>
            </a:r>
            <a:r>
              <a:rPr lang="en-GB" sz="1600" dirty="0" err="1">
                <a:solidFill>
                  <a:schemeClr val="tx1"/>
                </a:solidFill>
              </a:rPr>
              <a:t>současné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době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naskýtají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lidem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chtějí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věnovat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kariéře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poháněné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inovacemi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novým</a:t>
            </a:r>
            <a:r>
              <a:rPr lang="en-GB" sz="1600" dirty="0">
                <a:solidFill>
                  <a:schemeClr val="tx1"/>
                </a:solidFill>
              </a:rPr>
              <a:t> IT </a:t>
            </a:r>
            <a:r>
              <a:rPr lang="en-GB" sz="1600" dirty="0" err="1">
                <a:solidFill>
                  <a:schemeClr val="tx1"/>
                </a:solidFill>
              </a:rPr>
              <a:t>technologiím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rostoucímu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objemu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činností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#Dokument, </a:t>
            </a:r>
            <a:r>
              <a:rPr lang="en-GB" sz="1600" dirty="0" err="1">
                <a:solidFill>
                  <a:schemeClr val="tx1"/>
                </a:solidFill>
              </a:rPr>
              <a:t>zdroj</a:t>
            </a:r>
            <a:r>
              <a:rPr lang="en-GB" sz="1600" dirty="0">
                <a:solidFill>
                  <a:schemeClr val="tx1"/>
                </a:solidFill>
              </a:rPr>
              <a:t> 2.  </a:t>
            </a:r>
            <a:r>
              <a:rPr lang="en-GB" sz="1600" dirty="0" err="1">
                <a:solidFill>
                  <a:schemeClr val="tx1"/>
                </a:solidFill>
              </a:rPr>
              <a:t>Soubor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dovedností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poptávaných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trhu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práce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nové</a:t>
            </a:r>
            <a:r>
              <a:rPr lang="en-GB" sz="1600" dirty="0">
                <a:solidFill>
                  <a:schemeClr val="tx1"/>
                </a:solidFill>
              </a:rPr>
              <a:t> trendy </a:t>
            </a:r>
            <a:r>
              <a:rPr lang="en-GB" sz="1600" dirty="0" err="1">
                <a:solidFill>
                  <a:schemeClr val="tx1"/>
                </a:solidFill>
              </a:rPr>
              <a:t>určující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konkurenční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výhodu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tomto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#Dokument, </a:t>
            </a:r>
            <a:r>
              <a:rPr lang="en-GB" sz="1600" dirty="0" err="1">
                <a:solidFill>
                  <a:schemeClr val="tx1"/>
                </a:solidFill>
              </a:rPr>
              <a:t>zdroj</a:t>
            </a:r>
            <a:r>
              <a:rPr lang="en-GB" sz="1600" dirty="0">
                <a:solidFill>
                  <a:schemeClr val="tx1"/>
                </a:solidFill>
              </a:rPr>
              <a:t> 3. </a:t>
            </a:r>
            <a:r>
              <a:rPr lang="en-GB" sz="1600" dirty="0" err="1">
                <a:solidFill>
                  <a:schemeClr val="tx1"/>
                </a:solidFill>
              </a:rPr>
              <a:t>Problémy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kterých</a:t>
            </a:r>
            <a:r>
              <a:rPr lang="en-GB" sz="1600" dirty="0">
                <a:solidFill>
                  <a:schemeClr val="tx1"/>
                </a:solidFill>
              </a:rPr>
              <a:t> by </a:t>
            </a:r>
            <a:r>
              <a:rPr lang="en-GB" sz="1600" dirty="0" err="1">
                <a:solidFill>
                  <a:schemeClr val="tx1"/>
                </a:solidFill>
              </a:rPr>
              <a:t>si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uchazeči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zaměstnání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vědomi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-</a:t>
            </a:r>
            <a:r>
              <a:rPr lang="en-GB" sz="1600" dirty="0" err="1">
                <a:solidFill>
                  <a:schemeClr val="tx1"/>
                </a:solidFill>
              </a:rPr>
              <a:t>vysoký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tlak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pracovníky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vyvíjí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náročná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termíny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orientovaná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činnost</a:t>
            </a: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-</a:t>
            </a:r>
            <a:r>
              <a:rPr lang="en-GB" sz="1600" dirty="0" err="1">
                <a:solidFill>
                  <a:schemeClr val="tx1"/>
                </a:solidFill>
              </a:rPr>
              <a:t>dlouhé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směny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včetně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nočních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víkendů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pracovníky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odvětví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dodávek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nezbytné</a:t>
            </a:r>
            <a:endParaRPr lang="en-GB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1600" dirty="0">
                <a:solidFill>
                  <a:schemeClr val="tx1"/>
                </a:solidFill>
              </a:rPr>
              <a:t>#Dokument, </a:t>
            </a:r>
            <a:r>
              <a:rPr lang="en-GB" sz="1600" dirty="0" err="1">
                <a:solidFill>
                  <a:schemeClr val="tx1"/>
                </a:solidFill>
              </a:rPr>
              <a:t>zdroj</a:t>
            </a:r>
            <a:r>
              <a:rPr lang="en-GB" sz="1600" dirty="0">
                <a:solidFill>
                  <a:schemeClr val="tx1"/>
                </a:solidFill>
              </a:rPr>
              <a:t> 4. </a:t>
            </a:r>
            <a:r>
              <a:rPr lang="en-GB" sz="1600" dirty="0" err="1">
                <a:solidFill>
                  <a:schemeClr val="tx1"/>
                </a:solidFill>
              </a:rPr>
              <a:t>Přehled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sociálních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podmínek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spojených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prací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témata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bezpečnosti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ochrany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zdraví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práci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která</a:t>
            </a:r>
            <a:r>
              <a:rPr lang="en-GB" sz="1600" dirty="0">
                <a:solidFill>
                  <a:schemeClr val="tx1"/>
                </a:solidFill>
              </a:rPr>
              <a:t> se v LMD </a:t>
            </a:r>
            <a:r>
              <a:rPr lang="en-GB" sz="1600" dirty="0" err="1">
                <a:solidFill>
                  <a:schemeClr val="tx1"/>
                </a:solidFill>
              </a:rPr>
              <a:t>objevují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během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pandemie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br>
              <a:rPr lang="en-US" dirty="0"/>
            </a:b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A00D416-251C-87D4-D8EA-934D2363B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955" y="1929637"/>
            <a:ext cx="809897" cy="8048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3824206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V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najdete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webové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články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aktuálních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příležitostech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zájemce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kariéru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Shuttleworth, J. (2018, </a:t>
            </a:r>
            <a:r>
              <a:rPr lang="cs-CZ" sz="1600" dirty="0">
                <a:solidFill>
                  <a:schemeClr val="tx1"/>
                </a:solidFill>
              </a:rPr>
              <a:t>duben</a:t>
            </a:r>
            <a:r>
              <a:rPr lang="en-GB" sz="1600" dirty="0">
                <a:solidFill>
                  <a:schemeClr val="tx1"/>
                </a:solidFill>
              </a:rPr>
              <a:t> 27). </a:t>
            </a:r>
            <a:r>
              <a:rPr lang="en-GB" sz="1600" dirty="0" err="1">
                <a:solidFill>
                  <a:schemeClr val="tx1"/>
                </a:solidFill>
              </a:rPr>
              <a:t>Pět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důvodů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kariéru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. Forbes. </a:t>
            </a:r>
            <a:r>
              <a:rPr lang="en-GB" sz="1600" dirty="0">
                <a:solidFill>
                  <a:schemeClr val="tx1"/>
                </a:solidFill>
                <a:hlinkClick r:id="rId3"/>
              </a:rPr>
              <a:t>https://www.forbes.com/sites/forbesbusinessdevelopmentcouncil/2018/04/27/five-reasons-to-pursue-a-career-in-logistics/?sh=7a4f33ac73e8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Morgan McKinley (2018, </a:t>
            </a:r>
            <a:r>
              <a:rPr lang="cs-CZ" sz="1600" dirty="0">
                <a:solidFill>
                  <a:schemeClr val="tx1"/>
                </a:solidFill>
              </a:rPr>
              <a:t>Září</a:t>
            </a:r>
            <a:r>
              <a:rPr lang="en-GB" sz="1600" dirty="0">
                <a:solidFill>
                  <a:schemeClr val="tx1"/>
                </a:solidFill>
              </a:rPr>
              <a:t> 2). </a:t>
            </a:r>
            <a:r>
              <a:rPr lang="en-GB" sz="1600" dirty="0" err="1">
                <a:solidFill>
                  <a:schemeClr val="tx1"/>
                </a:solidFill>
              </a:rPr>
              <a:t>Sedm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skvělých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důvodů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věnovat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kariéře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>
                <a:solidFill>
                  <a:schemeClr val="tx1"/>
                </a:solidFill>
                <a:hlinkClick r:id="rId4"/>
              </a:rPr>
              <a:t>https://www.morganmckinley.com/ie/article/why-career-logistics-advantages</a:t>
            </a: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5027ACA-17BA-EC33-F9FE-8F3A7B235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069" y="1822305"/>
            <a:ext cx="837876" cy="83263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cs-CZ" sz="2800" dirty="0">
                <a:solidFill>
                  <a:schemeClr val="lt1"/>
                </a:solidFill>
              </a:rPr>
              <a:t>2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3514389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buSzPts val="2000"/>
            </a:pPr>
            <a:r>
              <a:rPr lang="en-GB" sz="1600" dirty="0">
                <a:solidFill>
                  <a:schemeClr val="tx1"/>
                </a:solidFill>
              </a:rPr>
              <a:t>Z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sekce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dostanete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webový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článek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dovednostech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potřebných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současné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době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o </a:t>
            </a:r>
            <a:r>
              <a:rPr lang="en-GB" sz="1600" dirty="0" err="1">
                <a:solidFill>
                  <a:schemeClr val="tx1"/>
                </a:solidFill>
              </a:rPr>
              <a:t>faktorech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určujících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konkurenční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výhodu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Adecco. (2022, </a:t>
            </a:r>
            <a:r>
              <a:rPr lang="en-GB" sz="1600" dirty="0" err="1">
                <a:solidFill>
                  <a:schemeClr val="tx1"/>
                </a:solidFill>
              </a:rPr>
              <a:t>Leden</a:t>
            </a:r>
            <a:r>
              <a:rPr lang="en-GB" sz="1600" dirty="0">
                <a:solidFill>
                  <a:schemeClr val="tx1"/>
                </a:solidFill>
              </a:rPr>
              <a:t> 10). </a:t>
            </a:r>
            <a:r>
              <a:rPr lang="cs-CZ" sz="1600" dirty="0">
                <a:solidFill>
                  <a:schemeClr val="tx1"/>
                </a:solidFill>
              </a:rPr>
              <a:t>12 nejlepších pracovních dovedností pro vaši kariéru v logistice. </a:t>
            </a:r>
            <a:r>
              <a:rPr lang="en-GB" sz="1600" dirty="0">
                <a:solidFill>
                  <a:schemeClr val="tx1"/>
                </a:solidFill>
                <a:hlinkClick r:id="rId3"/>
              </a:rPr>
              <a:t>https://www.adecco.co.uk/blog/top-10-skills-needed-to-work-in-logistics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36050BE-9649-6DF6-2E5B-E0B3C1417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069" y="1822305"/>
            <a:ext cx="837876" cy="8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5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cs-CZ" sz="2800" dirty="0">
                <a:solidFill>
                  <a:schemeClr val="lt1"/>
                </a:solidFill>
              </a:rPr>
              <a:t>3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81513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V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najdete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webové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články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tlacích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požadavcích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by </a:t>
            </a:r>
            <a:r>
              <a:rPr lang="en-GB" sz="1600" dirty="0" err="1">
                <a:solidFill>
                  <a:schemeClr val="tx1"/>
                </a:solidFill>
              </a:rPr>
              <a:t>měli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znát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uchazeči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chtějí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pracovat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Kooperativní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síť</a:t>
            </a:r>
            <a:r>
              <a:rPr lang="en-GB" sz="1600" dirty="0">
                <a:solidFill>
                  <a:schemeClr val="tx1"/>
                </a:solidFill>
              </a:rPr>
              <a:t> (2021). </a:t>
            </a:r>
            <a:r>
              <a:rPr lang="en-GB" sz="1600" dirty="0" err="1">
                <a:solidFill>
                  <a:schemeClr val="tx1"/>
                </a:solidFill>
              </a:rPr>
              <a:t>Jednoduché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způsoby</a:t>
            </a:r>
            <a:r>
              <a:rPr lang="en-GB" sz="1600" dirty="0">
                <a:solidFill>
                  <a:schemeClr val="tx1"/>
                </a:solidFill>
              </a:rPr>
              <a:t>, jak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speditéři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snížit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stres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pracovišti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>
                <a:solidFill>
                  <a:schemeClr val="tx1"/>
                </a:solidFill>
                <a:hlinkClick r:id="rId3"/>
              </a:rPr>
              <a:t>https://www.thecooperativelogisticsnetwork.com/blog/2021/04/28/simple-ways-for-freight-forwarders-to-reduce-stress-at-the-workspace/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Meriem</a:t>
            </a:r>
            <a:r>
              <a:rPr lang="en-GB" sz="1600" dirty="0">
                <a:solidFill>
                  <a:schemeClr val="tx1"/>
                </a:solidFill>
              </a:rPr>
              <a:t>, E. (2019). </a:t>
            </a:r>
            <a:r>
              <a:rPr lang="en-GB" sz="1600" dirty="0" err="1">
                <a:solidFill>
                  <a:schemeClr val="tx1"/>
                </a:solidFill>
              </a:rPr>
              <a:t>Stres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logistice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řízení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dodavatelského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řetězce</a:t>
            </a:r>
            <a:r>
              <a:rPr lang="en-GB" sz="1600" dirty="0">
                <a:solidFill>
                  <a:schemeClr val="tx1"/>
                </a:solidFill>
              </a:rPr>
              <a:t>. [</a:t>
            </a:r>
            <a:r>
              <a:rPr lang="en-GB" sz="1600" dirty="0" err="1">
                <a:solidFill>
                  <a:schemeClr val="tx1"/>
                </a:solidFill>
              </a:rPr>
              <a:t>Konferenční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]. </a:t>
            </a:r>
            <a:r>
              <a:rPr lang="en-GB" sz="1600" dirty="0" err="1">
                <a:solidFill>
                  <a:schemeClr val="tx1"/>
                </a:solidFill>
              </a:rPr>
              <a:t>Hospodářský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sociální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rozvoj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Sborník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příspěvků</a:t>
            </a:r>
            <a:r>
              <a:rPr lang="en-GB" sz="1600" dirty="0">
                <a:solidFill>
                  <a:schemeClr val="tx1"/>
                </a:solidFill>
              </a:rPr>
              <a:t>; </a:t>
            </a:r>
            <a:r>
              <a:rPr lang="en-GB" sz="1600" dirty="0" err="1">
                <a:solidFill>
                  <a:schemeClr val="tx1"/>
                </a:solidFill>
              </a:rPr>
              <a:t>Varaždin</a:t>
            </a:r>
            <a:r>
              <a:rPr lang="en-GB" sz="1600" dirty="0">
                <a:solidFill>
                  <a:schemeClr val="tx1"/>
                </a:solidFill>
              </a:rPr>
              <a:t>, 21.3./22.3.2019. </a:t>
            </a:r>
            <a:r>
              <a:rPr lang="en-GB" sz="1600" dirty="0">
                <a:solidFill>
                  <a:schemeClr val="tx1"/>
                </a:solidFill>
                <a:hlinkClick r:id="rId4"/>
              </a:rPr>
              <a:t>https://www.proquest.com/openview/8cc2d0de57d2d5e0c97d62617f2a996c/1?pq-origsite=gscholar&amp;cbl=2033472</a:t>
            </a:r>
            <a:r>
              <a:rPr lang="en-GB" sz="1600" dirty="0">
                <a:solidFill>
                  <a:schemeClr val="tx1"/>
                </a:solidFill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(</a:t>
            </a:r>
            <a:r>
              <a:rPr lang="en-GB" sz="1600" dirty="0" err="1">
                <a:solidFill>
                  <a:schemeClr val="tx1"/>
                </a:solidFill>
              </a:rPr>
              <a:t>Přístup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celému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článku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může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vyžadovat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placené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předplatné</a:t>
            </a:r>
            <a:r>
              <a:rPr lang="en-GB" sz="1600" dirty="0">
                <a:solidFill>
                  <a:schemeClr val="tx1"/>
                </a:solidFill>
              </a:rPr>
              <a:t>).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  <a:hlinkClick r:id="rId4"/>
            </a:endParaRPr>
          </a:p>
          <a:p>
            <a:pPr algn="just">
              <a:buSzPts val="2000"/>
            </a:pPr>
            <a:r>
              <a:rPr lang="en-GB" sz="1600" dirty="0">
                <a:solidFill>
                  <a:schemeClr val="tx1"/>
                </a:solidFill>
              </a:rPr>
              <a:t>Waters, W. (2021, 17. </a:t>
            </a:r>
            <a:r>
              <a:rPr lang="en-GB" sz="1600" dirty="0" err="1">
                <a:solidFill>
                  <a:schemeClr val="tx1"/>
                </a:solidFill>
              </a:rPr>
              <a:t>prosince</a:t>
            </a:r>
            <a:r>
              <a:rPr lang="en-GB" sz="1600" dirty="0">
                <a:solidFill>
                  <a:schemeClr val="tx1"/>
                </a:solidFill>
              </a:rPr>
              <a:t>). </a:t>
            </a:r>
            <a:r>
              <a:rPr lang="en-GB" sz="1600" dirty="0" err="1">
                <a:solidFill>
                  <a:schemeClr val="tx1"/>
                </a:solidFill>
              </a:rPr>
              <a:t>Stres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mezi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pracovníky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dopravy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narůstá</a:t>
            </a:r>
            <a:r>
              <a:rPr lang="en-GB" sz="1600" dirty="0">
                <a:solidFill>
                  <a:schemeClr val="tx1"/>
                </a:solidFill>
              </a:rPr>
              <a:t>. Lloyd´s Loading List. </a:t>
            </a:r>
            <a:r>
              <a:rPr lang="en-GB" sz="1600" dirty="0">
                <a:solidFill>
                  <a:schemeClr val="tx1"/>
                </a:solidFill>
                <a:hlinkClick r:id="rId5"/>
              </a:rPr>
              <a:t>https://www.lloydsloadinglist.com/freight-directory/news/Stress-mounts-among-transport-and-logistics-staff/80557.htm#.Yk2MJDUzW3C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  <a:hlinkClick r:id="rId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B398ADC-1046-96C8-3ADC-7670C23CC9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5863" y="2057435"/>
            <a:ext cx="695389" cy="69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0338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8116</TotalTime>
  <Words>1039</Words>
  <Application>Microsoft Office PowerPoint</Application>
  <PresentationFormat>Předvádění na obrazovce (4:3)</PresentationFormat>
  <Paragraphs>148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109</cp:revision>
  <dcterms:created xsi:type="dcterms:W3CDTF">2016-11-18T09:55:38Z</dcterms:created>
  <dcterms:modified xsi:type="dcterms:W3CDTF">2022-11-13T11:29:03Z</dcterms:modified>
</cp:coreProperties>
</file>