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95" r:id="rId4"/>
    <p:sldId id="296" r:id="rId5"/>
    <p:sldId id="261" r:id="rId6"/>
    <p:sldId id="272" r:id="rId7"/>
    <p:sldId id="297" r:id="rId8"/>
    <p:sldId id="274" r:id="rId9"/>
    <p:sldId id="298" r:id="rId10"/>
    <p:sldId id="273" r:id="rId11"/>
    <p:sldId id="269" r:id="rId12"/>
    <p:sldId id="266" r:id="rId13"/>
    <p:sldId id="270" r:id="rId14"/>
    <p:sldId id="271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bzyEzC8tiMHWx6deNdtHXJhxgO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oa" initials="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C32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84F7BD-3D53-4DEF-B1C6-066F19BCB534}" v="12" dt="2022-11-12T14:40:12.205"/>
  </p1510:revLst>
</p1510:revInfo>
</file>

<file path=ppt/tableStyles.xml><?xml version="1.0" encoding="utf-8"?>
<a:tblStyleLst xmlns:a="http://schemas.openxmlformats.org/drawingml/2006/main" def="{980C5976-FB19-4867-A2B4-DEF7078B3A27}">
  <a:tblStyle styleId="{980C5976-FB19-4867-A2B4-DEF7078B3A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9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" name="Google Shape;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b78f226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g10b78f226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1942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b78f226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g10b78f226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b78f226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g10b78f226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945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b78f226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g10b78f226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477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0b78f225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" name="Google Shape;31;g10b78f225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632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b78f226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g10b78f226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b78f226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g10b78f226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2565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b78f226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g10b78f226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3908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b78f226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g10b78f226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589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6" name="Google Shape;1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663" y="6357783"/>
            <a:ext cx="2010676" cy="50021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/>
          <p:nvPr/>
        </p:nvSpPr>
        <p:spPr>
          <a:xfrm>
            <a:off x="2263339" y="6378774"/>
            <a:ext cx="3867431" cy="45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50"/>
              <a:buFont typeface="Calibri"/>
              <a:buNone/>
              <a:tabLst/>
              <a:defRPr/>
            </a:pPr>
            <a:r>
              <a:rPr lang="cs-CZ" sz="750" dirty="0">
                <a:solidFill>
                  <a:schemeClr val="bg1">
                    <a:lumMod val="50000"/>
                  </a:schemeClr>
                </a:solidFill>
              </a:rPr>
              <a:t>Podpora Evropské komise při tvorbě této publikace nepředstavuje souhlas s obsahem, který odráží pouze názory autorů, a Komise nemůže být zodpovědná za jakékoliv využití informací obsažených v této publikaci</a:t>
            </a:r>
            <a:endParaRPr lang="cs-CZ" sz="75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50"/>
              <a:buFont typeface="Calibri"/>
              <a:buNone/>
            </a:pPr>
            <a:endParaRPr sz="75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468313" y="1196975"/>
            <a:ext cx="8183562" cy="1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63728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BFFF49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" name="Google Shape;11;p5" descr="Dexion s.r.o. joins the Czech Logistics Association"/>
          <p:cNvSpPr/>
          <p:nvPr/>
        </p:nvSpPr>
        <p:spPr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979" y="0"/>
            <a:ext cx="2061054" cy="64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/>
          <p:nvPr/>
        </p:nvSpPr>
        <p:spPr>
          <a:xfrm>
            <a:off x="264695" y="508411"/>
            <a:ext cx="18528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7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lang="es-ES" sz="8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Successful online learning for </a:t>
            </a:r>
            <a:endParaRPr sz="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lang="es-ES" sz="8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sustainable last mile logistics</a:t>
            </a:r>
            <a:endParaRPr sz="800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212827116313336?via%3Dihu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journal/environmental-and-sustainability-indicator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oecd.org/env/indicators-modelling-outlooks/37551205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reporting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i.org/about-sei/press-room/euronews-another-planetary-boundary-exceede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scitechdaily.com/earths-safe-planetary-boundary-for-pollutants-including-plastics-exceeded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plca.jrc.ec.europa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plca.jrc.ec.europa.e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599506" y="2794758"/>
            <a:ext cx="3945000" cy="1077300"/>
          </a:xfrm>
          <a:prstGeom prst="rect">
            <a:avLst/>
          </a:prstGeom>
          <a:solidFill>
            <a:srgbClr val="18C32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3200" b="1" dirty="0">
                <a:solidFill>
                  <a:schemeClr val="lt1"/>
                </a:solidFill>
              </a:rPr>
              <a:t>Kapsle</a:t>
            </a:r>
            <a:endParaRPr lang="cs-CZ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2.5.2</a:t>
            </a: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1342793" y="4293825"/>
            <a:ext cx="7014600" cy="830956"/>
          </a:xfrm>
          <a:prstGeom prst="rect">
            <a:avLst/>
          </a:prstGeom>
          <a:noFill/>
          <a:ln w="1905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</a:rPr>
              <a:t> </a:t>
            </a:r>
            <a:r>
              <a:rPr lang="it-IT" sz="2400" b="1" dirty="0"/>
              <a:t>M</a:t>
            </a:r>
            <a:r>
              <a:rPr lang="cs-CZ" sz="2400" b="1" dirty="0" err="1"/>
              <a:t>ěření</a:t>
            </a:r>
            <a:r>
              <a:rPr lang="it-IT" sz="2400" b="1" dirty="0"/>
              <a:t> a  indi</a:t>
            </a:r>
            <a:r>
              <a:rPr lang="cs-CZ" sz="2400" b="1" dirty="0" err="1"/>
              <a:t>ká</a:t>
            </a:r>
            <a:r>
              <a:rPr lang="it-IT" sz="2400" b="1" dirty="0"/>
              <a:t>tor</a:t>
            </a:r>
            <a:r>
              <a:rPr lang="cs-CZ" sz="2400" b="1" dirty="0"/>
              <a:t>y</a:t>
            </a:r>
            <a:r>
              <a:rPr lang="it-IT" sz="2400" b="1" dirty="0"/>
              <a:t>  environment</a:t>
            </a:r>
            <a:r>
              <a:rPr lang="cs-CZ" sz="2400" b="1" dirty="0"/>
              <a:t>á</a:t>
            </a:r>
            <a:r>
              <a:rPr lang="it-IT" sz="2400" b="1" dirty="0"/>
              <a:t>l</a:t>
            </a:r>
            <a:r>
              <a:rPr lang="cs-CZ" sz="2400" b="1" dirty="0"/>
              <a:t>ní udržitelnosti</a:t>
            </a:r>
            <a:r>
              <a:rPr lang="it-IT" sz="2400" b="1" dirty="0"/>
              <a:t>  a </a:t>
            </a:r>
            <a:r>
              <a:rPr lang="cs-CZ" sz="2400" b="1" dirty="0"/>
              <a:t>výkonu</a:t>
            </a:r>
            <a:r>
              <a:rPr lang="it-IT" sz="2400" b="1" dirty="0"/>
              <a:t> </a:t>
            </a:r>
            <a:endParaRPr lang="cs-CZ" sz="3200" b="1" dirty="0"/>
          </a:p>
        </p:txBody>
      </p:sp>
      <p:sp>
        <p:nvSpPr>
          <p:cNvPr id="27" name="Google Shape;27;p4"/>
          <p:cNvSpPr txBox="1"/>
          <p:nvPr/>
        </p:nvSpPr>
        <p:spPr>
          <a:xfrm>
            <a:off x="248194" y="1222861"/>
            <a:ext cx="8451669" cy="400069"/>
          </a:xfrm>
          <a:prstGeom prst="rect">
            <a:avLst/>
          </a:prstGeom>
          <a:solidFill>
            <a:srgbClr val="18C32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1" dirty="0">
                <a:solidFill>
                  <a:schemeClr val="lt1"/>
                </a:solidFill>
              </a:rPr>
              <a:t>KAPITOLA</a:t>
            </a:r>
            <a:r>
              <a:rPr lang="cs-CZ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1" dirty="0">
                <a:solidFill>
                  <a:schemeClr val="lt1"/>
                </a:solidFill>
              </a:rPr>
              <a:t>2</a:t>
            </a:r>
            <a:r>
              <a:rPr lang="cs-CZ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cs-CZ" sz="2000" b="1" dirty="0">
                <a:solidFill>
                  <a:schemeClr val="lt1"/>
                </a:solidFill>
              </a:rPr>
              <a:t>Prostředí distribuční</a:t>
            </a:r>
            <a:r>
              <a:rPr lang="cs-CZ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logistiky na poslední míli   </a:t>
            </a:r>
          </a:p>
        </p:txBody>
      </p:sp>
      <p:sp>
        <p:nvSpPr>
          <p:cNvPr id="28" name="Google Shape;28;p4"/>
          <p:cNvSpPr txBox="1"/>
          <p:nvPr/>
        </p:nvSpPr>
        <p:spPr>
          <a:xfrm>
            <a:off x="243840" y="1858586"/>
            <a:ext cx="8451669" cy="707846"/>
          </a:xfrm>
          <a:prstGeom prst="rect">
            <a:avLst/>
          </a:prstGeom>
          <a:noFill/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cs-CZ" sz="2000" b="1" dirty="0">
                <a:solidFill>
                  <a:schemeClr val="dk1"/>
                </a:solidFill>
              </a:rPr>
              <a:t>LEKCE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5: </a:t>
            </a:r>
            <a:r>
              <a:rPr lang="it-IT" sz="2000" b="1" dirty="0"/>
              <a:t>Environment</a:t>
            </a:r>
            <a:r>
              <a:rPr lang="cs-CZ" sz="2000" b="1" dirty="0"/>
              <a:t>á</a:t>
            </a:r>
            <a:r>
              <a:rPr lang="it-IT" sz="2000" b="1" dirty="0"/>
              <a:t>l</a:t>
            </a:r>
            <a:r>
              <a:rPr lang="cs-CZ" sz="2000" b="1" dirty="0"/>
              <a:t>ní</a:t>
            </a:r>
            <a:r>
              <a:rPr lang="it-IT" sz="2000" b="1" dirty="0"/>
              <a:t> a s</a:t>
            </a:r>
            <a:r>
              <a:rPr lang="cs-CZ" sz="2000" b="1" dirty="0" err="1"/>
              <a:t>polečenské</a:t>
            </a:r>
            <a:r>
              <a:rPr lang="it-IT" sz="2000" b="1" dirty="0"/>
              <a:t> </a:t>
            </a:r>
            <a:r>
              <a:rPr lang="cs-CZ" sz="2000" b="1" dirty="0"/>
              <a:t>dopady logistiky na poslední míli </a:t>
            </a:r>
            <a:endParaRPr lang="cs-CZ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b78f226a2_0_0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10</a:t>
            </a:fld>
            <a:endParaRPr/>
          </a:p>
        </p:txBody>
      </p:sp>
      <p:sp>
        <p:nvSpPr>
          <p:cNvPr id="79" name="Google Shape;79;g10b78f226a2_0_0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742950" lvl="0" indent="-742950">
              <a:lnSpc>
                <a:spcPct val="90000"/>
              </a:lnSpc>
              <a:buSzPts val="2400"/>
            </a:pPr>
            <a:r>
              <a:rPr lang="en-GB" sz="2800" dirty="0">
                <a:solidFill>
                  <a:schemeClr val="lt1"/>
                </a:solidFill>
              </a:rPr>
              <a:t>Do</a:t>
            </a:r>
            <a:r>
              <a:rPr lang="cs-CZ" sz="2800" dirty="0">
                <a:solidFill>
                  <a:schemeClr val="lt1"/>
                </a:solidFill>
              </a:rPr>
              <a:t>k</a:t>
            </a:r>
            <a:r>
              <a:rPr lang="en-GB" sz="2800" dirty="0" err="1">
                <a:solidFill>
                  <a:schemeClr val="lt1"/>
                </a:solidFill>
              </a:rPr>
              <a:t>ument</a:t>
            </a:r>
            <a:r>
              <a:rPr lang="en-GB" sz="2800" dirty="0">
                <a:solidFill>
                  <a:schemeClr val="lt1"/>
                </a:solidFill>
              </a:rPr>
              <a:t>, </a:t>
            </a:r>
            <a:r>
              <a:rPr lang="cs-CZ" sz="2800" dirty="0">
                <a:solidFill>
                  <a:schemeClr val="lt1"/>
                </a:solidFill>
              </a:rPr>
              <a:t>Zdroj</a:t>
            </a:r>
            <a:r>
              <a:rPr lang="en-GB" sz="2800" dirty="0">
                <a:solidFill>
                  <a:schemeClr val="lt1"/>
                </a:solidFill>
              </a:rPr>
              <a:t> 3</a:t>
            </a:r>
          </a:p>
        </p:txBody>
      </p:sp>
      <p:sp>
        <p:nvSpPr>
          <p:cNvPr id="80" name="Google Shape;80;g10b78f226a2_0_0"/>
          <p:cNvSpPr/>
          <p:nvPr/>
        </p:nvSpPr>
        <p:spPr>
          <a:xfrm>
            <a:off x="326575" y="1704724"/>
            <a:ext cx="8477700" cy="3973587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dirty="0">
                <a:solidFill>
                  <a:schemeClr val="tx1"/>
                </a:solidFill>
              </a:rPr>
              <a:t>V </a:t>
            </a:r>
            <a:r>
              <a:rPr lang="en-GB" sz="1600" dirty="0" err="1">
                <a:solidFill>
                  <a:schemeClr val="tx1"/>
                </a:solidFill>
              </a:rPr>
              <a:t>této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části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naleznete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vědecký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článek</a:t>
            </a:r>
            <a:r>
              <a:rPr lang="en-GB" sz="1600" dirty="0">
                <a:solidFill>
                  <a:schemeClr val="tx1"/>
                </a:solidFill>
              </a:rPr>
              <a:t> o </a:t>
            </a:r>
            <a:r>
              <a:rPr lang="en-GB" sz="1600" dirty="0" err="1">
                <a:solidFill>
                  <a:schemeClr val="tx1"/>
                </a:solidFill>
              </a:rPr>
              <a:t>vztazích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mezi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planetárními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hranicemi</a:t>
            </a:r>
            <a:r>
              <a:rPr lang="en-GB" sz="1600" dirty="0">
                <a:solidFill>
                  <a:schemeClr val="tx1"/>
                </a:solidFill>
              </a:rPr>
              <a:t> (PB), </a:t>
            </a:r>
            <a:r>
              <a:rPr lang="en-GB" sz="1600" dirty="0" err="1">
                <a:solidFill>
                  <a:schemeClr val="tx1"/>
                </a:solidFill>
              </a:rPr>
              <a:t>hodnocením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životního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cyklu</a:t>
            </a:r>
            <a:r>
              <a:rPr lang="en-GB" sz="1600" dirty="0">
                <a:solidFill>
                  <a:schemeClr val="tx1"/>
                </a:solidFill>
              </a:rPr>
              <a:t> (LCA) a </a:t>
            </a:r>
            <a:r>
              <a:rPr lang="en-GB" sz="1600" dirty="0" err="1">
                <a:solidFill>
                  <a:schemeClr val="tx1"/>
                </a:solidFill>
              </a:rPr>
              <a:t>ukazateli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cílů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udržitelného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rozvoje</a:t>
            </a:r>
            <a:r>
              <a:rPr lang="en-GB" sz="1600" dirty="0">
                <a:solidFill>
                  <a:schemeClr val="tx1"/>
                </a:solidFill>
              </a:rPr>
              <a:t> (SDGs).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dirty="0" err="1">
                <a:solidFill>
                  <a:schemeClr val="tx1"/>
                </a:solidFill>
              </a:rPr>
              <a:t>Kliknutím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titulní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hypertextový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odkaz</a:t>
            </a:r>
            <a:r>
              <a:rPr lang="en-GB" sz="1600" dirty="0">
                <a:solidFill>
                  <a:schemeClr val="tx1"/>
                </a:solidFill>
              </a:rPr>
              <a:t> se </a:t>
            </a:r>
            <a:r>
              <a:rPr lang="en-GB" sz="1600" dirty="0" err="1">
                <a:solidFill>
                  <a:schemeClr val="tx1"/>
                </a:solidFill>
              </a:rPr>
              <a:t>dostanete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stránku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publikace</a:t>
            </a:r>
            <a:r>
              <a:rPr lang="en-GB" sz="1600" dirty="0">
                <a:solidFill>
                  <a:schemeClr val="tx1"/>
                </a:solidFill>
              </a:rPr>
              <a:t> a </a:t>
            </a:r>
            <a:r>
              <a:rPr lang="en-GB" sz="1600" dirty="0" err="1">
                <a:solidFill>
                  <a:schemeClr val="tx1"/>
                </a:solidFill>
              </a:rPr>
              <a:t>stáhnete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celý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článek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formátu</a:t>
            </a:r>
            <a:r>
              <a:rPr lang="en-GB" sz="1600" dirty="0">
                <a:solidFill>
                  <a:schemeClr val="tx1"/>
                </a:solidFill>
              </a:rPr>
              <a:t> PDF.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dirty="0">
                <a:solidFill>
                  <a:schemeClr val="tx1"/>
                </a:solidFill>
              </a:rPr>
              <a:t>Dong, Y., </a:t>
            </a:r>
            <a:r>
              <a:rPr lang="en-US" sz="1600" dirty="0" err="1">
                <a:solidFill>
                  <a:schemeClr val="tx1"/>
                </a:solidFill>
              </a:rPr>
              <a:t>Hauschild</a:t>
            </a:r>
            <a:r>
              <a:rPr lang="en-US" sz="1600" dirty="0">
                <a:solidFill>
                  <a:schemeClr val="tx1"/>
                </a:solidFill>
              </a:rPr>
              <a:t>, M. Z. (2017), </a:t>
            </a:r>
            <a:r>
              <a:rPr lang="en-US" sz="1600" dirty="0" err="1">
                <a:solidFill>
                  <a:schemeClr val="tx1"/>
                </a:solidFill>
                <a:hlinkClick r:id="rId3"/>
              </a:rPr>
              <a:t>Ukazatele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 </a:t>
            </a:r>
            <a:r>
              <a:rPr lang="en-US" sz="1600" dirty="0" err="1">
                <a:solidFill>
                  <a:schemeClr val="tx1"/>
                </a:solidFill>
                <a:hlinkClick r:id="rId3"/>
              </a:rPr>
              <a:t>udržitelnosti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 </a:t>
            </a:r>
            <a:r>
              <a:rPr lang="en-US" sz="1600" dirty="0" err="1">
                <a:solidFill>
                  <a:schemeClr val="tx1"/>
                </a:solidFill>
                <a:hlinkClick r:id="rId3"/>
              </a:rPr>
              <a:t>životního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 </a:t>
            </a:r>
            <a:r>
              <a:rPr lang="en-US" sz="1600" dirty="0" err="1">
                <a:solidFill>
                  <a:schemeClr val="tx1"/>
                </a:solidFill>
                <a:hlinkClick r:id="rId3"/>
              </a:rPr>
              <a:t>prostředí</a:t>
            </a:r>
            <a:r>
              <a:rPr lang="en-US" sz="1600" dirty="0">
                <a:solidFill>
                  <a:schemeClr val="tx1"/>
                </a:solidFill>
              </a:rPr>
              <a:t>,  </a:t>
            </a:r>
            <a:r>
              <a:rPr lang="en-US" sz="1600" i="1" dirty="0">
                <a:solidFill>
                  <a:schemeClr val="tx1"/>
                </a:solidFill>
              </a:rPr>
              <a:t>Procedia  CIRP (</a:t>
            </a:r>
            <a:r>
              <a:rPr lang="en-US" sz="1600" i="1" dirty="0" err="1">
                <a:solidFill>
                  <a:schemeClr val="tx1"/>
                </a:solidFill>
              </a:rPr>
              <a:t>Konference</a:t>
            </a:r>
            <a:r>
              <a:rPr lang="en-US" sz="1600" i="1" dirty="0">
                <a:solidFill>
                  <a:schemeClr val="tx1"/>
                </a:solidFill>
              </a:rPr>
              <a:t> o </a:t>
            </a:r>
            <a:r>
              <a:rPr lang="en-US" sz="1600" i="1" dirty="0" err="1">
                <a:solidFill>
                  <a:schemeClr val="tx1"/>
                </a:solidFill>
              </a:rPr>
              <a:t>inženýrství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životního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cyklu</a:t>
            </a:r>
            <a:r>
              <a:rPr lang="en-US" sz="1600" i="1" dirty="0">
                <a:solidFill>
                  <a:schemeClr val="tx1"/>
                </a:solidFill>
              </a:rPr>
              <a:t>)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i="1" dirty="0">
                <a:solidFill>
                  <a:schemeClr val="tx1"/>
                </a:solidFill>
              </a:rPr>
              <a:t>61</a:t>
            </a:r>
            <a:r>
              <a:rPr lang="en-US" sz="1600" dirty="0">
                <a:solidFill>
                  <a:schemeClr val="tx1"/>
                </a:solidFill>
              </a:rPr>
              <a:t>,  697  –  702.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3938392-03DF-2BC9-D350-FDE99B184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89" y="1822304"/>
            <a:ext cx="837876" cy="83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4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b78f226a2_0_0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11</a:t>
            </a:fld>
            <a:endParaRPr/>
          </a:p>
        </p:txBody>
      </p:sp>
      <p:sp>
        <p:nvSpPr>
          <p:cNvPr id="79" name="Google Shape;79;g10b78f226a2_0_0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742950" lvl="0" indent="-742950">
              <a:lnSpc>
                <a:spcPct val="90000"/>
              </a:lnSpc>
              <a:buSzPts val="2400"/>
            </a:pPr>
            <a:r>
              <a:rPr lang="en-GB" sz="2800" dirty="0">
                <a:solidFill>
                  <a:schemeClr val="lt1"/>
                </a:solidFill>
              </a:rPr>
              <a:t>Do</a:t>
            </a:r>
            <a:r>
              <a:rPr lang="cs-CZ" sz="2800" dirty="0">
                <a:solidFill>
                  <a:schemeClr val="lt1"/>
                </a:solidFill>
              </a:rPr>
              <a:t>k</a:t>
            </a:r>
            <a:r>
              <a:rPr lang="en-GB" sz="2800" dirty="0" err="1">
                <a:solidFill>
                  <a:schemeClr val="lt1"/>
                </a:solidFill>
              </a:rPr>
              <a:t>ument</a:t>
            </a:r>
            <a:r>
              <a:rPr lang="en-GB" sz="2800" dirty="0">
                <a:solidFill>
                  <a:schemeClr val="lt1"/>
                </a:solidFill>
              </a:rPr>
              <a:t>, </a:t>
            </a:r>
            <a:r>
              <a:rPr lang="cs-CZ" sz="2800" dirty="0">
                <a:solidFill>
                  <a:schemeClr val="lt1"/>
                </a:solidFill>
              </a:rPr>
              <a:t>Zdroj</a:t>
            </a:r>
            <a:r>
              <a:rPr lang="en-GB" sz="2800" dirty="0">
                <a:solidFill>
                  <a:schemeClr val="lt1"/>
                </a:solidFill>
              </a:rPr>
              <a:t> 4</a:t>
            </a:r>
          </a:p>
        </p:txBody>
      </p:sp>
      <p:sp>
        <p:nvSpPr>
          <p:cNvPr id="80" name="Google Shape;80;g10b78f226a2_0_0"/>
          <p:cNvSpPr/>
          <p:nvPr/>
        </p:nvSpPr>
        <p:spPr>
          <a:xfrm>
            <a:off x="326575" y="1704724"/>
            <a:ext cx="8477700" cy="3973587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dirty="0">
                <a:solidFill>
                  <a:schemeClr val="tx1"/>
                </a:solidFill>
              </a:rPr>
              <a:t>V </a:t>
            </a:r>
            <a:r>
              <a:rPr lang="en-GB" sz="1600" dirty="0" err="1">
                <a:solidFill>
                  <a:schemeClr val="tx1"/>
                </a:solidFill>
              </a:rPr>
              <a:t>této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sekci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naleznete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autoritativní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názory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vědců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kteří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definují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vědecká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kritéria</a:t>
            </a:r>
            <a:r>
              <a:rPr lang="en-GB" sz="1600" dirty="0">
                <a:solidFill>
                  <a:schemeClr val="tx1"/>
                </a:solidFill>
              </a:rPr>
              <a:t> pro </a:t>
            </a:r>
            <a:r>
              <a:rPr lang="en-GB" sz="1600" dirty="0" err="1">
                <a:solidFill>
                  <a:schemeClr val="tx1"/>
                </a:solidFill>
              </a:rPr>
              <a:t>měření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environmentální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udržitelnosti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oběhového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hospodářství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nakládání</a:t>
            </a:r>
            <a:r>
              <a:rPr lang="en-GB" sz="1600" dirty="0">
                <a:solidFill>
                  <a:schemeClr val="tx1"/>
                </a:solidFill>
              </a:rPr>
              <a:t> s </a:t>
            </a:r>
            <a:r>
              <a:rPr lang="en-GB" sz="1600" dirty="0" err="1">
                <a:solidFill>
                  <a:schemeClr val="tx1"/>
                </a:solidFill>
              </a:rPr>
              <a:t>odpady</a:t>
            </a:r>
            <a:r>
              <a:rPr lang="en-GB" sz="1600" dirty="0">
                <a:solidFill>
                  <a:schemeClr val="tx1"/>
                </a:solidFill>
              </a:rPr>
              <a:t> a vodou z </a:t>
            </a:r>
            <a:r>
              <a:rPr lang="en-GB" sz="1600" dirty="0" err="1">
                <a:solidFill>
                  <a:schemeClr val="tx1"/>
                </a:solidFill>
              </a:rPr>
              <a:t>pohledu</a:t>
            </a:r>
            <a:r>
              <a:rPr lang="en-GB" sz="1600" dirty="0">
                <a:solidFill>
                  <a:schemeClr val="tx1"/>
                </a:solidFill>
              </a:rPr>
              <a:t> LCA. </a:t>
            </a:r>
            <a:r>
              <a:rPr lang="en-GB" sz="1600" dirty="0" err="1">
                <a:solidFill>
                  <a:schemeClr val="tx1"/>
                </a:solidFill>
              </a:rPr>
              <a:t>Najdete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zde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také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aktualizovanou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diskusi</a:t>
            </a:r>
            <a:r>
              <a:rPr lang="en-GB" sz="1600" dirty="0">
                <a:solidFill>
                  <a:schemeClr val="tx1"/>
                </a:solidFill>
              </a:rPr>
              <a:t> o </a:t>
            </a:r>
            <a:r>
              <a:rPr lang="en-GB" sz="1600" dirty="0" err="1">
                <a:solidFill>
                  <a:schemeClr val="tx1"/>
                </a:solidFill>
              </a:rPr>
              <a:t>ekonomickém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růstu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způsobujícím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environmentální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problémy</a:t>
            </a:r>
            <a:r>
              <a:rPr lang="en-GB" sz="1600" dirty="0">
                <a:solidFill>
                  <a:schemeClr val="tx1"/>
                </a:solidFill>
              </a:rPr>
              <a:t>, o </a:t>
            </a:r>
            <a:r>
              <a:rPr lang="en-GB" sz="1600" dirty="0" err="1">
                <a:solidFill>
                  <a:schemeClr val="tx1"/>
                </a:solidFill>
              </a:rPr>
              <a:t>systémech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indikátorů</a:t>
            </a:r>
            <a:r>
              <a:rPr lang="en-GB" sz="1600" dirty="0">
                <a:solidFill>
                  <a:schemeClr val="tx1"/>
                </a:solidFill>
              </a:rPr>
              <a:t> pro </a:t>
            </a:r>
            <a:r>
              <a:rPr lang="en-GB" sz="1600" dirty="0" err="1">
                <a:solidFill>
                  <a:schemeClr val="tx1"/>
                </a:solidFill>
              </a:rPr>
              <a:t>hodnocení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odolnosti</a:t>
            </a:r>
            <a:r>
              <a:rPr lang="en-GB" sz="1600" dirty="0">
                <a:solidFill>
                  <a:schemeClr val="tx1"/>
                </a:solidFill>
              </a:rPr>
              <a:t> a </a:t>
            </a:r>
            <a:r>
              <a:rPr lang="en-GB" sz="1600" dirty="0" err="1">
                <a:solidFill>
                  <a:schemeClr val="tx1"/>
                </a:solidFill>
              </a:rPr>
              <a:t>udržitelnosti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městské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vodohospodářské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infrastruktury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dirty="0" err="1">
                <a:solidFill>
                  <a:schemeClr val="tx1"/>
                </a:solidFill>
              </a:rPr>
              <a:t>Kliknutím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hypertextový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odkaz</a:t>
            </a:r>
            <a:r>
              <a:rPr lang="en-GB" sz="1600" dirty="0">
                <a:solidFill>
                  <a:schemeClr val="tx1"/>
                </a:solidFill>
              </a:rPr>
              <a:t> se </a:t>
            </a:r>
            <a:r>
              <a:rPr lang="en-GB" sz="1600" dirty="0" err="1">
                <a:solidFill>
                  <a:schemeClr val="tx1"/>
                </a:solidFill>
              </a:rPr>
              <a:t>dostanete</a:t>
            </a:r>
            <a:r>
              <a:rPr lang="en-GB" sz="1600" dirty="0">
                <a:solidFill>
                  <a:schemeClr val="tx1"/>
                </a:solidFill>
              </a:rPr>
              <a:t> do </a:t>
            </a:r>
            <a:r>
              <a:rPr lang="en-GB" sz="1600" dirty="0" err="1">
                <a:solidFill>
                  <a:schemeClr val="tx1"/>
                </a:solidFill>
              </a:rPr>
              <a:t>časopisu</a:t>
            </a:r>
            <a:r>
              <a:rPr lang="en-GB" sz="1600" dirty="0">
                <a:solidFill>
                  <a:schemeClr val="tx1"/>
                </a:solidFill>
              </a:rPr>
              <a:t> Open Journal.“</a:t>
            </a:r>
            <a:r>
              <a:rPr lang="en-GB" sz="1600" dirty="0" err="1">
                <a:solidFill>
                  <a:schemeClr val="tx1"/>
                </a:solidFill>
                <a:hlinkClick r:id="rId3"/>
              </a:rPr>
              <a:t>Indikátory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 </a:t>
            </a:r>
            <a:r>
              <a:rPr lang="en-GB" sz="1600" dirty="0" err="1">
                <a:solidFill>
                  <a:schemeClr val="tx1"/>
                </a:solidFill>
                <a:hlinkClick r:id="rId3"/>
              </a:rPr>
              <a:t>životního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 </a:t>
            </a:r>
            <a:r>
              <a:rPr lang="en-GB" sz="1600" dirty="0" err="1">
                <a:solidFill>
                  <a:schemeClr val="tx1"/>
                </a:solidFill>
                <a:hlinkClick r:id="rId3"/>
              </a:rPr>
              <a:t>prostředí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 a </a:t>
            </a:r>
            <a:r>
              <a:rPr lang="en-GB" sz="1600" dirty="0" err="1">
                <a:solidFill>
                  <a:schemeClr val="tx1"/>
                </a:solidFill>
                <a:hlinkClick r:id="rId3"/>
              </a:rPr>
              <a:t>udržitelnosti</a:t>
            </a:r>
            <a:r>
              <a:rPr lang="en-GB" sz="1600" dirty="0">
                <a:solidFill>
                  <a:schemeClr val="tx1"/>
                </a:solidFill>
              </a:rPr>
              <a:t>” </a:t>
            </a:r>
            <a:r>
              <a:rPr lang="en-GB" sz="1600" dirty="0" err="1">
                <a:solidFill>
                  <a:schemeClr val="tx1"/>
                </a:solidFill>
              </a:rPr>
              <a:t>zveřejnil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portál</a:t>
            </a:r>
            <a:r>
              <a:rPr lang="en-GB" sz="1600" dirty="0">
                <a:solidFill>
                  <a:schemeClr val="tx1"/>
                </a:solidFill>
              </a:rPr>
              <a:t> Science Direct.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dirty="0" err="1">
                <a:solidFill>
                  <a:schemeClr val="tx1"/>
                </a:solidFill>
              </a:rPr>
              <a:t>Svazky</a:t>
            </a:r>
            <a:r>
              <a:rPr lang="en-US" sz="1600" dirty="0">
                <a:solidFill>
                  <a:schemeClr val="tx1"/>
                </a:solidFill>
              </a:rPr>
              <a:t> z let 2019 </a:t>
            </a:r>
            <a:r>
              <a:rPr lang="en-US" sz="1600" dirty="0" err="1">
                <a:solidFill>
                  <a:schemeClr val="tx1"/>
                </a:solidFill>
              </a:rPr>
              <a:t>až</a:t>
            </a:r>
            <a:r>
              <a:rPr lang="en-US" sz="1600" dirty="0">
                <a:solidFill>
                  <a:schemeClr val="tx1"/>
                </a:solidFill>
              </a:rPr>
              <a:t> 2022 </a:t>
            </a:r>
            <a:r>
              <a:rPr lang="en-US" sz="1600" dirty="0" err="1">
                <a:solidFill>
                  <a:schemeClr val="tx1"/>
                </a:solidFill>
              </a:rPr>
              <a:t>lze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prohledávat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stahovat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zdarma</a:t>
            </a:r>
            <a:r>
              <a:rPr lang="en-US" sz="1600" dirty="0">
                <a:solidFill>
                  <a:schemeClr val="tx1"/>
                </a:solidFill>
              </a:rPr>
              <a:t>..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11A5D31-91B1-401A-28C9-0780AB697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31" y="1796179"/>
            <a:ext cx="837876" cy="83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4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b78f226a2_0_0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12</a:t>
            </a:fld>
            <a:endParaRPr/>
          </a:p>
        </p:txBody>
      </p:sp>
      <p:sp>
        <p:nvSpPr>
          <p:cNvPr id="79" name="Google Shape;79;g10b78f226a2_0_0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742950" lvl="0" indent="-742950">
              <a:lnSpc>
                <a:spcPct val="90000"/>
              </a:lnSpc>
              <a:buSzPts val="2400"/>
            </a:pPr>
            <a:r>
              <a:rPr lang="en-GB" sz="2800" dirty="0">
                <a:solidFill>
                  <a:schemeClr val="lt1"/>
                </a:solidFill>
              </a:rPr>
              <a:t>Do</a:t>
            </a:r>
            <a:r>
              <a:rPr lang="cs-CZ" sz="2800" dirty="0">
                <a:solidFill>
                  <a:schemeClr val="lt1"/>
                </a:solidFill>
              </a:rPr>
              <a:t>k</a:t>
            </a:r>
            <a:r>
              <a:rPr lang="en-GB" sz="2800" dirty="0" err="1">
                <a:solidFill>
                  <a:schemeClr val="lt1"/>
                </a:solidFill>
              </a:rPr>
              <a:t>ument</a:t>
            </a:r>
            <a:r>
              <a:rPr lang="en-GB" sz="2800" dirty="0">
                <a:solidFill>
                  <a:schemeClr val="lt1"/>
                </a:solidFill>
              </a:rPr>
              <a:t>, </a:t>
            </a:r>
            <a:r>
              <a:rPr lang="cs-CZ" sz="2800" dirty="0">
                <a:solidFill>
                  <a:schemeClr val="lt1"/>
                </a:solidFill>
              </a:rPr>
              <a:t>Zdroj</a:t>
            </a:r>
            <a:r>
              <a:rPr lang="en-GB" sz="2800" dirty="0">
                <a:solidFill>
                  <a:schemeClr val="lt1"/>
                </a:solidFill>
              </a:rPr>
              <a:t> 5</a:t>
            </a:r>
          </a:p>
        </p:txBody>
      </p:sp>
      <p:sp>
        <p:nvSpPr>
          <p:cNvPr id="80" name="Google Shape;80;g10b78f226a2_0_0"/>
          <p:cNvSpPr/>
          <p:nvPr/>
        </p:nvSpPr>
        <p:spPr>
          <a:xfrm>
            <a:off x="326575" y="1704724"/>
            <a:ext cx="8477700" cy="3973587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SzPts val="2000"/>
            </a:pPr>
            <a:endParaRPr lang="en-GB" sz="1600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SzPts val="2000"/>
            </a:pPr>
            <a:endParaRPr lang="en-GB" sz="1600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SzPts val="2000"/>
            </a:pPr>
            <a:endParaRPr lang="en-GB" sz="1600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SzPts val="2000"/>
            </a:pPr>
            <a:r>
              <a:rPr lang="en-GB" sz="1600" dirty="0">
                <a:solidFill>
                  <a:schemeClr val="tx1"/>
                </a:solidFill>
              </a:rPr>
              <a:t>V </a:t>
            </a:r>
            <a:r>
              <a:rPr lang="en-GB" sz="1600" dirty="0" err="1">
                <a:solidFill>
                  <a:schemeClr val="tx1"/>
                </a:solidFill>
              </a:rPr>
              <a:t>této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sekci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naleznete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oficiální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publikaci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společnosti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  <a:hlinkClick r:id="rId3"/>
              </a:rPr>
              <a:t>OECD</a:t>
            </a:r>
            <a:r>
              <a:rPr lang="en-GB" sz="1600" dirty="0">
                <a:solidFill>
                  <a:schemeClr val="tx1"/>
                </a:solidFill>
              </a:rPr>
              <a:t> (</a:t>
            </a:r>
            <a:r>
              <a:rPr lang="en-GB" sz="1600" dirty="0" err="1">
                <a:solidFill>
                  <a:schemeClr val="tx1"/>
                </a:solidFill>
              </a:rPr>
              <a:t>Organizace</a:t>
            </a:r>
            <a:r>
              <a:rPr lang="en-GB" sz="1600" dirty="0">
                <a:solidFill>
                  <a:schemeClr val="tx1"/>
                </a:solidFill>
              </a:rPr>
              <a:t> pro </a:t>
            </a:r>
            <a:r>
              <a:rPr lang="en-GB" sz="1600" dirty="0" err="1">
                <a:solidFill>
                  <a:schemeClr val="tx1"/>
                </a:solidFill>
              </a:rPr>
              <a:t>hospodářskou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spolupráci</a:t>
            </a:r>
            <a:r>
              <a:rPr lang="en-GB" sz="1600" dirty="0">
                <a:solidFill>
                  <a:schemeClr val="tx1"/>
                </a:solidFill>
              </a:rPr>
              <a:t> a </a:t>
            </a:r>
            <a:r>
              <a:rPr lang="en-GB" sz="1600" dirty="0" err="1">
                <a:solidFill>
                  <a:schemeClr val="tx1"/>
                </a:solidFill>
              </a:rPr>
              <a:t>rozvoj</a:t>
            </a:r>
            <a:r>
              <a:rPr lang="en-GB" sz="1600" dirty="0">
                <a:solidFill>
                  <a:schemeClr val="tx1"/>
                </a:solidFill>
              </a:rPr>
              <a:t>) o </a:t>
            </a:r>
            <a:r>
              <a:rPr lang="en-GB" sz="1600" b="1" dirty="0" err="1">
                <a:solidFill>
                  <a:schemeClr val="tx1"/>
                </a:solidFill>
                <a:hlinkClick r:id="rId4"/>
              </a:rPr>
              <a:t>Klíčové</a:t>
            </a:r>
            <a:r>
              <a:rPr lang="en-GB" sz="1600" b="1" dirty="0">
                <a:solidFill>
                  <a:schemeClr val="tx1"/>
                </a:solidFill>
                <a:hlinkClick r:id="rId4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hlinkClick r:id="rId4"/>
              </a:rPr>
              <a:t>ukazatele</a:t>
            </a:r>
            <a:r>
              <a:rPr lang="en-GB" sz="1600" b="1" dirty="0">
                <a:solidFill>
                  <a:schemeClr val="tx1"/>
                </a:solidFill>
                <a:hlinkClick r:id="rId4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hlinkClick r:id="rId4"/>
              </a:rPr>
              <a:t>životního</a:t>
            </a:r>
            <a:r>
              <a:rPr lang="en-GB" sz="1600" b="1" dirty="0">
                <a:solidFill>
                  <a:schemeClr val="tx1"/>
                </a:solidFill>
                <a:hlinkClick r:id="rId4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hlinkClick r:id="rId4"/>
              </a:rPr>
              <a:t>prostředí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téma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změny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klimatu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ozónové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vrstvy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nakládání</a:t>
            </a:r>
            <a:r>
              <a:rPr lang="en-GB" sz="1600" dirty="0">
                <a:solidFill>
                  <a:schemeClr val="tx1"/>
                </a:solidFill>
              </a:rPr>
              <a:t> s </a:t>
            </a:r>
            <a:r>
              <a:rPr lang="en-GB" sz="1600" dirty="0" err="1">
                <a:solidFill>
                  <a:schemeClr val="tx1"/>
                </a:solidFill>
              </a:rPr>
              <a:t>odpady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kvality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ovzduší</a:t>
            </a:r>
            <a:r>
              <a:rPr lang="en-GB" sz="1600" dirty="0">
                <a:solidFill>
                  <a:schemeClr val="tx1"/>
                </a:solidFill>
              </a:rPr>
              <a:t> a </a:t>
            </a:r>
            <a:r>
              <a:rPr lang="en-GB" sz="1600" dirty="0" err="1">
                <a:solidFill>
                  <a:schemeClr val="tx1"/>
                </a:solidFill>
              </a:rPr>
              <a:t>spotřeby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energie</a:t>
            </a:r>
            <a:r>
              <a:rPr lang="en-GB" sz="1600" dirty="0">
                <a:solidFill>
                  <a:schemeClr val="tx1"/>
                </a:solidFill>
              </a:rPr>
              <a:t> (OECD, (2008), </a:t>
            </a:r>
            <a:r>
              <a:rPr lang="en-GB" sz="1600" dirty="0" err="1">
                <a:solidFill>
                  <a:schemeClr val="tx1"/>
                </a:solidFill>
              </a:rPr>
              <a:t>Klíčové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ukazatele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životního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prostředí</a:t>
            </a:r>
            <a:r>
              <a:rPr lang="en-GB" sz="1600" dirty="0">
                <a:solidFill>
                  <a:schemeClr val="tx1"/>
                </a:solidFill>
              </a:rPr>
              <a:t>, OECD </a:t>
            </a:r>
            <a:r>
              <a:rPr lang="en-GB" sz="1600" dirty="0" err="1">
                <a:solidFill>
                  <a:schemeClr val="tx1"/>
                </a:solidFill>
              </a:rPr>
              <a:t>Ředitelství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životního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prostředí</a:t>
            </a:r>
            <a:r>
              <a:rPr lang="en-GB" sz="1600" dirty="0">
                <a:solidFill>
                  <a:schemeClr val="tx1"/>
                </a:solidFill>
              </a:rPr>
              <a:t>, Paris, France).</a:t>
            </a:r>
          </a:p>
          <a:p>
            <a:pPr lvl="0" algn="just">
              <a:lnSpc>
                <a:spcPct val="150000"/>
              </a:lnSpc>
              <a:buSzPts val="2000"/>
            </a:pPr>
            <a:r>
              <a:rPr lang="en-GB" sz="1600" dirty="0" err="1">
                <a:solidFill>
                  <a:schemeClr val="tx1"/>
                </a:solidFill>
              </a:rPr>
              <a:t>Kliknutím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odkaz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získáte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přímý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přístup</a:t>
            </a:r>
            <a:r>
              <a:rPr lang="en-GB" sz="1600" dirty="0">
                <a:solidFill>
                  <a:schemeClr val="tx1"/>
                </a:solidFill>
              </a:rPr>
              <a:t> k </a:t>
            </a:r>
            <a:r>
              <a:rPr lang="en-GB" sz="1600" dirty="0" err="1">
                <a:solidFill>
                  <a:schemeClr val="tx1"/>
                </a:solidFill>
              </a:rPr>
              <a:t>publikaci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formátu</a:t>
            </a:r>
            <a:r>
              <a:rPr lang="en-GB" sz="1600" dirty="0">
                <a:solidFill>
                  <a:schemeClr val="tx1"/>
                </a:solidFill>
              </a:rPr>
              <a:t> PDF.</a:t>
            </a:r>
            <a:r>
              <a:rPr lang="it-IT" sz="1600" dirty="0">
                <a:solidFill>
                  <a:schemeClr val="tx1"/>
                </a:solidFill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dirty="0">
              <a:solidFill>
                <a:srgbClr val="7F7F7F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9660331-8868-BE3F-9A48-16353CB10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66" y="1870187"/>
            <a:ext cx="837876" cy="8326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b78f226a2_0_0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13</a:t>
            </a:fld>
            <a:endParaRPr/>
          </a:p>
        </p:txBody>
      </p:sp>
      <p:sp>
        <p:nvSpPr>
          <p:cNvPr id="79" name="Google Shape;79;g10b78f226a2_0_0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742950" lvl="0" indent="-742950">
              <a:lnSpc>
                <a:spcPct val="90000"/>
              </a:lnSpc>
              <a:buSzPts val="2400"/>
            </a:pPr>
            <a:r>
              <a:rPr lang="en-GB" sz="2800" dirty="0">
                <a:solidFill>
                  <a:schemeClr val="lt1"/>
                </a:solidFill>
              </a:rPr>
              <a:t>Do</a:t>
            </a:r>
            <a:r>
              <a:rPr lang="cs-CZ" sz="2800" dirty="0">
                <a:solidFill>
                  <a:schemeClr val="lt1"/>
                </a:solidFill>
              </a:rPr>
              <a:t>k</a:t>
            </a:r>
            <a:r>
              <a:rPr lang="en-GB" sz="2800" dirty="0" err="1">
                <a:solidFill>
                  <a:schemeClr val="lt1"/>
                </a:solidFill>
              </a:rPr>
              <a:t>ument</a:t>
            </a:r>
            <a:r>
              <a:rPr lang="en-GB" sz="2800" dirty="0">
                <a:solidFill>
                  <a:schemeClr val="lt1"/>
                </a:solidFill>
              </a:rPr>
              <a:t>, </a:t>
            </a:r>
            <a:r>
              <a:rPr lang="cs-CZ" sz="2800" dirty="0">
                <a:solidFill>
                  <a:schemeClr val="lt1"/>
                </a:solidFill>
              </a:rPr>
              <a:t>Zdroj</a:t>
            </a:r>
            <a:r>
              <a:rPr lang="en-GB" sz="2800" dirty="0">
                <a:solidFill>
                  <a:schemeClr val="lt1"/>
                </a:solidFill>
              </a:rPr>
              <a:t> 6</a:t>
            </a:r>
          </a:p>
        </p:txBody>
      </p:sp>
      <p:sp>
        <p:nvSpPr>
          <p:cNvPr id="80" name="Google Shape;80;g10b78f226a2_0_0"/>
          <p:cNvSpPr/>
          <p:nvPr/>
        </p:nvSpPr>
        <p:spPr>
          <a:xfrm>
            <a:off x="326575" y="1704724"/>
            <a:ext cx="8477700" cy="3007953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SzPts val="2000"/>
            </a:pPr>
            <a:endParaRPr lang="en-GB" sz="1600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SzPts val="2000"/>
            </a:pPr>
            <a:endParaRPr lang="en-GB" sz="1600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SzPts val="2000"/>
            </a:pPr>
            <a:endParaRPr lang="en-GB" sz="1600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SzPts val="2000"/>
            </a:pPr>
            <a:r>
              <a:rPr lang="en-GB" sz="1600" dirty="0">
                <a:solidFill>
                  <a:schemeClr val="tx1"/>
                </a:solidFill>
              </a:rPr>
              <a:t>V </a:t>
            </a:r>
            <a:r>
              <a:rPr lang="en-GB" sz="1600" dirty="0" err="1">
                <a:solidFill>
                  <a:schemeClr val="tx1"/>
                </a:solidFill>
              </a:rPr>
              <a:t>této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sekci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získáte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přístup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oficiální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internetové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stránky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společnosti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it-IT" sz="1600" b="1" dirty="0">
                <a:solidFill>
                  <a:schemeClr val="tx1"/>
                </a:solidFill>
                <a:hlinkClick r:id="rId3"/>
              </a:rPr>
              <a:t>Globální iniciativa pro podávání zpráv</a:t>
            </a:r>
            <a:r>
              <a:rPr lang="it-IT" sz="1600" b="1" dirty="0">
                <a:solidFill>
                  <a:schemeClr val="tx1"/>
                </a:solidFill>
              </a:rPr>
              <a:t> (GRI) </a:t>
            </a:r>
            <a:r>
              <a:rPr lang="it-IT" sz="1600" dirty="0">
                <a:solidFill>
                  <a:schemeClr val="tx1"/>
                </a:solidFill>
              </a:rPr>
              <a:t>standardy.</a:t>
            </a:r>
          </a:p>
          <a:p>
            <a:pPr lvl="0" algn="just">
              <a:lnSpc>
                <a:spcPct val="150000"/>
              </a:lnSpc>
              <a:buSzPts val="2000"/>
            </a:pPr>
            <a:r>
              <a:rPr lang="it-IT" sz="1600" dirty="0">
                <a:solidFill>
                  <a:schemeClr val="tx1"/>
                </a:solidFill>
              </a:rPr>
              <a:t>Kliknutím na odkaz získáte přímý přístup ke kritériím a vzorům pro vykazování podle příslušných odvětví a také ke klasifikovaným standardům dostupným v různých hlavních jazycích..</a:t>
            </a: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dirty="0">
              <a:solidFill>
                <a:srgbClr val="7F7F7F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DA609DE-12E0-D2D9-779F-4A5FC6012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58" y="1883265"/>
            <a:ext cx="837876" cy="83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59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b78f226a2_0_0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14</a:t>
            </a:fld>
            <a:endParaRPr/>
          </a:p>
        </p:txBody>
      </p:sp>
      <p:sp>
        <p:nvSpPr>
          <p:cNvPr id="79" name="Google Shape;79;g10b78f226a2_0_0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742950" lvl="0" indent="-742950">
              <a:lnSpc>
                <a:spcPct val="90000"/>
              </a:lnSpc>
              <a:buSzPts val="2400"/>
            </a:pPr>
            <a:r>
              <a:rPr lang="en-GB" sz="2800" dirty="0" err="1">
                <a:solidFill>
                  <a:schemeClr val="lt1"/>
                </a:solidFill>
              </a:rPr>
              <a:t>Cvičení</a:t>
            </a:r>
            <a:r>
              <a:rPr lang="en-GB" sz="2800" dirty="0">
                <a:solidFill>
                  <a:schemeClr val="lt1"/>
                </a:solidFill>
              </a:rPr>
              <a:t>: </a:t>
            </a:r>
            <a:r>
              <a:rPr lang="en-GB" sz="2800" dirty="0" err="1">
                <a:solidFill>
                  <a:schemeClr val="lt1"/>
                </a:solidFill>
              </a:rPr>
              <a:t>Otevřené</a:t>
            </a:r>
            <a:r>
              <a:rPr lang="en-GB" sz="2800" dirty="0">
                <a:solidFill>
                  <a:schemeClr val="lt1"/>
                </a:solidFill>
              </a:rPr>
              <a:t> </a:t>
            </a:r>
            <a:r>
              <a:rPr lang="en-GB" sz="2800" dirty="0" err="1">
                <a:solidFill>
                  <a:schemeClr val="lt1"/>
                </a:solidFill>
              </a:rPr>
              <a:t>otázky</a:t>
            </a:r>
            <a:endParaRPr lang="en-GB" sz="2800" dirty="0">
              <a:solidFill>
                <a:schemeClr val="lt1"/>
              </a:solidFill>
            </a:endParaRPr>
          </a:p>
        </p:txBody>
      </p:sp>
      <p:sp>
        <p:nvSpPr>
          <p:cNvPr id="80" name="Google Shape;80;g10b78f226a2_0_0"/>
          <p:cNvSpPr/>
          <p:nvPr/>
        </p:nvSpPr>
        <p:spPr>
          <a:xfrm>
            <a:off x="326575" y="1704724"/>
            <a:ext cx="8477700" cy="4815139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dirty="0" err="1">
                <a:solidFill>
                  <a:schemeClr val="tx1"/>
                </a:solidFill>
              </a:rPr>
              <a:t>Zamyslete</a:t>
            </a:r>
            <a:r>
              <a:rPr lang="en-GB" sz="1600" dirty="0">
                <a:solidFill>
                  <a:schemeClr val="tx1"/>
                </a:solidFill>
              </a:rPr>
              <a:t> se a </a:t>
            </a:r>
            <a:r>
              <a:rPr lang="en-GB" sz="1600" dirty="0" err="1">
                <a:solidFill>
                  <a:schemeClr val="tx1"/>
                </a:solidFill>
              </a:rPr>
              <a:t>pokuste</a:t>
            </a:r>
            <a:r>
              <a:rPr lang="en-GB" sz="1600" dirty="0">
                <a:solidFill>
                  <a:schemeClr val="tx1"/>
                </a:solidFill>
              </a:rPr>
              <a:t> se </a:t>
            </a:r>
            <a:r>
              <a:rPr lang="en-GB" sz="1600" dirty="0" err="1">
                <a:solidFill>
                  <a:schemeClr val="tx1"/>
                </a:solidFill>
              </a:rPr>
              <a:t>vlastními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slovy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odpovědět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následující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otevřené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otázky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které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vám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mají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pomoci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zvládnout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témata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této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kapsle</a:t>
            </a:r>
            <a:r>
              <a:rPr lang="en-GB" sz="1600" dirty="0">
                <a:solidFill>
                  <a:schemeClr val="tx1"/>
                </a:solidFill>
              </a:rPr>
              <a:t>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dirty="0">
                <a:solidFill>
                  <a:schemeClr val="tx1"/>
                </a:solidFill>
              </a:rPr>
              <a:t>Jak </a:t>
            </a:r>
            <a:r>
              <a:rPr lang="en-GB" sz="1600" dirty="0" err="1">
                <a:solidFill>
                  <a:schemeClr val="tx1"/>
                </a:solidFill>
              </a:rPr>
              <a:t>mohou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klíčové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ukazatele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výkonnosti</a:t>
            </a:r>
            <a:r>
              <a:rPr lang="en-GB" sz="1600" dirty="0">
                <a:solidFill>
                  <a:schemeClr val="tx1"/>
                </a:solidFill>
              </a:rPr>
              <a:t> v </a:t>
            </a:r>
            <a:r>
              <a:rPr lang="en-GB" sz="1600" dirty="0" err="1">
                <a:solidFill>
                  <a:schemeClr val="tx1"/>
                </a:solidFill>
              </a:rPr>
              <a:t>oblasti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životního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prostředí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pomoci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hospodářským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subjektům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pochopit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jejich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dopad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lidské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zdraví</a:t>
            </a:r>
            <a:r>
              <a:rPr lang="en-GB" sz="1600" dirty="0">
                <a:solidFill>
                  <a:schemeClr val="tx1"/>
                </a:solidFill>
              </a:rPr>
              <a:t> a </a:t>
            </a:r>
            <a:r>
              <a:rPr lang="en-GB" sz="1600" dirty="0" err="1">
                <a:solidFill>
                  <a:schemeClr val="tx1"/>
                </a:solidFill>
              </a:rPr>
              <a:t>přírodní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zdroje</a:t>
            </a:r>
            <a:r>
              <a:rPr lang="en-GB" sz="1600" dirty="0">
                <a:solidFill>
                  <a:schemeClr val="tx1"/>
                </a:solidFill>
              </a:rPr>
              <a:t>?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dirty="0">
                <a:solidFill>
                  <a:schemeClr val="tx1"/>
                </a:solidFill>
              </a:rPr>
              <a:t>Jak </a:t>
            </a:r>
            <a:r>
              <a:rPr lang="en-GB" sz="1600" dirty="0" err="1">
                <a:solidFill>
                  <a:schemeClr val="tx1"/>
                </a:solidFill>
              </a:rPr>
              <a:t>může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logistika</a:t>
            </a:r>
            <a:r>
              <a:rPr lang="en-GB" sz="1600" dirty="0">
                <a:solidFill>
                  <a:schemeClr val="tx1"/>
                </a:solidFill>
              </a:rPr>
              <a:t> a LMD </a:t>
            </a:r>
            <a:r>
              <a:rPr lang="en-GB" sz="1600" dirty="0" err="1">
                <a:solidFill>
                  <a:schemeClr val="tx1"/>
                </a:solidFill>
              </a:rPr>
              <a:t>maximálně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využít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přístup</a:t>
            </a:r>
            <a:r>
              <a:rPr lang="en-GB" sz="1600" dirty="0">
                <a:solidFill>
                  <a:schemeClr val="tx1"/>
                </a:solidFill>
              </a:rPr>
              <a:t> LCA </a:t>
            </a:r>
            <a:r>
              <a:rPr lang="en-GB" sz="1600" dirty="0" err="1">
                <a:solidFill>
                  <a:schemeClr val="tx1"/>
                </a:solidFill>
              </a:rPr>
              <a:t>ke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snížení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své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uhlíkové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stopy</a:t>
            </a:r>
            <a:r>
              <a:rPr lang="en-GB" sz="1600" dirty="0">
                <a:solidFill>
                  <a:schemeClr val="tx1"/>
                </a:solidFill>
              </a:rPr>
              <a:t> a </a:t>
            </a:r>
            <a:r>
              <a:rPr lang="en-GB" sz="1600" dirty="0" err="1">
                <a:solidFill>
                  <a:schemeClr val="tx1"/>
                </a:solidFill>
              </a:rPr>
              <a:t>zároveň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dbát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zisk</a:t>
            </a:r>
            <a:r>
              <a:rPr lang="en-GB" sz="1600" dirty="0">
                <a:solidFill>
                  <a:schemeClr val="tx1"/>
                </a:solidFill>
              </a:rPr>
              <a:t> a </a:t>
            </a:r>
            <a:r>
              <a:rPr lang="en-GB" sz="1600" dirty="0" err="1">
                <a:solidFill>
                  <a:schemeClr val="tx1"/>
                </a:solidFill>
              </a:rPr>
              <a:t>výkonnost</a:t>
            </a:r>
            <a:r>
              <a:rPr lang="en-GB" sz="1600" dirty="0">
                <a:solidFill>
                  <a:schemeClr val="tx1"/>
                </a:solidFill>
              </a:rPr>
              <a:t>?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dirty="0">
                <a:solidFill>
                  <a:schemeClr val="tx1"/>
                </a:solidFill>
              </a:rPr>
              <a:t>Jak </a:t>
            </a:r>
            <a:r>
              <a:rPr lang="en-GB" sz="1600" dirty="0" err="1">
                <a:solidFill>
                  <a:schemeClr val="tx1"/>
                </a:solidFill>
              </a:rPr>
              <a:t>může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odvětví</a:t>
            </a:r>
            <a:r>
              <a:rPr lang="en-GB" sz="1600" dirty="0">
                <a:solidFill>
                  <a:schemeClr val="tx1"/>
                </a:solidFill>
              </a:rPr>
              <a:t> LMD </a:t>
            </a:r>
            <a:r>
              <a:rPr lang="en-GB" sz="1600" dirty="0" err="1">
                <a:solidFill>
                  <a:schemeClr val="tx1"/>
                </a:solidFill>
              </a:rPr>
              <a:t>využít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mezinárodní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standardy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které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nabízí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rámec</a:t>
            </a:r>
            <a:r>
              <a:rPr lang="en-GB" sz="1600" dirty="0">
                <a:solidFill>
                  <a:schemeClr val="tx1"/>
                </a:solidFill>
              </a:rPr>
              <a:t> Global Reporting Initiative pro </a:t>
            </a:r>
            <a:r>
              <a:rPr lang="en-GB" sz="1600" dirty="0" err="1">
                <a:solidFill>
                  <a:schemeClr val="tx1"/>
                </a:solidFill>
              </a:rPr>
              <a:t>správu</a:t>
            </a:r>
            <a:r>
              <a:rPr lang="en-GB" sz="1600" dirty="0">
                <a:solidFill>
                  <a:schemeClr val="tx1"/>
                </a:solidFill>
              </a:rPr>
              <a:t> a </a:t>
            </a:r>
            <a:r>
              <a:rPr lang="en-GB" sz="1600" dirty="0" err="1">
                <a:solidFill>
                  <a:schemeClr val="tx1"/>
                </a:solidFill>
              </a:rPr>
              <a:t>komunikaci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podnikových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nefinančních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informací</a:t>
            </a:r>
            <a:r>
              <a:rPr lang="en-GB" sz="1600" dirty="0">
                <a:solidFill>
                  <a:schemeClr val="tx1"/>
                </a:solidFill>
              </a:rPr>
              <a:t> o </a:t>
            </a:r>
            <a:r>
              <a:rPr lang="en-GB" sz="1600" dirty="0" err="1">
                <a:solidFill>
                  <a:schemeClr val="tx1"/>
                </a:solidFill>
              </a:rPr>
              <a:t>udržitelnosti</a:t>
            </a:r>
            <a:r>
              <a:rPr lang="en-GB" sz="1600">
                <a:solidFill>
                  <a:schemeClr val="tx1"/>
                </a:solidFill>
              </a:rPr>
              <a:t>?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dirty="0">
              <a:solidFill>
                <a:srgbClr val="7F7F7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F882BA7-39DB-C689-6D26-140E6C216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913" y="4847961"/>
            <a:ext cx="1445074" cy="136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0b78f225a7_0_0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</a:t>
            </a:fld>
            <a:endParaRPr/>
          </a:p>
        </p:txBody>
      </p:sp>
      <p:sp>
        <p:nvSpPr>
          <p:cNvPr id="34" name="Google Shape;34;g10b78f225a7_0_0"/>
          <p:cNvSpPr txBox="1"/>
          <p:nvPr/>
        </p:nvSpPr>
        <p:spPr>
          <a:xfrm>
            <a:off x="248175" y="1366700"/>
            <a:ext cx="42717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2000" b="1" dirty="0">
                <a:solidFill>
                  <a:srgbClr val="18C320"/>
                </a:solidFill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Tematicky předcházející kapsle </a:t>
            </a:r>
            <a:r>
              <a:rPr lang="en-GB" sz="20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: </a:t>
            </a:r>
            <a:endParaRPr lang="en-GB" sz="2000" b="0" i="0" u="none" strike="noStrike" cap="none" dirty="0">
              <a:solidFill>
                <a:srgbClr val="18C3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10b78f225a7_0_0"/>
          <p:cNvSpPr txBox="1"/>
          <p:nvPr/>
        </p:nvSpPr>
        <p:spPr>
          <a:xfrm>
            <a:off x="248175" y="2915075"/>
            <a:ext cx="42717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2000" b="1" dirty="0">
                <a:solidFill>
                  <a:srgbClr val="18C320"/>
                </a:solidFill>
              </a:rPr>
              <a:t>Související kapsle </a:t>
            </a:r>
            <a:r>
              <a:rPr lang="en-GB" sz="2000" b="1" dirty="0">
                <a:solidFill>
                  <a:srgbClr val="18C320"/>
                </a:solidFill>
              </a:rPr>
              <a:t>:</a:t>
            </a:r>
            <a:endParaRPr lang="en-GB" sz="2000" b="0" i="0" u="none" strike="noStrike" cap="none" dirty="0">
              <a:solidFill>
                <a:srgbClr val="18C3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10b78f225a7_0_0"/>
          <p:cNvSpPr txBox="1"/>
          <p:nvPr/>
        </p:nvSpPr>
        <p:spPr>
          <a:xfrm>
            <a:off x="4793300" y="2915075"/>
            <a:ext cx="4160400" cy="58473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US" sz="1600" dirty="0" err="1">
                <a:solidFill>
                  <a:schemeClr val="tx1"/>
                </a:solidFill>
              </a:rPr>
              <a:t>Odkaz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témata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kapslí</a:t>
            </a:r>
            <a:r>
              <a:rPr lang="en-US" sz="1600" dirty="0">
                <a:solidFill>
                  <a:schemeClr val="tx1"/>
                </a:solidFill>
              </a:rPr>
              <a:t> 1.3.5, 2.4.1, 2.4.2, 2.4.4, 2.4.5, 2.5.1, 3.3.3</a:t>
            </a:r>
          </a:p>
        </p:txBody>
      </p:sp>
      <p:sp>
        <p:nvSpPr>
          <p:cNvPr id="38" name="Google Shape;38;g10b78f225a7_0_0"/>
          <p:cNvSpPr txBox="1"/>
          <p:nvPr/>
        </p:nvSpPr>
        <p:spPr>
          <a:xfrm>
            <a:off x="300300" y="4604400"/>
            <a:ext cx="42717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0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Aut</a:t>
            </a:r>
            <a:r>
              <a:rPr lang="cs-CZ" sz="20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</a:rPr>
              <a:t>oři </a:t>
            </a:r>
            <a:r>
              <a:rPr lang="en-GB" sz="2000" b="1" dirty="0">
                <a:solidFill>
                  <a:srgbClr val="18C320"/>
                </a:solidFill>
              </a:rPr>
              <a:t>:</a:t>
            </a:r>
            <a:endParaRPr lang="en-GB" sz="2000" b="0" i="0" u="none" strike="noStrike" cap="none" dirty="0">
              <a:solidFill>
                <a:srgbClr val="18C3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10b78f225a7_0_0"/>
          <p:cNvSpPr txBox="1"/>
          <p:nvPr/>
        </p:nvSpPr>
        <p:spPr>
          <a:xfrm>
            <a:off x="4887475" y="4604400"/>
            <a:ext cx="4160400" cy="3385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n-US" sz="1600" dirty="0">
                <a:solidFill>
                  <a:schemeClr val="dk1"/>
                </a:solidFill>
              </a:rPr>
              <a:t>Cisita Parma </a:t>
            </a:r>
            <a:r>
              <a:rPr lang="en-US" sz="1600" dirty="0" err="1">
                <a:solidFill>
                  <a:schemeClr val="dk1"/>
                </a:solidFill>
              </a:rPr>
              <a:t>scarl</a:t>
            </a:r>
            <a:r>
              <a:rPr lang="en-US" sz="1600" dirty="0">
                <a:solidFill>
                  <a:schemeClr val="dk1"/>
                </a:solidFill>
              </a:rPr>
              <a:t> &amp; SUSMILE Consortium </a:t>
            </a:r>
            <a:endParaRPr lang="es-ES" sz="1600" dirty="0">
              <a:solidFill>
                <a:schemeClr val="dk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</a:t>
            </a:r>
          </a:p>
        </p:txBody>
      </p:sp>
      <p:sp>
        <p:nvSpPr>
          <p:cNvPr id="2" name="Google Shape;36;g10b78f225a7_0_0">
            <a:extLst>
              <a:ext uri="{FF2B5EF4-FFF2-40B4-BE49-F238E27FC236}">
                <a16:creationId xmlns:a16="http://schemas.microsoft.com/office/drawing/2014/main" id="{26868828-9C4F-3618-7AD5-2418381CC29E}"/>
              </a:ext>
            </a:extLst>
          </p:cNvPr>
          <p:cNvSpPr txBox="1"/>
          <p:nvPr/>
        </p:nvSpPr>
        <p:spPr>
          <a:xfrm>
            <a:off x="4689180" y="1366700"/>
            <a:ext cx="4160400" cy="83095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Lekce</a:t>
            </a:r>
            <a:r>
              <a:rPr lang="es-ES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 o společenských požadavcích a trendech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es-ES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zavádí téma udržitelnosti, měla </a:t>
            </a:r>
            <a:r>
              <a:rPr lang="cs-CZ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s-ES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být pro</a:t>
            </a:r>
            <a:r>
              <a:rPr lang="cs-CZ" sz="160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brá</a:t>
            </a:r>
            <a:r>
              <a:rPr lang="es-ES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před touto kapslí.</a:t>
            </a:r>
            <a:endParaRPr sz="20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GB"/>
          </a:p>
        </p:txBody>
      </p:sp>
      <p:sp>
        <p:nvSpPr>
          <p:cNvPr id="3" name="2 Rectángulo"/>
          <p:cNvSpPr/>
          <p:nvPr/>
        </p:nvSpPr>
        <p:spPr>
          <a:xfrm>
            <a:off x="313508" y="891234"/>
            <a:ext cx="8477795" cy="523220"/>
          </a:xfrm>
          <a:prstGeom prst="rect">
            <a:avLst/>
          </a:prstGeom>
          <a:solidFill>
            <a:srgbClr val="18C320"/>
          </a:solidFill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Cíl kapsle</a:t>
            </a:r>
            <a:endParaRPr lang="en-GB" sz="2800" dirty="0"/>
          </a:p>
        </p:txBody>
      </p:sp>
      <p:sp>
        <p:nvSpPr>
          <p:cNvPr id="4" name="3 Rectángulo"/>
          <p:cNvSpPr/>
          <p:nvPr/>
        </p:nvSpPr>
        <p:spPr>
          <a:xfrm>
            <a:off x="313509" y="1586972"/>
            <a:ext cx="8464731" cy="22775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Tato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kapsle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se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opírá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o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externí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zdroje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dokumentů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které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byly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pečlivě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vybrány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tak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, aby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studentům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poskytly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přehled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o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klíčových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ukazatelích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výkonnosti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(KPI) pro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environmentální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udržitelnost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výkonnost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z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vybraných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vědeckých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prací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nebo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od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uznávaných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mezinárodních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orgánů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které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upravují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certifikují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vykazování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udržitelnosti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66516"/>
              </p:ext>
            </p:extLst>
          </p:nvPr>
        </p:nvGraphicFramePr>
        <p:xfrm>
          <a:off x="326571" y="4053498"/>
          <a:ext cx="8464731" cy="906060"/>
        </p:xfrm>
        <a:graphic>
          <a:graphicData uri="http://schemas.openxmlformats.org/drawingml/2006/table">
            <a:tbl>
              <a:tblPr/>
              <a:tblGrid>
                <a:gridCol w="245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3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228">
                <a:tc row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 dirty="0">
                          <a:solidFill>
                            <a:srgbClr val="FFFFFF"/>
                          </a:solidFill>
                          <a:latin typeface="+mn-lt"/>
                          <a:cs typeface="Arial"/>
                          <a:sym typeface="Arial"/>
                        </a:rPr>
                        <a:t>Kategorie</a:t>
                      </a:r>
                      <a:endParaRPr lang="cs-CZ" sz="1800" u="none" strike="noStrike" cap="none" dirty="0"/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C32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Dokument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GB" sz="1800" b="0" i="0" u="none" strike="noStrike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zdroj</a:t>
                      </a:r>
                      <a:endParaRPr lang="en-GB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EQF</a:t>
                      </a:r>
                      <a:endParaRPr lang="es-ES" sz="1800" dirty="0"/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C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2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2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  <a:endParaRPr lang="es-ES" sz="140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1370"/>
              </p:ext>
            </p:extLst>
          </p:nvPr>
        </p:nvGraphicFramePr>
        <p:xfrm>
          <a:off x="326572" y="5281362"/>
          <a:ext cx="8490858" cy="342584"/>
        </p:xfrm>
        <a:graphic>
          <a:graphicData uri="http://schemas.openxmlformats.org/drawingml/2006/table">
            <a:tbl>
              <a:tblPr/>
              <a:tblGrid>
                <a:gridCol w="247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8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6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 dirty="0">
                          <a:solidFill>
                            <a:srgbClr val="FFFFFF"/>
                          </a:solidFill>
                          <a:latin typeface="+mn-lt"/>
                          <a:cs typeface="Arial"/>
                          <a:sym typeface="Arial"/>
                        </a:rPr>
                        <a:t>Cvičení</a:t>
                      </a:r>
                      <a:endParaRPr lang="cs-CZ" sz="1800" u="none" strike="noStrike" cap="none" dirty="0"/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C32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ANO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83811"/>
              </p:ext>
            </p:extLst>
          </p:nvPr>
        </p:nvGraphicFramePr>
        <p:xfrm>
          <a:off x="339634" y="6065134"/>
          <a:ext cx="8477795" cy="616904"/>
        </p:xfrm>
        <a:graphic>
          <a:graphicData uri="http://schemas.openxmlformats.org/drawingml/2006/table">
            <a:tbl>
              <a:tblPr/>
              <a:tblGrid>
                <a:gridCol w="2468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3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3152">
                  <a:extLst>
                    <a:ext uri="{9D8B030D-6E8A-4147-A177-3AD203B41FA5}">
                      <a16:colId xmlns:a16="http://schemas.microsoft.com/office/drawing/2014/main" val="3062378179"/>
                    </a:ext>
                  </a:extLst>
                </a:gridCol>
                <a:gridCol w="2003152">
                  <a:extLst>
                    <a:ext uri="{9D8B030D-6E8A-4147-A177-3AD203B41FA5}">
                      <a16:colId xmlns:a16="http://schemas.microsoft.com/office/drawing/2014/main" val="3088573255"/>
                    </a:ext>
                  </a:extLst>
                </a:gridCol>
              </a:tblGrid>
              <a:tr h="26486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cap="none" dirty="0">
                          <a:solidFill>
                            <a:srgbClr val="FFFFFF"/>
                          </a:solidFill>
                          <a:latin typeface="+mn-lt"/>
                          <a:cs typeface="Arial"/>
                          <a:sym typeface="Arial"/>
                        </a:rPr>
                        <a:t>Časová náročnost</a:t>
                      </a:r>
                      <a:endParaRPr lang="cs-CZ" sz="1800" u="none" strike="noStrike" cap="none" dirty="0"/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C32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Obsah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7F7F7F"/>
                          </a:solidFill>
                          <a:latin typeface="Arial"/>
                        </a:rPr>
                        <a:t>20      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Minut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Cvičení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cap="none" dirty="0">
                          <a:solidFill>
                            <a:srgbClr val="7F7F7F"/>
                          </a:solidFill>
                          <a:latin typeface="Arial"/>
                          <a:ea typeface="+mn-ea"/>
                          <a:cs typeface="+mn-cs"/>
                          <a:sym typeface="Arial"/>
                        </a:rPr>
                        <a:t>5  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Minut</a:t>
                      </a:r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Další materiály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cap="none" dirty="0">
                          <a:solidFill>
                            <a:srgbClr val="7F7F7F"/>
                          </a:solidFill>
                          <a:latin typeface="Arial"/>
                          <a:ea typeface="+mn-ea"/>
                          <a:cs typeface="+mn-cs"/>
                          <a:sym typeface="Arial"/>
                        </a:rPr>
                        <a:t>60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 Minut</a:t>
                      </a:r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4</a:t>
            </a:fld>
            <a:endParaRPr/>
          </a:p>
        </p:txBody>
      </p:sp>
      <p:sp>
        <p:nvSpPr>
          <p:cNvPr id="56" name="Google Shape;56;p3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solidFill>
                  <a:schemeClr val="lt1"/>
                </a:solidFill>
              </a:rPr>
              <a:t>Obsah</a:t>
            </a:r>
            <a:endParaRPr lang="es-E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1358538" y="2396683"/>
            <a:ext cx="735438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Ukazatele stanovené procesem LCA 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(posuzování životního cyklu) 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cíli udržitelného rozvoje</a:t>
            </a:r>
            <a:endParaRPr lang="cs-CZ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pl-PL" sz="2000" dirty="0"/>
              <a:t>Ukazatele dopadu na životní prostředí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Ukazatele stanovené GRI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876753" y="2360711"/>
            <a:ext cx="338093" cy="1754089"/>
          </a:xfrm>
          <a:prstGeom prst="rect">
            <a:avLst/>
          </a:prstGeom>
          <a:solidFill>
            <a:srgbClr val="18C32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5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0" y="970029"/>
            <a:ext cx="8558023" cy="793457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lvl="0" indent="-742950">
              <a:lnSpc>
                <a:spcPct val="90000"/>
              </a:lnSpc>
            </a:pPr>
            <a:r>
              <a:rPr lang="pl-PL" sz="2800" dirty="0">
                <a:solidFill>
                  <a:schemeClr val="lt1"/>
                </a:solidFill>
              </a:rPr>
              <a:t>Pokyny k dokumentu, revize zdroje</a:t>
            </a:r>
            <a:endParaRPr lang="en-GB" sz="2800" dirty="0">
              <a:solidFill>
                <a:schemeClr val="lt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9069" y="1732939"/>
            <a:ext cx="8367731" cy="5217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chemeClr val="tx1"/>
                </a:solidFill>
              </a:rPr>
              <a:t>Prostudováním zdrojů nabízených v těchto kapslích bude uživatel schopen získat informace o:</a:t>
            </a: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chemeClr val="tx1"/>
                </a:solidFill>
              </a:rPr>
              <a:t>a) Ukazatele stanovené na základě planetárních hranic, procesu posuzování životního cyklu (LCA) a cílů udržitelného rozvoje. O cílech udržitelného rozvoje se dočtete také v kapitole 2.4.2.</a:t>
            </a: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chemeClr val="tx1"/>
                </a:solidFill>
              </a:rPr>
              <a:t>b) Ukazatele dopadu na životní prostředí týkající se zejména změny klimatu, znečištění ovzduší, nakládání s odpady a přírodními zdroji. O znečištění a změně klimatu viz také kapitola 2.5.1. Na druhou stranu, pokud jde o nakládání s odpady, viz také kapitola 1.3.5.</a:t>
            </a: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chemeClr val="tx1"/>
                </a:solidFill>
              </a:rPr>
              <a:t>Tyto ukazatele jsou považovány za užitečné vzhledem k problematice distribuce na poslední míli, neboť pomáhají pochopit, jakým způsobem logistika a zejména LMD ovlivňují přírodní prostředí a způsobují potenciální škody živým bytostem a lidskému zdraví.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9C07AC4-799C-2F85-C94A-3C2644EA8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69" y="1763486"/>
            <a:ext cx="837876" cy="8326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6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0" y="970029"/>
            <a:ext cx="8558023" cy="793457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lvl="0" indent="-742950">
              <a:lnSpc>
                <a:spcPct val="90000"/>
              </a:lnSpc>
            </a:pPr>
            <a:r>
              <a:rPr lang="pl-PL" sz="2800" dirty="0">
                <a:solidFill>
                  <a:schemeClr val="lt1"/>
                </a:solidFill>
              </a:rPr>
              <a:t>Pokyny k dokumentu, revize zdroje</a:t>
            </a:r>
            <a:endParaRPr lang="en-GB" sz="2800" dirty="0">
              <a:solidFill>
                <a:schemeClr val="lt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9069" y="1929637"/>
            <a:ext cx="8367731" cy="337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c) Standard </a:t>
            </a:r>
            <a:r>
              <a:rPr lang="en-US" sz="1600" dirty="0" err="1">
                <a:solidFill>
                  <a:schemeClr val="tx1"/>
                </a:solidFill>
              </a:rPr>
              <a:t>Globální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iniciativy</a:t>
            </a:r>
            <a:r>
              <a:rPr lang="en-US" sz="1600" dirty="0">
                <a:solidFill>
                  <a:schemeClr val="tx1"/>
                </a:solidFill>
              </a:rPr>
              <a:t> pro </a:t>
            </a:r>
            <a:r>
              <a:rPr lang="en-US" sz="1600" dirty="0" err="1">
                <a:solidFill>
                  <a:schemeClr val="tx1"/>
                </a:solidFill>
              </a:rPr>
              <a:t>podávání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zpráv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známý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jako</a:t>
            </a:r>
            <a:r>
              <a:rPr lang="en-US" sz="1600" dirty="0">
                <a:solidFill>
                  <a:schemeClr val="tx1"/>
                </a:solidFill>
              </a:rPr>
              <a:t> GRI, s </a:t>
            </a:r>
            <a:r>
              <a:rPr lang="en-US" sz="1600" dirty="0" err="1">
                <a:solidFill>
                  <a:schemeClr val="tx1"/>
                </a:solidFill>
              </a:rPr>
              <a:t>pravidelně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aktualizovanými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specifickými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ukazateli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týkajícími</a:t>
            </a:r>
            <a:r>
              <a:rPr lang="en-US" sz="1600" dirty="0">
                <a:solidFill>
                  <a:schemeClr val="tx1"/>
                </a:solidFill>
              </a:rPr>
              <a:t> se </a:t>
            </a:r>
            <a:r>
              <a:rPr lang="en-US" sz="1600" dirty="0" err="1">
                <a:solidFill>
                  <a:schemeClr val="tx1"/>
                </a:solidFill>
              </a:rPr>
              <a:t>materiálů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energie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odpadů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emisí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environmentálního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hodnocení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dodavatelů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zaměstnanosti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bezpečnosti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ochrany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zdraví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při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práci</a:t>
            </a:r>
            <a:r>
              <a:rPr lang="en-US" sz="1600" dirty="0">
                <a:solidFill>
                  <a:schemeClr val="tx1"/>
                </a:solidFill>
              </a:rPr>
              <a:t>. GRI je </a:t>
            </a:r>
            <a:r>
              <a:rPr lang="en-US" sz="1600" dirty="0" err="1">
                <a:solidFill>
                  <a:schemeClr val="tx1"/>
                </a:solidFill>
              </a:rPr>
              <a:t>jedním</a:t>
            </a:r>
            <a:r>
              <a:rPr lang="en-US" sz="1600" dirty="0">
                <a:solidFill>
                  <a:schemeClr val="tx1"/>
                </a:solidFill>
              </a:rPr>
              <a:t> z </a:t>
            </a:r>
            <a:r>
              <a:rPr lang="en-US" sz="1600" dirty="0" err="1">
                <a:solidFill>
                  <a:schemeClr val="tx1"/>
                </a:solidFill>
              </a:rPr>
              <a:t>celosvětově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uznávaných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organismů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poskytujících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rámce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pokyny</a:t>
            </a:r>
            <a:r>
              <a:rPr lang="en-US" sz="1600" dirty="0">
                <a:solidFill>
                  <a:schemeClr val="tx1"/>
                </a:solidFill>
              </a:rPr>
              <a:t> pro </a:t>
            </a:r>
            <a:r>
              <a:rPr lang="en-US" sz="1600" dirty="0" err="1">
                <a:solidFill>
                  <a:schemeClr val="tx1"/>
                </a:solidFill>
              </a:rPr>
              <a:t>navrhování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zavádění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výkaznictví</a:t>
            </a:r>
            <a:r>
              <a:rPr lang="en-US" sz="1600" dirty="0">
                <a:solidFill>
                  <a:schemeClr val="tx1"/>
                </a:solidFill>
              </a:rPr>
              <a:t> o </a:t>
            </a:r>
            <a:r>
              <a:rPr lang="en-US" sz="1600" dirty="0" err="1">
                <a:solidFill>
                  <a:schemeClr val="tx1"/>
                </a:solidFill>
              </a:rPr>
              <a:t>udržitelnosti</a:t>
            </a:r>
            <a:r>
              <a:rPr lang="en-US" sz="1600" dirty="0">
                <a:solidFill>
                  <a:schemeClr val="tx1"/>
                </a:solidFill>
              </a:rPr>
              <a:t>. Standard GRI </a:t>
            </a:r>
            <a:r>
              <a:rPr lang="en-US" sz="1600" dirty="0" err="1">
                <a:solidFill>
                  <a:schemeClr val="tx1"/>
                </a:solidFill>
              </a:rPr>
              <a:t>naleznete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také</a:t>
            </a:r>
            <a:r>
              <a:rPr lang="en-US" sz="1600" dirty="0">
                <a:solidFill>
                  <a:schemeClr val="tx1"/>
                </a:solidFill>
              </a:rPr>
              <a:t> v </a:t>
            </a:r>
            <a:r>
              <a:rPr lang="en-US" sz="1600" dirty="0" err="1">
                <a:solidFill>
                  <a:schemeClr val="tx1"/>
                </a:solidFill>
              </a:rPr>
              <a:t>kapitole</a:t>
            </a:r>
            <a:r>
              <a:rPr lang="en-US" sz="1600" dirty="0">
                <a:solidFill>
                  <a:schemeClr val="tx1"/>
                </a:solidFill>
              </a:rPr>
              <a:t> 3.3.3. </a:t>
            </a:r>
            <a:endParaRPr lang="es-ES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78D2DE0-B9C3-CB42-2AF7-D8171FADE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69" y="2057436"/>
            <a:ext cx="837876" cy="83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9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b78f226a2_0_0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7</a:t>
            </a:fld>
            <a:endParaRPr/>
          </a:p>
        </p:txBody>
      </p:sp>
      <p:sp>
        <p:nvSpPr>
          <p:cNvPr id="79" name="Google Shape;79;g10b78f226a2_0_0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742950" lvl="0" indent="-742950">
              <a:lnSpc>
                <a:spcPct val="90000"/>
              </a:lnSpc>
              <a:buSzPts val="2400"/>
            </a:pPr>
            <a:r>
              <a:rPr lang="en-GB" sz="2800" dirty="0">
                <a:solidFill>
                  <a:schemeClr val="lt1"/>
                </a:solidFill>
              </a:rPr>
              <a:t>Do</a:t>
            </a:r>
            <a:r>
              <a:rPr lang="cs-CZ" sz="2800" dirty="0">
                <a:solidFill>
                  <a:schemeClr val="lt1"/>
                </a:solidFill>
              </a:rPr>
              <a:t>k</a:t>
            </a:r>
            <a:r>
              <a:rPr lang="en-GB" sz="2800" dirty="0" err="1">
                <a:solidFill>
                  <a:schemeClr val="lt1"/>
                </a:solidFill>
              </a:rPr>
              <a:t>ument</a:t>
            </a:r>
            <a:r>
              <a:rPr lang="en-GB" sz="2800" dirty="0">
                <a:solidFill>
                  <a:schemeClr val="lt1"/>
                </a:solidFill>
              </a:rPr>
              <a:t>, </a:t>
            </a:r>
            <a:r>
              <a:rPr lang="cs-CZ" sz="2800" dirty="0">
                <a:solidFill>
                  <a:schemeClr val="lt1"/>
                </a:solidFill>
              </a:rPr>
              <a:t>Zdroj</a:t>
            </a:r>
            <a:r>
              <a:rPr lang="en-GB" sz="2800" dirty="0">
                <a:solidFill>
                  <a:schemeClr val="lt1"/>
                </a:solidFill>
              </a:rPr>
              <a:t> 1</a:t>
            </a:r>
          </a:p>
        </p:txBody>
      </p:sp>
      <p:sp>
        <p:nvSpPr>
          <p:cNvPr id="80" name="Google Shape;80;g10b78f226a2_0_0"/>
          <p:cNvSpPr/>
          <p:nvPr/>
        </p:nvSpPr>
        <p:spPr>
          <a:xfrm>
            <a:off x="326575" y="1704724"/>
            <a:ext cx="8477700" cy="505732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8AD228-5A3C-9B31-B765-433F54F5E8D3}"/>
              </a:ext>
            </a:extLst>
          </p:cNvPr>
          <p:cNvSpPr txBox="1"/>
          <p:nvPr/>
        </p:nvSpPr>
        <p:spPr>
          <a:xfrm>
            <a:off x="553156" y="1664163"/>
            <a:ext cx="35672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Zde najdete zdroj, který vysvětluje, co jsou to planetární hranice.</a:t>
            </a:r>
          </a:p>
          <a:p>
            <a:pPr algn="just"/>
            <a:r>
              <a:rPr lang="it-IT" sz="1600" dirty="0"/>
              <a:t>Jedná se o soubor devíti ukazatelů, které definují limity</a:t>
            </a:r>
            <a:r>
              <a:rPr lang="cs-CZ" sz="1600" dirty="0"/>
              <a:t> životního prostředí</a:t>
            </a:r>
            <a:r>
              <a:rPr lang="it-IT" sz="1600" dirty="0"/>
              <a:t>, v jejichž rámci může lidstvo bezpečně fungovat. </a:t>
            </a:r>
          </a:p>
          <a:p>
            <a:pPr algn="just"/>
            <a:r>
              <a:rPr lang="it-IT" sz="1600" dirty="0"/>
              <a:t>Tento přístup se ukázal jako vlivný při tvorbě globální politiky udržitelnosti. </a:t>
            </a:r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 err="1"/>
              <a:t>Nejaktuálnější</a:t>
            </a:r>
            <a:r>
              <a:rPr lang="en-US" sz="1600" dirty="0"/>
              <a:t> </a:t>
            </a:r>
            <a:r>
              <a:rPr lang="en-US" sz="1600" dirty="0" err="1"/>
              <a:t>příspěvek</a:t>
            </a:r>
            <a:r>
              <a:rPr lang="en-US" sz="1600" dirty="0"/>
              <a:t> o </a:t>
            </a:r>
            <a:r>
              <a:rPr lang="en-US" sz="1600" dirty="0" err="1"/>
              <a:t>planetárních</a:t>
            </a:r>
            <a:r>
              <a:rPr lang="en-US" sz="1600" dirty="0"/>
              <a:t> </a:t>
            </a:r>
            <a:r>
              <a:rPr lang="en-US" sz="1600" dirty="0" err="1"/>
              <a:t>hranicích</a:t>
            </a:r>
            <a:r>
              <a:rPr lang="en-US" sz="1600" dirty="0"/>
              <a:t> </a:t>
            </a:r>
            <a:r>
              <a:rPr lang="en-US" sz="1600" dirty="0" err="1"/>
              <a:t>naleznete</a:t>
            </a:r>
            <a:r>
              <a:rPr lang="en-US" sz="1600" dirty="0"/>
              <a:t> v </a:t>
            </a:r>
            <a:r>
              <a:rPr lang="en-US" sz="1600" dirty="0" err="1"/>
              <a:t>článku</a:t>
            </a:r>
            <a:r>
              <a:rPr lang="en-US" sz="1600" dirty="0"/>
              <a:t> Wickman, J (2022, </a:t>
            </a:r>
            <a:r>
              <a:rPr lang="en-US" sz="1600" dirty="0" err="1"/>
              <a:t>Leden</a:t>
            </a:r>
            <a:r>
              <a:rPr lang="en-US" sz="1600" dirty="0"/>
              <a:t> 18). </a:t>
            </a:r>
            <a:r>
              <a:rPr lang="en-US" sz="1600" dirty="0" err="1"/>
              <a:t>Euronews</a:t>
            </a:r>
            <a:r>
              <a:rPr lang="en-US" sz="1600" dirty="0"/>
              <a:t>: </a:t>
            </a:r>
            <a:r>
              <a:rPr lang="en-US" sz="1600" dirty="0" err="1"/>
              <a:t>Další</a:t>
            </a:r>
            <a:r>
              <a:rPr lang="en-US" sz="1600" dirty="0"/>
              <a:t> </a:t>
            </a:r>
            <a:r>
              <a:rPr lang="en-US" sz="1600" dirty="0" err="1"/>
              <a:t>překročení</a:t>
            </a:r>
            <a:r>
              <a:rPr lang="en-US" sz="1600" dirty="0"/>
              <a:t> </a:t>
            </a:r>
            <a:r>
              <a:rPr lang="en-US" sz="1600" dirty="0" err="1"/>
              <a:t>planetární</a:t>
            </a:r>
            <a:r>
              <a:rPr lang="en-US" sz="1600" dirty="0"/>
              <a:t> </a:t>
            </a:r>
            <a:r>
              <a:rPr lang="en-US" sz="1600" dirty="0" err="1"/>
              <a:t>hranice</a:t>
            </a:r>
            <a:r>
              <a:rPr lang="en-US" sz="1600" dirty="0"/>
              <a:t>. SEI - </a:t>
            </a:r>
            <a:r>
              <a:rPr lang="en-US" sz="1600" dirty="0" err="1"/>
              <a:t>Stockholmský</a:t>
            </a:r>
            <a:r>
              <a:rPr lang="en-US" sz="1600" dirty="0"/>
              <a:t> </a:t>
            </a:r>
            <a:r>
              <a:rPr lang="en-US" sz="1600" dirty="0" err="1"/>
              <a:t>institut</a:t>
            </a:r>
            <a:r>
              <a:rPr lang="en-US" sz="1600" dirty="0"/>
              <a:t> </a:t>
            </a:r>
            <a:r>
              <a:rPr lang="en-US" sz="1600" dirty="0" err="1"/>
              <a:t>životního</a:t>
            </a:r>
            <a:r>
              <a:rPr lang="en-US" sz="1600" dirty="0"/>
              <a:t> </a:t>
            </a:r>
            <a:r>
              <a:rPr lang="en-US" sz="1600" dirty="0" err="1"/>
              <a:t>prostředí</a:t>
            </a:r>
            <a:r>
              <a:rPr lang="it-IT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it-IT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https://www.sei.org/about-sei/press-room/euronews-another-planetary-boundary-exceeded/</a:t>
            </a:r>
            <a:r>
              <a:rPr lang="it-IT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  <a:endParaRPr lang="en-US" sz="16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358BD2-2E0D-871A-E892-95FC604D39C6}"/>
              </a:ext>
            </a:extLst>
          </p:cNvPr>
          <p:cNvSpPr txBox="1"/>
          <p:nvPr/>
        </p:nvSpPr>
        <p:spPr>
          <a:xfrm>
            <a:off x="4718756" y="6355644"/>
            <a:ext cx="3945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Zdroj obrázku z </a:t>
            </a:r>
            <a:r>
              <a:rPr lang="it-IT" dirty="0">
                <a:hlinkClick r:id="rId4"/>
              </a:rPr>
              <a:t>Scitech Daily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BA946AD-397E-842F-E132-B7CF276E4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248" y="3612868"/>
            <a:ext cx="841321" cy="829128"/>
          </a:xfrm>
          <a:prstGeom prst="rect">
            <a:avLst/>
          </a:prstGeom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4A01E58F-67C9-B3E7-2A24-3CF9611DA9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7025" y="1909040"/>
            <a:ext cx="4349940" cy="40780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b78f226a2_0_0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8</a:t>
            </a:fld>
            <a:endParaRPr/>
          </a:p>
        </p:txBody>
      </p:sp>
      <p:sp>
        <p:nvSpPr>
          <p:cNvPr id="79" name="Google Shape;79;g10b78f226a2_0_0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742950" lvl="0" indent="-742950">
              <a:lnSpc>
                <a:spcPct val="90000"/>
              </a:lnSpc>
              <a:buSzPts val="2400"/>
            </a:pPr>
            <a:r>
              <a:rPr lang="en-GB" sz="2800" dirty="0">
                <a:solidFill>
                  <a:schemeClr val="lt1"/>
                </a:solidFill>
              </a:rPr>
              <a:t>Do</a:t>
            </a:r>
            <a:r>
              <a:rPr lang="cs-CZ" sz="2800" dirty="0">
                <a:solidFill>
                  <a:schemeClr val="lt1"/>
                </a:solidFill>
              </a:rPr>
              <a:t>k</a:t>
            </a:r>
            <a:r>
              <a:rPr lang="en-GB" sz="2800" dirty="0" err="1">
                <a:solidFill>
                  <a:schemeClr val="lt1"/>
                </a:solidFill>
              </a:rPr>
              <a:t>ument</a:t>
            </a:r>
            <a:r>
              <a:rPr lang="en-GB" sz="2800" dirty="0">
                <a:solidFill>
                  <a:schemeClr val="lt1"/>
                </a:solidFill>
              </a:rPr>
              <a:t>, </a:t>
            </a:r>
            <a:r>
              <a:rPr lang="cs-CZ" sz="2800" dirty="0">
                <a:solidFill>
                  <a:schemeClr val="lt1"/>
                </a:solidFill>
              </a:rPr>
              <a:t>Zdroj</a:t>
            </a:r>
            <a:r>
              <a:rPr lang="en-GB" sz="2800" dirty="0">
                <a:solidFill>
                  <a:schemeClr val="lt1"/>
                </a:solidFill>
              </a:rPr>
              <a:t> 2</a:t>
            </a:r>
          </a:p>
        </p:txBody>
      </p:sp>
      <p:sp>
        <p:nvSpPr>
          <p:cNvPr id="80" name="Google Shape;80;g10b78f226a2_0_0"/>
          <p:cNvSpPr/>
          <p:nvPr/>
        </p:nvSpPr>
        <p:spPr>
          <a:xfrm>
            <a:off x="326575" y="1704724"/>
            <a:ext cx="8477700" cy="5180239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dirty="0">
                <a:solidFill>
                  <a:schemeClr val="tx1"/>
                </a:solidFill>
              </a:rPr>
              <a:t>Z </a:t>
            </a:r>
            <a:r>
              <a:rPr lang="en-GB" sz="1600" dirty="0" err="1">
                <a:solidFill>
                  <a:schemeClr val="tx1"/>
                </a:solidFill>
              </a:rPr>
              <a:t>této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sekce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získáte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přístup</a:t>
            </a:r>
            <a:r>
              <a:rPr lang="en-GB" sz="1600" dirty="0">
                <a:solidFill>
                  <a:schemeClr val="tx1"/>
                </a:solidFill>
              </a:rPr>
              <a:t> k 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Platform</a:t>
            </a:r>
            <a:r>
              <a:rPr lang="cs-CZ" sz="1600" dirty="0">
                <a:solidFill>
                  <a:schemeClr val="tx1"/>
                </a:solidFill>
                <a:hlinkClick r:id="rId3"/>
              </a:rPr>
              <a:t>ě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 </a:t>
            </a:r>
            <a:r>
              <a:rPr lang="en-GB" sz="1600" dirty="0" err="1">
                <a:solidFill>
                  <a:schemeClr val="tx1"/>
                </a:solidFill>
                <a:hlinkClick r:id="rId3"/>
              </a:rPr>
              <a:t>Evropské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 </a:t>
            </a:r>
            <a:r>
              <a:rPr lang="en-GB" sz="1600" dirty="0" err="1">
                <a:solidFill>
                  <a:schemeClr val="tx1"/>
                </a:solidFill>
                <a:hlinkClick r:id="rId3"/>
              </a:rPr>
              <a:t>komise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 pro </a:t>
            </a:r>
            <a:r>
              <a:rPr lang="en-GB" sz="1600" dirty="0" err="1">
                <a:solidFill>
                  <a:schemeClr val="tx1"/>
                </a:solidFill>
                <a:hlinkClick r:id="rId3"/>
              </a:rPr>
              <a:t>posuzování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 </a:t>
            </a:r>
            <a:r>
              <a:rPr lang="en-GB" sz="1600" dirty="0" err="1">
                <a:solidFill>
                  <a:schemeClr val="tx1"/>
                </a:solidFill>
                <a:hlinkClick r:id="rId3"/>
              </a:rPr>
              <a:t>životního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 </a:t>
            </a:r>
            <a:r>
              <a:rPr lang="en-GB" sz="1600" dirty="0" err="1">
                <a:solidFill>
                  <a:schemeClr val="tx1"/>
                </a:solidFill>
                <a:hlinkClick r:id="rId3"/>
              </a:rPr>
              <a:t>cyklu</a:t>
            </a:r>
            <a:r>
              <a:rPr lang="en-GB" sz="1600" dirty="0">
                <a:solidFill>
                  <a:schemeClr val="tx1"/>
                </a:solidFill>
              </a:rPr>
              <a:t>(EPLCA), </a:t>
            </a:r>
            <a:r>
              <a:rPr lang="en-GB" sz="1600" dirty="0" err="1">
                <a:solidFill>
                  <a:schemeClr val="tx1"/>
                </a:solidFill>
              </a:rPr>
              <a:t>strategický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nástroj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který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doplňuje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evropskou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Zelenou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dohodu</a:t>
            </a:r>
            <a:r>
              <a:rPr lang="en-GB" sz="1600" dirty="0">
                <a:solidFill>
                  <a:schemeClr val="tx1"/>
                </a:solidFill>
              </a:rPr>
              <a:t> a </a:t>
            </a:r>
            <a:r>
              <a:rPr lang="en-GB" sz="1600" dirty="0" err="1">
                <a:solidFill>
                  <a:schemeClr val="tx1"/>
                </a:solidFill>
              </a:rPr>
              <a:t>pomáhá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průmyslovým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odvětvím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najít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cestu</a:t>
            </a:r>
            <a:r>
              <a:rPr lang="en-GB" sz="1600" dirty="0">
                <a:solidFill>
                  <a:schemeClr val="tx1"/>
                </a:solidFill>
              </a:rPr>
              <a:t> k </a:t>
            </a:r>
            <a:r>
              <a:rPr lang="en-GB" sz="1600" dirty="0" err="1">
                <a:solidFill>
                  <a:schemeClr val="tx1"/>
                </a:solidFill>
              </a:rPr>
              <a:t>udržitelnosti</a:t>
            </a:r>
            <a:r>
              <a:rPr lang="en-GB" sz="1600" dirty="0">
                <a:solidFill>
                  <a:schemeClr val="tx1"/>
                </a:solidFill>
              </a:rPr>
              <a:t>..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E43064D-3517-849D-C52F-05D0F159F7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62" t="9013" r="18610" b="5410"/>
          <a:stretch/>
        </p:blipFill>
        <p:spPr>
          <a:xfrm>
            <a:off x="1964267" y="2456326"/>
            <a:ext cx="5644445" cy="440167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4BF4AA9-D798-EE84-2F3C-C1D9EE347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116" y="3198304"/>
            <a:ext cx="841321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3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b78f226a2_0_0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9</a:t>
            </a:fld>
            <a:endParaRPr/>
          </a:p>
        </p:txBody>
      </p:sp>
      <p:sp>
        <p:nvSpPr>
          <p:cNvPr id="79" name="Google Shape;79;g10b78f226a2_0_0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742950" lvl="0" indent="-742950">
              <a:lnSpc>
                <a:spcPct val="90000"/>
              </a:lnSpc>
              <a:buSzPts val="2400"/>
            </a:pPr>
            <a:r>
              <a:rPr lang="en-GB" sz="2800" dirty="0">
                <a:solidFill>
                  <a:schemeClr val="lt1"/>
                </a:solidFill>
              </a:rPr>
              <a:t>Do</a:t>
            </a:r>
            <a:r>
              <a:rPr lang="cs-CZ" sz="2800" dirty="0">
                <a:solidFill>
                  <a:schemeClr val="lt1"/>
                </a:solidFill>
              </a:rPr>
              <a:t>k</a:t>
            </a:r>
            <a:r>
              <a:rPr lang="en-GB" sz="2800" dirty="0" err="1">
                <a:solidFill>
                  <a:schemeClr val="lt1"/>
                </a:solidFill>
              </a:rPr>
              <a:t>ument</a:t>
            </a:r>
            <a:r>
              <a:rPr lang="en-GB" sz="2800" dirty="0">
                <a:solidFill>
                  <a:schemeClr val="lt1"/>
                </a:solidFill>
              </a:rPr>
              <a:t>, </a:t>
            </a:r>
            <a:r>
              <a:rPr lang="cs-CZ" sz="2800" dirty="0">
                <a:solidFill>
                  <a:schemeClr val="lt1"/>
                </a:solidFill>
              </a:rPr>
              <a:t>Zdroj</a:t>
            </a:r>
            <a:r>
              <a:rPr lang="en-GB" sz="2800" dirty="0">
                <a:solidFill>
                  <a:schemeClr val="lt1"/>
                </a:solidFill>
              </a:rPr>
              <a:t> 2</a:t>
            </a:r>
          </a:p>
        </p:txBody>
      </p:sp>
      <p:sp>
        <p:nvSpPr>
          <p:cNvPr id="80" name="Google Shape;80;g10b78f226a2_0_0"/>
          <p:cNvSpPr/>
          <p:nvPr/>
        </p:nvSpPr>
        <p:spPr>
          <a:xfrm>
            <a:off x="326575" y="1704724"/>
            <a:ext cx="8477700" cy="5180239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dirty="0">
                <a:solidFill>
                  <a:schemeClr val="tx1"/>
                </a:solidFill>
                <a:hlinkClick r:id="rId3"/>
              </a:rPr>
              <a:t>Platform</a:t>
            </a:r>
            <a:r>
              <a:rPr lang="cs-CZ" sz="1600" dirty="0">
                <a:solidFill>
                  <a:schemeClr val="tx1"/>
                </a:solidFill>
                <a:hlinkClick r:id="rId3"/>
              </a:rPr>
              <a:t>a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 </a:t>
            </a:r>
            <a:r>
              <a:rPr lang="en-GB" sz="1600" dirty="0" err="1">
                <a:solidFill>
                  <a:schemeClr val="tx1"/>
                </a:solidFill>
                <a:hlinkClick r:id="rId3"/>
              </a:rPr>
              <a:t>Evropské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 </a:t>
            </a:r>
            <a:r>
              <a:rPr lang="en-GB" sz="1600" dirty="0" err="1">
                <a:solidFill>
                  <a:schemeClr val="tx1"/>
                </a:solidFill>
                <a:hlinkClick r:id="rId3"/>
              </a:rPr>
              <a:t>komise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 pro </a:t>
            </a:r>
            <a:r>
              <a:rPr lang="en-GB" sz="1600" dirty="0" err="1">
                <a:solidFill>
                  <a:schemeClr val="tx1"/>
                </a:solidFill>
                <a:hlinkClick r:id="rId3"/>
              </a:rPr>
              <a:t>posuzování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 </a:t>
            </a:r>
            <a:r>
              <a:rPr lang="en-GB" sz="1600" dirty="0" err="1">
                <a:solidFill>
                  <a:schemeClr val="tx1"/>
                </a:solidFill>
                <a:hlinkClick r:id="rId3"/>
              </a:rPr>
              <a:t>životního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 </a:t>
            </a:r>
            <a:r>
              <a:rPr lang="en-GB" sz="1600" dirty="0" err="1">
                <a:solidFill>
                  <a:schemeClr val="tx1"/>
                </a:solidFill>
                <a:hlinkClick r:id="rId3"/>
              </a:rPr>
              <a:t>cyklu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(</a:t>
            </a:r>
            <a:r>
              <a:rPr lang="cs-CZ" sz="1600" dirty="0">
                <a:solidFill>
                  <a:schemeClr val="tx1"/>
                </a:solidFill>
              </a:rPr>
              <a:t>EPLCA) </a:t>
            </a:r>
            <a:r>
              <a:rPr lang="en-GB" sz="1600" dirty="0" err="1">
                <a:solidFill>
                  <a:schemeClr val="tx1"/>
                </a:solidFill>
              </a:rPr>
              <a:t>také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zajišťuje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řadu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projektů</a:t>
            </a:r>
            <a:r>
              <a:rPr lang="en-GB" sz="1600" dirty="0">
                <a:solidFill>
                  <a:schemeClr val="tx1"/>
                </a:solidFill>
              </a:rPr>
              <a:t> LCA </a:t>
            </a:r>
            <a:r>
              <a:rPr lang="en-GB" sz="1600" dirty="0" err="1">
                <a:solidFill>
                  <a:schemeClr val="tx1"/>
                </a:solidFill>
              </a:rPr>
              <a:t>zaměřených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konkrétní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klíčová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odvětví</a:t>
            </a:r>
            <a:r>
              <a:rPr lang="en-GB" sz="1600" dirty="0">
                <a:solidFill>
                  <a:schemeClr val="tx1"/>
                </a:solidFill>
              </a:rPr>
              <a:t> a </a:t>
            </a:r>
            <a:r>
              <a:rPr lang="cs-CZ" sz="1600" dirty="0">
                <a:solidFill>
                  <a:schemeClr val="tx1"/>
                </a:solidFill>
              </a:rPr>
              <a:t>oblasti využití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jako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např</a:t>
            </a:r>
            <a:r>
              <a:rPr lang="en-GB" sz="1600" dirty="0">
                <a:solidFill>
                  <a:schemeClr val="tx1"/>
                </a:solidFill>
              </a:rPr>
              <a:t>. 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15CDFFD-3CD1-4A21-97A9-3CD01D129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675" y="2256294"/>
            <a:ext cx="6873788" cy="45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51493"/>
      </p:ext>
    </p:extLst>
  </p:cSld>
  <p:clrMapOvr>
    <a:masterClrMapping/>
  </p:clrMapOvr>
</p:sld>
</file>

<file path=ppt/theme/theme1.xml><?xml version="1.0" encoding="utf-8"?>
<a:theme xmlns:a="http://schemas.openxmlformats.org/drawingml/2006/main" name="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8204</TotalTime>
  <Words>1000</Words>
  <Application>Microsoft Office PowerPoint</Application>
  <PresentationFormat>Předvádění na obrazovce (4:3)</PresentationFormat>
  <Paragraphs>182</Paragraphs>
  <Slides>14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Noto Sans Symbols</vt:lpstr>
      <vt:lpstr>Aspecto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i.virgel</dc:creator>
  <cp:lastModifiedBy>Veronika Matějíčková</cp:lastModifiedBy>
  <cp:revision>112</cp:revision>
  <dcterms:created xsi:type="dcterms:W3CDTF">2016-11-18T09:55:38Z</dcterms:created>
  <dcterms:modified xsi:type="dcterms:W3CDTF">2023-03-26T10:14:17Z</dcterms:modified>
</cp:coreProperties>
</file>