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77" r:id="rId8"/>
    <p:sldId id="262" r:id="rId9"/>
    <p:sldId id="263" r:id="rId10"/>
    <p:sldId id="285" r:id="rId11"/>
    <p:sldId id="286" r:id="rId12"/>
    <p:sldId id="264" r:id="rId13"/>
    <p:sldId id="265" r:id="rId14"/>
    <p:sldId id="266" r:id="rId15"/>
    <p:sldId id="288" r:id="rId16"/>
    <p:sldId id="279" r:id="rId17"/>
    <p:sldId id="280" r:id="rId18"/>
    <p:sldId id="281" r:id="rId19"/>
    <p:sldId id="282" r:id="rId20"/>
    <p:sldId id="283" r:id="rId21"/>
    <p:sldId id="284" r:id="rId22"/>
    <p:sldId id="268" r:id="rId23"/>
    <p:sldId id="278"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gds5HmgWWNhq3V2wE9F+ol6eYkD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ena gerboni" initials="" lastIdx="2" clrIdx="0"/>
  <p:cmAuthor id="1" name="Zdeňka Šímová"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9F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814B24-3CD0-4910-83EA-DF095D219E12}" v="230" dt="2023-03-26T11:22:45.658"/>
  </p1510:revLst>
</p1510:revInfo>
</file>

<file path=ppt/tableStyles.xml><?xml version="1.0" encoding="utf-8"?>
<a:tblStyleLst xmlns:a="http://schemas.openxmlformats.org/drawingml/2006/main" def="{D9885755-EB29-49B0-937F-54BE5BFDEBF9}">
  <a:tblStyle styleId="{D9885755-EB29-49B0-937F-54BE5BFDEBF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03" y="5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Matějíčková" userId="3e929343c52de8ac" providerId="LiveId" clId="{FF814B24-3CD0-4910-83EA-DF095D219E12}"/>
    <pc:docChg chg="modSld">
      <pc:chgData name="Veronika Matějíčková" userId="3e929343c52de8ac" providerId="LiveId" clId="{FF814B24-3CD0-4910-83EA-DF095D219E12}" dt="2023-03-26T11:22:45.658" v="233"/>
      <pc:docMkLst>
        <pc:docMk/>
      </pc:docMkLst>
      <pc:sldChg chg="modSp mod">
        <pc:chgData name="Veronika Matějíčková" userId="3e929343c52de8ac" providerId="LiveId" clId="{FF814B24-3CD0-4910-83EA-DF095D219E12}" dt="2023-03-26T11:19:23.288" v="196" actId="20577"/>
        <pc:sldMkLst>
          <pc:docMk/>
          <pc:sldMk cId="3352583682" sldId="285"/>
        </pc:sldMkLst>
        <pc:graphicFrameChg chg="mod modGraphic">
          <ac:chgData name="Veronika Matějíčková" userId="3e929343c52de8ac" providerId="LiveId" clId="{FF814B24-3CD0-4910-83EA-DF095D219E12}" dt="2023-03-26T11:19:23.288" v="196" actId="20577"/>
          <ac:graphicFrameMkLst>
            <pc:docMk/>
            <pc:sldMk cId="3352583682" sldId="285"/>
            <ac:graphicFrameMk id="4" creationId="{BA55C420-3538-1EB5-0DD1-6D4C8AD99496}"/>
          </ac:graphicFrameMkLst>
        </pc:graphicFrameChg>
      </pc:sldChg>
      <pc:sldChg chg="modSp mod">
        <pc:chgData name="Veronika Matějíčková" userId="3e929343c52de8ac" providerId="LiveId" clId="{FF814B24-3CD0-4910-83EA-DF095D219E12}" dt="2023-03-26T11:22:45.658" v="233"/>
        <pc:sldMkLst>
          <pc:docMk/>
          <pc:sldMk cId="466722648" sldId="286"/>
        </pc:sldMkLst>
        <pc:spChg chg="mod">
          <ac:chgData name="Veronika Matějíčková" userId="3e929343c52de8ac" providerId="LiveId" clId="{FF814B24-3CD0-4910-83EA-DF095D219E12}" dt="2023-03-26T11:19:56.715" v="199" actId="20577"/>
          <ac:spMkLst>
            <pc:docMk/>
            <pc:sldMk cId="466722648" sldId="286"/>
            <ac:spMk id="96" creationId="{00000000-0000-0000-0000-000000000000}"/>
          </ac:spMkLst>
        </pc:spChg>
        <pc:graphicFrameChg chg="mod">
          <ac:chgData name="Veronika Matějíčková" userId="3e929343c52de8ac" providerId="LiveId" clId="{FF814B24-3CD0-4910-83EA-DF095D219E12}" dt="2023-03-26T11:22:45.658" v="233"/>
          <ac:graphicFrameMkLst>
            <pc:docMk/>
            <pc:sldMk cId="466722648" sldId="286"/>
            <ac:graphicFrameMk id="2" creationId="{4E808EB7-2D1C-20BD-A42E-DFE3FA79EAD1}"/>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30E5D-2582-4E32-A472-4FA9B45FA713}"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C640D2C7-9BAC-4DB2-A04C-B324B6021609}">
      <dgm:prSet phldrT="[Texto]" custT="1"/>
      <dgm:spPr/>
      <dgm:t>
        <a:bodyPr/>
        <a:lstStyle/>
        <a:p>
          <a:pPr>
            <a:buClr>
              <a:srgbClr val="000000"/>
            </a:buClr>
            <a:buSzPts val="1600"/>
            <a:buFont typeface="Arial"/>
            <a:buNone/>
          </a:pPr>
          <a:r>
            <a:rPr lang="cs-CZ" sz="1600" b="1" dirty="0">
              <a:solidFill>
                <a:srgbClr val="18C320"/>
              </a:solidFill>
            </a:rPr>
            <a:t>Dobrá podnikatelská</a:t>
          </a:r>
          <a:r>
            <a:rPr lang="en-GB" sz="1600" b="1" dirty="0">
              <a:solidFill>
                <a:srgbClr val="18C320"/>
              </a:solidFill>
            </a:rPr>
            <a:t> </a:t>
          </a:r>
          <a:r>
            <a:rPr lang="en-GB" sz="1600" b="1" dirty="0" err="1">
              <a:solidFill>
                <a:srgbClr val="18C320"/>
              </a:solidFill>
            </a:rPr>
            <a:t>reputa</a:t>
          </a:r>
          <a:r>
            <a:rPr lang="cs-CZ" sz="1600" b="1" dirty="0" err="1">
              <a:solidFill>
                <a:srgbClr val="18C320"/>
              </a:solidFill>
            </a:rPr>
            <a:t>ce</a:t>
          </a:r>
          <a:r>
            <a:rPr lang="en-GB" sz="1600" b="0" i="0" u="none" strike="noStrike" cap="none" dirty="0">
              <a:solidFill>
                <a:schemeClr val="dk1"/>
              </a:solidFill>
              <a:latin typeface="Arial"/>
              <a:ea typeface="Arial"/>
              <a:cs typeface="Arial"/>
              <a:sym typeface="Arial"/>
            </a:rPr>
            <a:t>: </a:t>
          </a:r>
          <a:endParaRPr lang="es-ES" sz="1600" dirty="0"/>
        </a:p>
      </dgm:t>
    </dgm:pt>
    <dgm:pt modelId="{EA00B1DC-B70E-41CD-B991-388FC57D349C}" type="parTrans" cxnId="{8FD90D02-8895-47D2-AF9E-12FB031C0A3A}">
      <dgm:prSet/>
      <dgm:spPr/>
      <dgm:t>
        <a:bodyPr/>
        <a:lstStyle/>
        <a:p>
          <a:endParaRPr lang="es-ES" sz="2000"/>
        </a:p>
      </dgm:t>
    </dgm:pt>
    <dgm:pt modelId="{3B6E312F-30E5-4B63-92B9-2C50CFD29435}" type="sibTrans" cxnId="{8FD90D02-8895-47D2-AF9E-12FB031C0A3A}">
      <dgm:prSet/>
      <dgm:spPr/>
      <dgm:t>
        <a:bodyPr/>
        <a:lstStyle/>
        <a:p>
          <a:endParaRPr lang="es-ES" sz="2000"/>
        </a:p>
      </dgm:t>
    </dgm:pt>
    <dgm:pt modelId="{B0D6112E-BBCE-488B-B814-00C0FB428109}">
      <dgm:prSet custT="1"/>
      <dgm:spPr/>
      <dgm:t>
        <a:bodyPr/>
        <a:lstStyle/>
        <a:p>
          <a:r>
            <a:rPr lang="en-GB" sz="1600" dirty="0" err="1">
              <a:solidFill>
                <a:schemeClr val="dk1"/>
              </a:solidFill>
            </a:rPr>
            <a:t>Společnosti</a:t>
          </a:r>
          <a:r>
            <a:rPr lang="en-GB" sz="1600" dirty="0">
              <a:solidFill>
                <a:schemeClr val="dk1"/>
              </a:solidFill>
            </a:rPr>
            <a:t> </a:t>
          </a:r>
          <a:r>
            <a:rPr lang="en-GB" sz="1600" dirty="0" err="1">
              <a:solidFill>
                <a:schemeClr val="dk1"/>
              </a:solidFill>
            </a:rPr>
            <a:t>často</a:t>
          </a:r>
          <a:r>
            <a:rPr lang="en-GB" sz="1600" dirty="0">
              <a:solidFill>
                <a:schemeClr val="dk1"/>
              </a:solidFill>
            </a:rPr>
            <a:t> </a:t>
          </a:r>
          <a:r>
            <a:rPr lang="en-GB" sz="1600" dirty="0" err="1">
              <a:solidFill>
                <a:schemeClr val="dk1"/>
              </a:solidFill>
            </a:rPr>
            <a:t>upřednostňují</a:t>
          </a:r>
          <a:r>
            <a:rPr lang="en-GB" sz="1600" dirty="0">
              <a:solidFill>
                <a:schemeClr val="dk1"/>
              </a:solidFill>
            </a:rPr>
            <a:t> </a:t>
          </a:r>
          <a:r>
            <a:rPr lang="en-GB" sz="1600" dirty="0" err="1">
              <a:solidFill>
                <a:schemeClr val="dk1"/>
              </a:solidFill>
            </a:rPr>
            <a:t>dodavatele</a:t>
          </a:r>
          <a:r>
            <a:rPr lang="en-GB" sz="1600" dirty="0">
              <a:solidFill>
                <a:schemeClr val="dk1"/>
              </a:solidFill>
            </a:rPr>
            <a:t>, </a:t>
          </a:r>
          <a:r>
            <a:rPr lang="en-GB" sz="1600" dirty="0" err="1">
              <a:solidFill>
                <a:schemeClr val="dk1"/>
              </a:solidFill>
            </a:rPr>
            <a:t>kteří</a:t>
          </a:r>
          <a:r>
            <a:rPr lang="en-GB" sz="1600" dirty="0">
              <a:solidFill>
                <a:schemeClr val="dk1"/>
              </a:solidFill>
            </a:rPr>
            <a:t> </a:t>
          </a:r>
          <a:r>
            <a:rPr lang="en-GB" sz="1600" dirty="0" err="1">
              <a:solidFill>
                <a:schemeClr val="dk1"/>
              </a:solidFill>
            </a:rPr>
            <a:t>mají</a:t>
          </a:r>
          <a:r>
            <a:rPr lang="en-GB" sz="1600" dirty="0">
              <a:solidFill>
                <a:schemeClr val="dk1"/>
              </a:solidFill>
            </a:rPr>
            <a:t> </a:t>
          </a:r>
          <a:r>
            <a:rPr lang="en-GB" sz="1600" dirty="0" err="1">
              <a:solidFill>
                <a:schemeClr val="dk1"/>
              </a:solidFill>
            </a:rPr>
            <a:t>odpovědnou</a:t>
          </a:r>
          <a:r>
            <a:rPr lang="en-GB" sz="1600" dirty="0">
              <a:solidFill>
                <a:schemeClr val="dk1"/>
              </a:solidFill>
            </a:rPr>
            <a:t> </a:t>
          </a:r>
          <a:r>
            <a:rPr lang="en-GB" sz="1600" dirty="0" err="1">
              <a:solidFill>
                <a:schemeClr val="dk1"/>
              </a:solidFill>
            </a:rPr>
            <a:t>politiku</a:t>
          </a:r>
          <a:r>
            <a:rPr lang="en-GB" sz="1600" dirty="0">
              <a:solidFill>
                <a:schemeClr val="dk1"/>
              </a:solidFill>
            </a:rPr>
            <a:t>, </a:t>
          </a:r>
          <a:r>
            <a:rPr lang="en-GB" sz="1600" dirty="0" err="1">
              <a:solidFill>
                <a:schemeClr val="dk1"/>
              </a:solidFill>
            </a:rPr>
            <a:t>protože</a:t>
          </a:r>
          <a:r>
            <a:rPr lang="en-GB" sz="1600" dirty="0">
              <a:solidFill>
                <a:schemeClr val="dk1"/>
              </a:solidFill>
            </a:rPr>
            <a:t> se to </a:t>
          </a:r>
          <a:r>
            <a:rPr lang="en-GB" sz="1600" dirty="0" err="1">
              <a:solidFill>
                <a:schemeClr val="dk1"/>
              </a:solidFill>
            </a:rPr>
            <a:t>může</a:t>
          </a:r>
          <a:r>
            <a:rPr lang="en-GB" sz="1600" dirty="0">
              <a:solidFill>
                <a:schemeClr val="dk1"/>
              </a:solidFill>
            </a:rPr>
            <a:t> </a:t>
          </a:r>
          <a:r>
            <a:rPr lang="en-GB" sz="1600" dirty="0" err="1">
              <a:solidFill>
                <a:schemeClr val="dk1"/>
              </a:solidFill>
            </a:rPr>
            <a:t>odrazit</a:t>
          </a:r>
          <a:r>
            <a:rPr lang="en-GB" sz="1600" dirty="0">
              <a:solidFill>
                <a:schemeClr val="dk1"/>
              </a:solidFill>
            </a:rPr>
            <a:t> </a:t>
          </a:r>
          <a:r>
            <a:rPr lang="en-GB" sz="1600" dirty="0" err="1">
              <a:solidFill>
                <a:schemeClr val="dk1"/>
              </a:solidFill>
            </a:rPr>
            <a:t>na</a:t>
          </a:r>
          <a:r>
            <a:rPr lang="en-GB" sz="1600" dirty="0">
              <a:solidFill>
                <a:schemeClr val="dk1"/>
              </a:solidFill>
            </a:rPr>
            <a:t> tom, jak je </a:t>
          </a:r>
          <a:r>
            <a:rPr lang="en-GB" sz="1600" dirty="0" err="1">
              <a:solidFill>
                <a:schemeClr val="dk1"/>
              </a:solidFill>
            </a:rPr>
            <a:t>vnímají</a:t>
          </a:r>
          <a:r>
            <a:rPr lang="en-GB" sz="1600" dirty="0">
              <a:solidFill>
                <a:schemeClr val="dk1"/>
              </a:solidFill>
            </a:rPr>
            <a:t> </a:t>
          </a:r>
          <a:r>
            <a:rPr lang="en-GB" sz="1600" dirty="0" err="1">
              <a:solidFill>
                <a:schemeClr val="dk1"/>
              </a:solidFill>
            </a:rPr>
            <a:t>jejich</a:t>
          </a:r>
          <a:r>
            <a:rPr lang="en-GB" sz="1600" dirty="0">
              <a:solidFill>
                <a:schemeClr val="dk1"/>
              </a:solidFill>
            </a:rPr>
            <a:t> </a:t>
          </a:r>
          <a:r>
            <a:rPr lang="en-GB" sz="1600" dirty="0" err="1">
              <a:solidFill>
                <a:schemeClr val="dk1"/>
              </a:solidFill>
            </a:rPr>
            <a:t>zákazníci</a:t>
          </a:r>
          <a:r>
            <a:rPr lang="en-GB" sz="1600" dirty="0">
              <a:solidFill>
                <a:schemeClr val="dk1"/>
              </a:solidFill>
            </a:rPr>
            <a:t>. </a:t>
          </a:r>
          <a:r>
            <a:rPr lang="en-GB" sz="1600" dirty="0" err="1">
              <a:solidFill>
                <a:schemeClr val="dk1"/>
              </a:solidFill>
            </a:rPr>
            <a:t>Někteří</a:t>
          </a:r>
          <a:r>
            <a:rPr lang="en-GB" sz="1600" dirty="0">
              <a:solidFill>
                <a:schemeClr val="dk1"/>
              </a:solidFill>
            </a:rPr>
            <a:t> </a:t>
          </a:r>
          <a:r>
            <a:rPr lang="en-GB" sz="1600" dirty="0" err="1">
              <a:solidFill>
                <a:schemeClr val="dk1"/>
              </a:solidFill>
            </a:rPr>
            <a:t>zákazníci</a:t>
          </a:r>
          <a:r>
            <a:rPr lang="en-GB" sz="1600" dirty="0">
              <a:solidFill>
                <a:schemeClr val="dk1"/>
              </a:solidFill>
            </a:rPr>
            <a:t> </a:t>
          </a:r>
          <a:r>
            <a:rPr lang="en-GB" sz="1600" dirty="0" err="1">
              <a:solidFill>
                <a:schemeClr val="dk1"/>
              </a:solidFill>
            </a:rPr>
            <a:t>nejenže</a:t>
          </a:r>
          <a:r>
            <a:rPr lang="en-GB" sz="1600" dirty="0">
              <a:solidFill>
                <a:schemeClr val="dk1"/>
              </a:solidFill>
            </a:rPr>
            <a:t> </a:t>
          </a:r>
          <a:r>
            <a:rPr lang="en-GB" sz="1600" dirty="0" err="1">
              <a:solidFill>
                <a:schemeClr val="dk1"/>
              </a:solidFill>
            </a:rPr>
            <a:t>preferují</a:t>
          </a:r>
          <a:r>
            <a:rPr lang="en-GB" sz="1600" dirty="0">
              <a:solidFill>
                <a:schemeClr val="dk1"/>
              </a:solidFill>
            </a:rPr>
            <a:t> </a:t>
          </a:r>
          <a:r>
            <a:rPr lang="en-GB" sz="1600" dirty="0" err="1">
              <a:solidFill>
                <a:schemeClr val="dk1"/>
              </a:solidFill>
            </a:rPr>
            <a:t>jednání</a:t>
          </a:r>
          <a:r>
            <a:rPr lang="en-GB" sz="1600" dirty="0">
              <a:solidFill>
                <a:schemeClr val="dk1"/>
              </a:solidFill>
            </a:rPr>
            <a:t> s </a:t>
          </a:r>
          <a:r>
            <a:rPr lang="en-GB" sz="1600" dirty="0" err="1">
              <a:solidFill>
                <a:schemeClr val="dk1"/>
              </a:solidFill>
            </a:rPr>
            <a:t>odpovědnými</a:t>
          </a:r>
          <a:r>
            <a:rPr lang="en-GB" sz="1600" dirty="0">
              <a:solidFill>
                <a:schemeClr val="dk1"/>
              </a:solidFill>
            </a:rPr>
            <a:t> </a:t>
          </a:r>
          <a:r>
            <a:rPr lang="en-GB" sz="1600" dirty="0" err="1">
              <a:solidFill>
                <a:schemeClr val="dk1"/>
              </a:solidFill>
            </a:rPr>
            <a:t>společnostmi</a:t>
          </a:r>
          <a:r>
            <a:rPr lang="en-GB" sz="1600" dirty="0">
              <a:solidFill>
                <a:schemeClr val="dk1"/>
              </a:solidFill>
            </a:rPr>
            <a:t>, ale </a:t>
          </a:r>
          <a:r>
            <a:rPr lang="en-GB" sz="1600" dirty="0" err="1">
              <a:solidFill>
                <a:schemeClr val="dk1"/>
              </a:solidFill>
            </a:rPr>
            <a:t>dokonce</a:t>
          </a:r>
          <a:r>
            <a:rPr lang="en-GB" sz="1600" dirty="0">
              <a:solidFill>
                <a:schemeClr val="dk1"/>
              </a:solidFill>
            </a:rPr>
            <a:t> </a:t>
          </a:r>
          <a:r>
            <a:rPr lang="en-GB" sz="1600" dirty="0" err="1">
              <a:solidFill>
                <a:schemeClr val="dk1"/>
              </a:solidFill>
            </a:rPr>
            <a:t>na</a:t>
          </a:r>
          <a:r>
            <a:rPr lang="en-GB" sz="1600" dirty="0">
              <a:solidFill>
                <a:schemeClr val="dk1"/>
              </a:solidFill>
            </a:rPr>
            <a:t> </a:t>
          </a:r>
          <a:r>
            <a:rPr lang="en-GB" sz="1600" dirty="0" err="1">
              <a:solidFill>
                <a:schemeClr val="dk1"/>
              </a:solidFill>
            </a:rPr>
            <a:t>něm</a:t>
          </a:r>
          <a:r>
            <a:rPr lang="en-GB" sz="1600" dirty="0">
              <a:solidFill>
                <a:schemeClr val="dk1"/>
              </a:solidFill>
            </a:rPr>
            <a:t> </a:t>
          </a:r>
          <a:r>
            <a:rPr lang="en-GB" sz="1600" dirty="0" err="1">
              <a:solidFill>
                <a:schemeClr val="dk1"/>
              </a:solidFill>
            </a:rPr>
            <a:t>trvají</a:t>
          </a:r>
          <a:r>
            <a:rPr lang="en-GB" sz="1600" dirty="0">
              <a:solidFill>
                <a:schemeClr val="dk1"/>
              </a:solidFill>
            </a:rPr>
            <a:t>.</a:t>
          </a:r>
          <a:endParaRPr lang="en-GB" sz="1600" b="0" i="0" u="none" strike="noStrike" cap="none" dirty="0">
            <a:solidFill>
              <a:schemeClr val="dk1"/>
            </a:solidFill>
            <a:latin typeface="Arial"/>
            <a:ea typeface="Arial"/>
            <a:cs typeface="Arial"/>
            <a:sym typeface="Arial"/>
          </a:endParaRPr>
        </a:p>
      </dgm:t>
    </dgm:pt>
    <dgm:pt modelId="{E2E614E6-663D-4CDB-B438-C5C5EBB3D761}" type="parTrans" cxnId="{84948F1B-7252-480E-86D0-0C5558A83223}">
      <dgm:prSet/>
      <dgm:spPr/>
      <dgm:t>
        <a:bodyPr/>
        <a:lstStyle/>
        <a:p>
          <a:endParaRPr lang="es-ES" sz="2000"/>
        </a:p>
      </dgm:t>
    </dgm:pt>
    <dgm:pt modelId="{2E845AE7-F2E5-4CC2-B693-2A5D1B1C8930}" type="sibTrans" cxnId="{84948F1B-7252-480E-86D0-0C5558A83223}">
      <dgm:prSet/>
      <dgm:spPr/>
      <dgm:t>
        <a:bodyPr/>
        <a:lstStyle/>
        <a:p>
          <a:endParaRPr lang="es-ES" sz="2000"/>
        </a:p>
      </dgm:t>
    </dgm:pt>
    <dgm:pt modelId="{F5BFFF8B-05C5-4275-9A47-63730DDCCEFC}">
      <dgm:prSet custT="1"/>
      <dgm:spPr/>
      <dgm:t>
        <a:bodyPr/>
        <a:lstStyle/>
        <a:p>
          <a:r>
            <a:rPr lang="cs-CZ" sz="1600" b="1" i="0" u="none" strike="noStrike" cap="none" dirty="0">
              <a:solidFill>
                <a:srgbClr val="00CC00"/>
              </a:solidFill>
              <a:latin typeface="Arial"/>
              <a:ea typeface="Arial"/>
              <a:cs typeface="Arial"/>
              <a:sym typeface="Arial"/>
            </a:rPr>
            <a:t>Úspora nákladů</a:t>
          </a:r>
          <a:r>
            <a:rPr lang="en-GB" sz="1600" b="0" i="0" u="none" strike="noStrike" cap="none" dirty="0">
              <a:solidFill>
                <a:schemeClr val="dk1"/>
              </a:solidFill>
              <a:latin typeface="Arial"/>
              <a:ea typeface="Arial"/>
              <a:cs typeface="Arial"/>
              <a:sym typeface="Arial"/>
            </a:rPr>
            <a:t>: </a:t>
          </a:r>
        </a:p>
      </dgm:t>
    </dgm:pt>
    <dgm:pt modelId="{6AA23BD3-B43A-4EDD-BEA4-3FE61D6414ED}" type="parTrans" cxnId="{F1B52768-9AA7-4D83-8FB4-B3ED2DC752D2}">
      <dgm:prSet/>
      <dgm:spPr/>
      <dgm:t>
        <a:bodyPr/>
        <a:lstStyle/>
        <a:p>
          <a:endParaRPr lang="es-ES" sz="2000"/>
        </a:p>
      </dgm:t>
    </dgm:pt>
    <dgm:pt modelId="{E179F6B2-BF03-43A6-AB86-AD894BB00209}" type="sibTrans" cxnId="{F1B52768-9AA7-4D83-8FB4-B3ED2DC752D2}">
      <dgm:prSet/>
      <dgm:spPr/>
      <dgm:t>
        <a:bodyPr/>
        <a:lstStyle/>
        <a:p>
          <a:endParaRPr lang="es-ES" sz="2000"/>
        </a:p>
      </dgm:t>
    </dgm:pt>
    <dgm:pt modelId="{B3A9BFFB-D247-46EB-BDA2-1C975949C0CD}">
      <dgm:prSet custT="1"/>
      <dgm:spPr/>
      <dgm:t>
        <a:bodyPr/>
        <a:lstStyle/>
        <a:p>
          <a:r>
            <a:rPr lang="cs-CZ" sz="1600" dirty="0">
              <a:solidFill>
                <a:schemeClr val="dk1"/>
              </a:solidFill>
            </a:rPr>
            <a:t>S</a:t>
          </a:r>
          <a:r>
            <a:rPr lang="en-GB" sz="1600" dirty="0" err="1">
              <a:solidFill>
                <a:schemeClr val="dk1"/>
              </a:solidFill>
            </a:rPr>
            <a:t>nížením</a:t>
          </a:r>
          <a:r>
            <a:rPr lang="en-GB" sz="1600" dirty="0">
              <a:solidFill>
                <a:schemeClr val="dk1"/>
              </a:solidFill>
            </a:rPr>
            <a:t> </a:t>
          </a:r>
          <a:r>
            <a:rPr lang="en-GB" sz="1600" dirty="0" err="1">
              <a:solidFill>
                <a:schemeClr val="dk1"/>
              </a:solidFill>
            </a:rPr>
            <a:t>spotřeby</a:t>
          </a:r>
          <a:r>
            <a:rPr lang="en-GB" sz="1600" dirty="0">
              <a:solidFill>
                <a:schemeClr val="dk1"/>
              </a:solidFill>
            </a:rPr>
            <a:t> </a:t>
          </a:r>
          <a:r>
            <a:rPr lang="en-GB" sz="1600" dirty="0" err="1">
              <a:solidFill>
                <a:schemeClr val="dk1"/>
              </a:solidFill>
            </a:rPr>
            <a:t>zdrojů</a:t>
          </a:r>
          <a:r>
            <a:rPr lang="en-GB" sz="1600" dirty="0">
              <a:solidFill>
                <a:schemeClr val="dk1"/>
              </a:solidFill>
            </a:rPr>
            <a:t>, </a:t>
          </a:r>
          <a:r>
            <a:rPr lang="en-GB" sz="1600" dirty="0" err="1">
              <a:solidFill>
                <a:schemeClr val="dk1"/>
              </a:solidFill>
            </a:rPr>
            <a:t>odpadu</a:t>
          </a:r>
          <a:r>
            <a:rPr lang="en-GB" sz="1600" dirty="0">
              <a:solidFill>
                <a:schemeClr val="dk1"/>
              </a:solidFill>
            </a:rPr>
            <a:t> a </a:t>
          </a:r>
          <a:r>
            <a:rPr lang="en-GB" sz="1600" dirty="0" err="1">
              <a:solidFill>
                <a:schemeClr val="dk1"/>
              </a:solidFill>
            </a:rPr>
            <a:t>emisí</a:t>
          </a:r>
          <a:r>
            <a:rPr lang="en-GB" sz="1600" dirty="0">
              <a:solidFill>
                <a:schemeClr val="dk1"/>
              </a:solidFill>
            </a:rPr>
            <a:t> </a:t>
          </a:r>
          <a:r>
            <a:rPr lang="en-GB" sz="1600" dirty="0" err="1">
              <a:solidFill>
                <a:schemeClr val="dk1"/>
              </a:solidFill>
            </a:rPr>
            <a:t>firmy</a:t>
          </a:r>
          <a:r>
            <a:rPr lang="en-GB" sz="1600" dirty="0">
              <a:solidFill>
                <a:schemeClr val="dk1"/>
              </a:solidFill>
            </a:rPr>
            <a:t> </a:t>
          </a:r>
          <a:r>
            <a:rPr lang="en-GB" sz="1600" dirty="0" err="1">
              <a:solidFill>
                <a:schemeClr val="dk1"/>
              </a:solidFill>
            </a:rPr>
            <a:t>šetří</a:t>
          </a:r>
          <a:r>
            <a:rPr lang="en-GB" sz="1600" dirty="0">
              <a:solidFill>
                <a:schemeClr val="dk1"/>
              </a:solidFill>
            </a:rPr>
            <a:t> </a:t>
          </a:r>
          <a:r>
            <a:rPr lang="en-GB" sz="1600" dirty="0" err="1">
              <a:solidFill>
                <a:schemeClr val="dk1"/>
              </a:solidFill>
            </a:rPr>
            <a:t>peníze</a:t>
          </a:r>
          <a:r>
            <a:rPr lang="en-GB" sz="1600" dirty="0">
              <a:solidFill>
                <a:schemeClr val="dk1"/>
              </a:solidFill>
            </a:rPr>
            <a:t>.</a:t>
          </a:r>
          <a:endParaRPr lang="en-GB" sz="1600" b="0" i="0" u="none" strike="noStrike" cap="none" dirty="0">
            <a:solidFill>
              <a:schemeClr val="dk1"/>
            </a:solidFill>
            <a:latin typeface="Arial"/>
            <a:ea typeface="Arial"/>
            <a:cs typeface="Arial"/>
            <a:sym typeface="Arial"/>
          </a:endParaRPr>
        </a:p>
      </dgm:t>
    </dgm:pt>
    <dgm:pt modelId="{050F5971-1F7A-4292-BA99-EE019918A1E2}" type="parTrans" cxnId="{65AAAD13-6582-44CB-B3D0-50592F8E0DC3}">
      <dgm:prSet/>
      <dgm:spPr/>
      <dgm:t>
        <a:bodyPr/>
        <a:lstStyle/>
        <a:p>
          <a:endParaRPr lang="es-ES" sz="2000"/>
        </a:p>
      </dgm:t>
    </dgm:pt>
    <dgm:pt modelId="{C02315CF-E086-4BE2-896B-E5B249EE48F2}" type="sibTrans" cxnId="{65AAAD13-6582-44CB-B3D0-50592F8E0DC3}">
      <dgm:prSet/>
      <dgm:spPr/>
      <dgm:t>
        <a:bodyPr/>
        <a:lstStyle/>
        <a:p>
          <a:endParaRPr lang="es-ES" sz="2000"/>
        </a:p>
      </dgm:t>
    </dgm:pt>
    <dgm:pt modelId="{41E5FAB5-B384-4AB6-81CC-E9CA1EDD98BB}">
      <dgm:prSet custT="1"/>
      <dgm:spPr/>
      <dgm:t>
        <a:bodyPr/>
        <a:lstStyle/>
        <a:p>
          <a:r>
            <a:rPr lang="en-GB" sz="1600" b="1" dirty="0" err="1">
              <a:solidFill>
                <a:srgbClr val="18C320"/>
              </a:solidFill>
            </a:rPr>
            <a:t>Hledání</a:t>
          </a:r>
          <a:r>
            <a:rPr lang="en-GB" sz="1600" b="1" dirty="0">
              <a:solidFill>
                <a:srgbClr val="18C320"/>
              </a:solidFill>
            </a:rPr>
            <a:t> a </a:t>
          </a:r>
          <a:r>
            <a:rPr lang="en-GB" sz="1600" b="1" dirty="0" err="1">
              <a:solidFill>
                <a:srgbClr val="18C320"/>
              </a:solidFill>
            </a:rPr>
            <a:t>udržení</a:t>
          </a:r>
          <a:r>
            <a:rPr lang="en-GB" sz="1600" b="1" dirty="0">
              <a:solidFill>
                <a:srgbClr val="18C320"/>
              </a:solidFill>
            </a:rPr>
            <a:t> </a:t>
          </a:r>
          <a:r>
            <a:rPr lang="cs-CZ" sz="1600" b="1" dirty="0">
              <a:solidFill>
                <a:srgbClr val="18C320"/>
              </a:solidFill>
            </a:rPr>
            <a:t>si </a:t>
          </a:r>
          <a:r>
            <a:rPr lang="en-GB" sz="1600" b="1" dirty="0" err="1">
              <a:solidFill>
                <a:srgbClr val="18C320"/>
              </a:solidFill>
            </a:rPr>
            <a:t>talentovaných</a:t>
          </a:r>
          <a:r>
            <a:rPr lang="en-GB" sz="1600" b="1" dirty="0">
              <a:solidFill>
                <a:srgbClr val="18C320"/>
              </a:solidFill>
            </a:rPr>
            <a:t> </a:t>
          </a:r>
          <a:r>
            <a:rPr lang="en-GB" sz="1600" b="1" dirty="0" err="1">
              <a:solidFill>
                <a:srgbClr val="18C320"/>
              </a:solidFill>
            </a:rPr>
            <a:t>zaměstnanců</a:t>
          </a:r>
          <a:r>
            <a:rPr lang="en-GB" sz="1600" b="0" i="0" u="none" strike="noStrike" cap="none" dirty="0">
              <a:solidFill>
                <a:schemeClr val="dk1"/>
              </a:solidFill>
              <a:latin typeface="Arial"/>
              <a:ea typeface="Arial"/>
              <a:cs typeface="Arial"/>
              <a:sym typeface="Arial"/>
            </a:rPr>
            <a:t>: </a:t>
          </a:r>
        </a:p>
      </dgm:t>
    </dgm:pt>
    <dgm:pt modelId="{C6F67641-7BAF-41A4-B305-D8B7071AF222}" type="parTrans" cxnId="{30A81031-221E-41B0-A1D9-0D5FB5C16BB3}">
      <dgm:prSet/>
      <dgm:spPr/>
      <dgm:t>
        <a:bodyPr/>
        <a:lstStyle/>
        <a:p>
          <a:endParaRPr lang="es-ES" sz="2000"/>
        </a:p>
      </dgm:t>
    </dgm:pt>
    <dgm:pt modelId="{3B7D6932-1A6F-4A3B-B804-7190386D0DB3}" type="sibTrans" cxnId="{30A81031-221E-41B0-A1D9-0D5FB5C16BB3}">
      <dgm:prSet/>
      <dgm:spPr/>
      <dgm:t>
        <a:bodyPr/>
        <a:lstStyle/>
        <a:p>
          <a:endParaRPr lang="es-ES" sz="2000"/>
        </a:p>
      </dgm:t>
    </dgm:pt>
    <dgm:pt modelId="{C2B3A214-2A09-4823-B819-33FA64C6E09F}">
      <dgm:prSet custT="1"/>
      <dgm:spPr/>
      <dgm:t>
        <a:bodyPr/>
        <a:lstStyle/>
        <a:p>
          <a:r>
            <a:rPr lang="en-GB" sz="1600" dirty="0" err="1">
              <a:solidFill>
                <a:schemeClr val="dk1"/>
              </a:solidFill>
            </a:rPr>
            <a:t>Odpovědný</a:t>
          </a:r>
          <a:r>
            <a:rPr lang="en-GB" sz="1600" dirty="0">
              <a:solidFill>
                <a:schemeClr val="dk1"/>
              </a:solidFill>
            </a:rPr>
            <a:t> a </a:t>
          </a:r>
          <a:r>
            <a:rPr lang="en-GB" sz="1600" dirty="0" err="1">
              <a:solidFill>
                <a:schemeClr val="dk1"/>
              </a:solidFill>
            </a:rPr>
            <a:t>udržitelný</a:t>
          </a:r>
          <a:r>
            <a:rPr lang="en-GB" sz="1600" dirty="0">
              <a:solidFill>
                <a:schemeClr val="dk1"/>
              </a:solidFill>
            </a:rPr>
            <a:t> </a:t>
          </a:r>
          <a:r>
            <a:rPr lang="en-GB" sz="1600" dirty="0" err="1">
              <a:solidFill>
                <a:schemeClr val="dk1"/>
              </a:solidFill>
            </a:rPr>
            <a:t>podnik</a:t>
          </a:r>
          <a:r>
            <a:rPr lang="en-GB" sz="1600" dirty="0">
              <a:solidFill>
                <a:schemeClr val="dk1"/>
              </a:solidFill>
            </a:rPr>
            <a:t> </a:t>
          </a:r>
          <a:r>
            <a:rPr lang="cs-CZ" sz="1600" dirty="0">
              <a:solidFill>
                <a:schemeClr val="dk1"/>
              </a:solidFill>
            </a:rPr>
            <a:t>snadněji </a:t>
          </a:r>
          <a:r>
            <a:rPr lang="en-GB" sz="1600" dirty="0">
              <a:solidFill>
                <a:schemeClr val="dk1"/>
              </a:solidFill>
            </a:rPr>
            <a:t>n</a:t>
          </a:r>
          <a:r>
            <a:rPr lang="cs-CZ" sz="1600" dirty="0" err="1">
              <a:solidFill>
                <a:schemeClr val="dk1"/>
              </a:solidFill>
            </a:rPr>
            <a:t>ajímá</a:t>
          </a:r>
          <a:r>
            <a:rPr lang="en-GB" sz="1600" dirty="0">
              <a:solidFill>
                <a:schemeClr val="dk1"/>
              </a:solidFill>
            </a:rPr>
            <a:t> </a:t>
          </a:r>
          <a:r>
            <a:rPr lang="en-GB" sz="1600" dirty="0" err="1">
              <a:solidFill>
                <a:schemeClr val="dk1"/>
              </a:solidFill>
            </a:rPr>
            <a:t>nov</a:t>
          </a:r>
          <a:r>
            <a:rPr lang="cs-CZ" sz="1600" dirty="0">
              <a:solidFill>
                <a:schemeClr val="dk1"/>
              </a:solidFill>
            </a:rPr>
            <a:t>é</a:t>
          </a:r>
          <a:r>
            <a:rPr lang="en-GB" sz="1600" dirty="0">
              <a:solidFill>
                <a:schemeClr val="dk1"/>
              </a:solidFill>
            </a:rPr>
            <a:t> </a:t>
          </a:r>
          <a:r>
            <a:rPr lang="en-GB" sz="1600" dirty="0" err="1">
              <a:solidFill>
                <a:schemeClr val="dk1"/>
              </a:solidFill>
            </a:rPr>
            <a:t>zaměstnanc</a:t>
          </a:r>
          <a:r>
            <a:rPr lang="cs-CZ" sz="1600" dirty="0">
              <a:solidFill>
                <a:schemeClr val="dk1"/>
              </a:solidFill>
            </a:rPr>
            <a:t>e</a:t>
          </a:r>
          <a:r>
            <a:rPr lang="en-GB" sz="1600" dirty="0">
              <a:solidFill>
                <a:schemeClr val="dk1"/>
              </a:solidFill>
            </a:rPr>
            <a:t> </a:t>
          </a:r>
          <a:r>
            <a:rPr lang="cs-CZ" sz="1600" dirty="0">
              <a:solidFill>
                <a:schemeClr val="dk1"/>
              </a:solidFill>
            </a:rPr>
            <a:t>a současně se mu daří </a:t>
          </a:r>
          <a:r>
            <a:rPr lang="en-GB" sz="1600" dirty="0" err="1">
              <a:solidFill>
                <a:schemeClr val="dk1"/>
              </a:solidFill>
            </a:rPr>
            <a:t>udrže</a:t>
          </a:r>
          <a:r>
            <a:rPr lang="cs-CZ" sz="1600" dirty="0">
              <a:solidFill>
                <a:schemeClr val="dk1"/>
              </a:solidFill>
            </a:rPr>
            <a:t>t si</a:t>
          </a:r>
          <a:r>
            <a:rPr lang="en-GB" sz="1600" dirty="0">
              <a:solidFill>
                <a:schemeClr val="dk1"/>
              </a:solidFill>
            </a:rPr>
            <a:t> t</a:t>
          </a:r>
          <a:r>
            <a:rPr lang="cs-CZ" sz="1600" dirty="0">
              <a:solidFill>
                <a:schemeClr val="dk1"/>
              </a:solidFill>
            </a:rPr>
            <a:t>y</a:t>
          </a:r>
          <a:r>
            <a:rPr lang="en-GB" sz="1600" dirty="0">
              <a:solidFill>
                <a:schemeClr val="dk1"/>
              </a:solidFill>
            </a:rPr>
            <a:t> </a:t>
          </a:r>
          <a:r>
            <a:rPr lang="en-GB" sz="1600" dirty="0" err="1">
              <a:solidFill>
                <a:schemeClr val="dk1"/>
              </a:solidFill>
            </a:rPr>
            <a:t>stávající</a:t>
          </a:r>
          <a:r>
            <a:rPr lang="en-GB" sz="1600" dirty="0">
              <a:solidFill>
                <a:schemeClr val="dk1"/>
              </a:solidFill>
            </a:rPr>
            <a:t>. </a:t>
          </a:r>
          <a:r>
            <a:rPr lang="en-GB" sz="1600" dirty="0" err="1">
              <a:solidFill>
                <a:schemeClr val="dk1"/>
              </a:solidFill>
            </a:rPr>
            <a:t>Zaměstnanci</a:t>
          </a:r>
          <a:r>
            <a:rPr lang="en-GB" sz="1600" dirty="0">
              <a:solidFill>
                <a:schemeClr val="dk1"/>
              </a:solidFill>
            </a:rPr>
            <a:t> </a:t>
          </a:r>
          <a:r>
            <a:rPr lang="en-GB" sz="1600" dirty="0" err="1">
              <a:solidFill>
                <a:schemeClr val="dk1"/>
              </a:solidFill>
            </a:rPr>
            <a:t>mohou</a:t>
          </a:r>
          <a:r>
            <a:rPr lang="en-GB" sz="1600" dirty="0">
              <a:solidFill>
                <a:schemeClr val="dk1"/>
              </a:solidFill>
            </a:rPr>
            <a:t> </a:t>
          </a:r>
          <a:r>
            <a:rPr lang="en-GB" sz="1600" dirty="0" err="1">
              <a:solidFill>
                <a:schemeClr val="dk1"/>
              </a:solidFill>
            </a:rPr>
            <a:t>být</a:t>
          </a:r>
          <a:r>
            <a:rPr lang="en-GB" sz="1600" dirty="0">
              <a:solidFill>
                <a:schemeClr val="dk1"/>
              </a:solidFill>
            </a:rPr>
            <a:t> </a:t>
          </a:r>
          <a:r>
            <a:rPr lang="en-GB" sz="1600" dirty="0" err="1">
              <a:solidFill>
                <a:schemeClr val="dk1"/>
              </a:solidFill>
            </a:rPr>
            <a:t>motivováni</a:t>
          </a:r>
          <a:r>
            <a:rPr lang="en-GB" sz="1600" dirty="0">
              <a:solidFill>
                <a:schemeClr val="dk1"/>
              </a:solidFill>
            </a:rPr>
            <a:t> </a:t>
          </a:r>
          <a:r>
            <a:rPr lang="en-GB" sz="1600" dirty="0" err="1">
              <a:solidFill>
                <a:schemeClr val="dk1"/>
              </a:solidFill>
            </a:rPr>
            <a:t>zůstat</a:t>
          </a:r>
          <a:r>
            <a:rPr lang="en-GB" sz="1600" dirty="0">
              <a:solidFill>
                <a:schemeClr val="dk1"/>
              </a:solidFill>
            </a:rPr>
            <a:t> </a:t>
          </a:r>
          <a:r>
            <a:rPr lang="en-GB" sz="1600" dirty="0" err="1">
              <a:solidFill>
                <a:schemeClr val="dk1"/>
              </a:solidFill>
            </a:rPr>
            <a:t>déle</a:t>
          </a:r>
          <a:r>
            <a:rPr lang="en-GB" sz="1600" dirty="0">
              <a:solidFill>
                <a:schemeClr val="dk1"/>
              </a:solidFill>
            </a:rPr>
            <a:t>, </a:t>
          </a:r>
          <a:r>
            <a:rPr lang="en-GB" sz="1600" dirty="0" err="1">
              <a:solidFill>
                <a:schemeClr val="dk1"/>
              </a:solidFill>
            </a:rPr>
            <a:t>čímž</a:t>
          </a:r>
          <a:r>
            <a:rPr lang="en-GB" sz="1600" dirty="0">
              <a:solidFill>
                <a:schemeClr val="dk1"/>
              </a:solidFill>
            </a:rPr>
            <a:t> se </a:t>
          </a:r>
          <a:r>
            <a:rPr lang="en-GB" sz="1600" dirty="0" err="1">
              <a:solidFill>
                <a:schemeClr val="dk1"/>
              </a:solidFill>
            </a:rPr>
            <a:t>sníží</a:t>
          </a:r>
          <a:r>
            <a:rPr lang="en-GB" sz="1600" dirty="0">
              <a:solidFill>
                <a:schemeClr val="dk1"/>
              </a:solidFill>
            </a:rPr>
            <a:t> </a:t>
          </a:r>
          <a:r>
            <a:rPr lang="en-GB" sz="1600" dirty="0" err="1">
              <a:solidFill>
                <a:schemeClr val="dk1"/>
              </a:solidFill>
            </a:rPr>
            <a:t>náklady</a:t>
          </a:r>
          <a:r>
            <a:rPr lang="en-GB" sz="1600" dirty="0">
              <a:solidFill>
                <a:schemeClr val="dk1"/>
              </a:solidFill>
            </a:rPr>
            <a:t> </a:t>
          </a:r>
          <a:r>
            <a:rPr lang="cs-CZ" sz="1600" dirty="0">
              <a:solidFill>
                <a:schemeClr val="dk1"/>
              </a:solidFill>
            </a:rPr>
            <a:t>včetně nákladů na</a:t>
          </a:r>
          <a:r>
            <a:rPr lang="en-GB" sz="1600" dirty="0">
              <a:solidFill>
                <a:schemeClr val="dk1"/>
              </a:solidFill>
            </a:rPr>
            <a:t> </a:t>
          </a:r>
          <a:r>
            <a:rPr lang="en-GB" sz="1600" dirty="0" err="1">
              <a:solidFill>
                <a:schemeClr val="dk1"/>
              </a:solidFill>
            </a:rPr>
            <a:t>nábor</a:t>
          </a:r>
          <a:r>
            <a:rPr lang="en-GB" sz="1600" dirty="0">
              <a:solidFill>
                <a:schemeClr val="dk1"/>
              </a:solidFill>
            </a:rPr>
            <a:t> a </a:t>
          </a:r>
          <a:r>
            <a:rPr lang="en-GB" sz="1600" dirty="0" err="1">
              <a:solidFill>
                <a:schemeClr val="dk1"/>
              </a:solidFill>
            </a:rPr>
            <a:t>rekvalifikace</a:t>
          </a:r>
          <a:r>
            <a:rPr lang="en-GB" sz="1600" dirty="0">
              <a:solidFill>
                <a:schemeClr val="dk1"/>
              </a:solidFill>
            </a:rPr>
            <a:t>.</a:t>
          </a:r>
          <a:endParaRPr lang="en-GB" sz="1600" b="0" i="0" u="none" strike="noStrike" cap="none" dirty="0">
            <a:solidFill>
              <a:schemeClr val="dk1"/>
            </a:solidFill>
            <a:latin typeface="Arial"/>
            <a:ea typeface="Arial"/>
            <a:cs typeface="Arial"/>
            <a:sym typeface="Arial"/>
          </a:endParaRPr>
        </a:p>
      </dgm:t>
    </dgm:pt>
    <dgm:pt modelId="{04A56979-F4CF-4A94-A482-2A259E8468C9}" type="parTrans" cxnId="{72D31AEB-B7FF-435F-A2CD-88B62745F202}">
      <dgm:prSet/>
      <dgm:spPr/>
      <dgm:t>
        <a:bodyPr/>
        <a:lstStyle/>
        <a:p>
          <a:endParaRPr lang="es-ES" sz="2000"/>
        </a:p>
      </dgm:t>
    </dgm:pt>
    <dgm:pt modelId="{4B2337AC-51B4-4995-A45D-E29CA8730E4B}" type="sibTrans" cxnId="{72D31AEB-B7FF-435F-A2CD-88B62745F202}">
      <dgm:prSet/>
      <dgm:spPr/>
      <dgm:t>
        <a:bodyPr/>
        <a:lstStyle/>
        <a:p>
          <a:endParaRPr lang="es-ES" sz="2000"/>
        </a:p>
      </dgm:t>
    </dgm:pt>
    <dgm:pt modelId="{FF33DF95-F206-43EE-A89F-A5F65A5CE2AF}" type="pres">
      <dgm:prSet presAssocID="{44430E5D-2582-4E32-A472-4FA9B45FA713}" presName="linear" presStyleCnt="0">
        <dgm:presLayoutVars>
          <dgm:dir/>
          <dgm:animLvl val="lvl"/>
          <dgm:resizeHandles val="exact"/>
        </dgm:presLayoutVars>
      </dgm:prSet>
      <dgm:spPr/>
    </dgm:pt>
    <dgm:pt modelId="{F938806A-2B1A-48AC-82D0-E44F5A462B18}" type="pres">
      <dgm:prSet presAssocID="{C640D2C7-9BAC-4DB2-A04C-B324B6021609}" presName="parentLin" presStyleCnt="0"/>
      <dgm:spPr/>
    </dgm:pt>
    <dgm:pt modelId="{3FF40434-D2E7-46BF-9204-A3FE1154B3C4}" type="pres">
      <dgm:prSet presAssocID="{C640D2C7-9BAC-4DB2-A04C-B324B6021609}" presName="parentLeftMargin" presStyleLbl="node1" presStyleIdx="0" presStyleCnt="3"/>
      <dgm:spPr/>
    </dgm:pt>
    <dgm:pt modelId="{52295A5F-19E8-4BB0-A934-5AA3E24EA7AD}" type="pres">
      <dgm:prSet presAssocID="{C640D2C7-9BAC-4DB2-A04C-B324B6021609}" presName="parentText" presStyleLbl="node1" presStyleIdx="0" presStyleCnt="3">
        <dgm:presLayoutVars>
          <dgm:chMax val="0"/>
          <dgm:bulletEnabled val="1"/>
        </dgm:presLayoutVars>
      </dgm:prSet>
      <dgm:spPr/>
    </dgm:pt>
    <dgm:pt modelId="{24333CF3-B64E-45BD-B96E-5C2A0F33A42C}" type="pres">
      <dgm:prSet presAssocID="{C640D2C7-9BAC-4DB2-A04C-B324B6021609}" presName="negativeSpace" presStyleCnt="0"/>
      <dgm:spPr/>
    </dgm:pt>
    <dgm:pt modelId="{18F1D54A-3807-499B-B1AD-84C764A49518}" type="pres">
      <dgm:prSet presAssocID="{C640D2C7-9BAC-4DB2-A04C-B324B6021609}" presName="childText" presStyleLbl="conFgAcc1" presStyleIdx="0" presStyleCnt="3">
        <dgm:presLayoutVars>
          <dgm:bulletEnabled val="1"/>
        </dgm:presLayoutVars>
      </dgm:prSet>
      <dgm:spPr/>
    </dgm:pt>
    <dgm:pt modelId="{3D93CEC0-F294-451B-9E79-B98CDE2FCD1E}" type="pres">
      <dgm:prSet presAssocID="{3B6E312F-30E5-4B63-92B9-2C50CFD29435}" presName="spaceBetweenRectangles" presStyleCnt="0"/>
      <dgm:spPr/>
    </dgm:pt>
    <dgm:pt modelId="{29989D9A-8764-4D42-AA8B-F54C4FDE60FB}" type="pres">
      <dgm:prSet presAssocID="{F5BFFF8B-05C5-4275-9A47-63730DDCCEFC}" presName="parentLin" presStyleCnt="0"/>
      <dgm:spPr/>
    </dgm:pt>
    <dgm:pt modelId="{6A8577A6-C7EC-43F8-A5A1-4D67B86749D5}" type="pres">
      <dgm:prSet presAssocID="{F5BFFF8B-05C5-4275-9A47-63730DDCCEFC}" presName="parentLeftMargin" presStyleLbl="node1" presStyleIdx="0" presStyleCnt="3"/>
      <dgm:spPr/>
    </dgm:pt>
    <dgm:pt modelId="{C615522F-3AAE-42AF-909B-8D69BBA72BE5}" type="pres">
      <dgm:prSet presAssocID="{F5BFFF8B-05C5-4275-9A47-63730DDCCEFC}" presName="parentText" presStyleLbl="node1" presStyleIdx="1" presStyleCnt="3">
        <dgm:presLayoutVars>
          <dgm:chMax val="0"/>
          <dgm:bulletEnabled val="1"/>
        </dgm:presLayoutVars>
      </dgm:prSet>
      <dgm:spPr/>
    </dgm:pt>
    <dgm:pt modelId="{54B342A3-5353-4012-A7B5-14B79D11BC69}" type="pres">
      <dgm:prSet presAssocID="{F5BFFF8B-05C5-4275-9A47-63730DDCCEFC}" presName="negativeSpace" presStyleCnt="0"/>
      <dgm:spPr/>
    </dgm:pt>
    <dgm:pt modelId="{52E4307C-0BEE-456B-8170-94BD1B1B9429}" type="pres">
      <dgm:prSet presAssocID="{F5BFFF8B-05C5-4275-9A47-63730DDCCEFC}" presName="childText" presStyleLbl="conFgAcc1" presStyleIdx="1" presStyleCnt="3">
        <dgm:presLayoutVars>
          <dgm:bulletEnabled val="1"/>
        </dgm:presLayoutVars>
      </dgm:prSet>
      <dgm:spPr/>
    </dgm:pt>
    <dgm:pt modelId="{B639C7DB-1369-4938-9485-DE6AA59854F1}" type="pres">
      <dgm:prSet presAssocID="{E179F6B2-BF03-43A6-AB86-AD894BB00209}" presName="spaceBetweenRectangles" presStyleCnt="0"/>
      <dgm:spPr/>
    </dgm:pt>
    <dgm:pt modelId="{90607972-36E0-4EC0-B6D9-040B38723AD4}" type="pres">
      <dgm:prSet presAssocID="{41E5FAB5-B384-4AB6-81CC-E9CA1EDD98BB}" presName="parentLin" presStyleCnt="0"/>
      <dgm:spPr/>
    </dgm:pt>
    <dgm:pt modelId="{68C4E4AE-9C46-49A8-A806-80410127FB61}" type="pres">
      <dgm:prSet presAssocID="{41E5FAB5-B384-4AB6-81CC-E9CA1EDD98BB}" presName="parentLeftMargin" presStyleLbl="node1" presStyleIdx="1" presStyleCnt="3"/>
      <dgm:spPr/>
    </dgm:pt>
    <dgm:pt modelId="{59E52BFD-4081-4EA6-89C7-FDBA021F73B6}" type="pres">
      <dgm:prSet presAssocID="{41E5FAB5-B384-4AB6-81CC-E9CA1EDD98BB}" presName="parentText" presStyleLbl="node1" presStyleIdx="2" presStyleCnt="3">
        <dgm:presLayoutVars>
          <dgm:chMax val="0"/>
          <dgm:bulletEnabled val="1"/>
        </dgm:presLayoutVars>
      </dgm:prSet>
      <dgm:spPr/>
    </dgm:pt>
    <dgm:pt modelId="{DF3EC818-82DE-4257-9F35-134BF18DF5C9}" type="pres">
      <dgm:prSet presAssocID="{41E5FAB5-B384-4AB6-81CC-E9CA1EDD98BB}" presName="negativeSpace" presStyleCnt="0"/>
      <dgm:spPr/>
    </dgm:pt>
    <dgm:pt modelId="{26D4875C-9029-41B6-8BA8-48F0D91F785C}" type="pres">
      <dgm:prSet presAssocID="{41E5FAB5-B384-4AB6-81CC-E9CA1EDD98BB}" presName="childText" presStyleLbl="conFgAcc1" presStyleIdx="2" presStyleCnt="3">
        <dgm:presLayoutVars>
          <dgm:bulletEnabled val="1"/>
        </dgm:presLayoutVars>
      </dgm:prSet>
      <dgm:spPr/>
    </dgm:pt>
  </dgm:ptLst>
  <dgm:cxnLst>
    <dgm:cxn modelId="{8FD90D02-8895-47D2-AF9E-12FB031C0A3A}" srcId="{44430E5D-2582-4E32-A472-4FA9B45FA713}" destId="{C640D2C7-9BAC-4DB2-A04C-B324B6021609}" srcOrd="0" destOrd="0" parTransId="{EA00B1DC-B70E-41CD-B991-388FC57D349C}" sibTransId="{3B6E312F-30E5-4B63-92B9-2C50CFD29435}"/>
    <dgm:cxn modelId="{65AAAD13-6582-44CB-B3D0-50592F8E0DC3}" srcId="{F5BFFF8B-05C5-4275-9A47-63730DDCCEFC}" destId="{B3A9BFFB-D247-46EB-BDA2-1C975949C0CD}" srcOrd="0" destOrd="0" parTransId="{050F5971-1F7A-4292-BA99-EE019918A1E2}" sibTransId="{C02315CF-E086-4BE2-896B-E5B249EE48F2}"/>
    <dgm:cxn modelId="{44EC7515-E672-438B-838B-70B6215A31D7}" type="presOf" srcId="{C640D2C7-9BAC-4DB2-A04C-B324B6021609}" destId="{3FF40434-D2E7-46BF-9204-A3FE1154B3C4}" srcOrd="0" destOrd="0" presId="urn:microsoft.com/office/officeart/2005/8/layout/list1"/>
    <dgm:cxn modelId="{84948F1B-7252-480E-86D0-0C5558A83223}" srcId="{C640D2C7-9BAC-4DB2-A04C-B324B6021609}" destId="{B0D6112E-BBCE-488B-B814-00C0FB428109}" srcOrd="0" destOrd="0" parTransId="{E2E614E6-663D-4CDB-B438-C5C5EBB3D761}" sibTransId="{2E845AE7-F2E5-4CC2-B693-2A5D1B1C8930}"/>
    <dgm:cxn modelId="{E0472E23-867E-42D1-9EE1-7F99CE633F74}" type="presOf" srcId="{F5BFFF8B-05C5-4275-9A47-63730DDCCEFC}" destId="{C615522F-3AAE-42AF-909B-8D69BBA72BE5}" srcOrd="1" destOrd="0" presId="urn:microsoft.com/office/officeart/2005/8/layout/list1"/>
    <dgm:cxn modelId="{30A81031-221E-41B0-A1D9-0D5FB5C16BB3}" srcId="{44430E5D-2582-4E32-A472-4FA9B45FA713}" destId="{41E5FAB5-B384-4AB6-81CC-E9CA1EDD98BB}" srcOrd="2" destOrd="0" parTransId="{C6F67641-7BAF-41A4-B305-D8B7071AF222}" sibTransId="{3B7D6932-1A6F-4A3B-B804-7190386D0DB3}"/>
    <dgm:cxn modelId="{7D1D7436-42FE-4BA7-8714-D187BB902EB0}" type="presOf" srcId="{B3A9BFFB-D247-46EB-BDA2-1C975949C0CD}" destId="{52E4307C-0BEE-456B-8170-94BD1B1B9429}" srcOrd="0" destOrd="0" presId="urn:microsoft.com/office/officeart/2005/8/layout/list1"/>
    <dgm:cxn modelId="{F1B52768-9AA7-4D83-8FB4-B3ED2DC752D2}" srcId="{44430E5D-2582-4E32-A472-4FA9B45FA713}" destId="{F5BFFF8B-05C5-4275-9A47-63730DDCCEFC}" srcOrd="1" destOrd="0" parTransId="{6AA23BD3-B43A-4EDD-BEA4-3FE61D6414ED}" sibTransId="{E179F6B2-BF03-43A6-AB86-AD894BB00209}"/>
    <dgm:cxn modelId="{160B7CB7-DA54-48D7-B146-724464FAABA1}" type="presOf" srcId="{44430E5D-2582-4E32-A472-4FA9B45FA713}" destId="{FF33DF95-F206-43EE-A89F-A5F65A5CE2AF}" srcOrd="0" destOrd="0" presId="urn:microsoft.com/office/officeart/2005/8/layout/list1"/>
    <dgm:cxn modelId="{08D95FB8-12DB-4F40-BB7A-C912AA1911C6}" type="presOf" srcId="{F5BFFF8B-05C5-4275-9A47-63730DDCCEFC}" destId="{6A8577A6-C7EC-43F8-A5A1-4D67B86749D5}" srcOrd="0" destOrd="0" presId="urn:microsoft.com/office/officeart/2005/8/layout/list1"/>
    <dgm:cxn modelId="{88DF50C2-6DC0-4B5D-A0E3-B4116A5CB4F7}" type="presOf" srcId="{41E5FAB5-B384-4AB6-81CC-E9CA1EDD98BB}" destId="{59E52BFD-4081-4EA6-89C7-FDBA021F73B6}" srcOrd="1" destOrd="0" presId="urn:microsoft.com/office/officeart/2005/8/layout/list1"/>
    <dgm:cxn modelId="{1166ECD3-FF3C-43AB-9944-439A43F33370}" type="presOf" srcId="{B0D6112E-BBCE-488B-B814-00C0FB428109}" destId="{18F1D54A-3807-499B-B1AD-84C764A49518}" srcOrd="0" destOrd="0" presId="urn:microsoft.com/office/officeart/2005/8/layout/list1"/>
    <dgm:cxn modelId="{72D31AEB-B7FF-435F-A2CD-88B62745F202}" srcId="{41E5FAB5-B384-4AB6-81CC-E9CA1EDD98BB}" destId="{C2B3A214-2A09-4823-B819-33FA64C6E09F}" srcOrd="0" destOrd="0" parTransId="{04A56979-F4CF-4A94-A482-2A259E8468C9}" sibTransId="{4B2337AC-51B4-4995-A45D-E29CA8730E4B}"/>
    <dgm:cxn modelId="{2C663BEB-2472-4D46-9597-632834D2B878}" type="presOf" srcId="{C2B3A214-2A09-4823-B819-33FA64C6E09F}" destId="{26D4875C-9029-41B6-8BA8-48F0D91F785C}" srcOrd="0" destOrd="0" presId="urn:microsoft.com/office/officeart/2005/8/layout/list1"/>
    <dgm:cxn modelId="{14709BED-97FC-4471-A089-7DCE455867D9}" type="presOf" srcId="{C640D2C7-9BAC-4DB2-A04C-B324B6021609}" destId="{52295A5F-19E8-4BB0-A934-5AA3E24EA7AD}" srcOrd="1" destOrd="0" presId="urn:microsoft.com/office/officeart/2005/8/layout/list1"/>
    <dgm:cxn modelId="{2F23B2FF-8F2C-4E77-8A81-F75E450EF169}" type="presOf" srcId="{41E5FAB5-B384-4AB6-81CC-E9CA1EDD98BB}" destId="{68C4E4AE-9C46-49A8-A806-80410127FB61}" srcOrd="0" destOrd="0" presId="urn:microsoft.com/office/officeart/2005/8/layout/list1"/>
    <dgm:cxn modelId="{E0D67FB9-A9DC-4995-B0E8-DDF5148D9175}" type="presParOf" srcId="{FF33DF95-F206-43EE-A89F-A5F65A5CE2AF}" destId="{F938806A-2B1A-48AC-82D0-E44F5A462B18}" srcOrd="0" destOrd="0" presId="urn:microsoft.com/office/officeart/2005/8/layout/list1"/>
    <dgm:cxn modelId="{2388D04C-06E4-447E-8724-350D331A72EB}" type="presParOf" srcId="{F938806A-2B1A-48AC-82D0-E44F5A462B18}" destId="{3FF40434-D2E7-46BF-9204-A3FE1154B3C4}" srcOrd="0" destOrd="0" presId="urn:microsoft.com/office/officeart/2005/8/layout/list1"/>
    <dgm:cxn modelId="{AE296192-A6F6-48E5-B6E0-15FDC9C5D739}" type="presParOf" srcId="{F938806A-2B1A-48AC-82D0-E44F5A462B18}" destId="{52295A5F-19E8-4BB0-A934-5AA3E24EA7AD}" srcOrd="1" destOrd="0" presId="urn:microsoft.com/office/officeart/2005/8/layout/list1"/>
    <dgm:cxn modelId="{D606E74C-9B0E-46C1-8A58-7CE05381C705}" type="presParOf" srcId="{FF33DF95-F206-43EE-A89F-A5F65A5CE2AF}" destId="{24333CF3-B64E-45BD-B96E-5C2A0F33A42C}" srcOrd="1" destOrd="0" presId="urn:microsoft.com/office/officeart/2005/8/layout/list1"/>
    <dgm:cxn modelId="{29BCC825-A79E-4996-8AA5-47E48926D25E}" type="presParOf" srcId="{FF33DF95-F206-43EE-A89F-A5F65A5CE2AF}" destId="{18F1D54A-3807-499B-B1AD-84C764A49518}" srcOrd="2" destOrd="0" presId="urn:microsoft.com/office/officeart/2005/8/layout/list1"/>
    <dgm:cxn modelId="{5C4A7C4C-6FD6-4E9B-BFA9-47CAF011BCBB}" type="presParOf" srcId="{FF33DF95-F206-43EE-A89F-A5F65A5CE2AF}" destId="{3D93CEC0-F294-451B-9E79-B98CDE2FCD1E}" srcOrd="3" destOrd="0" presId="urn:microsoft.com/office/officeart/2005/8/layout/list1"/>
    <dgm:cxn modelId="{EEE857DD-FC82-4775-A565-01A7CCBC3ECA}" type="presParOf" srcId="{FF33DF95-F206-43EE-A89F-A5F65A5CE2AF}" destId="{29989D9A-8764-4D42-AA8B-F54C4FDE60FB}" srcOrd="4" destOrd="0" presId="urn:microsoft.com/office/officeart/2005/8/layout/list1"/>
    <dgm:cxn modelId="{ECD6C1D9-F297-4770-90FA-258E193863DE}" type="presParOf" srcId="{29989D9A-8764-4D42-AA8B-F54C4FDE60FB}" destId="{6A8577A6-C7EC-43F8-A5A1-4D67B86749D5}" srcOrd="0" destOrd="0" presId="urn:microsoft.com/office/officeart/2005/8/layout/list1"/>
    <dgm:cxn modelId="{576D8821-9277-4517-9FB1-A51C9B214AF4}" type="presParOf" srcId="{29989D9A-8764-4D42-AA8B-F54C4FDE60FB}" destId="{C615522F-3AAE-42AF-909B-8D69BBA72BE5}" srcOrd="1" destOrd="0" presId="urn:microsoft.com/office/officeart/2005/8/layout/list1"/>
    <dgm:cxn modelId="{07DA8C70-9666-4A9E-BBE1-CD3B42751B25}" type="presParOf" srcId="{FF33DF95-F206-43EE-A89F-A5F65A5CE2AF}" destId="{54B342A3-5353-4012-A7B5-14B79D11BC69}" srcOrd="5" destOrd="0" presId="urn:microsoft.com/office/officeart/2005/8/layout/list1"/>
    <dgm:cxn modelId="{3FF904C8-3752-47DF-B6B5-18A9E80DE136}" type="presParOf" srcId="{FF33DF95-F206-43EE-A89F-A5F65A5CE2AF}" destId="{52E4307C-0BEE-456B-8170-94BD1B1B9429}" srcOrd="6" destOrd="0" presId="urn:microsoft.com/office/officeart/2005/8/layout/list1"/>
    <dgm:cxn modelId="{7EFA1061-5D39-4821-ADB7-D8200F7EF7E1}" type="presParOf" srcId="{FF33DF95-F206-43EE-A89F-A5F65A5CE2AF}" destId="{B639C7DB-1369-4938-9485-DE6AA59854F1}" srcOrd="7" destOrd="0" presId="urn:microsoft.com/office/officeart/2005/8/layout/list1"/>
    <dgm:cxn modelId="{699C725F-34FC-43A6-BD4E-91CF648EEEAF}" type="presParOf" srcId="{FF33DF95-F206-43EE-A89F-A5F65A5CE2AF}" destId="{90607972-36E0-4EC0-B6D9-040B38723AD4}" srcOrd="8" destOrd="0" presId="urn:microsoft.com/office/officeart/2005/8/layout/list1"/>
    <dgm:cxn modelId="{7BF016E5-C3D4-4DEA-A26D-8DAE7CB2A429}" type="presParOf" srcId="{90607972-36E0-4EC0-B6D9-040B38723AD4}" destId="{68C4E4AE-9C46-49A8-A806-80410127FB61}" srcOrd="0" destOrd="0" presId="urn:microsoft.com/office/officeart/2005/8/layout/list1"/>
    <dgm:cxn modelId="{EC4C8D6D-1F14-408F-B2A8-4F7852B11C5A}" type="presParOf" srcId="{90607972-36E0-4EC0-B6D9-040B38723AD4}" destId="{59E52BFD-4081-4EA6-89C7-FDBA021F73B6}" srcOrd="1" destOrd="0" presId="urn:microsoft.com/office/officeart/2005/8/layout/list1"/>
    <dgm:cxn modelId="{21ADE0B3-2648-41B8-87BF-78F75EFD34F7}" type="presParOf" srcId="{FF33DF95-F206-43EE-A89F-A5F65A5CE2AF}" destId="{DF3EC818-82DE-4257-9F35-134BF18DF5C9}" srcOrd="9" destOrd="0" presId="urn:microsoft.com/office/officeart/2005/8/layout/list1"/>
    <dgm:cxn modelId="{A71FA03D-6254-49F5-BAC2-001597CA45B5}" type="presParOf" srcId="{FF33DF95-F206-43EE-A89F-A5F65A5CE2AF}" destId="{26D4875C-9029-41B6-8BA8-48F0D91F78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430E5D-2582-4E32-A472-4FA9B45FA713}"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es-ES"/>
        </a:p>
      </dgm:t>
    </dgm:pt>
    <dgm:pt modelId="{4374D82F-0E50-4F30-BC32-75F95717CB4D}">
      <dgm:prSet/>
      <dgm:spPr/>
      <dgm:t>
        <a:bodyPr/>
        <a:lstStyle/>
        <a:p>
          <a:r>
            <a:rPr lang="en-GB" b="1" dirty="0" err="1">
              <a:solidFill>
                <a:srgbClr val="18C320"/>
              </a:solidFill>
            </a:rPr>
            <a:t>Přístup</a:t>
          </a:r>
          <a:r>
            <a:rPr lang="en-GB" b="1" dirty="0">
              <a:solidFill>
                <a:srgbClr val="18C320"/>
              </a:solidFill>
            </a:rPr>
            <a:t> k </a:t>
          </a:r>
          <a:r>
            <a:rPr lang="en-GB" b="1" dirty="0" err="1">
              <a:solidFill>
                <a:srgbClr val="18C320"/>
              </a:solidFill>
            </a:rPr>
            <a:t>financím</a:t>
          </a:r>
          <a:r>
            <a:rPr lang="en-GB" b="0" i="0" u="none" strike="noStrike" cap="none" dirty="0">
              <a:solidFill>
                <a:schemeClr val="dk1"/>
              </a:solidFill>
              <a:latin typeface="Arial"/>
              <a:ea typeface="Arial"/>
              <a:cs typeface="Arial"/>
              <a:sym typeface="Arial"/>
            </a:rPr>
            <a:t>:</a:t>
          </a:r>
        </a:p>
      </dgm:t>
    </dgm:pt>
    <dgm:pt modelId="{B941D750-83FE-4A99-A24A-5EBD404D3796}" type="parTrans" cxnId="{054F7693-C946-4847-BD4A-1FC09E72C8FF}">
      <dgm:prSet/>
      <dgm:spPr/>
      <dgm:t>
        <a:bodyPr/>
        <a:lstStyle/>
        <a:p>
          <a:endParaRPr lang="es-ES"/>
        </a:p>
      </dgm:t>
    </dgm:pt>
    <dgm:pt modelId="{DF90550D-A283-4CA0-A950-C48EFAD35C8E}" type="sibTrans" cxnId="{054F7693-C946-4847-BD4A-1FC09E72C8FF}">
      <dgm:prSet/>
      <dgm:spPr/>
      <dgm:t>
        <a:bodyPr/>
        <a:lstStyle/>
        <a:p>
          <a:endParaRPr lang="es-ES"/>
        </a:p>
      </dgm:t>
    </dgm:pt>
    <dgm:pt modelId="{386AC3D3-1841-41F6-A72C-5A19981C6848}">
      <dgm:prSet/>
      <dgm:spPr/>
      <dgm:t>
        <a:bodyPr/>
        <a:lstStyle/>
        <a:p>
          <a:r>
            <a:rPr lang="en-GB" dirty="0" err="1">
              <a:solidFill>
                <a:schemeClr val="dk1"/>
              </a:solidFill>
            </a:rPr>
            <a:t>Investoři</a:t>
          </a:r>
          <a:r>
            <a:rPr lang="en-GB" dirty="0">
              <a:solidFill>
                <a:schemeClr val="dk1"/>
              </a:solidFill>
            </a:rPr>
            <a:t> s </a:t>
          </a:r>
          <a:r>
            <a:rPr lang="en-GB" dirty="0" err="1">
              <a:solidFill>
                <a:schemeClr val="dk1"/>
              </a:solidFill>
            </a:rPr>
            <a:t>větší</a:t>
          </a:r>
          <a:r>
            <a:rPr lang="en-GB" dirty="0">
              <a:solidFill>
                <a:schemeClr val="dk1"/>
              </a:solidFill>
            </a:rPr>
            <a:t> </a:t>
          </a:r>
          <a:r>
            <a:rPr lang="en-GB" dirty="0" err="1">
              <a:solidFill>
                <a:schemeClr val="dk1"/>
              </a:solidFill>
            </a:rPr>
            <a:t>pravděpodobností</a:t>
          </a:r>
          <a:r>
            <a:rPr lang="en-GB" dirty="0">
              <a:solidFill>
                <a:schemeClr val="dk1"/>
              </a:solidFill>
            </a:rPr>
            <a:t> </a:t>
          </a:r>
          <a:r>
            <a:rPr lang="en-GB" dirty="0" err="1">
              <a:solidFill>
                <a:schemeClr val="dk1"/>
              </a:solidFill>
            </a:rPr>
            <a:t>podpoří</a:t>
          </a:r>
          <a:r>
            <a:rPr lang="en-GB" dirty="0">
              <a:solidFill>
                <a:schemeClr val="dk1"/>
              </a:solidFill>
            </a:rPr>
            <a:t> </a:t>
          </a:r>
          <a:r>
            <a:rPr lang="en-GB" dirty="0" err="1">
              <a:solidFill>
                <a:schemeClr val="dk1"/>
              </a:solidFill>
            </a:rPr>
            <a:t>renomovanou</a:t>
          </a:r>
          <a:r>
            <a:rPr lang="en-GB" dirty="0">
              <a:solidFill>
                <a:schemeClr val="dk1"/>
              </a:solidFill>
            </a:rPr>
            <a:t> </a:t>
          </a:r>
          <a:r>
            <a:rPr lang="en-GB" dirty="0" err="1">
              <a:solidFill>
                <a:schemeClr val="dk1"/>
              </a:solidFill>
            </a:rPr>
            <a:t>firmu</a:t>
          </a:r>
          <a:endParaRPr lang="en-GB" b="0" i="0" u="none" strike="noStrike" cap="none" dirty="0">
            <a:solidFill>
              <a:schemeClr val="dk1"/>
            </a:solidFill>
            <a:latin typeface="Arial"/>
            <a:ea typeface="Arial"/>
            <a:cs typeface="Arial"/>
            <a:sym typeface="Arial"/>
          </a:endParaRPr>
        </a:p>
      </dgm:t>
    </dgm:pt>
    <dgm:pt modelId="{7089E027-2F2D-4998-83CC-BD1FFD3EEF9F}" type="parTrans" cxnId="{B7ED5573-955B-43E7-B6E0-F1EEA701B22B}">
      <dgm:prSet/>
      <dgm:spPr/>
      <dgm:t>
        <a:bodyPr/>
        <a:lstStyle/>
        <a:p>
          <a:endParaRPr lang="es-ES"/>
        </a:p>
      </dgm:t>
    </dgm:pt>
    <dgm:pt modelId="{930965B9-2C86-4E88-B6F2-3BBF957B5383}" type="sibTrans" cxnId="{B7ED5573-955B-43E7-B6E0-F1EEA701B22B}">
      <dgm:prSet/>
      <dgm:spPr/>
      <dgm:t>
        <a:bodyPr/>
        <a:lstStyle/>
        <a:p>
          <a:endParaRPr lang="es-ES"/>
        </a:p>
      </dgm:t>
    </dgm:pt>
    <dgm:pt modelId="{66EAEF0E-1BBE-4511-9B85-F5DEB8DCBB19}">
      <dgm:prSet/>
      <dgm:spPr/>
      <dgm:t>
        <a:bodyPr/>
        <a:lstStyle/>
        <a:p>
          <a:r>
            <a:rPr lang="cs-CZ" b="1" dirty="0">
              <a:solidFill>
                <a:srgbClr val="18C320"/>
              </a:solidFill>
            </a:rPr>
            <a:t>P</a:t>
          </a:r>
          <a:r>
            <a:rPr lang="en-GB" b="1" dirty="0" err="1">
              <a:solidFill>
                <a:srgbClr val="18C320"/>
              </a:solidFill>
            </a:rPr>
            <a:t>ozitivní</a:t>
          </a:r>
          <a:r>
            <a:rPr lang="en-GB" b="1" dirty="0">
              <a:solidFill>
                <a:srgbClr val="18C320"/>
              </a:solidFill>
            </a:rPr>
            <a:t> </a:t>
          </a:r>
          <a:r>
            <a:rPr lang="en-GB" b="1" dirty="0" err="1">
              <a:solidFill>
                <a:srgbClr val="18C320"/>
              </a:solidFill>
            </a:rPr>
            <a:t>pozornost</a:t>
          </a:r>
          <a:r>
            <a:rPr lang="en-GB" b="1" dirty="0">
              <a:solidFill>
                <a:srgbClr val="18C320"/>
              </a:solidFill>
            </a:rPr>
            <a:t> </a:t>
          </a:r>
          <a:r>
            <a:rPr lang="en-GB" b="1" dirty="0" err="1">
              <a:solidFill>
                <a:srgbClr val="18C320"/>
              </a:solidFill>
            </a:rPr>
            <a:t>médií</a:t>
          </a:r>
          <a:r>
            <a:rPr lang="en-GB" b="0" i="0" u="none" strike="noStrike" cap="none" dirty="0">
              <a:solidFill>
                <a:schemeClr val="dk1"/>
              </a:solidFill>
              <a:latin typeface="Arial"/>
              <a:ea typeface="Arial"/>
              <a:cs typeface="Arial"/>
              <a:sym typeface="Arial"/>
            </a:rPr>
            <a:t>: </a:t>
          </a:r>
        </a:p>
      </dgm:t>
    </dgm:pt>
    <dgm:pt modelId="{364922A5-E497-4DB7-B51E-6FF030BA46A1}" type="parTrans" cxnId="{B124C284-8AE4-499A-9965-3E0E0FDAC392}">
      <dgm:prSet/>
      <dgm:spPr/>
      <dgm:t>
        <a:bodyPr/>
        <a:lstStyle/>
        <a:p>
          <a:endParaRPr lang="es-ES"/>
        </a:p>
      </dgm:t>
    </dgm:pt>
    <dgm:pt modelId="{45AAF1C9-52FB-4506-B373-FD546A118871}" type="sibTrans" cxnId="{B124C284-8AE4-499A-9965-3E0E0FDAC392}">
      <dgm:prSet/>
      <dgm:spPr/>
      <dgm:t>
        <a:bodyPr/>
        <a:lstStyle/>
        <a:p>
          <a:endParaRPr lang="es-ES"/>
        </a:p>
      </dgm:t>
    </dgm:pt>
    <dgm:pt modelId="{0AA2D4C2-3A54-441B-9168-B8A691A87C80}">
      <dgm:prSet/>
      <dgm:spPr/>
      <dgm:t>
        <a:bodyPr/>
        <a:lstStyle/>
        <a:p>
          <a:r>
            <a:rPr lang="en-GB" dirty="0" err="1">
              <a:solidFill>
                <a:schemeClr val="dk1"/>
              </a:solidFill>
            </a:rPr>
            <a:t>Při</a:t>
          </a:r>
          <a:r>
            <a:rPr lang="en-GB" dirty="0">
              <a:solidFill>
                <a:schemeClr val="dk1"/>
              </a:solidFill>
            </a:rPr>
            <a:t> </a:t>
          </a:r>
          <a:r>
            <a:rPr lang="en-GB" dirty="0" err="1">
              <a:solidFill>
                <a:schemeClr val="dk1"/>
              </a:solidFill>
            </a:rPr>
            <a:t>účasti</a:t>
          </a:r>
          <a:r>
            <a:rPr lang="en-GB" dirty="0">
              <a:solidFill>
                <a:schemeClr val="dk1"/>
              </a:solidFill>
            </a:rPr>
            <a:t> </a:t>
          </a:r>
          <a:r>
            <a:rPr lang="en-GB" dirty="0" err="1">
              <a:solidFill>
                <a:schemeClr val="dk1"/>
              </a:solidFill>
            </a:rPr>
            <a:t>na</a:t>
          </a:r>
          <a:r>
            <a:rPr lang="en-GB" dirty="0">
              <a:solidFill>
                <a:schemeClr val="dk1"/>
              </a:solidFill>
            </a:rPr>
            <a:t> </a:t>
          </a:r>
          <a:r>
            <a:rPr lang="en-GB" dirty="0" err="1">
              <a:solidFill>
                <a:schemeClr val="dk1"/>
              </a:solidFill>
            </a:rPr>
            <a:t>komunitních</a:t>
          </a:r>
          <a:r>
            <a:rPr lang="en-GB" dirty="0">
              <a:solidFill>
                <a:schemeClr val="dk1"/>
              </a:solidFill>
            </a:rPr>
            <a:t> </a:t>
          </a:r>
          <a:r>
            <a:rPr lang="cs-CZ" dirty="0">
              <a:solidFill>
                <a:schemeClr val="dk1"/>
              </a:solidFill>
            </a:rPr>
            <a:t>a podobných </a:t>
          </a:r>
          <a:r>
            <a:rPr lang="en-GB" dirty="0" err="1">
              <a:solidFill>
                <a:schemeClr val="dk1"/>
              </a:solidFill>
            </a:rPr>
            <a:t>aktivitách</a:t>
          </a:r>
          <a:endParaRPr lang="en-GB" b="0" i="0" u="none" strike="noStrike" cap="none" dirty="0">
            <a:solidFill>
              <a:schemeClr val="dk1"/>
            </a:solidFill>
            <a:latin typeface="Arial"/>
            <a:ea typeface="Arial"/>
            <a:cs typeface="Arial"/>
            <a:sym typeface="Arial"/>
          </a:endParaRPr>
        </a:p>
      </dgm:t>
    </dgm:pt>
    <dgm:pt modelId="{2A90FBE0-7FF9-449B-B1E3-79B37C816871}" type="parTrans" cxnId="{A0A5CA4C-75DD-41C6-90F7-2D32C7813CC4}">
      <dgm:prSet/>
      <dgm:spPr/>
      <dgm:t>
        <a:bodyPr/>
        <a:lstStyle/>
        <a:p>
          <a:endParaRPr lang="es-ES"/>
        </a:p>
      </dgm:t>
    </dgm:pt>
    <dgm:pt modelId="{B0BB8A6F-8098-41CD-83EF-2B7C39E6B628}" type="sibTrans" cxnId="{A0A5CA4C-75DD-41C6-90F7-2D32C7813CC4}">
      <dgm:prSet/>
      <dgm:spPr/>
      <dgm:t>
        <a:bodyPr/>
        <a:lstStyle/>
        <a:p>
          <a:endParaRPr lang="es-ES"/>
        </a:p>
      </dgm:t>
    </dgm:pt>
    <dgm:pt modelId="{657C1B54-E203-474B-A180-91E6EFC2F792}">
      <dgm:prSet/>
      <dgm:spPr/>
      <dgm:t>
        <a:bodyPr/>
        <a:lstStyle/>
        <a:p>
          <a:r>
            <a:rPr lang="en-GB" b="1" dirty="0" err="1">
              <a:solidFill>
                <a:srgbClr val="18C320"/>
              </a:solidFill>
            </a:rPr>
            <a:t>Snížení</a:t>
          </a:r>
          <a:r>
            <a:rPr lang="en-GB" b="1" dirty="0">
              <a:solidFill>
                <a:srgbClr val="18C320"/>
              </a:solidFill>
            </a:rPr>
            <a:t> </a:t>
          </a:r>
          <a:r>
            <a:rPr lang="en-GB" b="1" dirty="0" err="1">
              <a:solidFill>
                <a:srgbClr val="18C320"/>
              </a:solidFill>
            </a:rPr>
            <a:t>regulační</a:t>
          </a:r>
          <a:r>
            <a:rPr lang="en-GB" b="1" dirty="0">
              <a:solidFill>
                <a:srgbClr val="18C320"/>
              </a:solidFill>
            </a:rPr>
            <a:t> </a:t>
          </a:r>
          <a:r>
            <a:rPr lang="en-GB" b="1" dirty="0" err="1">
              <a:solidFill>
                <a:srgbClr val="18C320"/>
              </a:solidFill>
            </a:rPr>
            <a:t>zátěže</a:t>
          </a:r>
          <a:r>
            <a:rPr lang="en-GB" b="0" i="0" u="none" strike="noStrike" cap="none" dirty="0">
              <a:solidFill>
                <a:schemeClr val="dk1"/>
              </a:solidFill>
              <a:latin typeface="Arial"/>
              <a:ea typeface="Arial"/>
              <a:cs typeface="Arial"/>
              <a:sym typeface="Arial"/>
            </a:rPr>
            <a:t>: </a:t>
          </a:r>
        </a:p>
      </dgm:t>
    </dgm:pt>
    <dgm:pt modelId="{7AA117FF-F366-4E2C-B30C-18EB77BBC550}" type="parTrans" cxnId="{EE8219FC-9224-4DF1-A0A2-ECF17F26657C}">
      <dgm:prSet/>
      <dgm:spPr/>
      <dgm:t>
        <a:bodyPr/>
        <a:lstStyle/>
        <a:p>
          <a:endParaRPr lang="es-ES"/>
        </a:p>
      </dgm:t>
    </dgm:pt>
    <dgm:pt modelId="{500E6464-7DD3-4414-A4AA-E3CC5842C25B}" type="sibTrans" cxnId="{EE8219FC-9224-4DF1-A0A2-ECF17F26657C}">
      <dgm:prSet/>
      <dgm:spPr/>
      <dgm:t>
        <a:bodyPr/>
        <a:lstStyle/>
        <a:p>
          <a:endParaRPr lang="es-ES"/>
        </a:p>
      </dgm:t>
    </dgm:pt>
    <dgm:pt modelId="{CECE06CE-A90A-4499-A391-34B5C5959F80}">
      <dgm:prSet/>
      <dgm:spPr/>
      <dgm:t>
        <a:bodyPr/>
        <a:lstStyle/>
        <a:p>
          <a:r>
            <a:rPr lang="en-GB" dirty="0" err="1">
              <a:solidFill>
                <a:schemeClr val="dk1"/>
              </a:solidFill>
            </a:rPr>
            <a:t>Dobré</a:t>
          </a:r>
          <a:r>
            <a:rPr lang="en-GB" dirty="0">
              <a:solidFill>
                <a:schemeClr val="dk1"/>
              </a:solidFill>
            </a:rPr>
            <a:t> </a:t>
          </a:r>
          <a:r>
            <a:rPr lang="en-GB" dirty="0" err="1">
              <a:solidFill>
                <a:schemeClr val="dk1"/>
              </a:solidFill>
            </a:rPr>
            <a:t>vztahy</a:t>
          </a:r>
          <a:r>
            <a:rPr lang="en-GB" dirty="0">
              <a:solidFill>
                <a:schemeClr val="dk1"/>
              </a:solidFill>
            </a:rPr>
            <a:t> s </a:t>
          </a:r>
          <a:r>
            <a:rPr lang="en-GB" dirty="0" err="1">
              <a:solidFill>
                <a:schemeClr val="dk1"/>
              </a:solidFill>
            </a:rPr>
            <a:t>místními</a:t>
          </a:r>
          <a:r>
            <a:rPr lang="en-GB" dirty="0">
              <a:solidFill>
                <a:schemeClr val="dk1"/>
              </a:solidFill>
            </a:rPr>
            <a:t> </a:t>
          </a:r>
          <a:r>
            <a:rPr lang="en-GB" dirty="0" err="1">
              <a:solidFill>
                <a:schemeClr val="dk1"/>
              </a:solidFill>
            </a:rPr>
            <a:t>úřady</a:t>
          </a:r>
          <a:r>
            <a:rPr lang="en-GB" dirty="0">
              <a:solidFill>
                <a:schemeClr val="dk1"/>
              </a:solidFill>
            </a:rPr>
            <a:t> </a:t>
          </a:r>
          <a:r>
            <a:rPr lang="en-GB" dirty="0" err="1">
              <a:solidFill>
                <a:schemeClr val="dk1"/>
              </a:solidFill>
            </a:rPr>
            <a:t>mohou</a:t>
          </a:r>
          <a:r>
            <a:rPr lang="en-GB" dirty="0">
              <a:solidFill>
                <a:schemeClr val="dk1"/>
              </a:solidFill>
            </a:rPr>
            <a:t> </a:t>
          </a:r>
          <a:r>
            <a:rPr lang="en-GB" dirty="0" err="1">
              <a:solidFill>
                <a:schemeClr val="dk1"/>
              </a:solidFill>
            </a:rPr>
            <a:t>často</a:t>
          </a:r>
          <a:r>
            <a:rPr lang="en-GB" dirty="0">
              <a:solidFill>
                <a:schemeClr val="dk1"/>
              </a:solidFill>
            </a:rPr>
            <a:t> </a:t>
          </a:r>
          <a:r>
            <a:rPr lang="en-GB" dirty="0" err="1">
              <a:solidFill>
                <a:schemeClr val="dk1"/>
              </a:solidFill>
            </a:rPr>
            <a:t>usnadnit</a:t>
          </a:r>
          <a:r>
            <a:rPr lang="en-GB" dirty="0">
              <a:solidFill>
                <a:schemeClr val="dk1"/>
              </a:solidFill>
            </a:rPr>
            <a:t> </a:t>
          </a:r>
          <a:r>
            <a:rPr lang="en-GB" dirty="0" err="1">
              <a:solidFill>
                <a:schemeClr val="dk1"/>
              </a:solidFill>
            </a:rPr>
            <a:t>podnikání</a:t>
          </a:r>
          <a:endParaRPr lang="en-GB" b="0" i="0" u="none" strike="noStrike" cap="none" dirty="0">
            <a:solidFill>
              <a:schemeClr val="dk1"/>
            </a:solidFill>
            <a:latin typeface="Arial"/>
            <a:ea typeface="Arial"/>
            <a:cs typeface="Arial"/>
            <a:sym typeface="Arial"/>
          </a:endParaRPr>
        </a:p>
      </dgm:t>
    </dgm:pt>
    <dgm:pt modelId="{4C61A4CB-0AAF-4DB6-9B90-B4DD7BFAE634}" type="parTrans" cxnId="{C1B58747-9820-4F8B-AACA-C1DD20900E26}">
      <dgm:prSet/>
      <dgm:spPr/>
      <dgm:t>
        <a:bodyPr/>
        <a:lstStyle/>
        <a:p>
          <a:endParaRPr lang="es-ES"/>
        </a:p>
      </dgm:t>
    </dgm:pt>
    <dgm:pt modelId="{A5A162AD-03DD-47B5-897E-194ECB00690A}" type="sibTrans" cxnId="{C1B58747-9820-4F8B-AACA-C1DD20900E26}">
      <dgm:prSet/>
      <dgm:spPr/>
      <dgm:t>
        <a:bodyPr/>
        <a:lstStyle/>
        <a:p>
          <a:endParaRPr lang="es-ES"/>
        </a:p>
      </dgm:t>
    </dgm:pt>
    <dgm:pt modelId="{E693C488-299E-476E-8432-36C211B1ADF7}">
      <dgm:prSet/>
      <dgm:spPr/>
      <dgm:t>
        <a:bodyPr/>
        <a:lstStyle/>
        <a:p>
          <a:r>
            <a:rPr lang="en-GB" b="1" dirty="0" err="1">
              <a:solidFill>
                <a:srgbClr val="18C320"/>
              </a:solidFill>
            </a:rPr>
            <a:t>Identifikace</a:t>
          </a:r>
          <a:r>
            <a:rPr lang="en-GB" b="1" dirty="0">
              <a:solidFill>
                <a:srgbClr val="18C320"/>
              </a:solidFill>
            </a:rPr>
            <a:t> </a:t>
          </a:r>
          <a:r>
            <a:rPr lang="en-GB" b="1" dirty="0" err="1">
              <a:solidFill>
                <a:srgbClr val="18C320"/>
              </a:solidFill>
            </a:rPr>
            <a:t>nových</a:t>
          </a:r>
          <a:r>
            <a:rPr lang="en-GB" b="1" dirty="0">
              <a:solidFill>
                <a:srgbClr val="18C320"/>
              </a:solidFill>
            </a:rPr>
            <a:t> </a:t>
          </a:r>
          <a:r>
            <a:rPr lang="en-GB" b="1" dirty="0" err="1">
              <a:solidFill>
                <a:srgbClr val="18C320"/>
              </a:solidFill>
            </a:rPr>
            <a:t>obchodních</a:t>
          </a:r>
          <a:r>
            <a:rPr lang="en-GB" b="1" dirty="0">
              <a:solidFill>
                <a:srgbClr val="18C320"/>
              </a:solidFill>
            </a:rPr>
            <a:t> </a:t>
          </a:r>
          <a:r>
            <a:rPr lang="en-GB" b="1" dirty="0" err="1">
              <a:solidFill>
                <a:srgbClr val="18C320"/>
              </a:solidFill>
            </a:rPr>
            <a:t>příležitostí</a:t>
          </a:r>
          <a:r>
            <a:rPr lang="en-GB" b="1" dirty="0">
              <a:solidFill>
                <a:srgbClr val="18C320"/>
              </a:solidFill>
            </a:rPr>
            <a:t> </a:t>
          </a:r>
          <a:r>
            <a:rPr lang="en-GB" b="0" i="0" u="none" strike="noStrike" cap="none" dirty="0">
              <a:solidFill>
                <a:schemeClr val="dk1"/>
              </a:solidFill>
              <a:latin typeface="Arial"/>
              <a:ea typeface="Arial"/>
              <a:cs typeface="Arial"/>
              <a:sym typeface="Arial"/>
            </a:rPr>
            <a:t>: </a:t>
          </a:r>
        </a:p>
      </dgm:t>
    </dgm:pt>
    <dgm:pt modelId="{403C5D36-6C25-4040-B3BA-B3C133AEBB0C}" type="parTrans" cxnId="{40BB93E4-4FC2-42AD-8867-47A21CE799B2}">
      <dgm:prSet/>
      <dgm:spPr/>
      <dgm:t>
        <a:bodyPr/>
        <a:lstStyle/>
        <a:p>
          <a:endParaRPr lang="es-ES"/>
        </a:p>
      </dgm:t>
    </dgm:pt>
    <dgm:pt modelId="{96175F7C-61BC-493F-BBB7-6C496218E596}" type="sibTrans" cxnId="{40BB93E4-4FC2-42AD-8867-47A21CE799B2}">
      <dgm:prSet/>
      <dgm:spPr/>
      <dgm:t>
        <a:bodyPr/>
        <a:lstStyle/>
        <a:p>
          <a:endParaRPr lang="es-ES"/>
        </a:p>
      </dgm:t>
    </dgm:pt>
    <dgm:pt modelId="{59DC2B18-AC13-4D20-9A68-AD4553AD144F}">
      <dgm:prSet/>
      <dgm:spPr/>
      <dgm:t>
        <a:bodyPr/>
        <a:lstStyle/>
        <a:p>
          <a:r>
            <a:rPr lang="cs-CZ" dirty="0">
              <a:solidFill>
                <a:schemeClr val="dk1"/>
              </a:solidFill>
            </a:rPr>
            <a:t>Nabídka a </a:t>
          </a:r>
          <a:r>
            <a:rPr lang="en-GB" dirty="0" err="1">
              <a:solidFill>
                <a:schemeClr val="dk1"/>
              </a:solidFill>
            </a:rPr>
            <a:t>vývoj</a:t>
          </a:r>
          <a:r>
            <a:rPr lang="en-GB" dirty="0">
              <a:solidFill>
                <a:schemeClr val="dk1"/>
              </a:solidFill>
            </a:rPr>
            <a:t> </a:t>
          </a:r>
          <a:r>
            <a:rPr lang="en-GB" dirty="0" err="1">
              <a:solidFill>
                <a:schemeClr val="dk1"/>
              </a:solidFill>
            </a:rPr>
            <a:t>nových</a:t>
          </a:r>
          <a:r>
            <a:rPr lang="en-GB" dirty="0">
              <a:solidFill>
                <a:schemeClr val="dk1"/>
              </a:solidFill>
            </a:rPr>
            <a:t> </a:t>
          </a:r>
          <a:r>
            <a:rPr lang="en-GB" dirty="0" err="1">
              <a:solidFill>
                <a:schemeClr val="dk1"/>
              </a:solidFill>
            </a:rPr>
            <a:t>produktů</a:t>
          </a:r>
          <a:r>
            <a:rPr lang="en-GB" dirty="0">
              <a:solidFill>
                <a:schemeClr val="dk1"/>
              </a:solidFill>
            </a:rPr>
            <a:t> </a:t>
          </a:r>
          <a:r>
            <a:rPr lang="en-GB" dirty="0" err="1">
              <a:solidFill>
                <a:schemeClr val="dk1"/>
              </a:solidFill>
            </a:rPr>
            <a:t>nebo</a:t>
          </a:r>
          <a:r>
            <a:rPr lang="en-GB" dirty="0">
              <a:solidFill>
                <a:schemeClr val="dk1"/>
              </a:solidFill>
            </a:rPr>
            <a:t> </a:t>
          </a:r>
          <a:r>
            <a:rPr lang="en-GB" dirty="0" err="1">
              <a:solidFill>
                <a:schemeClr val="dk1"/>
              </a:solidFill>
            </a:rPr>
            <a:t>služeb</a:t>
          </a:r>
          <a:endParaRPr lang="en-GB" b="0" i="0" u="none" strike="noStrike" cap="none" dirty="0">
            <a:solidFill>
              <a:schemeClr val="dk1"/>
            </a:solidFill>
            <a:latin typeface="Arial"/>
            <a:ea typeface="Arial"/>
            <a:cs typeface="Arial"/>
            <a:sym typeface="Arial"/>
          </a:endParaRPr>
        </a:p>
      </dgm:t>
    </dgm:pt>
    <dgm:pt modelId="{88BD41FD-1E1B-40BB-97E9-639A873A6864}" type="parTrans" cxnId="{F70F2C1D-BC97-41C3-8D37-9316D82DBB43}">
      <dgm:prSet/>
      <dgm:spPr/>
      <dgm:t>
        <a:bodyPr/>
        <a:lstStyle/>
        <a:p>
          <a:endParaRPr lang="es-ES"/>
        </a:p>
      </dgm:t>
    </dgm:pt>
    <dgm:pt modelId="{F4273B38-9CFB-4D2E-8353-6C584102012B}" type="sibTrans" cxnId="{F70F2C1D-BC97-41C3-8D37-9316D82DBB43}">
      <dgm:prSet/>
      <dgm:spPr/>
      <dgm:t>
        <a:bodyPr/>
        <a:lstStyle/>
        <a:p>
          <a:endParaRPr lang="es-ES"/>
        </a:p>
      </dgm:t>
    </dgm:pt>
    <dgm:pt modelId="{FF33DF95-F206-43EE-A89F-A5F65A5CE2AF}" type="pres">
      <dgm:prSet presAssocID="{44430E5D-2582-4E32-A472-4FA9B45FA713}" presName="linear" presStyleCnt="0">
        <dgm:presLayoutVars>
          <dgm:dir/>
          <dgm:animLvl val="lvl"/>
          <dgm:resizeHandles val="exact"/>
        </dgm:presLayoutVars>
      </dgm:prSet>
      <dgm:spPr/>
    </dgm:pt>
    <dgm:pt modelId="{EEF2F3D4-5ADC-4712-932C-CCEB9EB1F575}" type="pres">
      <dgm:prSet presAssocID="{4374D82F-0E50-4F30-BC32-75F95717CB4D}" presName="parentLin" presStyleCnt="0"/>
      <dgm:spPr/>
    </dgm:pt>
    <dgm:pt modelId="{7AE9EF87-BDA6-4CD2-B846-D664225C39AC}" type="pres">
      <dgm:prSet presAssocID="{4374D82F-0E50-4F30-BC32-75F95717CB4D}" presName="parentLeftMargin" presStyleLbl="node1" presStyleIdx="0" presStyleCnt="4"/>
      <dgm:spPr/>
    </dgm:pt>
    <dgm:pt modelId="{47D3316A-2AFE-41C0-87C9-2031F81578EB}" type="pres">
      <dgm:prSet presAssocID="{4374D82F-0E50-4F30-BC32-75F95717CB4D}" presName="parentText" presStyleLbl="node1" presStyleIdx="0" presStyleCnt="4">
        <dgm:presLayoutVars>
          <dgm:chMax val="0"/>
          <dgm:bulletEnabled val="1"/>
        </dgm:presLayoutVars>
      </dgm:prSet>
      <dgm:spPr/>
    </dgm:pt>
    <dgm:pt modelId="{93A85DE2-CD85-4EE0-A894-6A8757017F18}" type="pres">
      <dgm:prSet presAssocID="{4374D82F-0E50-4F30-BC32-75F95717CB4D}" presName="negativeSpace" presStyleCnt="0"/>
      <dgm:spPr/>
    </dgm:pt>
    <dgm:pt modelId="{B9AA8B06-1098-4EF2-A832-413407D67ECB}" type="pres">
      <dgm:prSet presAssocID="{4374D82F-0E50-4F30-BC32-75F95717CB4D}" presName="childText" presStyleLbl="conFgAcc1" presStyleIdx="0" presStyleCnt="4">
        <dgm:presLayoutVars>
          <dgm:bulletEnabled val="1"/>
        </dgm:presLayoutVars>
      </dgm:prSet>
      <dgm:spPr/>
    </dgm:pt>
    <dgm:pt modelId="{72D60FCD-480C-455B-806A-CBBDD2AEA2A6}" type="pres">
      <dgm:prSet presAssocID="{DF90550D-A283-4CA0-A950-C48EFAD35C8E}" presName="spaceBetweenRectangles" presStyleCnt="0"/>
      <dgm:spPr/>
    </dgm:pt>
    <dgm:pt modelId="{3303C56F-18A7-4D4D-90E7-36671A74C8D1}" type="pres">
      <dgm:prSet presAssocID="{66EAEF0E-1BBE-4511-9B85-F5DEB8DCBB19}" presName="parentLin" presStyleCnt="0"/>
      <dgm:spPr/>
    </dgm:pt>
    <dgm:pt modelId="{69C9C759-BCE5-436B-A1C0-2D01FFFC336D}" type="pres">
      <dgm:prSet presAssocID="{66EAEF0E-1BBE-4511-9B85-F5DEB8DCBB19}" presName="parentLeftMargin" presStyleLbl="node1" presStyleIdx="0" presStyleCnt="4"/>
      <dgm:spPr/>
    </dgm:pt>
    <dgm:pt modelId="{458F1537-99D0-45D1-9F3E-880A27A0AC20}" type="pres">
      <dgm:prSet presAssocID="{66EAEF0E-1BBE-4511-9B85-F5DEB8DCBB19}" presName="parentText" presStyleLbl="node1" presStyleIdx="1" presStyleCnt="4">
        <dgm:presLayoutVars>
          <dgm:chMax val="0"/>
          <dgm:bulletEnabled val="1"/>
        </dgm:presLayoutVars>
      </dgm:prSet>
      <dgm:spPr/>
    </dgm:pt>
    <dgm:pt modelId="{B5DBD56E-344C-4AB4-B769-ADCAD6995830}" type="pres">
      <dgm:prSet presAssocID="{66EAEF0E-1BBE-4511-9B85-F5DEB8DCBB19}" presName="negativeSpace" presStyleCnt="0"/>
      <dgm:spPr/>
    </dgm:pt>
    <dgm:pt modelId="{9384A23D-6992-4D62-B0AF-7ED93CDF06CA}" type="pres">
      <dgm:prSet presAssocID="{66EAEF0E-1BBE-4511-9B85-F5DEB8DCBB19}" presName="childText" presStyleLbl="conFgAcc1" presStyleIdx="1" presStyleCnt="4" custLinFactNeighborX="454">
        <dgm:presLayoutVars>
          <dgm:bulletEnabled val="1"/>
        </dgm:presLayoutVars>
      </dgm:prSet>
      <dgm:spPr/>
    </dgm:pt>
    <dgm:pt modelId="{4786D897-6898-4705-83C5-74B9DB934E6E}" type="pres">
      <dgm:prSet presAssocID="{45AAF1C9-52FB-4506-B373-FD546A118871}" presName="spaceBetweenRectangles" presStyleCnt="0"/>
      <dgm:spPr/>
    </dgm:pt>
    <dgm:pt modelId="{17B6F954-1956-4097-AB7D-BA7749090E4E}" type="pres">
      <dgm:prSet presAssocID="{657C1B54-E203-474B-A180-91E6EFC2F792}" presName="parentLin" presStyleCnt="0"/>
      <dgm:spPr/>
    </dgm:pt>
    <dgm:pt modelId="{6846F2B3-31FA-44E6-8129-73A2054B4FC1}" type="pres">
      <dgm:prSet presAssocID="{657C1B54-E203-474B-A180-91E6EFC2F792}" presName="parentLeftMargin" presStyleLbl="node1" presStyleIdx="1" presStyleCnt="4"/>
      <dgm:spPr/>
    </dgm:pt>
    <dgm:pt modelId="{51A3BE21-2A0C-4EBF-8B4C-CC63637D4CE7}" type="pres">
      <dgm:prSet presAssocID="{657C1B54-E203-474B-A180-91E6EFC2F792}" presName="parentText" presStyleLbl="node1" presStyleIdx="2" presStyleCnt="4">
        <dgm:presLayoutVars>
          <dgm:chMax val="0"/>
          <dgm:bulletEnabled val="1"/>
        </dgm:presLayoutVars>
      </dgm:prSet>
      <dgm:spPr/>
    </dgm:pt>
    <dgm:pt modelId="{9D2943C9-741B-47D2-ACE8-B3649102FE19}" type="pres">
      <dgm:prSet presAssocID="{657C1B54-E203-474B-A180-91E6EFC2F792}" presName="negativeSpace" presStyleCnt="0"/>
      <dgm:spPr/>
    </dgm:pt>
    <dgm:pt modelId="{3ACCE8D7-2841-419F-9708-A6092B97A7CB}" type="pres">
      <dgm:prSet presAssocID="{657C1B54-E203-474B-A180-91E6EFC2F792}" presName="childText" presStyleLbl="conFgAcc1" presStyleIdx="2" presStyleCnt="4">
        <dgm:presLayoutVars>
          <dgm:bulletEnabled val="1"/>
        </dgm:presLayoutVars>
      </dgm:prSet>
      <dgm:spPr/>
    </dgm:pt>
    <dgm:pt modelId="{54D8C4B8-6659-40F3-B9B3-1D7D9260180E}" type="pres">
      <dgm:prSet presAssocID="{500E6464-7DD3-4414-A4AA-E3CC5842C25B}" presName="spaceBetweenRectangles" presStyleCnt="0"/>
      <dgm:spPr/>
    </dgm:pt>
    <dgm:pt modelId="{1A17BFC3-369B-40F5-A1F5-D8D892B68A1A}" type="pres">
      <dgm:prSet presAssocID="{E693C488-299E-476E-8432-36C211B1ADF7}" presName="parentLin" presStyleCnt="0"/>
      <dgm:spPr/>
    </dgm:pt>
    <dgm:pt modelId="{160FABCE-F346-4F18-A974-9B03A4BA798B}" type="pres">
      <dgm:prSet presAssocID="{E693C488-299E-476E-8432-36C211B1ADF7}" presName="parentLeftMargin" presStyleLbl="node1" presStyleIdx="2" presStyleCnt="4"/>
      <dgm:spPr/>
    </dgm:pt>
    <dgm:pt modelId="{67E9D20B-5F52-4B63-B8F6-910E6A25944F}" type="pres">
      <dgm:prSet presAssocID="{E693C488-299E-476E-8432-36C211B1ADF7}" presName="parentText" presStyleLbl="node1" presStyleIdx="3" presStyleCnt="4">
        <dgm:presLayoutVars>
          <dgm:chMax val="0"/>
          <dgm:bulletEnabled val="1"/>
        </dgm:presLayoutVars>
      </dgm:prSet>
      <dgm:spPr/>
    </dgm:pt>
    <dgm:pt modelId="{CAF36B58-FB49-4326-B7E1-3913A111BB49}" type="pres">
      <dgm:prSet presAssocID="{E693C488-299E-476E-8432-36C211B1ADF7}" presName="negativeSpace" presStyleCnt="0"/>
      <dgm:spPr/>
    </dgm:pt>
    <dgm:pt modelId="{224DD94B-5C24-4A81-9EF3-1D05FFE4FE86}" type="pres">
      <dgm:prSet presAssocID="{E693C488-299E-476E-8432-36C211B1ADF7}" presName="childText" presStyleLbl="conFgAcc1" presStyleIdx="3" presStyleCnt="4">
        <dgm:presLayoutVars>
          <dgm:bulletEnabled val="1"/>
        </dgm:presLayoutVars>
      </dgm:prSet>
      <dgm:spPr/>
    </dgm:pt>
  </dgm:ptLst>
  <dgm:cxnLst>
    <dgm:cxn modelId="{F70F2C1D-BC97-41C3-8D37-9316D82DBB43}" srcId="{E693C488-299E-476E-8432-36C211B1ADF7}" destId="{59DC2B18-AC13-4D20-9A68-AD4553AD144F}" srcOrd="0" destOrd="0" parTransId="{88BD41FD-1E1B-40BB-97E9-639A873A6864}" sibTransId="{F4273B38-9CFB-4D2E-8353-6C584102012B}"/>
    <dgm:cxn modelId="{6B1F203C-947A-473C-B259-B937F7A49D03}" type="presOf" srcId="{66EAEF0E-1BBE-4511-9B85-F5DEB8DCBB19}" destId="{458F1537-99D0-45D1-9F3E-880A27A0AC20}" srcOrd="1" destOrd="0" presId="urn:microsoft.com/office/officeart/2005/8/layout/list1"/>
    <dgm:cxn modelId="{C1B58747-9820-4F8B-AACA-C1DD20900E26}" srcId="{657C1B54-E203-474B-A180-91E6EFC2F792}" destId="{CECE06CE-A90A-4499-A391-34B5C5959F80}" srcOrd="0" destOrd="0" parTransId="{4C61A4CB-0AAF-4DB6-9B90-B4DD7BFAE634}" sibTransId="{A5A162AD-03DD-47B5-897E-194ECB00690A}"/>
    <dgm:cxn modelId="{A0A5CA4C-75DD-41C6-90F7-2D32C7813CC4}" srcId="{66EAEF0E-1BBE-4511-9B85-F5DEB8DCBB19}" destId="{0AA2D4C2-3A54-441B-9168-B8A691A87C80}" srcOrd="0" destOrd="0" parTransId="{2A90FBE0-7FF9-449B-B1E3-79B37C816871}" sibTransId="{B0BB8A6F-8098-41CD-83EF-2B7C39E6B628}"/>
    <dgm:cxn modelId="{1DEAE952-BA1E-40A5-B1B1-AB0C323923B1}" type="presOf" srcId="{4374D82F-0E50-4F30-BC32-75F95717CB4D}" destId="{47D3316A-2AFE-41C0-87C9-2031F81578EB}" srcOrd="1" destOrd="0" presId="urn:microsoft.com/office/officeart/2005/8/layout/list1"/>
    <dgm:cxn modelId="{B7ED5573-955B-43E7-B6E0-F1EEA701B22B}" srcId="{4374D82F-0E50-4F30-BC32-75F95717CB4D}" destId="{386AC3D3-1841-41F6-A72C-5A19981C6848}" srcOrd="0" destOrd="0" parTransId="{7089E027-2F2D-4998-83CC-BD1FFD3EEF9F}" sibTransId="{930965B9-2C86-4E88-B6F2-3BBF957B5383}"/>
    <dgm:cxn modelId="{B124C284-8AE4-499A-9965-3E0E0FDAC392}" srcId="{44430E5D-2582-4E32-A472-4FA9B45FA713}" destId="{66EAEF0E-1BBE-4511-9B85-F5DEB8DCBB19}" srcOrd="1" destOrd="0" parTransId="{364922A5-E497-4DB7-B51E-6FF030BA46A1}" sibTransId="{45AAF1C9-52FB-4506-B373-FD546A118871}"/>
    <dgm:cxn modelId="{A1DE3491-595A-4646-BF37-AD8362DF6CB6}" type="presOf" srcId="{CECE06CE-A90A-4499-A391-34B5C5959F80}" destId="{3ACCE8D7-2841-419F-9708-A6092B97A7CB}" srcOrd="0" destOrd="0" presId="urn:microsoft.com/office/officeart/2005/8/layout/list1"/>
    <dgm:cxn modelId="{054F7693-C946-4847-BD4A-1FC09E72C8FF}" srcId="{44430E5D-2582-4E32-A472-4FA9B45FA713}" destId="{4374D82F-0E50-4F30-BC32-75F95717CB4D}" srcOrd="0" destOrd="0" parTransId="{B941D750-83FE-4A99-A24A-5EBD404D3796}" sibTransId="{DF90550D-A283-4CA0-A950-C48EFAD35C8E}"/>
    <dgm:cxn modelId="{DA431599-AEBC-4DED-96EC-4D3351C8ECF2}" type="presOf" srcId="{657C1B54-E203-474B-A180-91E6EFC2F792}" destId="{51A3BE21-2A0C-4EBF-8B4C-CC63637D4CE7}" srcOrd="1" destOrd="0" presId="urn:microsoft.com/office/officeart/2005/8/layout/list1"/>
    <dgm:cxn modelId="{DCD659AD-2885-4C34-BD56-869782D10F11}" type="presOf" srcId="{4374D82F-0E50-4F30-BC32-75F95717CB4D}" destId="{7AE9EF87-BDA6-4CD2-B846-D664225C39AC}" srcOrd="0" destOrd="0" presId="urn:microsoft.com/office/officeart/2005/8/layout/list1"/>
    <dgm:cxn modelId="{160B7CB7-DA54-48D7-B146-724464FAABA1}" type="presOf" srcId="{44430E5D-2582-4E32-A472-4FA9B45FA713}" destId="{FF33DF95-F206-43EE-A89F-A5F65A5CE2AF}" srcOrd="0" destOrd="0" presId="urn:microsoft.com/office/officeart/2005/8/layout/list1"/>
    <dgm:cxn modelId="{333E3FC2-12D0-4275-8DC0-D73547EEBCA4}" type="presOf" srcId="{E693C488-299E-476E-8432-36C211B1ADF7}" destId="{160FABCE-F346-4F18-A974-9B03A4BA798B}" srcOrd="0" destOrd="0" presId="urn:microsoft.com/office/officeart/2005/8/layout/list1"/>
    <dgm:cxn modelId="{C093DDD3-22E3-4BB7-8347-57A8688AEF32}" type="presOf" srcId="{59DC2B18-AC13-4D20-9A68-AD4553AD144F}" destId="{224DD94B-5C24-4A81-9EF3-1D05FFE4FE86}" srcOrd="0" destOrd="0" presId="urn:microsoft.com/office/officeart/2005/8/layout/list1"/>
    <dgm:cxn modelId="{40BB93E4-4FC2-42AD-8867-47A21CE799B2}" srcId="{44430E5D-2582-4E32-A472-4FA9B45FA713}" destId="{E693C488-299E-476E-8432-36C211B1ADF7}" srcOrd="3" destOrd="0" parTransId="{403C5D36-6C25-4040-B3BA-B3C133AEBB0C}" sibTransId="{96175F7C-61BC-493F-BBB7-6C496218E596}"/>
    <dgm:cxn modelId="{455E9DEB-2D0A-4A8C-B63D-6E517EAC3175}" type="presOf" srcId="{0AA2D4C2-3A54-441B-9168-B8A691A87C80}" destId="{9384A23D-6992-4D62-B0AF-7ED93CDF06CA}" srcOrd="0" destOrd="0" presId="urn:microsoft.com/office/officeart/2005/8/layout/list1"/>
    <dgm:cxn modelId="{1E9FF5F1-D766-461F-BAFD-B2BCFE5D017C}" type="presOf" srcId="{386AC3D3-1841-41F6-A72C-5A19981C6848}" destId="{B9AA8B06-1098-4EF2-A832-413407D67ECB}" srcOrd="0" destOrd="0" presId="urn:microsoft.com/office/officeart/2005/8/layout/list1"/>
    <dgm:cxn modelId="{3DD27FF4-2454-467C-A13F-767A23BDE5F9}" type="presOf" srcId="{657C1B54-E203-474B-A180-91E6EFC2F792}" destId="{6846F2B3-31FA-44E6-8129-73A2054B4FC1}" srcOrd="0" destOrd="0" presId="urn:microsoft.com/office/officeart/2005/8/layout/list1"/>
    <dgm:cxn modelId="{F912FFF5-54BE-4830-B520-B961B9D1D61A}" type="presOf" srcId="{E693C488-299E-476E-8432-36C211B1ADF7}" destId="{67E9D20B-5F52-4B63-B8F6-910E6A25944F}" srcOrd="1" destOrd="0" presId="urn:microsoft.com/office/officeart/2005/8/layout/list1"/>
    <dgm:cxn modelId="{EE8219FC-9224-4DF1-A0A2-ECF17F26657C}" srcId="{44430E5D-2582-4E32-A472-4FA9B45FA713}" destId="{657C1B54-E203-474B-A180-91E6EFC2F792}" srcOrd="2" destOrd="0" parTransId="{7AA117FF-F366-4E2C-B30C-18EB77BBC550}" sibTransId="{500E6464-7DD3-4414-A4AA-E3CC5842C25B}"/>
    <dgm:cxn modelId="{E6C952FC-5265-4952-889C-420D3FBA13C6}" type="presOf" srcId="{66EAEF0E-1BBE-4511-9B85-F5DEB8DCBB19}" destId="{69C9C759-BCE5-436B-A1C0-2D01FFFC336D}" srcOrd="0" destOrd="0" presId="urn:microsoft.com/office/officeart/2005/8/layout/list1"/>
    <dgm:cxn modelId="{27559742-F6FB-4652-A633-57A09C0FFDF1}" type="presParOf" srcId="{FF33DF95-F206-43EE-A89F-A5F65A5CE2AF}" destId="{EEF2F3D4-5ADC-4712-932C-CCEB9EB1F575}" srcOrd="0" destOrd="0" presId="urn:microsoft.com/office/officeart/2005/8/layout/list1"/>
    <dgm:cxn modelId="{2A763034-33E4-4008-89DB-13E69905820B}" type="presParOf" srcId="{EEF2F3D4-5ADC-4712-932C-CCEB9EB1F575}" destId="{7AE9EF87-BDA6-4CD2-B846-D664225C39AC}" srcOrd="0" destOrd="0" presId="urn:microsoft.com/office/officeart/2005/8/layout/list1"/>
    <dgm:cxn modelId="{95FFEBB1-A229-4492-B130-C752D6664416}" type="presParOf" srcId="{EEF2F3D4-5ADC-4712-932C-CCEB9EB1F575}" destId="{47D3316A-2AFE-41C0-87C9-2031F81578EB}" srcOrd="1" destOrd="0" presId="urn:microsoft.com/office/officeart/2005/8/layout/list1"/>
    <dgm:cxn modelId="{E08E9E37-8D87-499C-A3C7-93EC186C62DF}" type="presParOf" srcId="{FF33DF95-F206-43EE-A89F-A5F65A5CE2AF}" destId="{93A85DE2-CD85-4EE0-A894-6A8757017F18}" srcOrd="1" destOrd="0" presId="urn:microsoft.com/office/officeart/2005/8/layout/list1"/>
    <dgm:cxn modelId="{1A7334A1-0BE1-4614-85FA-09412DD9C52A}" type="presParOf" srcId="{FF33DF95-F206-43EE-A89F-A5F65A5CE2AF}" destId="{B9AA8B06-1098-4EF2-A832-413407D67ECB}" srcOrd="2" destOrd="0" presId="urn:microsoft.com/office/officeart/2005/8/layout/list1"/>
    <dgm:cxn modelId="{8A90F25E-9CDB-4C88-965E-C60C6A25FFFE}" type="presParOf" srcId="{FF33DF95-F206-43EE-A89F-A5F65A5CE2AF}" destId="{72D60FCD-480C-455B-806A-CBBDD2AEA2A6}" srcOrd="3" destOrd="0" presId="urn:microsoft.com/office/officeart/2005/8/layout/list1"/>
    <dgm:cxn modelId="{855AA010-C3E3-42C2-AA66-C6A2FF8C1419}" type="presParOf" srcId="{FF33DF95-F206-43EE-A89F-A5F65A5CE2AF}" destId="{3303C56F-18A7-4D4D-90E7-36671A74C8D1}" srcOrd="4" destOrd="0" presId="urn:microsoft.com/office/officeart/2005/8/layout/list1"/>
    <dgm:cxn modelId="{C6909F88-45C6-447E-9C4F-5E6C629787D5}" type="presParOf" srcId="{3303C56F-18A7-4D4D-90E7-36671A74C8D1}" destId="{69C9C759-BCE5-436B-A1C0-2D01FFFC336D}" srcOrd="0" destOrd="0" presId="urn:microsoft.com/office/officeart/2005/8/layout/list1"/>
    <dgm:cxn modelId="{193E2AF5-4242-41DE-8A58-E99E1C3559BA}" type="presParOf" srcId="{3303C56F-18A7-4D4D-90E7-36671A74C8D1}" destId="{458F1537-99D0-45D1-9F3E-880A27A0AC20}" srcOrd="1" destOrd="0" presId="urn:microsoft.com/office/officeart/2005/8/layout/list1"/>
    <dgm:cxn modelId="{1B291DAE-7369-4FE7-BA16-872484B7287F}" type="presParOf" srcId="{FF33DF95-F206-43EE-A89F-A5F65A5CE2AF}" destId="{B5DBD56E-344C-4AB4-B769-ADCAD6995830}" srcOrd="5" destOrd="0" presId="urn:microsoft.com/office/officeart/2005/8/layout/list1"/>
    <dgm:cxn modelId="{ED3411D1-FC41-4AD1-88D9-736C106D9D4E}" type="presParOf" srcId="{FF33DF95-F206-43EE-A89F-A5F65A5CE2AF}" destId="{9384A23D-6992-4D62-B0AF-7ED93CDF06CA}" srcOrd="6" destOrd="0" presId="urn:microsoft.com/office/officeart/2005/8/layout/list1"/>
    <dgm:cxn modelId="{C33BFA47-88C6-495E-BC0D-CB13D871CC80}" type="presParOf" srcId="{FF33DF95-F206-43EE-A89F-A5F65A5CE2AF}" destId="{4786D897-6898-4705-83C5-74B9DB934E6E}" srcOrd="7" destOrd="0" presId="urn:microsoft.com/office/officeart/2005/8/layout/list1"/>
    <dgm:cxn modelId="{00D05305-B309-4DED-8943-AFFB4CAA99FA}" type="presParOf" srcId="{FF33DF95-F206-43EE-A89F-A5F65A5CE2AF}" destId="{17B6F954-1956-4097-AB7D-BA7749090E4E}" srcOrd="8" destOrd="0" presId="urn:microsoft.com/office/officeart/2005/8/layout/list1"/>
    <dgm:cxn modelId="{0DCBABD9-5E9E-4686-9EAF-32379CB76574}" type="presParOf" srcId="{17B6F954-1956-4097-AB7D-BA7749090E4E}" destId="{6846F2B3-31FA-44E6-8129-73A2054B4FC1}" srcOrd="0" destOrd="0" presId="urn:microsoft.com/office/officeart/2005/8/layout/list1"/>
    <dgm:cxn modelId="{F72515CC-5EC7-48F7-9C5D-91BE33FCA03E}" type="presParOf" srcId="{17B6F954-1956-4097-AB7D-BA7749090E4E}" destId="{51A3BE21-2A0C-4EBF-8B4C-CC63637D4CE7}" srcOrd="1" destOrd="0" presId="urn:microsoft.com/office/officeart/2005/8/layout/list1"/>
    <dgm:cxn modelId="{FC66D852-2D7F-48B2-80DA-39A035F78628}" type="presParOf" srcId="{FF33DF95-F206-43EE-A89F-A5F65A5CE2AF}" destId="{9D2943C9-741B-47D2-ACE8-B3649102FE19}" srcOrd="9" destOrd="0" presId="urn:microsoft.com/office/officeart/2005/8/layout/list1"/>
    <dgm:cxn modelId="{BB26F326-A337-495F-B5B4-C671BA0F5874}" type="presParOf" srcId="{FF33DF95-F206-43EE-A89F-A5F65A5CE2AF}" destId="{3ACCE8D7-2841-419F-9708-A6092B97A7CB}" srcOrd="10" destOrd="0" presId="urn:microsoft.com/office/officeart/2005/8/layout/list1"/>
    <dgm:cxn modelId="{FE341270-799F-4CAC-9CC1-FC03959A33AB}" type="presParOf" srcId="{FF33DF95-F206-43EE-A89F-A5F65A5CE2AF}" destId="{54D8C4B8-6659-40F3-B9B3-1D7D9260180E}" srcOrd="11" destOrd="0" presId="urn:microsoft.com/office/officeart/2005/8/layout/list1"/>
    <dgm:cxn modelId="{923D749D-BA36-484A-AF83-54B075818E29}" type="presParOf" srcId="{FF33DF95-F206-43EE-A89F-A5F65A5CE2AF}" destId="{1A17BFC3-369B-40F5-A1F5-D8D892B68A1A}" srcOrd="12" destOrd="0" presId="urn:microsoft.com/office/officeart/2005/8/layout/list1"/>
    <dgm:cxn modelId="{9307C26F-5803-4F13-8CEC-0FE069F93407}" type="presParOf" srcId="{1A17BFC3-369B-40F5-A1F5-D8D892B68A1A}" destId="{160FABCE-F346-4F18-A974-9B03A4BA798B}" srcOrd="0" destOrd="0" presId="urn:microsoft.com/office/officeart/2005/8/layout/list1"/>
    <dgm:cxn modelId="{940F10D5-62E3-4C2A-8C19-F2D6D8ED382A}" type="presParOf" srcId="{1A17BFC3-369B-40F5-A1F5-D8D892B68A1A}" destId="{67E9D20B-5F52-4B63-B8F6-910E6A25944F}" srcOrd="1" destOrd="0" presId="urn:microsoft.com/office/officeart/2005/8/layout/list1"/>
    <dgm:cxn modelId="{06DB7A0C-7285-475A-B664-D98682238E76}" type="presParOf" srcId="{FF33DF95-F206-43EE-A89F-A5F65A5CE2AF}" destId="{CAF36B58-FB49-4326-B7E1-3913A111BB49}" srcOrd="13" destOrd="0" presId="urn:microsoft.com/office/officeart/2005/8/layout/list1"/>
    <dgm:cxn modelId="{72038D19-5FB5-4CBD-AD74-6C09BBF74D87}" type="presParOf" srcId="{FF33DF95-F206-43EE-A89F-A5F65A5CE2AF}" destId="{224DD94B-5C24-4A81-9EF3-1D05FFE4FE8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1D54A-3807-499B-B1AD-84C764A49518}">
      <dsp:nvSpPr>
        <dsp:cNvPr id="0" name=""/>
        <dsp:cNvSpPr/>
      </dsp:nvSpPr>
      <dsp:spPr>
        <a:xfrm>
          <a:off x="0" y="255303"/>
          <a:ext cx="7565572" cy="127575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172" tIns="312420" rIns="58717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dk1"/>
              </a:solidFill>
            </a:rPr>
            <a:t>Společnosti</a:t>
          </a:r>
          <a:r>
            <a:rPr lang="en-GB" sz="1600" kern="1200" dirty="0">
              <a:solidFill>
                <a:schemeClr val="dk1"/>
              </a:solidFill>
            </a:rPr>
            <a:t> </a:t>
          </a:r>
          <a:r>
            <a:rPr lang="en-GB" sz="1600" kern="1200" dirty="0" err="1">
              <a:solidFill>
                <a:schemeClr val="dk1"/>
              </a:solidFill>
            </a:rPr>
            <a:t>často</a:t>
          </a:r>
          <a:r>
            <a:rPr lang="en-GB" sz="1600" kern="1200" dirty="0">
              <a:solidFill>
                <a:schemeClr val="dk1"/>
              </a:solidFill>
            </a:rPr>
            <a:t> </a:t>
          </a:r>
          <a:r>
            <a:rPr lang="en-GB" sz="1600" kern="1200" dirty="0" err="1">
              <a:solidFill>
                <a:schemeClr val="dk1"/>
              </a:solidFill>
            </a:rPr>
            <a:t>upřednostňují</a:t>
          </a:r>
          <a:r>
            <a:rPr lang="en-GB" sz="1600" kern="1200" dirty="0">
              <a:solidFill>
                <a:schemeClr val="dk1"/>
              </a:solidFill>
            </a:rPr>
            <a:t> </a:t>
          </a:r>
          <a:r>
            <a:rPr lang="en-GB" sz="1600" kern="1200" dirty="0" err="1">
              <a:solidFill>
                <a:schemeClr val="dk1"/>
              </a:solidFill>
            </a:rPr>
            <a:t>dodavatele</a:t>
          </a:r>
          <a:r>
            <a:rPr lang="en-GB" sz="1600" kern="1200" dirty="0">
              <a:solidFill>
                <a:schemeClr val="dk1"/>
              </a:solidFill>
            </a:rPr>
            <a:t>, </a:t>
          </a:r>
          <a:r>
            <a:rPr lang="en-GB" sz="1600" kern="1200" dirty="0" err="1">
              <a:solidFill>
                <a:schemeClr val="dk1"/>
              </a:solidFill>
            </a:rPr>
            <a:t>kteří</a:t>
          </a:r>
          <a:r>
            <a:rPr lang="en-GB" sz="1600" kern="1200" dirty="0">
              <a:solidFill>
                <a:schemeClr val="dk1"/>
              </a:solidFill>
            </a:rPr>
            <a:t> </a:t>
          </a:r>
          <a:r>
            <a:rPr lang="en-GB" sz="1600" kern="1200" dirty="0" err="1">
              <a:solidFill>
                <a:schemeClr val="dk1"/>
              </a:solidFill>
            </a:rPr>
            <a:t>mají</a:t>
          </a:r>
          <a:r>
            <a:rPr lang="en-GB" sz="1600" kern="1200" dirty="0">
              <a:solidFill>
                <a:schemeClr val="dk1"/>
              </a:solidFill>
            </a:rPr>
            <a:t> </a:t>
          </a:r>
          <a:r>
            <a:rPr lang="en-GB" sz="1600" kern="1200" dirty="0" err="1">
              <a:solidFill>
                <a:schemeClr val="dk1"/>
              </a:solidFill>
            </a:rPr>
            <a:t>odpovědnou</a:t>
          </a:r>
          <a:r>
            <a:rPr lang="en-GB" sz="1600" kern="1200" dirty="0">
              <a:solidFill>
                <a:schemeClr val="dk1"/>
              </a:solidFill>
            </a:rPr>
            <a:t> </a:t>
          </a:r>
          <a:r>
            <a:rPr lang="en-GB" sz="1600" kern="1200" dirty="0" err="1">
              <a:solidFill>
                <a:schemeClr val="dk1"/>
              </a:solidFill>
            </a:rPr>
            <a:t>politiku</a:t>
          </a:r>
          <a:r>
            <a:rPr lang="en-GB" sz="1600" kern="1200" dirty="0">
              <a:solidFill>
                <a:schemeClr val="dk1"/>
              </a:solidFill>
            </a:rPr>
            <a:t>, </a:t>
          </a:r>
          <a:r>
            <a:rPr lang="en-GB" sz="1600" kern="1200" dirty="0" err="1">
              <a:solidFill>
                <a:schemeClr val="dk1"/>
              </a:solidFill>
            </a:rPr>
            <a:t>protože</a:t>
          </a:r>
          <a:r>
            <a:rPr lang="en-GB" sz="1600" kern="1200" dirty="0">
              <a:solidFill>
                <a:schemeClr val="dk1"/>
              </a:solidFill>
            </a:rPr>
            <a:t> se to </a:t>
          </a:r>
          <a:r>
            <a:rPr lang="en-GB" sz="1600" kern="1200" dirty="0" err="1">
              <a:solidFill>
                <a:schemeClr val="dk1"/>
              </a:solidFill>
            </a:rPr>
            <a:t>může</a:t>
          </a:r>
          <a:r>
            <a:rPr lang="en-GB" sz="1600" kern="1200" dirty="0">
              <a:solidFill>
                <a:schemeClr val="dk1"/>
              </a:solidFill>
            </a:rPr>
            <a:t> </a:t>
          </a:r>
          <a:r>
            <a:rPr lang="en-GB" sz="1600" kern="1200" dirty="0" err="1">
              <a:solidFill>
                <a:schemeClr val="dk1"/>
              </a:solidFill>
            </a:rPr>
            <a:t>odrazit</a:t>
          </a:r>
          <a:r>
            <a:rPr lang="en-GB" sz="1600" kern="1200" dirty="0">
              <a:solidFill>
                <a:schemeClr val="dk1"/>
              </a:solidFill>
            </a:rPr>
            <a:t> </a:t>
          </a:r>
          <a:r>
            <a:rPr lang="en-GB" sz="1600" kern="1200" dirty="0" err="1">
              <a:solidFill>
                <a:schemeClr val="dk1"/>
              </a:solidFill>
            </a:rPr>
            <a:t>na</a:t>
          </a:r>
          <a:r>
            <a:rPr lang="en-GB" sz="1600" kern="1200" dirty="0">
              <a:solidFill>
                <a:schemeClr val="dk1"/>
              </a:solidFill>
            </a:rPr>
            <a:t> tom, jak je </a:t>
          </a:r>
          <a:r>
            <a:rPr lang="en-GB" sz="1600" kern="1200" dirty="0" err="1">
              <a:solidFill>
                <a:schemeClr val="dk1"/>
              </a:solidFill>
            </a:rPr>
            <a:t>vnímají</a:t>
          </a:r>
          <a:r>
            <a:rPr lang="en-GB" sz="1600" kern="1200" dirty="0">
              <a:solidFill>
                <a:schemeClr val="dk1"/>
              </a:solidFill>
            </a:rPr>
            <a:t> </a:t>
          </a:r>
          <a:r>
            <a:rPr lang="en-GB" sz="1600" kern="1200" dirty="0" err="1">
              <a:solidFill>
                <a:schemeClr val="dk1"/>
              </a:solidFill>
            </a:rPr>
            <a:t>jejich</a:t>
          </a:r>
          <a:r>
            <a:rPr lang="en-GB" sz="1600" kern="1200" dirty="0">
              <a:solidFill>
                <a:schemeClr val="dk1"/>
              </a:solidFill>
            </a:rPr>
            <a:t> </a:t>
          </a:r>
          <a:r>
            <a:rPr lang="en-GB" sz="1600" kern="1200" dirty="0" err="1">
              <a:solidFill>
                <a:schemeClr val="dk1"/>
              </a:solidFill>
            </a:rPr>
            <a:t>zákazníci</a:t>
          </a:r>
          <a:r>
            <a:rPr lang="en-GB" sz="1600" kern="1200" dirty="0">
              <a:solidFill>
                <a:schemeClr val="dk1"/>
              </a:solidFill>
            </a:rPr>
            <a:t>. </a:t>
          </a:r>
          <a:r>
            <a:rPr lang="en-GB" sz="1600" kern="1200" dirty="0" err="1">
              <a:solidFill>
                <a:schemeClr val="dk1"/>
              </a:solidFill>
            </a:rPr>
            <a:t>Někteří</a:t>
          </a:r>
          <a:r>
            <a:rPr lang="en-GB" sz="1600" kern="1200" dirty="0">
              <a:solidFill>
                <a:schemeClr val="dk1"/>
              </a:solidFill>
            </a:rPr>
            <a:t> </a:t>
          </a:r>
          <a:r>
            <a:rPr lang="en-GB" sz="1600" kern="1200" dirty="0" err="1">
              <a:solidFill>
                <a:schemeClr val="dk1"/>
              </a:solidFill>
            </a:rPr>
            <a:t>zákazníci</a:t>
          </a:r>
          <a:r>
            <a:rPr lang="en-GB" sz="1600" kern="1200" dirty="0">
              <a:solidFill>
                <a:schemeClr val="dk1"/>
              </a:solidFill>
            </a:rPr>
            <a:t> </a:t>
          </a:r>
          <a:r>
            <a:rPr lang="en-GB" sz="1600" kern="1200" dirty="0" err="1">
              <a:solidFill>
                <a:schemeClr val="dk1"/>
              </a:solidFill>
            </a:rPr>
            <a:t>nejenže</a:t>
          </a:r>
          <a:r>
            <a:rPr lang="en-GB" sz="1600" kern="1200" dirty="0">
              <a:solidFill>
                <a:schemeClr val="dk1"/>
              </a:solidFill>
            </a:rPr>
            <a:t> </a:t>
          </a:r>
          <a:r>
            <a:rPr lang="en-GB" sz="1600" kern="1200" dirty="0" err="1">
              <a:solidFill>
                <a:schemeClr val="dk1"/>
              </a:solidFill>
            </a:rPr>
            <a:t>preferují</a:t>
          </a:r>
          <a:r>
            <a:rPr lang="en-GB" sz="1600" kern="1200" dirty="0">
              <a:solidFill>
                <a:schemeClr val="dk1"/>
              </a:solidFill>
            </a:rPr>
            <a:t> </a:t>
          </a:r>
          <a:r>
            <a:rPr lang="en-GB" sz="1600" kern="1200" dirty="0" err="1">
              <a:solidFill>
                <a:schemeClr val="dk1"/>
              </a:solidFill>
            </a:rPr>
            <a:t>jednání</a:t>
          </a:r>
          <a:r>
            <a:rPr lang="en-GB" sz="1600" kern="1200" dirty="0">
              <a:solidFill>
                <a:schemeClr val="dk1"/>
              </a:solidFill>
            </a:rPr>
            <a:t> s </a:t>
          </a:r>
          <a:r>
            <a:rPr lang="en-GB" sz="1600" kern="1200" dirty="0" err="1">
              <a:solidFill>
                <a:schemeClr val="dk1"/>
              </a:solidFill>
            </a:rPr>
            <a:t>odpovědnými</a:t>
          </a:r>
          <a:r>
            <a:rPr lang="en-GB" sz="1600" kern="1200" dirty="0">
              <a:solidFill>
                <a:schemeClr val="dk1"/>
              </a:solidFill>
            </a:rPr>
            <a:t> </a:t>
          </a:r>
          <a:r>
            <a:rPr lang="en-GB" sz="1600" kern="1200" dirty="0" err="1">
              <a:solidFill>
                <a:schemeClr val="dk1"/>
              </a:solidFill>
            </a:rPr>
            <a:t>společnostmi</a:t>
          </a:r>
          <a:r>
            <a:rPr lang="en-GB" sz="1600" kern="1200" dirty="0">
              <a:solidFill>
                <a:schemeClr val="dk1"/>
              </a:solidFill>
            </a:rPr>
            <a:t>, ale </a:t>
          </a:r>
          <a:r>
            <a:rPr lang="en-GB" sz="1600" kern="1200" dirty="0" err="1">
              <a:solidFill>
                <a:schemeClr val="dk1"/>
              </a:solidFill>
            </a:rPr>
            <a:t>dokonce</a:t>
          </a:r>
          <a:r>
            <a:rPr lang="en-GB" sz="1600" kern="1200" dirty="0">
              <a:solidFill>
                <a:schemeClr val="dk1"/>
              </a:solidFill>
            </a:rPr>
            <a:t> </a:t>
          </a:r>
          <a:r>
            <a:rPr lang="en-GB" sz="1600" kern="1200" dirty="0" err="1">
              <a:solidFill>
                <a:schemeClr val="dk1"/>
              </a:solidFill>
            </a:rPr>
            <a:t>na</a:t>
          </a:r>
          <a:r>
            <a:rPr lang="en-GB" sz="1600" kern="1200" dirty="0">
              <a:solidFill>
                <a:schemeClr val="dk1"/>
              </a:solidFill>
            </a:rPr>
            <a:t> </a:t>
          </a:r>
          <a:r>
            <a:rPr lang="en-GB" sz="1600" kern="1200" dirty="0" err="1">
              <a:solidFill>
                <a:schemeClr val="dk1"/>
              </a:solidFill>
            </a:rPr>
            <a:t>něm</a:t>
          </a:r>
          <a:r>
            <a:rPr lang="en-GB" sz="1600" kern="1200" dirty="0">
              <a:solidFill>
                <a:schemeClr val="dk1"/>
              </a:solidFill>
            </a:rPr>
            <a:t> </a:t>
          </a:r>
          <a:r>
            <a:rPr lang="en-GB" sz="1600" kern="1200" dirty="0" err="1">
              <a:solidFill>
                <a:schemeClr val="dk1"/>
              </a:solidFill>
            </a:rPr>
            <a:t>trvají</a:t>
          </a:r>
          <a:r>
            <a:rPr lang="en-GB" sz="1600" kern="1200" dirty="0">
              <a:solidFill>
                <a:schemeClr val="dk1"/>
              </a:solidFill>
            </a:rPr>
            <a:t>.</a:t>
          </a:r>
          <a:endParaRPr lang="en-GB" sz="1600" b="0" i="0" u="none" strike="noStrike" kern="1200" cap="none" dirty="0">
            <a:solidFill>
              <a:schemeClr val="dk1"/>
            </a:solidFill>
            <a:latin typeface="Arial"/>
            <a:ea typeface="Arial"/>
            <a:cs typeface="Arial"/>
            <a:sym typeface="Arial"/>
          </a:endParaRPr>
        </a:p>
      </dsp:txBody>
      <dsp:txXfrm>
        <a:off x="0" y="255303"/>
        <a:ext cx="7565572" cy="1275750"/>
      </dsp:txXfrm>
    </dsp:sp>
    <dsp:sp modelId="{52295A5F-19E8-4BB0-A934-5AA3E24EA7AD}">
      <dsp:nvSpPr>
        <dsp:cNvPr id="0" name=""/>
        <dsp:cNvSpPr/>
      </dsp:nvSpPr>
      <dsp:spPr>
        <a:xfrm>
          <a:off x="378278" y="33903"/>
          <a:ext cx="5295900"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172" tIns="0" rIns="200172" bIns="0" numCol="1" spcCol="1270" anchor="ctr" anchorCtr="0">
          <a:noAutofit/>
        </a:bodyPr>
        <a:lstStyle/>
        <a:p>
          <a:pPr marL="0" lvl="0" indent="0" algn="l" defTabSz="711200">
            <a:lnSpc>
              <a:spcPct val="90000"/>
            </a:lnSpc>
            <a:spcBef>
              <a:spcPct val="0"/>
            </a:spcBef>
            <a:spcAft>
              <a:spcPct val="35000"/>
            </a:spcAft>
            <a:buClr>
              <a:srgbClr val="000000"/>
            </a:buClr>
            <a:buSzPts val="1600"/>
            <a:buFont typeface="Arial"/>
            <a:buNone/>
          </a:pPr>
          <a:r>
            <a:rPr lang="cs-CZ" sz="1600" b="1" kern="1200" dirty="0">
              <a:solidFill>
                <a:srgbClr val="18C320"/>
              </a:solidFill>
            </a:rPr>
            <a:t>Dobrá podnikatelská</a:t>
          </a:r>
          <a:r>
            <a:rPr lang="en-GB" sz="1600" b="1" kern="1200" dirty="0">
              <a:solidFill>
                <a:srgbClr val="18C320"/>
              </a:solidFill>
            </a:rPr>
            <a:t> </a:t>
          </a:r>
          <a:r>
            <a:rPr lang="en-GB" sz="1600" b="1" kern="1200" dirty="0" err="1">
              <a:solidFill>
                <a:srgbClr val="18C320"/>
              </a:solidFill>
            </a:rPr>
            <a:t>reputa</a:t>
          </a:r>
          <a:r>
            <a:rPr lang="cs-CZ" sz="1600" b="1" kern="1200" dirty="0" err="1">
              <a:solidFill>
                <a:srgbClr val="18C320"/>
              </a:solidFill>
            </a:rPr>
            <a:t>ce</a:t>
          </a:r>
          <a:r>
            <a:rPr lang="en-GB" sz="1600" b="0" i="0" u="none" strike="noStrike" kern="1200" cap="none" dirty="0">
              <a:solidFill>
                <a:schemeClr val="dk1"/>
              </a:solidFill>
              <a:latin typeface="Arial"/>
              <a:ea typeface="Arial"/>
              <a:cs typeface="Arial"/>
              <a:sym typeface="Arial"/>
            </a:rPr>
            <a:t>: </a:t>
          </a:r>
          <a:endParaRPr lang="es-ES" sz="1600" kern="1200" dirty="0"/>
        </a:p>
      </dsp:txBody>
      <dsp:txXfrm>
        <a:off x="399894" y="55519"/>
        <a:ext cx="5252668" cy="399568"/>
      </dsp:txXfrm>
    </dsp:sp>
    <dsp:sp modelId="{52E4307C-0BEE-456B-8170-94BD1B1B9429}">
      <dsp:nvSpPr>
        <dsp:cNvPr id="0" name=""/>
        <dsp:cNvSpPr/>
      </dsp:nvSpPr>
      <dsp:spPr>
        <a:xfrm>
          <a:off x="0" y="1833453"/>
          <a:ext cx="7565572" cy="637875"/>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172" tIns="312420" rIns="587172" bIns="113792" numCol="1" spcCol="1270" anchor="t" anchorCtr="0">
          <a:noAutofit/>
        </a:bodyPr>
        <a:lstStyle/>
        <a:p>
          <a:pPr marL="171450" lvl="1" indent="-171450" algn="l" defTabSz="711200">
            <a:lnSpc>
              <a:spcPct val="90000"/>
            </a:lnSpc>
            <a:spcBef>
              <a:spcPct val="0"/>
            </a:spcBef>
            <a:spcAft>
              <a:spcPct val="15000"/>
            </a:spcAft>
            <a:buChar char="•"/>
          </a:pPr>
          <a:r>
            <a:rPr lang="cs-CZ" sz="1600" kern="1200" dirty="0">
              <a:solidFill>
                <a:schemeClr val="dk1"/>
              </a:solidFill>
            </a:rPr>
            <a:t>S</a:t>
          </a:r>
          <a:r>
            <a:rPr lang="en-GB" sz="1600" kern="1200" dirty="0" err="1">
              <a:solidFill>
                <a:schemeClr val="dk1"/>
              </a:solidFill>
            </a:rPr>
            <a:t>nížením</a:t>
          </a:r>
          <a:r>
            <a:rPr lang="en-GB" sz="1600" kern="1200" dirty="0">
              <a:solidFill>
                <a:schemeClr val="dk1"/>
              </a:solidFill>
            </a:rPr>
            <a:t> </a:t>
          </a:r>
          <a:r>
            <a:rPr lang="en-GB" sz="1600" kern="1200" dirty="0" err="1">
              <a:solidFill>
                <a:schemeClr val="dk1"/>
              </a:solidFill>
            </a:rPr>
            <a:t>spotřeby</a:t>
          </a:r>
          <a:r>
            <a:rPr lang="en-GB" sz="1600" kern="1200" dirty="0">
              <a:solidFill>
                <a:schemeClr val="dk1"/>
              </a:solidFill>
            </a:rPr>
            <a:t> </a:t>
          </a:r>
          <a:r>
            <a:rPr lang="en-GB" sz="1600" kern="1200" dirty="0" err="1">
              <a:solidFill>
                <a:schemeClr val="dk1"/>
              </a:solidFill>
            </a:rPr>
            <a:t>zdrojů</a:t>
          </a:r>
          <a:r>
            <a:rPr lang="en-GB" sz="1600" kern="1200" dirty="0">
              <a:solidFill>
                <a:schemeClr val="dk1"/>
              </a:solidFill>
            </a:rPr>
            <a:t>, </a:t>
          </a:r>
          <a:r>
            <a:rPr lang="en-GB" sz="1600" kern="1200" dirty="0" err="1">
              <a:solidFill>
                <a:schemeClr val="dk1"/>
              </a:solidFill>
            </a:rPr>
            <a:t>odpadu</a:t>
          </a:r>
          <a:r>
            <a:rPr lang="en-GB" sz="1600" kern="1200" dirty="0">
              <a:solidFill>
                <a:schemeClr val="dk1"/>
              </a:solidFill>
            </a:rPr>
            <a:t> a </a:t>
          </a:r>
          <a:r>
            <a:rPr lang="en-GB" sz="1600" kern="1200" dirty="0" err="1">
              <a:solidFill>
                <a:schemeClr val="dk1"/>
              </a:solidFill>
            </a:rPr>
            <a:t>emisí</a:t>
          </a:r>
          <a:r>
            <a:rPr lang="en-GB" sz="1600" kern="1200" dirty="0">
              <a:solidFill>
                <a:schemeClr val="dk1"/>
              </a:solidFill>
            </a:rPr>
            <a:t> </a:t>
          </a:r>
          <a:r>
            <a:rPr lang="en-GB" sz="1600" kern="1200" dirty="0" err="1">
              <a:solidFill>
                <a:schemeClr val="dk1"/>
              </a:solidFill>
            </a:rPr>
            <a:t>firmy</a:t>
          </a:r>
          <a:r>
            <a:rPr lang="en-GB" sz="1600" kern="1200" dirty="0">
              <a:solidFill>
                <a:schemeClr val="dk1"/>
              </a:solidFill>
            </a:rPr>
            <a:t> </a:t>
          </a:r>
          <a:r>
            <a:rPr lang="en-GB" sz="1600" kern="1200" dirty="0" err="1">
              <a:solidFill>
                <a:schemeClr val="dk1"/>
              </a:solidFill>
            </a:rPr>
            <a:t>šetří</a:t>
          </a:r>
          <a:r>
            <a:rPr lang="en-GB" sz="1600" kern="1200" dirty="0">
              <a:solidFill>
                <a:schemeClr val="dk1"/>
              </a:solidFill>
            </a:rPr>
            <a:t> </a:t>
          </a:r>
          <a:r>
            <a:rPr lang="en-GB" sz="1600" kern="1200" dirty="0" err="1">
              <a:solidFill>
                <a:schemeClr val="dk1"/>
              </a:solidFill>
            </a:rPr>
            <a:t>peníze</a:t>
          </a:r>
          <a:r>
            <a:rPr lang="en-GB" sz="1600" kern="1200" dirty="0">
              <a:solidFill>
                <a:schemeClr val="dk1"/>
              </a:solidFill>
            </a:rPr>
            <a:t>.</a:t>
          </a:r>
          <a:endParaRPr lang="en-GB" sz="1600" b="0" i="0" u="none" strike="noStrike" kern="1200" cap="none" dirty="0">
            <a:solidFill>
              <a:schemeClr val="dk1"/>
            </a:solidFill>
            <a:latin typeface="Arial"/>
            <a:ea typeface="Arial"/>
            <a:cs typeface="Arial"/>
            <a:sym typeface="Arial"/>
          </a:endParaRPr>
        </a:p>
      </dsp:txBody>
      <dsp:txXfrm>
        <a:off x="0" y="1833453"/>
        <a:ext cx="7565572" cy="637875"/>
      </dsp:txXfrm>
    </dsp:sp>
    <dsp:sp modelId="{C615522F-3AAE-42AF-909B-8D69BBA72BE5}">
      <dsp:nvSpPr>
        <dsp:cNvPr id="0" name=""/>
        <dsp:cNvSpPr/>
      </dsp:nvSpPr>
      <dsp:spPr>
        <a:xfrm>
          <a:off x="378278" y="1612053"/>
          <a:ext cx="5295900"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172" tIns="0" rIns="200172" bIns="0" numCol="1" spcCol="1270" anchor="ctr" anchorCtr="0">
          <a:noAutofit/>
        </a:bodyPr>
        <a:lstStyle/>
        <a:p>
          <a:pPr marL="0" lvl="0" indent="0" algn="l" defTabSz="711200">
            <a:lnSpc>
              <a:spcPct val="90000"/>
            </a:lnSpc>
            <a:spcBef>
              <a:spcPct val="0"/>
            </a:spcBef>
            <a:spcAft>
              <a:spcPct val="35000"/>
            </a:spcAft>
            <a:buNone/>
          </a:pPr>
          <a:r>
            <a:rPr lang="cs-CZ" sz="1600" b="1" i="0" u="none" strike="noStrike" kern="1200" cap="none" dirty="0">
              <a:solidFill>
                <a:srgbClr val="00CC00"/>
              </a:solidFill>
              <a:latin typeface="Arial"/>
              <a:ea typeface="Arial"/>
              <a:cs typeface="Arial"/>
              <a:sym typeface="Arial"/>
            </a:rPr>
            <a:t>Úspora nákladů</a:t>
          </a:r>
          <a:r>
            <a:rPr lang="en-GB" sz="1600" b="0" i="0" u="none" strike="noStrike" kern="1200" cap="none" dirty="0">
              <a:solidFill>
                <a:schemeClr val="dk1"/>
              </a:solidFill>
              <a:latin typeface="Arial"/>
              <a:ea typeface="Arial"/>
              <a:cs typeface="Arial"/>
              <a:sym typeface="Arial"/>
            </a:rPr>
            <a:t>: </a:t>
          </a:r>
        </a:p>
      </dsp:txBody>
      <dsp:txXfrm>
        <a:off x="399894" y="1633669"/>
        <a:ext cx="5252668" cy="399568"/>
      </dsp:txXfrm>
    </dsp:sp>
    <dsp:sp modelId="{26D4875C-9029-41B6-8BA8-48F0D91F785C}">
      <dsp:nvSpPr>
        <dsp:cNvPr id="0" name=""/>
        <dsp:cNvSpPr/>
      </dsp:nvSpPr>
      <dsp:spPr>
        <a:xfrm>
          <a:off x="0" y="2773728"/>
          <a:ext cx="7565572" cy="127575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7172" tIns="312420" rIns="58717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err="1">
              <a:solidFill>
                <a:schemeClr val="dk1"/>
              </a:solidFill>
            </a:rPr>
            <a:t>Odpovědný</a:t>
          </a:r>
          <a:r>
            <a:rPr lang="en-GB" sz="1600" kern="1200" dirty="0">
              <a:solidFill>
                <a:schemeClr val="dk1"/>
              </a:solidFill>
            </a:rPr>
            <a:t> a </a:t>
          </a:r>
          <a:r>
            <a:rPr lang="en-GB" sz="1600" kern="1200" dirty="0" err="1">
              <a:solidFill>
                <a:schemeClr val="dk1"/>
              </a:solidFill>
            </a:rPr>
            <a:t>udržitelný</a:t>
          </a:r>
          <a:r>
            <a:rPr lang="en-GB" sz="1600" kern="1200" dirty="0">
              <a:solidFill>
                <a:schemeClr val="dk1"/>
              </a:solidFill>
            </a:rPr>
            <a:t> </a:t>
          </a:r>
          <a:r>
            <a:rPr lang="en-GB" sz="1600" kern="1200" dirty="0" err="1">
              <a:solidFill>
                <a:schemeClr val="dk1"/>
              </a:solidFill>
            </a:rPr>
            <a:t>podnik</a:t>
          </a:r>
          <a:r>
            <a:rPr lang="en-GB" sz="1600" kern="1200" dirty="0">
              <a:solidFill>
                <a:schemeClr val="dk1"/>
              </a:solidFill>
            </a:rPr>
            <a:t> </a:t>
          </a:r>
          <a:r>
            <a:rPr lang="cs-CZ" sz="1600" kern="1200" dirty="0">
              <a:solidFill>
                <a:schemeClr val="dk1"/>
              </a:solidFill>
            </a:rPr>
            <a:t>snadněji </a:t>
          </a:r>
          <a:r>
            <a:rPr lang="en-GB" sz="1600" kern="1200" dirty="0">
              <a:solidFill>
                <a:schemeClr val="dk1"/>
              </a:solidFill>
            </a:rPr>
            <a:t>n</a:t>
          </a:r>
          <a:r>
            <a:rPr lang="cs-CZ" sz="1600" kern="1200" dirty="0" err="1">
              <a:solidFill>
                <a:schemeClr val="dk1"/>
              </a:solidFill>
            </a:rPr>
            <a:t>ajímá</a:t>
          </a:r>
          <a:r>
            <a:rPr lang="en-GB" sz="1600" kern="1200" dirty="0">
              <a:solidFill>
                <a:schemeClr val="dk1"/>
              </a:solidFill>
            </a:rPr>
            <a:t> </a:t>
          </a:r>
          <a:r>
            <a:rPr lang="en-GB" sz="1600" kern="1200" dirty="0" err="1">
              <a:solidFill>
                <a:schemeClr val="dk1"/>
              </a:solidFill>
            </a:rPr>
            <a:t>nov</a:t>
          </a:r>
          <a:r>
            <a:rPr lang="cs-CZ" sz="1600" kern="1200" dirty="0">
              <a:solidFill>
                <a:schemeClr val="dk1"/>
              </a:solidFill>
            </a:rPr>
            <a:t>é</a:t>
          </a:r>
          <a:r>
            <a:rPr lang="en-GB" sz="1600" kern="1200" dirty="0">
              <a:solidFill>
                <a:schemeClr val="dk1"/>
              </a:solidFill>
            </a:rPr>
            <a:t> </a:t>
          </a:r>
          <a:r>
            <a:rPr lang="en-GB" sz="1600" kern="1200" dirty="0" err="1">
              <a:solidFill>
                <a:schemeClr val="dk1"/>
              </a:solidFill>
            </a:rPr>
            <a:t>zaměstnanc</a:t>
          </a:r>
          <a:r>
            <a:rPr lang="cs-CZ" sz="1600" kern="1200" dirty="0">
              <a:solidFill>
                <a:schemeClr val="dk1"/>
              </a:solidFill>
            </a:rPr>
            <a:t>e</a:t>
          </a:r>
          <a:r>
            <a:rPr lang="en-GB" sz="1600" kern="1200" dirty="0">
              <a:solidFill>
                <a:schemeClr val="dk1"/>
              </a:solidFill>
            </a:rPr>
            <a:t> </a:t>
          </a:r>
          <a:r>
            <a:rPr lang="cs-CZ" sz="1600" kern="1200" dirty="0">
              <a:solidFill>
                <a:schemeClr val="dk1"/>
              </a:solidFill>
            </a:rPr>
            <a:t>a současně se mu daří </a:t>
          </a:r>
          <a:r>
            <a:rPr lang="en-GB" sz="1600" kern="1200" dirty="0" err="1">
              <a:solidFill>
                <a:schemeClr val="dk1"/>
              </a:solidFill>
            </a:rPr>
            <a:t>udrže</a:t>
          </a:r>
          <a:r>
            <a:rPr lang="cs-CZ" sz="1600" kern="1200" dirty="0">
              <a:solidFill>
                <a:schemeClr val="dk1"/>
              </a:solidFill>
            </a:rPr>
            <a:t>t si</a:t>
          </a:r>
          <a:r>
            <a:rPr lang="en-GB" sz="1600" kern="1200" dirty="0">
              <a:solidFill>
                <a:schemeClr val="dk1"/>
              </a:solidFill>
            </a:rPr>
            <a:t> t</a:t>
          </a:r>
          <a:r>
            <a:rPr lang="cs-CZ" sz="1600" kern="1200" dirty="0">
              <a:solidFill>
                <a:schemeClr val="dk1"/>
              </a:solidFill>
            </a:rPr>
            <a:t>y</a:t>
          </a:r>
          <a:r>
            <a:rPr lang="en-GB" sz="1600" kern="1200" dirty="0">
              <a:solidFill>
                <a:schemeClr val="dk1"/>
              </a:solidFill>
            </a:rPr>
            <a:t> </a:t>
          </a:r>
          <a:r>
            <a:rPr lang="en-GB" sz="1600" kern="1200" dirty="0" err="1">
              <a:solidFill>
                <a:schemeClr val="dk1"/>
              </a:solidFill>
            </a:rPr>
            <a:t>stávající</a:t>
          </a:r>
          <a:r>
            <a:rPr lang="en-GB" sz="1600" kern="1200" dirty="0">
              <a:solidFill>
                <a:schemeClr val="dk1"/>
              </a:solidFill>
            </a:rPr>
            <a:t>. </a:t>
          </a:r>
          <a:r>
            <a:rPr lang="en-GB" sz="1600" kern="1200" dirty="0" err="1">
              <a:solidFill>
                <a:schemeClr val="dk1"/>
              </a:solidFill>
            </a:rPr>
            <a:t>Zaměstnanci</a:t>
          </a:r>
          <a:r>
            <a:rPr lang="en-GB" sz="1600" kern="1200" dirty="0">
              <a:solidFill>
                <a:schemeClr val="dk1"/>
              </a:solidFill>
            </a:rPr>
            <a:t> </a:t>
          </a:r>
          <a:r>
            <a:rPr lang="en-GB" sz="1600" kern="1200" dirty="0" err="1">
              <a:solidFill>
                <a:schemeClr val="dk1"/>
              </a:solidFill>
            </a:rPr>
            <a:t>mohou</a:t>
          </a:r>
          <a:r>
            <a:rPr lang="en-GB" sz="1600" kern="1200" dirty="0">
              <a:solidFill>
                <a:schemeClr val="dk1"/>
              </a:solidFill>
            </a:rPr>
            <a:t> </a:t>
          </a:r>
          <a:r>
            <a:rPr lang="en-GB" sz="1600" kern="1200" dirty="0" err="1">
              <a:solidFill>
                <a:schemeClr val="dk1"/>
              </a:solidFill>
            </a:rPr>
            <a:t>být</a:t>
          </a:r>
          <a:r>
            <a:rPr lang="en-GB" sz="1600" kern="1200" dirty="0">
              <a:solidFill>
                <a:schemeClr val="dk1"/>
              </a:solidFill>
            </a:rPr>
            <a:t> </a:t>
          </a:r>
          <a:r>
            <a:rPr lang="en-GB" sz="1600" kern="1200" dirty="0" err="1">
              <a:solidFill>
                <a:schemeClr val="dk1"/>
              </a:solidFill>
            </a:rPr>
            <a:t>motivováni</a:t>
          </a:r>
          <a:r>
            <a:rPr lang="en-GB" sz="1600" kern="1200" dirty="0">
              <a:solidFill>
                <a:schemeClr val="dk1"/>
              </a:solidFill>
            </a:rPr>
            <a:t> </a:t>
          </a:r>
          <a:r>
            <a:rPr lang="en-GB" sz="1600" kern="1200" dirty="0" err="1">
              <a:solidFill>
                <a:schemeClr val="dk1"/>
              </a:solidFill>
            </a:rPr>
            <a:t>zůstat</a:t>
          </a:r>
          <a:r>
            <a:rPr lang="en-GB" sz="1600" kern="1200" dirty="0">
              <a:solidFill>
                <a:schemeClr val="dk1"/>
              </a:solidFill>
            </a:rPr>
            <a:t> </a:t>
          </a:r>
          <a:r>
            <a:rPr lang="en-GB" sz="1600" kern="1200" dirty="0" err="1">
              <a:solidFill>
                <a:schemeClr val="dk1"/>
              </a:solidFill>
            </a:rPr>
            <a:t>déle</a:t>
          </a:r>
          <a:r>
            <a:rPr lang="en-GB" sz="1600" kern="1200" dirty="0">
              <a:solidFill>
                <a:schemeClr val="dk1"/>
              </a:solidFill>
            </a:rPr>
            <a:t>, </a:t>
          </a:r>
          <a:r>
            <a:rPr lang="en-GB" sz="1600" kern="1200" dirty="0" err="1">
              <a:solidFill>
                <a:schemeClr val="dk1"/>
              </a:solidFill>
            </a:rPr>
            <a:t>čímž</a:t>
          </a:r>
          <a:r>
            <a:rPr lang="en-GB" sz="1600" kern="1200" dirty="0">
              <a:solidFill>
                <a:schemeClr val="dk1"/>
              </a:solidFill>
            </a:rPr>
            <a:t> se </a:t>
          </a:r>
          <a:r>
            <a:rPr lang="en-GB" sz="1600" kern="1200" dirty="0" err="1">
              <a:solidFill>
                <a:schemeClr val="dk1"/>
              </a:solidFill>
            </a:rPr>
            <a:t>sníží</a:t>
          </a:r>
          <a:r>
            <a:rPr lang="en-GB" sz="1600" kern="1200" dirty="0">
              <a:solidFill>
                <a:schemeClr val="dk1"/>
              </a:solidFill>
            </a:rPr>
            <a:t> </a:t>
          </a:r>
          <a:r>
            <a:rPr lang="en-GB" sz="1600" kern="1200" dirty="0" err="1">
              <a:solidFill>
                <a:schemeClr val="dk1"/>
              </a:solidFill>
            </a:rPr>
            <a:t>náklady</a:t>
          </a:r>
          <a:r>
            <a:rPr lang="en-GB" sz="1600" kern="1200" dirty="0">
              <a:solidFill>
                <a:schemeClr val="dk1"/>
              </a:solidFill>
            </a:rPr>
            <a:t> </a:t>
          </a:r>
          <a:r>
            <a:rPr lang="cs-CZ" sz="1600" kern="1200" dirty="0">
              <a:solidFill>
                <a:schemeClr val="dk1"/>
              </a:solidFill>
            </a:rPr>
            <a:t>včetně nákladů na</a:t>
          </a:r>
          <a:r>
            <a:rPr lang="en-GB" sz="1600" kern="1200" dirty="0">
              <a:solidFill>
                <a:schemeClr val="dk1"/>
              </a:solidFill>
            </a:rPr>
            <a:t> </a:t>
          </a:r>
          <a:r>
            <a:rPr lang="en-GB" sz="1600" kern="1200" dirty="0" err="1">
              <a:solidFill>
                <a:schemeClr val="dk1"/>
              </a:solidFill>
            </a:rPr>
            <a:t>nábor</a:t>
          </a:r>
          <a:r>
            <a:rPr lang="en-GB" sz="1600" kern="1200" dirty="0">
              <a:solidFill>
                <a:schemeClr val="dk1"/>
              </a:solidFill>
            </a:rPr>
            <a:t> a </a:t>
          </a:r>
          <a:r>
            <a:rPr lang="en-GB" sz="1600" kern="1200" dirty="0" err="1">
              <a:solidFill>
                <a:schemeClr val="dk1"/>
              </a:solidFill>
            </a:rPr>
            <a:t>rekvalifikace</a:t>
          </a:r>
          <a:r>
            <a:rPr lang="en-GB" sz="1600" kern="1200" dirty="0">
              <a:solidFill>
                <a:schemeClr val="dk1"/>
              </a:solidFill>
            </a:rPr>
            <a:t>.</a:t>
          </a:r>
          <a:endParaRPr lang="en-GB" sz="1600" b="0" i="0" u="none" strike="noStrike" kern="1200" cap="none" dirty="0">
            <a:solidFill>
              <a:schemeClr val="dk1"/>
            </a:solidFill>
            <a:latin typeface="Arial"/>
            <a:ea typeface="Arial"/>
            <a:cs typeface="Arial"/>
            <a:sym typeface="Arial"/>
          </a:endParaRPr>
        </a:p>
      </dsp:txBody>
      <dsp:txXfrm>
        <a:off x="0" y="2773728"/>
        <a:ext cx="7565572" cy="1275750"/>
      </dsp:txXfrm>
    </dsp:sp>
    <dsp:sp modelId="{59E52BFD-4081-4EA6-89C7-FDBA021F73B6}">
      <dsp:nvSpPr>
        <dsp:cNvPr id="0" name=""/>
        <dsp:cNvSpPr/>
      </dsp:nvSpPr>
      <dsp:spPr>
        <a:xfrm>
          <a:off x="378278" y="2552328"/>
          <a:ext cx="5295900" cy="44280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172" tIns="0" rIns="200172" bIns="0" numCol="1" spcCol="1270" anchor="ctr" anchorCtr="0">
          <a:noAutofit/>
        </a:bodyPr>
        <a:lstStyle/>
        <a:p>
          <a:pPr marL="0" lvl="0" indent="0" algn="l" defTabSz="711200">
            <a:lnSpc>
              <a:spcPct val="90000"/>
            </a:lnSpc>
            <a:spcBef>
              <a:spcPct val="0"/>
            </a:spcBef>
            <a:spcAft>
              <a:spcPct val="35000"/>
            </a:spcAft>
            <a:buNone/>
          </a:pPr>
          <a:r>
            <a:rPr lang="en-GB" sz="1600" b="1" kern="1200" dirty="0" err="1">
              <a:solidFill>
                <a:srgbClr val="18C320"/>
              </a:solidFill>
            </a:rPr>
            <a:t>Hledání</a:t>
          </a:r>
          <a:r>
            <a:rPr lang="en-GB" sz="1600" b="1" kern="1200" dirty="0">
              <a:solidFill>
                <a:srgbClr val="18C320"/>
              </a:solidFill>
            </a:rPr>
            <a:t> a </a:t>
          </a:r>
          <a:r>
            <a:rPr lang="en-GB" sz="1600" b="1" kern="1200" dirty="0" err="1">
              <a:solidFill>
                <a:srgbClr val="18C320"/>
              </a:solidFill>
            </a:rPr>
            <a:t>udržení</a:t>
          </a:r>
          <a:r>
            <a:rPr lang="en-GB" sz="1600" b="1" kern="1200" dirty="0">
              <a:solidFill>
                <a:srgbClr val="18C320"/>
              </a:solidFill>
            </a:rPr>
            <a:t> </a:t>
          </a:r>
          <a:r>
            <a:rPr lang="cs-CZ" sz="1600" b="1" kern="1200" dirty="0">
              <a:solidFill>
                <a:srgbClr val="18C320"/>
              </a:solidFill>
            </a:rPr>
            <a:t>si </a:t>
          </a:r>
          <a:r>
            <a:rPr lang="en-GB" sz="1600" b="1" kern="1200" dirty="0" err="1">
              <a:solidFill>
                <a:srgbClr val="18C320"/>
              </a:solidFill>
            </a:rPr>
            <a:t>talentovaných</a:t>
          </a:r>
          <a:r>
            <a:rPr lang="en-GB" sz="1600" b="1" kern="1200" dirty="0">
              <a:solidFill>
                <a:srgbClr val="18C320"/>
              </a:solidFill>
            </a:rPr>
            <a:t> </a:t>
          </a:r>
          <a:r>
            <a:rPr lang="en-GB" sz="1600" b="1" kern="1200" dirty="0" err="1">
              <a:solidFill>
                <a:srgbClr val="18C320"/>
              </a:solidFill>
            </a:rPr>
            <a:t>zaměstnanců</a:t>
          </a:r>
          <a:r>
            <a:rPr lang="en-GB" sz="1600" b="0" i="0" u="none" strike="noStrike" kern="1200" cap="none" dirty="0">
              <a:solidFill>
                <a:schemeClr val="dk1"/>
              </a:solidFill>
              <a:latin typeface="Arial"/>
              <a:ea typeface="Arial"/>
              <a:cs typeface="Arial"/>
              <a:sym typeface="Arial"/>
            </a:rPr>
            <a:t>: </a:t>
          </a:r>
        </a:p>
      </dsp:txBody>
      <dsp:txXfrm>
        <a:off x="399894" y="2573944"/>
        <a:ext cx="525266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A8B06-1098-4EF2-A832-413407D67ECB}">
      <dsp:nvSpPr>
        <dsp:cNvPr id="0" name=""/>
        <dsp:cNvSpPr/>
      </dsp:nvSpPr>
      <dsp:spPr>
        <a:xfrm>
          <a:off x="0" y="305469"/>
          <a:ext cx="7975373" cy="709537"/>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54076" rIns="61897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dk1"/>
              </a:solidFill>
            </a:rPr>
            <a:t>Investoři</a:t>
          </a:r>
          <a:r>
            <a:rPr lang="en-GB" sz="1700" kern="1200" dirty="0">
              <a:solidFill>
                <a:schemeClr val="dk1"/>
              </a:solidFill>
            </a:rPr>
            <a:t> s </a:t>
          </a:r>
          <a:r>
            <a:rPr lang="en-GB" sz="1700" kern="1200" dirty="0" err="1">
              <a:solidFill>
                <a:schemeClr val="dk1"/>
              </a:solidFill>
            </a:rPr>
            <a:t>větší</a:t>
          </a:r>
          <a:r>
            <a:rPr lang="en-GB" sz="1700" kern="1200" dirty="0">
              <a:solidFill>
                <a:schemeClr val="dk1"/>
              </a:solidFill>
            </a:rPr>
            <a:t> </a:t>
          </a:r>
          <a:r>
            <a:rPr lang="en-GB" sz="1700" kern="1200" dirty="0" err="1">
              <a:solidFill>
                <a:schemeClr val="dk1"/>
              </a:solidFill>
            </a:rPr>
            <a:t>pravděpodobností</a:t>
          </a:r>
          <a:r>
            <a:rPr lang="en-GB" sz="1700" kern="1200" dirty="0">
              <a:solidFill>
                <a:schemeClr val="dk1"/>
              </a:solidFill>
            </a:rPr>
            <a:t> </a:t>
          </a:r>
          <a:r>
            <a:rPr lang="en-GB" sz="1700" kern="1200" dirty="0" err="1">
              <a:solidFill>
                <a:schemeClr val="dk1"/>
              </a:solidFill>
            </a:rPr>
            <a:t>podpoří</a:t>
          </a:r>
          <a:r>
            <a:rPr lang="en-GB" sz="1700" kern="1200" dirty="0">
              <a:solidFill>
                <a:schemeClr val="dk1"/>
              </a:solidFill>
            </a:rPr>
            <a:t> </a:t>
          </a:r>
          <a:r>
            <a:rPr lang="en-GB" sz="1700" kern="1200" dirty="0" err="1">
              <a:solidFill>
                <a:schemeClr val="dk1"/>
              </a:solidFill>
            </a:rPr>
            <a:t>renomovanou</a:t>
          </a:r>
          <a:r>
            <a:rPr lang="en-GB" sz="1700" kern="1200" dirty="0">
              <a:solidFill>
                <a:schemeClr val="dk1"/>
              </a:solidFill>
            </a:rPr>
            <a:t> </a:t>
          </a:r>
          <a:r>
            <a:rPr lang="en-GB" sz="1700" kern="1200" dirty="0" err="1">
              <a:solidFill>
                <a:schemeClr val="dk1"/>
              </a:solidFill>
            </a:rPr>
            <a:t>firmu</a:t>
          </a:r>
          <a:endParaRPr lang="en-GB" sz="1700" b="0" i="0" u="none" strike="noStrike" kern="1200" cap="none" dirty="0">
            <a:solidFill>
              <a:schemeClr val="dk1"/>
            </a:solidFill>
            <a:latin typeface="Arial"/>
            <a:ea typeface="Arial"/>
            <a:cs typeface="Arial"/>
            <a:sym typeface="Arial"/>
          </a:endParaRPr>
        </a:p>
      </dsp:txBody>
      <dsp:txXfrm>
        <a:off x="0" y="305469"/>
        <a:ext cx="7975373" cy="709537"/>
      </dsp:txXfrm>
    </dsp:sp>
    <dsp:sp modelId="{47D3316A-2AFE-41C0-87C9-2031F81578EB}">
      <dsp:nvSpPr>
        <dsp:cNvPr id="0" name=""/>
        <dsp:cNvSpPr/>
      </dsp:nvSpPr>
      <dsp:spPr>
        <a:xfrm>
          <a:off x="398768" y="54549"/>
          <a:ext cx="5582761"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755650">
            <a:lnSpc>
              <a:spcPct val="90000"/>
            </a:lnSpc>
            <a:spcBef>
              <a:spcPct val="0"/>
            </a:spcBef>
            <a:spcAft>
              <a:spcPct val="35000"/>
            </a:spcAft>
            <a:buNone/>
          </a:pPr>
          <a:r>
            <a:rPr lang="en-GB" sz="1700" b="1" kern="1200" dirty="0" err="1">
              <a:solidFill>
                <a:srgbClr val="18C320"/>
              </a:solidFill>
            </a:rPr>
            <a:t>Přístup</a:t>
          </a:r>
          <a:r>
            <a:rPr lang="en-GB" sz="1700" b="1" kern="1200" dirty="0">
              <a:solidFill>
                <a:srgbClr val="18C320"/>
              </a:solidFill>
            </a:rPr>
            <a:t> k </a:t>
          </a:r>
          <a:r>
            <a:rPr lang="en-GB" sz="1700" b="1" kern="1200" dirty="0" err="1">
              <a:solidFill>
                <a:srgbClr val="18C320"/>
              </a:solidFill>
            </a:rPr>
            <a:t>financím</a:t>
          </a:r>
          <a:r>
            <a:rPr lang="en-GB" sz="1700" b="0" i="0" u="none" strike="noStrike" kern="1200" cap="none" dirty="0">
              <a:solidFill>
                <a:schemeClr val="dk1"/>
              </a:solidFill>
              <a:latin typeface="Arial"/>
              <a:ea typeface="Arial"/>
              <a:cs typeface="Arial"/>
              <a:sym typeface="Arial"/>
            </a:rPr>
            <a:t>:</a:t>
          </a:r>
        </a:p>
      </dsp:txBody>
      <dsp:txXfrm>
        <a:off x="423266" y="79047"/>
        <a:ext cx="5533765" cy="452844"/>
      </dsp:txXfrm>
    </dsp:sp>
    <dsp:sp modelId="{9384A23D-6992-4D62-B0AF-7ED93CDF06CA}">
      <dsp:nvSpPr>
        <dsp:cNvPr id="0" name=""/>
        <dsp:cNvSpPr/>
      </dsp:nvSpPr>
      <dsp:spPr>
        <a:xfrm>
          <a:off x="0" y="1357727"/>
          <a:ext cx="7975373" cy="709537"/>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54076" rIns="61897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dk1"/>
              </a:solidFill>
            </a:rPr>
            <a:t>Při</a:t>
          </a:r>
          <a:r>
            <a:rPr lang="en-GB" sz="1700" kern="1200" dirty="0">
              <a:solidFill>
                <a:schemeClr val="dk1"/>
              </a:solidFill>
            </a:rPr>
            <a:t> </a:t>
          </a:r>
          <a:r>
            <a:rPr lang="en-GB" sz="1700" kern="1200" dirty="0" err="1">
              <a:solidFill>
                <a:schemeClr val="dk1"/>
              </a:solidFill>
            </a:rPr>
            <a:t>účasti</a:t>
          </a:r>
          <a:r>
            <a:rPr lang="en-GB" sz="1700" kern="1200" dirty="0">
              <a:solidFill>
                <a:schemeClr val="dk1"/>
              </a:solidFill>
            </a:rPr>
            <a:t> </a:t>
          </a:r>
          <a:r>
            <a:rPr lang="en-GB" sz="1700" kern="1200" dirty="0" err="1">
              <a:solidFill>
                <a:schemeClr val="dk1"/>
              </a:solidFill>
            </a:rPr>
            <a:t>na</a:t>
          </a:r>
          <a:r>
            <a:rPr lang="en-GB" sz="1700" kern="1200" dirty="0">
              <a:solidFill>
                <a:schemeClr val="dk1"/>
              </a:solidFill>
            </a:rPr>
            <a:t> </a:t>
          </a:r>
          <a:r>
            <a:rPr lang="en-GB" sz="1700" kern="1200" dirty="0" err="1">
              <a:solidFill>
                <a:schemeClr val="dk1"/>
              </a:solidFill>
            </a:rPr>
            <a:t>komunitních</a:t>
          </a:r>
          <a:r>
            <a:rPr lang="en-GB" sz="1700" kern="1200" dirty="0">
              <a:solidFill>
                <a:schemeClr val="dk1"/>
              </a:solidFill>
            </a:rPr>
            <a:t> </a:t>
          </a:r>
          <a:r>
            <a:rPr lang="cs-CZ" sz="1700" kern="1200" dirty="0">
              <a:solidFill>
                <a:schemeClr val="dk1"/>
              </a:solidFill>
            </a:rPr>
            <a:t>a podobných </a:t>
          </a:r>
          <a:r>
            <a:rPr lang="en-GB" sz="1700" kern="1200" dirty="0" err="1">
              <a:solidFill>
                <a:schemeClr val="dk1"/>
              </a:solidFill>
            </a:rPr>
            <a:t>aktivitách</a:t>
          </a:r>
          <a:endParaRPr lang="en-GB" sz="1700" b="0" i="0" u="none" strike="noStrike" kern="1200" cap="none" dirty="0">
            <a:solidFill>
              <a:schemeClr val="dk1"/>
            </a:solidFill>
            <a:latin typeface="Arial"/>
            <a:ea typeface="Arial"/>
            <a:cs typeface="Arial"/>
            <a:sym typeface="Arial"/>
          </a:endParaRPr>
        </a:p>
      </dsp:txBody>
      <dsp:txXfrm>
        <a:off x="0" y="1357727"/>
        <a:ext cx="7975373" cy="709537"/>
      </dsp:txXfrm>
    </dsp:sp>
    <dsp:sp modelId="{458F1537-99D0-45D1-9F3E-880A27A0AC20}">
      <dsp:nvSpPr>
        <dsp:cNvPr id="0" name=""/>
        <dsp:cNvSpPr/>
      </dsp:nvSpPr>
      <dsp:spPr>
        <a:xfrm>
          <a:off x="398768" y="1106807"/>
          <a:ext cx="5582761"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755650">
            <a:lnSpc>
              <a:spcPct val="90000"/>
            </a:lnSpc>
            <a:spcBef>
              <a:spcPct val="0"/>
            </a:spcBef>
            <a:spcAft>
              <a:spcPct val="35000"/>
            </a:spcAft>
            <a:buNone/>
          </a:pPr>
          <a:r>
            <a:rPr lang="cs-CZ" sz="1700" b="1" kern="1200" dirty="0">
              <a:solidFill>
                <a:srgbClr val="18C320"/>
              </a:solidFill>
            </a:rPr>
            <a:t>P</a:t>
          </a:r>
          <a:r>
            <a:rPr lang="en-GB" sz="1700" b="1" kern="1200" dirty="0" err="1">
              <a:solidFill>
                <a:srgbClr val="18C320"/>
              </a:solidFill>
            </a:rPr>
            <a:t>ozitivní</a:t>
          </a:r>
          <a:r>
            <a:rPr lang="en-GB" sz="1700" b="1" kern="1200" dirty="0">
              <a:solidFill>
                <a:srgbClr val="18C320"/>
              </a:solidFill>
            </a:rPr>
            <a:t> </a:t>
          </a:r>
          <a:r>
            <a:rPr lang="en-GB" sz="1700" b="1" kern="1200" dirty="0" err="1">
              <a:solidFill>
                <a:srgbClr val="18C320"/>
              </a:solidFill>
            </a:rPr>
            <a:t>pozornost</a:t>
          </a:r>
          <a:r>
            <a:rPr lang="en-GB" sz="1700" b="1" kern="1200" dirty="0">
              <a:solidFill>
                <a:srgbClr val="18C320"/>
              </a:solidFill>
            </a:rPr>
            <a:t> </a:t>
          </a:r>
          <a:r>
            <a:rPr lang="en-GB" sz="1700" b="1" kern="1200" dirty="0" err="1">
              <a:solidFill>
                <a:srgbClr val="18C320"/>
              </a:solidFill>
            </a:rPr>
            <a:t>médií</a:t>
          </a:r>
          <a:r>
            <a:rPr lang="en-GB" sz="1700" b="0" i="0" u="none" strike="noStrike" kern="1200" cap="none" dirty="0">
              <a:solidFill>
                <a:schemeClr val="dk1"/>
              </a:solidFill>
              <a:latin typeface="Arial"/>
              <a:ea typeface="Arial"/>
              <a:cs typeface="Arial"/>
              <a:sym typeface="Arial"/>
            </a:rPr>
            <a:t>: </a:t>
          </a:r>
        </a:p>
      </dsp:txBody>
      <dsp:txXfrm>
        <a:off x="423266" y="1131305"/>
        <a:ext cx="5533765" cy="452844"/>
      </dsp:txXfrm>
    </dsp:sp>
    <dsp:sp modelId="{3ACCE8D7-2841-419F-9708-A6092B97A7CB}">
      <dsp:nvSpPr>
        <dsp:cNvPr id="0" name=""/>
        <dsp:cNvSpPr/>
      </dsp:nvSpPr>
      <dsp:spPr>
        <a:xfrm>
          <a:off x="0" y="2409985"/>
          <a:ext cx="7975373" cy="709537"/>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54076" rIns="618978"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dk1"/>
              </a:solidFill>
            </a:rPr>
            <a:t>Dobré</a:t>
          </a:r>
          <a:r>
            <a:rPr lang="en-GB" sz="1700" kern="1200" dirty="0">
              <a:solidFill>
                <a:schemeClr val="dk1"/>
              </a:solidFill>
            </a:rPr>
            <a:t> </a:t>
          </a:r>
          <a:r>
            <a:rPr lang="en-GB" sz="1700" kern="1200" dirty="0" err="1">
              <a:solidFill>
                <a:schemeClr val="dk1"/>
              </a:solidFill>
            </a:rPr>
            <a:t>vztahy</a:t>
          </a:r>
          <a:r>
            <a:rPr lang="en-GB" sz="1700" kern="1200" dirty="0">
              <a:solidFill>
                <a:schemeClr val="dk1"/>
              </a:solidFill>
            </a:rPr>
            <a:t> s </a:t>
          </a:r>
          <a:r>
            <a:rPr lang="en-GB" sz="1700" kern="1200" dirty="0" err="1">
              <a:solidFill>
                <a:schemeClr val="dk1"/>
              </a:solidFill>
            </a:rPr>
            <a:t>místními</a:t>
          </a:r>
          <a:r>
            <a:rPr lang="en-GB" sz="1700" kern="1200" dirty="0">
              <a:solidFill>
                <a:schemeClr val="dk1"/>
              </a:solidFill>
            </a:rPr>
            <a:t> </a:t>
          </a:r>
          <a:r>
            <a:rPr lang="en-GB" sz="1700" kern="1200" dirty="0" err="1">
              <a:solidFill>
                <a:schemeClr val="dk1"/>
              </a:solidFill>
            </a:rPr>
            <a:t>úřady</a:t>
          </a:r>
          <a:r>
            <a:rPr lang="en-GB" sz="1700" kern="1200" dirty="0">
              <a:solidFill>
                <a:schemeClr val="dk1"/>
              </a:solidFill>
            </a:rPr>
            <a:t> </a:t>
          </a:r>
          <a:r>
            <a:rPr lang="en-GB" sz="1700" kern="1200" dirty="0" err="1">
              <a:solidFill>
                <a:schemeClr val="dk1"/>
              </a:solidFill>
            </a:rPr>
            <a:t>mohou</a:t>
          </a:r>
          <a:r>
            <a:rPr lang="en-GB" sz="1700" kern="1200" dirty="0">
              <a:solidFill>
                <a:schemeClr val="dk1"/>
              </a:solidFill>
            </a:rPr>
            <a:t> </a:t>
          </a:r>
          <a:r>
            <a:rPr lang="en-GB" sz="1700" kern="1200" dirty="0" err="1">
              <a:solidFill>
                <a:schemeClr val="dk1"/>
              </a:solidFill>
            </a:rPr>
            <a:t>často</a:t>
          </a:r>
          <a:r>
            <a:rPr lang="en-GB" sz="1700" kern="1200" dirty="0">
              <a:solidFill>
                <a:schemeClr val="dk1"/>
              </a:solidFill>
            </a:rPr>
            <a:t> </a:t>
          </a:r>
          <a:r>
            <a:rPr lang="en-GB" sz="1700" kern="1200" dirty="0" err="1">
              <a:solidFill>
                <a:schemeClr val="dk1"/>
              </a:solidFill>
            </a:rPr>
            <a:t>usnadnit</a:t>
          </a:r>
          <a:r>
            <a:rPr lang="en-GB" sz="1700" kern="1200" dirty="0">
              <a:solidFill>
                <a:schemeClr val="dk1"/>
              </a:solidFill>
            </a:rPr>
            <a:t> </a:t>
          </a:r>
          <a:r>
            <a:rPr lang="en-GB" sz="1700" kern="1200" dirty="0" err="1">
              <a:solidFill>
                <a:schemeClr val="dk1"/>
              </a:solidFill>
            </a:rPr>
            <a:t>podnikání</a:t>
          </a:r>
          <a:endParaRPr lang="en-GB" sz="1700" b="0" i="0" u="none" strike="noStrike" kern="1200" cap="none" dirty="0">
            <a:solidFill>
              <a:schemeClr val="dk1"/>
            </a:solidFill>
            <a:latin typeface="Arial"/>
            <a:ea typeface="Arial"/>
            <a:cs typeface="Arial"/>
            <a:sym typeface="Arial"/>
          </a:endParaRPr>
        </a:p>
      </dsp:txBody>
      <dsp:txXfrm>
        <a:off x="0" y="2409985"/>
        <a:ext cx="7975373" cy="709537"/>
      </dsp:txXfrm>
    </dsp:sp>
    <dsp:sp modelId="{51A3BE21-2A0C-4EBF-8B4C-CC63637D4CE7}">
      <dsp:nvSpPr>
        <dsp:cNvPr id="0" name=""/>
        <dsp:cNvSpPr/>
      </dsp:nvSpPr>
      <dsp:spPr>
        <a:xfrm>
          <a:off x="398768" y="2159065"/>
          <a:ext cx="5582761"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755650">
            <a:lnSpc>
              <a:spcPct val="90000"/>
            </a:lnSpc>
            <a:spcBef>
              <a:spcPct val="0"/>
            </a:spcBef>
            <a:spcAft>
              <a:spcPct val="35000"/>
            </a:spcAft>
            <a:buNone/>
          </a:pPr>
          <a:r>
            <a:rPr lang="en-GB" sz="1700" b="1" kern="1200" dirty="0" err="1">
              <a:solidFill>
                <a:srgbClr val="18C320"/>
              </a:solidFill>
            </a:rPr>
            <a:t>Snížení</a:t>
          </a:r>
          <a:r>
            <a:rPr lang="en-GB" sz="1700" b="1" kern="1200" dirty="0">
              <a:solidFill>
                <a:srgbClr val="18C320"/>
              </a:solidFill>
            </a:rPr>
            <a:t> </a:t>
          </a:r>
          <a:r>
            <a:rPr lang="en-GB" sz="1700" b="1" kern="1200" dirty="0" err="1">
              <a:solidFill>
                <a:srgbClr val="18C320"/>
              </a:solidFill>
            </a:rPr>
            <a:t>regulační</a:t>
          </a:r>
          <a:r>
            <a:rPr lang="en-GB" sz="1700" b="1" kern="1200" dirty="0">
              <a:solidFill>
                <a:srgbClr val="18C320"/>
              </a:solidFill>
            </a:rPr>
            <a:t> </a:t>
          </a:r>
          <a:r>
            <a:rPr lang="en-GB" sz="1700" b="1" kern="1200" dirty="0" err="1">
              <a:solidFill>
                <a:srgbClr val="18C320"/>
              </a:solidFill>
            </a:rPr>
            <a:t>zátěže</a:t>
          </a:r>
          <a:r>
            <a:rPr lang="en-GB" sz="1700" b="0" i="0" u="none" strike="noStrike" kern="1200" cap="none" dirty="0">
              <a:solidFill>
                <a:schemeClr val="dk1"/>
              </a:solidFill>
              <a:latin typeface="Arial"/>
              <a:ea typeface="Arial"/>
              <a:cs typeface="Arial"/>
              <a:sym typeface="Arial"/>
            </a:rPr>
            <a:t>: </a:t>
          </a:r>
        </a:p>
      </dsp:txBody>
      <dsp:txXfrm>
        <a:off x="423266" y="2183563"/>
        <a:ext cx="5533765" cy="452844"/>
      </dsp:txXfrm>
    </dsp:sp>
    <dsp:sp modelId="{224DD94B-5C24-4A81-9EF3-1D05FFE4FE86}">
      <dsp:nvSpPr>
        <dsp:cNvPr id="0" name=""/>
        <dsp:cNvSpPr/>
      </dsp:nvSpPr>
      <dsp:spPr>
        <a:xfrm>
          <a:off x="0" y="3462242"/>
          <a:ext cx="7975373" cy="709537"/>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8978" tIns="354076" rIns="618978" bIns="120904" numCol="1" spcCol="1270" anchor="t" anchorCtr="0">
          <a:noAutofit/>
        </a:bodyPr>
        <a:lstStyle/>
        <a:p>
          <a:pPr marL="171450" lvl="1" indent="-171450" algn="l" defTabSz="755650">
            <a:lnSpc>
              <a:spcPct val="90000"/>
            </a:lnSpc>
            <a:spcBef>
              <a:spcPct val="0"/>
            </a:spcBef>
            <a:spcAft>
              <a:spcPct val="15000"/>
            </a:spcAft>
            <a:buChar char="•"/>
          </a:pPr>
          <a:r>
            <a:rPr lang="cs-CZ" sz="1700" kern="1200" dirty="0">
              <a:solidFill>
                <a:schemeClr val="dk1"/>
              </a:solidFill>
            </a:rPr>
            <a:t>Nabídka a </a:t>
          </a:r>
          <a:r>
            <a:rPr lang="en-GB" sz="1700" kern="1200" dirty="0" err="1">
              <a:solidFill>
                <a:schemeClr val="dk1"/>
              </a:solidFill>
            </a:rPr>
            <a:t>vývoj</a:t>
          </a:r>
          <a:r>
            <a:rPr lang="en-GB" sz="1700" kern="1200" dirty="0">
              <a:solidFill>
                <a:schemeClr val="dk1"/>
              </a:solidFill>
            </a:rPr>
            <a:t> </a:t>
          </a:r>
          <a:r>
            <a:rPr lang="en-GB" sz="1700" kern="1200" dirty="0" err="1">
              <a:solidFill>
                <a:schemeClr val="dk1"/>
              </a:solidFill>
            </a:rPr>
            <a:t>nových</a:t>
          </a:r>
          <a:r>
            <a:rPr lang="en-GB" sz="1700" kern="1200" dirty="0">
              <a:solidFill>
                <a:schemeClr val="dk1"/>
              </a:solidFill>
            </a:rPr>
            <a:t> </a:t>
          </a:r>
          <a:r>
            <a:rPr lang="en-GB" sz="1700" kern="1200" dirty="0" err="1">
              <a:solidFill>
                <a:schemeClr val="dk1"/>
              </a:solidFill>
            </a:rPr>
            <a:t>produktů</a:t>
          </a:r>
          <a:r>
            <a:rPr lang="en-GB" sz="1700" kern="1200" dirty="0">
              <a:solidFill>
                <a:schemeClr val="dk1"/>
              </a:solidFill>
            </a:rPr>
            <a:t> </a:t>
          </a:r>
          <a:r>
            <a:rPr lang="en-GB" sz="1700" kern="1200" dirty="0" err="1">
              <a:solidFill>
                <a:schemeClr val="dk1"/>
              </a:solidFill>
            </a:rPr>
            <a:t>nebo</a:t>
          </a:r>
          <a:r>
            <a:rPr lang="en-GB" sz="1700" kern="1200" dirty="0">
              <a:solidFill>
                <a:schemeClr val="dk1"/>
              </a:solidFill>
            </a:rPr>
            <a:t> </a:t>
          </a:r>
          <a:r>
            <a:rPr lang="en-GB" sz="1700" kern="1200" dirty="0" err="1">
              <a:solidFill>
                <a:schemeClr val="dk1"/>
              </a:solidFill>
            </a:rPr>
            <a:t>služeb</a:t>
          </a:r>
          <a:endParaRPr lang="en-GB" sz="1700" b="0" i="0" u="none" strike="noStrike" kern="1200" cap="none" dirty="0">
            <a:solidFill>
              <a:schemeClr val="dk1"/>
            </a:solidFill>
            <a:latin typeface="Arial"/>
            <a:ea typeface="Arial"/>
            <a:cs typeface="Arial"/>
            <a:sym typeface="Arial"/>
          </a:endParaRPr>
        </a:p>
      </dsp:txBody>
      <dsp:txXfrm>
        <a:off x="0" y="3462242"/>
        <a:ext cx="7975373" cy="709537"/>
      </dsp:txXfrm>
    </dsp:sp>
    <dsp:sp modelId="{67E9D20B-5F52-4B63-B8F6-910E6A25944F}">
      <dsp:nvSpPr>
        <dsp:cNvPr id="0" name=""/>
        <dsp:cNvSpPr/>
      </dsp:nvSpPr>
      <dsp:spPr>
        <a:xfrm>
          <a:off x="398768" y="3211322"/>
          <a:ext cx="5582761" cy="50184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015" tIns="0" rIns="211015" bIns="0" numCol="1" spcCol="1270" anchor="ctr" anchorCtr="0">
          <a:noAutofit/>
        </a:bodyPr>
        <a:lstStyle/>
        <a:p>
          <a:pPr marL="0" lvl="0" indent="0" algn="l" defTabSz="755650">
            <a:lnSpc>
              <a:spcPct val="90000"/>
            </a:lnSpc>
            <a:spcBef>
              <a:spcPct val="0"/>
            </a:spcBef>
            <a:spcAft>
              <a:spcPct val="35000"/>
            </a:spcAft>
            <a:buNone/>
          </a:pPr>
          <a:r>
            <a:rPr lang="en-GB" sz="1700" b="1" kern="1200" dirty="0" err="1">
              <a:solidFill>
                <a:srgbClr val="18C320"/>
              </a:solidFill>
            </a:rPr>
            <a:t>Identifikace</a:t>
          </a:r>
          <a:r>
            <a:rPr lang="en-GB" sz="1700" b="1" kern="1200" dirty="0">
              <a:solidFill>
                <a:srgbClr val="18C320"/>
              </a:solidFill>
            </a:rPr>
            <a:t> </a:t>
          </a:r>
          <a:r>
            <a:rPr lang="en-GB" sz="1700" b="1" kern="1200" dirty="0" err="1">
              <a:solidFill>
                <a:srgbClr val="18C320"/>
              </a:solidFill>
            </a:rPr>
            <a:t>nových</a:t>
          </a:r>
          <a:r>
            <a:rPr lang="en-GB" sz="1700" b="1" kern="1200" dirty="0">
              <a:solidFill>
                <a:srgbClr val="18C320"/>
              </a:solidFill>
            </a:rPr>
            <a:t> </a:t>
          </a:r>
          <a:r>
            <a:rPr lang="en-GB" sz="1700" b="1" kern="1200" dirty="0" err="1">
              <a:solidFill>
                <a:srgbClr val="18C320"/>
              </a:solidFill>
            </a:rPr>
            <a:t>obchodních</a:t>
          </a:r>
          <a:r>
            <a:rPr lang="en-GB" sz="1700" b="1" kern="1200" dirty="0">
              <a:solidFill>
                <a:srgbClr val="18C320"/>
              </a:solidFill>
            </a:rPr>
            <a:t> </a:t>
          </a:r>
          <a:r>
            <a:rPr lang="en-GB" sz="1700" b="1" kern="1200" dirty="0" err="1">
              <a:solidFill>
                <a:srgbClr val="18C320"/>
              </a:solidFill>
            </a:rPr>
            <a:t>příležitostí</a:t>
          </a:r>
          <a:r>
            <a:rPr lang="en-GB" sz="1700" b="1" kern="1200" dirty="0">
              <a:solidFill>
                <a:srgbClr val="18C320"/>
              </a:solidFill>
            </a:rPr>
            <a:t> </a:t>
          </a:r>
          <a:r>
            <a:rPr lang="en-GB" sz="1700" b="0" i="0" u="none" strike="noStrike" kern="1200" cap="none" dirty="0">
              <a:solidFill>
                <a:schemeClr val="dk1"/>
              </a:solidFill>
              <a:latin typeface="Arial"/>
              <a:ea typeface="Arial"/>
              <a:cs typeface="Arial"/>
              <a:sym typeface="Arial"/>
            </a:rPr>
            <a:t>: </a:t>
          </a:r>
        </a:p>
      </dsp:txBody>
      <dsp:txXfrm>
        <a:off x="423266" y="3235820"/>
        <a:ext cx="5533765"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642362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2" name="Google Shape;2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87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300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504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9" name="Google Shape;9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6989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6" name="Google Shape;1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657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14" name="Google Shape;114;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979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b78f225a7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1" name="Google Shape;121;g10b78f225a7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4738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8422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59" name="Google Shape;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9807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81" name="Google Shape;18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5168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10b78f225a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 name="Google Shape;31;g10b78f225a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4097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2" name="Google Shape;19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3204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03" name="Google Shape;20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69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209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b78f225a7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28" name="Google Shape;128;g10b78f225a7_0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031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44" name="Google Shape;4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84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57" name="Google Shape;5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702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65" name="Google Shape;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7153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653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4" name="Google Shape;7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27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3" name="Google Shape;8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057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1892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4"/>
        <p:cNvGrpSpPr/>
        <p:nvPr/>
      </p:nvGrpSpPr>
      <p:grpSpPr>
        <a:xfrm>
          <a:off x="0" y="0"/>
          <a:ext cx="0" cy="0"/>
          <a:chOff x="0" y="0"/>
          <a:chExt cx="0" cy="0"/>
        </a:xfrm>
      </p:grpSpPr>
      <p:sp>
        <p:nvSpPr>
          <p:cNvPr id="15" name="Google Shape;15;p7"/>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a:t>
            </a:fld>
            <a:endParaRPr/>
          </a:p>
        </p:txBody>
      </p:sp>
      <p:pic>
        <p:nvPicPr>
          <p:cNvPr id="16" name="Google Shape;16;p7"/>
          <p:cNvPicPr preferRelativeResize="0"/>
          <p:nvPr/>
        </p:nvPicPr>
        <p:blipFill rotWithShape="1">
          <a:blip r:embed="rId2">
            <a:alphaModFix/>
          </a:blip>
          <a:srcRect/>
          <a:stretch/>
        </p:blipFill>
        <p:spPr>
          <a:xfrm>
            <a:off x="252663" y="6357783"/>
            <a:ext cx="2010676" cy="500217"/>
          </a:xfrm>
          <a:prstGeom prst="rect">
            <a:avLst/>
          </a:prstGeom>
          <a:noFill/>
          <a:ln>
            <a:noFill/>
          </a:ln>
        </p:spPr>
      </p:pic>
      <p:sp>
        <p:nvSpPr>
          <p:cNvPr id="2" name="Google Shape;17;p7">
            <a:extLst>
              <a:ext uri="{FF2B5EF4-FFF2-40B4-BE49-F238E27FC236}">
                <a16:creationId xmlns:a16="http://schemas.microsoft.com/office/drawing/2014/main" id="{CF0EE981-263B-A67E-0D26-BEFA9E6F1EF9}"/>
              </a:ext>
            </a:extLst>
          </p:cNvPr>
          <p:cNvSpPr txBox="1"/>
          <p:nvPr userDrawn="1"/>
        </p:nvSpPr>
        <p:spPr>
          <a:xfrm>
            <a:off x="2249905" y="6353327"/>
            <a:ext cx="4325556" cy="452760"/>
          </a:xfrm>
          <a:prstGeom prst="rect">
            <a:avLst/>
          </a:prstGeom>
          <a:noFill/>
          <a:ln>
            <a:noFill/>
          </a:ln>
        </p:spPr>
        <p:txBody>
          <a:bodyPr spcFirstLastPara="1" wrap="square" lIns="34275" tIns="34275" rIns="34275" bIns="34275" anchor="ctr" anchorCtr="0">
            <a:noAutofit/>
          </a:bodyPr>
          <a:lstStyle/>
          <a:p>
            <a:pPr marL="0" marR="0" lvl="0" indent="0" algn="just" rtl="0">
              <a:lnSpc>
                <a:spcPct val="100000"/>
              </a:lnSpc>
              <a:spcBef>
                <a:spcPts val="0"/>
              </a:spcBef>
              <a:spcAft>
                <a:spcPts val="0"/>
              </a:spcAft>
              <a:buClr>
                <a:srgbClr val="666666"/>
              </a:buClr>
              <a:buSzPts val="750"/>
              <a:buFont typeface="Calibri"/>
              <a:buNone/>
            </a:pPr>
            <a:r>
              <a:rPr lang="en-US" sz="750" b="0" i="0" u="none" strike="noStrike" cap="none" dirty="0">
                <a:solidFill>
                  <a:srgbClr val="666666"/>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750" b="0" i="0" u="none" strike="noStrike" cap="none" dirty="0">
              <a:solidFill>
                <a:srgbClr val="666666"/>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seño personalizado">
  <p:cSld name="1_Diseño personalizado">
    <p:spTree>
      <p:nvGrpSpPr>
        <p:cNvPr id="1" name="Shape 18"/>
        <p:cNvGrpSpPr/>
        <p:nvPr/>
      </p:nvGrpSpPr>
      <p:grpSpPr>
        <a:xfrm>
          <a:off x="0" y="0"/>
          <a:ext cx="0" cy="0"/>
          <a:chOff x="0" y="0"/>
          <a:chExt cx="0" cy="0"/>
        </a:xfrm>
      </p:grpSpPr>
      <p:sp>
        <p:nvSpPr>
          <p:cNvPr id="19" name="Google Shape;19;p8"/>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3366CC"/>
                </a:solidFill>
                <a:latin typeface="Cambria"/>
                <a:ea typeface="Cambria"/>
                <a:cs typeface="Cambria"/>
                <a:sym typeface="Cambria"/>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body" idx="1"/>
          </p:nvPr>
        </p:nvSpPr>
        <p:spPr>
          <a:xfrm>
            <a:off x="468313" y="1196975"/>
            <a:ext cx="8183562" cy="1612900"/>
          </a:xfrm>
          <a:prstGeom prst="rect">
            <a:avLst/>
          </a:prstGeom>
          <a:noFill/>
          <a:ln>
            <a:noFill/>
          </a:ln>
        </p:spPr>
        <p:txBody>
          <a:bodyPr spcFirstLastPara="1" wrap="square" lIns="182875" tIns="91425" rIns="91425" bIns="45700" anchor="t" anchorCtr="0">
            <a:noAutofit/>
          </a:bodyPr>
          <a:lstStyle>
            <a:lvl1pPr marL="457200" marR="0" lvl="0" indent="-370840" algn="l" rtl="0">
              <a:lnSpc>
                <a:spcPct val="100000"/>
              </a:lnSpc>
              <a:spcBef>
                <a:spcPts val="250"/>
              </a:spcBef>
              <a:spcAft>
                <a:spcPts val="0"/>
              </a:spcAft>
              <a:buClr>
                <a:schemeClr val="accent1"/>
              </a:buClr>
              <a:buSzPts val="2240"/>
              <a:buFont typeface="Noto Sans Symbols"/>
              <a:buChar char="⚫"/>
              <a:defRPr sz="2800" b="0" i="0" u="none" strike="noStrike" cap="none">
                <a:solidFill>
                  <a:schemeClr val="dk1"/>
                </a:solidFill>
                <a:latin typeface="Cambria"/>
                <a:ea typeface="Cambria"/>
                <a:cs typeface="Cambria"/>
                <a:sym typeface="Cambria"/>
              </a:defRPr>
            </a:lvl1pPr>
            <a:lvl2pPr marL="914400" marR="0" lvl="1" indent="-381000" algn="l" rtl="0">
              <a:lnSpc>
                <a:spcPct val="100000"/>
              </a:lnSpc>
              <a:spcBef>
                <a:spcPts val="250"/>
              </a:spcBef>
              <a:spcAft>
                <a:spcPts val="0"/>
              </a:spcAft>
              <a:buClr>
                <a:schemeClr val="accent1"/>
              </a:buClr>
              <a:buSzPts val="2400"/>
              <a:buFont typeface="Verdana"/>
              <a:buChar char="◦"/>
              <a:defRPr sz="2400" b="0" i="0" u="none" strike="noStrike" cap="none">
                <a:solidFill>
                  <a:schemeClr val="dk1"/>
                </a:solidFill>
                <a:latin typeface="Cambria"/>
                <a:ea typeface="Cambria"/>
                <a:cs typeface="Cambria"/>
                <a:sym typeface="Cambria"/>
              </a:defRPr>
            </a:lvl2pPr>
            <a:lvl3pPr marL="1371600" marR="0" lvl="2" indent="-368300" algn="l" rtl="0">
              <a:lnSpc>
                <a:spcPct val="100000"/>
              </a:lnSpc>
              <a:spcBef>
                <a:spcPts val="250"/>
              </a:spcBef>
              <a:spcAft>
                <a:spcPts val="0"/>
              </a:spcAft>
              <a:buClr>
                <a:srgbClr val="ED3742"/>
              </a:buClr>
              <a:buSzPts val="2200"/>
              <a:buFont typeface="Noto Sans Symbols"/>
              <a:buChar char="●"/>
              <a:defRPr sz="2200" b="0" i="0" u="none" strike="noStrike" cap="none">
                <a:solidFill>
                  <a:schemeClr val="dk1"/>
                </a:solidFill>
                <a:latin typeface="Cambria"/>
                <a:ea typeface="Cambria"/>
                <a:cs typeface="Cambria"/>
                <a:sym typeface="Cambria"/>
              </a:defRPr>
            </a:lvl3pPr>
            <a:lvl4pPr marL="1828800" marR="0" lvl="3" indent="-363728" algn="l" rtl="0">
              <a:lnSpc>
                <a:spcPct val="100000"/>
              </a:lnSpc>
              <a:spcBef>
                <a:spcPts val="225"/>
              </a:spcBef>
              <a:spcAft>
                <a:spcPts val="0"/>
              </a:spcAft>
              <a:buClr>
                <a:srgbClr val="ED3742"/>
              </a:buClr>
              <a:buSzPts val="2128"/>
              <a:buFont typeface="Verdana"/>
              <a:buChar char="◦"/>
              <a:defRPr sz="1900" b="0" i="0" u="none" strike="noStrike" cap="none">
                <a:solidFill>
                  <a:schemeClr val="dk1"/>
                </a:solidFill>
                <a:latin typeface="Cambria"/>
                <a:ea typeface="Cambria"/>
                <a:cs typeface="Cambria"/>
                <a:sym typeface="Cambria"/>
              </a:defRPr>
            </a:lvl4pPr>
            <a:lvl5pPr marL="2286000" marR="0" lvl="4" indent="-342900" algn="l" rtl="0">
              <a:lnSpc>
                <a:spcPct val="100000"/>
              </a:lnSpc>
              <a:spcBef>
                <a:spcPts val="250"/>
              </a:spcBef>
              <a:spcAft>
                <a:spcPts val="0"/>
              </a:spcAft>
              <a:buClr>
                <a:srgbClr val="4A85BF"/>
              </a:buClr>
              <a:buSzPts val="1800"/>
              <a:buFont typeface="Noto Sans Symbols"/>
              <a:buChar char="●"/>
              <a:defRPr sz="1800" b="0" i="0" u="none" strike="noStrike" cap="none">
                <a:solidFill>
                  <a:schemeClr val="dk1"/>
                </a:solidFill>
                <a:latin typeface="Cambria"/>
                <a:ea typeface="Cambria"/>
                <a:cs typeface="Cambria"/>
                <a:sym typeface="Cambria"/>
              </a:defRPr>
            </a:lvl5pPr>
            <a:lvl6pPr marL="2743200" marR="0" lvl="5" indent="-336550" algn="l" rtl="0">
              <a:lnSpc>
                <a:spcPct val="100000"/>
              </a:lnSpc>
              <a:spcBef>
                <a:spcPts val="250"/>
              </a:spcBef>
              <a:spcAft>
                <a:spcPts val="0"/>
              </a:spcAft>
              <a:buClr>
                <a:srgbClr val="BFFF49"/>
              </a:buClr>
              <a:buSzPts val="1700"/>
              <a:buFont typeface="Verdana"/>
              <a:buChar char="◦"/>
              <a:defRPr sz="1700" b="0" i="0" u="none" strike="noStrike" cap="none">
                <a:solidFill>
                  <a:schemeClr val="dk1"/>
                </a:solidFill>
                <a:latin typeface="Cambria"/>
                <a:ea typeface="Cambria"/>
                <a:cs typeface="Cambria"/>
                <a:sym typeface="Cambria"/>
              </a:defRPr>
            </a:lvl6pPr>
            <a:lvl7pPr marL="3200400" marR="0" lvl="6"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7pPr>
            <a:lvl8pPr marL="3657600" marR="0" lvl="7" indent="-323850" algn="l" rtl="0">
              <a:lnSpc>
                <a:spcPct val="100000"/>
              </a:lnSpc>
              <a:spcBef>
                <a:spcPts val="257"/>
              </a:spcBef>
              <a:spcAft>
                <a:spcPts val="0"/>
              </a:spcAft>
              <a:buClr>
                <a:srgbClr val="BFFF49"/>
              </a:buClr>
              <a:buSzPts val="1500"/>
              <a:buFont typeface="Verdana"/>
              <a:buChar char="◦"/>
              <a:defRPr sz="1500" b="0" i="0" u="none" strike="noStrike" cap="none">
                <a:solidFill>
                  <a:schemeClr val="dk1"/>
                </a:solidFill>
                <a:latin typeface="Cambria"/>
                <a:ea typeface="Cambria"/>
                <a:cs typeface="Cambria"/>
                <a:sym typeface="Cambria"/>
              </a:defRPr>
            </a:lvl8pPr>
            <a:lvl9pPr marL="4114800" marR="0" lvl="8" indent="-323850" algn="l" rtl="0">
              <a:lnSpc>
                <a:spcPct val="100000"/>
              </a:lnSpc>
              <a:spcBef>
                <a:spcPts val="255"/>
              </a:spcBef>
              <a:spcAft>
                <a:spcPts val="0"/>
              </a:spcAft>
              <a:buClr>
                <a:srgbClr val="BFFF49"/>
              </a:buClr>
              <a:buSzPts val="1500"/>
              <a:buFont typeface="Noto Sans Symbols"/>
              <a:buChar char="●"/>
              <a:defRPr sz="1500" b="0" i="0" u="none" strike="noStrike" cap="none">
                <a:solidFill>
                  <a:schemeClr val="dk1"/>
                </a:solidFill>
                <a:latin typeface="Cambria"/>
                <a:ea typeface="Cambria"/>
                <a:cs typeface="Cambria"/>
                <a:sym typeface="Cambria"/>
              </a:defRPr>
            </a:lvl9pPr>
          </a:lstStyle>
          <a:p>
            <a:endParaRPr/>
          </a:p>
        </p:txBody>
      </p:sp>
      <p:sp>
        <p:nvSpPr>
          <p:cNvPr id="11" name="Google Shape;11;p5" descr="Dexion s.r.o. joins the Czech Logistics Association"/>
          <p:cNvSpPr/>
          <p:nvPr/>
        </p:nvSpPr>
        <p:spPr>
          <a:xfrm>
            <a:off x="173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 name="Google Shape;12;p5"/>
          <p:cNvPicPr preferRelativeResize="0"/>
          <p:nvPr/>
        </p:nvPicPr>
        <p:blipFill rotWithShape="1">
          <a:blip r:embed="rId4">
            <a:alphaModFix/>
          </a:blip>
          <a:srcRect/>
          <a:stretch/>
        </p:blipFill>
        <p:spPr>
          <a:xfrm>
            <a:off x="372979" y="0"/>
            <a:ext cx="2061054" cy="649705"/>
          </a:xfrm>
          <a:prstGeom prst="rect">
            <a:avLst/>
          </a:prstGeom>
          <a:noFill/>
          <a:ln>
            <a:noFill/>
          </a:ln>
        </p:spPr>
      </p:pic>
      <p:sp>
        <p:nvSpPr>
          <p:cNvPr id="13" name="Google Shape;13;p5"/>
          <p:cNvSpPr/>
          <p:nvPr/>
        </p:nvSpPr>
        <p:spPr>
          <a:xfrm>
            <a:off x="264695" y="508411"/>
            <a:ext cx="1852863" cy="338554"/>
          </a:xfrm>
          <a:prstGeom prst="rect">
            <a:avLst/>
          </a:prstGeom>
          <a:noFill/>
          <a:ln>
            <a:noFill/>
          </a:ln>
        </p:spPr>
        <p:txBody>
          <a:bodyPr spcFirstLastPara="1" wrap="square" lIns="91425" tIns="45700" rIns="91425" bIns="45700" anchor="t" anchorCtr="0">
            <a:spAutoFit/>
          </a:bodyPr>
          <a:lstStyle/>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Successful online learning for </a:t>
            </a:r>
            <a:endParaRPr sz="800" b="0" i="0" u="none" strike="noStrike" cap="none">
              <a:solidFill>
                <a:srgbClr val="7F7F7F"/>
              </a:solidFill>
              <a:latin typeface="Arial"/>
              <a:ea typeface="Arial"/>
              <a:cs typeface="Arial"/>
              <a:sym typeface="Arial"/>
            </a:endParaRPr>
          </a:p>
          <a:p>
            <a:pPr marL="36576" marR="0" lvl="0" indent="0" algn="ctr" rtl="0">
              <a:lnSpc>
                <a:spcPct val="100000"/>
              </a:lnSpc>
              <a:spcBef>
                <a:spcPts val="0"/>
              </a:spcBef>
              <a:spcAft>
                <a:spcPts val="0"/>
              </a:spcAft>
              <a:buClr>
                <a:srgbClr val="000000"/>
              </a:buClr>
              <a:buSzPts val="2240"/>
              <a:buFont typeface="Arial"/>
              <a:buNone/>
            </a:pPr>
            <a:r>
              <a:rPr lang="es-ES" sz="800" b="1" i="1" u="none" strike="noStrike" cap="none">
                <a:solidFill>
                  <a:srgbClr val="7F7F7F"/>
                </a:solidFill>
                <a:latin typeface="Arial"/>
                <a:ea typeface="Arial"/>
                <a:cs typeface="Arial"/>
                <a:sym typeface="Arial"/>
              </a:rPr>
              <a:t>sustainable last mile logistics</a:t>
            </a:r>
            <a:endParaRPr sz="800" b="1"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akebono-brake.com/english/csr_environment/environment/logistics/index.html" TargetMode="External"/><Relationship Id="rId3" Type="http://schemas.openxmlformats.org/officeDocument/2006/relationships/hyperlink" Target="https://www.unido.org/our-focus/advancing-economic-competitiveness/competitive-trade-capacities-and-corporate-responsibility/corporate-social-responsibility-market-integration/what-csr" TargetMode="External"/><Relationship Id="rId7" Type="http://schemas.openxmlformats.org/officeDocument/2006/relationships/hyperlink" Target="https://www.lsbuk.com/careers/5-steps-to-implement-effective-cs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ibusinessinfo.co.uk/content/business-benefits-corporate-social-responsibility" TargetMode="External"/><Relationship Id="rId5" Type="http://schemas.openxmlformats.org/officeDocument/2006/relationships/hyperlink" Target="https://www.youtube.com/watch?v=E0NkGtNU_9w&amp;t=410s" TargetMode="External"/><Relationship Id="rId10" Type="http://schemas.openxmlformats.org/officeDocument/2006/relationships/hyperlink" Target="https://www.iso.org/publication/PUB100258.html" TargetMode="External"/><Relationship Id="rId4" Type="http://schemas.openxmlformats.org/officeDocument/2006/relationships/hyperlink" Target="https://ec.europa.eu/growth/industry/sustainability/corporate-social-responsibility-responsible-business-conduct_en" TargetMode="External"/><Relationship Id="rId9" Type="http://schemas.openxmlformats.org/officeDocument/2006/relationships/hyperlink" Target="https://www.unglobalcompact.org/what-is-gc/mission/principle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iso.org/iso-14001-environmental-management.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ecovadis.com/suppliers/" TargetMode="External"/><Relationship Id="rId5" Type="http://schemas.openxmlformats.org/officeDocument/2006/relationships/hyperlink" Target="https://www.globalreporting.org/standards/" TargetMode="External"/><Relationship Id="rId4" Type="http://schemas.openxmlformats.org/officeDocument/2006/relationships/hyperlink" Target="https://www.bcorporation.net/en-us/certificatio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E0NkGtNU_9w&amp;t=410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a:t>
            </a:fld>
            <a:endParaRPr/>
          </a:p>
        </p:txBody>
      </p:sp>
      <p:sp>
        <p:nvSpPr>
          <p:cNvPr id="25" name="Google Shape;25;p4"/>
          <p:cNvSpPr txBox="1"/>
          <p:nvPr/>
        </p:nvSpPr>
        <p:spPr>
          <a:xfrm>
            <a:off x="2599506" y="2794758"/>
            <a:ext cx="3945000" cy="1077300"/>
          </a:xfrm>
          <a:prstGeom prst="rect">
            <a:avLst/>
          </a:prstGeom>
          <a:solidFill>
            <a:srgbClr val="18C32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cs-CZ" sz="3200" b="1" dirty="0" err="1">
                <a:solidFill>
                  <a:schemeClr val="lt1"/>
                </a:solidFill>
              </a:rPr>
              <a:t>Kapsl</a:t>
            </a:r>
            <a:r>
              <a:rPr lang="es-ES" sz="3200" b="1" i="0" u="none" strike="noStrike" cap="none" dirty="0">
                <a:solidFill>
                  <a:schemeClr val="lt1"/>
                </a:solidFill>
                <a:latin typeface="Arial"/>
                <a:ea typeface="Arial"/>
                <a:cs typeface="Arial"/>
                <a:sym typeface="Arial"/>
              </a:rPr>
              <a:t>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s-ES" sz="3200" b="1" i="0" u="none" strike="noStrike" cap="none" dirty="0">
                <a:solidFill>
                  <a:schemeClr val="lt1"/>
                </a:solidFill>
                <a:latin typeface="Arial"/>
                <a:ea typeface="Arial"/>
                <a:cs typeface="Arial"/>
                <a:sym typeface="Arial"/>
              </a:rPr>
              <a:t>2.4.4</a:t>
            </a:r>
            <a:endParaRPr sz="3200" b="0" i="0" u="none" strike="noStrike" cap="none" dirty="0">
              <a:solidFill>
                <a:schemeClr val="lt1"/>
              </a:solidFill>
              <a:latin typeface="Arial"/>
              <a:ea typeface="Arial"/>
              <a:cs typeface="Arial"/>
              <a:sym typeface="Arial"/>
            </a:endParaRPr>
          </a:p>
        </p:txBody>
      </p:sp>
      <p:sp>
        <p:nvSpPr>
          <p:cNvPr id="26" name="Google Shape;26;p4"/>
          <p:cNvSpPr txBox="1"/>
          <p:nvPr/>
        </p:nvSpPr>
        <p:spPr>
          <a:xfrm>
            <a:off x="1342793" y="4293825"/>
            <a:ext cx="7014600" cy="400069"/>
          </a:xfrm>
          <a:prstGeom prst="rect">
            <a:avLst/>
          </a:prstGeom>
          <a:noFill/>
          <a:ln w="19050"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4000"/>
            </a:pPr>
            <a:r>
              <a:rPr lang="cs-CZ" sz="2000" b="1" dirty="0"/>
              <a:t>Společenská zodpovědnost firem </a:t>
            </a:r>
            <a:endParaRPr sz="2000" b="1" i="0" u="none" strike="noStrike" cap="none" dirty="0">
              <a:solidFill>
                <a:schemeClr val="dk1"/>
              </a:solidFill>
              <a:sym typeface="Arial"/>
            </a:endParaRPr>
          </a:p>
        </p:txBody>
      </p:sp>
      <p:sp>
        <p:nvSpPr>
          <p:cNvPr id="27" name="Google Shape;27;p4"/>
          <p:cNvSpPr txBox="1"/>
          <p:nvPr/>
        </p:nvSpPr>
        <p:spPr>
          <a:xfrm>
            <a:off x="248194" y="1222861"/>
            <a:ext cx="8451669" cy="400069"/>
          </a:xfrm>
          <a:prstGeom prst="rect">
            <a:avLst/>
          </a:prstGeom>
          <a:solidFill>
            <a:srgbClr val="18C320"/>
          </a:solidFill>
          <a:ln>
            <a:noFill/>
          </a:ln>
        </p:spPr>
        <p:txBody>
          <a:bodyPr spcFirstLastPara="1" wrap="square" lIns="91425" tIns="45700" rIns="91425" bIns="45700" anchor="t" anchorCtr="0">
            <a:spAutoFit/>
          </a:bodyPr>
          <a:lstStyle/>
          <a:p>
            <a:pPr lvl="0" algn="ctr">
              <a:buSzPts val="2000"/>
            </a:pPr>
            <a:r>
              <a:rPr lang="it-IT" sz="2000" b="1" dirty="0">
                <a:solidFill>
                  <a:schemeClr val="lt1"/>
                </a:solidFill>
              </a:rPr>
              <a:t>KAPITOLA 2: Logistické operace a dopady LMD</a:t>
            </a:r>
          </a:p>
        </p:txBody>
      </p:sp>
      <p:sp>
        <p:nvSpPr>
          <p:cNvPr id="28" name="Google Shape;28;p4"/>
          <p:cNvSpPr txBox="1"/>
          <p:nvPr/>
        </p:nvSpPr>
        <p:spPr>
          <a:xfrm>
            <a:off x="243840" y="1858586"/>
            <a:ext cx="8451669" cy="400069"/>
          </a:xfrm>
          <a:prstGeom prst="rect">
            <a:avLst/>
          </a:prstGeom>
          <a:no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lgn="ctr">
              <a:buSzPts val="2000"/>
            </a:pPr>
            <a:r>
              <a:rPr lang="cs-CZ" sz="2000" b="1" dirty="0">
                <a:solidFill>
                  <a:schemeClr val="dk1"/>
                </a:solidFill>
              </a:rPr>
              <a:t>LEKCE</a:t>
            </a:r>
            <a:r>
              <a:rPr lang="es-ES" sz="2000" b="1" dirty="0">
                <a:solidFill>
                  <a:schemeClr val="dk1"/>
                </a:solidFill>
              </a:rPr>
              <a:t> 4: Současné požadavky a trendy společnosti</a:t>
            </a:r>
            <a:endParaRPr sz="2000" b="1"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10</a:t>
            </a:fld>
            <a:endParaRPr/>
          </a:p>
        </p:txBody>
      </p:sp>
      <p:sp>
        <p:nvSpPr>
          <p:cNvPr id="95" name="Google Shape;95;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a:solidFill>
                  <a:schemeClr val="lt1"/>
                </a:solidFill>
                <a:latin typeface="Arial"/>
                <a:ea typeface="Arial"/>
                <a:cs typeface="Arial"/>
                <a:sym typeface="Arial"/>
              </a:rPr>
              <a:t>2. Benefits of CSR</a:t>
            </a:r>
            <a:endParaRPr/>
          </a:p>
        </p:txBody>
      </p:sp>
      <p:sp>
        <p:nvSpPr>
          <p:cNvPr id="96" name="Google Shape;96;p11"/>
          <p:cNvSpPr/>
          <p:nvPr/>
        </p:nvSpPr>
        <p:spPr>
          <a:xfrm>
            <a:off x="388134" y="1780539"/>
            <a:ext cx="8367731"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cs-CZ" sz="1600" b="1" dirty="0">
                <a:solidFill>
                  <a:srgbClr val="18C320"/>
                </a:solidFill>
              </a:rPr>
              <a:t>Ale</a:t>
            </a:r>
            <a:r>
              <a:rPr lang="en-GB" sz="1600" b="1" dirty="0">
                <a:solidFill>
                  <a:srgbClr val="18C320"/>
                </a:solidFill>
              </a:rPr>
              <a:t>... </a:t>
            </a:r>
            <a:r>
              <a:rPr lang="cs-CZ" sz="1600" b="1" dirty="0">
                <a:solidFill>
                  <a:srgbClr val="18C320"/>
                </a:solidFill>
              </a:rPr>
              <a:t>Jak z tohoto konceptu</a:t>
            </a:r>
            <a:r>
              <a:rPr lang="en-GB" sz="1600" b="1" dirty="0">
                <a:solidFill>
                  <a:srgbClr val="18C320"/>
                </a:solidFill>
              </a:rPr>
              <a:t> benefit</a:t>
            </a:r>
            <a:r>
              <a:rPr lang="cs-CZ" sz="1600" b="1" dirty="0">
                <a:solidFill>
                  <a:srgbClr val="18C320"/>
                </a:solidFill>
              </a:rPr>
              <a:t>ují podniky a firmy</a:t>
            </a:r>
            <a:r>
              <a:rPr lang="es-ES" sz="1600" b="1" dirty="0">
                <a:solidFill>
                  <a:srgbClr val="18C320"/>
                </a:solidFill>
              </a:rPr>
              <a:t>? </a:t>
            </a:r>
            <a:r>
              <a:rPr lang="cs-CZ" sz="1600" b="1" dirty="0">
                <a:solidFill>
                  <a:srgbClr val="18C320"/>
                </a:solidFill>
              </a:rPr>
              <a:t>Přínosem jsou:</a:t>
            </a:r>
            <a:r>
              <a:rPr lang="en-GB" sz="1600" b="1" dirty="0">
                <a:solidFill>
                  <a:srgbClr val="18C320"/>
                </a:solidFill>
              </a:rPr>
              <a:t> </a:t>
            </a:r>
            <a:r>
              <a:rPr lang="en-GB" sz="1600" dirty="0">
                <a:solidFill>
                  <a:schemeClr val="dk1"/>
                </a:solidFill>
              </a:rPr>
              <a:t>(4)   </a:t>
            </a:r>
          </a:p>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 </a:t>
            </a:r>
            <a:endParaRPr dirty="0"/>
          </a:p>
        </p:txBody>
      </p:sp>
      <p:graphicFrame>
        <p:nvGraphicFramePr>
          <p:cNvPr id="4" name="Diagrama 3">
            <a:extLst>
              <a:ext uri="{FF2B5EF4-FFF2-40B4-BE49-F238E27FC236}">
                <a16:creationId xmlns:a16="http://schemas.microsoft.com/office/drawing/2014/main" id="{BA55C420-3538-1EB5-0DD1-6D4C8AD99496}"/>
              </a:ext>
            </a:extLst>
          </p:cNvPr>
          <p:cNvGraphicFramePr/>
          <p:nvPr>
            <p:extLst>
              <p:ext uri="{D42A27DB-BD31-4B8C-83A1-F6EECF244321}">
                <p14:modId xmlns:p14="http://schemas.microsoft.com/office/powerpoint/2010/main" val="3841700444"/>
              </p:ext>
            </p:extLst>
          </p:nvPr>
        </p:nvGraphicFramePr>
        <p:xfrm>
          <a:off x="870858" y="2350075"/>
          <a:ext cx="7565572" cy="408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258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11</a:t>
            </a:fld>
            <a:endParaRPr/>
          </a:p>
        </p:txBody>
      </p:sp>
      <p:sp>
        <p:nvSpPr>
          <p:cNvPr id="95" name="Google Shape;95;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a:solidFill>
                  <a:schemeClr val="lt1"/>
                </a:solidFill>
                <a:latin typeface="Arial"/>
                <a:ea typeface="Arial"/>
                <a:cs typeface="Arial"/>
                <a:sym typeface="Arial"/>
              </a:rPr>
              <a:t>2. Benefits of CSR</a:t>
            </a:r>
            <a:endParaRPr/>
          </a:p>
        </p:txBody>
      </p:sp>
      <p:sp>
        <p:nvSpPr>
          <p:cNvPr id="96" name="Google Shape;96;p11"/>
          <p:cNvSpPr/>
          <p:nvPr/>
        </p:nvSpPr>
        <p:spPr>
          <a:xfrm>
            <a:off x="306006" y="1812071"/>
            <a:ext cx="8367731"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cs-CZ" sz="1600" b="1" dirty="0">
                <a:solidFill>
                  <a:srgbClr val="18C320"/>
                </a:solidFill>
              </a:rPr>
              <a:t>Ale</a:t>
            </a:r>
            <a:r>
              <a:rPr lang="en-GB" sz="1600" b="1" dirty="0">
                <a:solidFill>
                  <a:srgbClr val="18C320"/>
                </a:solidFill>
              </a:rPr>
              <a:t>... </a:t>
            </a:r>
            <a:r>
              <a:rPr lang="cs-CZ" sz="1600" b="1" dirty="0">
                <a:solidFill>
                  <a:srgbClr val="18C320"/>
                </a:solidFill>
              </a:rPr>
              <a:t>Jak z tohoto konceptu</a:t>
            </a:r>
            <a:r>
              <a:rPr lang="en-GB" sz="1600" b="1" dirty="0">
                <a:solidFill>
                  <a:srgbClr val="18C320"/>
                </a:solidFill>
              </a:rPr>
              <a:t> benefit</a:t>
            </a:r>
            <a:r>
              <a:rPr lang="cs-CZ" sz="1600" b="1" dirty="0">
                <a:solidFill>
                  <a:srgbClr val="18C320"/>
                </a:solidFill>
              </a:rPr>
              <a:t>ují podniky a firmy</a:t>
            </a:r>
            <a:r>
              <a:rPr lang="es-ES" sz="1600" b="1" dirty="0">
                <a:solidFill>
                  <a:srgbClr val="18C320"/>
                </a:solidFill>
              </a:rPr>
              <a:t>? </a:t>
            </a:r>
            <a:r>
              <a:rPr lang="cs-CZ" sz="1600" b="1" dirty="0">
                <a:solidFill>
                  <a:srgbClr val="18C320"/>
                </a:solidFill>
              </a:rPr>
              <a:t>Přínosem jsou: </a:t>
            </a:r>
            <a:r>
              <a:rPr lang="en-GB" sz="1600" dirty="0">
                <a:solidFill>
                  <a:schemeClr val="dk1"/>
                </a:solidFill>
              </a:rPr>
              <a:t>(4)</a:t>
            </a:r>
            <a:r>
              <a:rPr lang="en-GB" sz="1600" b="1" dirty="0">
                <a:solidFill>
                  <a:srgbClr val="18C320"/>
                </a:solidFill>
              </a:rPr>
              <a:t>   </a:t>
            </a:r>
          </a:p>
        </p:txBody>
      </p:sp>
      <p:graphicFrame>
        <p:nvGraphicFramePr>
          <p:cNvPr id="2" name="Diagrama 1">
            <a:extLst>
              <a:ext uri="{FF2B5EF4-FFF2-40B4-BE49-F238E27FC236}">
                <a16:creationId xmlns:a16="http://schemas.microsoft.com/office/drawing/2014/main" id="{4E808EB7-2D1C-20BD-A42E-DFE3FA79EAD1}"/>
              </a:ext>
            </a:extLst>
          </p:cNvPr>
          <p:cNvGraphicFramePr/>
          <p:nvPr>
            <p:extLst>
              <p:ext uri="{D42A27DB-BD31-4B8C-83A1-F6EECF244321}">
                <p14:modId xmlns:p14="http://schemas.microsoft.com/office/powerpoint/2010/main" val="3758234313"/>
              </p:ext>
            </p:extLst>
          </p:nvPr>
        </p:nvGraphicFramePr>
        <p:xfrm>
          <a:off x="548140" y="2293533"/>
          <a:ext cx="7975373" cy="4226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72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12</a:t>
            </a:fld>
            <a:endParaRPr/>
          </a:p>
        </p:txBody>
      </p:sp>
      <p:sp>
        <p:nvSpPr>
          <p:cNvPr id="102" name="Google Shape;102;p1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Příklady iniciativ CSR</a:t>
            </a:r>
            <a:endParaRPr dirty="0"/>
          </a:p>
        </p:txBody>
      </p:sp>
      <p:sp>
        <p:nvSpPr>
          <p:cNvPr id="103" name="Google Shape;103;p12"/>
          <p:cNvSpPr/>
          <p:nvPr/>
        </p:nvSpPr>
        <p:spPr>
          <a:xfrm>
            <a:off x="306006" y="1812071"/>
            <a:ext cx="8367731" cy="4770496"/>
          </a:xfrm>
          <a:prstGeom prst="rect">
            <a:avLst/>
          </a:prstGeom>
          <a:noFill/>
          <a:ln>
            <a:noFill/>
          </a:ln>
        </p:spPr>
        <p:txBody>
          <a:bodyPr spcFirstLastPara="1" wrap="square" lIns="91425" tIns="45700" rIns="91425" bIns="45700" anchor="t" anchorCtr="0">
            <a:spAutoFit/>
          </a:bodyPr>
          <a:lstStyle/>
          <a:p>
            <a:pPr lvl="0" algn="just">
              <a:buSzPts val="1600"/>
            </a:pPr>
            <a:r>
              <a:rPr lang="es-ES" sz="1600" dirty="0">
                <a:solidFill>
                  <a:schemeClr val="dk1"/>
                </a:solidFill>
              </a:rPr>
              <a:t>CSR je </a:t>
            </a:r>
            <a:r>
              <a:rPr lang="es-ES" sz="1600" b="1" dirty="0">
                <a:solidFill>
                  <a:srgbClr val="00CC00"/>
                </a:solidFill>
              </a:rPr>
              <a:t>široký obchodní koncept</a:t>
            </a:r>
            <a:r>
              <a:rPr lang="es-ES" sz="1600" dirty="0">
                <a:solidFill>
                  <a:schemeClr val="dk1"/>
                </a:solidFill>
              </a:rPr>
              <a:t>. Popisuje </a:t>
            </a:r>
            <a:r>
              <a:rPr lang="es-ES" sz="1600" b="1" dirty="0">
                <a:solidFill>
                  <a:srgbClr val="00CC00"/>
                </a:solidFill>
              </a:rPr>
              <a:t>závazek společnosti </a:t>
            </a:r>
            <a:r>
              <a:rPr lang="es-ES" sz="1600" dirty="0">
                <a:solidFill>
                  <a:schemeClr val="dk1"/>
                </a:solidFill>
              </a:rPr>
              <a:t>provádět své podnikání </a:t>
            </a:r>
            <a:r>
              <a:rPr lang="es-ES" sz="1600" b="1" dirty="0">
                <a:solidFill>
                  <a:srgbClr val="00CC00"/>
                </a:solidFill>
              </a:rPr>
              <a:t>etickým způsobem</a:t>
            </a:r>
            <a:r>
              <a:rPr lang="es-ES" sz="1600" dirty="0">
                <a:solidFill>
                  <a:schemeClr val="dk1"/>
                </a:solidFill>
              </a:rPr>
              <a:t>. Společnost může například provádět činnosti na ochranu planety nebo podporovat místní komunity.</a:t>
            </a:r>
            <a:endParaRPr lang="cs-CZ" sz="1600" dirty="0">
              <a:solidFill>
                <a:schemeClr val="dk1"/>
              </a:solidFill>
            </a:endParaRPr>
          </a:p>
          <a:p>
            <a:pPr lvl="0" algn="just">
              <a:buSzPts val="1600"/>
            </a:pPr>
            <a:endParaRPr sz="1600" b="0" i="0" u="none" strike="noStrike" cap="none" dirty="0">
              <a:solidFill>
                <a:schemeClr val="dk1"/>
              </a:solidFill>
              <a:latin typeface="Arial"/>
              <a:ea typeface="Arial"/>
              <a:cs typeface="Arial"/>
              <a:sym typeface="Arial"/>
            </a:endParaRPr>
          </a:p>
          <a:p>
            <a:pPr lvl="0" algn="just">
              <a:buSzPts val="1600"/>
            </a:pPr>
            <a:r>
              <a:rPr lang="sv-SE" sz="1600" dirty="0">
                <a:solidFill>
                  <a:schemeClr val="dk1"/>
                </a:solidFill>
              </a:rPr>
              <a:t>Zde je </a:t>
            </a:r>
            <a:r>
              <a:rPr lang="sv-SE" sz="1600" b="1" dirty="0">
                <a:solidFill>
                  <a:srgbClr val="00CC00"/>
                </a:solidFill>
              </a:rPr>
              <a:t>několik příkladů </a:t>
            </a:r>
            <a:r>
              <a:rPr lang="sv-SE" sz="1600" dirty="0">
                <a:solidFill>
                  <a:schemeClr val="dk1"/>
                </a:solidFill>
              </a:rPr>
              <a:t>aktivit CSR (5):</a:t>
            </a:r>
            <a:endParaRPr lang="cs-CZ" sz="1600" dirty="0">
              <a:solidFill>
                <a:schemeClr val="dk1"/>
              </a:solidFill>
            </a:endParaRPr>
          </a:p>
          <a:p>
            <a:pPr lvl="0" algn="just">
              <a:buSzPts val="1600"/>
            </a:pPr>
            <a:endParaRPr sz="1600" b="0" i="0" u="none" strike="noStrike" cap="none" dirty="0">
              <a:solidFill>
                <a:schemeClr val="dk1"/>
              </a:solidFill>
              <a:latin typeface="Arial"/>
              <a:ea typeface="Arial"/>
              <a:cs typeface="Arial"/>
              <a:sym typeface="Arial"/>
            </a:endParaRPr>
          </a:p>
          <a:p>
            <a:pPr marL="557213" lvl="0" indent="-271463">
              <a:buSzPts val="1600"/>
              <a:buFont typeface="Arial"/>
              <a:buChar char="-"/>
            </a:pPr>
            <a:r>
              <a:rPr lang="es-ES" sz="1600" dirty="0">
                <a:solidFill>
                  <a:schemeClr val="dk1"/>
                </a:solidFill>
              </a:rPr>
              <a:t>environmentální řízení, např. snižování </a:t>
            </a:r>
            <a:endParaRPr lang="cs-CZ" sz="1600" dirty="0">
              <a:solidFill>
                <a:schemeClr val="dk1"/>
              </a:solidFill>
            </a:endParaRPr>
          </a:p>
          <a:p>
            <a:pPr marL="285750" lvl="0">
              <a:buSzPts val="1600"/>
            </a:pPr>
            <a:r>
              <a:rPr lang="cs-CZ" sz="1600" dirty="0">
                <a:solidFill>
                  <a:schemeClr val="dk1"/>
                </a:solidFill>
              </a:rPr>
              <a:t>     </a:t>
            </a:r>
            <a:r>
              <a:rPr lang="es-ES" sz="1600" dirty="0">
                <a:solidFill>
                  <a:schemeClr val="dk1"/>
                </a:solidFill>
              </a:rPr>
              <a:t>množství odpadu a udržitelnost.</a:t>
            </a:r>
          </a:p>
          <a:p>
            <a:pPr marL="557213" lvl="0" indent="-271463">
              <a:buSzPts val="1600"/>
              <a:buFont typeface="Arial"/>
              <a:buChar char="-"/>
            </a:pPr>
            <a:r>
              <a:rPr lang="es-ES" sz="1600" dirty="0">
                <a:solidFill>
                  <a:schemeClr val="dk1"/>
                </a:solidFill>
              </a:rPr>
              <a:t>odpovědné získávání surovin, např. používání </a:t>
            </a:r>
            <a:endParaRPr lang="cs-CZ" sz="1600" dirty="0">
              <a:solidFill>
                <a:schemeClr val="dk1"/>
              </a:solidFill>
            </a:endParaRPr>
          </a:p>
          <a:p>
            <a:pPr marL="285750" lvl="0">
              <a:buSzPts val="1600"/>
            </a:pPr>
            <a:r>
              <a:rPr lang="cs-CZ" sz="1600" dirty="0">
                <a:solidFill>
                  <a:schemeClr val="dk1"/>
                </a:solidFill>
              </a:rPr>
              <a:t>     </a:t>
            </a:r>
            <a:r>
              <a:rPr lang="es-ES" sz="1600" dirty="0">
                <a:solidFill>
                  <a:schemeClr val="dk1"/>
                </a:solidFill>
              </a:rPr>
              <a:t>pouze fair trade surovin.</a:t>
            </a:r>
          </a:p>
          <a:p>
            <a:pPr marL="557213" lvl="0" indent="-271463">
              <a:buSzPts val="1600"/>
              <a:buFont typeface="Arial"/>
              <a:buChar char="-"/>
            </a:pPr>
            <a:r>
              <a:rPr lang="es-ES" sz="1600" dirty="0">
                <a:solidFill>
                  <a:schemeClr val="dk1"/>
                </a:solidFill>
              </a:rPr>
              <a:t>zlepšování pracovních standardů a podmínek</a:t>
            </a:r>
          </a:p>
          <a:p>
            <a:pPr marL="557213" lvl="0" indent="-271463">
              <a:buSzPts val="1600"/>
              <a:buFont typeface="Arial"/>
              <a:buChar char="-"/>
            </a:pPr>
            <a:r>
              <a:rPr lang="es-ES" sz="1600" dirty="0">
                <a:solidFill>
                  <a:schemeClr val="dk1"/>
                </a:solidFill>
              </a:rPr>
              <a:t>přispívání ke vzdělávacím a sociálním </a:t>
            </a:r>
            <a:endParaRPr lang="cs-CZ" sz="1600" dirty="0">
              <a:solidFill>
                <a:schemeClr val="dk1"/>
              </a:solidFill>
            </a:endParaRPr>
          </a:p>
          <a:p>
            <a:pPr marL="285750" lvl="0">
              <a:buSzPts val="1600"/>
            </a:pPr>
            <a:r>
              <a:rPr lang="cs-CZ" sz="1600" dirty="0">
                <a:solidFill>
                  <a:schemeClr val="dk1"/>
                </a:solidFill>
              </a:rPr>
              <a:t>     </a:t>
            </a:r>
            <a:r>
              <a:rPr lang="es-ES" sz="1600" dirty="0">
                <a:solidFill>
                  <a:schemeClr val="dk1"/>
                </a:solidFill>
              </a:rPr>
              <a:t>programům</a:t>
            </a:r>
          </a:p>
          <a:p>
            <a:pPr marL="557213" lvl="0" indent="-271463">
              <a:buSzPts val="1600"/>
              <a:buFont typeface="Arial"/>
              <a:buChar char="-"/>
            </a:pPr>
            <a:r>
              <a:rPr lang="es-ES" sz="1600" dirty="0">
                <a:solidFill>
                  <a:schemeClr val="dk1"/>
                </a:solidFill>
              </a:rPr>
              <a:t>dobrovolnictví zaměstnanců</a:t>
            </a:r>
          </a:p>
          <a:p>
            <a:pPr marL="557213" lvl="0" indent="-271463">
              <a:buSzPts val="1600"/>
              <a:buFont typeface="Arial"/>
              <a:buChar char="-"/>
            </a:pPr>
            <a:r>
              <a:rPr lang="es-ES" sz="1600" dirty="0">
                <a:solidFill>
                  <a:schemeClr val="dk1"/>
                </a:solidFill>
              </a:rPr>
              <a:t>sociálně odpovědné investice</a:t>
            </a:r>
          </a:p>
          <a:p>
            <a:pPr marL="557213" lvl="0" indent="-271463">
              <a:buSzPts val="1600"/>
              <a:buFont typeface="Arial"/>
              <a:buChar char="-"/>
            </a:pPr>
            <a:r>
              <a:rPr lang="es-ES" sz="1600" dirty="0">
                <a:solidFill>
                  <a:schemeClr val="dk1"/>
                </a:solidFill>
              </a:rPr>
              <a:t>rozvoj vztahů se zaměstnanci a komunitou</a:t>
            </a:r>
          </a:p>
          <a:p>
            <a:pPr marL="557213" lvl="0" indent="-271463">
              <a:buSzPts val="1600"/>
              <a:buFont typeface="Arial"/>
              <a:buChar char="-"/>
            </a:pPr>
            <a:endParaRPr lang="es-ES" sz="1600" dirty="0">
              <a:solidFill>
                <a:schemeClr val="dk1"/>
              </a:solidFill>
            </a:endParaRPr>
          </a:p>
          <a:p>
            <a:pPr marL="557213" lvl="0" indent="-271463">
              <a:buSzPts val="1600"/>
              <a:buFont typeface="Arial"/>
              <a:buChar char="-"/>
            </a:pPr>
            <a:endParaRPr lang="es-ES" sz="1600" dirty="0">
              <a:solidFill>
                <a:schemeClr val="dk1"/>
              </a:solidFil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2" name="Imagen 4">
            <a:extLst>
              <a:ext uri="{FF2B5EF4-FFF2-40B4-BE49-F238E27FC236}">
                <a16:creationId xmlns:a16="http://schemas.microsoft.com/office/drawing/2014/main" id="{62567CA2-9763-B9A2-E275-2A16FF4043A0}"/>
              </a:ext>
            </a:extLst>
          </p:cNvPr>
          <p:cNvPicPr>
            <a:picLocks noChangeAspect="1"/>
          </p:cNvPicPr>
          <p:nvPr/>
        </p:nvPicPr>
        <p:blipFill>
          <a:blip r:embed="rId3"/>
          <a:stretch>
            <a:fillRect/>
          </a:stretch>
        </p:blipFill>
        <p:spPr>
          <a:xfrm>
            <a:off x="5030014" y="3132083"/>
            <a:ext cx="3807980" cy="273840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13</a:t>
            </a:fld>
            <a:endParaRPr/>
          </a:p>
        </p:txBody>
      </p:sp>
      <p:sp>
        <p:nvSpPr>
          <p:cNvPr id="109" name="Google Shape;109;p13"/>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3. Příklady iniciativ CSR</a:t>
            </a:r>
            <a:endParaRPr lang="es-ES" sz="2400" dirty="0"/>
          </a:p>
        </p:txBody>
      </p:sp>
      <p:sp>
        <p:nvSpPr>
          <p:cNvPr id="110" name="Google Shape;110;p13"/>
          <p:cNvSpPr/>
          <p:nvPr/>
        </p:nvSpPr>
        <p:spPr>
          <a:xfrm>
            <a:off x="306006" y="1812071"/>
            <a:ext cx="8367731" cy="4278054"/>
          </a:xfrm>
          <a:prstGeom prst="rect">
            <a:avLst/>
          </a:prstGeom>
          <a:noFill/>
          <a:ln>
            <a:noFill/>
          </a:ln>
        </p:spPr>
        <p:txBody>
          <a:bodyPr spcFirstLastPara="1" wrap="square" lIns="91425" tIns="45700" rIns="91425" bIns="45700" anchor="t" anchorCtr="0">
            <a:spAutoFit/>
          </a:bodyPr>
          <a:lstStyle/>
          <a:p>
            <a:pPr lvl="0" algn="just">
              <a:buSzPts val="1600"/>
            </a:pPr>
            <a:r>
              <a:rPr lang="es-ES" sz="1600" dirty="0">
                <a:solidFill>
                  <a:schemeClr val="dk1"/>
                </a:solidFill>
              </a:rPr>
              <a:t>Níže jsou uvedeny konkrétní iniciativy z odvětví logistiky (6):</a:t>
            </a: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lvl="0" algn="just">
              <a:buSzPts val="1600"/>
            </a:pPr>
            <a:r>
              <a:rPr lang="es-ES" sz="1600" dirty="0">
                <a:solidFill>
                  <a:schemeClr val="dk1"/>
                </a:solidFill>
              </a:rPr>
              <a:t>"Distribuční systém šetrný k životnímu prostředí": snížení emisí CO2 a snížení dopadu distribučního procesu na životní prostředí, například optimalizací způsobů přepravy a nakládky nebo změnou dopravních prostředků na ekologičtější.</a:t>
            </a:r>
          </a:p>
          <a:p>
            <a:pPr lvl="0" algn="just">
              <a:buSzPts val="1600"/>
            </a:pPr>
            <a:endParaRPr lang="es-ES" sz="1600" dirty="0">
              <a:solidFill>
                <a:schemeClr val="dk1"/>
              </a:solidFill>
            </a:endParaRPr>
          </a:p>
          <a:p>
            <a:pPr lvl="0" algn="just">
              <a:buSzPts val="1600"/>
            </a:pPr>
            <a:r>
              <a:rPr lang="es-ES" sz="1600" dirty="0">
                <a:solidFill>
                  <a:schemeClr val="dk1"/>
                </a:solidFill>
              </a:rPr>
              <a:t>"Podpora bezpečné a ekologické jízdy": prostřednictvím systému dynamického řízení provozu nákladních vozidel.</a:t>
            </a:r>
          </a:p>
          <a:p>
            <a:pPr lvl="0" algn="just">
              <a:buSzPts val="1600"/>
            </a:pPr>
            <a:endParaRPr lang="es-ES" sz="1600" dirty="0">
              <a:solidFill>
                <a:schemeClr val="dk1"/>
              </a:solidFill>
            </a:endParaRPr>
          </a:p>
          <a:p>
            <a:pPr lvl="0" algn="just">
              <a:buSzPts val="1600"/>
            </a:pPr>
            <a:r>
              <a:rPr lang="es-ES" sz="1600" dirty="0">
                <a:solidFill>
                  <a:schemeClr val="dk1"/>
                </a:solidFill>
              </a:rPr>
              <a:t>"Zajištění bezpečné jízdy prostřednictvím kontroly zdravotního stavu řidičů": provádění screeningu syndromu spánkové apnoe u řidičů, kromě pololetních zdravotních prohlídek, s cílem odhalit včasné příznaky onemocnění a zajistit bezpečnou jízdu.</a:t>
            </a: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111" name="Google Shape;111;p13"/>
          <p:cNvPicPr preferRelativeResize="0"/>
          <p:nvPr/>
        </p:nvPicPr>
        <p:blipFill rotWithShape="1">
          <a:blip r:embed="rId3">
            <a:alphaModFix/>
          </a:blip>
          <a:srcRect/>
          <a:stretch/>
        </p:blipFill>
        <p:spPr>
          <a:xfrm>
            <a:off x="108522" y="1892639"/>
            <a:ext cx="2661243" cy="9416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4"/>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14</a:t>
            </a:fld>
            <a:endParaRPr/>
          </a:p>
        </p:txBody>
      </p:sp>
      <p:sp>
        <p:nvSpPr>
          <p:cNvPr id="117" name="Google Shape;117;p14"/>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4. Jak zavést účinnou CSR</a:t>
            </a:r>
            <a:endParaRPr dirty="0"/>
          </a:p>
        </p:txBody>
      </p:sp>
      <p:sp>
        <p:nvSpPr>
          <p:cNvPr id="118" name="Google Shape;118;p14"/>
          <p:cNvSpPr/>
          <p:nvPr/>
        </p:nvSpPr>
        <p:spPr>
          <a:xfrm>
            <a:off x="319070" y="1929637"/>
            <a:ext cx="8362706" cy="1323399"/>
          </a:xfrm>
          <a:prstGeom prst="rect">
            <a:avLst/>
          </a:prstGeom>
          <a:noFill/>
          <a:ln>
            <a:noFill/>
          </a:ln>
        </p:spPr>
        <p:txBody>
          <a:bodyPr spcFirstLastPara="1" wrap="square" lIns="91425" tIns="45700" rIns="91425" bIns="45700" anchor="t" anchorCtr="0">
            <a:spAutoFit/>
          </a:bodyPr>
          <a:lstStyle/>
          <a:p>
            <a:pPr lvl="0" algn="just">
              <a:buSzPts val="1600"/>
            </a:pPr>
            <a:r>
              <a:rPr lang="es-ES" sz="1600" dirty="0">
                <a:solidFill>
                  <a:schemeClr val="dk1"/>
                </a:solidFill>
              </a:rPr>
              <a:t>Aby byla strategie CSR účinná, musí být realistickou dlouhodobou strategií, která má pozitivní účinek a vyvolává zájem. Musí vytvořit přímé komunikační kanály s interními i externími zainteresovanými stranami, aby se ujistila, že odpovídá jejich potřebám a očekáváním.  5 klíčových kroků (5):</a:t>
            </a:r>
          </a:p>
          <a:p>
            <a:pPr lvl="0" algn="just">
              <a:buSzPts val="1600"/>
            </a:pPr>
            <a:endParaRPr lang="es-ES" sz="1600" dirty="0">
              <a:solidFill>
                <a:schemeClr val="dk1"/>
              </a:solidFill>
            </a:endParaRPr>
          </a:p>
        </p:txBody>
      </p:sp>
      <p:sp>
        <p:nvSpPr>
          <p:cNvPr id="5" name="Google Shape;118;p14">
            <a:extLst>
              <a:ext uri="{FF2B5EF4-FFF2-40B4-BE49-F238E27FC236}">
                <a16:creationId xmlns:a16="http://schemas.microsoft.com/office/drawing/2014/main" id="{00AD1D95-9DE5-8A79-E7BF-4476DB0E96AC}"/>
              </a:ext>
            </a:extLst>
          </p:cNvPr>
          <p:cNvSpPr/>
          <p:nvPr/>
        </p:nvSpPr>
        <p:spPr>
          <a:xfrm>
            <a:off x="319070" y="3020026"/>
            <a:ext cx="6126419" cy="1569620"/>
          </a:xfrm>
          <a:prstGeom prst="rect">
            <a:avLst/>
          </a:prstGeom>
          <a:noFill/>
          <a:ln>
            <a:noFill/>
          </a:ln>
        </p:spPr>
        <p:txBody>
          <a:bodyPr spcFirstLastPara="1" wrap="square" lIns="91425" tIns="45700" rIns="91425" bIns="45700" anchor="t" anchorCtr="0">
            <a:spAutoFit/>
          </a:bodyPr>
          <a:lstStyle/>
          <a:p>
            <a:pPr lvl="0" algn="just">
              <a:buSzPts val="1600"/>
            </a:pPr>
            <a:r>
              <a:rPr lang="es-ES" sz="1600" dirty="0">
                <a:solidFill>
                  <a:schemeClr val="tx1"/>
                </a:solidFill>
              </a:rPr>
              <a:t>1) Definujte příčinu/problém: V této první fázi je klíčovým aspektem naslouchání zainteresovaným stranám a rozhovor s nimi. </a:t>
            </a:r>
          </a:p>
          <a:p>
            <a:pPr lvl="0" algn="just">
              <a:buSzPts val="1600"/>
            </a:pPr>
            <a:endParaRPr lang="es-ES" sz="1600" dirty="0">
              <a:solidFill>
                <a:schemeClr val="tx1"/>
              </a:solidFill>
            </a:endParaRPr>
          </a:p>
          <a:p>
            <a:pPr lvl="0" algn="just">
              <a:buSzPts val="1600"/>
            </a:pPr>
            <a:r>
              <a:rPr lang="es-ES" sz="1600" dirty="0">
                <a:solidFill>
                  <a:schemeClr val="tx1"/>
                </a:solidFill>
              </a:rPr>
              <a:t>2) Definujte hodnotu: Co může moje firma udělat pro vyřešení problému? Jakou hodnotu z toho mohu získat?</a:t>
            </a:r>
          </a:p>
        </p:txBody>
      </p:sp>
      <p:sp>
        <p:nvSpPr>
          <p:cNvPr id="8" name="Google Shape;118;p14">
            <a:extLst>
              <a:ext uri="{FF2B5EF4-FFF2-40B4-BE49-F238E27FC236}">
                <a16:creationId xmlns:a16="http://schemas.microsoft.com/office/drawing/2014/main" id="{AA3E5DB1-9CA5-70A0-9916-553D1DBD98A2}"/>
              </a:ext>
            </a:extLst>
          </p:cNvPr>
          <p:cNvSpPr/>
          <p:nvPr/>
        </p:nvSpPr>
        <p:spPr>
          <a:xfrm>
            <a:off x="319070" y="4579234"/>
            <a:ext cx="8211698" cy="2062063"/>
          </a:xfrm>
          <a:prstGeom prst="rect">
            <a:avLst/>
          </a:prstGeom>
          <a:noFill/>
          <a:ln>
            <a:noFill/>
          </a:ln>
        </p:spPr>
        <p:txBody>
          <a:bodyPr spcFirstLastPara="1" wrap="square" lIns="91425" tIns="45700" rIns="91425" bIns="45700" anchor="t" anchorCtr="0">
            <a:spAutoFit/>
          </a:bodyPr>
          <a:lstStyle/>
          <a:p>
            <a:pPr lvl="0" algn="just">
              <a:buSzPts val="1600"/>
            </a:pPr>
            <a:r>
              <a:rPr lang="es-ES" sz="1600" dirty="0">
                <a:solidFill>
                  <a:schemeClr val="tx1"/>
                </a:solidFill>
              </a:rPr>
              <a:t>3) Vytvořte si plán: Proveďte průzkum. Vyhledejte další úspěšné a inspirativní strategie. Zeptejte se zaměstnanců a dalších zúčastněných stran. Účinná strategie CSR musí být součástí vaší obchodní strategie.</a:t>
            </a:r>
          </a:p>
          <a:p>
            <a:pPr lvl="0" algn="just">
              <a:buSzPts val="1600"/>
            </a:pPr>
            <a:endParaRPr lang="es-ES" sz="1600" dirty="0">
              <a:solidFill>
                <a:schemeClr val="tx1"/>
              </a:solidFill>
            </a:endParaRPr>
          </a:p>
          <a:p>
            <a:pPr lvl="0" algn="just">
              <a:buSzPts val="1600"/>
            </a:pPr>
            <a:r>
              <a:rPr lang="es-ES" sz="1600" dirty="0">
                <a:solidFill>
                  <a:schemeClr val="tx1"/>
                </a:solidFill>
              </a:rPr>
              <a:t>4) Stanovte si cíle: Používejte konkrétní, měřitelné, dosažitelné, realistické a časově omezené měřitelné cíle. </a:t>
            </a:r>
          </a:p>
          <a:p>
            <a:pPr lvl="0" algn="just">
              <a:buSzPts val="1600"/>
            </a:pPr>
            <a:endParaRPr lang="es-ES" sz="1600" dirty="0">
              <a:solidFill>
                <a:schemeClr val="tx1"/>
              </a:solidFill>
            </a:endParaRPr>
          </a:p>
          <a:p>
            <a:pPr lvl="0" algn="just">
              <a:buSzPts val="1600"/>
            </a:pPr>
            <a:r>
              <a:rPr lang="es-ES" sz="1600" dirty="0">
                <a:solidFill>
                  <a:schemeClr val="tx1"/>
                </a:solidFill>
              </a:rPr>
              <a:t>5) A realizujte!</a:t>
            </a:r>
            <a:endParaRPr sz="1600" dirty="0">
              <a:solidFill>
                <a:schemeClr val="tx1"/>
              </a:solidFill>
            </a:endParaRPr>
          </a:p>
        </p:txBody>
      </p:sp>
      <p:pic>
        <p:nvPicPr>
          <p:cNvPr id="2" name="Imagen 1">
            <a:extLst>
              <a:ext uri="{FF2B5EF4-FFF2-40B4-BE49-F238E27FC236}">
                <a16:creationId xmlns:a16="http://schemas.microsoft.com/office/drawing/2014/main" id="{20EFAE71-D585-8135-22DD-87B8E396AAD1}"/>
              </a:ext>
            </a:extLst>
          </p:cNvPr>
          <p:cNvPicPr>
            <a:picLocks noChangeAspect="1"/>
          </p:cNvPicPr>
          <p:nvPr/>
        </p:nvPicPr>
        <p:blipFill>
          <a:blip r:embed="rId3"/>
          <a:stretch>
            <a:fillRect/>
          </a:stretch>
        </p:blipFill>
        <p:spPr>
          <a:xfrm>
            <a:off x="6784644" y="3145265"/>
            <a:ext cx="2359356" cy="132294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0b78f225a7_0_23"/>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15</a:t>
            </a:fld>
            <a:endParaRPr/>
          </a:p>
        </p:txBody>
      </p:sp>
      <p:sp>
        <p:nvSpPr>
          <p:cNvPr id="124" name="Google Shape;124;g10b78f225a7_0_23"/>
          <p:cNvSpPr txBox="1"/>
          <p:nvPr/>
        </p:nvSpPr>
        <p:spPr>
          <a:xfrm>
            <a:off x="285531" y="1074532"/>
            <a:ext cx="8510100" cy="3753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marR="0" lvl="0" indent="-742950" algn="l" rtl="0">
              <a:lnSpc>
                <a:spcPct val="90000"/>
              </a:lnSpc>
              <a:spcBef>
                <a:spcPts val="0"/>
              </a:spcBef>
              <a:spcAft>
                <a:spcPts val="0"/>
              </a:spcAft>
              <a:buClr>
                <a:srgbClr val="000000"/>
              </a:buClr>
              <a:buSzPct val="100000"/>
              <a:buFont typeface="Arial"/>
              <a:buNone/>
            </a:pPr>
            <a:r>
              <a:rPr lang="es-ES" sz="2400" b="0" i="0" u="none" strike="noStrike" cap="none">
                <a:solidFill>
                  <a:schemeClr val="lt1"/>
                </a:solidFill>
                <a:latin typeface="Arial"/>
                <a:ea typeface="Arial"/>
                <a:cs typeface="Arial"/>
                <a:sym typeface="Arial"/>
              </a:rPr>
              <a:t>5. Tools for CSR reporting</a:t>
            </a:r>
            <a:endParaRPr/>
          </a:p>
        </p:txBody>
      </p:sp>
      <p:sp>
        <p:nvSpPr>
          <p:cNvPr id="125" name="Google Shape;125;g10b78f225a7_0_23"/>
          <p:cNvSpPr/>
          <p:nvPr/>
        </p:nvSpPr>
        <p:spPr>
          <a:xfrm>
            <a:off x="319069" y="1929637"/>
            <a:ext cx="8367731" cy="4247276"/>
          </a:xfrm>
          <a:prstGeom prst="rect">
            <a:avLst/>
          </a:prstGeom>
          <a:noFill/>
          <a:ln>
            <a:noFill/>
          </a:ln>
        </p:spPr>
        <p:txBody>
          <a:bodyPr spcFirstLastPara="1" wrap="square" lIns="91425" tIns="45700" rIns="91425" bIns="45700" anchor="t" anchorCtr="0">
            <a:spAutoFit/>
          </a:bodyPr>
          <a:lstStyle/>
          <a:p>
            <a:pPr>
              <a:buSzPts val="1600"/>
            </a:pPr>
            <a:r>
              <a:rPr lang="es-ES" sz="1600" dirty="0">
                <a:solidFill>
                  <a:schemeClr val="dk1"/>
                </a:solidFill>
              </a:rPr>
              <a:t>Společnosti mají k dispozici </a:t>
            </a:r>
            <a:r>
              <a:rPr lang="es-ES" sz="1600" b="1" dirty="0">
                <a:solidFill>
                  <a:srgbClr val="00CC00"/>
                </a:solidFill>
              </a:rPr>
              <a:t>různé nástroje, jak informovat o svém příspěvku k udržitelnosti </a:t>
            </a:r>
            <a:r>
              <a:rPr lang="es-ES" sz="1600" dirty="0">
                <a:solidFill>
                  <a:schemeClr val="dk1"/>
                </a:solidFill>
              </a:rPr>
              <a:t>a </a:t>
            </a:r>
            <a:r>
              <a:rPr lang="es-ES" sz="1600" b="1" dirty="0">
                <a:solidFill>
                  <a:srgbClr val="00CC00"/>
                </a:solidFill>
              </a:rPr>
              <a:t>vykazovat výkonnost </a:t>
            </a:r>
            <a:r>
              <a:rPr lang="es-ES" sz="1600" dirty="0">
                <a:solidFill>
                  <a:schemeClr val="dk1"/>
                </a:solidFill>
              </a:rPr>
              <a:t>své činnosti ve vztahu k dopadu na planetu, společnost a ekonomiku. Níže uvádíme několik příkladů nástrojů, které mohou společnosti zavést k prezentaci a </a:t>
            </a:r>
            <a:r>
              <a:rPr lang="es-ES" sz="1600" b="1" dirty="0">
                <a:solidFill>
                  <a:srgbClr val="00CC00"/>
                </a:solidFill>
              </a:rPr>
              <a:t>doložení svých závazků</a:t>
            </a:r>
            <a:r>
              <a:rPr lang="es-ES" sz="1600" dirty="0">
                <a:solidFill>
                  <a:schemeClr val="dk1"/>
                </a:solidFill>
              </a:rPr>
              <a:t> vůči planetě a lidem. </a:t>
            </a:r>
            <a:endParaRPr lang="cs-CZ" sz="1600"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endParaRPr dirty="0"/>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557213" lvl="0" indent="-271463">
              <a:buSzPts val="1600"/>
              <a:buFont typeface="Arial"/>
              <a:buChar char="-"/>
            </a:pPr>
            <a:r>
              <a:rPr lang="es-ES" sz="1600" dirty="0">
                <a:solidFill>
                  <a:schemeClr val="dk1"/>
                </a:solidFill>
              </a:rPr>
              <a:t>Globální dohoda OSN (7)</a:t>
            </a:r>
          </a:p>
          <a:p>
            <a:pPr marL="557213" lvl="0" indent="-271463">
              <a:buSzPts val="1600"/>
              <a:buFont typeface="Arial"/>
              <a:buChar char="-"/>
            </a:pPr>
            <a:r>
              <a:rPr lang="es-ES" sz="1600" dirty="0">
                <a:solidFill>
                  <a:schemeClr val="dk1"/>
                </a:solidFill>
              </a:rPr>
              <a:t>ISO 26000 (8)</a:t>
            </a:r>
          </a:p>
          <a:p>
            <a:pPr marL="557213" lvl="0" indent="-271463">
              <a:buSzPts val="1600"/>
              <a:buFont typeface="Arial"/>
              <a:buChar char="-"/>
            </a:pPr>
            <a:r>
              <a:rPr lang="es-ES" sz="1600" dirty="0">
                <a:solidFill>
                  <a:schemeClr val="dk1"/>
                </a:solidFill>
              </a:rPr>
              <a:t>Řada norem ISO 14000 (9)</a:t>
            </a:r>
          </a:p>
          <a:p>
            <a:pPr marL="557213" lvl="0" indent="-271463">
              <a:buSzPts val="1600"/>
              <a:buFont typeface="Arial"/>
              <a:buChar char="-"/>
            </a:pPr>
            <a:r>
              <a:rPr lang="es-ES" sz="1600" dirty="0">
                <a:solidFill>
                  <a:schemeClr val="dk1"/>
                </a:solidFill>
              </a:rPr>
              <a:t>Certifikace B Corp (10)</a:t>
            </a:r>
          </a:p>
          <a:p>
            <a:pPr marL="557213" lvl="0" indent="-271463">
              <a:buSzPts val="1600"/>
              <a:buFont typeface="Arial"/>
              <a:buChar char="-"/>
            </a:pPr>
            <a:r>
              <a:rPr lang="es-ES" sz="1600" dirty="0">
                <a:solidFill>
                  <a:schemeClr val="dk1"/>
                </a:solidFill>
              </a:rPr>
              <a:t>Standardy GRI (11)</a:t>
            </a:r>
          </a:p>
          <a:p>
            <a:pPr marL="557213" lvl="0" indent="-271463">
              <a:buSzPts val="1600"/>
              <a:buFont typeface="Arial"/>
              <a:buChar char="-"/>
            </a:pPr>
            <a:r>
              <a:rPr lang="es-ES" sz="1600" dirty="0">
                <a:solidFill>
                  <a:schemeClr val="dk1"/>
                </a:solidFill>
              </a:rPr>
              <a:t>Ecovadis (12) </a:t>
            </a:r>
            <a:endParaRPr lang="cs-CZ" sz="1600" dirty="0">
              <a:solidFill>
                <a:schemeClr val="dk1"/>
              </a:solidFill>
            </a:endParaRPr>
          </a:p>
          <a:p>
            <a:pPr marL="0" marR="0" lvl="0" indent="0" algn="l"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  </a:t>
            </a:r>
            <a:endParaRPr sz="1400" b="0" i="0" u="none" strike="noStrike" cap="none" dirty="0">
              <a:solidFill>
                <a:srgbClr val="7F7F7F"/>
              </a:solidFill>
              <a:latin typeface="Arial"/>
              <a:ea typeface="Arial"/>
              <a:cs typeface="Arial"/>
              <a:sym typeface="Arial"/>
            </a:endParaRPr>
          </a:p>
          <a:p>
            <a:pPr marL="285750" lvl="0">
              <a:buSzPts val="1600"/>
            </a:pPr>
            <a:r>
              <a:rPr lang="es-ES" sz="1600" dirty="0">
                <a:solidFill>
                  <a:schemeClr val="dk1"/>
                </a:solidFill>
              </a:rPr>
              <a:t>Existuje více nástrojů, například různé typy ekoznaček a certifikací jiných organizací. </a:t>
            </a:r>
          </a:p>
          <a:p>
            <a:pPr marL="285750" lvl="0">
              <a:buSzPts val="1600"/>
            </a:pPr>
            <a:endParaRPr lang="es-ES" sz="1600" dirty="0">
              <a:solidFill>
                <a:schemeClr val="dk1"/>
              </a:solidFill>
            </a:endParaRPr>
          </a:p>
          <a:p>
            <a:pPr marL="285750" lvl="0">
              <a:buSzPts val="1600"/>
            </a:pPr>
            <a:r>
              <a:rPr lang="es-ES" sz="1600" dirty="0">
                <a:solidFill>
                  <a:schemeClr val="dk1"/>
                </a:solidFill>
              </a:rPr>
              <a:t>Kapsle 3.3.3 poskytuje více informací o značkách a certifikacích pro uznání CSR a o logistice CSR. </a:t>
            </a:r>
            <a:endParaRPr lang="es-ES" sz="1600" b="0" i="0" u="none" strike="noStrike" cap="none" dirty="0">
              <a:solidFill>
                <a:schemeClr val="dk1"/>
              </a:solidFill>
              <a:latin typeface="Arial"/>
              <a:ea typeface="Arial"/>
              <a:cs typeface="Arial"/>
              <a:sym typeface="Arial"/>
            </a:endParaRPr>
          </a:p>
        </p:txBody>
      </p:sp>
      <p:pic>
        <p:nvPicPr>
          <p:cNvPr id="2" name="Imagen 1">
            <a:extLst>
              <a:ext uri="{FF2B5EF4-FFF2-40B4-BE49-F238E27FC236}">
                <a16:creationId xmlns:a16="http://schemas.microsoft.com/office/drawing/2014/main" id="{EE6526F1-EC27-6121-6272-C77F89ADC7D6}"/>
              </a:ext>
            </a:extLst>
          </p:cNvPr>
          <p:cNvPicPr>
            <a:picLocks noChangeAspect="1"/>
          </p:cNvPicPr>
          <p:nvPr/>
        </p:nvPicPr>
        <p:blipFill>
          <a:blip r:embed="rId3"/>
          <a:stretch>
            <a:fillRect/>
          </a:stretch>
        </p:blipFill>
        <p:spPr>
          <a:xfrm>
            <a:off x="3426875" y="3311086"/>
            <a:ext cx="1145125" cy="1145125"/>
          </a:xfrm>
          <a:prstGeom prst="rect">
            <a:avLst/>
          </a:prstGeom>
        </p:spPr>
      </p:pic>
      <p:pic>
        <p:nvPicPr>
          <p:cNvPr id="3" name="Imagen 2">
            <a:extLst>
              <a:ext uri="{FF2B5EF4-FFF2-40B4-BE49-F238E27FC236}">
                <a16:creationId xmlns:a16="http://schemas.microsoft.com/office/drawing/2014/main" id="{7CF33A2C-F31C-05AD-D2FC-FEDF10D23D23}"/>
              </a:ext>
            </a:extLst>
          </p:cNvPr>
          <p:cNvPicPr>
            <a:picLocks noChangeAspect="1"/>
          </p:cNvPicPr>
          <p:nvPr/>
        </p:nvPicPr>
        <p:blipFill>
          <a:blip r:embed="rId4"/>
          <a:stretch>
            <a:fillRect/>
          </a:stretch>
        </p:blipFill>
        <p:spPr>
          <a:xfrm>
            <a:off x="4726029" y="3429000"/>
            <a:ext cx="1080930" cy="880958"/>
          </a:xfrm>
          <a:prstGeom prst="rect">
            <a:avLst/>
          </a:prstGeom>
        </p:spPr>
      </p:pic>
      <p:pic>
        <p:nvPicPr>
          <p:cNvPr id="4" name="Imagen 3">
            <a:extLst>
              <a:ext uri="{FF2B5EF4-FFF2-40B4-BE49-F238E27FC236}">
                <a16:creationId xmlns:a16="http://schemas.microsoft.com/office/drawing/2014/main" id="{FE44B0AA-979D-CE63-9050-C87A5402CE5B}"/>
              </a:ext>
            </a:extLst>
          </p:cNvPr>
          <p:cNvPicPr>
            <a:picLocks noChangeAspect="1"/>
          </p:cNvPicPr>
          <p:nvPr/>
        </p:nvPicPr>
        <p:blipFill>
          <a:blip r:embed="rId5"/>
          <a:stretch>
            <a:fillRect/>
          </a:stretch>
        </p:blipFill>
        <p:spPr>
          <a:xfrm>
            <a:off x="6807414" y="3429000"/>
            <a:ext cx="1027211" cy="1027211"/>
          </a:xfrm>
          <a:prstGeom prst="rect">
            <a:avLst/>
          </a:prstGeom>
        </p:spPr>
      </p:pic>
      <p:pic>
        <p:nvPicPr>
          <p:cNvPr id="5" name="Imagen 4">
            <a:extLst>
              <a:ext uri="{FF2B5EF4-FFF2-40B4-BE49-F238E27FC236}">
                <a16:creationId xmlns:a16="http://schemas.microsoft.com/office/drawing/2014/main" id="{7C66021F-4E46-3EEB-4B10-FE4D601E2655}"/>
              </a:ext>
            </a:extLst>
          </p:cNvPr>
          <p:cNvPicPr>
            <a:picLocks noChangeAspect="1"/>
          </p:cNvPicPr>
          <p:nvPr/>
        </p:nvPicPr>
        <p:blipFill>
          <a:blip r:embed="rId6"/>
          <a:stretch>
            <a:fillRect/>
          </a:stretch>
        </p:blipFill>
        <p:spPr>
          <a:xfrm>
            <a:off x="7919587" y="3635629"/>
            <a:ext cx="1107280" cy="578554"/>
          </a:xfrm>
          <a:prstGeom prst="rect">
            <a:avLst/>
          </a:prstGeom>
        </p:spPr>
      </p:pic>
      <p:pic>
        <p:nvPicPr>
          <p:cNvPr id="6" name="Imagen 5">
            <a:extLst>
              <a:ext uri="{FF2B5EF4-FFF2-40B4-BE49-F238E27FC236}">
                <a16:creationId xmlns:a16="http://schemas.microsoft.com/office/drawing/2014/main" id="{F4F2D8BF-3406-0C80-28A4-C90FF8619334}"/>
              </a:ext>
            </a:extLst>
          </p:cNvPr>
          <p:cNvPicPr>
            <a:picLocks noChangeAspect="1"/>
          </p:cNvPicPr>
          <p:nvPr/>
        </p:nvPicPr>
        <p:blipFill>
          <a:blip r:embed="rId7"/>
          <a:stretch>
            <a:fillRect/>
          </a:stretch>
        </p:blipFill>
        <p:spPr>
          <a:xfrm>
            <a:off x="5865165" y="3299087"/>
            <a:ext cx="857287" cy="125163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4"/>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16</a:t>
            </a:fld>
            <a:endParaRPr/>
          </a:p>
        </p:txBody>
      </p:sp>
      <p:pic>
        <p:nvPicPr>
          <p:cNvPr id="143" name="Google Shape;143;p14"/>
          <p:cNvPicPr preferRelativeResize="0"/>
          <p:nvPr/>
        </p:nvPicPr>
        <p:blipFill rotWithShape="1">
          <a:blip r:embed="rId3">
            <a:alphaModFix/>
          </a:blip>
          <a:srcRect/>
          <a:stretch/>
        </p:blipFill>
        <p:spPr>
          <a:xfrm>
            <a:off x="264802" y="957400"/>
            <a:ext cx="8614395" cy="5462489"/>
          </a:xfrm>
          <a:prstGeom prst="rect">
            <a:avLst/>
          </a:prstGeom>
          <a:noFill/>
          <a:ln>
            <a:noFill/>
          </a:ln>
        </p:spPr>
      </p:pic>
      <p:sp>
        <p:nvSpPr>
          <p:cNvPr id="144" name="Google Shape;144;p14"/>
          <p:cNvSpPr/>
          <p:nvPr/>
        </p:nvSpPr>
        <p:spPr>
          <a:xfrm>
            <a:off x="348369" y="3589447"/>
            <a:ext cx="8367731" cy="1384995"/>
          </a:xfrm>
          <a:prstGeom prst="rect">
            <a:avLst/>
          </a:prstGeom>
          <a:noFill/>
          <a:ln>
            <a:noFill/>
          </a:ln>
        </p:spPr>
        <p:txBody>
          <a:bodyPr spcFirstLastPara="1" wrap="square" lIns="91425" tIns="45700" rIns="91425" bIns="45700" anchor="t" anchorCtr="0">
            <a:spAutoFit/>
          </a:bodyPr>
          <a:lstStyle/>
          <a:p>
            <a:pPr algn="just"/>
            <a:r>
              <a:rPr lang="cs-CZ" sz="2100" dirty="0">
                <a:solidFill>
                  <a:schemeClr val="bg2">
                    <a:lumMod val="20000"/>
                    <a:lumOff val="80000"/>
                  </a:schemeClr>
                </a:solidFill>
              </a:rPr>
              <a:t>Následující test obsahuje 5 otázek, které musíte zodpovědět, abyste potvrdili, že rozumíte obsahu aktuální kapsle. </a:t>
            </a:r>
          </a:p>
          <a:p>
            <a:pPr algn="just"/>
            <a:endParaRPr lang="cs-CZ" sz="2100" dirty="0">
              <a:solidFill>
                <a:schemeClr val="bg2">
                  <a:lumMod val="20000"/>
                  <a:lumOff val="80000"/>
                </a:schemeClr>
              </a:solidFill>
            </a:endParaRPr>
          </a:p>
          <a:p>
            <a:pPr algn="just"/>
            <a:r>
              <a:rPr lang="cs-CZ" sz="2100" dirty="0">
                <a:solidFill>
                  <a:schemeClr val="bg2">
                    <a:lumMod val="20000"/>
                    <a:lumOff val="80000"/>
                  </a:schemeClr>
                </a:solidFill>
              </a:rPr>
              <a:t>Každá správná odpověď je za 1 bod. Chyby se nezapočítávají.</a:t>
            </a:r>
            <a:endParaRPr lang="cs-CZ" sz="1400" b="0" i="0" u="none" strike="noStrike" cap="none" dirty="0">
              <a:solidFill>
                <a:srgbClr val="000000"/>
              </a:solidFill>
              <a:latin typeface="Arial"/>
              <a:ea typeface="Arial"/>
              <a:cs typeface="Arial"/>
              <a:sym typeface="Arial"/>
            </a:endParaRPr>
          </a:p>
        </p:txBody>
      </p:sp>
      <p:sp>
        <p:nvSpPr>
          <p:cNvPr id="145" name="Google Shape;145;p14">
            <a:hlinkClick r:id="" action="ppaction://hlinkshowjump?jump=nextslide"/>
          </p:cNvPr>
          <p:cNvSpPr/>
          <p:nvPr/>
        </p:nvSpPr>
        <p:spPr>
          <a:xfrm>
            <a:off x="7474187" y="5832263"/>
            <a:ext cx="903249" cy="490653"/>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 name="Obdélník 5">
            <a:extLst>
              <a:ext uri="{FF2B5EF4-FFF2-40B4-BE49-F238E27FC236}">
                <a16:creationId xmlns:a16="http://schemas.microsoft.com/office/drawing/2014/main" id="{7D4A6525-852D-A0C2-3057-754A337AEBC4}"/>
              </a:ext>
            </a:extLst>
          </p:cNvPr>
          <p:cNvSpPr/>
          <p:nvPr/>
        </p:nvSpPr>
        <p:spPr>
          <a:xfrm>
            <a:off x="476655" y="1303506"/>
            <a:ext cx="3443592" cy="840494"/>
          </a:xfrm>
          <a:prstGeom prst="rect">
            <a:avLst/>
          </a:prstGeom>
          <a:solidFill>
            <a:srgbClr val="009F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558FBCF1-B7A0-D5B3-1EF9-9737C6DC6777}"/>
              </a:ext>
            </a:extLst>
          </p:cNvPr>
          <p:cNvSpPr txBox="1"/>
          <p:nvPr/>
        </p:nvSpPr>
        <p:spPr>
          <a:xfrm>
            <a:off x="476655" y="1426816"/>
            <a:ext cx="3443592" cy="424732"/>
          </a:xfrm>
          <a:prstGeom prst="rect">
            <a:avLst/>
          </a:prstGeom>
          <a:noFill/>
        </p:spPr>
        <p:txBody>
          <a:bodyPr wrap="square" rtlCol="0">
            <a:spAutoFit/>
          </a:bodyPr>
          <a:lstStyle/>
          <a:p>
            <a:pPr marL="742950" marR="0" lvl="0" indent="-742950" algn="l" rtl="0">
              <a:lnSpc>
                <a:spcPct val="90000"/>
              </a:lnSpc>
              <a:spcBef>
                <a:spcPts val="0"/>
              </a:spcBef>
              <a:spcAft>
                <a:spcPts val="0"/>
              </a:spcAft>
              <a:buNone/>
            </a:pPr>
            <a:r>
              <a:rPr lang="cs-CZ" sz="2400" b="0" i="0" u="none" strike="noStrike" cap="none" dirty="0">
                <a:solidFill>
                  <a:schemeClr val="lt1"/>
                </a:solidFill>
                <a:latin typeface="Arial"/>
                <a:ea typeface="Arial"/>
                <a:cs typeface="Arial"/>
                <a:sym typeface="Arial"/>
              </a:rPr>
              <a:t>Závěrečný test kapsle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17</a:t>
            </a:fld>
            <a:endParaRPr/>
          </a:p>
        </p:txBody>
      </p:sp>
      <p:sp>
        <p:nvSpPr>
          <p:cNvPr id="151" name="Google Shape;151;p15"/>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Sebehodnotící kvíz</a:t>
            </a:r>
          </a:p>
        </p:txBody>
      </p:sp>
      <p:sp>
        <p:nvSpPr>
          <p:cNvPr id="152" name="Google Shape;152;p15"/>
          <p:cNvSpPr txBox="1"/>
          <p:nvPr/>
        </p:nvSpPr>
        <p:spPr>
          <a:xfrm>
            <a:off x="316950" y="1778634"/>
            <a:ext cx="8510100" cy="707846"/>
          </a:xfrm>
          <a:prstGeom prst="rect">
            <a:avLst/>
          </a:prstGeom>
          <a:noFill/>
          <a:ln>
            <a:noFill/>
          </a:ln>
        </p:spPr>
        <p:txBody>
          <a:bodyPr spcFirstLastPara="1" wrap="square" lIns="91425" tIns="45700" rIns="91425" bIns="45700" anchor="t" anchorCtr="0">
            <a:spAutoFit/>
          </a:bodyPr>
          <a:lstStyle/>
          <a:p>
            <a:pPr lvl="0">
              <a:buSzPts val="2000"/>
            </a:pPr>
            <a:r>
              <a:rPr lang="es-ES" sz="2000" b="1" dirty="0"/>
              <a:t>Otázka č. 1 :</a:t>
            </a:r>
            <a:endParaRPr sz="1400" b="0" i="0" u="none" strike="noStrike" cap="none" dirty="0">
              <a:solidFill>
                <a:srgbClr val="000000"/>
              </a:solidFill>
              <a:latin typeface="Arial"/>
              <a:ea typeface="Arial"/>
              <a:cs typeface="Arial"/>
              <a:sym typeface="Arial"/>
            </a:endParaRPr>
          </a:p>
          <a:p>
            <a:pPr lvl="0">
              <a:buSzPts val="2000"/>
            </a:pPr>
            <a:r>
              <a:rPr lang="es-ES" sz="2000" dirty="0">
                <a:solidFill>
                  <a:schemeClr val="dk1"/>
                </a:solidFill>
              </a:rPr>
              <a:t>Co není pravda o společenské odpovědnosti firem (CSR)? </a:t>
            </a:r>
            <a:endParaRPr sz="1400" b="0" i="0" u="none" strike="noStrike" cap="none" dirty="0">
              <a:solidFill>
                <a:srgbClr val="000000"/>
              </a:solidFill>
              <a:latin typeface="Arial"/>
              <a:ea typeface="Arial"/>
              <a:cs typeface="Arial"/>
              <a:sym typeface="Arial"/>
            </a:endParaRPr>
          </a:p>
        </p:txBody>
      </p:sp>
      <p:sp>
        <p:nvSpPr>
          <p:cNvPr id="153" name="Google Shape;153;p15"/>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es-ES" sz="1600" dirty="0">
                <a:solidFill>
                  <a:srgbClr val="244061"/>
                </a:solidFill>
              </a:rPr>
              <a:t>CSR není totéž co charita</a:t>
            </a:r>
            <a:endParaRPr sz="1600" dirty="0">
              <a:solidFill>
                <a:srgbClr val="244061"/>
              </a:solidFill>
            </a:endParaRPr>
          </a:p>
        </p:txBody>
      </p:sp>
      <p:sp>
        <p:nvSpPr>
          <p:cNvPr id="154" name="Google Shape;154;p15"/>
          <p:cNvSpPr/>
          <p:nvPr/>
        </p:nvSpPr>
        <p:spPr>
          <a:xfrm>
            <a:off x="1828800" y="2962446"/>
            <a:ext cx="5218113" cy="497885"/>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CSR je koncept řízení, který integruje sociální a environmentální aspekty do podnikání.</a:t>
            </a:r>
          </a:p>
        </p:txBody>
      </p:sp>
      <p:sp>
        <p:nvSpPr>
          <p:cNvPr id="155" name="Google Shape;155;p15"/>
          <p:cNvSpPr/>
          <p:nvPr/>
        </p:nvSpPr>
        <p:spPr>
          <a:xfrm>
            <a:off x="1828799" y="4531583"/>
            <a:ext cx="5218113" cy="508767"/>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Řešení očekávání zúčastněných stran není důležité, když mluvíme o CSR.</a:t>
            </a:r>
          </a:p>
        </p:txBody>
      </p:sp>
      <p:sp>
        <p:nvSpPr>
          <p:cNvPr id="156" name="Google Shape;156;p15"/>
          <p:cNvSpPr/>
          <p:nvPr/>
        </p:nvSpPr>
        <p:spPr>
          <a:xfrm>
            <a:off x="1828799" y="5375517"/>
            <a:ext cx="5218113" cy="668232"/>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n-US" sz="1600" dirty="0">
                <a:solidFill>
                  <a:schemeClr val="dk2"/>
                </a:solidFill>
              </a:rPr>
              <a:t>CSR </a:t>
            </a:r>
            <a:r>
              <a:rPr lang="en-US" sz="1600" dirty="0" err="1">
                <a:solidFill>
                  <a:schemeClr val="dk2"/>
                </a:solidFill>
              </a:rPr>
              <a:t>pomáhá</a:t>
            </a:r>
            <a:r>
              <a:rPr lang="en-US" sz="1600" dirty="0">
                <a:solidFill>
                  <a:schemeClr val="dk2"/>
                </a:solidFill>
              </a:rPr>
              <a:t> </a:t>
            </a:r>
            <a:r>
              <a:rPr lang="en-US" sz="1600" dirty="0" err="1">
                <a:solidFill>
                  <a:schemeClr val="dk2"/>
                </a:solidFill>
              </a:rPr>
              <a:t>společnosti</a:t>
            </a:r>
            <a:r>
              <a:rPr lang="en-US" sz="1600" dirty="0">
                <a:solidFill>
                  <a:schemeClr val="dk2"/>
                </a:solidFill>
              </a:rPr>
              <a:t> </a:t>
            </a:r>
            <a:r>
              <a:rPr lang="en-US" sz="1600" dirty="0" err="1">
                <a:solidFill>
                  <a:schemeClr val="dk2"/>
                </a:solidFill>
              </a:rPr>
              <a:t>dosáhnout</a:t>
            </a:r>
            <a:r>
              <a:rPr lang="en-US" sz="1600" dirty="0">
                <a:solidFill>
                  <a:schemeClr val="dk2"/>
                </a:solidFill>
              </a:rPr>
              <a:t> </a:t>
            </a:r>
            <a:r>
              <a:rPr lang="en-US" sz="1600" dirty="0" err="1">
                <a:solidFill>
                  <a:schemeClr val="dk2"/>
                </a:solidFill>
              </a:rPr>
              <a:t>rovnováhy</a:t>
            </a:r>
            <a:r>
              <a:rPr lang="en-US" sz="1600" dirty="0">
                <a:solidFill>
                  <a:schemeClr val="dk2"/>
                </a:solidFill>
              </a:rPr>
              <a:t> </a:t>
            </a:r>
            <a:r>
              <a:rPr lang="en-US" sz="1600" dirty="0" err="1">
                <a:solidFill>
                  <a:schemeClr val="dk2"/>
                </a:solidFill>
              </a:rPr>
              <a:t>mezi</a:t>
            </a:r>
            <a:r>
              <a:rPr lang="en-US" sz="1600" dirty="0">
                <a:solidFill>
                  <a:schemeClr val="dk2"/>
                </a:solidFill>
              </a:rPr>
              <a:t> </a:t>
            </a:r>
            <a:r>
              <a:rPr lang="en-US" sz="1600" dirty="0" err="1">
                <a:solidFill>
                  <a:schemeClr val="dk2"/>
                </a:solidFill>
              </a:rPr>
              <a:t>ekonomickými</a:t>
            </a:r>
            <a:r>
              <a:rPr lang="en-US" sz="1600" dirty="0">
                <a:solidFill>
                  <a:schemeClr val="dk2"/>
                </a:solidFill>
              </a:rPr>
              <a:t>, </a:t>
            </a:r>
            <a:r>
              <a:rPr lang="en-US" sz="1600" dirty="0" err="1">
                <a:solidFill>
                  <a:schemeClr val="dk2"/>
                </a:solidFill>
              </a:rPr>
              <a:t>environmentálními</a:t>
            </a:r>
            <a:r>
              <a:rPr lang="en-US" sz="1600" dirty="0">
                <a:solidFill>
                  <a:schemeClr val="dk2"/>
                </a:solidFill>
              </a:rPr>
              <a:t> a </a:t>
            </a:r>
            <a:r>
              <a:rPr lang="en-US" sz="1600" dirty="0" err="1">
                <a:solidFill>
                  <a:schemeClr val="dk2"/>
                </a:solidFill>
              </a:rPr>
              <a:t>sociálními</a:t>
            </a:r>
            <a:r>
              <a:rPr lang="en-US" sz="1600" dirty="0">
                <a:solidFill>
                  <a:schemeClr val="dk2"/>
                </a:solidFill>
              </a:rPr>
              <a:t> </a:t>
            </a:r>
            <a:r>
              <a:rPr lang="en-US" sz="1600" dirty="0" err="1">
                <a:solidFill>
                  <a:schemeClr val="dk2"/>
                </a:solidFill>
              </a:rPr>
              <a:t>požadavky</a:t>
            </a:r>
            <a:r>
              <a:rPr lang="en-US" sz="1600" dirty="0">
                <a:solidFill>
                  <a:schemeClr val="dk2"/>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18</a:t>
            </a:fld>
            <a:endParaRPr/>
          </a:p>
        </p:txBody>
      </p:sp>
      <p:sp>
        <p:nvSpPr>
          <p:cNvPr id="162" name="Google Shape;162;p16"/>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Sebehodnotící kvíz</a:t>
            </a:r>
          </a:p>
        </p:txBody>
      </p:sp>
      <p:sp>
        <p:nvSpPr>
          <p:cNvPr id="163" name="Google Shape;163;p16"/>
          <p:cNvSpPr txBox="1"/>
          <p:nvPr/>
        </p:nvSpPr>
        <p:spPr>
          <a:xfrm>
            <a:off x="316950" y="1778634"/>
            <a:ext cx="8510100" cy="1015622"/>
          </a:xfrm>
          <a:prstGeom prst="rect">
            <a:avLst/>
          </a:prstGeom>
          <a:noFill/>
          <a:ln>
            <a:noFill/>
          </a:ln>
        </p:spPr>
        <p:txBody>
          <a:bodyPr spcFirstLastPara="1" wrap="square" lIns="91425" tIns="45700" rIns="91425" bIns="45700" anchor="t" anchorCtr="0">
            <a:spAutoFit/>
          </a:bodyPr>
          <a:lstStyle/>
          <a:p>
            <a:pPr lvl="0">
              <a:buSzPts val="2000"/>
            </a:pPr>
            <a:r>
              <a:rPr lang="es-ES" sz="2000" b="1" dirty="0"/>
              <a:t>Otázka č. 2 :</a:t>
            </a:r>
          </a:p>
          <a:p>
            <a:pPr lvl="0">
              <a:buSzPts val="2000"/>
            </a:pPr>
            <a:r>
              <a:rPr lang="es-ES" sz="2000" dirty="0"/>
              <a:t>Která z následujících otázek není považována za součást otázek sociální výkonnosti při zavádění a vykazování CSR?</a:t>
            </a:r>
          </a:p>
        </p:txBody>
      </p:sp>
      <p:sp>
        <p:nvSpPr>
          <p:cNvPr id="164" name="Google Shape;164;p16"/>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17365D"/>
                </a:solidFill>
              </a:rPr>
              <a:t>Pracovní podmínky</a:t>
            </a:r>
            <a:endParaRPr sz="1600" b="0" i="0" u="none" strike="noStrike" cap="none" dirty="0">
              <a:solidFill>
                <a:srgbClr val="17365D"/>
              </a:solidFill>
              <a:latin typeface="Arial"/>
              <a:ea typeface="Arial"/>
              <a:cs typeface="Arial"/>
              <a:sym typeface="Arial"/>
            </a:endParaRPr>
          </a:p>
        </p:txBody>
      </p:sp>
      <p:sp>
        <p:nvSpPr>
          <p:cNvPr id="165" name="Google Shape;165;p16"/>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Lidská práva</a:t>
            </a:r>
            <a:endParaRPr sz="1600" b="0" i="0" u="none" strike="noStrike" cap="none" dirty="0">
              <a:solidFill>
                <a:srgbClr val="244061"/>
              </a:solidFill>
              <a:latin typeface="Arial"/>
              <a:ea typeface="Arial"/>
              <a:cs typeface="Arial"/>
              <a:sym typeface="Arial"/>
            </a:endParaRPr>
          </a:p>
        </p:txBody>
      </p:sp>
      <p:sp>
        <p:nvSpPr>
          <p:cNvPr id="166" name="Google Shape;166;p16"/>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17365D"/>
                </a:solidFill>
              </a:rPr>
              <a:t>Rozmanitost</a:t>
            </a:r>
            <a:endParaRPr sz="1600" dirty="0">
              <a:solidFill>
                <a:srgbClr val="17365D"/>
              </a:solidFill>
            </a:endParaRPr>
          </a:p>
        </p:txBody>
      </p:sp>
      <p:sp>
        <p:nvSpPr>
          <p:cNvPr id="167" name="Google Shape;167;p16"/>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Biodiverzita</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8"/>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19</a:t>
            </a:fld>
            <a:endParaRPr/>
          </a:p>
        </p:txBody>
      </p:sp>
      <p:sp>
        <p:nvSpPr>
          <p:cNvPr id="184" name="Google Shape;184;p18"/>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Sebehodnotící kvíz</a:t>
            </a:r>
          </a:p>
        </p:txBody>
      </p:sp>
      <p:sp>
        <p:nvSpPr>
          <p:cNvPr id="185" name="Google Shape;185;p18"/>
          <p:cNvSpPr txBox="1"/>
          <p:nvPr/>
        </p:nvSpPr>
        <p:spPr>
          <a:xfrm>
            <a:off x="316950" y="1778634"/>
            <a:ext cx="8510100" cy="1323399"/>
          </a:xfrm>
          <a:prstGeom prst="rect">
            <a:avLst/>
          </a:prstGeom>
          <a:noFill/>
          <a:ln>
            <a:noFill/>
          </a:ln>
        </p:spPr>
        <p:txBody>
          <a:bodyPr spcFirstLastPara="1" wrap="square" lIns="91425" tIns="45700" rIns="91425" bIns="45700" anchor="t" anchorCtr="0">
            <a:spAutoFit/>
          </a:bodyPr>
          <a:lstStyle/>
          <a:p>
            <a:pPr lvl="0">
              <a:buSzPts val="2000"/>
            </a:pPr>
            <a:r>
              <a:rPr lang="es-ES" sz="2000" b="1" dirty="0"/>
              <a:t>Otázka č. 3 :</a:t>
            </a:r>
          </a:p>
          <a:p>
            <a:pPr lvl="0">
              <a:buSzPts val="2000"/>
            </a:pPr>
            <a:r>
              <a:rPr lang="es-ES" sz="2000" dirty="0"/>
              <a:t>Které z následujících možností jsou považovány za přínos zavádění CSR? </a:t>
            </a:r>
          </a:p>
          <a:p>
            <a:pPr lvl="0">
              <a:buSzPts val="2000"/>
            </a:pPr>
            <a:endParaRPr lang="es-ES" sz="2000" b="1" dirty="0" err="1"/>
          </a:p>
        </p:txBody>
      </p:sp>
      <p:sp>
        <p:nvSpPr>
          <p:cNvPr id="186" name="Google Shape;186;p18"/>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Úspora nákladů</a:t>
            </a:r>
            <a:endParaRPr lang="es-ES" sz="1600" b="0" i="0" u="none" strike="noStrike" cap="none" dirty="0">
              <a:solidFill>
                <a:schemeClr val="dk2"/>
              </a:solidFill>
              <a:latin typeface="Arial"/>
              <a:ea typeface="Arial"/>
              <a:cs typeface="Arial"/>
              <a:sym typeface="Arial"/>
            </a:endParaRPr>
          </a:p>
        </p:txBody>
      </p:sp>
      <p:sp>
        <p:nvSpPr>
          <p:cNvPr id="187" name="Google Shape;187;p18"/>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Odpovědná obchodní pověst</a:t>
            </a:r>
          </a:p>
        </p:txBody>
      </p:sp>
      <p:sp>
        <p:nvSpPr>
          <p:cNvPr id="188" name="Google Shape;188;p18"/>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r>
              <a:rPr lang="es-ES" sz="1600" dirty="0">
                <a:solidFill>
                  <a:srgbClr val="17365D"/>
                </a:solidFill>
              </a:rPr>
              <a:t>Přístup k financím</a:t>
            </a:r>
          </a:p>
        </p:txBody>
      </p:sp>
      <p:sp>
        <p:nvSpPr>
          <p:cNvPr id="189" name="Google Shape;189;p18"/>
          <p:cNvSpPr/>
          <p:nvPr/>
        </p:nvSpPr>
        <p:spPr>
          <a:xfrm>
            <a:off x="1828799" y="5303843"/>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600"/>
            </a:pPr>
            <a:endParaRPr lang="cs-CZ" sz="1600" dirty="0">
              <a:solidFill>
                <a:schemeClr val="dk2"/>
              </a:solidFill>
            </a:endParaRPr>
          </a:p>
          <a:p>
            <a:pPr algn="ctr">
              <a:buSzPts val="1600"/>
            </a:pPr>
            <a:endParaRPr lang="cs-CZ" sz="1600" dirty="0">
              <a:solidFill>
                <a:schemeClr val="dk2"/>
              </a:solidFill>
            </a:endParaRPr>
          </a:p>
          <a:p>
            <a:pPr algn="ctr">
              <a:buSzPts val="1600"/>
            </a:pPr>
            <a:r>
              <a:rPr lang="es-ES" sz="1600" dirty="0">
                <a:solidFill>
                  <a:schemeClr val="dk2"/>
                </a:solidFill>
              </a:rPr>
              <a:t>Všechny možnosti jsou přínosy zavádění CSR</a:t>
            </a:r>
          </a:p>
          <a:p>
            <a:pPr lvl="0" algn="ctr">
              <a:buSzPts val="1600"/>
            </a:pPr>
            <a:endParaRPr lang="es-ES" sz="1600" dirty="0">
              <a:solidFill>
                <a:schemeClr val="dk2"/>
              </a:solidFill>
            </a:endParaRPr>
          </a:p>
          <a:p>
            <a:pPr lvl="0" algn="ctr">
              <a:buSzPts val="1600"/>
            </a:pPr>
            <a:endParaRPr lang="es-ES" sz="1600"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Google Shape;33;g10b78f225a7_0_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a:t>
            </a:fld>
            <a:endParaRPr/>
          </a:p>
        </p:txBody>
      </p:sp>
      <p:sp>
        <p:nvSpPr>
          <p:cNvPr id="34" name="Google Shape;34;g10b78f225a7_0_0"/>
          <p:cNvSpPr txBox="1"/>
          <p:nvPr/>
        </p:nvSpPr>
        <p:spPr>
          <a:xfrm>
            <a:off x="248175" y="13667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cs-CZ" sz="2000" b="1" dirty="0">
                <a:solidFill>
                  <a:srgbClr val="18C320"/>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Tematicky předcházející kapsle</a:t>
            </a:r>
            <a:r>
              <a:rPr lang="cs-CZ" sz="2000" b="1" dirty="0">
                <a:solidFill>
                  <a:srgbClr val="18C320"/>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a:t>
            </a:r>
            <a:endParaRPr lang="cs-CZ" sz="2000" dirty="0">
              <a:solidFill>
                <a:srgbClr val="18C320"/>
              </a:solidFill>
            </a:endParaRPr>
          </a:p>
        </p:txBody>
      </p:sp>
      <p:sp>
        <p:nvSpPr>
          <p:cNvPr id="35" name="Google Shape;35;g10b78f225a7_0_0"/>
          <p:cNvSpPr txBox="1"/>
          <p:nvPr/>
        </p:nvSpPr>
        <p:spPr>
          <a:xfrm>
            <a:off x="248175" y="2915075"/>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cs-CZ" sz="2000" b="1" dirty="0">
                <a:solidFill>
                  <a:srgbClr val="18C320"/>
                </a:solidFill>
              </a:rPr>
              <a:t>Související kapsle:</a:t>
            </a:r>
            <a:endParaRPr lang="cs-CZ" sz="2000" dirty="0">
              <a:solidFill>
                <a:srgbClr val="18C320"/>
              </a:solidFill>
            </a:endParaRPr>
          </a:p>
        </p:txBody>
      </p:sp>
      <p:sp>
        <p:nvSpPr>
          <p:cNvPr id="36" name="Google Shape;36;g10b78f225a7_0_0"/>
          <p:cNvSpPr txBox="1"/>
          <p:nvPr/>
        </p:nvSpPr>
        <p:spPr>
          <a:xfrm>
            <a:off x="4793300" y="1366700"/>
            <a:ext cx="4160400"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es-ES" sz="1600" dirty="0">
                <a:solidFill>
                  <a:schemeClr val="dk1"/>
                </a:solidFill>
              </a:rPr>
              <a:t>Nejsou potřeba žádné další znalosti</a:t>
            </a:r>
            <a:endParaRPr sz="2000" b="0" i="0" u="none" strike="noStrike" cap="none" dirty="0">
              <a:solidFill>
                <a:schemeClr val="dk1"/>
              </a:solidFill>
              <a:latin typeface="Arial"/>
              <a:ea typeface="Arial"/>
              <a:cs typeface="Arial"/>
              <a:sym typeface="Arial"/>
            </a:endParaRPr>
          </a:p>
        </p:txBody>
      </p:sp>
      <p:sp>
        <p:nvSpPr>
          <p:cNvPr id="37" name="Google Shape;37;g10b78f225a7_0_0"/>
          <p:cNvSpPr txBox="1"/>
          <p:nvPr/>
        </p:nvSpPr>
        <p:spPr>
          <a:xfrm>
            <a:off x="4793300" y="2915075"/>
            <a:ext cx="4160400" cy="830956"/>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1600"/>
            </a:pPr>
            <a:r>
              <a:rPr lang="es-ES" sz="1600" dirty="0">
                <a:solidFill>
                  <a:schemeClr val="dk1"/>
                </a:solidFill>
              </a:rPr>
              <a:t>1.3.5, 1.4.6, 2.1.2, 2.1.3, 2.3.2, 2.5.1, 2.5.2, 2.5.4, 3.3.1, 3.3.3, 3.4.5. Speciální přímá vazba s kapslemi z této jednotky 2.4.</a:t>
            </a:r>
            <a:endParaRPr sz="1600" b="0" i="0" u="none" strike="noStrike" cap="none" dirty="0">
              <a:solidFill>
                <a:schemeClr val="dk1"/>
              </a:solidFill>
              <a:latin typeface="Arial"/>
              <a:ea typeface="Arial"/>
              <a:cs typeface="Arial"/>
              <a:sym typeface="Arial"/>
            </a:endParaRPr>
          </a:p>
        </p:txBody>
      </p:sp>
      <p:sp>
        <p:nvSpPr>
          <p:cNvPr id="38" name="Google Shape;38;g10b78f225a7_0_0"/>
          <p:cNvSpPr txBox="1"/>
          <p:nvPr/>
        </p:nvSpPr>
        <p:spPr>
          <a:xfrm>
            <a:off x="300300" y="4604400"/>
            <a:ext cx="4271700" cy="400200"/>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lvl="0">
              <a:buSzPts val="3200"/>
            </a:pPr>
            <a:r>
              <a:rPr lang="cs-CZ" sz="2000" b="1" dirty="0">
                <a:solidFill>
                  <a:srgbClr val="18C320"/>
                </a:solidFill>
              </a:rPr>
              <a:t>Autoři:</a:t>
            </a:r>
            <a:endParaRPr lang="en-GB" sz="2000" dirty="0">
              <a:solidFill>
                <a:srgbClr val="18C320"/>
              </a:solidFill>
            </a:endParaRPr>
          </a:p>
        </p:txBody>
      </p:sp>
      <p:sp>
        <p:nvSpPr>
          <p:cNvPr id="39" name="Google Shape;39;g10b78f225a7_0_0"/>
          <p:cNvSpPr txBox="1"/>
          <p:nvPr/>
        </p:nvSpPr>
        <p:spPr>
          <a:xfrm>
            <a:off x="4887475" y="4604400"/>
            <a:ext cx="4066225" cy="338514"/>
          </a:xfrm>
          <a:prstGeom prst="rect">
            <a:avLst/>
          </a:prstGeom>
          <a:solidFill>
            <a:schemeClr val="lt1"/>
          </a:solidFill>
          <a:ln w="9525" cap="flat" cmpd="sng">
            <a:solidFill>
              <a:srgbClr val="18C32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1600" b="0" i="0" u="none" strike="noStrike" cap="none" dirty="0">
                <a:solidFill>
                  <a:schemeClr val="dk1"/>
                </a:solidFill>
                <a:latin typeface="Arial"/>
                <a:ea typeface="Arial"/>
                <a:cs typeface="Arial"/>
                <a:sym typeface="Arial"/>
              </a:rPr>
              <a:t>PROSPEKTIKER &amp; SUSMILE Consortium</a:t>
            </a:r>
            <a:endParaRPr lang="es-ES" sz="1600" b="0" i="0" u="none" strike="noStrike" cap="none" dirty="0">
              <a:solidFill>
                <a:schemeClr val="dk1"/>
              </a:solidFill>
              <a:latin typeface="Arial"/>
              <a:ea typeface="Arial"/>
              <a:cs typeface="Arial"/>
              <a:sym typeface="Arial"/>
            </a:endParaRPr>
          </a:p>
        </p:txBody>
      </p:sp>
      <p:sp>
        <p:nvSpPr>
          <p:cNvPr id="40" name="Google Shape;40;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g10b78f225a7_0_0"/>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9"/>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20</a:t>
            </a:fld>
            <a:endParaRPr/>
          </a:p>
        </p:txBody>
      </p:sp>
      <p:sp>
        <p:nvSpPr>
          <p:cNvPr id="195" name="Google Shape;195;p19"/>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Sebehodnotící kvíz</a:t>
            </a:r>
          </a:p>
        </p:txBody>
      </p:sp>
      <p:sp>
        <p:nvSpPr>
          <p:cNvPr id="196" name="Google Shape;196;p19"/>
          <p:cNvSpPr txBox="1"/>
          <p:nvPr/>
        </p:nvSpPr>
        <p:spPr>
          <a:xfrm>
            <a:off x="316950" y="1778634"/>
            <a:ext cx="8510100" cy="1938952"/>
          </a:xfrm>
          <a:prstGeom prst="rect">
            <a:avLst/>
          </a:prstGeom>
          <a:noFill/>
          <a:ln>
            <a:noFill/>
          </a:ln>
        </p:spPr>
        <p:txBody>
          <a:bodyPr spcFirstLastPara="1" wrap="square" lIns="91425" tIns="45700" rIns="91425" bIns="45700" anchor="t" anchorCtr="0">
            <a:spAutoFit/>
          </a:bodyPr>
          <a:lstStyle/>
          <a:p>
            <a:pPr lvl="0">
              <a:buSzPts val="2000"/>
            </a:pPr>
            <a:r>
              <a:rPr lang="es-ES" sz="2000" b="1" dirty="0"/>
              <a:t>Otázka č. 4 :</a:t>
            </a:r>
          </a:p>
          <a:p>
            <a:pPr lvl="0">
              <a:buSzPts val="2000"/>
            </a:pPr>
            <a:r>
              <a:rPr lang="es-ES" sz="2000" dirty="0"/>
              <a:t>Která z následujících možností není příkladem aktivit CSR? </a:t>
            </a:r>
          </a:p>
          <a:p>
            <a:pPr lvl="0">
              <a:buSzPts val="2000"/>
            </a:pPr>
            <a:endParaRPr lang="es-ES" sz="2000" dirty="0"/>
          </a:p>
          <a:p>
            <a:pPr lvl="0">
              <a:buSzPts val="2000"/>
            </a:pPr>
            <a:endParaRPr lang="es-ES" sz="2000" b="1" dirty="0"/>
          </a:p>
          <a:p>
            <a:pPr lvl="0">
              <a:buSzPts val="2000"/>
            </a:pPr>
            <a:endParaRPr lang="es-ES" sz="2000" b="1" dirty="0"/>
          </a:p>
          <a:p>
            <a:pPr lvl="0">
              <a:buSzPts val="2000"/>
            </a:pPr>
            <a:endParaRPr lang="es-ES" sz="2000" b="1" dirty="0" err="1"/>
          </a:p>
        </p:txBody>
      </p:sp>
      <p:sp>
        <p:nvSpPr>
          <p:cNvPr id="197" name="Google Shape;197;p19"/>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Dobrovolnictví zaměstnanců</a:t>
            </a:r>
            <a:endParaRPr lang="es-ES" sz="1600" b="0" i="0" u="none" strike="noStrike" cap="none" dirty="0">
              <a:solidFill>
                <a:schemeClr val="dk2"/>
              </a:solidFill>
              <a:latin typeface="Arial"/>
              <a:ea typeface="Arial"/>
              <a:cs typeface="Arial"/>
              <a:sym typeface="Arial"/>
            </a:endParaRPr>
          </a:p>
        </p:txBody>
      </p:sp>
      <p:sp>
        <p:nvSpPr>
          <p:cNvPr id="198" name="Google Shape;198;p19"/>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Společensky odpovědné investice</a:t>
            </a:r>
          </a:p>
        </p:txBody>
      </p:sp>
      <p:sp>
        <p:nvSpPr>
          <p:cNvPr id="199" name="Google Shape;199;p19"/>
          <p:cNvSpPr/>
          <p:nvPr/>
        </p:nvSpPr>
        <p:spPr>
          <a:xfrm>
            <a:off x="1828799" y="4496189"/>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endParaRPr lang="cs-CZ" sz="1600" dirty="0">
              <a:solidFill>
                <a:srgbClr val="17365D"/>
              </a:solidFill>
            </a:endParaRPr>
          </a:p>
          <a:p>
            <a:pPr lvl="0" algn="ctr">
              <a:buSzPts val="1600"/>
            </a:pPr>
            <a:r>
              <a:rPr lang="en-US" sz="1600" dirty="0" err="1">
                <a:solidFill>
                  <a:srgbClr val="17365D"/>
                </a:solidFill>
              </a:rPr>
              <a:t>Příspěvek</a:t>
            </a:r>
            <a:r>
              <a:rPr lang="en-US" sz="1600" dirty="0">
                <a:solidFill>
                  <a:srgbClr val="17365D"/>
                </a:solidFill>
              </a:rPr>
              <a:t> </a:t>
            </a:r>
            <a:r>
              <a:rPr lang="en-US" sz="1600" dirty="0" err="1">
                <a:solidFill>
                  <a:srgbClr val="17365D"/>
                </a:solidFill>
              </a:rPr>
              <a:t>na</a:t>
            </a:r>
            <a:r>
              <a:rPr lang="en-US" sz="1600" dirty="0">
                <a:solidFill>
                  <a:srgbClr val="17365D"/>
                </a:solidFill>
              </a:rPr>
              <a:t> </a:t>
            </a:r>
            <a:r>
              <a:rPr lang="en-US" sz="1600" dirty="0" err="1">
                <a:solidFill>
                  <a:srgbClr val="17365D"/>
                </a:solidFill>
              </a:rPr>
              <a:t>vzdělávací</a:t>
            </a:r>
            <a:r>
              <a:rPr lang="en-US" sz="1600" dirty="0">
                <a:solidFill>
                  <a:srgbClr val="17365D"/>
                </a:solidFill>
              </a:rPr>
              <a:t> a </a:t>
            </a:r>
            <a:r>
              <a:rPr lang="en-US" sz="1600" dirty="0" err="1">
                <a:solidFill>
                  <a:srgbClr val="17365D"/>
                </a:solidFill>
              </a:rPr>
              <a:t>sociální</a:t>
            </a:r>
            <a:r>
              <a:rPr lang="en-US" sz="1600" dirty="0">
                <a:solidFill>
                  <a:srgbClr val="17365D"/>
                </a:solidFill>
              </a:rPr>
              <a:t> </a:t>
            </a:r>
            <a:r>
              <a:rPr lang="en-US" sz="1600" dirty="0" err="1">
                <a:solidFill>
                  <a:srgbClr val="17365D"/>
                </a:solidFill>
              </a:rPr>
              <a:t>programy</a:t>
            </a:r>
            <a:endParaRPr lang="en-US" sz="1600" dirty="0">
              <a:solidFill>
                <a:srgbClr val="17365D"/>
              </a:solidFill>
            </a:endParaRPr>
          </a:p>
          <a:p>
            <a:pPr lvl="0" algn="ctr">
              <a:buSzPts val="1600"/>
            </a:pPr>
            <a:endParaRPr lang="en-US" sz="1600" dirty="0">
              <a:solidFill>
                <a:srgbClr val="17365D"/>
              </a:solidFill>
            </a:endParaRPr>
          </a:p>
        </p:txBody>
      </p:sp>
      <p:sp>
        <p:nvSpPr>
          <p:cNvPr id="200" name="Google Shape;200;p19"/>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Všechny možnosti jsou příklady činností CSR</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ES"/>
              <a:t>21</a:t>
            </a:fld>
            <a:endParaRPr/>
          </a:p>
        </p:txBody>
      </p:sp>
      <p:sp>
        <p:nvSpPr>
          <p:cNvPr id="206" name="Google Shape;206;p20"/>
          <p:cNvSpPr txBox="1"/>
          <p:nvPr/>
        </p:nvSpPr>
        <p:spPr>
          <a:xfrm>
            <a:off x="285531" y="1074532"/>
            <a:ext cx="8510100" cy="375300"/>
          </a:xfrm>
          <a:prstGeom prst="rect">
            <a:avLst/>
          </a:prstGeom>
          <a:solidFill>
            <a:srgbClr val="009FC6"/>
          </a:solidFill>
          <a:ln w="9525" cap="flat" cmpd="sng">
            <a:solidFill>
              <a:srgbClr val="009FC6"/>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Sebehodnotící kvíz</a:t>
            </a:r>
          </a:p>
        </p:txBody>
      </p:sp>
      <p:sp>
        <p:nvSpPr>
          <p:cNvPr id="207" name="Google Shape;207;p20"/>
          <p:cNvSpPr txBox="1"/>
          <p:nvPr/>
        </p:nvSpPr>
        <p:spPr>
          <a:xfrm>
            <a:off x="316949" y="1778634"/>
            <a:ext cx="8670933" cy="1631175"/>
          </a:xfrm>
          <a:prstGeom prst="rect">
            <a:avLst/>
          </a:prstGeom>
          <a:noFill/>
          <a:ln>
            <a:noFill/>
          </a:ln>
        </p:spPr>
        <p:txBody>
          <a:bodyPr spcFirstLastPara="1" wrap="square" lIns="91425" tIns="45700" rIns="91425" bIns="45700" anchor="t" anchorCtr="0">
            <a:spAutoFit/>
          </a:bodyPr>
          <a:lstStyle/>
          <a:p>
            <a:pPr lvl="0">
              <a:buSzPts val="2000"/>
            </a:pPr>
            <a:r>
              <a:rPr lang="es-ES" sz="2000" b="1" dirty="0"/>
              <a:t>Otázka č. 5 :</a:t>
            </a:r>
          </a:p>
          <a:p>
            <a:pPr lvl="0">
              <a:buSzPts val="2000"/>
            </a:pPr>
            <a:r>
              <a:rPr lang="es-ES" sz="2000" dirty="0"/>
              <a:t>Které nástroje mají společnosti k dispozici pro podávání zpráv o CSR a pro sdělování svého příspěvku k udržitelnosti? Vyberte všechny, které se vztahují</a:t>
            </a:r>
          </a:p>
          <a:p>
            <a:pPr lvl="0">
              <a:buSzPts val="2000"/>
            </a:pPr>
            <a:endParaRPr lang="es-ES" sz="2000" b="1" dirty="0" err="1"/>
          </a:p>
        </p:txBody>
      </p:sp>
      <p:sp>
        <p:nvSpPr>
          <p:cNvPr id="208" name="Google Shape;208;p20"/>
          <p:cNvSpPr/>
          <p:nvPr/>
        </p:nvSpPr>
        <p:spPr>
          <a:xfrm>
            <a:off x="1828799" y="3792448"/>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Ekoznačky</a:t>
            </a:r>
            <a:endParaRPr sz="1600" dirty="0">
              <a:solidFill>
                <a:srgbClr val="244061"/>
              </a:solidFill>
            </a:endParaRPr>
          </a:p>
        </p:txBody>
      </p:sp>
      <p:sp>
        <p:nvSpPr>
          <p:cNvPr id="209" name="Google Shape;209;p20"/>
          <p:cNvSpPr/>
          <p:nvPr/>
        </p:nvSpPr>
        <p:spPr>
          <a:xfrm>
            <a:off x="1828800" y="296244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rgbClr val="244061"/>
                </a:solidFill>
              </a:rPr>
              <a:t>Standardy GRI</a:t>
            </a:r>
            <a:endParaRPr sz="1600" b="0" i="0" u="none" strike="noStrike" cap="none" dirty="0">
              <a:solidFill>
                <a:srgbClr val="244061"/>
              </a:solidFill>
              <a:latin typeface="Arial"/>
              <a:ea typeface="Arial"/>
              <a:cs typeface="Arial"/>
              <a:sym typeface="Arial"/>
            </a:endParaRPr>
          </a:p>
        </p:txBody>
      </p:sp>
      <p:sp>
        <p:nvSpPr>
          <p:cNvPr id="210" name="Google Shape;210;p20"/>
          <p:cNvSpPr/>
          <p:nvPr/>
        </p:nvSpPr>
        <p:spPr>
          <a:xfrm>
            <a:off x="1828799" y="4531584"/>
            <a:ext cx="5218113" cy="40521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pt-BR" sz="1600" dirty="0">
                <a:solidFill>
                  <a:srgbClr val="244061"/>
                </a:solidFill>
              </a:rPr>
              <a:t>Řada ISO 26000 nebo ISO 14000</a:t>
            </a:r>
          </a:p>
        </p:txBody>
      </p:sp>
      <p:sp>
        <p:nvSpPr>
          <p:cNvPr id="211" name="Google Shape;211;p20"/>
          <p:cNvSpPr/>
          <p:nvPr/>
        </p:nvSpPr>
        <p:spPr>
          <a:xfrm>
            <a:off x="1828799" y="5375517"/>
            <a:ext cx="5218113" cy="407020"/>
          </a:xfrm>
          <a:prstGeom prst="rect">
            <a:avLst/>
          </a:prstGeom>
          <a:solidFill>
            <a:srgbClr val="009FC6">
              <a:alpha val="20000"/>
            </a:srgbClr>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lvl="0" algn="ctr">
              <a:buSzPts val="1600"/>
            </a:pPr>
            <a:r>
              <a:rPr lang="es-ES" sz="1600" dirty="0">
                <a:solidFill>
                  <a:schemeClr val="dk2"/>
                </a:solidFill>
              </a:rPr>
              <a:t>Pouze certifikace třetích stran</a:t>
            </a:r>
            <a:endParaRPr sz="1600" b="0" i="0" u="none" strike="noStrike" cap="none" dirty="0">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22</a:t>
            </a:fld>
            <a:endParaRPr/>
          </a:p>
        </p:txBody>
      </p:sp>
      <p:sp>
        <p:nvSpPr>
          <p:cNvPr id="131" name="Google Shape;131;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Odkazy</a:t>
            </a:r>
            <a:endParaRPr sz="2800" b="0" i="0" u="none" strike="noStrike" cap="none" dirty="0">
              <a:solidFill>
                <a:schemeClr val="lt1"/>
              </a:solidFill>
              <a:latin typeface="Arial"/>
              <a:ea typeface="Arial"/>
              <a:cs typeface="Arial"/>
              <a:sym typeface="Arial"/>
            </a:endParaRPr>
          </a:p>
        </p:txBody>
      </p:sp>
      <p:sp>
        <p:nvSpPr>
          <p:cNvPr id="132" name="Google Shape;132;g10b78f225a7_0_15"/>
          <p:cNvSpPr txBox="1"/>
          <p:nvPr/>
        </p:nvSpPr>
        <p:spPr>
          <a:xfrm>
            <a:off x="444137" y="1907177"/>
            <a:ext cx="8377613" cy="4169947"/>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es-ES" sz="1200" b="0" i="0" u="none" strike="noStrike" cap="none" dirty="0">
                <a:solidFill>
                  <a:srgbClr val="000000"/>
                </a:solidFill>
                <a:latin typeface="Arial"/>
                <a:ea typeface="Arial"/>
                <a:cs typeface="Arial"/>
                <a:sym typeface="Arial"/>
              </a:rPr>
              <a:t>(1) </a:t>
            </a:r>
            <a:r>
              <a:rPr lang="es-ES" sz="1200" b="0" i="0" u="none" strike="noStrike" cap="none" dirty="0" err="1">
                <a:solidFill>
                  <a:srgbClr val="000000"/>
                </a:solidFill>
                <a:latin typeface="Arial"/>
                <a:ea typeface="Arial"/>
                <a:cs typeface="Arial"/>
                <a:sym typeface="Arial"/>
              </a:rPr>
              <a:t>United</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Nations</a:t>
            </a:r>
            <a:r>
              <a:rPr lang="es-ES" sz="1200" b="0" i="0" u="none" strike="noStrike" cap="none" dirty="0">
                <a:solidFill>
                  <a:srgbClr val="000000"/>
                </a:solidFill>
                <a:latin typeface="Arial"/>
                <a:ea typeface="Arial"/>
                <a:cs typeface="Arial"/>
                <a:sym typeface="Arial"/>
              </a:rPr>
              <a:t> Industrial </a:t>
            </a:r>
            <a:r>
              <a:rPr lang="es-ES" sz="1200" b="0" i="0" u="none" strike="noStrike" cap="none" dirty="0" err="1">
                <a:solidFill>
                  <a:srgbClr val="000000"/>
                </a:solidFill>
                <a:latin typeface="Arial"/>
                <a:ea typeface="Arial"/>
                <a:cs typeface="Arial"/>
                <a:sym typeface="Arial"/>
              </a:rPr>
              <a:t>Development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Organization</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What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is</a:t>
            </a:r>
            <a:r>
              <a:rPr lang="es-ES" sz="1200" b="0" i="1" u="none" strike="noStrike" cap="none" dirty="0">
                <a:solidFill>
                  <a:srgbClr val="000000"/>
                </a:solidFill>
                <a:latin typeface="Arial"/>
                <a:ea typeface="Arial"/>
                <a:cs typeface="Arial"/>
                <a:sym typeface="Arial"/>
              </a:rPr>
              <a:t> CSR?</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https://www.unido.org/our-focus/advancing-economic-competitiveness/competitive-trade-capacities-and-corporate-responsibility/corporate-social-responsibility-market-integration/what-csr</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(2) </a:t>
            </a:r>
            <a:r>
              <a:rPr lang="es-ES" sz="1200" b="0" i="0" u="none" strike="noStrike" cap="none" dirty="0" err="1">
                <a:solidFill>
                  <a:srgbClr val="000000"/>
                </a:solidFill>
                <a:latin typeface="Arial"/>
                <a:ea typeface="Arial"/>
                <a:cs typeface="Arial"/>
                <a:sym typeface="Arial"/>
              </a:rPr>
              <a:t>European</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Commission</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Corporate</a:t>
            </a:r>
            <a:r>
              <a:rPr lang="es-ES" sz="1200" b="0" i="1" u="none" strike="noStrike" cap="none" dirty="0">
                <a:solidFill>
                  <a:srgbClr val="000000"/>
                </a:solidFill>
                <a:latin typeface="Arial"/>
                <a:ea typeface="Arial"/>
                <a:cs typeface="Arial"/>
                <a:sym typeface="Arial"/>
              </a:rPr>
              <a:t> social </a:t>
            </a:r>
            <a:r>
              <a:rPr lang="es-ES" sz="1200" b="0" i="1" u="none" strike="noStrike" cap="none" dirty="0" err="1">
                <a:solidFill>
                  <a:srgbClr val="000000"/>
                </a:solidFill>
                <a:latin typeface="Arial"/>
                <a:ea typeface="Arial"/>
                <a:cs typeface="Arial"/>
                <a:sym typeface="Arial"/>
              </a:rPr>
              <a:t>responsibility</a:t>
            </a:r>
            <a:r>
              <a:rPr lang="es-ES" sz="1200" b="0" i="1" u="none" strike="noStrike" cap="none" dirty="0">
                <a:solidFill>
                  <a:srgbClr val="000000"/>
                </a:solidFill>
                <a:latin typeface="Arial"/>
                <a:ea typeface="Arial"/>
                <a:cs typeface="Arial"/>
                <a:sym typeface="Arial"/>
              </a:rPr>
              <a:t> &amp; </a:t>
            </a:r>
            <a:r>
              <a:rPr lang="es-ES" sz="1200" b="0" i="1" u="none" strike="noStrike" cap="none" dirty="0" err="1">
                <a:solidFill>
                  <a:srgbClr val="000000"/>
                </a:solidFill>
                <a:latin typeface="Arial"/>
                <a:ea typeface="Arial"/>
                <a:cs typeface="Arial"/>
                <a:sym typeface="Arial"/>
              </a:rPr>
              <a:t>Responsible</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business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conduct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https://ec.europa.eu/growth/industry/sustainability/corporate-social-responsibility-responsible-business-conduct_en</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(3) </a:t>
            </a:r>
            <a:r>
              <a:rPr lang="es-ES" sz="1200" b="0" i="0" u="none" strike="noStrike" cap="none" dirty="0" err="1">
                <a:solidFill>
                  <a:srgbClr val="000000"/>
                </a:solidFill>
                <a:latin typeface="Arial"/>
                <a:ea typeface="Arial"/>
                <a:cs typeface="Arial"/>
                <a:sym typeface="Arial"/>
              </a:rPr>
              <a:t>University</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of</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St.Gallen</a:t>
            </a:r>
            <a:r>
              <a:rPr lang="es-ES" sz="1200" b="0" i="0" u="none" strike="noStrike" cap="none" dirty="0">
                <a:solidFill>
                  <a:srgbClr val="000000"/>
                </a:solidFill>
                <a:latin typeface="Arial"/>
                <a:ea typeface="Arial"/>
                <a:cs typeface="Arial"/>
                <a:sym typeface="Arial"/>
              </a:rPr>
              <a:t>. (2012, </a:t>
            </a:r>
            <a:r>
              <a:rPr lang="es-ES" sz="1200" b="0" i="0" u="none" strike="noStrike" cap="none" dirty="0" err="1">
                <a:solidFill>
                  <a:srgbClr val="000000"/>
                </a:solidFill>
                <a:latin typeface="Arial"/>
                <a:ea typeface="Arial"/>
                <a:cs typeface="Arial"/>
                <a:sym typeface="Arial"/>
              </a:rPr>
              <a:t>October</a:t>
            </a:r>
            <a:r>
              <a:rPr lang="es-ES" sz="1200" b="0" i="0" u="none" strike="noStrike" cap="none" dirty="0">
                <a:solidFill>
                  <a:srgbClr val="000000"/>
                </a:solidFill>
                <a:latin typeface="Arial"/>
                <a:ea typeface="Arial"/>
                <a:cs typeface="Arial"/>
                <a:sym typeface="Arial"/>
              </a:rPr>
              <a:t> 1). </a:t>
            </a:r>
            <a:r>
              <a:rPr lang="es-ES" sz="1200" b="0" i="1" u="none" strike="noStrike" cap="none" dirty="0" err="1">
                <a:solidFill>
                  <a:srgbClr val="000000"/>
                </a:solidFill>
                <a:latin typeface="Arial"/>
                <a:ea typeface="Arial"/>
                <a:cs typeface="Arial"/>
                <a:sym typeface="Arial"/>
              </a:rPr>
              <a:t>What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Corporate</a:t>
            </a:r>
            <a:r>
              <a:rPr lang="es-ES" sz="1200" b="0" i="1" u="none" strike="noStrike" cap="none" dirty="0">
                <a:solidFill>
                  <a:srgbClr val="000000"/>
                </a:solidFill>
                <a:latin typeface="Arial"/>
                <a:ea typeface="Arial"/>
                <a:cs typeface="Arial"/>
                <a:sym typeface="Arial"/>
              </a:rPr>
              <a:t> Social </a:t>
            </a:r>
            <a:r>
              <a:rPr lang="es-ES" sz="1200" b="0" i="1" u="none" strike="noStrike" cap="none" dirty="0" err="1">
                <a:solidFill>
                  <a:srgbClr val="000000"/>
                </a:solidFill>
                <a:latin typeface="Arial"/>
                <a:ea typeface="Arial"/>
                <a:cs typeface="Arial"/>
                <a:sym typeface="Arial"/>
              </a:rPr>
              <a:t>Responsibility</a:t>
            </a:r>
            <a:r>
              <a:rPr lang="es-ES" sz="1200" b="0" i="1" u="none" strike="noStrike" cap="none" dirty="0">
                <a:solidFill>
                  <a:srgbClr val="000000"/>
                </a:solidFill>
                <a:latin typeface="Arial"/>
                <a:ea typeface="Arial"/>
                <a:cs typeface="Arial"/>
                <a:sym typeface="Arial"/>
              </a:rPr>
              <a:t> (CSR)?</a:t>
            </a:r>
            <a:r>
              <a:rPr lang="es-ES" sz="1200" b="0" i="0" u="none" strike="noStrike" cap="none" dirty="0">
                <a:solidFill>
                  <a:srgbClr val="000000"/>
                </a:solidFill>
                <a:latin typeface="Arial"/>
                <a:ea typeface="Arial"/>
                <a:cs typeface="Arial"/>
                <a:sym typeface="Arial"/>
              </a:rPr>
              <a:t> [Video]. YouTube. </a:t>
            </a:r>
            <a:r>
              <a:rPr lang="es-ES" sz="1200" b="0" i="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https://www.youtube.com/watch?v=E0NkGtNU_9w&amp;t=410s</a:t>
            </a:r>
            <a:r>
              <a:rPr lang="es-ES" sz="1200" b="0" i="0" u="none" strike="noStrike" cap="none" dirty="0">
                <a:solidFill>
                  <a:srgbClr val="000000"/>
                </a:solidFill>
                <a:latin typeface="Arial"/>
                <a:ea typeface="Arial"/>
                <a:cs typeface="Arial"/>
                <a:sym typeface="Arial"/>
              </a:rPr>
              <a:t>  </a:t>
            </a:r>
          </a:p>
          <a:p>
            <a:pPr marL="0" marR="0" lvl="0" indent="0" algn="l" rtl="0">
              <a:lnSpc>
                <a:spcPct val="107000"/>
              </a:lnSpc>
              <a:spcBef>
                <a:spcPts val="800"/>
              </a:spcBef>
              <a:spcAft>
                <a:spcPts val="0"/>
              </a:spcAft>
              <a:buNone/>
            </a:pPr>
            <a:r>
              <a:rPr lang="es-ES" sz="1200" dirty="0"/>
              <a:t>(4) Ni Business </a:t>
            </a:r>
            <a:r>
              <a:rPr lang="es-ES" sz="1200" dirty="0" err="1"/>
              <a:t>Info</a:t>
            </a:r>
            <a:r>
              <a:rPr lang="es-ES" sz="1200" dirty="0"/>
              <a:t>. </a:t>
            </a:r>
            <a:r>
              <a:rPr lang="en-US" sz="1200" i="1" dirty="0"/>
              <a:t>Corporate social responsibility (CSR). Business benefits of corporate social responsibility</a:t>
            </a:r>
            <a:r>
              <a:rPr lang="en-US" sz="1200" dirty="0"/>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June 07,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dirty="0"/>
              <a:t> </a:t>
            </a:r>
            <a:r>
              <a:rPr lang="es-ES" sz="1200" u="sng" dirty="0">
                <a:solidFill>
                  <a:srgbClr val="0563C1"/>
                </a:solidFill>
                <a:hlinkClick r:id="rId6">
                  <a:extLst>
                    <a:ext uri="{A12FA001-AC4F-418D-AE19-62706E023703}">
                      <ahyp:hlinkClr xmlns:ahyp="http://schemas.microsoft.com/office/drawing/2018/hyperlinkcolor" val="tx"/>
                    </a:ext>
                  </a:extLst>
                </a:hlinkClick>
              </a:rPr>
              <a:t>https://www.nibusinessinfo.co.uk/content/business-benefits-corporate-social-responsibility</a:t>
            </a:r>
            <a:r>
              <a:rPr lang="es-ES" sz="1200" u="sng" dirty="0">
                <a:solidFill>
                  <a:srgbClr val="0563C1"/>
                </a:solidFill>
              </a:rPr>
              <a:t>   </a:t>
            </a: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a:t>
            </a:r>
            <a:r>
              <a:rPr lang="es-ES" sz="1200" dirty="0"/>
              <a:t>5</a:t>
            </a:r>
            <a:r>
              <a:rPr lang="es-ES" sz="1200" b="0" i="0" u="none" strike="noStrike" cap="none" dirty="0">
                <a:solidFill>
                  <a:srgbClr val="000000"/>
                </a:solidFill>
                <a:latin typeface="Arial"/>
                <a:ea typeface="Arial"/>
                <a:cs typeface="Arial"/>
                <a:sym typeface="Arial"/>
              </a:rPr>
              <a:t>) London </a:t>
            </a:r>
            <a:r>
              <a:rPr lang="es-ES" sz="1200" b="0" i="0" u="none" strike="noStrike" cap="none" dirty="0" err="1">
                <a:solidFill>
                  <a:srgbClr val="000000"/>
                </a:solidFill>
                <a:latin typeface="Arial"/>
                <a:ea typeface="Arial"/>
                <a:cs typeface="Arial"/>
                <a:sym typeface="Arial"/>
              </a:rPr>
              <a:t>School</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of</a:t>
            </a:r>
            <a:r>
              <a:rPr lang="es-ES" sz="1200" b="0" i="0" u="none" strike="noStrike" cap="none" dirty="0">
                <a:solidFill>
                  <a:srgbClr val="000000"/>
                </a:solidFill>
                <a:latin typeface="Arial"/>
                <a:ea typeface="Arial"/>
                <a:cs typeface="Arial"/>
                <a:sym typeface="Arial"/>
              </a:rPr>
              <a:t> Business. (2020, August 4). </a:t>
            </a:r>
            <a:r>
              <a:rPr lang="es-ES" sz="1200" b="0" i="1" u="none" strike="noStrike" cap="none" dirty="0">
                <a:solidFill>
                  <a:srgbClr val="000000"/>
                </a:solidFill>
                <a:latin typeface="Arial"/>
                <a:ea typeface="Arial"/>
                <a:cs typeface="Arial"/>
                <a:sym typeface="Arial"/>
              </a:rPr>
              <a:t>5 </a:t>
            </a:r>
            <a:r>
              <a:rPr lang="es-ES" sz="1200" b="0" i="1" u="none" strike="noStrike" cap="none" dirty="0" err="1">
                <a:solidFill>
                  <a:srgbClr val="000000"/>
                </a:solidFill>
                <a:latin typeface="Arial"/>
                <a:ea typeface="Arial"/>
                <a:cs typeface="Arial"/>
                <a:sym typeface="Arial"/>
              </a:rPr>
              <a:t>steps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to</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implement</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effective</a:t>
            </a:r>
            <a:r>
              <a:rPr lang="es-ES" sz="1200" b="0" i="1" u="none" strike="noStrike" cap="none" dirty="0">
                <a:solidFill>
                  <a:srgbClr val="000000"/>
                </a:solidFill>
                <a:latin typeface="Arial"/>
                <a:ea typeface="Arial"/>
                <a:cs typeface="Arial"/>
                <a:sym typeface="Arial"/>
              </a:rPr>
              <a:t> CSR</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https://www.lsbuk.com/careers/5-steps-to-implement-effective-csr/</a:t>
            </a:r>
            <a:r>
              <a:rPr lang="es-ES" sz="1200" b="0" i="0" u="none" strike="noStrike" cap="none" dirty="0">
                <a:solidFill>
                  <a:srgbClr val="000000"/>
                </a:solidFill>
                <a:latin typeface="Arial"/>
                <a:ea typeface="Arial"/>
                <a:cs typeface="Arial"/>
                <a:sym typeface="Arial"/>
              </a:rPr>
              <a:t> </a:t>
            </a: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(6) </a:t>
            </a:r>
            <a:r>
              <a:rPr lang="es-ES" sz="1200" b="0" i="0" u="none" strike="noStrike" cap="none" dirty="0" err="1">
                <a:solidFill>
                  <a:srgbClr val="000000"/>
                </a:solidFill>
                <a:latin typeface="Arial"/>
                <a:ea typeface="Arial"/>
                <a:cs typeface="Arial"/>
                <a:sym typeface="Arial"/>
              </a:rPr>
              <a:t>Akebono</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Sustainability</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Initiatives</a:t>
            </a:r>
            <a:r>
              <a:rPr lang="es-ES" sz="1200" b="0" i="1" u="none" strike="noStrike" cap="none" dirty="0">
                <a:solidFill>
                  <a:srgbClr val="000000"/>
                </a:solidFill>
                <a:latin typeface="Arial"/>
                <a:ea typeface="Arial"/>
                <a:cs typeface="Arial"/>
                <a:sym typeface="Arial"/>
              </a:rPr>
              <a:t> in </a:t>
            </a:r>
            <a:r>
              <a:rPr lang="es-ES" sz="1200" b="0" i="1" u="none" strike="noStrike" cap="none" dirty="0" err="1">
                <a:solidFill>
                  <a:srgbClr val="000000"/>
                </a:solidFill>
                <a:latin typeface="Arial"/>
                <a:ea typeface="Arial"/>
                <a:cs typeface="Arial"/>
                <a:sym typeface="Arial"/>
              </a:rPr>
              <a:t>Logistics</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https://www.akebono-brake.com/english/csr_environment/environment/logistics/index.html</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(7) </a:t>
            </a:r>
            <a:r>
              <a:rPr lang="es-ES" sz="1200" b="0" i="0" u="none" strike="noStrike" cap="none" dirty="0" err="1">
                <a:solidFill>
                  <a:srgbClr val="000000"/>
                </a:solidFill>
                <a:latin typeface="Arial"/>
                <a:ea typeface="Arial"/>
                <a:cs typeface="Arial"/>
                <a:sym typeface="Arial"/>
              </a:rPr>
              <a:t>United</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Nations</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The</a:t>
            </a:r>
            <a:r>
              <a:rPr lang="es-ES" sz="1200" b="0" i="1" u="none" strike="noStrike" cap="none" dirty="0">
                <a:solidFill>
                  <a:srgbClr val="000000"/>
                </a:solidFill>
                <a:latin typeface="Arial"/>
                <a:ea typeface="Arial"/>
                <a:cs typeface="Arial"/>
                <a:sym typeface="Arial"/>
              </a:rPr>
              <a:t> 10 </a:t>
            </a:r>
            <a:r>
              <a:rPr lang="es-ES" sz="1200" b="0" i="1" u="none" strike="noStrike" cap="none" dirty="0" err="1">
                <a:solidFill>
                  <a:srgbClr val="000000"/>
                </a:solidFill>
                <a:latin typeface="Arial"/>
                <a:ea typeface="Arial"/>
                <a:cs typeface="Arial"/>
                <a:sym typeface="Arial"/>
              </a:rPr>
              <a:t>principles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of</a:t>
            </a:r>
            <a:r>
              <a:rPr lang="es-ES" sz="1200" b="0" i="1" u="none" strike="noStrike" cap="none" dirty="0">
                <a:solidFill>
                  <a:srgbClr val="000000"/>
                </a:solidFill>
                <a:latin typeface="Arial"/>
                <a:ea typeface="Arial"/>
                <a:cs typeface="Arial"/>
                <a:sym typeface="Arial"/>
              </a:rPr>
              <a:t> UN Global Compact</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https://www.unglobalcompact.org/what-is-gc/mission/principles</a:t>
            </a:r>
            <a:endParaRPr sz="1200" b="0" i="0" u="none" strike="noStrike" cap="none" dirty="0">
              <a:solidFill>
                <a:srgbClr val="000000"/>
              </a:solidFill>
              <a:latin typeface="Arial"/>
              <a:ea typeface="Arial"/>
              <a:cs typeface="Arial"/>
              <a:sym typeface="Arial"/>
            </a:endParaRP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(8) ISO. </a:t>
            </a:r>
            <a:r>
              <a:rPr lang="es-ES" sz="1200" b="0" i="1" u="none" strike="noStrike" cap="none" dirty="0">
                <a:solidFill>
                  <a:srgbClr val="000000"/>
                </a:solidFill>
                <a:latin typeface="Arial"/>
                <a:ea typeface="Arial"/>
                <a:cs typeface="Arial"/>
                <a:sym typeface="Arial"/>
              </a:rPr>
              <a:t>Social </a:t>
            </a:r>
            <a:r>
              <a:rPr lang="es-ES" sz="1200" b="0" i="1" u="none" strike="noStrike" cap="none" dirty="0" err="1">
                <a:solidFill>
                  <a:srgbClr val="000000"/>
                </a:solidFill>
                <a:latin typeface="Arial"/>
                <a:ea typeface="Arial"/>
                <a:cs typeface="Arial"/>
                <a:sym typeface="Arial"/>
              </a:rPr>
              <a:t>Responsibility</a:t>
            </a:r>
            <a:r>
              <a:rPr lang="es-ES" sz="1200" b="0" i="1" u="none" strike="noStrike" cap="none" dirty="0">
                <a:solidFill>
                  <a:srgbClr val="000000"/>
                </a:solidFill>
                <a:latin typeface="Arial"/>
                <a:ea typeface="Arial"/>
                <a:cs typeface="Arial"/>
                <a:sym typeface="Arial"/>
              </a:rPr>
              <a:t> – </a:t>
            </a:r>
            <a:r>
              <a:rPr lang="es-ES" sz="1200" b="0" i="1" u="none" strike="noStrike" cap="none" dirty="0" err="1">
                <a:solidFill>
                  <a:srgbClr val="000000"/>
                </a:solidFill>
                <a:latin typeface="Arial"/>
                <a:ea typeface="Arial"/>
                <a:cs typeface="Arial"/>
                <a:sym typeface="Arial"/>
              </a:rPr>
              <a:t>Discovering</a:t>
            </a:r>
            <a:r>
              <a:rPr lang="es-ES" sz="1200" b="0" i="1" u="none" strike="noStrike" cap="none" dirty="0">
                <a:solidFill>
                  <a:srgbClr val="000000"/>
                </a:solidFill>
                <a:latin typeface="Arial"/>
                <a:ea typeface="Arial"/>
                <a:cs typeface="Arial"/>
                <a:sym typeface="Arial"/>
              </a:rPr>
              <a:t> ISO 26000.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https://www.iso.org/publication/PUB100258.html</a:t>
            </a: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b78f225a7_0_15"/>
          <p:cNvSpPr txBox="1">
            <a:spLocks noGrp="1"/>
          </p:cNvSpPr>
          <p:nvPr>
            <p:ph type="sldNum" idx="12"/>
          </p:nvPr>
        </p:nvSpPr>
        <p:spPr>
          <a:xfrm>
            <a:off x="7046913" y="6519863"/>
            <a:ext cx="21336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23</a:t>
            </a:fld>
            <a:endParaRPr/>
          </a:p>
        </p:txBody>
      </p:sp>
      <p:sp>
        <p:nvSpPr>
          <p:cNvPr id="131" name="Google Shape;131;g10b78f225a7_0_15"/>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lvl="0" algn="ctr">
              <a:lnSpc>
                <a:spcPct val="90000"/>
              </a:lnSpc>
              <a:buClr>
                <a:schemeClr val="lt1"/>
              </a:buClr>
              <a:buSzPts val="3959"/>
            </a:pPr>
            <a:r>
              <a:rPr lang="es-ES" sz="2800" dirty="0">
                <a:solidFill>
                  <a:schemeClr val="lt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Odkazy</a:t>
            </a:r>
            <a:endParaRPr sz="2800" b="0" i="0" u="none" strike="noStrike" cap="none" dirty="0">
              <a:solidFill>
                <a:schemeClr val="lt1"/>
              </a:solidFill>
              <a:latin typeface="Arial"/>
              <a:ea typeface="Arial"/>
              <a:cs typeface="Arial"/>
              <a:sym typeface="Arial"/>
            </a:endParaRPr>
          </a:p>
        </p:txBody>
      </p:sp>
      <p:sp>
        <p:nvSpPr>
          <p:cNvPr id="132" name="Google Shape;132;g10b78f225a7_0_15"/>
          <p:cNvSpPr txBox="1"/>
          <p:nvPr/>
        </p:nvSpPr>
        <p:spPr>
          <a:xfrm>
            <a:off x="444137" y="1907177"/>
            <a:ext cx="8377613" cy="1975629"/>
          </a:xfrm>
          <a:prstGeom prst="rect">
            <a:avLst/>
          </a:prstGeom>
          <a:noFill/>
          <a:ln>
            <a:noFill/>
          </a:ln>
        </p:spPr>
        <p:txBody>
          <a:bodyPr spcFirstLastPara="1" wrap="square" lIns="91425" tIns="45700" rIns="91425" bIns="45700" anchor="t" anchorCtr="0">
            <a:spAutoFit/>
          </a:bodyPr>
          <a:lstStyle/>
          <a:p>
            <a:pPr>
              <a:lnSpc>
                <a:spcPct val="107000"/>
              </a:lnSpc>
              <a:spcBef>
                <a:spcPts val="800"/>
              </a:spcBef>
            </a:pPr>
            <a:r>
              <a:rPr lang="en-US" sz="1200" b="0" i="0" u="none" strike="noStrike" cap="none" dirty="0">
                <a:solidFill>
                  <a:srgbClr val="000000"/>
                </a:solidFill>
                <a:latin typeface="Arial"/>
                <a:ea typeface="Arial"/>
                <a:cs typeface="Arial"/>
                <a:sym typeface="Arial"/>
              </a:rPr>
              <a:t>(9) ISO. I</a:t>
            </a:r>
            <a:r>
              <a:rPr lang="en-US" sz="1200" b="0" i="1" u="none" strike="noStrike" cap="none" dirty="0">
                <a:solidFill>
                  <a:srgbClr val="000000"/>
                </a:solidFill>
                <a:latin typeface="Arial"/>
                <a:ea typeface="Arial"/>
                <a:cs typeface="Arial"/>
                <a:sym typeface="Arial"/>
              </a:rPr>
              <a:t>SO 14000 Family Environmental Management. </a:t>
            </a:r>
            <a:r>
              <a:rPr lang="en-US" sz="1200" b="0" i="0" u="none" strike="noStrike" cap="none" dirty="0">
                <a:solidFill>
                  <a:srgbClr val="000000"/>
                </a:solidFill>
                <a:latin typeface="Arial"/>
                <a:ea typeface="Arial"/>
                <a:cs typeface="Arial"/>
                <a:sym typeface="Arial"/>
              </a:rPr>
              <a:t>Retrieved March 16, 2022, from </a:t>
            </a:r>
            <a:r>
              <a:rPr lang="en-US" sz="1200" b="0" i="0" u="sng" strike="noStrike" cap="none" dirty="0">
                <a:solidFill>
                  <a:srgbClr val="0563C1"/>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https://www.iso.org/iso-14001-environmental-management.html</a:t>
            </a:r>
            <a:r>
              <a:rPr lang="en-US" sz="1200" b="0" i="0" u="none" strike="noStrike" cap="none" dirty="0">
                <a:solidFill>
                  <a:srgbClr val="000000"/>
                </a:solidFill>
                <a:latin typeface="Arial"/>
                <a:ea typeface="Arial"/>
                <a:cs typeface="Arial"/>
                <a:sym typeface="Arial"/>
              </a:rPr>
              <a:t> </a:t>
            </a:r>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a:t>
            </a:r>
            <a:r>
              <a:rPr lang="es-ES" sz="1200" dirty="0"/>
              <a:t>10</a:t>
            </a:r>
            <a:r>
              <a:rPr lang="es-ES" sz="1200" b="0" i="0" u="none" strike="noStrike" cap="none" dirty="0">
                <a:solidFill>
                  <a:srgbClr val="000000"/>
                </a:solidFill>
                <a:latin typeface="Arial"/>
                <a:ea typeface="Arial"/>
                <a:cs typeface="Arial"/>
                <a:sym typeface="Arial"/>
              </a:rPr>
              <a:t>) B </a:t>
            </a:r>
            <a:r>
              <a:rPr lang="es-ES" sz="1200" b="0" i="0" u="none" strike="noStrike" cap="none" dirty="0" err="1">
                <a:solidFill>
                  <a:srgbClr val="000000"/>
                </a:solidFill>
                <a:latin typeface="Arial"/>
                <a:ea typeface="Arial"/>
                <a:cs typeface="Arial"/>
                <a:sym typeface="Arial"/>
              </a:rPr>
              <a:t>Lab</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About</a:t>
            </a:r>
            <a:r>
              <a:rPr lang="es-ES" sz="1200" b="0" i="1" u="none" strike="noStrike" cap="none" dirty="0">
                <a:solidFill>
                  <a:srgbClr val="000000"/>
                </a:solidFill>
                <a:latin typeface="Arial"/>
                <a:ea typeface="Arial"/>
                <a:cs typeface="Arial"/>
                <a:sym typeface="Arial"/>
              </a:rPr>
              <a:t> B </a:t>
            </a:r>
            <a:r>
              <a:rPr lang="es-ES" sz="1200" b="0" i="1" u="none" strike="noStrike" cap="none" dirty="0" err="1">
                <a:solidFill>
                  <a:srgbClr val="000000"/>
                </a:solidFill>
                <a:latin typeface="Arial"/>
                <a:ea typeface="Arial"/>
                <a:cs typeface="Arial"/>
                <a:sym typeface="Arial"/>
              </a:rPr>
              <a:t>Corp</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Certification</a:t>
            </a:r>
            <a:r>
              <a:rPr lang="es-ES" sz="1200" b="0" i="1"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https://www.bcorporation.net/en-us/certification</a:t>
            </a:r>
            <a:r>
              <a:rPr lang="es-ES" sz="1200" b="0" i="0" u="none" strike="noStrike" cap="none" dirty="0">
                <a:solidFill>
                  <a:srgbClr val="000000"/>
                </a:solidFill>
                <a:latin typeface="Arial"/>
                <a:ea typeface="Arial"/>
                <a:cs typeface="Arial"/>
                <a:sym typeface="Arial"/>
              </a:rPr>
              <a:t> </a:t>
            </a:r>
            <a:endParaRPr sz="1200" dirty="0"/>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(11) GRI. </a:t>
            </a:r>
            <a:r>
              <a:rPr lang="es-ES" sz="1200" b="0" i="1" u="none" strike="noStrike" cap="none" dirty="0" err="1">
                <a:solidFill>
                  <a:srgbClr val="000000"/>
                </a:solidFill>
                <a:latin typeface="Arial"/>
                <a:ea typeface="Arial"/>
                <a:cs typeface="Arial"/>
                <a:sym typeface="Arial"/>
              </a:rPr>
              <a:t>The</a:t>
            </a:r>
            <a:r>
              <a:rPr lang="es-ES" sz="1200" b="0" i="1" u="none" strike="noStrike" cap="none" dirty="0">
                <a:solidFill>
                  <a:srgbClr val="000000"/>
                </a:solidFill>
                <a:latin typeface="Arial"/>
                <a:ea typeface="Arial"/>
                <a:cs typeface="Arial"/>
                <a:sym typeface="Arial"/>
              </a:rPr>
              <a:t> global </a:t>
            </a:r>
            <a:r>
              <a:rPr lang="es-ES" sz="1200" b="0" i="1" u="none" strike="noStrike" cap="none" dirty="0" err="1">
                <a:solidFill>
                  <a:srgbClr val="000000"/>
                </a:solidFill>
                <a:latin typeface="Arial"/>
                <a:ea typeface="Arial"/>
                <a:cs typeface="Arial"/>
                <a:sym typeface="Arial"/>
              </a:rPr>
              <a:t>standards</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for</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sustainability</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reporting</a:t>
            </a:r>
            <a:r>
              <a:rPr lang="es-ES" sz="1200" b="0" i="0"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https://www.globalreporting.org/standards/</a:t>
            </a:r>
            <a:r>
              <a:rPr lang="es-ES" sz="1200" b="0" i="0" u="none" strike="noStrike" cap="none" dirty="0">
                <a:solidFill>
                  <a:srgbClr val="000000"/>
                </a:solidFill>
                <a:latin typeface="Arial"/>
                <a:ea typeface="Arial"/>
                <a:cs typeface="Arial"/>
                <a:sym typeface="Arial"/>
              </a:rPr>
              <a:t> </a:t>
            </a:r>
            <a:endParaRPr sz="1200" dirty="0"/>
          </a:p>
          <a:p>
            <a:pPr marL="0" marR="0" lvl="0" indent="0" algn="l" rtl="0">
              <a:lnSpc>
                <a:spcPct val="107000"/>
              </a:lnSpc>
              <a:spcBef>
                <a:spcPts val="800"/>
              </a:spcBef>
              <a:spcAft>
                <a:spcPts val="0"/>
              </a:spcAft>
              <a:buNone/>
            </a:pPr>
            <a:r>
              <a:rPr lang="es-ES" sz="1200" b="0" i="0" u="none" strike="noStrike" cap="none" dirty="0">
                <a:solidFill>
                  <a:srgbClr val="000000"/>
                </a:solidFill>
                <a:latin typeface="Arial"/>
                <a:ea typeface="Arial"/>
                <a:cs typeface="Arial"/>
                <a:sym typeface="Arial"/>
              </a:rPr>
              <a:t>(12) </a:t>
            </a:r>
            <a:r>
              <a:rPr lang="es-ES" sz="1200" b="0" i="0" u="none" strike="noStrike" cap="none" dirty="0" err="1">
                <a:solidFill>
                  <a:srgbClr val="000000"/>
                </a:solidFill>
                <a:latin typeface="Arial"/>
                <a:ea typeface="Arial"/>
                <a:cs typeface="Arial"/>
                <a:sym typeface="Arial"/>
              </a:rPr>
              <a:t>Ecovadis</a:t>
            </a:r>
            <a:r>
              <a:rPr lang="es-ES" sz="1200" b="0" i="0"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Sustainability</a:t>
            </a:r>
            <a:r>
              <a:rPr lang="es-ES" sz="1200" b="0" i="1" u="none" strike="noStrike" cap="none" dirty="0">
                <a:solidFill>
                  <a:srgbClr val="000000"/>
                </a:solidFill>
                <a:latin typeface="Arial"/>
                <a:ea typeface="Arial"/>
                <a:cs typeface="Arial"/>
                <a:sym typeface="Arial"/>
              </a:rPr>
              <a:t> </a:t>
            </a:r>
            <a:r>
              <a:rPr lang="es-ES" sz="1200" b="0" i="1" u="none" strike="noStrike" cap="none" dirty="0" err="1">
                <a:solidFill>
                  <a:srgbClr val="000000"/>
                </a:solidFill>
                <a:latin typeface="Arial"/>
                <a:ea typeface="Arial"/>
                <a:cs typeface="Arial"/>
                <a:sym typeface="Arial"/>
              </a:rPr>
              <a:t>Assessment</a:t>
            </a:r>
            <a:r>
              <a:rPr lang="es-ES" sz="1200" b="0" i="1" u="none" strike="noStrike" cap="none" dirty="0">
                <a:solidFill>
                  <a:srgbClr val="000000"/>
                </a:solidFill>
                <a:latin typeface="Arial"/>
                <a:ea typeface="Arial"/>
                <a:cs typeface="Arial"/>
                <a:sym typeface="Arial"/>
              </a:rPr>
              <a:t>. </a:t>
            </a:r>
            <a:r>
              <a:rPr lang="es-ES" sz="1200" b="0" i="0" u="none" strike="noStrike" cap="none" dirty="0" err="1">
                <a:solidFill>
                  <a:srgbClr val="000000"/>
                </a:solidFill>
                <a:latin typeface="Arial"/>
                <a:ea typeface="Arial"/>
                <a:cs typeface="Arial"/>
                <a:sym typeface="Arial"/>
              </a:rPr>
              <a:t>Retrieved</a:t>
            </a:r>
            <a:r>
              <a:rPr lang="es-ES" sz="1200" b="0" i="0" u="none" strike="noStrike" cap="none" dirty="0">
                <a:solidFill>
                  <a:srgbClr val="000000"/>
                </a:solidFill>
                <a:latin typeface="Arial"/>
                <a:ea typeface="Arial"/>
                <a:cs typeface="Arial"/>
                <a:sym typeface="Arial"/>
              </a:rPr>
              <a:t> March 16, 2022, </a:t>
            </a:r>
            <a:r>
              <a:rPr lang="es-ES" sz="1200" b="0" i="0" u="none" strike="noStrike" cap="none" dirty="0" err="1">
                <a:solidFill>
                  <a:srgbClr val="000000"/>
                </a:solidFill>
                <a:latin typeface="Arial"/>
                <a:ea typeface="Arial"/>
                <a:cs typeface="Arial"/>
                <a:sym typeface="Arial"/>
              </a:rPr>
              <a:t>from</a:t>
            </a:r>
            <a:r>
              <a:rPr lang="es-ES" sz="1200" b="0" i="0" u="none" strike="noStrike" cap="none" dirty="0">
                <a:solidFill>
                  <a:srgbClr val="000000"/>
                </a:solidFill>
                <a:latin typeface="Arial"/>
                <a:ea typeface="Arial"/>
                <a:cs typeface="Arial"/>
                <a:sym typeface="Arial"/>
              </a:rPr>
              <a:t>  </a:t>
            </a:r>
            <a:r>
              <a:rPr lang="es-ES" sz="1200" b="0" i="1" u="none" strike="noStrike" cap="none" dirty="0">
                <a:solidFill>
                  <a:srgbClr val="000000"/>
                </a:solidFill>
                <a:latin typeface="Arial"/>
                <a:ea typeface="Arial"/>
                <a:cs typeface="Arial"/>
                <a:sym typeface="Arial"/>
              </a:rPr>
              <a:t> </a:t>
            </a:r>
            <a:r>
              <a:rPr lang="es-ES" sz="1200" b="0" i="0" u="sng" strike="noStrike" cap="none" dirty="0">
                <a:solidFill>
                  <a:srgbClr val="0563C1"/>
                </a:solidFill>
                <a:latin typeface="Arial"/>
                <a:ea typeface="Arial"/>
                <a:cs typeface="Arial"/>
                <a:sym typeface="Arial"/>
                <a:hlinkClick r:id="rId6">
                  <a:extLst>
                    <a:ext uri="{A12FA001-AC4F-418D-AE19-62706E023703}">
                      <ahyp:hlinkClr xmlns:ahyp="http://schemas.microsoft.com/office/drawing/2018/hyperlinkcolor" val="tx"/>
                    </a:ext>
                  </a:extLst>
                </a:hlinkClick>
              </a:rPr>
              <a:t>https://ecovadis.com/suppliers/</a:t>
            </a:r>
            <a:endParaRPr sz="12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800"/>
              </a:spcBef>
              <a:spcAft>
                <a:spcPts val="0"/>
              </a:spcAft>
              <a:buClr>
                <a:srgbClr val="000000"/>
              </a:buClr>
              <a:buSzPts val="1100"/>
              <a:buFont typeface="Arial"/>
              <a:buNone/>
            </a:pPr>
            <a:r>
              <a:rPr lang="es-E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7558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3</a:t>
            </a:fld>
            <a:endParaRPr/>
          </a:p>
        </p:txBody>
      </p:sp>
      <p:sp>
        <p:nvSpPr>
          <p:cNvPr id="47" name="Google Shape;47;p1"/>
          <p:cNvSpPr/>
          <p:nvPr/>
        </p:nvSpPr>
        <p:spPr>
          <a:xfrm>
            <a:off x="313508" y="891234"/>
            <a:ext cx="8477795" cy="523220"/>
          </a:xfrm>
          <a:prstGeom prst="rect">
            <a:avLst/>
          </a:prstGeom>
          <a:solidFill>
            <a:srgbClr val="18C32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cs-CZ" sz="2800" b="0" i="0" u="none" strike="noStrike" cap="none" dirty="0">
                <a:solidFill>
                  <a:schemeClr val="lt1"/>
                </a:solidFill>
                <a:latin typeface="Arial"/>
                <a:ea typeface="Arial"/>
                <a:cs typeface="Arial"/>
                <a:sym typeface="Arial"/>
              </a:rPr>
              <a:t>Cíl kapsle</a:t>
            </a:r>
            <a:endParaRPr sz="1400" b="0" i="0" u="none" strike="noStrike" cap="none" dirty="0">
              <a:solidFill>
                <a:srgbClr val="000000"/>
              </a:solidFill>
              <a:latin typeface="Arial"/>
              <a:ea typeface="Arial"/>
              <a:cs typeface="Arial"/>
              <a:sym typeface="Arial"/>
            </a:endParaRPr>
          </a:p>
        </p:txBody>
      </p:sp>
      <p:sp>
        <p:nvSpPr>
          <p:cNvPr id="48" name="Google Shape;48;p1"/>
          <p:cNvSpPr/>
          <p:nvPr/>
        </p:nvSpPr>
        <p:spPr>
          <a:xfrm>
            <a:off x="313509" y="1586972"/>
            <a:ext cx="8464731" cy="1569620"/>
          </a:xfrm>
          <a:prstGeom prst="rect">
            <a:avLst/>
          </a:prstGeom>
          <a:noFill/>
          <a:ln w="9525" cap="flat" cmpd="sng">
            <a:solidFill>
              <a:srgbClr val="7F7F7F"/>
            </a:solidFill>
            <a:prstDash val="dash"/>
            <a:round/>
            <a:headEnd type="none" w="sm" len="sm"/>
            <a:tailEnd type="none" w="sm" len="sm"/>
          </a:ln>
        </p:spPr>
        <p:txBody>
          <a:bodyPr spcFirstLastPara="1" wrap="square" lIns="91425" tIns="45700" rIns="91425" bIns="45700" anchor="t" anchorCtr="0">
            <a:spAutoFit/>
          </a:bodyPr>
          <a:lstStyle/>
          <a:p>
            <a:pPr lvl="0">
              <a:buSzPts val="2000"/>
            </a:pPr>
            <a:r>
              <a:rPr lang="es-ES" sz="2000" dirty="0">
                <a:solidFill>
                  <a:schemeClr val="dk1"/>
                </a:solidFill>
              </a:rPr>
              <a:t>V této kapitole je představen koncept společenské odpovědnosti firem (CSR), jeho význam a možnosti jeho využití v podnicích.</a:t>
            </a: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br>
              <a:rPr lang="es-E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49" name="Google Shape;49;p1"/>
          <p:cNvGraphicFramePr/>
          <p:nvPr>
            <p:extLst>
              <p:ext uri="{D42A27DB-BD31-4B8C-83A1-F6EECF244321}">
                <p14:modId xmlns:p14="http://schemas.microsoft.com/office/powerpoint/2010/main" val="1416705906"/>
              </p:ext>
            </p:extLst>
          </p:nvPr>
        </p:nvGraphicFramePr>
        <p:xfrm>
          <a:off x="326571" y="4053498"/>
          <a:ext cx="8464750" cy="906090"/>
        </p:xfrm>
        <a:graphic>
          <a:graphicData uri="http://schemas.openxmlformats.org/drawingml/2006/table">
            <a:tbl>
              <a:tblPr>
                <a:noFill/>
                <a:tableStyleId>{D9885755-EB29-49B0-937F-54BE5BFDEBF9}</a:tableStyleId>
              </a:tblPr>
              <a:tblGrid>
                <a:gridCol w="2457800">
                  <a:extLst>
                    <a:ext uri="{9D8B030D-6E8A-4147-A177-3AD203B41FA5}">
                      <a16:colId xmlns:a16="http://schemas.microsoft.com/office/drawing/2014/main" val="20000"/>
                    </a:ext>
                  </a:extLst>
                </a:gridCol>
                <a:gridCol w="3103100">
                  <a:extLst>
                    <a:ext uri="{9D8B030D-6E8A-4147-A177-3AD203B41FA5}">
                      <a16:colId xmlns:a16="http://schemas.microsoft.com/office/drawing/2014/main" val="20001"/>
                    </a:ext>
                  </a:extLst>
                </a:gridCol>
                <a:gridCol w="873050">
                  <a:extLst>
                    <a:ext uri="{9D8B030D-6E8A-4147-A177-3AD203B41FA5}">
                      <a16:colId xmlns:a16="http://schemas.microsoft.com/office/drawing/2014/main" val="20002"/>
                    </a:ext>
                  </a:extLst>
                </a:gridCol>
                <a:gridCol w="1015400">
                  <a:extLst>
                    <a:ext uri="{9D8B030D-6E8A-4147-A177-3AD203B41FA5}">
                      <a16:colId xmlns:a16="http://schemas.microsoft.com/office/drawing/2014/main" val="20003"/>
                    </a:ext>
                  </a:extLst>
                </a:gridCol>
                <a:gridCol w="1015400">
                  <a:extLst>
                    <a:ext uri="{9D8B030D-6E8A-4147-A177-3AD203B41FA5}">
                      <a16:colId xmlns:a16="http://schemas.microsoft.com/office/drawing/2014/main" val="20004"/>
                    </a:ext>
                  </a:extLst>
                </a:gridCol>
              </a:tblGrid>
              <a:tr h="254225">
                <a:tc rowSpan="3">
                  <a:txBody>
                    <a:bodyPr/>
                    <a:lstStyle/>
                    <a:p>
                      <a:pPr marL="0" marR="0" lvl="0" indent="0" algn="just" rtl="0">
                        <a:lnSpc>
                          <a:spcPct val="100000"/>
                        </a:lnSpc>
                        <a:spcBef>
                          <a:spcPts val="0"/>
                        </a:spcBef>
                        <a:spcAft>
                          <a:spcPts val="0"/>
                        </a:spcAft>
                        <a:buClr>
                          <a:srgbClr val="000000"/>
                        </a:buClr>
                        <a:buSzPts val="1800"/>
                        <a:buFont typeface="Arial"/>
                        <a:buNone/>
                      </a:pPr>
                      <a:r>
                        <a:rPr lang="cs-CZ" sz="1800" b="0" i="0" u="none" strike="noStrike" cap="none" dirty="0">
                          <a:solidFill>
                            <a:srgbClr val="FFFFFF"/>
                          </a:solidFill>
                          <a:latin typeface="Arial"/>
                          <a:ea typeface="Arial"/>
                          <a:cs typeface="Arial"/>
                          <a:sym typeface="Arial"/>
                        </a:rPr>
                        <a:t>Kategorie</a:t>
                      </a:r>
                      <a:endParaRPr sz="1800" u="none" strike="noStrike" cap="none" dirty="0"/>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rowSpan="3">
                  <a:txBody>
                    <a:bodyPr/>
                    <a:lstStyle/>
                    <a:p>
                      <a:pPr marL="0" marR="0" lvl="0" indent="0" algn="just" rtl="0">
                        <a:lnSpc>
                          <a:spcPct val="100000"/>
                        </a:lnSpc>
                        <a:spcBef>
                          <a:spcPts val="0"/>
                        </a:spcBef>
                        <a:spcAft>
                          <a:spcPts val="0"/>
                        </a:spcAft>
                        <a:buClr>
                          <a:srgbClr val="000000"/>
                        </a:buClr>
                        <a:buSzPts val="1800"/>
                        <a:buFont typeface="Arial"/>
                        <a:buNone/>
                      </a:pPr>
                      <a:r>
                        <a:rPr lang="es-ES" sz="1800" b="0" i="0" u="none" strike="noStrike" cap="none">
                          <a:solidFill>
                            <a:schemeClr val="dk1"/>
                          </a:solidFill>
                          <a:latin typeface="Arial"/>
                          <a:ea typeface="Arial"/>
                          <a:cs typeface="Arial"/>
                          <a:sym typeface="Arial"/>
                        </a:rPr>
                        <a:t>E-learning</a:t>
                      </a:r>
                      <a:endParaRPr sz="18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800"/>
                        <a:buFont typeface="Arial"/>
                        <a:buNone/>
                      </a:pPr>
                      <a:r>
                        <a:rPr lang="es-ES" sz="1800" b="0" i="0" u="none" strike="noStrike" cap="none">
                          <a:solidFill>
                            <a:srgbClr val="FFFFFF"/>
                          </a:solidFill>
                          <a:latin typeface="Arial"/>
                          <a:ea typeface="Arial"/>
                          <a:cs typeface="Arial"/>
                          <a:sym typeface="Arial"/>
                        </a:rPr>
                        <a:t>EQF</a:t>
                      </a:r>
                      <a:endParaRPr sz="1800" u="none" strike="noStrike" cap="none"/>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4</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5</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6</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254225">
                <a:tc vMerge="1">
                  <a:txBody>
                    <a:bodyPr/>
                    <a:lstStyle/>
                    <a:p>
                      <a:endParaRPr lang="es-ES"/>
                    </a:p>
                  </a:txBody>
                  <a:tcPr/>
                </a:tc>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a:solidFill>
                            <a:schemeClr val="dk1"/>
                          </a:solidFill>
                          <a:latin typeface="Arial"/>
                          <a:ea typeface="Arial"/>
                          <a:cs typeface="Arial"/>
                          <a:sym typeface="Arial"/>
                        </a:rPr>
                        <a:t>X</a:t>
                      </a:r>
                      <a:endParaRPr sz="1400" u="none" strike="noStrike" cap="none">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s-ES" sz="1400" b="0" i="0" u="none" strike="noStrike" cap="none" dirty="0">
                          <a:solidFill>
                            <a:schemeClr val="dk1"/>
                          </a:solidFill>
                          <a:latin typeface="Arial"/>
                          <a:ea typeface="Arial"/>
                          <a:cs typeface="Arial"/>
                          <a:sym typeface="Arial"/>
                        </a:rPr>
                        <a:t>X</a:t>
                      </a:r>
                      <a:endParaRPr sz="1400" u="none" strike="noStrike" cap="none" dirty="0">
                        <a:solidFill>
                          <a:schemeClr val="dk1"/>
                        </a:solidFill>
                      </a:endParaRPr>
                    </a:p>
                  </a:txBody>
                  <a:tcPr marL="54675" marR="54675" marT="34175" marB="3417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0" name="Google Shape;50;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1" name="Google Shape;51;p1"/>
          <p:cNvGraphicFramePr/>
          <p:nvPr>
            <p:extLst>
              <p:ext uri="{D42A27DB-BD31-4B8C-83A1-F6EECF244321}">
                <p14:modId xmlns:p14="http://schemas.microsoft.com/office/powerpoint/2010/main" val="2041259751"/>
              </p:ext>
            </p:extLst>
          </p:nvPr>
        </p:nvGraphicFramePr>
        <p:xfrm>
          <a:off x="326572" y="5281362"/>
          <a:ext cx="8490875" cy="342570"/>
        </p:xfrm>
        <a:graphic>
          <a:graphicData uri="http://schemas.openxmlformats.org/drawingml/2006/table">
            <a:tbl>
              <a:tblPr>
                <a:noFill/>
                <a:tableStyleId>{D9885755-EB29-49B0-937F-54BE5BFDEBF9}</a:tableStyleId>
              </a:tblPr>
              <a:tblGrid>
                <a:gridCol w="2472150">
                  <a:extLst>
                    <a:ext uri="{9D8B030D-6E8A-4147-A177-3AD203B41FA5}">
                      <a16:colId xmlns:a16="http://schemas.microsoft.com/office/drawing/2014/main" val="20000"/>
                    </a:ext>
                  </a:extLst>
                </a:gridCol>
                <a:gridCol w="6018725">
                  <a:extLst>
                    <a:ext uri="{9D8B030D-6E8A-4147-A177-3AD203B41FA5}">
                      <a16:colId xmlns:a16="http://schemas.microsoft.com/office/drawing/2014/main" val="20001"/>
                    </a:ext>
                  </a:extLst>
                </a:gridCol>
              </a:tblGrid>
              <a:tr h="264875">
                <a:tc>
                  <a:txBody>
                    <a:bodyPr/>
                    <a:lstStyle/>
                    <a:p>
                      <a:pPr marL="0" marR="0" lvl="0" indent="0" algn="just" rtl="0">
                        <a:lnSpc>
                          <a:spcPct val="100000"/>
                        </a:lnSpc>
                        <a:spcBef>
                          <a:spcPts val="0"/>
                        </a:spcBef>
                        <a:spcAft>
                          <a:spcPts val="0"/>
                        </a:spcAft>
                        <a:buNone/>
                      </a:pPr>
                      <a:r>
                        <a:rPr lang="cs-CZ" sz="1800" b="0" i="0" u="none" strike="noStrike" cap="none" dirty="0">
                          <a:solidFill>
                            <a:srgbClr val="FFFFFF"/>
                          </a:solidFill>
                          <a:latin typeface="Arial"/>
                          <a:ea typeface="Arial"/>
                          <a:cs typeface="Arial"/>
                          <a:sym typeface="Arial"/>
                        </a:rPr>
                        <a:t>Cvičení</a:t>
                      </a:r>
                      <a:endParaRPr lang="es-ES" sz="1800" b="0" i="0" u="none" strike="noStrike" cap="none" dirty="0">
                        <a:solidFill>
                          <a:srgbClr val="FFFFFF"/>
                        </a:solidFill>
                        <a:latin typeface="Arial"/>
                        <a:ea typeface="Arial"/>
                        <a:cs typeface="Arial"/>
                        <a:sym typeface="Aria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rgbClr val="18C320"/>
                    </a:solidFill>
                  </a:tcPr>
                </a:tc>
                <a:tc>
                  <a:txBody>
                    <a:bodyPr/>
                    <a:lstStyle/>
                    <a:p>
                      <a:pPr marL="0" marR="0" lvl="0" indent="0" algn="just" rtl="0">
                        <a:lnSpc>
                          <a:spcPct val="100000"/>
                        </a:lnSpc>
                        <a:spcBef>
                          <a:spcPts val="0"/>
                        </a:spcBef>
                        <a:spcAft>
                          <a:spcPts val="0"/>
                        </a:spcAft>
                        <a:buClr>
                          <a:srgbClr val="000000"/>
                        </a:buClr>
                        <a:buSzPts val="1800"/>
                        <a:buFont typeface="Arial"/>
                        <a:buNone/>
                      </a:pPr>
                      <a:r>
                        <a:rPr lang="cs-CZ" sz="1800" b="0" i="0" u="none" strike="noStrike" cap="none" dirty="0">
                          <a:solidFill>
                            <a:schemeClr val="dk1"/>
                          </a:solidFill>
                          <a:latin typeface="Arial"/>
                          <a:cs typeface="Arial"/>
                          <a:sym typeface="Arial"/>
                        </a:rPr>
                        <a:t>ANO</a:t>
                      </a:r>
                      <a:endParaRPr sz="1800" u="none" strike="noStrike" cap="none" dirty="0">
                        <a:solidFill>
                          <a:schemeClr val="dk1"/>
                        </a:solidFill>
                      </a:endParaRPr>
                    </a:p>
                  </a:txBody>
                  <a:tcPr marL="54600" marR="54600" marT="34125" marB="341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52" name="Google Shape;52;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1"/>
          <p:cNvSpPr/>
          <p:nvPr/>
        </p:nvSpPr>
        <p:spPr>
          <a:xfrm>
            <a:off x="0" y="43934"/>
            <a:ext cx="184731" cy="36933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2" name="Tabla 1">
            <a:extLst>
              <a:ext uri="{FF2B5EF4-FFF2-40B4-BE49-F238E27FC236}">
                <a16:creationId xmlns:a16="http://schemas.microsoft.com/office/drawing/2014/main" id="{4C745E70-C6CC-DD84-7003-3D9A7D26CC52}"/>
              </a:ext>
            </a:extLst>
          </p:cNvPr>
          <p:cNvGraphicFramePr>
            <a:graphicFrameLocks noGrp="1"/>
          </p:cNvGraphicFramePr>
          <p:nvPr>
            <p:extLst>
              <p:ext uri="{D42A27DB-BD31-4B8C-83A1-F6EECF244321}">
                <p14:modId xmlns:p14="http://schemas.microsoft.com/office/powerpoint/2010/main" val="3835782518"/>
              </p:ext>
            </p:extLst>
          </p:nvPr>
        </p:nvGraphicFramePr>
        <p:xfrm>
          <a:off x="327635" y="5909648"/>
          <a:ext cx="8477796" cy="616904"/>
        </p:xfrm>
        <a:graphic>
          <a:graphicData uri="http://schemas.openxmlformats.org/drawingml/2006/table">
            <a:tbl>
              <a:tblPr/>
              <a:tblGrid>
                <a:gridCol w="2429692">
                  <a:extLst>
                    <a:ext uri="{9D8B030D-6E8A-4147-A177-3AD203B41FA5}">
                      <a16:colId xmlns:a16="http://schemas.microsoft.com/office/drawing/2014/main" val="4097796781"/>
                    </a:ext>
                  </a:extLst>
                </a:gridCol>
                <a:gridCol w="2024743">
                  <a:extLst>
                    <a:ext uri="{9D8B030D-6E8A-4147-A177-3AD203B41FA5}">
                      <a16:colId xmlns:a16="http://schemas.microsoft.com/office/drawing/2014/main" val="3352578713"/>
                    </a:ext>
                  </a:extLst>
                </a:gridCol>
                <a:gridCol w="1841862">
                  <a:extLst>
                    <a:ext uri="{9D8B030D-6E8A-4147-A177-3AD203B41FA5}">
                      <a16:colId xmlns:a16="http://schemas.microsoft.com/office/drawing/2014/main" val="420646528"/>
                    </a:ext>
                  </a:extLst>
                </a:gridCol>
                <a:gridCol w="2181499">
                  <a:extLst>
                    <a:ext uri="{9D8B030D-6E8A-4147-A177-3AD203B41FA5}">
                      <a16:colId xmlns:a16="http://schemas.microsoft.com/office/drawing/2014/main" val="51836284"/>
                    </a:ext>
                  </a:extLst>
                </a:gridCol>
              </a:tblGrid>
              <a:tr h="264865">
                <a:tc>
                  <a:txBody>
                    <a:bodyPr/>
                    <a:lstStyle/>
                    <a:p>
                      <a:pPr algn="just" rtl="0" fontAlgn="t">
                        <a:spcBef>
                          <a:spcPts val="0"/>
                        </a:spcBef>
                        <a:spcAft>
                          <a:spcPts val="0"/>
                        </a:spcAft>
                      </a:pPr>
                      <a:r>
                        <a:rPr lang="cs-CZ" sz="1800" b="0" i="0" u="none" strike="noStrike" noProof="0" dirty="0">
                          <a:solidFill>
                            <a:srgbClr val="FFFFFF"/>
                          </a:solidFill>
                          <a:latin typeface="+mn-lt"/>
                        </a:rPr>
                        <a:t>Časová</a:t>
                      </a:r>
                      <a:r>
                        <a:rPr lang="cs-CZ" sz="1800" b="0" i="0" u="none" strike="noStrike" baseline="0" noProof="0" dirty="0">
                          <a:solidFill>
                            <a:srgbClr val="FFFFFF"/>
                          </a:solidFill>
                          <a:latin typeface="+mn-lt"/>
                        </a:rPr>
                        <a:t> náročnost</a:t>
                      </a:r>
                      <a:endParaRPr lang="en-GB" sz="1800" noProof="0" dirty="0"/>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8C320"/>
                    </a:solidFill>
                  </a:tcPr>
                </a:tc>
                <a:tc>
                  <a:txBody>
                    <a:bodyPr/>
                    <a:lstStyle/>
                    <a:p>
                      <a:pPr algn="ctr" rtl="0" fontAlgn="t">
                        <a:spcBef>
                          <a:spcPts val="0"/>
                        </a:spcBef>
                        <a:spcAft>
                          <a:spcPts val="0"/>
                        </a:spcAft>
                      </a:pPr>
                      <a:r>
                        <a:rPr lang="en-GB" sz="1800" b="0" i="0" u="none" strike="noStrike" dirty="0">
                          <a:solidFill>
                            <a:srgbClr val="7F7F7F"/>
                          </a:solidFill>
                          <a:latin typeface="Arial"/>
                        </a:rPr>
                        <a:t> </a:t>
                      </a:r>
                      <a:r>
                        <a:rPr lang="cs-CZ" sz="1800" b="0" i="0" u="none" strike="noStrike" dirty="0">
                          <a:solidFill>
                            <a:schemeClr val="tx1"/>
                          </a:solidFill>
                          <a:latin typeface="+mn-lt"/>
                        </a:rPr>
                        <a:t>Obsah</a:t>
                      </a:r>
                      <a:endParaRPr lang="en-GB" sz="1800" b="0" i="0" u="none" strike="noStrike" noProof="0"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20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cs-CZ" sz="1800" b="0" i="0" u="none" strike="noStrike" dirty="0">
                          <a:solidFill>
                            <a:schemeClr val="tx1"/>
                          </a:solidFill>
                          <a:latin typeface="+mn-lt"/>
                        </a:rPr>
                        <a:t>Cvičení</a:t>
                      </a:r>
                    </a:p>
                    <a:p>
                      <a:pPr algn="ctr" rtl="0" fontAlgn="t">
                        <a:spcBef>
                          <a:spcPts val="0"/>
                        </a:spcBef>
                        <a:spcAft>
                          <a:spcPts val="0"/>
                        </a:spcAft>
                      </a:pPr>
                      <a:r>
                        <a:rPr lang="en-GB" sz="1800" b="0" i="0" u="none" strike="noStrike" dirty="0">
                          <a:solidFill>
                            <a:srgbClr val="7F7F7F"/>
                          </a:solidFill>
                          <a:latin typeface="+mn-lt"/>
                        </a:rPr>
                        <a:t>4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rtl="0" fontAlgn="t">
                        <a:spcBef>
                          <a:spcPts val="0"/>
                        </a:spcBef>
                        <a:spcAft>
                          <a:spcPts val="0"/>
                        </a:spcAft>
                      </a:pPr>
                      <a:r>
                        <a:rPr lang="en-GB" sz="1800" b="0" i="0" u="none" strike="noStrike" dirty="0">
                          <a:solidFill>
                            <a:schemeClr val="tx1"/>
                          </a:solidFill>
                          <a:latin typeface="+mn-lt"/>
                        </a:rPr>
                        <a:t>Extra </a:t>
                      </a:r>
                      <a:r>
                        <a:rPr lang="en-GB" sz="1800" b="0" i="0" u="none" strike="noStrike" dirty="0" err="1">
                          <a:solidFill>
                            <a:schemeClr val="tx1"/>
                          </a:solidFill>
                          <a:latin typeface="+mn-lt"/>
                        </a:rPr>
                        <a:t>materi</a:t>
                      </a:r>
                      <a:r>
                        <a:rPr lang="cs-CZ" sz="1800" b="0" i="0" u="none" strike="noStrike" dirty="0">
                          <a:solidFill>
                            <a:schemeClr val="tx1"/>
                          </a:solidFill>
                          <a:latin typeface="+mn-lt"/>
                        </a:rPr>
                        <a:t>á</a:t>
                      </a:r>
                      <a:r>
                        <a:rPr lang="en-GB" sz="1800" b="0" i="0" u="none" strike="noStrike" dirty="0">
                          <a:solidFill>
                            <a:schemeClr val="tx1"/>
                          </a:solidFill>
                          <a:latin typeface="+mn-lt"/>
                        </a:rPr>
                        <a:t>l</a:t>
                      </a:r>
                      <a:r>
                        <a:rPr lang="cs-CZ" sz="1800" b="0" i="0" u="none" strike="noStrike" dirty="0">
                          <a:solidFill>
                            <a:schemeClr val="tx1"/>
                          </a:solidFill>
                          <a:latin typeface="+mn-lt"/>
                        </a:rPr>
                        <a:t>y</a:t>
                      </a:r>
                      <a:endParaRPr lang="en-GB" sz="1800" b="0" i="0" u="none" strike="noStrike" dirty="0">
                        <a:solidFill>
                          <a:schemeClr val="tx1"/>
                        </a:solidFill>
                        <a:latin typeface="+mn-lt"/>
                      </a:endParaRPr>
                    </a:p>
                    <a:p>
                      <a:pPr algn="ctr" rtl="0" fontAlgn="t">
                        <a:spcBef>
                          <a:spcPts val="0"/>
                        </a:spcBef>
                        <a:spcAft>
                          <a:spcPts val="0"/>
                        </a:spcAft>
                      </a:pPr>
                      <a:r>
                        <a:rPr lang="en-GB" sz="1800" b="0" i="0" u="none" strike="noStrike" dirty="0">
                          <a:solidFill>
                            <a:srgbClr val="7F7F7F"/>
                          </a:solidFill>
                          <a:latin typeface="+mn-lt"/>
                        </a:rPr>
                        <a:t>- </a:t>
                      </a:r>
                      <a:r>
                        <a:rPr lang="en-GB" sz="1800" b="0" i="0" u="none" strike="noStrike" noProof="0" dirty="0">
                          <a:solidFill>
                            <a:schemeClr val="tx1"/>
                          </a:solidFill>
                          <a:latin typeface="+mn-lt"/>
                        </a:rPr>
                        <a:t>Min.</a:t>
                      </a:r>
                      <a:endParaRPr lang="en-GB" sz="1800" dirty="0">
                        <a:solidFill>
                          <a:schemeClr val="tx1"/>
                        </a:solidFill>
                      </a:endParaRPr>
                    </a:p>
                  </a:txBody>
                  <a:tcPr marL="54611" marR="54611" marT="34132" marB="34132">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5998091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3"/>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4</a:t>
            </a:fld>
            <a:endParaRPr/>
          </a:p>
        </p:txBody>
      </p:sp>
      <p:sp>
        <p:nvSpPr>
          <p:cNvPr id="60" name="Google Shape;60;p3"/>
          <p:cNvSpPr txBox="1"/>
          <p:nvPr/>
        </p:nvSpPr>
        <p:spPr>
          <a:xfrm>
            <a:off x="311650" y="1048402"/>
            <a:ext cx="8510100" cy="486600"/>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2800"/>
              <a:buFont typeface="Arial"/>
              <a:buNone/>
            </a:pPr>
            <a:r>
              <a:rPr lang="cs-CZ" sz="2800" b="0" i="0" u="none" strike="noStrike" cap="none" dirty="0">
                <a:solidFill>
                  <a:schemeClr val="lt1"/>
                </a:solidFill>
                <a:latin typeface="Arial"/>
                <a:ea typeface="Arial"/>
                <a:cs typeface="Arial"/>
                <a:sym typeface="Arial"/>
              </a:rPr>
              <a:t>Obsah</a:t>
            </a:r>
            <a:endParaRPr sz="2800" b="0" i="0" u="none" strike="noStrike" cap="none" dirty="0">
              <a:solidFill>
                <a:srgbClr val="000000"/>
              </a:solidFill>
              <a:latin typeface="Arial"/>
              <a:ea typeface="Arial"/>
              <a:cs typeface="Arial"/>
              <a:sym typeface="Arial"/>
            </a:endParaRPr>
          </a:p>
        </p:txBody>
      </p:sp>
      <p:sp>
        <p:nvSpPr>
          <p:cNvPr id="61" name="Google Shape;61;p3"/>
          <p:cNvSpPr/>
          <p:nvPr/>
        </p:nvSpPr>
        <p:spPr>
          <a:xfrm>
            <a:off x="1358538" y="2396683"/>
            <a:ext cx="7354388" cy="2400617"/>
          </a:xfrm>
          <a:prstGeom prst="rect">
            <a:avLst/>
          </a:prstGeom>
          <a:noFill/>
          <a:ln>
            <a:noFill/>
          </a:ln>
        </p:spPr>
        <p:txBody>
          <a:bodyPr spcFirstLastPara="1" wrap="square" lIns="91425" tIns="45700" rIns="91425" bIns="45700" anchor="t" anchorCtr="0">
            <a:spAutoFit/>
          </a:bodyPr>
          <a:lstStyle/>
          <a:p>
            <a:pPr marL="457200" lvl="0" indent="-457200">
              <a:lnSpc>
                <a:spcPct val="150000"/>
              </a:lnSpc>
              <a:buSzPts val="2200"/>
              <a:buFont typeface="Arial"/>
              <a:buAutoNum type="arabicPeriod"/>
            </a:pPr>
            <a:r>
              <a:rPr lang="es-ES" sz="2000" dirty="0"/>
              <a:t>Společenská odpovědnost firem (CSR)</a:t>
            </a:r>
            <a:endParaRPr lang="cs-CZ" sz="2000" dirty="0"/>
          </a:p>
          <a:p>
            <a:pPr marL="457200" lvl="0" indent="-457200">
              <a:lnSpc>
                <a:spcPct val="150000"/>
              </a:lnSpc>
              <a:buSzPts val="2200"/>
              <a:buFont typeface="Arial"/>
              <a:buAutoNum type="arabicPeriod"/>
            </a:pPr>
            <a:r>
              <a:rPr lang="es-ES" sz="2000" dirty="0"/>
              <a:t>Přínosy CSR</a:t>
            </a:r>
            <a:endParaRPr lang="cs-CZ" sz="2000" dirty="0"/>
          </a:p>
          <a:p>
            <a:pPr marL="457200" lvl="0" indent="-457200">
              <a:lnSpc>
                <a:spcPct val="150000"/>
              </a:lnSpc>
              <a:buSzPts val="2200"/>
              <a:buFont typeface="Arial"/>
              <a:buAutoNum type="arabicPeriod"/>
            </a:pPr>
            <a:r>
              <a:rPr lang="es-ES" sz="2000" dirty="0"/>
              <a:t>Příklady iniciativ CSR</a:t>
            </a:r>
            <a:endParaRPr lang="cs-CZ" sz="2000" dirty="0"/>
          </a:p>
          <a:p>
            <a:pPr marL="457200" lvl="0" indent="-457200">
              <a:lnSpc>
                <a:spcPct val="150000"/>
              </a:lnSpc>
              <a:buSzPts val="2200"/>
              <a:buFont typeface="Arial"/>
              <a:buAutoNum type="arabicPeriod"/>
            </a:pPr>
            <a:r>
              <a:rPr lang="es-ES" sz="2000" dirty="0"/>
              <a:t>Jak zavést účinnou CSR</a:t>
            </a:r>
            <a:endParaRPr lang="cs-CZ" sz="2000" dirty="0"/>
          </a:p>
          <a:p>
            <a:pPr marL="457200" lvl="0" indent="-457200">
              <a:lnSpc>
                <a:spcPct val="150000"/>
              </a:lnSpc>
              <a:buSzPts val="2200"/>
              <a:buFont typeface="Arial"/>
              <a:buAutoNum type="arabicPeriod"/>
            </a:pPr>
            <a:r>
              <a:rPr lang="pt-BR" sz="2000" dirty="0"/>
              <a:t>Nástroje pro podávání zpráv o CSR</a:t>
            </a:r>
            <a:endParaRPr dirty="0"/>
          </a:p>
        </p:txBody>
      </p:sp>
      <p:sp>
        <p:nvSpPr>
          <p:cNvPr id="62" name="Google Shape;62;p3"/>
          <p:cNvSpPr/>
          <p:nvPr/>
        </p:nvSpPr>
        <p:spPr>
          <a:xfrm>
            <a:off x="887904" y="2360711"/>
            <a:ext cx="338093" cy="2400617"/>
          </a:xfrm>
          <a:prstGeom prst="rect">
            <a:avLst/>
          </a:prstGeom>
          <a:solidFill>
            <a:srgbClr val="18C320"/>
          </a:solid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9"/>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5</a:t>
            </a:fld>
            <a:endParaRPr/>
          </a:p>
        </p:txBody>
      </p:sp>
      <p:sp>
        <p:nvSpPr>
          <p:cNvPr id="68" name="Google Shape;68;p9"/>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1. Společenská odpovědnost firem (CSR)</a:t>
            </a:r>
            <a:endParaRPr dirty="0"/>
          </a:p>
        </p:txBody>
      </p:sp>
      <p:sp>
        <p:nvSpPr>
          <p:cNvPr id="69" name="Google Shape;69;p9"/>
          <p:cNvSpPr/>
          <p:nvPr/>
        </p:nvSpPr>
        <p:spPr>
          <a:xfrm>
            <a:off x="306006" y="1812071"/>
            <a:ext cx="8367731" cy="4339609"/>
          </a:xfrm>
          <a:prstGeom prst="rect">
            <a:avLst/>
          </a:prstGeom>
          <a:noFill/>
          <a:ln>
            <a:noFill/>
          </a:ln>
        </p:spPr>
        <p:txBody>
          <a:bodyPr spcFirstLastPara="1" wrap="square" lIns="91425" tIns="45700" rIns="91425" bIns="45700" anchor="t" anchorCtr="0">
            <a:spAutoFit/>
          </a:bodyPr>
          <a:lstStyle/>
          <a:p>
            <a:pPr lvl="0" algn="just">
              <a:buSzPts val="1600"/>
            </a:pPr>
            <a:r>
              <a:rPr lang="es-ES" sz="1600" b="1" dirty="0">
                <a:solidFill>
                  <a:srgbClr val="18C320"/>
                </a:solidFill>
              </a:rPr>
              <a:t>1. Společenská odpovědnost firem (CSR)Co je to společenská odpovědnost firem (CSR)?</a:t>
            </a:r>
            <a:endParaRPr lang="cs-CZ" sz="1600" b="1" dirty="0">
              <a:solidFill>
                <a:srgbClr val="18C320"/>
              </a:solidFill>
            </a:endParaRPr>
          </a:p>
          <a:p>
            <a:pPr lvl="0" algn="just">
              <a:buSzPts val="1600"/>
            </a:pPr>
            <a:r>
              <a:rPr lang="es-ES" sz="1600" b="0" i="0" u="none" strike="noStrike" cap="none" dirty="0">
                <a:solidFill>
                  <a:schemeClr val="dk1"/>
                </a:solidFill>
                <a:latin typeface="Arial"/>
                <a:ea typeface="Arial"/>
                <a:cs typeface="Arial"/>
                <a:sym typeface="Arial"/>
              </a:rPr>
              <a:t> </a:t>
            </a:r>
            <a:endParaRPr dirty="0"/>
          </a:p>
          <a:p>
            <a:pPr lvl="0" algn="just">
              <a:buSzPts val="1600"/>
            </a:pPr>
            <a:r>
              <a:rPr lang="es-ES" sz="1600" dirty="0">
                <a:solidFill>
                  <a:schemeClr val="dk1"/>
                </a:solidFill>
              </a:rPr>
              <a:t>CSR je koncept řízení, v jehož rámci společnosti začleňují sociální a environmentální aspekty do svých obchodních operací a interakcí se zainteresovanými stranami. CSR je obecně chápána jako způsob, kterým společnost:</a:t>
            </a: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285750" lvl="0" indent="-285750" algn="just">
              <a:buSzPts val="1600"/>
              <a:buFont typeface="Arial"/>
              <a:buChar char="-"/>
            </a:pPr>
            <a:r>
              <a:rPr lang="es-ES" sz="1600" b="1" dirty="0">
                <a:solidFill>
                  <a:srgbClr val="18C320"/>
                </a:solidFill>
              </a:rPr>
              <a:t>dosahuje rovnováhy mezi ekonomickými, environmentálními a sociálními požadavky ("přístup trojího dna"), </a:t>
            </a:r>
          </a:p>
          <a:p>
            <a:pPr marL="285750" lvl="0" indent="-285750" algn="just">
              <a:buSzPts val="1600"/>
              <a:buFont typeface="Arial"/>
              <a:buChar char="-"/>
            </a:pPr>
            <a:r>
              <a:rPr lang="es-ES" sz="1600" b="1" dirty="0">
                <a:solidFill>
                  <a:srgbClr val="18C320"/>
                </a:solidFill>
              </a:rPr>
              <a:t>a zároveň reaguje na očekávání akcionářů a zúčastněných stran.</a:t>
            </a:r>
            <a:endParaRPr dirty="0"/>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lvl="0" algn="ctr"/>
            <a:r>
              <a:rPr lang="es-ES" sz="2000" b="0" i="0" u="none" strike="noStrike" cap="none" dirty="0">
                <a:solidFill>
                  <a:schemeClr val="dk1"/>
                </a:solidFill>
                <a:latin typeface="Arial"/>
                <a:ea typeface="Arial"/>
                <a:cs typeface="Arial"/>
                <a:sym typeface="Arial"/>
              </a:rPr>
              <a:t>CSR </a:t>
            </a:r>
            <a:r>
              <a:rPr lang="es-ES" sz="2000" dirty="0">
                <a:solidFill>
                  <a:schemeClr val="dk1"/>
                </a:solidFill>
              </a:rPr>
              <a:t>charita, sponzorství nebo dobročinnost.</a:t>
            </a: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endParaRPr lang="es-ES" sz="1600" b="1" dirty="0">
              <a:solidFill>
                <a:srgbClr val="18C320"/>
              </a:solidFill>
            </a:endParaRPr>
          </a:p>
          <a:p>
            <a:pPr lvl="0" algn="just"/>
            <a:r>
              <a:rPr lang="es-ES" sz="1600" b="1" dirty="0">
                <a:solidFill>
                  <a:srgbClr val="18C320"/>
                </a:solidFill>
              </a:rPr>
              <a:t>TO NENÍ TOTÉŽ: Charita může být cenným příspěvkem ke snížení chudoby a přímo zlepší pověst společnosti a posílí její značku. </a:t>
            </a:r>
            <a:r>
              <a:rPr lang="es-ES" sz="1600" b="1">
                <a:solidFill>
                  <a:srgbClr val="18C320"/>
                </a:solidFill>
              </a:rPr>
              <a:t>CSR však jde nad tento rámec, neboť se jedná o strategický koncept řízení podniku (1).</a:t>
            </a:r>
            <a:r>
              <a:rPr lang="es-ES" sz="1600" b="0" i="0" u="none" strike="noStrike" cap="none">
                <a:solidFill>
                  <a:srgbClr val="7F7F7F"/>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70" name="Google Shape;70;p9"/>
          <p:cNvSpPr/>
          <p:nvPr/>
        </p:nvSpPr>
        <p:spPr>
          <a:xfrm>
            <a:off x="2381567" y="4458710"/>
            <a:ext cx="596671"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0"/>
              <a:buFont typeface="Arial"/>
              <a:buNone/>
            </a:pPr>
            <a:r>
              <a:rPr lang="es-ES" sz="5400" b="1" i="0" u="none" strike="noStrike" cap="none" dirty="0">
                <a:solidFill>
                  <a:srgbClr val="18C320"/>
                </a:solidFill>
                <a:latin typeface="Arial"/>
                <a:ea typeface="Arial"/>
                <a:cs typeface="Arial"/>
                <a:sym typeface="Arial"/>
              </a:rPr>
              <a:t>=</a:t>
            </a:r>
            <a:endParaRPr sz="5400" b="1" i="0" u="none" strike="noStrike" cap="none" dirty="0">
              <a:solidFill>
                <a:srgbClr val="18C320"/>
              </a:solidFill>
              <a:latin typeface="Arial"/>
              <a:ea typeface="Arial"/>
              <a:cs typeface="Arial"/>
              <a:sym typeface="Arial"/>
            </a:endParaRPr>
          </a:p>
        </p:txBody>
      </p:sp>
      <p:cxnSp>
        <p:nvCxnSpPr>
          <p:cNvPr id="71" name="Google Shape;71;p9"/>
          <p:cNvCxnSpPr/>
          <p:nvPr/>
        </p:nvCxnSpPr>
        <p:spPr>
          <a:xfrm rot="10800000" flipH="1">
            <a:off x="2539225" y="4740242"/>
            <a:ext cx="281354" cy="360223"/>
          </a:xfrm>
          <a:prstGeom prst="straightConnector1">
            <a:avLst/>
          </a:prstGeom>
          <a:noFill/>
          <a:ln w="50800" cap="flat" cmpd="sng">
            <a:solidFill>
              <a:schemeClr val="dk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6</a:t>
            </a:fld>
            <a:endParaRPr/>
          </a:p>
        </p:txBody>
      </p:sp>
      <p:sp>
        <p:nvSpPr>
          <p:cNvPr id="77" name="Google Shape;77;p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1. Společenská odpovědnost firem (CSR)</a:t>
            </a:r>
            <a:endParaRPr dirty="0"/>
          </a:p>
        </p:txBody>
      </p:sp>
      <p:sp>
        <p:nvSpPr>
          <p:cNvPr id="78" name="Google Shape;78;p2"/>
          <p:cNvSpPr/>
          <p:nvPr/>
        </p:nvSpPr>
        <p:spPr>
          <a:xfrm>
            <a:off x="306006" y="1812071"/>
            <a:ext cx="3340443" cy="3539390"/>
          </a:xfrm>
          <a:prstGeom prst="rect">
            <a:avLst/>
          </a:prstGeom>
          <a:noFill/>
          <a:ln>
            <a:noFill/>
          </a:ln>
        </p:spPr>
        <p:txBody>
          <a:bodyPr spcFirstLastPara="1" wrap="square" lIns="91425" tIns="45700" rIns="91425" bIns="45700" anchor="t" anchorCtr="0">
            <a:spAutoFit/>
          </a:bodyPr>
          <a:lstStyle/>
          <a:p>
            <a:pPr lvl="0" algn="just">
              <a:buSzPts val="1600"/>
            </a:pPr>
            <a:r>
              <a:rPr lang="es-ES" sz="1600" b="1" dirty="0">
                <a:solidFill>
                  <a:srgbClr val="18C320"/>
                </a:solidFill>
              </a:rPr>
              <a:t>Dopad a výkonnost</a:t>
            </a:r>
            <a:endParaRPr lang="cs-CZ" sz="1600" b="1" dirty="0">
              <a:solidFill>
                <a:srgbClr val="18C320"/>
              </a:solidFill>
            </a:endParaRPr>
          </a:p>
          <a:p>
            <a:pPr lvl="0" algn="just">
              <a:buSzPts val="1600"/>
            </a:pPr>
            <a:endParaRPr sz="1600" b="0" i="0" u="none" strike="noStrike" cap="none" dirty="0">
              <a:solidFill>
                <a:schemeClr val="dk1"/>
              </a:solidFill>
              <a:latin typeface="Arial"/>
              <a:ea typeface="Arial"/>
              <a:cs typeface="Arial"/>
              <a:sym typeface="Arial"/>
            </a:endParaRPr>
          </a:p>
          <a:p>
            <a:pPr lvl="0" algn="just">
              <a:buSzPts val="1600"/>
            </a:pPr>
            <a:r>
              <a:rPr lang="en-GB" sz="1600" dirty="0" err="1">
                <a:solidFill>
                  <a:schemeClr val="dk1"/>
                </a:solidFill>
              </a:rPr>
              <a:t>Společnosti</a:t>
            </a:r>
            <a:r>
              <a:rPr lang="en-GB" sz="1600" dirty="0">
                <a:solidFill>
                  <a:schemeClr val="dk1"/>
                </a:solidFill>
              </a:rPr>
              <a:t> </a:t>
            </a:r>
            <a:r>
              <a:rPr lang="en-GB" sz="1600" dirty="0" err="1">
                <a:solidFill>
                  <a:schemeClr val="dk1"/>
                </a:solidFill>
              </a:rPr>
              <a:t>mají</a:t>
            </a:r>
            <a:r>
              <a:rPr lang="en-GB" sz="1600" dirty="0">
                <a:solidFill>
                  <a:schemeClr val="dk1"/>
                </a:solidFill>
              </a:rPr>
              <a:t> </a:t>
            </a:r>
            <a:r>
              <a:rPr lang="en-GB" sz="1600" dirty="0" err="1">
                <a:solidFill>
                  <a:schemeClr val="dk1"/>
                </a:solidFill>
              </a:rPr>
              <a:t>významný</a:t>
            </a:r>
            <a:r>
              <a:rPr lang="en-GB" sz="1600" dirty="0">
                <a:solidFill>
                  <a:schemeClr val="dk1"/>
                </a:solidFill>
              </a:rPr>
              <a:t> </a:t>
            </a:r>
            <a:r>
              <a:rPr lang="en-GB" sz="1600" dirty="0" err="1">
                <a:solidFill>
                  <a:schemeClr val="dk1"/>
                </a:solidFill>
              </a:rPr>
              <a:t>dopad</a:t>
            </a:r>
            <a:r>
              <a:rPr lang="en-GB" sz="1600" dirty="0">
                <a:solidFill>
                  <a:schemeClr val="dk1"/>
                </a:solidFill>
              </a:rPr>
              <a:t> </a:t>
            </a:r>
            <a:r>
              <a:rPr lang="en-GB" sz="1600" dirty="0" err="1">
                <a:solidFill>
                  <a:schemeClr val="dk1"/>
                </a:solidFill>
              </a:rPr>
              <a:t>na</a:t>
            </a:r>
            <a:r>
              <a:rPr lang="en-GB" sz="1600" dirty="0">
                <a:solidFill>
                  <a:schemeClr val="dk1"/>
                </a:solidFill>
              </a:rPr>
              <a:t> </a:t>
            </a:r>
            <a:r>
              <a:rPr lang="en-GB" sz="1600" dirty="0" err="1">
                <a:solidFill>
                  <a:schemeClr val="dk1"/>
                </a:solidFill>
              </a:rPr>
              <a:t>planetu</a:t>
            </a:r>
            <a:r>
              <a:rPr lang="en-GB" sz="1600" dirty="0">
                <a:solidFill>
                  <a:schemeClr val="dk1"/>
                </a:solidFill>
              </a:rPr>
              <a:t>, </a:t>
            </a:r>
            <a:r>
              <a:rPr lang="en-GB" sz="1600" dirty="0" err="1">
                <a:solidFill>
                  <a:schemeClr val="dk1"/>
                </a:solidFill>
              </a:rPr>
              <a:t>společnost</a:t>
            </a:r>
            <a:r>
              <a:rPr lang="en-GB" sz="1600" dirty="0">
                <a:solidFill>
                  <a:schemeClr val="dk1"/>
                </a:solidFill>
              </a:rPr>
              <a:t> a </a:t>
            </a:r>
            <a:r>
              <a:rPr lang="en-GB" sz="1600" dirty="0" err="1">
                <a:solidFill>
                  <a:schemeClr val="dk1"/>
                </a:solidFill>
              </a:rPr>
              <a:t>ekonomiku</a:t>
            </a:r>
            <a:r>
              <a:rPr lang="en-GB" sz="1600" dirty="0">
                <a:solidFill>
                  <a:schemeClr val="dk1"/>
                </a:solidFill>
              </a:rPr>
              <a:t>. </a:t>
            </a:r>
          </a:p>
          <a:p>
            <a:pPr lvl="0" algn="just">
              <a:buSzPts val="1600"/>
            </a:pPr>
            <a:endParaRPr lang="en-GB" sz="1600" dirty="0">
              <a:solidFill>
                <a:schemeClr val="dk1"/>
              </a:solidFill>
            </a:endParaRPr>
          </a:p>
          <a:p>
            <a:pPr lvl="0" algn="just">
              <a:buSzPts val="1600"/>
            </a:pPr>
            <a:r>
              <a:rPr lang="en-GB" sz="1600" dirty="0" err="1">
                <a:solidFill>
                  <a:schemeClr val="dk1"/>
                </a:solidFill>
              </a:rPr>
              <a:t>Nejen</a:t>
            </a:r>
            <a:r>
              <a:rPr lang="en-GB" sz="1600" dirty="0">
                <a:solidFill>
                  <a:schemeClr val="dk1"/>
                </a:solidFill>
              </a:rPr>
              <a:t> z </a:t>
            </a:r>
            <a:r>
              <a:rPr lang="en-GB" sz="1600" dirty="0" err="1">
                <a:solidFill>
                  <a:schemeClr val="dk1"/>
                </a:solidFill>
              </a:rPr>
              <a:t>hlediska</a:t>
            </a:r>
            <a:r>
              <a:rPr lang="en-GB" sz="1600" dirty="0">
                <a:solidFill>
                  <a:schemeClr val="dk1"/>
                </a:solidFill>
              </a:rPr>
              <a:t> </a:t>
            </a:r>
            <a:r>
              <a:rPr lang="en-GB" sz="1600" dirty="0" err="1">
                <a:solidFill>
                  <a:schemeClr val="dk1"/>
                </a:solidFill>
              </a:rPr>
              <a:t>výrobků</a:t>
            </a:r>
            <a:r>
              <a:rPr lang="en-GB" sz="1600" dirty="0">
                <a:solidFill>
                  <a:schemeClr val="dk1"/>
                </a:solidFill>
              </a:rPr>
              <a:t> a </a:t>
            </a:r>
            <a:r>
              <a:rPr lang="en-GB" sz="1600" dirty="0" err="1">
                <a:solidFill>
                  <a:schemeClr val="dk1"/>
                </a:solidFill>
              </a:rPr>
              <a:t>služeb</a:t>
            </a:r>
            <a:r>
              <a:rPr lang="en-GB" sz="1600" dirty="0">
                <a:solidFill>
                  <a:schemeClr val="dk1"/>
                </a:solidFill>
              </a:rPr>
              <a:t>, </a:t>
            </a:r>
            <a:r>
              <a:rPr lang="en-GB" sz="1600" dirty="0" err="1">
                <a:solidFill>
                  <a:schemeClr val="dk1"/>
                </a:solidFill>
              </a:rPr>
              <a:t>které</a:t>
            </a:r>
            <a:r>
              <a:rPr lang="en-GB" sz="1600" dirty="0">
                <a:solidFill>
                  <a:schemeClr val="dk1"/>
                </a:solidFill>
              </a:rPr>
              <a:t> </a:t>
            </a:r>
            <a:r>
              <a:rPr lang="en-GB" sz="1600" dirty="0" err="1">
                <a:solidFill>
                  <a:schemeClr val="dk1"/>
                </a:solidFill>
              </a:rPr>
              <a:t>nabízejí</a:t>
            </a:r>
            <a:r>
              <a:rPr lang="en-GB" sz="1600" dirty="0">
                <a:solidFill>
                  <a:schemeClr val="dk1"/>
                </a:solidFill>
              </a:rPr>
              <a:t>, </a:t>
            </a:r>
            <a:r>
              <a:rPr lang="en-GB" sz="1600" dirty="0" err="1">
                <a:solidFill>
                  <a:schemeClr val="dk1"/>
                </a:solidFill>
              </a:rPr>
              <a:t>nebo</a:t>
            </a:r>
            <a:r>
              <a:rPr lang="en-GB" sz="1600" dirty="0">
                <a:solidFill>
                  <a:schemeClr val="dk1"/>
                </a:solidFill>
              </a:rPr>
              <a:t> </a:t>
            </a:r>
            <a:r>
              <a:rPr lang="en-GB" sz="1600" dirty="0" err="1">
                <a:solidFill>
                  <a:schemeClr val="dk1"/>
                </a:solidFill>
              </a:rPr>
              <a:t>pracovních</a:t>
            </a:r>
            <a:r>
              <a:rPr lang="en-GB" sz="1600" dirty="0">
                <a:solidFill>
                  <a:schemeClr val="dk1"/>
                </a:solidFill>
              </a:rPr>
              <a:t> </a:t>
            </a:r>
            <a:r>
              <a:rPr lang="en-GB" sz="1600" dirty="0" err="1">
                <a:solidFill>
                  <a:schemeClr val="dk1"/>
                </a:solidFill>
              </a:rPr>
              <a:t>míst</a:t>
            </a:r>
            <a:r>
              <a:rPr lang="en-GB" sz="1600" dirty="0">
                <a:solidFill>
                  <a:schemeClr val="dk1"/>
                </a:solidFill>
              </a:rPr>
              <a:t> a </a:t>
            </a:r>
            <a:r>
              <a:rPr lang="en-GB" sz="1600" dirty="0" err="1">
                <a:solidFill>
                  <a:schemeClr val="dk1"/>
                </a:solidFill>
              </a:rPr>
              <a:t>příležitostí</a:t>
            </a:r>
            <a:r>
              <a:rPr lang="en-GB" sz="1600" dirty="0">
                <a:solidFill>
                  <a:schemeClr val="dk1"/>
                </a:solidFill>
              </a:rPr>
              <a:t>, </a:t>
            </a:r>
            <a:r>
              <a:rPr lang="en-GB" sz="1600" dirty="0" err="1">
                <a:solidFill>
                  <a:schemeClr val="dk1"/>
                </a:solidFill>
              </a:rPr>
              <a:t>které</a:t>
            </a:r>
            <a:r>
              <a:rPr lang="en-GB" sz="1600" dirty="0">
                <a:solidFill>
                  <a:schemeClr val="dk1"/>
                </a:solidFill>
              </a:rPr>
              <a:t> </a:t>
            </a:r>
            <a:r>
              <a:rPr lang="en-GB" sz="1600" dirty="0" err="1">
                <a:solidFill>
                  <a:schemeClr val="dk1"/>
                </a:solidFill>
              </a:rPr>
              <a:t>vytvářejí</a:t>
            </a:r>
            <a:r>
              <a:rPr lang="en-GB" sz="1600" dirty="0">
                <a:solidFill>
                  <a:schemeClr val="dk1"/>
                </a:solidFill>
              </a:rPr>
              <a:t>, ale </a:t>
            </a:r>
            <a:r>
              <a:rPr lang="en-GB" sz="1600" dirty="0" err="1">
                <a:solidFill>
                  <a:schemeClr val="dk1"/>
                </a:solidFill>
              </a:rPr>
              <a:t>také</a:t>
            </a:r>
            <a:r>
              <a:rPr lang="en-GB" sz="1600" dirty="0">
                <a:solidFill>
                  <a:schemeClr val="dk1"/>
                </a:solidFill>
              </a:rPr>
              <a:t> z </a:t>
            </a:r>
            <a:r>
              <a:rPr lang="en-GB" sz="1600" dirty="0" err="1">
                <a:solidFill>
                  <a:schemeClr val="dk1"/>
                </a:solidFill>
              </a:rPr>
              <a:t>hlediska</a:t>
            </a:r>
            <a:r>
              <a:rPr lang="en-GB" sz="1600" dirty="0">
                <a:solidFill>
                  <a:schemeClr val="dk1"/>
                </a:solidFill>
              </a:rPr>
              <a:t> </a:t>
            </a:r>
            <a:r>
              <a:rPr lang="en-GB" sz="1600" dirty="0" err="1">
                <a:solidFill>
                  <a:schemeClr val="dk1"/>
                </a:solidFill>
              </a:rPr>
              <a:t>pracovních</a:t>
            </a:r>
            <a:r>
              <a:rPr lang="en-GB" sz="1600" dirty="0">
                <a:solidFill>
                  <a:schemeClr val="dk1"/>
                </a:solidFill>
              </a:rPr>
              <a:t> </a:t>
            </a:r>
            <a:r>
              <a:rPr lang="en-GB" sz="1600" dirty="0" err="1">
                <a:solidFill>
                  <a:schemeClr val="dk1"/>
                </a:solidFill>
              </a:rPr>
              <a:t>podmínek</a:t>
            </a:r>
            <a:r>
              <a:rPr lang="en-GB" sz="1600" dirty="0">
                <a:solidFill>
                  <a:schemeClr val="dk1"/>
                </a:solidFill>
              </a:rPr>
              <a:t>, </a:t>
            </a:r>
            <a:r>
              <a:rPr lang="en-GB" sz="1600" dirty="0" err="1">
                <a:solidFill>
                  <a:schemeClr val="dk1"/>
                </a:solidFill>
              </a:rPr>
              <a:t>lidských</a:t>
            </a:r>
            <a:r>
              <a:rPr lang="en-GB" sz="1600" dirty="0">
                <a:solidFill>
                  <a:schemeClr val="dk1"/>
                </a:solidFill>
              </a:rPr>
              <a:t> </a:t>
            </a:r>
            <a:r>
              <a:rPr lang="en-GB" sz="1600" dirty="0" err="1">
                <a:solidFill>
                  <a:schemeClr val="dk1"/>
                </a:solidFill>
              </a:rPr>
              <a:t>práv</a:t>
            </a:r>
            <a:r>
              <a:rPr lang="en-GB" sz="1600" dirty="0">
                <a:solidFill>
                  <a:schemeClr val="dk1"/>
                </a:solidFill>
              </a:rPr>
              <a:t>, </a:t>
            </a:r>
            <a:r>
              <a:rPr lang="en-GB" sz="1600" dirty="0" err="1">
                <a:solidFill>
                  <a:schemeClr val="dk1"/>
                </a:solidFill>
              </a:rPr>
              <a:t>zdraví</a:t>
            </a:r>
            <a:r>
              <a:rPr lang="en-GB" sz="1600" dirty="0">
                <a:solidFill>
                  <a:schemeClr val="dk1"/>
                </a:solidFill>
              </a:rPr>
              <a:t>, </a:t>
            </a:r>
            <a:r>
              <a:rPr lang="en-GB" sz="1600" dirty="0" err="1">
                <a:solidFill>
                  <a:schemeClr val="dk1"/>
                </a:solidFill>
              </a:rPr>
              <a:t>životního</a:t>
            </a:r>
            <a:r>
              <a:rPr lang="en-GB" sz="1600" dirty="0">
                <a:solidFill>
                  <a:schemeClr val="dk1"/>
                </a:solidFill>
              </a:rPr>
              <a:t> </a:t>
            </a:r>
            <a:r>
              <a:rPr lang="en-GB" sz="1600" dirty="0" err="1">
                <a:solidFill>
                  <a:schemeClr val="dk1"/>
                </a:solidFill>
              </a:rPr>
              <a:t>prostředí</a:t>
            </a:r>
            <a:r>
              <a:rPr lang="en-GB" sz="1600" dirty="0">
                <a:solidFill>
                  <a:schemeClr val="dk1"/>
                </a:solidFill>
              </a:rPr>
              <a:t>, </a:t>
            </a:r>
            <a:r>
              <a:rPr lang="en-GB" sz="1600" dirty="0" err="1">
                <a:solidFill>
                  <a:schemeClr val="dk1"/>
                </a:solidFill>
              </a:rPr>
              <a:t>inovací</a:t>
            </a:r>
            <a:r>
              <a:rPr lang="en-GB" sz="1600" dirty="0">
                <a:solidFill>
                  <a:schemeClr val="dk1"/>
                </a:solidFill>
              </a:rPr>
              <a:t>, </a:t>
            </a:r>
            <a:r>
              <a:rPr lang="en-GB" sz="1600" dirty="0" err="1">
                <a:solidFill>
                  <a:schemeClr val="dk1"/>
                </a:solidFill>
              </a:rPr>
              <a:t>vzdělávání</a:t>
            </a:r>
            <a:r>
              <a:rPr lang="en-GB" sz="1600" dirty="0">
                <a:solidFill>
                  <a:schemeClr val="dk1"/>
                </a:solidFill>
              </a:rPr>
              <a:t> a </a:t>
            </a:r>
            <a:r>
              <a:rPr lang="en-GB" sz="1600" dirty="0" err="1">
                <a:solidFill>
                  <a:schemeClr val="dk1"/>
                </a:solidFill>
              </a:rPr>
              <a:t>odborné</a:t>
            </a:r>
            <a:r>
              <a:rPr lang="en-GB" sz="1600" dirty="0">
                <a:solidFill>
                  <a:schemeClr val="dk1"/>
                </a:solidFill>
              </a:rPr>
              <a:t> </a:t>
            </a:r>
            <a:r>
              <a:rPr lang="en-GB" sz="1600" dirty="0" err="1">
                <a:solidFill>
                  <a:schemeClr val="dk1"/>
                </a:solidFill>
              </a:rPr>
              <a:t>přípravy</a:t>
            </a:r>
            <a:r>
              <a:rPr lang="en-GB" sz="1600" dirty="0">
                <a:solidFill>
                  <a:schemeClr val="dk1"/>
                </a:solidFill>
              </a:rPr>
              <a:t>. </a:t>
            </a: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p:txBody>
      </p:sp>
      <p:pic>
        <p:nvPicPr>
          <p:cNvPr id="2" name="Imagen 1">
            <a:extLst>
              <a:ext uri="{FF2B5EF4-FFF2-40B4-BE49-F238E27FC236}">
                <a16:creationId xmlns:a16="http://schemas.microsoft.com/office/drawing/2014/main" id="{CC82CF79-0507-E609-880F-9EB783551453}"/>
              </a:ext>
            </a:extLst>
          </p:cNvPr>
          <p:cNvPicPr>
            <a:picLocks noChangeAspect="1"/>
          </p:cNvPicPr>
          <p:nvPr/>
        </p:nvPicPr>
        <p:blipFill>
          <a:blip r:embed="rId3">
            <a:lum bright="70000" contrast="-70000"/>
          </a:blip>
          <a:stretch>
            <a:fillRect/>
          </a:stretch>
        </p:blipFill>
        <p:spPr>
          <a:xfrm>
            <a:off x="4360127" y="2231278"/>
            <a:ext cx="4783873" cy="363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7</a:t>
            </a:fld>
            <a:endParaRPr/>
          </a:p>
        </p:txBody>
      </p:sp>
      <p:sp>
        <p:nvSpPr>
          <p:cNvPr id="77" name="Google Shape;77;p2"/>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1. Společenská odpovědnost firem (CSR)</a:t>
            </a:r>
            <a:endParaRPr dirty="0"/>
          </a:p>
        </p:txBody>
      </p:sp>
      <p:sp>
        <p:nvSpPr>
          <p:cNvPr id="78" name="Google Shape;78;p2"/>
          <p:cNvSpPr/>
          <p:nvPr/>
        </p:nvSpPr>
        <p:spPr>
          <a:xfrm>
            <a:off x="306007" y="1812070"/>
            <a:ext cx="2827486" cy="4278054"/>
          </a:xfrm>
          <a:prstGeom prst="rect">
            <a:avLst/>
          </a:prstGeom>
          <a:noFill/>
          <a:ln>
            <a:noFill/>
          </a:ln>
        </p:spPr>
        <p:txBody>
          <a:bodyPr spcFirstLastPara="1" wrap="square" lIns="91425" tIns="45700" rIns="91425" bIns="45700" anchor="t" anchorCtr="0">
            <a:spAutoFit/>
          </a:bodyPr>
          <a:lstStyle/>
          <a:p>
            <a:pPr lvl="0" algn="just">
              <a:buSzPts val="1600"/>
            </a:pPr>
            <a:r>
              <a:rPr lang="en-GB" sz="1600" b="1" dirty="0" err="1">
                <a:solidFill>
                  <a:srgbClr val="18C320"/>
                </a:solidFill>
              </a:rPr>
              <a:t>Dopad</a:t>
            </a:r>
            <a:r>
              <a:rPr lang="en-GB" sz="1600" b="1" dirty="0">
                <a:solidFill>
                  <a:srgbClr val="18C320"/>
                </a:solidFill>
              </a:rPr>
              <a:t> a </a:t>
            </a:r>
            <a:r>
              <a:rPr lang="en-GB" sz="1600" b="1" dirty="0" err="1">
                <a:solidFill>
                  <a:srgbClr val="18C320"/>
                </a:solidFill>
              </a:rPr>
              <a:t>výkonnost</a:t>
            </a:r>
            <a:endParaRPr lang="en-US" sz="1600" dirty="0">
              <a:solidFill>
                <a:schemeClr val="dk1"/>
              </a:solidFill>
            </a:endParaRPr>
          </a:p>
          <a:p>
            <a:pPr algn="just">
              <a:buSzPts val="1600"/>
            </a:pPr>
            <a:endParaRPr lang="en-US" sz="1600" b="0" i="0" u="none" strike="noStrike" cap="none" dirty="0">
              <a:solidFill>
                <a:schemeClr val="dk1"/>
              </a:solidFill>
              <a:latin typeface="Arial"/>
              <a:ea typeface="Arial"/>
              <a:cs typeface="Arial"/>
              <a:sym typeface="Arial"/>
            </a:endParaRPr>
          </a:p>
          <a:p>
            <a:pPr algn="just">
              <a:buSzPts val="1600"/>
            </a:pPr>
            <a:endParaRPr lang="en-US" sz="1600" dirty="0">
              <a:solidFill>
                <a:schemeClr val="dk1"/>
              </a:solidFill>
            </a:endParaRPr>
          </a:p>
          <a:p>
            <a:pPr algn="just">
              <a:buSzPts val="1600"/>
            </a:pPr>
            <a:endParaRPr lang="en-US" sz="1600" b="0" i="0" u="none" strike="noStrike" cap="none" dirty="0">
              <a:solidFill>
                <a:schemeClr val="dk1"/>
              </a:solidFill>
              <a:latin typeface="Arial"/>
              <a:ea typeface="Arial"/>
              <a:cs typeface="Arial"/>
              <a:sym typeface="Arial"/>
            </a:endParaRPr>
          </a:p>
          <a:p>
            <a:pPr algn="just">
              <a:buSzPts val="1600"/>
            </a:pPr>
            <a:endParaRPr lang="en-US" sz="1600" dirty="0">
              <a:solidFill>
                <a:schemeClr val="dk1"/>
              </a:solidFill>
            </a:endParaRPr>
          </a:p>
          <a:p>
            <a:pPr algn="just">
              <a:buSzPts val="1600"/>
            </a:pPr>
            <a:endParaRPr lang="en-US" sz="1600" b="0" i="0" u="none" strike="noStrike" cap="none" dirty="0">
              <a:solidFill>
                <a:schemeClr val="dk1"/>
              </a:solidFill>
              <a:latin typeface="Arial"/>
              <a:ea typeface="Arial"/>
              <a:cs typeface="Arial"/>
              <a:sym typeface="Arial"/>
            </a:endParaRPr>
          </a:p>
          <a:p>
            <a:pPr algn="just">
              <a:buSzPts val="1600"/>
            </a:pPr>
            <a:endParaRPr lang="en-US" sz="1600" dirty="0">
              <a:solidFill>
                <a:schemeClr val="dk1"/>
              </a:solidFill>
            </a:endParaRPr>
          </a:p>
          <a:p>
            <a:pPr algn="just">
              <a:buSzPts val="1600"/>
            </a:pPr>
            <a:r>
              <a:rPr lang="en-US" sz="1600" dirty="0" err="1">
                <a:solidFill>
                  <a:schemeClr val="dk1"/>
                </a:solidFill>
              </a:rPr>
              <a:t>Zavedení</a:t>
            </a:r>
            <a:r>
              <a:rPr lang="en-US" sz="1600" dirty="0">
                <a:solidFill>
                  <a:schemeClr val="dk1"/>
                </a:solidFill>
              </a:rPr>
              <a:t> CSR a </a:t>
            </a:r>
            <a:r>
              <a:rPr lang="en-US" sz="1600" dirty="0" err="1">
                <a:solidFill>
                  <a:schemeClr val="dk1"/>
                </a:solidFill>
              </a:rPr>
              <a:t>měření</a:t>
            </a:r>
            <a:r>
              <a:rPr lang="en-US" sz="1600" dirty="0">
                <a:solidFill>
                  <a:schemeClr val="dk1"/>
                </a:solidFill>
              </a:rPr>
              <a:t> a </a:t>
            </a:r>
            <a:r>
              <a:rPr lang="en-US" sz="1600" dirty="0" err="1">
                <a:solidFill>
                  <a:schemeClr val="dk1"/>
                </a:solidFill>
              </a:rPr>
              <a:t>podávání</a:t>
            </a:r>
            <a:r>
              <a:rPr lang="en-US" sz="1600" dirty="0">
                <a:solidFill>
                  <a:schemeClr val="dk1"/>
                </a:solidFill>
              </a:rPr>
              <a:t> </a:t>
            </a:r>
            <a:r>
              <a:rPr lang="en-US" sz="1600" dirty="0" err="1">
                <a:solidFill>
                  <a:schemeClr val="dk1"/>
                </a:solidFill>
              </a:rPr>
              <a:t>zpráv</a:t>
            </a:r>
            <a:r>
              <a:rPr lang="en-US" sz="1600" dirty="0">
                <a:solidFill>
                  <a:schemeClr val="dk1"/>
                </a:solidFill>
              </a:rPr>
              <a:t> o </a:t>
            </a:r>
            <a:r>
              <a:rPr lang="en-US" sz="1600" dirty="0" err="1">
                <a:solidFill>
                  <a:schemeClr val="dk1"/>
                </a:solidFill>
              </a:rPr>
              <a:t>výkonnosti</a:t>
            </a:r>
            <a:r>
              <a:rPr lang="en-US" sz="1600" dirty="0">
                <a:solidFill>
                  <a:schemeClr val="dk1"/>
                </a:solidFill>
              </a:rPr>
              <a:t> </a:t>
            </a:r>
            <a:r>
              <a:rPr lang="en-US" sz="1600" dirty="0" err="1">
                <a:solidFill>
                  <a:schemeClr val="dk1"/>
                </a:solidFill>
              </a:rPr>
              <a:t>podniků</a:t>
            </a:r>
            <a:r>
              <a:rPr lang="en-US" sz="1600" dirty="0">
                <a:solidFill>
                  <a:schemeClr val="dk1"/>
                </a:solidFill>
              </a:rPr>
              <a:t> </a:t>
            </a:r>
            <a:r>
              <a:rPr lang="en-US" sz="1600" dirty="0" err="1">
                <a:solidFill>
                  <a:schemeClr val="dk1"/>
                </a:solidFill>
              </a:rPr>
              <a:t>na</a:t>
            </a:r>
            <a:r>
              <a:rPr lang="en-US" sz="1600" dirty="0">
                <a:solidFill>
                  <a:schemeClr val="dk1"/>
                </a:solidFill>
              </a:rPr>
              <a:t> </a:t>
            </a:r>
            <a:r>
              <a:rPr lang="en-US" sz="1600" dirty="0" err="1">
                <a:solidFill>
                  <a:schemeClr val="dk1"/>
                </a:solidFill>
              </a:rPr>
              <a:t>základě</a:t>
            </a:r>
            <a:r>
              <a:rPr lang="en-US" sz="1600" dirty="0">
                <a:solidFill>
                  <a:schemeClr val="dk1"/>
                </a:solidFill>
              </a:rPr>
              <a:t> </a:t>
            </a:r>
            <a:r>
              <a:rPr lang="en-US" sz="1600" dirty="0" err="1">
                <a:solidFill>
                  <a:schemeClr val="dk1"/>
                </a:solidFill>
              </a:rPr>
              <a:t>ekonomické</a:t>
            </a:r>
            <a:r>
              <a:rPr lang="en-US" sz="1600" dirty="0">
                <a:solidFill>
                  <a:schemeClr val="dk1"/>
                </a:solidFill>
              </a:rPr>
              <a:t>, </a:t>
            </a:r>
            <a:r>
              <a:rPr lang="en-US" sz="1600" dirty="0" err="1">
                <a:solidFill>
                  <a:schemeClr val="dk1"/>
                </a:solidFill>
              </a:rPr>
              <a:t>sociální</a:t>
            </a:r>
            <a:r>
              <a:rPr lang="en-US" sz="1600" dirty="0">
                <a:solidFill>
                  <a:schemeClr val="dk1"/>
                </a:solidFill>
              </a:rPr>
              <a:t> a </a:t>
            </a:r>
            <a:r>
              <a:rPr lang="en-US" sz="1600" dirty="0" err="1">
                <a:solidFill>
                  <a:schemeClr val="dk1"/>
                </a:solidFill>
              </a:rPr>
              <a:t>environmentální</a:t>
            </a:r>
            <a:r>
              <a:rPr lang="en-US" sz="1600" dirty="0">
                <a:solidFill>
                  <a:schemeClr val="dk1"/>
                </a:solidFill>
              </a:rPr>
              <a:t> </a:t>
            </a:r>
            <a:r>
              <a:rPr lang="en-US" sz="1600" dirty="0" err="1">
                <a:solidFill>
                  <a:schemeClr val="dk1"/>
                </a:solidFill>
              </a:rPr>
              <a:t>výkonnosti</a:t>
            </a:r>
            <a:r>
              <a:rPr lang="en-US" sz="1600" dirty="0">
                <a:solidFill>
                  <a:schemeClr val="dk1"/>
                </a:solidFill>
              </a:rPr>
              <a:t> </a:t>
            </a:r>
            <a:r>
              <a:rPr lang="en-US" sz="1600" dirty="0" err="1">
                <a:solidFill>
                  <a:schemeClr val="dk1"/>
                </a:solidFill>
              </a:rPr>
              <a:t>pomůže</a:t>
            </a:r>
            <a:r>
              <a:rPr lang="en-US" sz="1600" dirty="0">
                <a:solidFill>
                  <a:schemeClr val="dk1"/>
                </a:solidFill>
              </a:rPr>
              <a:t> </a:t>
            </a:r>
            <a:r>
              <a:rPr lang="en-US" sz="1600" dirty="0" err="1">
                <a:solidFill>
                  <a:schemeClr val="dk1"/>
                </a:solidFill>
              </a:rPr>
              <a:t>podnikům</a:t>
            </a:r>
            <a:r>
              <a:rPr lang="en-US" sz="1600" dirty="0">
                <a:solidFill>
                  <a:schemeClr val="dk1"/>
                </a:solidFill>
              </a:rPr>
              <a:t> </a:t>
            </a:r>
            <a:r>
              <a:rPr lang="en-US" sz="1600" dirty="0" err="1">
                <a:solidFill>
                  <a:schemeClr val="dk1"/>
                </a:solidFill>
              </a:rPr>
              <a:t>minimalizovat</a:t>
            </a:r>
            <a:r>
              <a:rPr lang="en-US" sz="1600" dirty="0">
                <a:solidFill>
                  <a:schemeClr val="dk1"/>
                </a:solidFill>
              </a:rPr>
              <a:t> (a </a:t>
            </a:r>
            <a:r>
              <a:rPr lang="en-US" sz="1600" dirty="0" err="1">
                <a:solidFill>
                  <a:schemeClr val="dk1"/>
                </a:solidFill>
              </a:rPr>
              <a:t>vyhnout</a:t>
            </a:r>
            <a:r>
              <a:rPr lang="en-US" sz="1600" dirty="0">
                <a:solidFill>
                  <a:schemeClr val="dk1"/>
                </a:solidFill>
              </a:rPr>
              <a:t> se) </a:t>
            </a:r>
            <a:r>
              <a:rPr lang="en-US" sz="1600" dirty="0" err="1">
                <a:solidFill>
                  <a:schemeClr val="dk1"/>
                </a:solidFill>
              </a:rPr>
              <a:t>negativním</a:t>
            </a:r>
            <a:r>
              <a:rPr lang="en-US" sz="1600" dirty="0">
                <a:solidFill>
                  <a:schemeClr val="dk1"/>
                </a:solidFill>
              </a:rPr>
              <a:t> </a:t>
            </a:r>
            <a:r>
              <a:rPr lang="en-US" sz="1600" dirty="0" err="1">
                <a:solidFill>
                  <a:schemeClr val="dk1"/>
                </a:solidFill>
              </a:rPr>
              <a:t>dopadům</a:t>
            </a:r>
            <a:r>
              <a:rPr lang="en-US" sz="1600" dirty="0">
                <a:solidFill>
                  <a:schemeClr val="dk1"/>
                </a:solidFill>
              </a:rPr>
              <a:t> a </a:t>
            </a:r>
            <a:r>
              <a:rPr lang="en-US" sz="1600" dirty="0" err="1">
                <a:solidFill>
                  <a:schemeClr val="dk1"/>
                </a:solidFill>
              </a:rPr>
              <a:t>zároveň</a:t>
            </a:r>
            <a:r>
              <a:rPr lang="en-US" sz="1600" dirty="0">
                <a:solidFill>
                  <a:schemeClr val="dk1"/>
                </a:solidFill>
              </a:rPr>
              <a:t> </a:t>
            </a:r>
            <a:r>
              <a:rPr lang="en-US" sz="1600" dirty="0" err="1">
                <a:solidFill>
                  <a:schemeClr val="dk1"/>
                </a:solidFill>
              </a:rPr>
              <a:t>vytvářet</a:t>
            </a:r>
            <a:r>
              <a:rPr lang="en-US" sz="1600" dirty="0">
                <a:solidFill>
                  <a:schemeClr val="dk1"/>
                </a:solidFill>
              </a:rPr>
              <a:t> </a:t>
            </a:r>
            <a:r>
              <a:rPr lang="en-US" sz="1600" dirty="0" err="1">
                <a:solidFill>
                  <a:schemeClr val="dk1"/>
                </a:solidFill>
              </a:rPr>
              <a:t>pozitivní</a:t>
            </a:r>
            <a:r>
              <a:rPr lang="en-US" sz="1600" dirty="0">
                <a:solidFill>
                  <a:schemeClr val="dk1"/>
                </a:solidFill>
              </a:rPr>
              <a:t> </a:t>
            </a:r>
            <a:r>
              <a:rPr lang="en-US" sz="1600" dirty="0" err="1">
                <a:solidFill>
                  <a:schemeClr val="dk1"/>
                </a:solidFill>
              </a:rPr>
              <a:t>dopady</a:t>
            </a:r>
            <a:r>
              <a:rPr lang="en-US" sz="1600" dirty="0">
                <a:solidFill>
                  <a:schemeClr val="dk1"/>
                </a:solidFill>
              </a:rPr>
              <a:t> (2).</a:t>
            </a:r>
            <a:endParaRPr lang="en-GB" sz="1600" b="1" dirty="0">
              <a:solidFill>
                <a:srgbClr val="18C320"/>
              </a:solidFill>
            </a:endParaRPr>
          </a:p>
        </p:txBody>
      </p:sp>
      <p:pic>
        <p:nvPicPr>
          <p:cNvPr id="5" name="Imagen 4">
            <a:extLst>
              <a:ext uri="{FF2B5EF4-FFF2-40B4-BE49-F238E27FC236}">
                <a16:creationId xmlns:a16="http://schemas.microsoft.com/office/drawing/2014/main" id="{A6065DF0-B060-7057-A98B-609016279B14}"/>
              </a:ext>
            </a:extLst>
          </p:cNvPr>
          <p:cNvPicPr>
            <a:picLocks noChangeAspect="1"/>
          </p:cNvPicPr>
          <p:nvPr/>
        </p:nvPicPr>
        <p:blipFill>
          <a:blip r:embed="rId3"/>
          <a:stretch>
            <a:fillRect/>
          </a:stretch>
        </p:blipFill>
        <p:spPr>
          <a:xfrm>
            <a:off x="1505416" y="1756513"/>
            <a:ext cx="7482468" cy="4763350"/>
          </a:xfrm>
          <a:prstGeom prst="rect">
            <a:avLst/>
          </a:prstGeom>
        </p:spPr>
      </p:pic>
      <p:sp>
        <p:nvSpPr>
          <p:cNvPr id="104" name="Google Shape;78;p2">
            <a:extLst>
              <a:ext uri="{FF2B5EF4-FFF2-40B4-BE49-F238E27FC236}">
                <a16:creationId xmlns:a16="http://schemas.microsoft.com/office/drawing/2014/main" id="{351BD8B3-36F5-FADC-F643-DAFA67AF69D2}"/>
              </a:ext>
            </a:extLst>
          </p:cNvPr>
          <p:cNvSpPr/>
          <p:nvPr/>
        </p:nvSpPr>
        <p:spPr>
          <a:xfrm>
            <a:off x="7046912" y="6037056"/>
            <a:ext cx="1416863" cy="58473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dirty="0">
                <a:solidFill>
                  <a:schemeClr val="dk1"/>
                </a:solidFill>
                <a:latin typeface="Arial"/>
                <a:ea typeface="Arial"/>
                <a:cs typeface="Arial"/>
                <a:sym typeface="Arial"/>
              </a:rPr>
              <a:t>Image: (2)</a:t>
            </a:r>
            <a:endParaRPr lang="en-US" sz="1600" dirty="0"/>
          </a:p>
          <a:p>
            <a:pPr marL="0" marR="0" lvl="0" indent="0" algn="just" rtl="0">
              <a:lnSpc>
                <a:spcPct val="100000"/>
              </a:lnSpc>
              <a:spcBef>
                <a:spcPts val="0"/>
              </a:spcBef>
              <a:spcAft>
                <a:spcPts val="0"/>
              </a:spcAft>
              <a:buClr>
                <a:srgbClr val="000000"/>
              </a:buClr>
              <a:buSzPts val="1600"/>
              <a:buFont typeface="Arial"/>
              <a:buNone/>
            </a:pPr>
            <a:endParaRPr lang="en-GB" sz="1600" b="1" dirty="0">
              <a:solidFill>
                <a:srgbClr val="18C320"/>
              </a:solidFill>
            </a:endParaRPr>
          </a:p>
        </p:txBody>
      </p:sp>
    </p:spTree>
    <p:extLst>
      <p:ext uri="{BB962C8B-B14F-4D97-AF65-F5344CB8AC3E}">
        <p14:creationId xmlns:p14="http://schemas.microsoft.com/office/powerpoint/2010/main" val="2091002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0"/>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8</a:t>
            </a:fld>
            <a:endParaRPr/>
          </a:p>
        </p:txBody>
      </p:sp>
      <p:sp>
        <p:nvSpPr>
          <p:cNvPr id="86" name="Google Shape;86;p10"/>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1. Společenská odpovědnost firem (CSR)</a:t>
            </a:r>
            <a:endParaRPr lang="es-ES" sz="2400" dirty="0"/>
          </a:p>
        </p:txBody>
      </p:sp>
      <p:sp>
        <p:nvSpPr>
          <p:cNvPr id="87" name="Google Shape;87;p10"/>
          <p:cNvSpPr/>
          <p:nvPr/>
        </p:nvSpPr>
        <p:spPr>
          <a:xfrm>
            <a:off x="306006" y="1812071"/>
            <a:ext cx="8489522" cy="338514"/>
          </a:xfrm>
          <a:prstGeom prst="rect">
            <a:avLst/>
          </a:prstGeom>
          <a:noFill/>
          <a:ln>
            <a:noFill/>
          </a:ln>
        </p:spPr>
        <p:txBody>
          <a:bodyPr spcFirstLastPara="1" wrap="square" lIns="91425" tIns="45700" rIns="91425" bIns="45700" anchor="t" anchorCtr="0">
            <a:spAutoFit/>
          </a:bodyPr>
          <a:lstStyle/>
          <a:p>
            <a:pPr lvl="0" algn="just">
              <a:buSzPts val="1600"/>
            </a:pPr>
            <a:r>
              <a:rPr lang="pt-BR" sz="1600" b="1" dirty="0">
                <a:solidFill>
                  <a:srgbClr val="18C320"/>
                </a:solidFill>
              </a:rPr>
              <a:t>Podívejte se na toto názorné video a dozvíte se více o CSR!</a:t>
            </a:r>
            <a:endParaRPr sz="1600" b="0" i="0" u="none" strike="noStrike" cap="none" dirty="0">
              <a:solidFill>
                <a:schemeClr val="dk1"/>
              </a:solidFill>
              <a:latin typeface="Arial"/>
              <a:ea typeface="Arial"/>
              <a:cs typeface="Arial"/>
              <a:sym typeface="Arial"/>
            </a:endParaRPr>
          </a:p>
        </p:txBody>
      </p:sp>
      <p:pic>
        <p:nvPicPr>
          <p:cNvPr id="88" name="Google Shape;88;p10">
            <a:hlinkClick r:id="rId3"/>
          </p:cNvPr>
          <p:cNvPicPr preferRelativeResize="0"/>
          <p:nvPr/>
        </p:nvPicPr>
        <p:blipFill rotWithShape="1">
          <a:blip r:embed="rId4">
            <a:alphaModFix/>
          </a:blip>
          <a:srcRect/>
          <a:stretch/>
        </p:blipFill>
        <p:spPr>
          <a:xfrm>
            <a:off x="1165609" y="2396806"/>
            <a:ext cx="6581669" cy="3630274"/>
          </a:xfrm>
          <a:prstGeom prst="rect">
            <a:avLst/>
          </a:prstGeom>
          <a:noFill/>
          <a:ln>
            <a:noFill/>
          </a:ln>
        </p:spPr>
      </p:pic>
      <p:sp>
        <p:nvSpPr>
          <p:cNvPr id="89" name="Google Shape;89;p10"/>
          <p:cNvSpPr/>
          <p:nvPr/>
        </p:nvSpPr>
        <p:spPr>
          <a:xfrm>
            <a:off x="1165608" y="6104214"/>
            <a:ext cx="7830346" cy="33851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ES" sz="1600" b="0" i="0" u="none" strike="noStrike" cap="none" dirty="0">
                <a:solidFill>
                  <a:schemeClr val="dk1"/>
                </a:solidFill>
                <a:latin typeface="Arial"/>
                <a:ea typeface="Arial"/>
                <a:cs typeface="Arial"/>
                <a:sym typeface="Arial"/>
              </a:rPr>
              <a:t>(3) </a:t>
            </a:r>
            <a:r>
              <a:rPr lang="es-ES" sz="1600" b="0" i="0" u="none" strike="noStrike" cap="none" dirty="0">
                <a:solidFill>
                  <a:schemeClr val="dk1"/>
                </a:solidFill>
                <a:latin typeface="Arial"/>
                <a:ea typeface="Arial"/>
                <a:cs typeface="Arial"/>
                <a:sym typeface="Arial"/>
                <a:hlinkClick r:id="rId3"/>
              </a:rPr>
              <a:t>https://www.youtube.com/watch?v=E0NkGtNU_9w&amp;t=410s</a:t>
            </a:r>
            <a:r>
              <a:rPr lang="es-ES" sz="1600" b="0" i="0" u="none" strike="noStrike" cap="none" dirty="0">
                <a:solidFill>
                  <a:schemeClr val="dk1"/>
                </a:solidFill>
                <a:latin typeface="Arial"/>
                <a:ea typeface="Arial"/>
                <a:cs typeface="Arial"/>
                <a:sym typeface="Arial"/>
              </a:rPr>
              <a:t> (d</a:t>
            </a:r>
            <a:r>
              <a:rPr lang="cs-CZ" sz="1600" b="0" i="0" u="none" strike="noStrike" cap="none" dirty="0">
                <a:solidFill>
                  <a:schemeClr val="dk1"/>
                </a:solidFill>
                <a:latin typeface="Arial"/>
                <a:ea typeface="Arial"/>
                <a:cs typeface="Arial"/>
                <a:sym typeface="Arial"/>
              </a:rPr>
              <a:t>oba trvání</a:t>
            </a:r>
            <a:r>
              <a:rPr lang="es-ES" sz="1600" b="0" i="0" u="none" strike="noStrike" cap="none" dirty="0">
                <a:solidFill>
                  <a:schemeClr val="dk1"/>
                </a:solidFill>
                <a:latin typeface="Arial"/>
                <a:ea typeface="Arial"/>
                <a:cs typeface="Arial"/>
                <a:sym typeface="Arial"/>
              </a:rPr>
              <a:t>: 10.57).</a:t>
            </a:r>
            <a:endParaRPr sz="600" b="0" i="0" u="none" strike="noStrike" cap="none" dirty="0">
              <a:solidFill>
                <a:srgbClr val="000000"/>
              </a:solidFill>
              <a:latin typeface="Arial"/>
              <a:ea typeface="Arial"/>
              <a:cs typeface="Arial"/>
              <a:sym typeface="Arial"/>
            </a:endParaRPr>
          </a:p>
        </p:txBody>
      </p:sp>
      <p:pic>
        <p:nvPicPr>
          <p:cNvPr id="2" name="Irudia 1">
            <a:extLst>
              <a:ext uri="{FF2B5EF4-FFF2-40B4-BE49-F238E27FC236}">
                <a16:creationId xmlns:a16="http://schemas.microsoft.com/office/drawing/2014/main" id="{2D12CDE9-69EA-014D-7ECF-7B618DD2D3CD}"/>
              </a:ext>
            </a:extLst>
          </p:cNvPr>
          <p:cNvPicPr>
            <a:picLocks noChangeAspect="1"/>
          </p:cNvPicPr>
          <p:nvPr/>
        </p:nvPicPr>
        <p:blipFill>
          <a:blip r:embed="rId5"/>
          <a:stretch>
            <a:fillRect/>
          </a:stretch>
        </p:blipFill>
        <p:spPr>
          <a:xfrm>
            <a:off x="395439" y="5839126"/>
            <a:ext cx="680737" cy="6807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a:spLocks noGrp="1"/>
          </p:cNvSpPr>
          <p:nvPr>
            <p:ph type="sldNum" idx="12"/>
          </p:nvPr>
        </p:nvSpPr>
        <p:spPr>
          <a:xfrm>
            <a:off x="7046913" y="6519863"/>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ES"/>
              <a:t>9</a:t>
            </a:fld>
            <a:endParaRPr/>
          </a:p>
        </p:txBody>
      </p:sp>
      <p:sp>
        <p:nvSpPr>
          <p:cNvPr id="95" name="Google Shape;95;p11"/>
          <p:cNvSpPr txBox="1"/>
          <p:nvPr/>
        </p:nvSpPr>
        <p:spPr>
          <a:xfrm>
            <a:off x="285531" y="1074532"/>
            <a:ext cx="8509997" cy="375445"/>
          </a:xfrm>
          <a:prstGeom prst="rect">
            <a:avLst/>
          </a:prstGeom>
          <a:solidFill>
            <a:srgbClr val="18C320"/>
          </a:solidFill>
          <a:ln w="9525" cap="flat" cmpd="sng">
            <a:solidFill>
              <a:srgbClr val="00B050"/>
            </a:solidFill>
            <a:prstDash val="solid"/>
            <a:round/>
            <a:headEnd type="none" w="sm" len="sm"/>
            <a:tailEnd type="none" w="sm" len="sm"/>
          </a:ln>
        </p:spPr>
        <p:txBody>
          <a:bodyPr spcFirstLastPara="1" wrap="square" lIns="91425" tIns="45700" rIns="91425" bIns="45700" anchor="b" anchorCtr="0">
            <a:normAutofit fontScale="92500" lnSpcReduction="10000"/>
          </a:bodyPr>
          <a:lstStyle/>
          <a:p>
            <a:pPr marL="742950" lvl="0" indent="-742950">
              <a:lnSpc>
                <a:spcPct val="90000"/>
              </a:lnSpc>
              <a:buSzPct val="100000"/>
            </a:pPr>
            <a:r>
              <a:rPr lang="es-ES" sz="2400" dirty="0">
                <a:solidFill>
                  <a:schemeClr val="lt1"/>
                </a:solidFill>
              </a:rPr>
              <a:t>2. Přínosy CSR</a:t>
            </a:r>
            <a:endParaRPr dirty="0"/>
          </a:p>
        </p:txBody>
      </p:sp>
      <p:sp>
        <p:nvSpPr>
          <p:cNvPr id="96" name="Google Shape;96;p11"/>
          <p:cNvSpPr/>
          <p:nvPr/>
        </p:nvSpPr>
        <p:spPr>
          <a:xfrm>
            <a:off x="306006" y="1812071"/>
            <a:ext cx="8367731" cy="4770496"/>
          </a:xfrm>
          <a:prstGeom prst="rect">
            <a:avLst/>
          </a:prstGeom>
          <a:noFill/>
          <a:ln>
            <a:noFill/>
          </a:ln>
        </p:spPr>
        <p:txBody>
          <a:bodyPr spcFirstLastPara="1" wrap="square" lIns="91425" tIns="45700" rIns="91425" bIns="45700" anchor="t" anchorCtr="0">
            <a:spAutoFit/>
          </a:bodyPr>
          <a:lstStyle/>
          <a:p>
            <a:pPr algn="just">
              <a:buSzPts val="1600"/>
            </a:pPr>
            <a:r>
              <a:rPr lang="es-ES" sz="1600" b="1" dirty="0">
                <a:solidFill>
                  <a:srgbClr val="18C320"/>
                </a:solidFill>
              </a:rPr>
              <a:t>Proč je CSR důležitá? Přínosy pro společnosti </a:t>
            </a:r>
            <a:endParaRPr lang="cs-CZ" sz="1600" b="1" dirty="0">
              <a:solidFill>
                <a:srgbClr val="18C320"/>
              </a:solidFill>
            </a:endParaRPr>
          </a:p>
          <a:p>
            <a:pPr algn="just">
              <a:buSzPts val="1600"/>
            </a:pPr>
            <a:r>
              <a:rPr lang="es-ES" sz="1600" b="1" dirty="0">
                <a:solidFill>
                  <a:srgbClr val="18C320"/>
                </a:solidFill>
              </a:rPr>
              <a:t> </a:t>
            </a:r>
            <a:endParaRPr sz="1600" b="1" dirty="0">
              <a:solidFill>
                <a:srgbClr val="18C320"/>
              </a:solidFill>
            </a:endParaRPr>
          </a:p>
          <a:p>
            <a:pPr lvl="0" algn="just">
              <a:buSzPts val="1600"/>
            </a:pPr>
            <a:r>
              <a:rPr lang="en-GB" sz="1600" dirty="0" err="1">
                <a:solidFill>
                  <a:schemeClr val="dk1"/>
                </a:solidFill>
              </a:rPr>
              <a:t>Kromě</a:t>
            </a:r>
            <a:r>
              <a:rPr lang="en-GB" sz="1600" dirty="0">
                <a:solidFill>
                  <a:schemeClr val="dk1"/>
                </a:solidFill>
              </a:rPr>
              <a:t> </a:t>
            </a:r>
            <a:r>
              <a:rPr lang="en-GB" sz="1600" dirty="0" err="1">
                <a:solidFill>
                  <a:schemeClr val="dk1"/>
                </a:solidFill>
              </a:rPr>
              <a:t>jasných</a:t>
            </a:r>
            <a:r>
              <a:rPr lang="en-GB" sz="1600" dirty="0">
                <a:solidFill>
                  <a:schemeClr val="dk1"/>
                </a:solidFill>
              </a:rPr>
              <a:t> </a:t>
            </a:r>
            <a:r>
              <a:rPr lang="en-GB" sz="1600" dirty="0" err="1">
                <a:solidFill>
                  <a:schemeClr val="dk1"/>
                </a:solidFill>
              </a:rPr>
              <a:t>dopadů</a:t>
            </a:r>
            <a:r>
              <a:rPr lang="en-GB" sz="1600" dirty="0">
                <a:solidFill>
                  <a:schemeClr val="dk1"/>
                </a:solidFill>
              </a:rPr>
              <a:t> </a:t>
            </a:r>
            <a:r>
              <a:rPr lang="en-GB" sz="1600" dirty="0" err="1">
                <a:solidFill>
                  <a:schemeClr val="dk1"/>
                </a:solidFill>
              </a:rPr>
              <a:t>na</a:t>
            </a:r>
            <a:r>
              <a:rPr lang="en-GB" sz="1600" dirty="0">
                <a:solidFill>
                  <a:schemeClr val="dk1"/>
                </a:solidFill>
              </a:rPr>
              <a:t> </a:t>
            </a:r>
            <a:r>
              <a:rPr lang="en-GB" sz="1600" dirty="0" err="1">
                <a:solidFill>
                  <a:schemeClr val="dk1"/>
                </a:solidFill>
              </a:rPr>
              <a:t>soudržnější</a:t>
            </a:r>
            <a:r>
              <a:rPr lang="en-GB" sz="1600" dirty="0">
                <a:solidFill>
                  <a:schemeClr val="dk1"/>
                </a:solidFill>
              </a:rPr>
              <a:t> </a:t>
            </a:r>
            <a:r>
              <a:rPr lang="en-GB" sz="1600" dirty="0" err="1">
                <a:solidFill>
                  <a:schemeClr val="dk1"/>
                </a:solidFill>
              </a:rPr>
              <a:t>společnost</a:t>
            </a:r>
            <a:r>
              <a:rPr lang="en-GB" sz="1600" dirty="0">
                <a:solidFill>
                  <a:schemeClr val="dk1"/>
                </a:solidFill>
              </a:rPr>
              <a:t> a </a:t>
            </a:r>
            <a:r>
              <a:rPr lang="en-GB" sz="1600" dirty="0" err="1">
                <a:solidFill>
                  <a:schemeClr val="dk1"/>
                </a:solidFill>
              </a:rPr>
              <a:t>udržitelnější</a:t>
            </a:r>
            <a:r>
              <a:rPr lang="en-GB" sz="1600" dirty="0">
                <a:solidFill>
                  <a:schemeClr val="dk1"/>
                </a:solidFill>
              </a:rPr>
              <a:t> </a:t>
            </a:r>
            <a:r>
              <a:rPr lang="en-GB" sz="1600" dirty="0" err="1">
                <a:solidFill>
                  <a:schemeClr val="dk1"/>
                </a:solidFill>
              </a:rPr>
              <a:t>ekonomický</a:t>
            </a:r>
            <a:r>
              <a:rPr lang="en-GB" sz="1600" dirty="0">
                <a:solidFill>
                  <a:schemeClr val="dk1"/>
                </a:solidFill>
              </a:rPr>
              <a:t> </a:t>
            </a:r>
            <a:r>
              <a:rPr lang="en-GB" sz="1600" dirty="0" err="1">
                <a:solidFill>
                  <a:schemeClr val="dk1"/>
                </a:solidFill>
              </a:rPr>
              <a:t>systém</a:t>
            </a:r>
            <a:r>
              <a:rPr lang="en-GB" sz="1600" dirty="0">
                <a:solidFill>
                  <a:schemeClr val="dk1"/>
                </a:solidFill>
              </a:rPr>
              <a:t> </a:t>
            </a:r>
            <a:r>
              <a:rPr lang="en-GB" sz="1600" dirty="0" err="1">
                <a:solidFill>
                  <a:schemeClr val="dk1"/>
                </a:solidFill>
              </a:rPr>
              <a:t>může</a:t>
            </a:r>
            <a:r>
              <a:rPr lang="en-GB" sz="1600" dirty="0">
                <a:solidFill>
                  <a:schemeClr val="dk1"/>
                </a:solidFill>
              </a:rPr>
              <a:t> </a:t>
            </a:r>
            <a:r>
              <a:rPr lang="en-GB" sz="1600" dirty="0" err="1">
                <a:solidFill>
                  <a:schemeClr val="dk1"/>
                </a:solidFill>
              </a:rPr>
              <a:t>správně</a:t>
            </a:r>
            <a:r>
              <a:rPr lang="en-GB" sz="1600" dirty="0">
                <a:solidFill>
                  <a:schemeClr val="dk1"/>
                </a:solidFill>
              </a:rPr>
              <a:t> </a:t>
            </a:r>
            <a:r>
              <a:rPr lang="en-GB" sz="1600" dirty="0" err="1">
                <a:solidFill>
                  <a:schemeClr val="dk1"/>
                </a:solidFill>
              </a:rPr>
              <a:t>implementovaná</a:t>
            </a:r>
            <a:r>
              <a:rPr lang="en-GB" sz="1600" dirty="0">
                <a:solidFill>
                  <a:schemeClr val="dk1"/>
                </a:solidFill>
              </a:rPr>
              <a:t> </a:t>
            </a:r>
            <a:r>
              <a:rPr lang="en-GB" sz="1600" dirty="0" err="1">
                <a:solidFill>
                  <a:schemeClr val="dk1"/>
                </a:solidFill>
              </a:rPr>
              <a:t>koncepce</a:t>
            </a:r>
            <a:r>
              <a:rPr lang="en-GB" sz="1600" dirty="0">
                <a:solidFill>
                  <a:schemeClr val="dk1"/>
                </a:solidFill>
              </a:rPr>
              <a:t> CSR </a:t>
            </a:r>
            <a:r>
              <a:rPr lang="en-GB" sz="1600" dirty="0" err="1">
                <a:solidFill>
                  <a:schemeClr val="dk1"/>
                </a:solidFill>
              </a:rPr>
              <a:t>přinést</a:t>
            </a:r>
            <a:r>
              <a:rPr lang="en-GB" sz="1600" dirty="0">
                <a:solidFill>
                  <a:schemeClr val="dk1"/>
                </a:solidFill>
              </a:rPr>
              <a:t> </a:t>
            </a:r>
            <a:r>
              <a:rPr lang="en-GB" sz="1600" dirty="0" err="1">
                <a:solidFill>
                  <a:schemeClr val="dk1"/>
                </a:solidFill>
              </a:rPr>
              <a:t>firmám</a:t>
            </a:r>
            <a:r>
              <a:rPr lang="en-GB" sz="1600" dirty="0">
                <a:solidFill>
                  <a:schemeClr val="dk1"/>
                </a:solidFill>
              </a:rPr>
              <a:t> </a:t>
            </a:r>
            <a:r>
              <a:rPr lang="en-GB" sz="1600" dirty="0" err="1">
                <a:solidFill>
                  <a:schemeClr val="dk1"/>
                </a:solidFill>
              </a:rPr>
              <a:t>řadu</a:t>
            </a:r>
            <a:r>
              <a:rPr lang="en-GB" sz="1600" dirty="0">
                <a:solidFill>
                  <a:schemeClr val="dk1"/>
                </a:solidFill>
              </a:rPr>
              <a:t> </a:t>
            </a:r>
            <a:r>
              <a:rPr lang="en-GB" sz="1600" dirty="0" err="1">
                <a:solidFill>
                  <a:schemeClr val="dk1"/>
                </a:solidFill>
              </a:rPr>
              <a:t>konkurenčních</a:t>
            </a:r>
            <a:r>
              <a:rPr lang="en-GB" sz="1600" dirty="0">
                <a:solidFill>
                  <a:schemeClr val="dk1"/>
                </a:solidFill>
              </a:rPr>
              <a:t> </a:t>
            </a:r>
            <a:r>
              <a:rPr lang="en-GB" sz="1600" dirty="0" err="1">
                <a:solidFill>
                  <a:schemeClr val="dk1"/>
                </a:solidFill>
              </a:rPr>
              <a:t>výhod</a:t>
            </a:r>
            <a:r>
              <a:rPr lang="en-GB" sz="1600" dirty="0">
                <a:solidFill>
                  <a:schemeClr val="dk1"/>
                </a:solidFill>
              </a:rPr>
              <a:t>, </a:t>
            </a:r>
            <a:r>
              <a:rPr lang="en-GB" sz="1600" dirty="0" err="1">
                <a:solidFill>
                  <a:schemeClr val="dk1"/>
                </a:solidFill>
              </a:rPr>
              <a:t>jako</a:t>
            </a:r>
            <a:r>
              <a:rPr lang="en-GB" sz="1600" dirty="0">
                <a:solidFill>
                  <a:schemeClr val="dk1"/>
                </a:solidFill>
              </a:rPr>
              <a:t> </a:t>
            </a:r>
            <a:r>
              <a:rPr lang="en-GB" sz="1600" dirty="0" err="1">
                <a:solidFill>
                  <a:schemeClr val="dk1"/>
                </a:solidFill>
              </a:rPr>
              <a:t>např</a:t>
            </a:r>
            <a:r>
              <a:rPr lang="en-GB" sz="1600" dirty="0">
                <a:solidFill>
                  <a:schemeClr val="dk1"/>
                </a:solidFill>
              </a:rPr>
              <a:t>.:</a:t>
            </a:r>
          </a:p>
          <a:p>
            <a:pPr lvl="0" algn="just">
              <a:buSzPts val="1600"/>
            </a:pPr>
            <a:endParaRPr lang="en-GB" sz="1600" dirty="0">
              <a:solidFill>
                <a:schemeClr val="dk1"/>
              </a:solidFill>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lepší přístup ke kapitálu a trhům</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zvýšení prodeje a zisku</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úspory provozních nákladů</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zvýšení produktivity a kvality</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efektivní základna lidských zdrojů</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lepší image a pověst značky</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zvýšení loajality zákazníků</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schopnost inovovat</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udržitelnost provozu</a:t>
            </a:r>
          </a:p>
          <a:p>
            <a:pPr marL="557213" lvl="0" indent="-271463">
              <a:buSzPts val="1600"/>
              <a:buFont typeface="Arial"/>
              <a:buChar char="-"/>
            </a:pPr>
            <a:r>
              <a:rPr lang="es-ES" sz="1600"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lepší rozhodování a řízení rizik</a:t>
            </a: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None/>
            </a:pPr>
            <a:r>
              <a:rPr lang="es-ES" sz="1600" b="0" i="0" u="none" strike="noStrike" cap="none" dirty="0">
                <a:solidFill>
                  <a:schemeClr val="dk1"/>
                </a:solidFill>
                <a:latin typeface="Arial"/>
                <a:ea typeface="Arial"/>
                <a:cs typeface="Arial"/>
                <a:sym typeface="Arial"/>
              </a:rPr>
              <a:t>(1) (2)</a:t>
            </a:r>
            <a:endParaRPr sz="1600" b="0" i="0" u="none" strike="noStrike" cap="none" dirty="0">
              <a:solidFill>
                <a:srgbClr val="000000"/>
              </a:solidFill>
              <a:latin typeface="Arial"/>
              <a:ea typeface="Arial"/>
              <a:cs typeface="Arial"/>
              <a:sym typeface="Arial"/>
            </a:endParaRPr>
          </a:p>
        </p:txBody>
      </p:sp>
      <p:pic>
        <p:nvPicPr>
          <p:cNvPr id="7" name="Imagen 6">
            <a:extLst>
              <a:ext uri="{FF2B5EF4-FFF2-40B4-BE49-F238E27FC236}">
                <a16:creationId xmlns:a16="http://schemas.microsoft.com/office/drawing/2014/main" id="{A8FC0BC1-709C-A5D8-6915-A46160B1DEEF}"/>
              </a:ext>
            </a:extLst>
          </p:cNvPr>
          <p:cNvPicPr>
            <a:picLocks noChangeAspect="1"/>
          </p:cNvPicPr>
          <p:nvPr/>
        </p:nvPicPr>
        <p:blipFill rotWithShape="1">
          <a:blip r:embed="rId3"/>
          <a:srcRect t="61664"/>
          <a:stretch/>
        </p:blipFill>
        <p:spPr>
          <a:xfrm>
            <a:off x="6583212" y="3429000"/>
            <a:ext cx="1713124" cy="1626662"/>
          </a:xfrm>
          <a:prstGeom prst="rect">
            <a:avLst/>
          </a:prstGeom>
        </p:spPr>
      </p:pic>
    </p:spTree>
  </p:cSld>
  <p:clrMapOvr>
    <a:masterClrMapping/>
  </p:clrMapOvr>
</p:sld>
</file>

<file path=ppt/theme/theme1.xml><?xml version="1.0" encoding="utf-8"?>
<a:theme xmlns:a="http://schemas.openxmlformats.org/drawingml/2006/main" name="Aspecto">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1869</Words>
  <Application>Microsoft Office PowerPoint</Application>
  <PresentationFormat>Předvádění na obrazovce (4:3)</PresentationFormat>
  <Paragraphs>240</Paragraphs>
  <Slides>23</Slides>
  <Notes>23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23</vt:i4>
      </vt:variant>
    </vt:vector>
  </HeadingPairs>
  <TitlesOfParts>
    <vt:vector size="28" baseType="lpstr">
      <vt:lpstr>Arial</vt:lpstr>
      <vt:lpstr>Calibri</vt:lpstr>
      <vt:lpstr>Cambria</vt:lpstr>
      <vt:lpstr>Noto Sans Symbols</vt:lpstr>
      <vt:lpstr>Aspecto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i.virgel</dc:creator>
  <cp:lastModifiedBy>Veronika Matějíčková</cp:lastModifiedBy>
  <cp:revision>49</cp:revision>
  <dcterms:created xsi:type="dcterms:W3CDTF">2016-11-18T09:55:38Z</dcterms:created>
  <dcterms:modified xsi:type="dcterms:W3CDTF">2023-03-26T11:22:54Z</dcterms:modified>
</cp:coreProperties>
</file>