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61" r:id="rId9"/>
    <p:sldId id="276" r:id="rId10"/>
    <p:sldId id="262" r:id="rId11"/>
    <p:sldId id="277" r:id="rId12"/>
    <p:sldId id="273" r:id="rId13"/>
    <p:sldId id="278" r:id="rId14"/>
    <p:sldId id="274" r:id="rId15"/>
    <p:sldId id="268" r:id="rId16"/>
    <p:sldId id="269" r:id="rId17"/>
    <p:sldId id="279" r:id="rId18"/>
    <p:sldId id="281" r:id="rId19"/>
    <p:sldId id="282" r:id="rId20"/>
    <p:sldId id="283" r:id="rId21"/>
    <p:sldId id="264" r:id="rId22"/>
    <p:sldId id="275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lB2GQZJ0us/MA3sVsCmH9aHhe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C6"/>
    <a:srgbClr val="18C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9E5A37-5E8F-484C-B609-A22A48BEE202}">
  <a:tblStyle styleId="{E09E5A37-5E8F-484C-B609-A22A48BEE2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2591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" name="Google Shape;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747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10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7141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1390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7521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3857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7535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5507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4113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5001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37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0b78f225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g10b78f225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0711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0017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b78f225a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0b78f225a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1461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b78f225a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0b78f225a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849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27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1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444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034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654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5570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036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663" y="6357783"/>
            <a:ext cx="2010676" cy="5002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;p7">
            <a:extLst>
              <a:ext uri="{FF2B5EF4-FFF2-40B4-BE49-F238E27FC236}">
                <a16:creationId xmlns:a16="http://schemas.microsoft.com/office/drawing/2014/main" id="{16339A1D-D0D1-0BA9-AB80-E1AEAEE37058}"/>
              </a:ext>
            </a:extLst>
          </p:cNvPr>
          <p:cNvSpPr txBox="1"/>
          <p:nvPr userDrawn="1"/>
        </p:nvSpPr>
        <p:spPr>
          <a:xfrm>
            <a:off x="2249905" y="6353327"/>
            <a:ext cx="4325556" cy="45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50"/>
              <a:buFont typeface="Calibri"/>
              <a:buNone/>
            </a:pPr>
            <a:r>
              <a:rPr lang="cs-CZ" sz="750" dirty="0">
                <a:solidFill>
                  <a:schemeClr val="bg1">
                    <a:lumMod val="50000"/>
                  </a:schemeClr>
                </a:solidFill>
              </a:rPr>
              <a:t>Podpora Evropské komise při tvorbě této publikace nepředstavuje souhlas s obsahem, který odráží pouze názory autorů, a Komise nemůže být zodpovědná za jakékoliv využití informací obsažených v této publikaci.</a:t>
            </a:r>
            <a:endParaRPr lang="en-US" sz="75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468313" y="1196975"/>
            <a:ext cx="8183562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3728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FFF49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" name="Google Shape;11;p5" descr="Dexion s.r.o. joins the Czech Logistics Association"/>
          <p:cNvSpPr/>
          <p:nvPr/>
        </p:nvSpPr>
        <p:spPr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79" y="0"/>
            <a:ext cx="2061054" cy="64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/>
          <p:nvPr/>
        </p:nvSpPr>
        <p:spPr>
          <a:xfrm>
            <a:off x="264695" y="508411"/>
            <a:ext cx="18528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Successful online learning for 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sustainable last mile logistics</a:t>
            </a:r>
            <a:endParaRPr sz="8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unesco.org/themes/education-sustainable-development/what-is-esd/sd#:~:text=Sustainability%20is%20often%20thought%20of,research%20and%20technology%20transfer%2C%20education" TargetMode="External"/><Relationship Id="rId3" Type="http://schemas.openxmlformats.org/officeDocument/2006/relationships/hyperlink" Target="https://online.maryville.edu/blog/sustainability-vs-sustainable-development/" TargetMode="External"/><Relationship Id="rId7" Type="http://schemas.openxmlformats.org/officeDocument/2006/relationships/hyperlink" Target="https://www.youtube.com/watch?v=zx04Kl8y4d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.gov/sites/default/files/2015-05/documents/sustainability_primer_v9.pdf" TargetMode="Externa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s://www.sustain.ucla.edu/what-is-sustainability/" TargetMode="External"/><Relationship Id="rId9" Type="http://schemas.openxmlformats.org/officeDocument/2006/relationships/hyperlink" Target="https://sumas.ch/sustainability-fact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sd.org/articles/deep-dive/road-sustainable-transpor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ri.org/insights/everything-you-need-know-about-fastest-growing-source-global-emissions-transport" TargetMode="External"/><Relationship Id="rId5" Type="http://schemas.openxmlformats.org/officeDocument/2006/relationships/hyperlink" Target="https://www.theguardian.com/environment/ng-interactive/2019/jul/19/carbon-calculator-how-taking-one-flight-emits-as-much-as-many-people-do-in-a-year" TargetMode="External"/><Relationship Id="rId4" Type="http://schemas.openxmlformats.org/officeDocument/2006/relationships/hyperlink" Target="https://www.worldbank.org/en/topic/transport/overview#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x04Kl8y4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zx04Kl8y4dE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599506" y="2794758"/>
            <a:ext cx="3945000" cy="1077178"/>
          </a:xfrm>
          <a:prstGeom prst="rect">
            <a:avLst/>
          </a:prstGeom>
          <a:solidFill>
            <a:srgbClr val="18C32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1" dirty="0">
                <a:solidFill>
                  <a:schemeClr val="lt1"/>
                </a:solidFill>
              </a:rPr>
              <a:t>Kapsle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2.4.1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1342793" y="4293825"/>
            <a:ext cx="7014600" cy="646290"/>
          </a:xfrm>
          <a:prstGeom prst="rect">
            <a:avLst/>
          </a:prstGeom>
          <a:noFill/>
          <a:ln w="1905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000"/>
            </a:pPr>
            <a:r>
              <a:rPr lang="es-ES" sz="3600" b="1" dirty="0">
                <a:solidFill>
                  <a:schemeClr val="dk1"/>
                </a:solidFill>
              </a:rPr>
              <a:t> </a:t>
            </a:r>
            <a:r>
              <a:rPr lang="es-ES" sz="2400" b="1" dirty="0">
                <a:solidFill>
                  <a:schemeClr val="dk1"/>
                </a:solidFill>
              </a:rPr>
              <a:t>Definice udržitelnosti a udržitelného rozvoje</a:t>
            </a:r>
          </a:p>
        </p:txBody>
      </p:sp>
      <p:sp>
        <p:nvSpPr>
          <p:cNvPr id="27" name="Google Shape;27;p4"/>
          <p:cNvSpPr txBox="1"/>
          <p:nvPr/>
        </p:nvSpPr>
        <p:spPr>
          <a:xfrm>
            <a:off x="248194" y="1222861"/>
            <a:ext cx="8451669" cy="400069"/>
          </a:xfrm>
          <a:prstGeom prst="rect">
            <a:avLst/>
          </a:prstGeom>
          <a:solidFill>
            <a:srgbClr val="18C32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000"/>
            </a:pPr>
            <a:r>
              <a:rPr lang="it-IT" sz="2000" b="1" dirty="0">
                <a:solidFill>
                  <a:schemeClr val="lt1"/>
                </a:solidFill>
              </a:rPr>
              <a:t>KAPITOLA 2: Logistické operace a dopady LMD</a:t>
            </a:r>
          </a:p>
        </p:txBody>
      </p:sp>
      <p:sp>
        <p:nvSpPr>
          <p:cNvPr id="28" name="Google Shape;28;p4"/>
          <p:cNvSpPr txBox="1"/>
          <p:nvPr/>
        </p:nvSpPr>
        <p:spPr>
          <a:xfrm>
            <a:off x="243840" y="1858586"/>
            <a:ext cx="8451669" cy="400069"/>
          </a:xfrm>
          <a:prstGeom prst="rect">
            <a:avLst/>
          </a:prstGeom>
          <a:noFill/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000"/>
            </a:pPr>
            <a:r>
              <a:rPr lang="cs-CZ" sz="2000" b="1" dirty="0">
                <a:solidFill>
                  <a:schemeClr val="dk1"/>
                </a:solidFill>
              </a:rPr>
              <a:t>LEKCE</a:t>
            </a:r>
            <a:r>
              <a:rPr lang="es-ES" sz="2000" b="1" dirty="0">
                <a:solidFill>
                  <a:schemeClr val="dk1"/>
                </a:solidFill>
              </a:rPr>
              <a:t> 4: Současné požadavky a trendy společnosti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  <p:sp>
        <p:nvSpPr>
          <p:cNvPr id="85" name="Google Shape;85;p6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Fa</a:t>
            </a:r>
            <a:r>
              <a:rPr lang="cs-CZ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kta</a:t>
            </a: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čísla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19069" y="1929637"/>
            <a:ext cx="8367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600" b="1" dirty="0">
                <a:solidFill>
                  <a:srgbClr val="18C320"/>
                </a:solidFill>
              </a:rPr>
              <a:t>Věděli jste, že ….. ? </a:t>
            </a:r>
            <a:r>
              <a:rPr lang="es-ES" sz="1600" dirty="0">
                <a:solidFill>
                  <a:schemeClr val="dk1"/>
                </a:solidFill>
              </a:rPr>
              <a:t>(8)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;p6">
            <a:extLst>
              <a:ext uri="{FF2B5EF4-FFF2-40B4-BE49-F238E27FC236}">
                <a16:creationId xmlns:a16="http://schemas.microsoft.com/office/drawing/2014/main" id="{57AC18E6-168D-4FD8-A0D1-7F43B90E8022}"/>
              </a:ext>
            </a:extLst>
          </p:cNvPr>
          <p:cNvSpPr txBox="1"/>
          <p:nvPr/>
        </p:nvSpPr>
        <p:spPr>
          <a:xfrm>
            <a:off x="457199" y="2514731"/>
            <a:ext cx="3200401" cy="15790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" lvl="0" algn="just">
              <a:lnSpc>
                <a:spcPct val="120000"/>
              </a:lnSpc>
              <a:buSzPct val="100000"/>
            </a:pPr>
            <a:r>
              <a:rPr lang="en-US" sz="1600" b="1" dirty="0" err="1">
                <a:solidFill>
                  <a:srgbClr val="18C320"/>
                </a:solidFill>
              </a:rPr>
              <a:t>Energetika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je </a:t>
            </a:r>
            <a:r>
              <a:rPr lang="en-US" sz="1600" dirty="0" err="1">
                <a:solidFill>
                  <a:schemeClr val="tx1"/>
                </a:solidFill>
              </a:rPr>
              <a:t>dominantním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přispěvatelem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změně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klimatu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neboť</a:t>
            </a:r>
            <a:r>
              <a:rPr lang="en-US" sz="1600" dirty="0">
                <a:solidFill>
                  <a:schemeClr val="tx1"/>
                </a:solidFill>
              </a:rPr>
              <a:t> se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celkových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světových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emisích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skleníkových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plynů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podílí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přibližně</a:t>
            </a:r>
            <a:r>
              <a:rPr lang="en-US" sz="1600" dirty="0">
                <a:solidFill>
                  <a:schemeClr val="tx1"/>
                </a:solidFill>
              </a:rPr>
              <a:t> 60 %.</a:t>
            </a:r>
          </a:p>
        </p:txBody>
      </p:sp>
      <p:sp>
        <p:nvSpPr>
          <p:cNvPr id="7" name="Google Shape;85;p6">
            <a:extLst>
              <a:ext uri="{FF2B5EF4-FFF2-40B4-BE49-F238E27FC236}">
                <a16:creationId xmlns:a16="http://schemas.microsoft.com/office/drawing/2014/main" id="{2077BB9A-5478-4F3C-9420-879028B8BF82}"/>
              </a:ext>
            </a:extLst>
          </p:cNvPr>
          <p:cNvSpPr txBox="1"/>
          <p:nvPr/>
        </p:nvSpPr>
        <p:spPr>
          <a:xfrm>
            <a:off x="3883754" y="4313259"/>
            <a:ext cx="4579310" cy="16634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" lvl="0" algn="just">
              <a:lnSpc>
                <a:spcPct val="120000"/>
              </a:lnSpc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70 % </a:t>
            </a:r>
            <a:r>
              <a:rPr lang="en-US" sz="1600" dirty="0" err="1">
                <a:solidFill>
                  <a:schemeClr val="tx1"/>
                </a:solidFill>
              </a:rPr>
              <a:t>světa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pokrývá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voda</a:t>
            </a:r>
            <a:r>
              <a:rPr lang="en-US" sz="1600" dirty="0">
                <a:solidFill>
                  <a:schemeClr val="tx1"/>
                </a:solidFill>
              </a:rPr>
              <a:t>, ale </a:t>
            </a:r>
            <a:r>
              <a:rPr lang="en-US" sz="1600" dirty="0" err="1">
                <a:solidFill>
                  <a:schemeClr val="tx1"/>
                </a:solidFill>
              </a:rPr>
              <a:t>pouze</a:t>
            </a:r>
            <a:r>
              <a:rPr lang="en-US" sz="1600" dirty="0">
                <a:solidFill>
                  <a:schemeClr val="tx1"/>
                </a:solidFill>
              </a:rPr>
              <a:t> 2,5 % z </a:t>
            </a:r>
            <a:r>
              <a:rPr lang="en-US" sz="1600" dirty="0" err="1">
                <a:solidFill>
                  <a:schemeClr val="tx1"/>
                </a:solidFill>
              </a:rPr>
              <a:t>ní</a:t>
            </a:r>
            <a:r>
              <a:rPr lang="en-US" sz="1600" dirty="0">
                <a:solidFill>
                  <a:schemeClr val="tx1"/>
                </a:solidFill>
              </a:rPr>
              <a:t> je </a:t>
            </a:r>
            <a:r>
              <a:rPr lang="en-US" sz="1600" dirty="0" err="1">
                <a:solidFill>
                  <a:schemeClr val="tx1"/>
                </a:solidFill>
              </a:rPr>
              <a:t>sladké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pouze</a:t>
            </a:r>
            <a:r>
              <a:rPr lang="en-US" sz="1600" dirty="0">
                <a:solidFill>
                  <a:schemeClr val="tx1"/>
                </a:solidFill>
              </a:rPr>
              <a:t> 1 % je </a:t>
            </a:r>
            <a:r>
              <a:rPr lang="en-US" sz="1600" dirty="0" err="1">
                <a:solidFill>
                  <a:schemeClr val="tx1"/>
                </a:solidFill>
              </a:rPr>
              <a:t>snadno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dostupné</a:t>
            </a:r>
            <a:r>
              <a:rPr lang="en-US" sz="1600" dirty="0">
                <a:solidFill>
                  <a:schemeClr val="tx1"/>
                </a:solidFill>
              </a:rPr>
              <a:t> pro </a:t>
            </a:r>
            <a:r>
              <a:rPr lang="en-US" sz="1600" dirty="0" err="1">
                <a:solidFill>
                  <a:schemeClr val="tx1"/>
                </a:solidFill>
              </a:rPr>
              <a:t>lidskou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potřebu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Spotřeba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vody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rostla</a:t>
            </a:r>
            <a:r>
              <a:rPr lang="en-US" sz="1600" dirty="0">
                <a:solidFill>
                  <a:schemeClr val="tx1"/>
                </a:solidFill>
              </a:rPr>
              <a:t> v </a:t>
            </a:r>
            <a:r>
              <a:rPr lang="en-US" sz="1600" dirty="0" err="1">
                <a:solidFill>
                  <a:schemeClr val="tx1"/>
                </a:solidFill>
              </a:rPr>
              <a:t>minulém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století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více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dvakrát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rychleji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nárůst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počtu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obyvatel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Google Shape;85;p6">
            <a:extLst>
              <a:ext uri="{FF2B5EF4-FFF2-40B4-BE49-F238E27FC236}">
                <a16:creationId xmlns:a16="http://schemas.microsoft.com/office/drawing/2014/main" id="{62DCEE0C-AFE0-48EE-A73F-0D06AF58BA65}"/>
              </a:ext>
            </a:extLst>
          </p:cNvPr>
          <p:cNvSpPr txBox="1"/>
          <p:nvPr/>
        </p:nvSpPr>
        <p:spPr>
          <a:xfrm>
            <a:off x="457199" y="4335560"/>
            <a:ext cx="3200401" cy="16634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" lvl="0" algn="just">
              <a:lnSpc>
                <a:spcPct val="120000"/>
              </a:lnSpc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V </a:t>
            </a:r>
            <a:r>
              <a:rPr lang="en-US" sz="1600" dirty="0" err="1">
                <a:solidFill>
                  <a:schemeClr val="tx1"/>
                </a:solidFill>
              </a:rPr>
              <a:t>moderním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otroctví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dnes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žije</a:t>
            </a:r>
            <a:r>
              <a:rPr lang="en-US" sz="1600" dirty="0">
                <a:solidFill>
                  <a:schemeClr val="tx1"/>
                </a:solidFill>
              </a:rPr>
              <a:t> 36 </a:t>
            </a:r>
            <a:r>
              <a:rPr lang="en-US" sz="1600" dirty="0" err="1">
                <a:solidFill>
                  <a:schemeClr val="tx1"/>
                </a:solidFill>
              </a:rPr>
              <a:t>milionů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lidí</a:t>
            </a:r>
            <a:r>
              <a:rPr lang="en-US" sz="1600" dirty="0">
                <a:solidFill>
                  <a:schemeClr val="tx1"/>
                </a:solidFill>
              </a:rPr>
              <a:t>, z </a:t>
            </a:r>
            <a:r>
              <a:rPr lang="en-US" sz="1600" dirty="0" err="1">
                <a:solidFill>
                  <a:schemeClr val="tx1"/>
                </a:solidFill>
              </a:rPr>
              <a:t>nichž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mnozí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pracují</a:t>
            </a:r>
            <a:r>
              <a:rPr lang="en-US" sz="1600" dirty="0">
                <a:solidFill>
                  <a:schemeClr val="tx1"/>
                </a:solidFill>
              </a:rPr>
              <a:t> v </a:t>
            </a:r>
            <a:r>
              <a:rPr lang="en-US" sz="1600" dirty="0" err="1">
                <a:solidFill>
                  <a:schemeClr val="tx1"/>
                </a:solidFill>
              </a:rPr>
              <a:t>dodavatelských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řetězcích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západních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značek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například</a:t>
            </a:r>
            <a:r>
              <a:rPr lang="en-US" sz="1600" dirty="0">
                <a:solidFill>
                  <a:schemeClr val="tx1"/>
                </a:solidFill>
              </a:rPr>
              <a:t> v </a:t>
            </a:r>
            <a:r>
              <a:rPr lang="en-US" sz="1600" dirty="0" err="1">
                <a:solidFill>
                  <a:schemeClr val="tx1"/>
                </a:solidFill>
              </a:rPr>
              <a:t>průmyslu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rychlé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módy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Google Shape;85;p6">
            <a:extLst>
              <a:ext uri="{FF2B5EF4-FFF2-40B4-BE49-F238E27FC236}">
                <a16:creationId xmlns:a16="http://schemas.microsoft.com/office/drawing/2014/main" id="{21917FB3-6C73-404A-9550-22FA2B953FA8}"/>
              </a:ext>
            </a:extLst>
          </p:cNvPr>
          <p:cNvSpPr txBox="1"/>
          <p:nvPr/>
        </p:nvSpPr>
        <p:spPr>
          <a:xfrm>
            <a:off x="3873789" y="2523209"/>
            <a:ext cx="3278460" cy="15790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" lvl="0">
              <a:lnSpc>
                <a:spcPct val="120000"/>
              </a:lnSpc>
              <a:buSzPct val="100000"/>
            </a:pPr>
            <a:r>
              <a:rPr lang="en-US" sz="1600" dirty="0" err="1">
                <a:solidFill>
                  <a:schemeClr val="tx1"/>
                </a:solidFill>
              </a:rPr>
              <a:t>Největším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světovým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znečišťovatelem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je </a:t>
            </a:r>
            <a:r>
              <a:rPr lang="en-US" sz="1600" dirty="0" err="1">
                <a:solidFill>
                  <a:schemeClr val="tx1"/>
                </a:solidFill>
              </a:rPr>
              <a:t>Čína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která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vypouští</a:t>
            </a:r>
            <a:r>
              <a:rPr lang="en-US" sz="1600" dirty="0">
                <a:solidFill>
                  <a:schemeClr val="tx1"/>
                </a:solidFill>
              </a:rPr>
              <a:t> 10 357 </a:t>
            </a:r>
            <a:r>
              <a:rPr lang="en-US" sz="1600" dirty="0" err="1">
                <a:solidFill>
                  <a:schemeClr val="tx1"/>
                </a:solidFill>
              </a:rPr>
              <a:t>tun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oxidu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uhličitého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následují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Spojené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státy</a:t>
            </a:r>
            <a:r>
              <a:rPr lang="en-US" sz="1600" dirty="0">
                <a:solidFill>
                  <a:schemeClr val="tx1"/>
                </a:solidFill>
              </a:rPr>
              <a:t>, Indie, </a:t>
            </a:r>
            <a:r>
              <a:rPr lang="en-US" sz="1600" dirty="0" err="1">
                <a:solidFill>
                  <a:schemeClr val="tx1"/>
                </a:solidFill>
              </a:rPr>
              <a:t>Rusko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Japonsko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Question Mark Response - Free image on Pixabay">
            <a:extLst>
              <a:ext uri="{FF2B5EF4-FFF2-40B4-BE49-F238E27FC236}">
                <a16:creationId xmlns:a16="http://schemas.microsoft.com/office/drawing/2014/main" id="{9924F40C-BD91-4689-8822-990B5D0AB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5146" r="13445" b="7613"/>
          <a:stretch/>
        </p:blipFill>
        <p:spPr bwMode="auto">
          <a:xfrm>
            <a:off x="7553690" y="2018147"/>
            <a:ext cx="1271240" cy="16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  <p:sp>
        <p:nvSpPr>
          <p:cNvPr id="85" name="Google Shape;85;p6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cs-CZ" sz="2400" dirty="0">
                <a:solidFill>
                  <a:schemeClr val="lt1"/>
                </a:solidFill>
              </a:rPr>
              <a:t>Fakta a čísla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19069" y="1929637"/>
            <a:ext cx="8367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600" b="1" dirty="0">
                <a:solidFill>
                  <a:srgbClr val="18C320"/>
                </a:solidFill>
              </a:rPr>
              <a:t>Věděli jste, že ….. ?</a:t>
            </a:r>
            <a:r>
              <a:rPr lang="es-ES" sz="1600" dirty="0">
                <a:solidFill>
                  <a:schemeClr val="dk1"/>
                </a:solidFill>
              </a:rPr>
              <a:t>(8)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85;p6">
            <a:extLst>
              <a:ext uri="{FF2B5EF4-FFF2-40B4-BE49-F238E27FC236}">
                <a16:creationId xmlns:a16="http://schemas.microsoft.com/office/drawing/2014/main" id="{4DBB87B8-96AF-4A57-A4D6-C3B10F6BC74B}"/>
              </a:ext>
            </a:extLst>
          </p:cNvPr>
          <p:cNvSpPr txBox="1"/>
          <p:nvPr/>
        </p:nvSpPr>
        <p:spPr>
          <a:xfrm>
            <a:off x="457199" y="2533818"/>
            <a:ext cx="3534939" cy="19023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" lvl="0" algn="just">
              <a:lnSpc>
                <a:spcPct val="120000"/>
              </a:lnSpc>
              <a:buSzPct val="100000"/>
            </a:pPr>
            <a:r>
              <a:rPr lang="en-US" sz="1600" dirty="0" err="1">
                <a:solidFill>
                  <a:schemeClr val="tx1"/>
                </a:solidFill>
              </a:rPr>
              <a:t>Emise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oxidu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uhličitého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způsobené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lidskou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činností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musí</a:t>
            </a:r>
            <a:r>
              <a:rPr lang="en-US" sz="1600" dirty="0">
                <a:solidFill>
                  <a:schemeClr val="tx1"/>
                </a:solidFill>
              </a:rPr>
              <a:t> do </a:t>
            </a:r>
            <a:r>
              <a:rPr lang="en-US" sz="1600" dirty="0" err="1">
                <a:solidFill>
                  <a:schemeClr val="tx1"/>
                </a:solidFill>
              </a:rPr>
              <a:t>roku</a:t>
            </a:r>
            <a:r>
              <a:rPr lang="en-US" sz="1600" dirty="0">
                <a:solidFill>
                  <a:schemeClr val="tx1"/>
                </a:solidFill>
              </a:rPr>
              <a:t> 2030 </a:t>
            </a:r>
            <a:r>
              <a:rPr lang="en-US" sz="1600" dirty="0" err="1">
                <a:solidFill>
                  <a:schemeClr val="tx1"/>
                </a:solidFill>
              </a:rPr>
              <a:t>klesnout</a:t>
            </a:r>
            <a:r>
              <a:rPr lang="en-US" sz="1600" dirty="0">
                <a:solidFill>
                  <a:schemeClr val="tx1"/>
                </a:solidFill>
              </a:rPr>
              <a:t> o 45 % </a:t>
            </a:r>
            <a:r>
              <a:rPr lang="en-US" sz="1600" dirty="0" err="1">
                <a:solidFill>
                  <a:schemeClr val="tx1"/>
                </a:solidFill>
              </a:rPr>
              <a:t>oproti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roku</a:t>
            </a:r>
            <a:r>
              <a:rPr lang="en-US" sz="1600" dirty="0">
                <a:solidFill>
                  <a:schemeClr val="tx1"/>
                </a:solidFill>
              </a:rPr>
              <a:t> 2010 a </a:t>
            </a:r>
            <a:r>
              <a:rPr lang="en-US" sz="1600" dirty="0" err="1">
                <a:solidFill>
                  <a:schemeClr val="tx1"/>
                </a:solidFill>
              </a:rPr>
              <a:t>kolem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roku</a:t>
            </a:r>
            <a:r>
              <a:rPr lang="en-US" sz="1600" dirty="0">
                <a:solidFill>
                  <a:schemeClr val="tx1"/>
                </a:solidFill>
              </a:rPr>
              <a:t> 2050 </a:t>
            </a:r>
            <a:r>
              <a:rPr lang="en-US" sz="1600" dirty="0" err="1">
                <a:solidFill>
                  <a:schemeClr val="tx1"/>
                </a:solidFill>
              </a:rPr>
              <a:t>dosáhnout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nulových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čistých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emisí</a:t>
            </a:r>
            <a:r>
              <a:rPr lang="en-US" sz="1600" dirty="0">
                <a:solidFill>
                  <a:schemeClr val="tx1"/>
                </a:solidFill>
              </a:rPr>
              <a:t>, aby se </a:t>
            </a:r>
            <a:r>
              <a:rPr lang="en-US" sz="1600" dirty="0" err="1">
                <a:solidFill>
                  <a:schemeClr val="tx1"/>
                </a:solidFill>
              </a:rPr>
              <a:t>omezila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katastrofa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způsobená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změnou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klimatu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Google Shape;85;p6">
            <a:extLst>
              <a:ext uri="{FF2B5EF4-FFF2-40B4-BE49-F238E27FC236}">
                <a16:creationId xmlns:a16="http://schemas.microsoft.com/office/drawing/2014/main" id="{FF4AA092-B9FB-42DC-89EA-E290151DD9EF}"/>
              </a:ext>
            </a:extLst>
          </p:cNvPr>
          <p:cNvSpPr txBox="1"/>
          <p:nvPr/>
        </p:nvSpPr>
        <p:spPr>
          <a:xfrm>
            <a:off x="4438188" y="3168046"/>
            <a:ext cx="4163805" cy="14478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" lvl="0" algn="just">
              <a:lnSpc>
                <a:spcPct val="120000"/>
              </a:lnSpc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Na </a:t>
            </a:r>
            <a:r>
              <a:rPr lang="en-US" sz="1600" b="1" dirty="0" err="1">
                <a:solidFill>
                  <a:srgbClr val="18C320"/>
                </a:solidFill>
              </a:rPr>
              <a:t>osvětlení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připadá</a:t>
            </a:r>
            <a:r>
              <a:rPr lang="en-US" sz="1600" dirty="0">
                <a:solidFill>
                  <a:schemeClr val="tx1"/>
                </a:solidFill>
              </a:rPr>
              <a:t> 15 % </a:t>
            </a:r>
            <a:r>
              <a:rPr lang="en-US" sz="1600" dirty="0" err="1">
                <a:solidFill>
                  <a:schemeClr val="tx1"/>
                </a:solidFill>
              </a:rPr>
              <a:t>celosvětové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spotřeby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elektřiny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Přechodem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LED se </a:t>
            </a:r>
            <a:r>
              <a:rPr lang="en-US" sz="1600" dirty="0" err="1">
                <a:solidFill>
                  <a:schemeClr val="tx1"/>
                </a:solidFill>
              </a:rPr>
              <a:t>spotřebuje</a:t>
            </a:r>
            <a:r>
              <a:rPr lang="en-US" sz="1600" dirty="0">
                <a:solidFill>
                  <a:schemeClr val="tx1"/>
                </a:solidFill>
              </a:rPr>
              <a:t> o 90 % </a:t>
            </a:r>
            <a:r>
              <a:rPr lang="en-US" sz="1600" dirty="0" err="1">
                <a:solidFill>
                  <a:schemeClr val="tx1"/>
                </a:solidFill>
              </a:rPr>
              <a:t>méně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energie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vydrží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mnohem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déle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při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použití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žárovek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Google Shape;85;p6">
            <a:extLst>
              <a:ext uri="{FF2B5EF4-FFF2-40B4-BE49-F238E27FC236}">
                <a16:creationId xmlns:a16="http://schemas.microsoft.com/office/drawing/2014/main" id="{69BE12E7-BF06-4F96-B676-1409C4F5DBEF}"/>
              </a:ext>
            </a:extLst>
          </p:cNvPr>
          <p:cNvSpPr txBox="1"/>
          <p:nvPr/>
        </p:nvSpPr>
        <p:spPr>
          <a:xfrm>
            <a:off x="457199" y="4615847"/>
            <a:ext cx="3534938" cy="14478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" lvl="0" algn="just">
              <a:lnSpc>
                <a:spcPct val="120000"/>
              </a:lnSpc>
              <a:buSzPct val="100000"/>
            </a:pPr>
            <a:r>
              <a:rPr lang="en-US" sz="1600" b="1" dirty="0" err="1">
                <a:solidFill>
                  <a:srgbClr val="18C320"/>
                </a:solidFill>
              </a:rPr>
              <a:t>Emise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ze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zemědělství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by se </a:t>
            </a:r>
            <a:r>
              <a:rPr lang="en-US" sz="1600" dirty="0" err="1">
                <a:solidFill>
                  <a:schemeClr val="tx1"/>
                </a:solidFill>
              </a:rPr>
              <a:t>mohly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snížit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až</a:t>
            </a:r>
            <a:r>
              <a:rPr lang="en-US" sz="1600" dirty="0">
                <a:solidFill>
                  <a:schemeClr val="tx1"/>
                </a:solidFill>
              </a:rPr>
              <a:t> o 70 % </a:t>
            </a:r>
            <a:r>
              <a:rPr lang="en-US" sz="1600" dirty="0" err="1">
                <a:solidFill>
                  <a:schemeClr val="tx1"/>
                </a:solidFill>
              </a:rPr>
              <a:t>přijetím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veganské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stravy</a:t>
            </a:r>
            <a:r>
              <a:rPr lang="en-US" sz="1600" dirty="0">
                <a:solidFill>
                  <a:schemeClr val="tx1"/>
                </a:solidFill>
              </a:rPr>
              <a:t> a o 63 % </a:t>
            </a:r>
            <a:r>
              <a:rPr lang="en-US" sz="1600" dirty="0" err="1">
                <a:solidFill>
                  <a:schemeClr val="tx1"/>
                </a:solidFill>
              </a:rPr>
              <a:t>přijetím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vegetariánské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stravy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Google Shape;85;p6">
            <a:extLst>
              <a:ext uri="{FF2B5EF4-FFF2-40B4-BE49-F238E27FC236}">
                <a16:creationId xmlns:a16="http://schemas.microsoft.com/office/drawing/2014/main" id="{214D3478-57F0-4734-B4F4-1AA608DE93DC}"/>
              </a:ext>
            </a:extLst>
          </p:cNvPr>
          <p:cNvSpPr txBox="1"/>
          <p:nvPr/>
        </p:nvSpPr>
        <p:spPr>
          <a:xfrm>
            <a:off x="4438188" y="4830771"/>
            <a:ext cx="4163805" cy="11312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" lvl="0" algn="just">
              <a:lnSpc>
                <a:spcPct val="120000"/>
              </a:lnSpc>
              <a:buSzPct val="100000"/>
            </a:pPr>
            <a:r>
              <a:rPr lang="en-US" sz="1600" b="1" dirty="0" err="1">
                <a:solidFill>
                  <a:srgbClr val="18C320"/>
                </a:solidFill>
              </a:rPr>
              <a:t>Domorodé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obyvatelstvo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světa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tvoří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pouhých</a:t>
            </a:r>
            <a:r>
              <a:rPr lang="en-US" sz="1600" dirty="0">
                <a:solidFill>
                  <a:schemeClr val="tx1"/>
                </a:solidFill>
              </a:rPr>
              <a:t> 5 % </a:t>
            </a:r>
            <a:r>
              <a:rPr lang="en-US" sz="1600" dirty="0" err="1">
                <a:solidFill>
                  <a:schemeClr val="tx1"/>
                </a:solidFill>
              </a:rPr>
              <a:t>světové</a:t>
            </a:r>
            <a:r>
              <a:rPr lang="en-US" sz="1600" dirty="0">
                <a:solidFill>
                  <a:schemeClr val="tx1"/>
                </a:solidFill>
              </a:rPr>
              <a:t> populace, </a:t>
            </a:r>
            <a:r>
              <a:rPr lang="en-US" sz="1600" dirty="0" err="1">
                <a:solidFill>
                  <a:schemeClr val="tx1"/>
                </a:solidFill>
              </a:rPr>
              <a:t>přesto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chrání</a:t>
            </a:r>
            <a:r>
              <a:rPr lang="en-US" sz="1600" dirty="0">
                <a:solidFill>
                  <a:schemeClr val="tx1"/>
                </a:solidFill>
              </a:rPr>
              <a:t> 80 % </a:t>
            </a:r>
            <a:r>
              <a:rPr lang="en-US" sz="1600" dirty="0" err="1">
                <a:solidFill>
                  <a:schemeClr val="tx1"/>
                </a:solidFill>
              </a:rPr>
              <a:t>světové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biologické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rozmanitosti</a:t>
            </a:r>
            <a:r>
              <a:rPr lang="en-US" sz="1600" dirty="0">
                <a:solidFill>
                  <a:schemeClr val="tx1"/>
                </a:solidFill>
              </a:rPr>
              <a:t> -</a:t>
            </a:r>
          </a:p>
        </p:txBody>
      </p:sp>
      <p:pic>
        <p:nvPicPr>
          <p:cNvPr id="1026" name="Picture 2" descr="Question Mark Response - Free image on Pixabay">
            <a:extLst>
              <a:ext uri="{FF2B5EF4-FFF2-40B4-BE49-F238E27FC236}">
                <a16:creationId xmlns:a16="http://schemas.microsoft.com/office/drawing/2014/main" id="{9924F40C-BD91-4689-8822-990B5D0AB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5146" r="13445" b="7613"/>
          <a:stretch/>
        </p:blipFill>
        <p:spPr bwMode="auto">
          <a:xfrm>
            <a:off x="7170233" y="1461459"/>
            <a:ext cx="1271240" cy="16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  <p:sp>
        <p:nvSpPr>
          <p:cNvPr id="85" name="Google Shape;85;p6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Fakta a čísla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19070" y="1929637"/>
            <a:ext cx="886144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>
                <a:solidFill>
                  <a:srgbClr val="18C320"/>
                </a:solidFill>
              </a:rPr>
              <a:t>A co odvětví dopravy?</a:t>
            </a:r>
          </a:p>
        </p:txBody>
      </p:sp>
      <p:sp>
        <p:nvSpPr>
          <p:cNvPr id="15" name="Google Shape;85;p6">
            <a:extLst>
              <a:ext uri="{FF2B5EF4-FFF2-40B4-BE49-F238E27FC236}">
                <a16:creationId xmlns:a16="http://schemas.microsoft.com/office/drawing/2014/main" id="{CA417F46-C366-4354-BED0-BFB813E345B4}"/>
              </a:ext>
            </a:extLst>
          </p:cNvPr>
          <p:cNvSpPr txBox="1"/>
          <p:nvPr/>
        </p:nvSpPr>
        <p:spPr>
          <a:xfrm>
            <a:off x="4917029" y="2716793"/>
            <a:ext cx="2955732" cy="13087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" lvl="0" algn="just">
              <a:lnSpc>
                <a:spcPct val="120000"/>
              </a:lnSpc>
              <a:buSzPct val="100000"/>
            </a:pPr>
            <a:r>
              <a:rPr lang="en-US" sz="1600" dirty="0" err="1">
                <a:solidFill>
                  <a:schemeClr val="tx1"/>
                </a:solidFill>
              </a:rPr>
              <a:t>Více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rgbClr val="18C320"/>
                </a:solidFill>
              </a:rPr>
              <a:t>90 % </a:t>
            </a:r>
            <a:r>
              <a:rPr lang="en-US" sz="1600" b="1" dirty="0" err="1">
                <a:solidFill>
                  <a:srgbClr val="18C320"/>
                </a:solidFill>
              </a:rPr>
              <a:t>pohonných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hmot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používaných</a:t>
            </a:r>
            <a:r>
              <a:rPr lang="en-US" sz="1600" dirty="0">
                <a:solidFill>
                  <a:schemeClr val="tx1"/>
                </a:solidFill>
              </a:rPr>
              <a:t> v </a:t>
            </a:r>
            <a:r>
              <a:rPr lang="en-US" sz="1600" dirty="0" err="1">
                <a:solidFill>
                  <a:schemeClr val="tx1"/>
                </a:solidFill>
              </a:rPr>
              <a:t>dopravě</a:t>
            </a:r>
            <a:r>
              <a:rPr lang="en-US" sz="1600" dirty="0">
                <a:solidFill>
                  <a:schemeClr val="tx1"/>
                </a:solidFill>
              </a:rPr>
              <a:t> je </a:t>
            </a:r>
            <a:r>
              <a:rPr lang="en-US" sz="1600" dirty="0" err="1">
                <a:solidFill>
                  <a:schemeClr val="tx1"/>
                </a:solidFill>
              </a:rPr>
              <a:t>vyrobeno</a:t>
            </a:r>
            <a:r>
              <a:rPr lang="en-US" sz="1600" dirty="0">
                <a:solidFill>
                  <a:schemeClr val="tx1"/>
                </a:solidFill>
              </a:rPr>
              <a:t> z ropy, </a:t>
            </a:r>
            <a:r>
              <a:rPr lang="en-US" sz="1600" dirty="0" err="1">
                <a:solidFill>
                  <a:schemeClr val="tx1"/>
                </a:solidFill>
              </a:rPr>
              <a:t>především</a:t>
            </a:r>
            <a:r>
              <a:rPr lang="en-US" sz="1600" dirty="0">
                <a:solidFill>
                  <a:schemeClr val="tx1"/>
                </a:solidFill>
              </a:rPr>
              <a:t> z </a:t>
            </a:r>
            <a:r>
              <a:rPr lang="en-US" sz="1600" dirty="0" err="1">
                <a:solidFill>
                  <a:schemeClr val="tx1"/>
                </a:solidFill>
              </a:rPr>
              <a:t>benzinu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nafty</a:t>
            </a:r>
            <a:r>
              <a:rPr lang="en-US" sz="1600" dirty="0">
                <a:solidFill>
                  <a:schemeClr val="tx1"/>
                </a:solidFill>
              </a:rPr>
              <a:t>. (9)</a:t>
            </a:r>
          </a:p>
        </p:txBody>
      </p:sp>
      <p:sp>
        <p:nvSpPr>
          <p:cNvPr id="16" name="Google Shape;85;p6">
            <a:extLst>
              <a:ext uri="{FF2B5EF4-FFF2-40B4-BE49-F238E27FC236}">
                <a16:creationId xmlns:a16="http://schemas.microsoft.com/office/drawing/2014/main" id="{6550855E-FA41-4C09-AF3C-00952B52AA95}"/>
              </a:ext>
            </a:extLst>
          </p:cNvPr>
          <p:cNvSpPr txBox="1"/>
          <p:nvPr/>
        </p:nvSpPr>
        <p:spPr>
          <a:xfrm>
            <a:off x="4928839" y="4215635"/>
            <a:ext cx="2955732" cy="22211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" lvl="0" algn="just">
              <a:lnSpc>
                <a:spcPct val="120000"/>
              </a:lnSpc>
              <a:buSzPct val="100000"/>
            </a:pPr>
            <a:r>
              <a:rPr lang="en-US" sz="1600" b="1" dirty="0">
                <a:solidFill>
                  <a:srgbClr val="18C320"/>
                </a:solidFill>
              </a:rPr>
              <a:t>72 % </a:t>
            </a:r>
            <a:r>
              <a:rPr lang="en-US" sz="1600" b="1" dirty="0" err="1">
                <a:solidFill>
                  <a:srgbClr val="18C320"/>
                </a:solidFill>
              </a:rPr>
              <a:t>emisí</a:t>
            </a:r>
            <a:r>
              <a:rPr lang="en-US" sz="1600" b="1" dirty="0">
                <a:solidFill>
                  <a:srgbClr val="18C320"/>
                </a:solidFill>
              </a:rPr>
              <a:t> CO2 </a:t>
            </a:r>
            <a:r>
              <a:rPr lang="en-US" sz="1600" dirty="0" err="1">
                <a:solidFill>
                  <a:schemeClr val="tx1"/>
                </a:solidFill>
              </a:rPr>
              <a:t>produkovaných</a:t>
            </a:r>
            <a:r>
              <a:rPr lang="en-US" sz="1600" dirty="0">
                <a:solidFill>
                  <a:schemeClr val="tx1"/>
                </a:solidFill>
              </a:rPr>
              <a:t> v </a:t>
            </a:r>
            <a:r>
              <a:rPr lang="en-US" sz="1600" dirty="0" err="1">
                <a:solidFill>
                  <a:schemeClr val="tx1"/>
                </a:solidFill>
              </a:rPr>
              <a:t>odvětví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dopravy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pochází</a:t>
            </a:r>
            <a:r>
              <a:rPr lang="en-US" sz="1600" dirty="0">
                <a:solidFill>
                  <a:schemeClr val="tx1"/>
                </a:solidFill>
              </a:rPr>
              <a:t> z </a:t>
            </a:r>
            <a:r>
              <a:rPr lang="en-US" sz="1600" b="1" dirty="0" err="1">
                <a:solidFill>
                  <a:srgbClr val="18C320"/>
                </a:solidFill>
              </a:rPr>
              <a:t>automobilů</a:t>
            </a:r>
            <a:r>
              <a:rPr lang="en-US" sz="1600" b="1" dirty="0">
                <a:solidFill>
                  <a:srgbClr val="18C320"/>
                </a:solidFill>
              </a:rPr>
              <a:t> a </a:t>
            </a:r>
            <a:r>
              <a:rPr lang="en-US" sz="1600" b="1" dirty="0" err="1">
                <a:solidFill>
                  <a:srgbClr val="18C320"/>
                </a:solidFill>
              </a:rPr>
              <a:t>jiných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silničních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vozidel</a:t>
            </a:r>
            <a:r>
              <a:rPr lang="en-US" sz="1600" dirty="0">
                <a:solidFill>
                  <a:schemeClr val="tx1"/>
                </a:solidFill>
              </a:rPr>
              <a:t>. Od </a:t>
            </a:r>
            <a:r>
              <a:rPr lang="en-US" sz="1600" dirty="0" err="1">
                <a:solidFill>
                  <a:schemeClr val="tx1"/>
                </a:solidFill>
              </a:rPr>
              <a:t>roku</a:t>
            </a:r>
            <a:r>
              <a:rPr lang="en-US" sz="1600" dirty="0">
                <a:solidFill>
                  <a:schemeClr val="tx1"/>
                </a:solidFill>
              </a:rPr>
              <a:t> 1970 do </a:t>
            </a:r>
            <a:r>
              <a:rPr lang="en-US" sz="1600" dirty="0" err="1">
                <a:solidFill>
                  <a:schemeClr val="tx1"/>
                </a:solidFill>
              </a:rPr>
              <a:t>roku</a:t>
            </a:r>
            <a:r>
              <a:rPr lang="en-US" sz="1600" dirty="0">
                <a:solidFill>
                  <a:schemeClr val="tx1"/>
                </a:solidFill>
              </a:rPr>
              <a:t> 2010 </a:t>
            </a:r>
            <a:r>
              <a:rPr lang="en-US" sz="1600" dirty="0" err="1">
                <a:solidFill>
                  <a:schemeClr val="tx1"/>
                </a:solidFill>
              </a:rPr>
              <a:t>byla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vozidla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zodpovědná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za</a:t>
            </a:r>
            <a:r>
              <a:rPr lang="en-US" sz="1600" dirty="0">
                <a:solidFill>
                  <a:schemeClr val="tx1"/>
                </a:solidFill>
              </a:rPr>
              <a:t> 80 % </a:t>
            </a:r>
            <a:r>
              <a:rPr lang="en-US" sz="1600" dirty="0" err="1">
                <a:solidFill>
                  <a:schemeClr val="tx1"/>
                </a:solidFill>
              </a:rPr>
              <a:t>nárůstu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emisí</a:t>
            </a:r>
            <a:r>
              <a:rPr lang="en-US" sz="1600" dirty="0">
                <a:solidFill>
                  <a:schemeClr val="tx1"/>
                </a:solidFill>
              </a:rPr>
              <a:t>. (9)</a:t>
            </a:r>
          </a:p>
        </p:txBody>
      </p:sp>
      <p:sp>
        <p:nvSpPr>
          <p:cNvPr id="17" name="Google Shape;85;p6">
            <a:extLst>
              <a:ext uri="{FF2B5EF4-FFF2-40B4-BE49-F238E27FC236}">
                <a16:creationId xmlns:a16="http://schemas.microsoft.com/office/drawing/2014/main" id="{097ABFD9-BA27-4692-895F-E1C752F29A01}"/>
              </a:ext>
            </a:extLst>
          </p:cNvPr>
          <p:cNvSpPr txBox="1"/>
          <p:nvPr/>
        </p:nvSpPr>
        <p:spPr>
          <a:xfrm>
            <a:off x="319069" y="2696516"/>
            <a:ext cx="4252931" cy="22211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" lvl="0" algn="just">
              <a:lnSpc>
                <a:spcPct val="120000"/>
              </a:lnSpc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Na </a:t>
            </a:r>
            <a:r>
              <a:rPr lang="en-US" sz="1600" dirty="0" err="1">
                <a:solidFill>
                  <a:schemeClr val="tx1"/>
                </a:solidFill>
              </a:rPr>
              <a:t>dopravu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připadá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přibližně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rgbClr val="18C320"/>
                </a:solidFill>
              </a:rPr>
              <a:t>64 % </a:t>
            </a:r>
            <a:r>
              <a:rPr lang="en-US" sz="1600" b="1" dirty="0" err="1">
                <a:solidFill>
                  <a:srgbClr val="18C320"/>
                </a:solidFill>
              </a:rPr>
              <a:t>celosvětové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spotřeby</a:t>
            </a:r>
            <a:r>
              <a:rPr lang="en-US" sz="1600" b="1" dirty="0">
                <a:solidFill>
                  <a:srgbClr val="18C320"/>
                </a:solidFill>
              </a:rPr>
              <a:t> ropy, 27 % </a:t>
            </a:r>
            <a:r>
              <a:rPr lang="en-US" sz="1600" b="1" dirty="0" err="1">
                <a:solidFill>
                  <a:srgbClr val="18C320"/>
                </a:solidFill>
              </a:rPr>
              <a:t>veškeré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spotřeby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energie</a:t>
            </a:r>
            <a:r>
              <a:rPr lang="en-US" sz="1600" b="1" dirty="0">
                <a:solidFill>
                  <a:srgbClr val="18C320"/>
                </a:solidFill>
              </a:rPr>
              <a:t> a 23 % </a:t>
            </a:r>
            <a:r>
              <a:rPr lang="en-US" sz="1600" b="1" dirty="0" err="1">
                <a:solidFill>
                  <a:srgbClr val="18C320"/>
                </a:solidFill>
              </a:rPr>
              <a:t>světových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emisí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oxidu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uhličitého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souvisejících</a:t>
            </a:r>
            <a:r>
              <a:rPr lang="en-US" sz="1600" dirty="0">
                <a:solidFill>
                  <a:schemeClr val="tx1"/>
                </a:solidFill>
              </a:rPr>
              <a:t> s </a:t>
            </a:r>
            <a:r>
              <a:rPr lang="en-US" sz="1600" dirty="0" err="1">
                <a:solidFill>
                  <a:schemeClr val="tx1"/>
                </a:solidFill>
              </a:rPr>
              <a:t>energií</a:t>
            </a:r>
            <a:r>
              <a:rPr lang="en-US" sz="1600" dirty="0">
                <a:solidFill>
                  <a:schemeClr val="tx1"/>
                </a:solidFill>
              </a:rPr>
              <a:t>. Je </a:t>
            </a:r>
            <a:r>
              <a:rPr lang="en-US" sz="1600" dirty="0" err="1">
                <a:solidFill>
                  <a:schemeClr val="tx1"/>
                </a:solidFill>
              </a:rPr>
              <a:t>nejrychleji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rostoucím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zdrojem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emisí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skleníkových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plynů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světě</a:t>
            </a:r>
            <a:r>
              <a:rPr lang="en-US" sz="1600" dirty="0">
                <a:solidFill>
                  <a:schemeClr val="tx1"/>
                </a:solidFill>
              </a:rPr>
              <a:t>. (9)</a:t>
            </a:r>
          </a:p>
        </p:txBody>
      </p:sp>
      <p:sp>
        <p:nvSpPr>
          <p:cNvPr id="20" name="Google Shape;85;p6">
            <a:extLst>
              <a:ext uri="{FF2B5EF4-FFF2-40B4-BE49-F238E27FC236}">
                <a16:creationId xmlns:a16="http://schemas.microsoft.com/office/drawing/2014/main" id="{C2946BFA-CC57-43C4-8EC6-5F85A3C9BCE4}"/>
              </a:ext>
            </a:extLst>
          </p:cNvPr>
          <p:cNvSpPr txBox="1"/>
          <p:nvPr/>
        </p:nvSpPr>
        <p:spPr>
          <a:xfrm>
            <a:off x="319069" y="5096100"/>
            <a:ext cx="4252931" cy="13324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" lvl="0" algn="just">
              <a:lnSpc>
                <a:spcPct val="120000"/>
              </a:lnSpc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S </a:t>
            </a:r>
            <a:r>
              <a:rPr lang="en-US" sz="1600" dirty="0" err="1">
                <a:solidFill>
                  <a:schemeClr val="tx1"/>
                </a:solidFill>
              </a:rPr>
              <a:t>rostoucím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počtem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obyvatel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ekonomikou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potřebou</a:t>
            </a:r>
            <a:r>
              <a:rPr lang="en-US" sz="1600" dirty="0">
                <a:solidFill>
                  <a:schemeClr val="tx1"/>
                </a:solidFill>
              </a:rPr>
              <a:t> mobility by se </a:t>
            </a:r>
            <a:r>
              <a:rPr lang="en-US" sz="1600" dirty="0" err="1">
                <a:solidFill>
                  <a:schemeClr val="tx1"/>
                </a:solidFill>
              </a:rPr>
              <a:t>emise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skleníkových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plynů</a:t>
            </a:r>
            <a:r>
              <a:rPr lang="en-US" sz="1600" dirty="0">
                <a:solidFill>
                  <a:schemeClr val="tx1"/>
                </a:solidFill>
              </a:rPr>
              <a:t> z </a:t>
            </a:r>
            <a:r>
              <a:rPr lang="en-US" sz="1600" dirty="0" err="1">
                <a:solidFill>
                  <a:schemeClr val="tx1"/>
                </a:solidFill>
              </a:rPr>
              <a:t>dopravy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mohly</a:t>
            </a:r>
            <a:r>
              <a:rPr lang="en-US" sz="1600" b="1" dirty="0">
                <a:solidFill>
                  <a:srgbClr val="18C320"/>
                </a:solidFill>
              </a:rPr>
              <a:t> do </a:t>
            </a:r>
            <a:r>
              <a:rPr lang="en-US" sz="1600" b="1" dirty="0" err="1">
                <a:solidFill>
                  <a:srgbClr val="18C320"/>
                </a:solidFill>
              </a:rPr>
              <a:t>roku</a:t>
            </a:r>
            <a:r>
              <a:rPr lang="en-US" sz="1600" b="1" dirty="0">
                <a:solidFill>
                  <a:srgbClr val="18C320"/>
                </a:solidFill>
              </a:rPr>
              <a:t> 2050 </a:t>
            </a:r>
            <a:r>
              <a:rPr lang="en-US" sz="1600" b="1" dirty="0" err="1">
                <a:solidFill>
                  <a:srgbClr val="18C320"/>
                </a:solidFill>
              </a:rPr>
              <a:t>zvýšit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až</a:t>
            </a:r>
            <a:r>
              <a:rPr lang="en-US" sz="1600" b="1" dirty="0">
                <a:solidFill>
                  <a:srgbClr val="18C320"/>
                </a:solidFill>
              </a:rPr>
              <a:t> o 60 %,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pokud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nebudou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kontrolovány</a:t>
            </a:r>
            <a:r>
              <a:rPr lang="en-US" sz="1600" dirty="0">
                <a:solidFill>
                  <a:schemeClr val="tx1"/>
                </a:solidFill>
              </a:rPr>
              <a:t>. (10)</a:t>
            </a:r>
          </a:p>
        </p:txBody>
      </p:sp>
      <p:pic>
        <p:nvPicPr>
          <p:cNvPr id="11" name="Picture 2" descr="Question Mark Response - Free image on Pixabay">
            <a:extLst>
              <a:ext uri="{FF2B5EF4-FFF2-40B4-BE49-F238E27FC236}">
                <a16:creationId xmlns:a16="http://schemas.microsoft.com/office/drawing/2014/main" id="{1DC1AAFE-636E-417F-9E30-C05877F93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5146" r="13445" b="7613"/>
          <a:stretch/>
        </p:blipFill>
        <p:spPr bwMode="auto">
          <a:xfrm>
            <a:off x="7872760" y="1055322"/>
            <a:ext cx="1271240" cy="16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3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  <p:sp>
        <p:nvSpPr>
          <p:cNvPr id="85" name="Google Shape;85;p6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Fakta a čísla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19070" y="1929637"/>
            <a:ext cx="886144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>
                <a:solidFill>
                  <a:srgbClr val="18C320"/>
                </a:solidFill>
              </a:rPr>
              <a:t>A co odvětví dopravy?</a:t>
            </a:r>
          </a:p>
        </p:txBody>
      </p:sp>
      <p:sp>
        <p:nvSpPr>
          <p:cNvPr id="18" name="Google Shape;85;p6">
            <a:extLst>
              <a:ext uri="{FF2B5EF4-FFF2-40B4-BE49-F238E27FC236}">
                <a16:creationId xmlns:a16="http://schemas.microsoft.com/office/drawing/2014/main" id="{C3CBE330-36D6-4E90-8D94-9D758211BD79}"/>
              </a:ext>
            </a:extLst>
          </p:cNvPr>
          <p:cNvSpPr txBox="1"/>
          <p:nvPr/>
        </p:nvSpPr>
        <p:spPr>
          <a:xfrm>
            <a:off x="4291525" y="3410536"/>
            <a:ext cx="3822188" cy="23038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" lvl="0" algn="just">
              <a:lnSpc>
                <a:spcPct val="120000"/>
              </a:lnSpc>
              <a:buSzPct val="100000"/>
            </a:pPr>
            <a:r>
              <a:rPr lang="en-US" sz="1600" dirty="0" err="1">
                <a:solidFill>
                  <a:schemeClr val="tx1"/>
                </a:solidFill>
              </a:rPr>
              <a:t>Každý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rok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lze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téměř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rgbClr val="18C320"/>
                </a:solidFill>
              </a:rPr>
              <a:t>185 000 </a:t>
            </a:r>
            <a:r>
              <a:rPr lang="en-US" sz="1600" dirty="0" err="1">
                <a:solidFill>
                  <a:schemeClr val="tx1"/>
                </a:solidFill>
              </a:rPr>
              <a:t>úmrtí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přímo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přičíst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znečištění</a:t>
            </a:r>
            <a:r>
              <a:rPr lang="en-US" sz="1600" dirty="0">
                <a:solidFill>
                  <a:schemeClr val="tx1"/>
                </a:solidFill>
              </a:rPr>
              <a:t> z </a:t>
            </a:r>
            <a:r>
              <a:rPr lang="en-US" sz="1600" dirty="0" err="1">
                <a:solidFill>
                  <a:srgbClr val="18C320"/>
                </a:solidFill>
              </a:rPr>
              <a:t>automobilů</a:t>
            </a:r>
            <a:r>
              <a:rPr lang="en-US" sz="1600" dirty="0">
                <a:solidFill>
                  <a:schemeClr val="tx1"/>
                </a:solidFill>
              </a:rPr>
              <a:t>. Na </a:t>
            </a:r>
            <a:r>
              <a:rPr lang="en-US" sz="1600" dirty="0" err="1">
                <a:solidFill>
                  <a:schemeClr val="tx1"/>
                </a:solidFill>
              </a:rPr>
              <a:t>světových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silnicích</a:t>
            </a:r>
            <a:r>
              <a:rPr lang="en-US" sz="1600" dirty="0">
                <a:solidFill>
                  <a:schemeClr val="tx1"/>
                </a:solidFill>
              </a:rPr>
              <a:t> je </a:t>
            </a:r>
            <a:r>
              <a:rPr lang="en-US" sz="1600" dirty="0" err="1">
                <a:solidFill>
                  <a:schemeClr val="tx1"/>
                </a:solidFill>
              </a:rPr>
              <a:t>každoročně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usmrceno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více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než</a:t>
            </a:r>
            <a:r>
              <a:rPr lang="en-US" sz="1600" dirty="0">
                <a:solidFill>
                  <a:schemeClr val="tx1"/>
                </a:solidFill>
              </a:rPr>
              <a:t> 1,25 </a:t>
            </a:r>
            <a:r>
              <a:rPr lang="en-US" sz="1600" dirty="0" err="1">
                <a:solidFill>
                  <a:schemeClr val="tx1"/>
                </a:solidFill>
              </a:rPr>
              <a:t>milionu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lidí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až</a:t>
            </a:r>
            <a:r>
              <a:rPr lang="en-US" sz="1600" dirty="0">
                <a:solidFill>
                  <a:schemeClr val="tx1"/>
                </a:solidFill>
              </a:rPr>
              <a:t> 50 </a:t>
            </a:r>
            <a:r>
              <a:rPr lang="en-US" sz="1600" dirty="0" err="1">
                <a:solidFill>
                  <a:schemeClr val="tx1"/>
                </a:solidFill>
              </a:rPr>
              <a:t>milionů</a:t>
            </a:r>
            <a:r>
              <a:rPr lang="en-US" sz="1600" dirty="0">
                <a:solidFill>
                  <a:schemeClr val="tx1"/>
                </a:solidFill>
              </a:rPr>
              <a:t> je </a:t>
            </a:r>
            <a:r>
              <a:rPr lang="en-US" sz="1600" dirty="0" err="1">
                <a:solidFill>
                  <a:schemeClr val="tx1"/>
                </a:solidFill>
              </a:rPr>
              <a:t>zraněno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Světová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banka</a:t>
            </a:r>
            <a:r>
              <a:rPr lang="en-US" sz="1600" dirty="0">
                <a:solidFill>
                  <a:schemeClr val="tx1"/>
                </a:solidFill>
              </a:rPr>
              <a:t>, 2019). (10)</a:t>
            </a:r>
          </a:p>
        </p:txBody>
      </p:sp>
      <p:sp>
        <p:nvSpPr>
          <p:cNvPr id="19" name="Google Shape;85;p6">
            <a:extLst>
              <a:ext uri="{FF2B5EF4-FFF2-40B4-BE49-F238E27FC236}">
                <a16:creationId xmlns:a16="http://schemas.microsoft.com/office/drawing/2014/main" id="{2AD82E19-EAB9-4C62-96E4-829F6C1347F0}"/>
              </a:ext>
            </a:extLst>
          </p:cNvPr>
          <p:cNvSpPr txBox="1"/>
          <p:nvPr/>
        </p:nvSpPr>
        <p:spPr>
          <a:xfrm>
            <a:off x="348369" y="2943921"/>
            <a:ext cx="3376138" cy="275006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" algn="just">
              <a:lnSpc>
                <a:spcPct val="120000"/>
              </a:lnSpc>
              <a:buSzPct val="100000"/>
            </a:pPr>
            <a:r>
              <a:rPr lang="en-US" sz="1600" dirty="0" err="1">
                <a:solidFill>
                  <a:schemeClr val="tx1"/>
                </a:solidFill>
              </a:rPr>
              <a:t>Odvětví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letectví</a:t>
            </a:r>
            <a:r>
              <a:rPr lang="en-US" sz="1600" dirty="0">
                <a:solidFill>
                  <a:schemeClr val="tx1"/>
                </a:solidFill>
              </a:rPr>
              <a:t> v </a:t>
            </a:r>
            <a:r>
              <a:rPr lang="en-US" sz="1600" dirty="0" err="1">
                <a:solidFill>
                  <a:schemeClr val="tx1"/>
                </a:solidFill>
              </a:rPr>
              <a:t>současnosti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produkuje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přibližně</a:t>
            </a:r>
            <a:r>
              <a:rPr lang="en-US" sz="1600" dirty="0">
                <a:solidFill>
                  <a:schemeClr val="tx1"/>
                </a:solidFill>
              </a:rPr>
              <a:t> 2 % </a:t>
            </a:r>
            <a:r>
              <a:rPr lang="en-US" sz="1600" dirty="0" err="1">
                <a:solidFill>
                  <a:schemeClr val="tx1"/>
                </a:solidFill>
              </a:rPr>
              <a:t>celosvětových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emisí</a:t>
            </a:r>
            <a:r>
              <a:rPr lang="en-US" sz="1600" dirty="0">
                <a:solidFill>
                  <a:schemeClr val="tx1"/>
                </a:solidFill>
              </a:rPr>
              <a:t> a je </a:t>
            </a:r>
            <a:r>
              <a:rPr lang="en-US" sz="1600" dirty="0" err="1">
                <a:solidFill>
                  <a:schemeClr val="tx1"/>
                </a:solidFill>
              </a:rPr>
              <a:t>jedním</a:t>
            </a:r>
            <a:r>
              <a:rPr lang="en-US" sz="1600" dirty="0">
                <a:solidFill>
                  <a:schemeClr val="tx1"/>
                </a:solidFill>
              </a:rPr>
              <a:t> z </a:t>
            </a:r>
            <a:r>
              <a:rPr lang="en-US" sz="1600" dirty="0" err="1">
                <a:solidFill>
                  <a:schemeClr val="tx1"/>
                </a:solidFill>
              </a:rPr>
              <a:t>nejrychleji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rostoucích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znečišťovatelů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Zpáteční</a:t>
            </a:r>
            <a:r>
              <a:rPr lang="en-US" sz="1600" dirty="0">
                <a:solidFill>
                  <a:schemeClr val="tx1"/>
                </a:solidFill>
              </a:rPr>
              <a:t> let z </a:t>
            </a:r>
            <a:r>
              <a:rPr lang="en-US" sz="1600" b="1" dirty="0" err="1">
                <a:solidFill>
                  <a:srgbClr val="18C320"/>
                </a:solidFill>
              </a:rPr>
              <a:t>Londýna</a:t>
            </a:r>
            <a:r>
              <a:rPr lang="en-US" sz="1600" b="1" dirty="0">
                <a:solidFill>
                  <a:srgbClr val="18C320"/>
                </a:solidFill>
              </a:rPr>
              <a:t> do </a:t>
            </a:r>
            <a:r>
              <a:rPr lang="en-US" sz="1600" b="1" dirty="0" err="1">
                <a:solidFill>
                  <a:srgbClr val="18C320"/>
                </a:solidFill>
              </a:rPr>
              <a:t>Říma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vyprodukuje</a:t>
            </a:r>
            <a:r>
              <a:rPr lang="en-US" sz="1600" dirty="0">
                <a:solidFill>
                  <a:schemeClr val="tx1"/>
                </a:solidFill>
              </a:rPr>
              <a:t> 234 kg CO2, </a:t>
            </a:r>
            <a:r>
              <a:rPr lang="en-US" sz="1600" dirty="0" err="1">
                <a:solidFill>
                  <a:schemeClr val="tx1"/>
                </a:solidFill>
              </a:rPr>
              <a:t>což</a:t>
            </a:r>
            <a:r>
              <a:rPr lang="en-US" sz="1600" dirty="0">
                <a:solidFill>
                  <a:schemeClr val="tx1"/>
                </a:solidFill>
              </a:rPr>
              <a:t> je </a:t>
            </a:r>
            <a:r>
              <a:rPr lang="en-US" sz="1600" dirty="0" err="1">
                <a:solidFill>
                  <a:schemeClr val="tx1"/>
                </a:solidFill>
              </a:rPr>
              <a:t>tolik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kolik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vypustí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průměrný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obyvatel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Madagaskaru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jeden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rok</a:t>
            </a:r>
            <a:r>
              <a:rPr lang="en-US" sz="1600" dirty="0">
                <a:solidFill>
                  <a:schemeClr val="tx1"/>
                </a:solidFill>
              </a:rPr>
              <a:t>! (11)</a:t>
            </a:r>
          </a:p>
        </p:txBody>
      </p:sp>
      <p:pic>
        <p:nvPicPr>
          <p:cNvPr id="11" name="Picture 2" descr="Question Mark Response - Free image on Pixabay">
            <a:extLst>
              <a:ext uri="{FF2B5EF4-FFF2-40B4-BE49-F238E27FC236}">
                <a16:creationId xmlns:a16="http://schemas.microsoft.com/office/drawing/2014/main" id="{1DC1AAFE-636E-417F-9E30-C05877F93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5146" r="13445" b="7613"/>
          <a:stretch/>
        </p:blipFill>
        <p:spPr bwMode="auto">
          <a:xfrm>
            <a:off x="6842473" y="1585550"/>
            <a:ext cx="1271240" cy="16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2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  <p:sp>
        <p:nvSpPr>
          <p:cNvPr id="85" name="Google Shape;85;p6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3. Fakta a čísla</a:t>
            </a:r>
          </a:p>
        </p:txBody>
      </p:sp>
      <p:sp>
        <p:nvSpPr>
          <p:cNvPr id="87" name="Google Shape;87;p6"/>
          <p:cNvSpPr/>
          <p:nvPr/>
        </p:nvSpPr>
        <p:spPr>
          <a:xfrm>
            <a:off x="319069" y="1929637"/>
            <a:ext cx="83677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b="1" dirty="0" err="1">
                <a:solidFill>
                  <a:srgbClr val="18C320"/>
                </a:solidFill>
              </a:rPr>
              <a:t>Emise</a:t>
            </a:r>
            <a:r>
              <a:rPr lang="en-US" sz="1600" b="1" dirty="0">
                <a:solidFill>
                  <a:srgbClr val="18C320"/>
                </a:solidFill>
              </a:rPr>
              <a:t> z </a:t>
            </a:r>
            <a:r>
              <a:rPr lang="en-US" sz="1600" b="1" dirty="0" err="1">
                <a:solidFill>
                  <a:srgbClr val="18C320"/>
                </a:solidFill>
              </a:rPr>
              <a:t>dopravy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ve</a:t>
            </a:r>
            <a:r>
              <a:rPr lang="en-US" sz="1600" b="1" dirty="0">
                <a:solidFill>
                  <a:srgbClr val="18C320"/>
                </a:solidFill>
              </a:rPr>
              <a:t> </a:t>
            </a:r>
            <a:r>
              <a:rPr lang="en-US" sz="1600" b="1" dirty="0" err="1">
                <a:solidFill>
                  <a:srgbClr val="18C320"/>
                </a:solidFill>
              </a:rPr>
              <a:t>světě</a:t>
            </a:r>
            <a:r>
              <a:rPr lang="en-US" sz="1600" b="1" dirty="0">
                <a:solidFill>
                  <a:srgbClr val="18C320"/>
                </a:solidFill>
              </a:rPr>
              <a:t> (12)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>
              <a:solidFill>
                <a:schemeClr val="dk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C5F519-7697-40A3-87E4-21C8F27EE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31" y="2873466"/>
            <a:ext cx="8280286" cy="3854722"/>
          </a:xfrm>
          <a:prstGeom prst="rect">
            <a:avLst/>
          </a:prstGeom>
        </p:spPr>
      </p:pic>
      <p:sp>
        <p:nvSpPr>
          <p:cNvPr id="6" name="Google Shape;79;g10b78f225a7_0_23">
            <a:extLst>
              <a:ext uri="{FF2B5EF4-FFF2-40B4-BE49-F238E27FC236}">
                <a16:creationId xmlns:a16="http://schemas.microsoft.com/office/drawing/2014/main" id="{D471A48A-332A-BCE1-A7BB-DD9AFF452BD0}"/>
              </a:ext>
            </a:extLst>
          </p:cNvPr>
          <p:cNvSpPr/>
          <p:nvPr/>
        </p:nvSpPr>
        <p:spPr>
          <a:xfrm>
            <a:off x="319069" y="2342229"/>
            <a:ext cx="83677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600" dirty="0">
                <a:solidFill>
                  <a:schemeClr val="dk1"/>
                </a:solidFill>
              </a:rPr>
              <a:t>Na </a:t>
            </a:r>
            <a:r>
              <a:rPr lang="en-GB" sz="1600" dirty="0" err="1">
                <a:solidFill>
                  <a:schemeClr val="dk1"/>
                </a:solidFill>
              </a:rPr>
              <a:t>této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mapě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jsou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uvedeny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emise</a:t>
            </a:r>
            <a:r>
              <a:rPr lang="en-GB" sz="1600" b="1" dirty="0">
                <a:solidFill>
                  <a:srgbClr val="18C320"/>
                </a:solidFill>
              </a:rPr>
              <a:t> z </a:t>
            </a:r>
            <a:r>
              <a:rPr lang="en-GB" sz="1600" b="1" dirty="0" err="1">
                <a:solidFill>
                  <a:srgbClr val="18C320"/>
                </a:solidFill>
              </a:rPr>
              <a:t>dopravy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dirty="0">
                <a:solidFill>
                  <a:schemeClr val="dk1"/>
                </a:solidFill>
              </a:rPr>
              <a:t>v </a:t>
            </a:r>
            <a:r>
              <a:rPr lang="en-GB" sz="1600" dirty="0" err="1">
                <a:solidFill>
                  <a:schemeClr val="dk1"/>
                </a:solidFill>
              </a:rPr>
              <a:t>jednotlivých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zemích</a:t>
            </a:r>
            <a:r>
              <a:rPr lang="en-GB" sz="1600" dirty="0">
                <a:solidFill>
                  <a:schemeClr val="dk1"/>
                </a:solidFill>
              </a:rPr>
              <a:t>. </a:t>
            </a:r>
            <a:r>
              <a:rPr lang="en-GB" sz="1600" dirty="0" err="1">
                <a:solidFill>
                  <a:schemeClr val="dk1"/>
                </a:solidFill>
              </a:rPr>
              <a:t>Nejvíce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znečišťující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zemí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jsou</a:t>
            </a:r>
            <a:r>
              <a:rPr lang="en-GB" sz="1600" dirty="0">
                <a:solidFill>
                  <a:schemeClr val="dk1"/>
                </a:solidFill>
              </a:rPr>
              <a:t> USA, </a:t>
            </a:r>
            <a:r>
              <a:rPr lang="en-GB" sz="1600" dirty="0" err="1">
                <a:solidFill>
                  <a:schemeClr val="dk1"/>
                </a:solidFill>
              </a:rPr>
              <a:t>následované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Čínou</a:t>
            </a:r>
            <a:r>
              <a:rPr lang="en-GB" sz="1600" dirty="0">
                <a:solidFill>
                  <a:schemeClr val="dk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096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02" y="1094576"/>
            <a:ext cx="8614395" cy="5326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/>
          <p:nvPr/>
        </p:nvSpPr>
        <p:spPr>
          <a:xfrm>
            <a:off x="348369" y="3589447"/>
            <a:ext cx="836773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cs-CZ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Následující test obsahuje 5 otázek, které musíte zodpovědět, abyste potvrdili, že rozumíte obsahu aktuální kapsle. </a:t>
            </a:r>
            <a:endParaRPr lang="en-US" sz="2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/>
            <a:endParaRPr lang="en-US" sz="2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cs-CZ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Každá správná odpověď je za 1 bod. Chyby se nezapočítávají. </a:t>
            </a:r>
            <a:endParaRPr lang="en-US" sz="2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5" name="Google Shape;145;p14">
            <a:hlinkClick r:id="" action="ppaction://hlinkshowjump?jump=nextslide"/>
          </p:cNvPr>
          <p:cNvSpPr/>
          <p:nvPr/>
        </p:nvSpPr>
        <p:spPr>
          <a:xfrm>
            <a:off x="7474187" y="5832263"/>
            <a:ext cx="903249" cy="49065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F7CECCC-0B9B-840F-FB89-A513362BE080}"/>
              </a:ext>
            </a:extLst>
          </p:cNvPr>
          <p:cNvSpPr/>
          <p:nvPr/>
        </p:nvSpPr>
        <p:spPr>
          <a:xfrm>
            <a:off x="430923" y="1458201"/>
            <a:ext cx="3573518" cy="412640"/>
          </a:xfrm>
          <a:prstGeom prst="rect">
            <a:avLst/>
          </a:prstGeom>
          <a:solidFill>
            <a:srgbClr val="009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2FF1F61-1FB7-EC6A-5F1C-2BF06AF08B93}"/>
              </a:ext>
            </a:extLst>
          </p:cNvPr>
          <p:cNvSpPr txBox="1"/>
          <p:nvPr/>
        </p:nvSpPr>
        <p:spPr>
          <a:xfrm>
            <a:off x="430923" y="1446109"/>
            <a:ext cx="317412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Závěrečný test kapsle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Sebehodnotící </a:t>
            </a:r>
            <a:r>
              <a:rPr lang="cs-CZ" sz="2400" dirty="0">
                <a:solidFill>
                  <a:schemeClr val="lt1"/>
                </a:solidFill>
              </a:rPr>
              <a:t>test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316950" y="1778634"/>
            <a:ext cx="85101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dirty="0"/>
              <a:t>Otázka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n°1: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2000"/>
            </a:pPr>
            <a:r>
              <a:rPr lang="es-ES" sz="2000" dirty="0">
                <a:solidFill>
                  <a:schemeClr val="dk1"/>
                </a:solidFill>
              </a:rPr>
              <a:t>Který z následujících pojmů je široký pojem, který popisuje hospodaření se zdroji bez jejich vyčerpání pro budoucí generace? </a:t>
            </a:r>
          </a:p>
        </p:txBody>
      </p:sp>
      <p:sp>
        <p:nvSpPr>
          <p:cNvPr id="153" name="Google Shape;153;p15"/>
          <p:cNvSpPr/>
          <p:nvPr/>
        </p:nvSpPr>
        <p:spPr>
          <a:xfrm>
            <a:off x="1828799" y="3792448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600"/>
            </a:pPr>
            <a:r>
              <a:rPr lang="es-ES" sz="1600" dirty="0">
                <a:solidFill>
                  <a:srgbClr val="244061"/>
                </a:solidFill>
              </a:rPr>
              <a:t>Životní prostředí</a:t>
            </a:r>
          </a:p>
        </p:txBody>
      </p:sp>
      <p:sp>
        <p:nvSpPr>
          <p:cNvPr id="154" name="Google Shape;154;p15"/>
          <p:cNvSpPr/>
          <p:nvPr/>
        </p:nvSpPr>
        <p:spPr>
          <a:xfrm>
            <a:off x="1828800" y="296244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rgbClr val="244061"/>
                </a:solidFill>
              </a:rPr>
              <a:t>Udržitelný rozvoj</a:t>
            </a:r>
          </a:p>
        </p:txBody>
      </p:sp>
      <p:sp>
        <p:nvSpPr>
          <p:cNvPr id="155" name="Google Shape;155;p15"/>
          <p:cNvSpPr/>
          <p:nvPr/>
        </p:nvSpPr>
        <p:spPr>
          <a:xfrm>
            <a:off x="1828799" y="4531584"/>
            <a:ext cx="5218113" cy="40521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chemeClr val="dk2"/>
                </a:solidFill>
              </a:rPr>
              <a:t>Udržitelnost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1828799" y="537551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chemeClr val="dk2"/>
                </a:solidFill>
              </a:rPr>
              <a:t>Sociální začlenění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Sebehodnotící </a:t>
            </a:r>
            <a:r>
              <a:rPr lang="cs-CZ" sz="2400" dirty="0">
                <a:solidFill>
                  <a:schemeClr val="lt1"/>
                </a:solidFill>
              </a:rPr>
              <a:t>test</a:t>
            </a:r>
            <a:endParaRPr lang="es-ES" sz="2400" dirty="0">
              <a:solidFill>
                <a:schemeClr val="lt1"/>
              </a:solidFill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316950" y="1778634"/>
            <a:ext cx="8510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dirty="0"/>
              <a:t>Otázka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n°2: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2000"/>
            </a:pPr>
            <a:r>
              <a:rPr lang="es-ES" sz="2000" dirty="0">
                <a:solidFill>
                  <a:schemeClr val="dk1"/>
                </a:solidFill>
              </a:rPr>
              <a:t>Které jsou tři základní pilíře udržitelnosti?</a:t>
            </a:r>
          </a:p>
        </p:txBody>
      </p:sp>
      <p:sp>
        <p:nvSpPr>
          <p:cNvPr id="164" name="Google Shape;164;p16"/>
          <p:cNvSpPr/>
          <p:nvPr/>
        </p:nvSpPr>
        <p:spPr>
          <a:xfrm>
            <a:off x="1828799" y="3792448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rgbClr val="17365D"/>
                </a:solidFill>
              </a:rPr>
              <a:t>Životní prostředí, společnost a spravedlnost</a:t>
            </a:r>
          </a:p>
        </p:txBody>
      </p:sp>
      <p:sp>
        <p:nvSpPr>
          <p:cNvPr id="165" name="Google Shape;165;p16"/>
          <p:cNvSpPr/>
          <p:nvPr/>
        </p:nvSpPr>
        <p:spPr>
          <a:xfrm>
            <a:off x="1828800" y="296244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rgbClr val="244061"/>
                </a:solidFill>
              </a:rPr>
              <a:t>Zaměstnanost, životní prostředí a společnost</a:t>
            </a:r>
          </a:p>
        </p:txBody>
      </p:sp>
      <p:sp>
        <p:nvSpPr>
          <p:cNvPr id="166" name="Google Shape;166;p16"/>
          <p:cNvSpPr/>
          <p:nvPr/>
        </p:nvSpPr>
        <p:spPr>
          <a:xfrm>
            <a:off x="1828799" y="4531584"/>
            <a:ext cx="5218113" cy="40521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rgbClr val="17365D"/>
                </a:solidFill>
              </a:rPr>
              <a:t>Životní prostředí, ekonomika a společnost</a:t>
            </a:r>
          </a:p>
        </p:txBody>
      </p:sp>
      <p:sp>
        <p:nvSpPr>
          <p:cNvPr id="167" name="Google Shape;167;p16"/>
          <p:cNvSpPr/>
          <p:nvPr/>
        </p:nvSpPr>
        <p:spPr>
          <a:xfrm>
            <a:off x="1828799" y="537551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chemeClr val="dk2"/>
                </a:solidFill>
              </a:rPr>
              <a:t>Životní prostředí, ekonomika a vzdělávání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Sebehodnotící </a:t>
            </a:r>
            <a:r>
              <a:rPr lang="cs-CZ" sz="2400" dirty="0">
                <a:solidFill>
                  <a:schemeClr val="lt1"/>
                </a:solidFill>
              </a:rPr>
              <a:t>test</a:t>
            </a:r>
            <a:endParaRPr lang="es-ES" sz="2400" dirty="0">
              <a:solidFill>
                <a:schemeClr val="lt1"/>
              </a:solidFill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316950" y="1778634"/>
            <a:ext cx="8510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dirty="0"/>
              <a:t>Otázka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n°3: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2000"/>
            </a:pPr>
            <a:r>
              <a:rPr lang="es-ES" sz="2000" dirty="0">
                <a:solidFill>
                  <a:schemeClr val="dk1"/>
                </a:solidFill>
              </a:rPr>
              <a:t>Co není pravda o udržitelném rozvoji? </a:t>
            </a:r>
          </a:p>
        </p:txBody>
      </p:sp>
      <p:sp>
        <p:nvSpPr>
          <p:cNvPr id="186" name="Google Shape;186;p18"/>
          <p:cNvSpPr/>
          <p:nvPr/>
        </p:nvSpPr>
        <p:spPr>
          <a:xfrm>
            <a:off x="1828799" y="3792448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n-US" sz="1600" dirty="0" err="1">
                <a:solidFill>
                  <a:srgbClr val="17365D"/>
                </a:solidFill>
              </a:rPr>
              <a:t>Nejde</a:t>
            </a:r>
            <a:r>
              <a:rPr lang="en-US" sz="1600" dirty="0">
                <a:solidFill>
                  <a:srgbClr val="17365D"/>
                </a:solidFill>
              </a:rPr>
              <a:t> </a:t>
            </a:r>
            <a:r>
              <a:rPr lang="en-US" sz="1600" dirty="0" err="1">
                <a:solidFill>
                  <a:srgbClr val="17365D"/>
                </a:solidFill>
              </a:rPr>
              <a:t>jen</a:t>
            </a:r>
            <a:r>
              <a:rPr lang="en-US" sz="1600" dirty="0">
                <a:solidFill>
                  <a:srgbClr val="17365D"/>
                </a:solidFill>
              </a:rPr>
              <a:t> o </a:t>
            </a:r>
            <a:r>
              <a:rPr lang="en-US" sz="1600" dirty="0" err="1">
                <a:solidFill>
                  <a:srgbClr val="17365D"/>
                </a:solidFill>
              </a:rPr>
              <a:t>životní</a:t>
            </a:r>
            <a:r>
              <a:rPr lang="en-US" sz="1600" dirty="0">
                <a:solidFill>
                  <a:srgbClr val="17365D"/>
                </a:solidFill>
              </a:rPr>
              <a:t> </a:t>
            </a:r>
            <a:r>
              <a:rPr lang="en-US" sz="1600" dirty="0" err="1">
                <a:solidFill>
                  <a:srgbClr val="17365D"/>
                </a:solidFill>
              </a:rPr>
              <a:t>prostředí</a:t>
            </a:r>
            <a:endParaRPr lang="en-US" sz="1600" dirty="0">
              <a:solidFill>
                <a:srgbClr val="17365D"/>
              </a:solidFill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1828800" y="296244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pl-PL" sz="1600" dirty="0">
                <a:solidFill>
                  <a:srgbClr val="244061"/>
                </a:solidFill>
              </a:rPr>
              <a:t>Je založena na respektování ekologických limitů Země.</a:t>
            </a:r>
          </a:p>
        </p:txBody>
      </p:sp>
      <p:sp>
        <p:nvSpPr>
          <p:cNvPr id="188" name="Google Shape;188;p18"/>
          <p:cNvSpPr/>
          <p:nvPr/>
        </p:nvSpPr>
        <p:spPr>
          <a:xfrm>
            <a:off x="1828799" y="4531584"/>
            <a:ext cx="5218113" cy="40521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600"/>
            </a:pPr>
            <a:r>
              <a:rPr lang="en-US" sz="1600" dirty="0" err="1">
                <a:solidFill>
                  <a:srgbClr val="17365D"/>
                </a:solidFill>
              </a:rPr>
              <a:t>Jejím</a:t>
            </a:r>
            <a:r>
              <a:rPr lang="en-US" sz="1600" dirty="0">
                <a:solidFill>
                  <a:srgbClr val="17365D"/>
                </a:solidFill>
              </a:rPr>
              <a:t> </a:t>
            </a:r>
            <a:r>
              <a:rPr lang="en-US" sz="1600" dirty="0" err="1">
                <a:solidFill>
                  <a:srgbClr val="17365D"/>
                </a:solidFill>
              </a:rPr>
              <a:t>cílem</a:t>
            </a:r>
            <a:r>
              <a:rPr lang="en-US" sz="1600" dirty="0">
                <a:solidFill>
                  <a:srgbClr val="17365D"/>
                </a:solidFill>
              </a:rPr>
              <a:t> je </a:t>
            </a:r>
            <a:r>
              <a:rPr lang="en-US" sz="1600" dirty="0" err="1">
                <a:solidFill>
                  <a:srgbClr val="17365D"/>
                </a:solidFill>
              </a:rPr>
              <a:t>lidský</a:t>
            </a:r>
            <a:r>
              <a:rPr lang="en-US" sz="1600" dirty="0">
                <a:solidFill>
                  <a:srgbClr val="17365D"/>
                </a:solidFill>
              </a:rPr>
              <a:t> </a:t>
            </a:r>
            <a:r>
              <a:rPr lang="en-US" sz="1600" dirty="0" err="1">
                <a:solidFill>
                  <a:srgbClr val="17365D"/>
                </a:solidFill>
              </a:rPr>
              <a:t>rozvoj</a:t>
            </a:r>
            <a:endParaRPr lang="en-US" sz="1600" dirty="0">
              <a:solidFill>
                <a:srgbClr val="17365D"/>
              </a:solidFill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1828799" y="537551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600"/>
            </a:pPr>
            <a:r>
              <a:rPr lang="en-US" sz="1600" dirty="0" err="1">
                <a:solidFill>
                  <a:srgbClr val="17365D"/>
                </a:solidFill>
              </a:rPr>
              <a:t>Jejím</a:t>
            </a:r>
            <a:r>
              <a:rPr lang="en-US" sz="1600" dirty="0">
                <a:solidFill>
                  <a:srgbClr val="17365D"/>
                </a:solidFill>
              </a:rPr>
              <a:t> </a:t>
            </a:r>
            <a:r>
              <a:rPr lang="en-US" sz="1600" dirty="0" err="1">
                <a:solidFill>
                  <a:srgbClr val="17365D"/>
                </a:solidFill>
              </a:rPr>
              <a:t>cílem</a:t>
            </a:r>
            <a:r>
              <a:rPr lang="en-US" sz="1600" dirty="0">
                <a:solidFill>
                  <a:srgbClr val="17365D"/>
                </a:solidFill>
              </a:rPr>
              <a:t> je </a:t>
            </a:r>
            <a:r>
              <a:rPr lang="en-US" sz="1600" dirty="0" err="1">
                <a:solidFill>
                  <a:srgbClr val="17365D"/>
                </a:solidFill>
              </a:rPr>
              <a:t>růst</a:t>
            </a:r>
            <a:endParaRPr lang="en-US" sz="1600" dirty="0">
              <a:solidFill>
                <a:srgbClr val="17365D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  <p:sp>
        <p:nvSpPr>
          <p:cNvPr id="195" name="Google Shape;195;p19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Sebehodnotící </a:t>
            </a:r>
            <a:r>
              <a:rPr lang="cs-CZ" sz="2400" dirty="0">
                <a:solidFill>
                  <a:schemeClr val="lt1"/>
                </a:solidFill>
              </a:rPr>
              <a:t>test</a:t>
            </a:r>
            <a:endParaRPr lang="es-ES" sz="2400" dirty="0">
              <a:solidFill>
                <a:schemeClr val="lt1"/>
              </a:solidFill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316950" y="1778634"/>
            <a:ext cx="85101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n°4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2000"/>
            </a:pPr>
            <a:r>
              <a:rPr lang="es-ES" sz="2000" dirty="0">
                <a:solidFill>
                  <a:schemeClr val="dk1"/>
                </a:solidFill>
              </a:rPr>
              <a:t>Která z následujících možností je dominantním přispěvatelem ke změně klimatu z hlediska produkovaných emisí skleníkových plynů? </a:t>
            </a:r>
          </a:p>
        </p:txBody>
      </p:sp>
      <p:sp>
        <p:nvSpPr>
          <p:cNvPr id="197" name="Google Shape;197;p19"/>
          <p:cNvSpPr/>
          <p:nvPr/>
        </p:nvSpPr>
        <p:spPr>
          <a:xfrm>
            <a:off x="1828799" y="3792448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rgbClr val="17365D"/>
                </a:solidFill>
              </a:rPr>
              <a:t>Doprava a logistika</a:t>
            </a:r>
          </a:p>
        </p:txBody>
      </p:sp>
      <p:sp>
        <p:nvSpPr>
          <p:cNvPr id="198" name="Google Shape;198;p19"/>
          <p:cNvSpPr/>
          <p:nvPr/>
        </p:nvSpPr>
        <p:spPr>
          <a:xfrm>
            <a:off x="1828800" y="296244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rgbClr val="244061"/>
                </a:solidFill>
              </a:rPr>
              <a:t>Zemědělský sektor</a:t>
            </a:r>
          </a:p>
        </p:txBody>
      </p:sp>
      <p:sp>
        <p:nvSpPr>
          <p:cNvPr id="199" name="Google Shape;199;p19"/>
          <p:cNvSpPr/>
          <p:nvPr/>
        </p:nvSpPr>
        <p:spPr>
          <a:xfrm>
            <a:off x="1828799" y="4531584"/>
            <a:ext cx="5218113" cy="40521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rgbClr val="17365D"/>
                </a:solidFill>
              </a:rPr>
              <a:t>Energie</a:t>
            </a:r>
            <a:endParaRPr sz="1600" dirty="0">
              <a:solidFill>
                <a:srgbClr val="17365D"/>
              </a:solidFill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1828799" y="537551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chemeClr val="dk2"/>
                </a:solidFill>
              </a:rPr>
              <a:t>Osvětlení</a:t>
            </a: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0b78f225a7_0_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  <p:sp>
        <p:nvSpPr>
          <p:cNvPr id="34" name="Google Shape;34;g10b78f225a7_0_0"/>
          <p:cNvSpPr txBox="1"/>
          <p:nvPr/>
        </p:nvSpPr>
        <p:spPr>
          <a:xfrm>
            <a:off x="248175" y="1366700"/>
            <a:ext cx="4271700" cy="40006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cs-CZ" sz="2000" b="1" dirty="0">
                <a:solidFill>
                  <a:srgbClr val="18C32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Tematicky předcházející kapsle</a:t>
            </a:r>
            <a:r>
              <a:rPr lang="cs-CZ" sz="2000" b="1" dirty="0">
                <a:solidFill>
                  <a:srgbClr val="18C32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"/>
                  </a:ext>
                </a:extLst>
              </a:rPr>
              <a:t>: </a:t>
            </a:r>
            <a:endParaRPr lang="cs-CZ" sz="2000" dirty="0">
              <a:solidFill>
                <a:srgbClr val="18C320"/>
              </a:solidFill>
            </a:endParaRPr>
          </a:p>
        </p:txBody>
      </p:sp>
      <p:sp>
        <p:nvSpPr>
          <p:cNvPr id="35" name="Google Shape;35;g10b78f225a7_0_0"/>
          <p:cNvSpPr txBox="1"/>
          <p:nvPr/>
        </p:nvSpPr>
        <p:spPr>
          <a:xfrm>
            <a:off x="248175" y="2915075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cs-CZ" sz="2000" b="1" dirty="0">
                <a:solidFill>
                  <a:srgbClr val="18C320"/>
                </a:solidFill>
              </a:rPr>
              <a:t>Související kapsle:</a:t>
            </a:r>
            <a:endParaRPr lang="cs-CZ" sz="2000" dirty="0">
              <a:solidFill>
                <a:srgbClr val="18C320"/>
              </a:solidFill>
            </a:endParaRPr>
          </a:p>
        </p:txBody>
      </p:sp>
      <p:sp>
        <p:nvSpPr>
          <p:cNvPr id="36" name="Google Shape;36;g10b78f225a7_0_0"/>
          <p:cNvSpPr txBox="1"/>
          <p:nvPr/>
        </p:nvSpPr>
        <p:spPr>
          <a:xfrm>
            <a:off x="4793300" y="1366700"/>
            <a:ext cx="4160400" cy="3385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GB" sz="1600" dirty="0" err="1">
                <a:solidFill>
                  <a:schemeClr val="dk1"/>
                </a:solidFill>
              </a:rPr>
              <a:t>Nejsou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potřeba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žádné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další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znalosti</a:t>
            </a:r>
            <a:endParaRPr lang="en-GB" sz="1600" dirty="0">
              <a:solidFill>
                <a:schemeClr val="dk1"/>
              </a:solidFill>
            </a:endParaRPr>
          </a:p>
        </p:txBody>
      </p:sp>
      <p:sp>
        <p:nvSpPr>
          <p:cNvPr id="37" name="Google Shape;37;g10b78f225a7_0_0"/>
          <p:cNvSpPr txBox="1"/>
          <p:nvPr/>
        </p:nvSpPr>
        <p:spPr>
          <a:xfrm>
            <a:off x="4793300" y="2915075"/>
            <a:ext cx="4160400" cy="83095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1.3.5, 1.4.6, 2.1.2, 2.1.3, 2.3.2, 2.5.1, 2.5.2, 2.5.4, 3.3.1, 3.3.3, 3.4.5. 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GB" sz="1600" dirty="0" err="1">
                <a:solidFill>
                  <a:schemeClr val="dk1"/>
                </a:solidFill>
              </a:rPr>
              <a:t>římé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propojení</a:t>
            </a:r>
            <a:r>
              <a:rPr lang="en-GB" sz="1600" dirty="0">
                <a:solidFill>
                  <a:schemeClr val="dk1"/>
                </a:solidFill>
              </a:rPr>
              <a:t> s </a:t>
            </a:r>
            <a:r>
              <a:rPr lang="en-GB" sz="1600" dirty="0" err="1">
                <a:solidFill>
                  <a:schemeClr val="dk1"/>
                </a:solidFill>
              </a:rPr>
              <a:t>kapslemi</a:t>
            </a:r>
            <a:r>
              <a:rPr lang="en-GB" sz="1600" dirty="0">
                <a:solidFill>
                  <a:schemeClr val="dk1"/>
                </a:solidFill>
              </a:rPr>
              <a:t> z </a:t>
            </a:r>
            <a:r>
              <a:rPr lang="en-GB" sz="1600" dirty="0" err="1">
                <a:solidFill>
                  <a:schemeClr val="dk1"/>
                </a:solidFill>
              </a:rPr>
              <a:t>této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cs-CZ" sz="1600" dirty="0">
                <a:solidFill>
                  <a:schemeClr val="dk1"/>
                </a:solidFill>
              </a:rPr>
              <a:t>lekce</a:t>
            </a:r>
            <a:r>
              <a:rPr lang="en-GB" sz="1600" dirty="0">
                <a:solidFill>
                  <a:schemeClr val="dk1"/>
                </a:solidFill>
              </a:rPr>
              <a:t> 2.4.</a:t>
            </a:r>
            <a:endParaRPr lang="en-GB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10b78f225a7_0_0"/>
          <p:cNvSpPr txBox="1"/>
          <p:nvPr/>
        </p:nvSpPr>
        <p:spPr>
          <a:xfrm>
            <a:off x="300300" y="4604400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Autoři:</a:t>
            </a:r>
            <a:endParaRPr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10b78f225a7_0_0"/>
          <p:cNvSpPr txBox="1"/>
          <p:nvPr/>
        </p:nvSpPr>
        <p:spPr>
          <a:xfrm>
            <a:off x="4887475" y="4604400"/>
            <a:ext cx="4066225" cy="35149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PROSPEKTIKER &amp; SUSMILE Consortium</a:t>
            </a:r>
            <a:endParaRPr lang="es-ES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0b78f225a7_0_0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10b78f225a7_0_0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Sebehodnotící </a:t>
            </a:r>
            <a:r>
              <a:rPr lang="cs-CZ" sz="2400" dirty="0">
                <a:solidFill>
                  <a:schemeClr val="lt1"/>
                </a:solidFill>
              </a:rPr>
              <a:t>test</a:t>
            </a:r>
            <a:endParaRPr lang="es-ES" sz="2400" dirty="0">
              <a:solidFill>
                <a:schemeClr val="lt1"/>
              </a:solidFill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316950" y="1778634"/>
            <a:ext cx="8510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dirty="0"/>
              <a:t>Otázka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n°5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2000"/>
            </a:pPr>
            <a:r>
              <a:rPr lang="es-ES" sz="2000" dirty="0">
                <a:solidFill>
                  <a:schemeClr val="dk1"/>
                </a:solidFill>
              </a:rPr>
              <a:t>Více než 90 % paliva spotřebovaného v dopravě je....</a:t>
            </a:r>
          </a:p>
        </p:txBody>
      </p:sp>
      <p:sp>
        <p:nvSpPr>
          <p:cNvPr id="208" name="Google Shape;208;p20"/>
          <p:cNvSpPr/>
          <p:nvPr/>
        </p:nvSpPr>
        <p:spPr>
          <a:xfrm>
            <a:off x="1828799" y="3792448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rgbClr val="244061"/>
                </a:solidFill>
              </a:rPr>
              <a:t>Na ropné bázi </a:t>
            </a:r>
          </a:p>
        </p:txBody>
      </p:sp>
      <p:sp>
        <p:nvSpPr>
          <p:cNvPr id="209" name="Google Shape;209;p20"/>
          <p:cNvSpPr/>
          <p:nvPr/>
        </p:nvSpPr>
        <p:spPr>
          <a:xfrm>
            <a:off x="1828800" y="296244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rgbClr val="244061"/>
                </a:solidFill>
              </a:rPr>
              <a:t>Biologický</a:t>
            </a:r>
          </a:p>
        </p:txBody>
      </p:sp>
      <p:sp>
        <p:nvSpPr>
          <p:cNvPr id="210" name="Google Shape;210;p20"/>
          <p:cNvSpPr/>
          <p:nvPr/>
        </p:nvSpPr>
        <p:spPr>
          <a:xfrm>
            <a:off x="1828799" y="4531584"/>
            <a:ext cx="5218113" cy="40521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rgbClr val="244061"/>
                </a:solidFill>
              </a:rPr>
              <a:t>Obnovitelná energie</a:t>
            </a:r>
          </a:p>
        </p:txBody>
      </p:sp>
      <p:sp>
        <p:nvSpPr>
          <p:cNvPr id="211" name="Google Shape;211;p20"/>
          <p:cNvSpPr/>
          <p:nvPr/>
        </p:nvSpPr>
        <p:spPr>
          <a:xfrm>
            <a:off x="1828799" y="537551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s-ES" sz="1600" dirty="0">
                <a:solidFill>
                  <a:schemeClr val="dk2"/>
                </a:solidFill>
              </a:rPr>
              <a:t>Na bázi vodíku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b78f225a7_0_15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  <p:sp>
        <p:nvSpPr>
          <p:cNvPr id="100" name="Google Shape;100;g10b78f225a7_0_15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3959"/>
            </a:pPr>
            <a:r>
              <a:rPr lang="cs-CZ" sz="2800" dirty="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"/>
                  </a:ext>
                </a:extLst>
              </a:rPr>
              <a:t>Odkazy</a:t>
            </a:r>
            <a:endParaRPr lang="es-ES" sz="2800" dirty="0">
              <a:solidFill>
                <a:schemeClr val="lt1"/>
              </a:solidFill>
            </a:endParaRPr>
          </a:p>
        </p:txBody>
      </p:sp>
      <p:sp>
        <p:nvSpPr>
          <p:cNvPr id="102" name="Google Shape;102;g10b78f225a7_0_15"/>
          <p:cNvSpPr txBox="1"/>
          <p:nvPr/>
        </p:nvSpPr>
        <p:spPr>
          <a:xfrm>
            <a:off x="444137" y="1907177"/>
            <a:ext cx="8377613" cy="407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(1) Maryville University. </a:t>
            </a:r>
            <a:r>
              <a:rPr lang="en-US" sz="1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Sustainability vs. Sustainable Development: Examining Two Important Concepts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Retrieved June 03, 2022, from 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https://online.maryville.edu/blog/sustainability-vs-sustainable-development/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s-E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(2) UCLA Sustainability. </a:t>
            </a:r>
            <a:r>
              <a:rPr lang="en-GB" sz="1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is sustainability?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Retrieved March 16, 2022, from 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https://www.sustain.ucla.edu/what-is-sustainability/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en-GB" sz="1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Pixabay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Free images website. Retrieved March 16, 2022, from 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https://pixabay.com/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(4) Adapted from U.S. Environmental Protection Agency. </a:t>
            </a:r>
            <a:r>
              <a:rPr lang="en-GB" sz="1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Sustainability criteria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Retrieved March 16, 2022, from 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https://www.epa.gov/sites/default/files/2015-05/documents/sustainability_primer_v9.pdf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E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(5) UCLA. </a:t>
            </a:r>
            <a:r>
              <a:rPr lang="en-GB" sz="1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is Sustainability.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[Video]. YouTube. Retrieved March 16, 2022, from 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https://www.youtube.com/watch?v=zx04Kl8y4dE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(6) </a:t>
            </a:r>
            <a:r>
              <a:rPr lang="en-GB" sz="1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Unesco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Sustainable Development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Retrieved June 3, 2022, from 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https://en.unesco.org/themes/education-sustainable-development/what-is-esd/sd#:~:text=Sustainability%20is%20often%20thought%20of,research%20and%20technology%20transfer%2C%20education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s-E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(7) World Commission on Environment and Development. (1987). Our common future. Oxford University Press</a:t>
            </a:r>
            <a:endParaRPr lang="es-E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(8) Sustainability Management School. Switzerland Business School. </a:t>
            </a:r>
            <a:r>
              <a:rPr lang="en-GB" sz="1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30 Interesting Facts about Sustainability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Retrieved March 16, 2022, from 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https://sumas.ch/sustainability-facts/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E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b78f225a7_0_15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22</a:t>
            </a:fld>
            <a:endParaRPr/>
          </a:p>
        </p:txBody>
      </p:sp>
      <p:sp>
        <p:nvSpPr>
          <p:cNvPr id="100" name="Google Shape;100;g10b78f225a7_0_15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cs-CZ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Odkazy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0b78f225a7_0_15"/>
          <p:cNvSpPr txBox="1"/>
          <p:nvPr/>
        </p:nvSpPr>
        <p:spPr>
          <a:xfrm>
            <a:off x="444137" y="1907177"/>
            <a:ext cx="8377613" cy="246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(9) International Institute for Sustainable Development. (2021, May 24). </a:t>
            </a:r>
            <a:r>
              <a:rPr lang="en-GB" sz="1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Road to Sustainable Transport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https://www.iisd.org/articles/deep-dive/road-sustainable-transport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E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(10) The World Bank. (2022, March 29). </a:t>
            </a:r>
            <a:r>
              <a:rPr lang="en-GB" sz="1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Transport. Overview. </a:t>
            </a:r>
            <a:r>
              <a:rPr lang="en-GB" sz="1200" i="1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https://www.worldbank.org/en/topic/transport/overview#1</a:t>
            </a:r>
            <a:r>
              <a:rPr lang="en-GB" sz="1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(11) </a:t>
            </a:r>
            <a:r>
              <a:rPr lang="en-GB" sz="1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Kommenda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N. (2019, July 19). How your flight emits as much CO2 as many people do in a year. </a:t>
            </a:r>
            <a:r>
              <a:rPr lang="en-GB" sz="1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Guardian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https://www.theguardian.com/environment/ng-interactive/2019/jul/19/carbon-calculator-how-taking-one-flight-emits-as-much-as-many-people-do-in-a-year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(12) World Resources Institute. (2019, October 16). </a:t>
            </a:r>
            <a:r>
              <a:rPr lang="en-GB" sz="1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Everything You Need to Know About the Fastest-Growing Source of Global Emissions: Transport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https://www.wri.org/insights/everything-you-need-know-about-fastest-growing-source-global-emissions-transport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20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  <p:sp>
        <p:nvSpPr>
          <p:cNvPr id="47" name="Google Shape;47;p1"/>
          <p:cNvSpPr/>
          <p:nvPr/>
        </p:nvSpPr>
        <p:spPr>
          <a:xfrm>
            <a:off x="313508" y="891234"/>
            <a:ext cx="8477795" cy="523220"/>
          </a:xfrm>
          <a:prstGeom prst="rect">
            <a:avLst/>
          </a:prstGeom>
          <a:solidFill>
            <a:srgbClr val="18C32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Cíle kapsle: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313509" y="1586972"/>
            <a:ext cx="8464731" cy="135417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000" dirty="0">
                <a:solidFill>
                  <a:schemeClr val="dk1"/>
                </a:solidFill>
              </a:rPr>
              <a:t>Na </a:t>
            </a:r>
            <a:r>
              <a:rPr lang="en-GB" sz="2000" dirty="0" err="1">
                <a:solidFill>
                  <a:schemeClr val="dk1"/>
                </a:solidFill>
              </a:rPr>
              <a:t>konci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tohoto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kurzu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bude</a:t>
            </a:r>
            <a:r>
              <a:rPr lang="en-GB" sz="2000" dirty="0">
                <a:solidFill>
                  <a:schemeClr val="dk1"/>
                </a:solidFill>
              </a:rPr>
              <a:t> student </a:t>
            </a:r>
            <a:r>
              <a:rPr lang="en-GB" sz="2000" dirty="0" err="1">
                <a:solidFill>
                  <a:schemeClr val="dk1"/>
                </a:solidFill>
              </a:rPr>
              <a:t>rozumět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pojmům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udržitelnost</a:t>
            </a:r>
            <a:r>
              <a:rPr lang="en-GB" sz="2000" dirty="0">
                <a:solidFill>
                  <a:schemeClr val="dk1"/>
                </a:solidFill>
              </a:rPr>
              <a:t> a </a:t>
            </a:r>
            <a:r>
              <a:rPr lang="en-GB" sz="2000" dirty="0" err="1">
                <a:solidFill>
                  <a:schemeClr val="dk1"/>
                </a:solidFill>
              </a:rPr>
              <a:t>udržitelný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rozvoj</a:t>
            </a:r>
            <a:r>
              <a:rPr lang="en-GB" sz="2000" dirty="0">
                <a:solidFill>
                  <a:schemeClr val="dk1"/>
                </a:solidFill>
              </a:rPr>
              <a:t> a </a:t>
            </a:r>
            <a:r>
              <a:rPr lang="en-GB" sz="2000" dirty="0" err="1">
                <a:solidFill>
                  <a:schemeClr val="dk1"/>
                </a:solidFill>
              </a:rPr>
              <a:t>bude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vědět</a:t>
            </a:r>
            <a:r>
              <a:rPr lang="en-GB" sz="2000" dirty="0">
                <a:solidFill>
                  <a:schemeClr val="dk1"/>
                </a:solidFill>
              </a:rPr>
              <a:t>, </a:t>
            </a:r>
            <a:r>
              <a:rPr lang="en-GB" sz="2000" dirty="0" err="1">
                <a:solidFill>
                  <a:schemeClr val="dk1"/>
                </a:solidFill>
              </a:rPr>
              <a:t>proč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jsou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r>
              <a:rPr lang="en-GB" sz="2000" dirty="0" err="1">
                <a:solidFill>
                  <a:schemeClr val="dk1"/>
                </a:solidFill>
              </a:rPr>
              <a:t>důležité</a:t>
            </a:r>
            <a:r>
              <a:rPr lang="en-GB" sz="2000" dirty="0">
                <a:solidFill>
                  <a:schemeClr val="dk1"/>
                </a:solidFill>
              </a:rPr>
              <a:t> pro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poslední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míli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1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" name="Google Shape;49;p1"/>
          <p:cNvGraphicFramePr/>
          <p:nvPr>
            <p:extLst>
              <p:ext uri="{D42A27DB-BD31-4B8C-83A1-F6EECF244321}">
                <p14:modId xmlns:p14="http://schemas.microsoft.com/office/powerpoint/2010/main" val="1807273195"/>
              </p:ext>
            </p:extLst>
          </p:nvPr>
        </p:nvGraphicFramePr>
        <p:xfrm>
          <a:off x="326571" y="4053498"/>
          <a:ext cx="8464750" cy="906090"/>
        </p:xfrm>
        <a:graphic>
          <a:graphicData uri="http://schemas.openxmlformats.org/drawingml/2006/table">
            <a:tbl>
              <a:tblPr>
                <a:noFill/>
                <a:tableStyleId>{E09E5A37-5E8F-484C-B609-A22A48BEE202}</a:tableStyleId>
              </a:tblPr>
              <a:tblGrid>
                <a:gridCol w="24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225"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rgbClr val="FFFFFF"/>
                          </a:solidFill>
                          <a:latin typeface="Arial"/>
                          <a:cs typeface="Arial"/>
                          <a:sym typeface="Arial"/>
                        </a:rPr>
                        <a:t>Kategorie</a:t>
                      </a:r>
                      <a:endParaRPr sz="1800" u="none" strike="noStrike" cap="none" dirty="0"/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C32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E-learning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EQF</a:t>
                      </a:r>
                      <a:endParaRPr sz="1800" u="none" strike="noStrike" cap="none"/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C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54675" marR="54675" marT="34175" marB="3417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Google Shape;50;p1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" name="Google Shape;51;p1"/>
          <p:cNvGraphicFramePr/>
          <p:nvPr>
            <p:extLst>
              <p:ext uri="{D42A27DB-BD31-4B8C-83A1-F6EECF244321}">
                <p14:modId xmlns:p14="http://schemas.microsoft.com/office/powerpoint/2010/main" val="2941477106"/>
              </p:ext>
            </p:extLst>
          </p:nvPr>
        </p:nvGraphicFramePr>
        <p:xfrm>
          <a:off x="326572" y="5281362"/>
          <a:ext cx="8490875" cy="342570"/>
        </p:xfrm>
        <a:graphic>
          <a:graphicData uri="http://schemas.openxmlformats.org/drawingml/2006/table">
            <a:tbl>
              <a:tblPr>
                <a:noFill/>
                <a:tableStyleId>{E09E5A37-5E8F-484C-B609-A22A48BEE202}</a:tableStyleId>
              </a:tblPr>
              <a:tblGrid>
                <a:gridCol w="247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Cvičení</a:t>
                      </a:r>
                      <a:endParaRPr lang="es-ES" sz="1800" b="0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600" marR="54600" marT="34125" marB="3412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C3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ANO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54600" marR="54600" marT="34125" marB="3412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Google Shape;52;p1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100969D-D78C-7FCB-4871-1D67E892F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613828"/>
              </p:ext>
            </p:extLst>
          </p:nvPr>
        </p:nvGraphicFramePr>
        <p:xfrm>
          <a:off x="327635" y="5899609"/>
          <a:ext cx="8477796" cy="616904"/>
        </p:xfrm>
        <a:graphic>
          <a:graphicData uri="http://schemas.openxmlformats.org/drawingml/2006/table">
            <a:tbl>
              <a:tblPr/>
              <a:tblGrid>
                <a:gridCol w="2429692">
                  <a:extLst>
                    <a:ext uri="{9D8B030D-6E8A-4147-A177-3AD203B41FA5}">
                      <a16:colId xmlns:a16="http://schemas.microsoft.com/office/drawing/2014/main" val="4097796781"/>
                    </a:ext>
                  </a:extLst>
                </a:gridCol>
                <a:gridCol w="2024743">
                  <a:extLst>
                    <a:ext uri="{9D8B030D-6E8A-4147-A177-3AD203B41FA5}">
                      <a16:colId xmlns:a16="http://schemas.microsoft.com/office/drawing/2014/main" val="3352578713"/>
                    </a:ext>
                  </a:extLst>
                </a:gridCol>
                <a:gridCol w="1841862">
                  <a:extLst>
                    <a:ext uri="{9D8B030D-6E8A-4147-A177-3AD203B41FA5}">
                      <a16:colId xmlns:a16="http://schemas.microsoft.com/office/drawing/2014/main" val="420646528"/>
                    </a:ext>
                  </a:extLst>
                </a:gridCol>
                <a:gridCol w="2181499">
                  <a:extLst>
                    <a:ext uri="{9D8B030D-6E8A-4147-A177-3AD203B41FA5}">
                      <a16:colId xmlns:a16="http://schemas.microsoft.com/office/drawing/2014/main" val="51836284"/>
                    </a:ext>
                  </a:extLst>
                </a:gridCol>
              </a:tblGrid>
              <a:tr h="26486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Časová</a:t>
                      </a:r>
                      <a:r>
                        <a:rPr lang="cs-CZ" sz="1800" b="0" i="0" u="none" strike="noStrike" baseline="0" noProof="0" dirty="0">
                          <a:solidFill>
                            <a:srgbClr val="FFFFFF"/>
                          </a:solidFill>
                          <a:latin typeface="Arial"/>
                        </a:rPr>
                        <a:t> náročnost</a:t>
                      </a:r>
                      <a:endParaRPr lang="en-GB" sz="1800" noProof="0" dirty="0"/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latin typeface="Arial"/>
                        </a:rPr>
                        <a:t> </a:t>
                      </a: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Obsah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10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Min.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Cvičení 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4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Min.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Extra </a:t>
                      </a:r>
                      <a:r>
                        <a:rPr lang="en-GB" sz="18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materi</a:t>
                      </a: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á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</a:t>
                      </a: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y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-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Min.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9809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sp>
        <p:nvSpPr>
          <p:cNvPr id="60" name="Google Shape;60;p3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Obsah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1358538" y="2396683"/>
            <a:ext cx="735438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lnSpc>
                <a:spcPct val="150000"/>
              </a:lnSpc>
              <a:buSzPts val="2200"/>
              <a:buFont typeface="Arial"/>
              <a:buAutoNum type="arabicPeriod"/>
            </a:pPr>
            <a:r>
              <a:rPr lang="en-GB" sz="2000" dirty="0" err="1"/>
              <a:t>Definice</a:t>
            </a:r>
            <a:r>
              <a:rPr lang="en-GB" sz="2000" dirty="0"/>
              <a:t> </a:t>
            </a:r>
            <a:r>
              <a:rPr lang="en-GB" sz="2000" dirty="0" err="1"/>
              <a:t>udržitelnosti</a:t>
            </a:r>
            <a:endParaRPr lang="en-GB" sz="2000" dirty="0"/>
          </a:p>
          <a:p>
            <a:pPr marL="457200" lvl="0" indent="-457200">
              <a:lnSpc>
                <a:spcPct val="150000"/>
              </a:lnSpc>
              <a:buSzPts val="2200"/>
              <a:buFont typeface="Arial"/>
              <a:buAutoNum type="arabicPeriod"/>
            </a:pPr>
            <a:r>
              <a:rPr lang="en-GB" sz="2000" dirty="0" err="1"/>
              <a:t>Definice</a:t>
            </a:r>
            <a:r>
              <a:rPr lang="en-GB" sz="2000" dirty="0"/>
              <a:t> </a:t>
            </a:r>
            <a:r>
              <a:rPr lang="en-GB" sz="2000" dirty="0" err="1"/>
              <a:t>udržitelného</a:t>
            </a:r>
            <a:r>
              <a:rPr lang="en-GB" sz="2000" dirty="0"/>
              <a:t> </a:t>
            </a:r>
            <a:r>
              <a:rPr lang="en-GB" sz="2000" dirty="0" err="1"/>
              <a:t>rozvoje</a:t>
            </a:r>
            <a:endParaRPr lang="en-GB" sz="2000" dirty="0"/>
          </a:p>
          <a:p>
            <a:pPr marL="457200" lvl="0" indent="-457200">
              <a:lnSpc>
                <a:spcPct val="150000"/>
              </a:lnSpc>
              <a:buSzPts val="2200"/>
              <a:buFont typeface="Arial"/>
              <a:buAutoNum type="arabicPeriod"/>
            </a:pPr>
            <a:r>
              <a:rPr lang="en-GB" sz="2000" dirty="0" err="1"/>
              <a:t>Fakta</a:t>
            </a:r>
            <a:r>
              <a:rPr lang="en-GB" sz="2000" dirty="0"/>
              <a:t> a </a:t>
            </a:r>
            <a:r>
              <a:rPr lang="en-GB" sz="2000" dirty="0" err="1"/>
              <a:t>čísla</a:t>
            </a:r>
            <a:endParaRPr lang="en-GB" sz="2000" dirty="0"/>
          </a:p>
        </p:txBody>
      </p:sp>
      <p:sp>
        <p:nvSpPr>
          <p:cNvPr id="62" name="Google Shape;62;p3"/>
          <p:cNvSpPr/>
          <p:nvPr/>
        </p:nvSpPr>
        <p:spPr>
          <a:xfrm>
            <a:off x="876753" y="2360711"/>
            <a:ext cx="338093" cy="1754089"/>
          </a:xfrm>
          <a:prstGeom prst="rect">
            <a:avLst/>
          </a:prstGeom>
          <a:solidFill>
            <a:srgbClr val="18C32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1. Definice udržitelnosti</a:t>
            </a:r>
          </a:p>
        </p:txBody>
      </p:sp>
      <p:sp>
        <p:nvSpPr>
          <p:cNvPr id="71" name="Google Shape;71;p9"/>
          <p:cNvSpPr/>
          <p:nvPr/>
        </p:nvSpPr>
        <p:spPr>
          <a:xfrm>
            <a:off x="306006" y="1812071"/>
            <a:ext cx="8367731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1600" b="1" dirty="0" err="1">
                <a:solidFill>
                  <a:srgbClr val="18C320"/>
                </a:solidFill>
              </a:rPr>
              <a:t>Udržitelnost</a:t>
            </a:r>
            <a:r>
              <a:rPr lang="en-GB" sz="1600" b="1" dirty="0">
                <a:solidFill>
                  <a:srgbClr val="18C320"/>
                </a:solidFill>
              </a:rPr>
              <a:t> je </a:t>
            </a:r>
            <a:r>
              <a:rPr lang="en-GB" sz="1600" b="1" dirty="0" err="1">
                <a:solidFill>
                  <a:srgbClr val="18C320"/>
                </a:solidFill>
              </a:rPr>
              <a:t>rovnováha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mezi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životním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prostředím</a:t>
            </a:r>
            <a:r>
              <a:rPr lang="en-GB" sz="1600" b="1" dirty="0">
                <a:solidFill>
                  <a:srgbClr val="18C320"/>
                </a:solidFill>
              </a:rPr>
              <a:t>, </a:t>
            </a:r>
            <a:r>
              <a:rPr lang="en-GB" sz="1600" b="1" dirty="0" err="1">
                <a:solidFill>
                  <a:srgbClr val="18C320"/>
                </a:solidFill>
              </a:rPr>
              <a:t>spravedlností</a:t>
            </a:r>
            <a:r>
              <a:rPr lang="en-GB" sz="1600" b="1" dirty="0">
                <a:solidFill>
                  <a:srgbClr val="18C320"/>
                </a:solidFill>
              </a:rPr>
              <a:t> a </a:t>
            </a:r>
            <a:r>
              <a:rPr lang="en-GB" sz="1600" b="1" dirty="0" err="1">
                <a:solidFill>
                  <a:srgbClr val="18C320"/>
                </a:solidFill>
              </a:rPr>
              <a:t>ekonomikou</a:t>
            </a:r>
            <a:r>
              <a:rPr lang="en-GB" sz="1600" b="1" dirty="0">
                <a:solidFill>
                  <a:srgbClr val="18C320"/>
                </a:solidFill>
              </a:rPr>
              <a:t>. </a:t>
            </a:r>
            <a:r>
              <a:rPr lang="en-GB" sz="1600" b="1" dirty="0" err="1">
                <a:solidFill>
                  <a:srgbClr val="18C320"/>
                </a:solidFill>
              </a:rPr>
              <a:t>Existuje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mnoho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různých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definic</a:t>
            </a:r>
            <a:r>
              <a:rPr lang="en-GB" sz="1600" b="1" dirty="0">
                <a:solidFill>
                  <a:srgbClr val="18C320"/>
                </a:solidFill>
              </a:rPr>
              <a:t> a </a:t>
            </a:r>
            <a:r>
              <a:rPr lang="en-GB" sz="1600" b="1" dirty="0" err="1">
                <a:solidFill>
                  <a:srgbClr val="18C320"/>
                </a:solidFill>
              </a:rPr>
              <a:t>všechny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vycházejí</a:t>
            </a:r>
            <a:r>
              <a:rPr lang="en-GB" sz="1600" b="1" dirty="0">
                <a:solidFill>
                  <a:srgbClr val="18C320"/>
                </a:solidFill>
              </a:rPr>
              <a:t> z </a:t>
            </a:r>
            <a:r>
              <a:rPr lang="en-GB" sz="1600" b="1" dirty="0" err="1">
                <a:solidFill>
                  <a:srgbClr val="18C320"/>
                </a:solidFill>
              </a:rPr>
              <a:t>nejčastěji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citované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definice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Světové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komise</a:t>
            </a:r>
            <a:r>
              <a:rPr lang="en-GB" sz="1600" b="1" dirty="0">
                <a:solidFill>
                  <a:srgbClr val="18C320"/>
                </a:solidFill>
              </a:rPr>
              <a:t> OSN pro </a:t>
            </a:r>
            <a:r>
              <a:rPr lang="en-GB" sz="1600" b="1" dirty="0" err="1">
                <a:solidFill>
                  <a:srgbClr val="18C320"/>
                </a:solidFill>
              </a:rPr>
              <a:t>životní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prostředí</a:t>
            </a:r>
            <a:r>
              <a:rPr lang="en-GB" sz="1600" b="1" dirty="0">
                <a:solidFill>
                  <a:srgbClr val="18C320"/>
                </a:solidFill>
              </a:rPr>
              <a:t> a </a:t>
            </a:r>
            <a:r>
              <a:rPr lang="en-GB" sz="1600" b="1" dirty="0" err="1">
                <a:solidFill>
                  <a:srgbClr val="18C320"/>
                </a:solidFill>
              </a:rPr>
              <a:t>rozvoj</a:t>
            </a:r>
            <a:r>
              <a:rPr lang="en-GB" sz="1600" b="1" dirty="0">
                <a:solidFill>
                  <a:srgbClr val="18C320"/>
                </a:solidFill>
              </a:rPr>
              <a:t> o </a:t>
            </a:r>
            <a:r>
              <a:rPr lang="en-GB" sz="1600" b="1" dirty="0" err="1">
                <a:solidFill>
                  <a:srgbClr val="18C320"/>
                </a:solidFill>
              </a:rPr>
              <a:t>udržitelném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rozvoji</a:t>
            </a:r>
            <a:r>
              <a:rPr lang="en-GB" sz="1600" b="1" dirty="0">
                <a:solidFill>
                  <a:srgbClr val="18C320"/>
                </a:solidFill>
              </a:rPr>
              <a:t>. </a:t>
            </a:r>
            <a:r>
              <a:rPr lang="en-GB" sz="1600" b="1" dirty="0" err="1">
                <a:solidFill>
                  <a:srgbClr val="18C320"/>
                </a:solidFill>
              </a:rPr>
              <a:t>Udržitelnost</a:t>
            </a:r>
            <a:r>
              <a:rPr lang="en-GB" sz="1600" b="1" dirty="0">
                <a:solidFill>
                  <a:srgbClr val="18C320"/>
                </a:solidFill>
              </a:rPr>
              <a:t> a </a:t>
            </a:r>
            <a:r>
              <a:rPr lang="en-GB" sz="1600" b="1" dirty="0" err="1">
                <a:solidFill>
                  <a:srgbClr val="18C320"/>
                </a:solidFill>
              </a:rPr>
              <a:t>udržitelný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rozvoj</a:t>
            </a:r>
            <a:r>
              <a:rPr lang="en-GB" sz="1600" b="1" dirty="0">
                <a:solidFill>
                  <a:srgbClr val="18C320"/>
                </a:solidFill>
              </a:rPr>
              <a:t> se </a:t>
            </a:r>
            <a:r>
              <a:rPr lang="en-GB" sz="1600" b="1" dirty="0" err="1">
                <a:solidFill>
                  <a:srgbClr val="18C320"/>
                </a:solidFill>
              </a:rPr>
              <a:t>totiž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často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používají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zaměnitelně</a:t>
            </a:r>
            <a:r>
              <a:rPr lang="en-GB" sz="1600" b="1" dirty="0">
                <a:solidFill>
                  <a:srgbClr val="18C320"/>
                </a:solidFill>
              </a:rPr>
              <a:t>.</a:t>
            </a:r>
            <a:endParaRPr lang="cs-CZ" sz="1600" b="1" dirty="0">
              <a:solidFill>
                <a:srgbClr val="18C320"/>
              </a:solidFill>
            </a:endParaRPr>
          </a:p>
          <a:p>
            <a:pPr lvl="0" algn="just"/>
            <a:endParaRPr lang="en-US" sz="1600" dirty="0">
              <a:solidFill>
                <a:schemeClr val="dk1"/>
              </a:solidFill>
            </a:endParaRPr>
          </a:p>
          <a:p>
            <a:pPr lvl="0" algn="ctr"/>
            <a:r>
              <a:rPr lang="en-US" sz="1600" dirty="0">
                <a:solidFill>
                  <a:schemeClr val="dk1"/>
                </a:solidFill>
              </a:rPr>
              <a:t>“</a:t>
            </a:r>
            <a:r>
              <a:rPr lang="en-US" sz="1600" i="1" dirty="0" err="1">
                <a:solidFill>
                  <a:schemeClr val="dk1"/>
                </a:solidFill>
              </a:rPr>
              <a:t>Udržitelnost</a:t>
            </a:r>
            <a:r>
              <a:rPr lang="en-US" sz="1600" i="1" dirty="0">
                <a:solidFill>
                  <a:schemeClr val="dk1"/>
                </a:solidFill>
              </a:rPr>
              <a:t> je </a:t>
            </a:r>
            <a:r>
              <a:rPr lang="en-US" sz="1600" i="1" dirty="0" err="1">
                <a:solidFill>
                  <a:schemeClr val="dk1"/>
                </a:solidFill>
              </a:rPr>
              <a:t>široký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pojem</a:t>
            </a:r>
            <a:r>
              <a:rPr lang="en-US" sz="1600" i="1" dirty="0">
                <a:solidFill>
                  <a:schemeClr val="dk1"/>
                </a:solidFill>
              </a:rPr>
              <a:t>, </a:t>
            </a:r>
            <a:r>
              <a:rPr lang="en-US" sz="1600" i="1" dirty="0" err="1">
                <a:solidFill>
                  <a:schemeClr val="dk1"/>
                </a:solidFill>
              </a:rPr>
              <a:t>který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popisuje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hospodaření</a:t>
            </a:r>
            <a:r>
              <a:rPr lang="en-US" sz="1600" i="1" dirty="0">
                <a:solidFill>
                  <a:schemeClr val="dk1"/>
                </a:solidFill>
              </a:rPr>
              <a:t> se </a:t>
            </a:r>
            <a:r>
              <a:rPr lang="en-US" sz="1600" i="1" dirty="0" err="1">
                <a:solidFill>
                  <a:schemeClr val="dk1"/>
                </a:solidFill>
              </a:rPr>
              <a:t>zdroji</a:t>
            </a:r>
            <a:r>
              <a:rPr lang="en-US" sz="1600" i="1" dirty="0">
                <a:solidFill>
                  <a:schemeClr val="dk1"/>
                </a:solidFill>
              </a:rPr>
              <a:t> bez </a:t>
            </a:r>
            <a:r>
              <a:rPr lang="en-US" sz="1600" i="1" dirty="0" err="1">
                <a:solidFill>
                  <a:schemeClr val="dk1"/>
                </a:solidFill>
              </a:rPr>
              <a:t>jejich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vyčerpání</a:t>
            </a:r>
            <a:r>
              <a:rPr lang="en-US" sz="1600" i="1" dirty="0">
                <a:solidFill>
                  <a:schemeClr val="dk1"/>
                </a:solidFill>
              </a:rPr>
              <a:t> pro </a:t>
            </a:r>
            <a:r>
              <a:rPr lang="en-US" sz="1600" i="1" dirty="0" err="1">
                <a:solidFill>
                  <a:schemeClr val="dk1"/>
                </a:solidFill>
              </a:rPr>
              <a:t>budoucí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generace</a:t>
            </a:r>
            <a:r>
              <a:rPr lang="en-US" sz="1600" i="1" dirty="0">
                <a:solidFill>
                  <a:schemeClr val="dk1"/>
                </a:solidFill>
              </a:rPr>
              <a:t>. </a:t>
            </a:r>
            <a:r>
              <a:rPr lang="en-US" sz="1600" i="1" dirty="0" err="1">
                <a:solidFill>
                  <a:schemeClr val="dk1"/>
                </a:solidFill>
              </a:rPr>
              <a:t>Tento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pojem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přesahuje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rámec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environmentální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udržitelnosti</a:t>
            </a:r>
            <a:r>
              <a:rPr lang="en-US" sz="1600" i="1" dirty="0">
                <a:solidFill>
                  <a:schemeClr val="dk1"/>
                </a:solidFill>
              </a:rPr>
              <a:t>, </a:t>
            </a:r>
            <a:r>
              <a:rPr lang="en-US" sz="1600" i="1" dirty="0" err="1">
                <a:solidFill>
                  <a:schemeClr val="dk1"/>
                </a:solidFill>
              </a:rPr>
              <a:t>která</a:t>
            </a:r>
            <a:r>
              <a:rPr lang="en-US" sz="1600" i="1" dirty="0">
                <a:solidFill>
                  <a:schemeClr val="dk1"/>
                </a:solidFill>
              </a:rPr>
              <a:t> se </a:t>
            </a:r>
            <a:r>
              <a:rPr lang="en-US" sz="1600" i="1" dirty="0" err="1">
                <a:solidFill>
                  <a:schemeClr val="dk1"/>
                </a:solidFill>
              </a:rPr>
              <a:t>týká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přírodních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zdrojů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Země</a:t>
            </a:r>
            <a:r>
              <a:rPr lang="en-US" sz="1600" i="1" dirty="0">
                <a:solidFill>
                  <a:schemeClr val="dk1"/>
                </a:solidFill>
              </a:rPr>
              <a:t>, a </a:t>
            </a:r>
            <a:r>
              <a:rPr lang="en-US" sz="1600" i="1" dirty="0" err="1">
                <a:solidFill>
                  <a:schemeClr val="dk1"/>
                </a:solidFill>
              </a:rPr>
              <a:t>zahrnuje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i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udržitelnost</a:t>
            </a:r>
            <a:r>
              <a:rPr lang="en-US" sz="1600" i="1" dirty="0">
                <a:solidFill>
                  <a:schemeClr val="dk1"/>
                </a:solidFill>
              </a:rPr>
              <a:t> </a:t>
            </a:r>
            <a:r>
              <a:rPr lang="en-US" sz="1600" i="1" dirty="0" err="1">
                <a:solidFill>
                  <a:schemeClr val="dk1"/>
                </a:solidFill>
              </a:rPr>
              <a:t>ekonomickou</a:t>
            </a:r>
            <a:r>
              <a:rPr lang="en-US" sz="1600" i="1" dirty="0">
                <a:solidFill>
                  <a:schemeClr val="dk1"/>
                </a:solidFill>
              </a:rPr>
              <a:t> a </a:t>
            </a:r>
            <a:r>
              <a:rPr lang="en-US" sz="1600" i="1" dirty="0" err="1">
                <a:solidFill>
                  <a:schemeClr val="dk1"/>
                </a:solidFill>
              </a:rPr>
              <a:t>sociální</a:t>
            </a:r>
            <a:r>
              <a:rPr lang="en-US" sz="1600" i="1" dirty="0">
                <a:solidFill>
                  <a:schemeClr val="dk1"/>
                </a:solidFill>
              </a:rPr>
              <a:t>" (1).</a:t>
            </a:r>
          </a:p>
        </p:txBody>
      </p:sp>
      <p:sp>
        <p:nvSpPr>
          <p:cNvPr id="5" name="Google Shape;71;p9">
            <a:extLst>
              <a:ext uri="{FF2B5EF4-FFF2-40B4-BE49-F238E27FC236}">
                <a16:creationId xmlns:a16="http://schemas.microsoft.com/office/drawing/2014/main" id="{DDAC8FB0-EB7B-4F29-BD03-C4E3449BEF8C}"/>
              </a:ext>
            </a:extLst>
          </p:cNvPr>
          <p:cNvSpPr/>
          <p:nvPr/>
        </p:nvSpPr>
        <p:spPr>
          <a:xfrm>
            <a:off x="306006" y="4227478"/>
            <a:ext cx="524418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600" dirty="0">
                <a:solidFill>
                  <a:schemeClr val="dk1"/>
                </a:solidFill>
              </a:rPr>
              <a:t>Proto </a:t>
            </a:r>
            <a:r>
              <a:rPr lang="en-US" sz="1600" dirty="0" err="1">
                <a:solidFill>
                  <a:schemeClr val="dk1"/>
                </a:solidFill>
              </a:rPr>
              <a:t>lze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udržitelnost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chápat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jako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integraci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environmentálního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zdraví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sociální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spravedlnosti</a:t>
            </a:r>
            <a:r>
              <a:rPr lang="en-US" sz="1600" dirty="0">
                <a:solidFill>
                  <a:schemeClr val="dk1"/>
                </a:solidFill>
              </a:rPr>
              <a:t> a </a:t>
            </a:r>
            <a:r>
              <a:rPr lang="en-US" sz="1600" dirty="0" err="1">
                <a:solidFill>
                  <a:schemeClr val="dk1"/>
                </a:solidFill>
              </a:rPr>
              <a:t>ekonomické</a:t>
            </a:r>
            <a:r>
              <a:rPr lang="en-US" sz="1600" dirty="0">
                <a:solidFill>
                  <a:schemeClr val="dk1"/>
                </a:solidFill>
              </a:rPr>
              <a:t> vitality s </a:t>
            </a:r>
            <a:r>
              <a:rPr lang="en-US" sz="1600" dirty="0" err="1">
                <a:solidFill>
                  <a:schemeClr val="dk1"/>
                </a:solidFill>
              </a:rPr>
              <a:t>cílem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vytvořit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prosperující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zdravé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rozmanité</a:t>
            </a:r>
            <a:r>
              <a:rPr lang="en-US" sz="1600" dirty="0">
                <a:solidFill>
                  <a:schemeClr val="dk1"/>
                </a:solidFill>
              </a:rPr>
              <a:t> a </a:t>
            </a:r>
            <a:r>
              <a:rPr lang="en-US" sz="1600" dirty="0" err="1">
                <a:solidFill>
                  <a:schemeClr val="dk1"/>
                </a:solidFill>
              </a:rPr>
              <a:t>odolné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komunity</a:t>
            </a:r>
            <a:r>
              <a:rPr lang="en-US" sz="1600" dirty="0">
                <a:solidFill>
                  <a:schemeClr val="dk1"/>
                </a:solidFill>
              </a:rPr>
              <a:t> pro </a:t>
            </a:r>
            <a:r>
              <a:rPr lang="en-US" sz="1600" dirty="0" err="1">
                <a:solidFill>
                  <a:schemeClr val="dk1"/>
                </a:solidFill>
              </a:rPr>
              <a:t>tuto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generaci</a:t>
            </a:r>
            <a:r>
              <a:rPr lang="en-US" sz="1600" dirty="0">
                <a:solidFill>
                  <a:schemeClr val="dk1"/>
                </a:solidFill>
              </a:rPr>
              <a:t> a </a:t>
            </a:r>
            <a:r>
              <a:rPr lang="en-US" sz="1600" dirty="0" err="1">
                <a:solidFill>
                  <a:schemeClr val="dk1"/>
                </a:solidFill>
              </a:rPr>
              <a:t>generace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příští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r>
              <a:rPr lang="en-US" sz="1600" dirty="0" err="1">
                <a:solidFill>
                  <a:schemeClr val="dk1"/>
                </a:solidFill>
              </a:rPr>
              <a:t>Praxe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udržitelnosti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uvědomuje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jak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jsou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tyto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otázky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vzájemně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propojené</a:t>
            </a:r>
            <a:r>
              <a:rPr lang="en-US" sz="1600" dirty="0">
                <a:solidFill>
                  <a:schemeClr val="dk1"/>
                </a:solidFill>
              </a:rPr>
              <a:t>, a </a:t>
            </a:r>
            <a:r>
              <a:rPr lang="en-US" sz="1600" dirty="0" err="1">
                <a:solidFill>
                  <a:schemeClr val="dk1"/>
                </a:solidFill>
              </a:rPr>
              <a:t>vyžaduje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systémový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přístup</a:t>
            </a:r>
            <a:r>
              <a:rPr lang="en-US" sz="1600" dirty="0">
                <a:solidFill>
                  <a:schemeClr val="dk1"/>
                </a:solidFill>
              </a:rPr>
              <a:t> (2).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25D06DE-5B94-4986-9915-F41762AEA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796" y="4325555"/>
            <a:ext cx="2850204" cy="1864572"/>
          </a:xfrm>
          <a:prstGeom prst="rect">
            <a:avLst/>
          </a:prstGeom>
        </p:spPr>
      </p:pic>
      <p:sp>
        <p:nvSpPr>
          <p:cNvPr id="11" name="Google Shape;71;p9">
            <a:extLst>
              <a:ext uri="{FF2B5EF4-FFF2-40B4-BE49-F238E27FC236}">
                <a16:creationId xmlns:a16="http://schemas.microsoft.com/office/drawing/2014/main" id="{671FB817-40BC-4843-962D-14FDF9224C36}"/>
              </a:ext>
            </a:extLst>
          </p:cNvPr>
          <p:cNvSpPr/>
          <p:nvPr/>
        </p:nvSpPr>
        <p:spPr>
          <a:xfrm>
            <a:off x="6791898" y="6261992"/>
            <a:ext cx="142864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</a:rPr>
              <a:t>Obrázek</a:t>
            </a:r>
            <a:r>
              <a:rPr lang="en-US" sz="1600" dirty="0">
                <a:solidFill>
                  <a:schemeClr val="dk1"/>
                </a:solidFill>
              </a:rPr>
              <a:t>: (3)</a:t>
            </a: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82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1. Definice udržitelnosti</a:t>
            </a:r>
          </a:p>
        </p:txBody>
      </p:sp>
      <p:sp>
        <p:nvSpPr>
          <p:cNvPr id="71" name="Google Shape;71;p9"/>
          <p:cNvSpPr/>
          <p:nvPr/>
        </p:nvSpPr>
        <p:spPr>
          <a:xfrm>
            <a:off x="306006" y="1812071"/>
            <a:ext cx="836773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1600" dirty="0" err="1">
                <a:solidFill>
                  <a:schemeClr val="dk1"/>
                </a:solidFill>
              </a:rPr>
              <a:t>Udržitelnost</a:t>
            </a:r>
            <a:r>
              <a:rPr lang="en-GB" sz="1600" dirty="0">
                <a:solidFill>
                  <a:schemeClr val="dk1"/>
                </a:solidFill>
              </a:rPr>
              <a:t> je </a:t>
            </a:r>
            <a:r>
              <a:rPr lang="en-GB" sz="1600" dirty="0" err="1">
                <a:solidFill>
                  <a:schemeClr val="dk1"/>
                </a:solidFill>
              </a:rPr>
              <a:t>založena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na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>
                <a:solidFill>
                  <a:srgbClr val="18C320"/>
                </a:solidFill>
              </a:rPr>
              <a:t>3 </a:t>
            </a:r>
            <a:r>
              <a:rPr lang="en-GB" sz="1600" dirty="0" err="1">
                <a:solidFill>
                  <a:srgbClr val="18C320"/>
                </a:solidFill>
              </a:rPr>
              <a:t>základních</a:t>
            </a:r>
            <a:r>
              <a:rPr lang="en-GB" sz="1600" dirty="0">
                <a:solidFill>
                  <a:srgbClr val="18C320"/>
                </a:solidFill>
              </a:rPr>
              <a:t> </a:t>
            </a:r>
            <a:r>
              <a:rPr lang="en-GB" sz="1600" dirty="0" err="1">
                <a:solidFill>
                  <a:srgbClr val="18C320"/>
                </a:solidFill>
              </a:rPr>
              <a:t>pilířích</a:t>
            </a:r>
            <a:r>
              <a:rPr lang="en-GB" sz="1600" dirty="0">
                <a:solidFill>
                  <a:srgbClr val="18C320"/>
                </a:solidFill>
              </a:rPr>
              <a:t>: </a:t>
            </a:r>
            <a:r>
              <a:rPr lang="en-GB" sz="1600" dirty="0" err="1">
                <a:solidFill>
                  <a:srgbClr val="18C320"/>
                </a:solidFill>
              </a:rPr>
              <a:t>Životní</a:t>
            </a:r>
            <a:r>
              <a:rPr lang="en-GB" sz="1600" dirty="0">
                <a:solidFill>
                  <a:srgbClr val="18C320"/>
                </a:solidFill>
              </a:rPr>
              <a:t> </a:t>
            </a:r>
            <a:r>
              <a:rPr lang="en-GB" sz="1600" dirty="0" err="1">
                <a:solidFill>
                  <a:srgbClr val="18C320"/>
                </a:solidFill>
              </a:rPr>
              <a:t>prostředí</a:t>
            </a:r>
            <a:r>
              <a:rPr lang="en-GB" sz="1600" dirty="0">
                <a:solidFill>
                  <a:srgbClr val="18C320"/>
                </a:solidFill>
              </a:rPr>
              <a:t>, </a:t>
            </a:r>
            <a:r>
              <a:rPr lang="en-GB" sz="1600" dirty="0" err="1">
                <a:solidFill>
                  <a:srgbClr val="18C320"/>
                </a:solidFill>
              </a:rPr>
              <a:t>ekonomika</a:t>
            </a:r>
            <a:r>
              <a:rPr lang="en-GB" sz="1600" dirty="0">
                <a:solidFill>
                  <a:srgbClr val="18C320"/>
                </a:solidFill>
              </a:rPr>
              <a:t> a </a:t>
            </a:r>
            <a:r>
              <a:rPr lang="en-GB" sz="1600" dirty="0" err="1">
                <a:solidFill>
                  <a:srgbClr val="18C320"/>
                </a:solidFill>
              </a:rPr>
              <a:t>společnost</a:t>
            </a:r>
            <a:r>
              <a:rPr lang="en-GB" sz="1600" dirty="0">
                <a:solidFill>
                  <a:srgbClr val="18C320"/>
                </a:solidFill>
              </a:rPr>
              <a:t>. </a:t>
            </a:r>
          </a:p>
          <a:p>
            <a:pPr lvl="0" algn="ctr"/>
            <a:r>
              <a:rPr lang="en-GB" sz="1600" dirty="0" err="1">
                <a:solidFill>
                  <a:schemeClr val="dk1"/>
                </a:solidFill>
              </a:rPr>
              <a:t>Jaké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myšlenky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jsou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zohledněny</a:t>
            </a:r>
            <a:r>
              <a:rPr lang="en-GB" sz="1600" dirty="0">
                <a:solidFill>
                  <a:schemeClr val="dk1"/>
                </a:solidFill>
              </a:rPr>
              <a:t> v </a:t>
            </a:r>
            <a:r>
              <a:rPr lang="en-GB" sz="1600" dirty="0" err="1">
                <a:solidFill>
                  <a:schemeClr val="dk1"/>
                </a:solidFill>
              </a:rPr>
              <a:t>jednotlivých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pilířích</a:t>
            </a:r>
            <a:r>
              <a:rPr lang="en-GB" sz="1600" dirty="0">
                <a:solidFill>
                  <a:schemeClr val="dk1"/>
                </a:solidFill>
              </a:rPr>
              <a:t>?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A45869-8DD4-4DE7-9D3E-0697E690A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197" y="3006794"/>
            <a:ext cx="2794628" cy="2638186"/>
          </a:xfrm>
          <a:prstGeom prst="rect">
            <a:avLst/>
          </a:prstGeom>
        </p:spPr>
      </p:pic>
      <p:sp>
        <p:nvSpPr>
          <p:cNvPr id="10" name="Google Shape;71;p9">
            <a:extLst>
              <a:ext uri="{FF2B5EF4-FFF2-40B4-BE49-F238E27FC236}">
                <a16:creationId xmlns:a16="http://schemas.microsoft.com/office/drawing/2014/main" id="{7369DEC9-5C14-4C90-BEE3-F5F2E2706F9B}"/>
              </a:ext>
            </a:extLst>
          </p:cNvPr>
          <p:cNvSpPr/>
          <p:nvPr/>
        </p:nvSpPr>
        <p:spPr>
          <a:xfrm>
            <a:off x="6385581" y="4711450"/>
            <a:ext cx="2713641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1600" dirty="0" err="1"/>
              <a:t>Rovnost</a:t>
            </a:r>
            <a:r>
              <a:rPr lang="en-GB" sz="1600" dirty="0"/>
              <a:t> a </a:t>
            </a:r>
            <a:r>
              <a:rPr lang="en-GB" sz="1600" dirty="0" err="1"/>
              <a:t>rozmanitost</a:t>
            </a:r>
            <a:endParaRPr lang="en-GB" sz="1600" dirty="0"/>
          </a:p>
          <a:p>
            <a:pPr lvl="0" algn="just"/>
            <a:r>
              <a:rPr lang="en-GB" sz="1600" dirty="0" err="1"/>
              <a:t>Lidské</a:t>
            </a:r>
            <a:r>
              <a:rPr lang="en-GB" sz="1600" dirty="0"/>
              <a:t> </a:t>
            </a:r>
            <a:r>
              <a:rPr lang="en-GB" sz="1600" dirty="0" err="1"/>
              <a:t>zdraví</a:t>
            </a:r>
            <a:endParaRPr lang="en-GB" sz="1600" dirty="0"/>
          </a:p>
          <a:p>
            <a:pPr lvl="0" algn="just"/>
            <a:r>
              <a:rPr lang="en-GB" sz="1600" dirty="0" err="1"/>
              <a:t>Účast</a:t>
            </a:r>
            <a:endParaRPr lang="en-GB" sz="1600" dirty="0"/>
          </a:p>
          <a:p>
            <a:pPr lvl="0" algn="just"/>
            <a:r>
              <a:rPr lang="en-GB" sz="1600" dirty="0" err="1"/>
              <a:t>Pracovní</a:t>
            </a:r>
            <a:r>
              <a:rPr lang="en-GB" sz="1600" dirty="0"/>
              <a:t> </a:t>
            </a:r>
            <a:r>
              <a:rPr lang="en-GB" sz="1600" dirty="0" err="1"/>
              <a:t>normy</a:t>
            </a:r>
            <a:endParaRPr lang="en-GB" sz="1600" dirty="0"/>
          </a:p>
          <a:p>
            <a:pPr lvl="0" algn="just"/>
            <a:r>
              <a:rPr lang="en-GB" sz="1600" dirty="0" err="1"/>
              <a:t>Vzdělávání</a:t>
            </a:r>
            <a:endParaRPr lang="en-GB" sz="1600" dirty="0"/>
          </a:p>
          <a:p>
            <a:pPr lvl="0" algn="just"/>
            <a:r>
              <a:rPr lang="en-GB" sz="1600" dirty="0" err="1"/>
              <a:t>Udržitelné</a:t>
            </a:r>
            <a:r>
              <a:rPr lang="en-GB" sz="1600" dirty="0"/>
              <a:t> </a:t>
            </a:r>
            <a:r>
              <a:rPr lang="en-GB" sz="1600" dirty="0" err="1"/>
              <a:t>komunity</a:t>
            </a:r>
            <a:endParaRPr lang="en-GB" sz="1600" dirty="0"/>
          </a:p>
          <a:p>
            <a:pPr lvl="0" algn="just"/>
            <a:r>
              <a:rPr lang="en-GB" sz="1600" dirty="0" err="1"/>
              <a:t>Environmentální</a:t>
            </a:r>
            <a:r>
              <a:rPr lang="en-GB" sz="1600" dirty="0"/>
              <a:t> </a:t>
            </a:r>
            <a:r>
              <a:rPr lang="en-GB" sz="1600" dirty="0" err="1"/>
              <a:t>spravedlnost</a:t>
            </a:r>
            <a:endParaRPr lang="en-GB" sz="1600" dirty="0"/>
          </a:p>
          <a:p>
            <a:pPr lvl="0" algn="just"/>
            <a:endParaRPr lang="en-GB" dirty="0"/>
          </a:p>
        </p:txBody>
      </p:sp>
      <p:sp>
        <p:nvSpPr>
          <p:cNvPr id="11" name="Google Shape;71;p9">
            <a:extLst>
              <a:ext uri="{FF2B5EF4-FFF2-40B4-BE49-F238E27FC236}">
                <a16:creationId xmlns:a16="http://schemas.microsoft.com/office/drawing/2014/main" id="{B1DAF05A-4689-48F6-999D-985ABBC50EE6}"/>
              </a:ext>
            </a:extLst>
          </p:cNvPr>
          <p:cNvSpPr/>
          <p:nvPr/>
        </p:nvSpPr>
        <p:spPr>
          <a:xfrm>
            <a:off x="454033" y="6041264"/>
            <a:ext cx="63878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(4)</a:t>
            </a: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1;p9">
            <a:extLst>
              <a:ext uri="{FF2B5EF4-FFF2-40B4-BE49-F238E27FC236}">
                <a16:creationId xmlns:a16="http://schemas.microsoft.com/office/drawing/2014/main" id="{DCB1C5C7-70EE-4D1A-8B96-B749C0E6EED6}"/>
              </a:ext>
            </a:extLst>
          </p:cNvPr>
          <p:cNvSpPr/>
          <p:nvPr/>
        </p:nvSpPr>
        <p:spPr>
          <a:xfrm>
            <a:off x="285530" y="3202522"/>
            <a:ext cx="2189239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GB" sz="1600" dirty="0" err="1"/>
              <a:t>Nabídky</a:t>
            </a:r>
            <a:r>
              <a:rPr lang="en-GB" sz="1600" dirty="0"/>
              <a:t> </a:t>
            </a:r>
            <a:r>
              <a:rPr lang="en-GB" sz="1600" dirty="0" err="1"/>
              <a:t>práce</a:t>
            </a:r>
            <a:endParaRPr lang="en-GB" sz="1600" dirty="0"/>
          </a:p>
          <a:p>
            <a:pPr lvl="0" algn="r"/>
            <a:r>
              <a:rPr lang="en-GB" sz="1600" dirty="0" err="1"/>
              <a:t>Zisk</a:t>
            </a:r>
            <a:r>
              <a:rPr lang="en-GB" sz="1600" dirty="0"/>
              <a:t> a </a:t>
            </a:r>
            <a:r>
              <a:rPr lang="en-GB" sz="1600" dirty="0" err="1"/>
              <a:t>návratnost</a:t>
            </a:r>
            <a:r>
              <a:rPr lang="en-GB" sz="1600" dirty="0"/>
              <a:t> </a:t>
            </a:r>
            <a:r>
              <a:rPr lang="en-GB" sz="1600" dirty="0" err="1"/>
              <a:t>investic</a:t>
            </a:r>
            <a:endParaRPr lang="en-GB" sz="1600" dirty="0"/>
          </a:p>
          <a:p>
            <a:pPr lvl="0" algn="r"/>
            <a:r>
              <a:rPr lang="en-GB" sz="1600" dirty="0" err="1"/>
              <a:t>Finanční</a:t>
            </a:r>
            <a:r>
              <a:rPr lang="en-GB" sz="1600" dirty="0"/>
              <a:t> </a:t>
            </a:r>
            <a:r>
              <a:rPr lang="en-GB" sz="1600" dirty="0" err="1"/>
              <a:t>odolnost</a:t>
            </a:r>
            <a:endParaRPr lang="en-GB" sz="1600" dirty="0"/>
          </a:p>
          <a:p>
            <a:pPr lvl="0" algn="r"/>
            <a:r>
              <a:rPr lang="en-GB" sz="1600" dirty="0" err="1"/>
              <a:t>Nabídka</a:t>
            </a:r>
            <a:r>
              <a:rPr lang="en-GB" sz="1600" dirty="0"/>
              <a:t> a </a:t>
            </a:r>
            <a:r>
              <a:rPr lang="en-GB" sz="1600" dirty="0" err="1"/>
              <a:t>poptávka</a:t>
            </a:r>
            <a:endParaRPr lang="en-GB" sz="1600" dirty="0"/>
          </a:p>
          <a:p>
            <a:pPr lvl="0" algn="r"/>
            <a:r>
              <a:rPr lang="en-GB" sz="1600" dirty="0" err="1"/>
              <a:t>Účtování</a:t>
            </a:r>
            <a:r>
              <a:rPr lang="en-GB" sz="1600" dirty="0"/>
              <a:t> </a:t>
            </a:r>
            <a:r>
              <a:rPr lang="en-GB" sz="1600" dirty="0" err="1"/>
              <a:t>přírodních</a:t>
            </a:r>
            <a:r>
              <a:rPr lang="en-GB" sz="1600" dirty="0"/>
              <a:t> </a:t>
            </a:r>
            <a:r>
              <a:rPr lang="en-GB" sz="1600" dirty="0" err="1"/>
              <a:t>zdrojů</a:t>
            </a:r>
            <a:endParaRPr lang="en-GB" sz="1600" dirty="0"/>
          </a:p>
          <a:p>
            <a:pPr lvl="0" algn="r"/>
            <a:r>
              <a:rPr lang="en-GB" sz="1600" dirty="0" err="1"/>
              <a:t>Náklady</a:t>
            </a:r>
            <a:r>
              <a:rPr lang="en-GB" sz="1600" dirty="0"/>
              <a:t> a </a:t>
            </a:r>
            <a:r>
              <a:rPr lang="en-GB" sz="1600" dirty="0" err="1"/>
              <a:t>ceny</a:t>
            </a:r>
            <a:endParaRPr lang="en-GB" sz="1600" dirty="0"/>
          </a:p>
          <a:p>
            <a:pPr lvl="0" algn="r"/>
            <a:r>
              <a:rPr lang="en-GB" sz="1600" dirty="0" err="1"/>
              <a:t>Dlouhodobá</a:t>
            </a:r>
            <a:r>
              <a:rPr lang="en-GB" sz="1600" dirty="0"/>
              <a:t> </a:t>
            </a:r>
            <a:r>
              <a:rPr lang="en-GB" sz="1600" dirty="0" err="1"/>
              <a:t>životaschopnost</a:t>
            </a:r>
            <a:r>
              <a:rPr lang="en-GB" sz="1600" dirty="0"/>
              <a:t> a </a:t>
            </a:r>
            <a:r>
              <a:rPr lang="en-GB" sz="1600" dirty="0" err="1"/>
              <a:t>stabilita</a:t>
            </a:r>
            <a:r>
              <a:rPr lang="en-GB" sz="1600" dirty="0"/>
              <a:t> </a:t>
            </a:r>
            <a:r>
              <a:rPr lang="en-GB" sz="1600" dirty="0" err="1"/>
              <a:t>podniku</a:t>
            </a:r>
            <a:endParaRPr lang="en-GB" sz="1600" dirty="0"/>
          </a:p>
        </p:txBody>
      </p:sp>
      <p:sp>
        <p:nvSpPr>
          <p:cNvPr id="13" name="Google Shape;71;p9">
            <a:extLst>
              <a:ext uri="{FF2B5EF4-FFF2-40B4-BE49-F238E27FC236}">
                <a16:creationId xmlns:a16="http://schemas.microsoft.com/office/drawing/2014/main" id="{F195A744-22AD-46AA-9F09-05F261B3E585}"/>
              </a:ext>
            </a:extLst>
          </p:cNvPr>
          <p:cNvSpPr/>
          <p:nvPr/>
        </p:nvSpPr>
        <p:spPr>
          <a:xfrm>
            <a:off x="5648228" y="2849272"/>
            <a:ext cx="352716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1600" dirty="0" err="1"/>
              <a:t>Ekosystémové</a:t>
            </a:r>
            <a:r>
              <a:rPr lang="en-GB" sz="1600" dirty="0"/>
              <a:t> </a:t>
            </a:r>
            <a:r>
              <a:rPr lang="en-GB" sz="1600" dirty="0" err="1"/>
              <a:t>služby</a:t>
            </a:r>
            <a:endParaRPr lang="en-GB" sz="1600" dirty="0"/>
          </a:p>
          <a:p>
            <a:pPr lvl="0" algn="just"/>
            <a:r>
              <a:rPr lang="en-GB" sz="1600" dirty="0" err="1"/>
              <a:t>Kvalita</a:t>
            </a:r>
            <a:r>
              <a:rPr lang="en-GB" sz="1600" dirty="0"/>
              <a:t> </a:t>
            </a:r>
            <a:r>
              <a:rPr lang="en-GB" sz="1600" dirty="0" err="1"/>
              <a:t>ovzduší</a:t>
            </a:r>
            <a:r>
              <a:rPr lang="en-GB" sz="1600" dirty="0"/>
              <a:t> a </a:t>
            </a:r>
            <a:r>
              <a:rPr lang="en-GB" sz="1600" dirty="0" err="1"/>
              <a:t>vody</a:t>
            </a:r>
            <a:endParaRPr lang="en-GB" sz="1600" dirty="0"/>
          </a:p>
          <a:p>
            <a:pPr lvl="0" algn="just"/>
            <a:r>
              <a:rPr lang="en-GB" sz="1600" dirty="0" err="1"/>
              <a:t>Obnovitelné</a:t>
            </a:r>
            <a:r>
              <a:rPr lang="en-GB" sz="1600" dirty="0"/>
              <a:t> </a:t>
            </a:r>
            <a:r>
              <a:rPr lang="en-GB" sz="1600" dirty="0" err="1"/>
              <a:t>zdroje</a:t>
            </a:r>
            <a:endParaRPr lang="en-GB" sz="1600" dirty="0"/>
          </a:p>
          <a:p>
            <a:pPr lvl="0" algn="just"/>
            <a:r>
              <a:rPr lang="en-GB" sz="1600" dirty="0" err="1"/>
              <a:t>Účinné</a:t>
            </a:r>
            <a:r>
              <a:rPr lang="en-GB" sz="1600" dirty="0"/>
              <a:t> </a:t>
            </a:r>
            <a:r>
              <a:rPr lang="en-GB" sz="1600" dirty="0" err="1"/>
              <a:t>využívání</a:t>
            </a:r>
            <a:r>
              <a:rPr lang="en-GB" sz="1600" dirty="0"/>
              <a:t> </a:t>
            </a:r>
            <a:r>
              <a:rPr lang="en-GB" sz="1600" dirty="0" err="1"/>
              <a:t>zdrojů</a:t>
            </a:r>
            <a:endParaRPr lang="en-GB" sz="1600" dirty="0"/>
          </a:p>
          <a:p>
            <a:pPr lvl="0" algn="just"/>
            <a:r>
              <a:rPr lang="en-GB" sz="1600" dirty="0" err="1"/>
              <a:t>Nízký</a:t>
            </a:r>
            <a:r>
              <a:rPr lang="en-GB" sz="1600" dirty="0"/>
              <a:t> a </a:t>
            </a:r>
            <a:r>
              <a:rPr lang="en-GB" sz="1600" dirty="0" err="1"/>
              <a:t>nulový</a:t>
            </a:r>
            <a:r>
              <a:rPr lang="en-GB" sz="1600" dirty="0"/>
              <a:t> </a:t>
            </a:r>
            <a:r>
              <a:rPr lang="en-GB" sz="1600" dirty="0" err="1"/>
              <a:t>odpad</a:t>
            </a:r>
            <a:endParaRPr lang="en-GB" sz="1600" dirty="0"/>
          </a:p>
          <a:p>
            <a:pPr lvl="0" algn="just"/>
            <a:r>
              <a:rPr lang="en-GB" sz="1600" dirty="0" err="1"/>
              <a:t>Prevence</a:t>
            </a:r>
            <a:r>
              <a:rPr lang="en-GB" sz="1600" dirty="0"/>
              <a:t> </a:t>
            </a:r>
            <a:r>
              <a:rPr lang="en-GB" sz="1600" dirty="0" err="1"/>
              <a:t>znečištění</a:t>
            </a:r>
            <a:r>
              <a:rPr lang="en-GB" sz="1600" dirty="0"/>
              <a:t> a </a:t>
            </a:r>
            <a:r>
              <a:rPr lang="en-GB" sz="1600" dirty="0" err="1"/>
              <a:t>emisí</a:t>
            </a:r>
            <a:endParaRPr lang="en-GB" sz="16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2781A63-BDDA-4F1C-9B4E-D6CEFF8DC409}"/>
              </a:ext>
            </a:extLst>
          </p:cNvPr>
          <p:cNvCxnSpPr>
            <a:cxnSpLocks/>
          </p:cNvCxnSpPr>
          <p:nvPr/>
        </p:nvCxnSpPr>
        <p:spPr>
          <a:xfrm flipH="1">
            <a:off x="4782220" y="3021109"/>
            <a:ext cx="850605" cy="247695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369E425-D912-41D3-B3FA-2677B681F72A}"/>
              </a:ext>
            </a:extLst>
          </p:cNvPr>
          <p:cNvCxnSpPr>
            <a:cxnSpLocks/>
          </p:cNvCxnSpPr>
          <p:nvPr/>
        </p:nvCxnSpPr>
        <p:spPr>
          <a:xfrm flipH="1" flipV="1">
            <a:off x="5571158" y="4871096"/>
            <a:ext cx="814423" cy="104941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B7854714-7920-4746-8D41-029FB488D910}"/>
              </a:ext>
            </a:extLst>
          </p:cNvPr>
          <p:cNvCxnSpPr>
            <a:cxnSpLocks/>
          </p:cNvCxnSpPr>
          <p:nvPr/>
        </p:nvCxnSpPr>
        <p:spPr>
          <a:xfrm flipH="1" flipV="1">
            <a:off x="2490173" y="3285534"/>
            <a:ext cx="736067" cy="932027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01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1. Definice udržitelnosti</a:t>
            </a:r>
          </a:p>
        </p:txBody>
      </p:sp>
      <p:sp>
        <p:nvSpPr>
          <p:cNvPr id="71" name="Google Shape;71;p9"/>
          <p:cNvSpPr/>
          <p:nvPr/>
        </p:nvSpPr>
        <p:spPr>
          <a:xfrm>
            <a:off x="306006" y="1812071"/>
            <a:ext cx="836773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1600" b="1" dirty="0" err="1">
                <a:solidFill>
                  <a:srgbClr val="18C320"/>
                </a:solidFill>
              </a:rPr>
              <a:t>Podívejte</a:t>
            </a:r>
            <a:r>
              <a:rPr lang="en-GB" sz="1600" b="1" dirty="0">
                <a:solidFill>
                  <a:srgbClr val="18C320"/>
                </a:solidFill>
              </a:rPr>
              <a:t> se </a:t>
            </a:r>
            <a:r>
              <a:rPr lang="en-GB" sz="1600" b="1" dirty="0" err="1">
                <a:solidFill>
                  <a:srgbClr val="18C320"/>
                </a:solidFill>
              </a:rPr>
              <a:t>na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krátké</a:t>
            </a:r>
            <a:r>
              <a:rPr lang="en-GB" sz="1600" b="1" dirty="0">
                <a:solidFill>
                  <a:srgbClr val="18C320"/>
                </a:solidFill>
              </a:rPr>
              <a:t> video, </a:t>
            </a:r>
            <a:r>
              <a:rPr lang="en-GB" sz="1600" b="1" dirty="0" err="1">
                <a:solidFill>
                  <a:srgbClr val="18C320"/>
                </a:solidFill>
              </a:rPr>
              <a:t>které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vám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pomůže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lépe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pochopit</a:t>
            </a:r>
            <a:r>
              <a:rPr lang="en-GB" sz="1600" b="1" dirty="0">
                <a:solidFill>
                  <a:srgbClr val="18C320"/>
                </a:solidFill>
              </a:rPr>
              <a:t>, co je </a:t>
            </a:r>
            <a:r>
              <a:rPr lang="en-GB" sz="1600" b="1" dirty="0" err="1">
                <a:solidFill>
                  <a:srgbClr val="18C320"/>
                </a:solidFill>
              </a:rPr>
              <a:t>udržitelnost</a:t>
            </a:r>
            <a:r>
              <a:rPr lang="en-GB" sz="1600" b="1" dirty="0">
                <a:solidFill>
                  <a:srgbClr val="18C320"/>
                </a:solidFill>
              </a:rPr>
              <a:t> a </a:t>
            </a:r>
            <a:r>
              <a:rPr lang="en-GB" sz="1600" b="1" dirty="0" err="1">
                <a:solidFill>
                  <a:srgbClr val="18C320"/>
                </a:solidFill>
              </a:rPr>
              <a:t>proč</a:t>
            </a:r>
            <a:r>
              <a:rPr lang="en-GB" sz="1600" b="1" dirty="0">
                <a:solidFill>
                  <a:srgbClr val="18C320"/>
                </a:solidFill>
              </a:rPr>
              <a:t> je </a:t>
            </a:r>
            <a:r>
              <a:rPr lang="en-GB" sz="1600" b="1" dirty="0" err="1">
                <a:solidFill>
                  <a:srgbClr val="18C320"/>
                </a:solidFill>
              </a:rPr>
              <a:t>důležitá</a:t>
            </a:r>
            <a:r>
              <a:rPr lang="en-GB" sz="1600" b="1" dirty="0">
                <a:solidFill>
                  <a:srgbClr val="18C320"/>
                </a:solidFill>
              </a:rPr>
              <a:t>!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solidFill>
                <a:schemeClr val="dk1"/>
              </a:solidFill>
            </a:endParaRP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9E6F756D-F760-4444-AB18-FE4400E58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756" y="2643027"/>
            <a:ext cx="6110082" cy="3429128"/>
          </a:xfrm>
          <a:prstGeom prst="rect">
            <a:avLst/>
          </a:prstGeom>
        </p:spPr>
      </p:pic>
      <p:sp>
        <p:nvSpPr>
          <p:cNvPr id="7" name="Google Shape;71;p9">
            <a:extLst>
              <a:ext uri="{FF2B5EF4-FFF2-40B4-BE49-F238E27FC236}">
                <a16:creationId xmlns:a16="http://schemas.microsoft.com/office/drawing/2014/main" id="{AF2C3A54-03DF-4C90-A2EC-8C253C5557A7}"/>
              </a:ext>
            </a:extLst>
          </p:cNvPr>
          <p:cNvSpPr/>
          <p:nvPr/>
        </p:nvSpPr>
        <p:spPr>
          <a:xfrm>
            <a:off x="1253756" y="6289063"/>
            <a:ext cx="67315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(5) </a:t>
            </a:r>
            <a:r>
              <a:rPr lang="en-US" sz="1600" dirty="0">
                <a:solidFill>
                  <a:schemeClr val="dk1"/>
                </a:solidFill>
                <a:hlinkClick r:id="rId5"/>
              </a:rPr>
              <a:t>https://www.youtube.com/watch?v=zx04Kl8y4dE</a:t>
            </a:r>
            <a:r>
              <a:rPr lang="en-US" sz="1600" dirty="0">
                <a:solidFill>
                  <a:schemeClr val="dk1"/>
                </a:solidFill>
              </a:rPr>
              <a:t> (</a:t>
            </a:r>
            <a:r>
              <a:rPr lang="cs-CZ" sz="1600" dirty="0">
                <a:solidFill>
                  <a:schemeClr val="dk1"/>
                </a:solidFill>
              </a:rPr>
              <a:t>délka trvání</a:t>
            </a:r>
            <a:r>
              <a:rPr lang="en-US" sz="1600" dirty="0">
                <a:solidFill>
                  <a:schemeClr val="dk1"/>
                </a:solidFill>
              </a:rPr>
              <a:t>: 3.06).</a:t>
            </a: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rudia 1">
            <a:extLst>
              <a:ext uri="{FF2B5EF4-FFF2-40B4-BE49-F238E27FC236}">
                <a16:creationId xmlns:a16="http://schemas.microsoft.com/office/drawing/2014/main" id="{EE314070-AA41-5CDD-A8A8-6E8A2DF19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13" y="5985108"/>
            <a:ext cx="680737" cy="68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9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  <p:sp>
        <p:nvSpPr>
          <p:cNvPr id="77" name="Google Shape;77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2. Definice udržitelného rozvoje</a:t>
            </a:r>
          </a:p>
        </p:txBody>
      </p:sp>
      <p:sp>
        <p:nvSpPr>
          <p:cNvPr id="79" name="Google Shape;79;g10b78f225a7_0_23"/>
          <p:cNvSpPr/>
          <p:nvPr/>
        </p:nvSpPr>
        <p:spPr>
          <a:xfrm>
            <a:off x="319069" y="1929637"/>
            <a:ext cx="8367731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1600" dirty="0" err="1">
                <a:solidFill>
                  <a:schemeClr val="dk1"/>
                </a:solidFill>
              </a:rPr>
              <a:t>Jak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již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bylo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zmíněno</a:t>
            </a:r>
            <a:r>
              <a:rPr lang="en-GB" sz="1600" dirty="0">
                <a:solidFill>
                  <a:schemeClr val="dk1"/>
                </a:solidFill>
              </a:rPr>
              <a:t> v </a:t>
            </a:r>
            <a:r>
              <a:rPr lang="en-GB" sz="1600" dirty="0" err="1">
                <a:solidFill>
                  <a:schemeClr val="dk1"/>
                </a:solidFill>
              </a:rPr>
              <a:t>předchozích</a:t>
            </a:r>
            <a:r>
              <a:rPr lang="en-GB" sz="1600" dirty="0">
                <a:solidFill>
                  <a:schemeClr val="dk1"/>
                </a:solidFill>
              </a:rPr>
              <a:t> s</a:t>
            </a:r>
            <a:r>
              <a:rPr lang="cs-CZ" sz="1600" dirty="0" err="1">
                <a:solidFill>
                  <a:schemeClr val="dk1"/>
                </a:solidFill>
              </a:rPr>
              <a:t>nímcích</a:t>
            </a:r>
            <a:r>
              <a:rPr lang="en-GB" sz="1600" dirty="0">
                <a:solidFill>
                  <a:schemeClr val="dk1"/>
                </a:solidFill>
              </a:rPr>
              <a:t>, </a:t>
            </a:r>
            <a:r>
              <a:rPr lang="en-GB" sz="1600" dirty="0" err="1">
                <a:solidFill>
                  <a:schemeClr val="dk1"/>
                </a:solidFill>
              </a:rPr>
              <a:t>udržitelnost</a:t>
            </a:r>
            <a:r>
              <a:rPr lang="en-GB" sz="1600" dirty="0">
                <a:solidFill>
                  <a:schemeClr val="dk1"/>
                </a:solidFill>
              </a:rPr>
              <a:t> a </a:t>
            </a:r>
            <a:r>
              <a:rPr lang="en-GB" sz="1600" dirty="0" err="1">
                <a:solidFill>
                  <a:schemeClr val="dk1"/>
                </a:solidFill>
              </a:rPr>
              <a:t>udržitelný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rozvoj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jsou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velmi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úzce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související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pojmy</a:t>
            </a:r>
            <a:r>
              <a:rPr lang="en-GB" sz="1600" dirty="0">
                <a:solidFill>
                  <a:schemeClr val="dk1"/>
                </a:solidFill>
              </a:rPr>
              <a:t>; </a:t>
            </a:r>
            <a:r>
              <a:rPr lang="en-GB" sz="1600" dirty="0" err="1">
                <a:solidFill>
                  <a:schemeClr val="dk1"/>
                </a:solidFill>
              </a:rPr>
              <a:t>oba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hovoří</a:t>
            </a:r>
            <a:r>
              <a:rPr lang="en-GB" sz="1600" dirty="0">
                <a:solidFill>
                  <a:schemeClr val="dk1"/>
                </a:solidFill>
              </a:rPr>
              <a:t> o </a:t>
            </a:r>
            <a:r>
              <a:rPr lang="en-GB" sz="1600" dirty="0" err="1">
                <a:solidFill>
                  <a:schemeClr val="dk1"/>
                </a:solidFill>
              </a:rPr>
              <a:t>nebezpečí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rychlejší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spotřeby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zdrojů</a:t>
            </a:r>
            <a:r>
              <a:rPr lang="en-GB" sz="1600" dirty="0">
                <a:solidFill>
                  <a:schemeClr val="dk1"/>
                </a:solidFill>
              </a:rPr>
              <a:t>, </a:t>
            </a:r>
            <a:r>
              <a:rPr lang="en-GB" sz="1600" dirty="0" err="1">
                <a:solidFill>
                  <a:schemeClr val="dk1"/>
                </a:solidFill>
              </a:rPr>
              <a:t>než</a:t>
            </a:r>
            <a:r>
              <a:rPr lang="en-GB" sz="1600" dirty="0">
                <a:solidFill>
                  <a:schemeClr val="dk1"/>
                </a:solidFill>
              </a:rPr>
              <a:t> je </a:t>
            </a:r>
            <a:r>
              <a:rPr lang="en-GB" sz="1600" dirty="0" err="1">
                <a:solidFill>
                  <a:schemeClr val="dk1"/>
                </a:solidFill>
              </a:rPr>
              <a:t>možné</a:t>
            </a:r>
            <a:r>
              <a:rPr lang="en-GB" sz="1600" dirty="0">
                <a:solidFill>
                  <a:schemeClr val="dk1"/>
                </a:solidFill>
              </a:rPr>
              <a:t> je </a:t>
            </a:r>
            <a:r>
              <a:rPr lang="en-GB" sz="1600" dirty="0" err="1">
                <a:solidFill>
                  <a:schemeClr val="dk1"/>
                </a:solidFill>
              </a:rPr>
              <a:t>obnovit</a:t>
            </a:r>
            <a:r>
              <a:rPr lang="en-GB" sz="1600" dirty="0">
                <a:solidFill>
                  <a:schemeClr val="dk1"/>
                </a:solidFill>
              </a:rPr>
              <a:t> (1).</a:t>
            </a:r>
            <a:endParaRPr lang="cs-CZ" sz="1600" dirty="0">
              <a:solidFill>
                <a:schemeClr val="dk1"/>
              </a:solidFill>
            </a:endParaRPr>
          </a:p>
          <a:p>
            <a:pPr lvl="0" algn="just"/>
            <a:endParaRPr lang="es-ES" sz="1600" dirty="0">
              <a:solidFill>
                <a:schemeClr val="dk1"/>
              </a:solidFill>
            </a:endParaRPr>
          </a:p>
          <a:p>
            <a:pPr lvl="0" algn="just"/>
            <a:r>
              <a:rPr lang="en-US" sz="1600" dirty="0" err="1">
                <a:solidFill>
                  <a:schemeClr val="dk1"/>
                </a:solidFill>
              </a:rPr>
              <a:t>Udržitelnost</a:t>
            </a:r>
            <a:r>
              <a:rPr lang="en-US" sz="1600" dirty="0">
                <a:solidFill>
                  <a:schemeClr val="dk1"/>
                </a:solidFill>
              </a:rPr>
              <a:t> je </a:t>
            </a:r>
            <a:r>
              <a:rPr lang="en-US" sz="1600" dirty="0" err="1">
                <a:solidFill>
                  <a:schemeClr val="dk1"/>
                </a:solidFill>
              </a:rPr>
              <a:t>často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chápána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jako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dlouhodobý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cíl</a:t>
            </a:r>
            <a:r>
              <a:rPr lang="en-US" sz="1600" dirty="0">
                <a:solidFill>
                  <a:schemeClr val="dk1"/>
                </a:solidFill>
              </a:rPr>
              <a:t> (</a:t>
            </a:r>
            <a:r>
              <a:rPr lang="en-US" sz="1600" dirty="0" err="1">
                <a:solidFill>
                  <a:schemeClr val="dk1"/>
                </a:solidFill>
              </a:rPr>
              <a:t>tj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r>
              <a:rPr lang="en-US" sz="1600" dirty="0" err="1">
                <a:solidFill>
                  <a:schemeClr val="dk1"/>
                </a:solidFill>
              </a:rPr>
              <a:t>udržitelnější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svět</a:t>
            </a:r>
            <a:r>
              <a:rPr lang="en-US" sz="1600" dirty="0">
                <a:solidFill>
                  <a:schemeClr val="dk1"/>
                </a:solidFill>
              </a:rPr>
              <a:t>), </a:t>
            </a:r>
            <a:r>
              <a:rPr lang="en-US" sz="1600" dirty="0" err="1">
                <a:solidFill>
                  <a:schemeClr val="dk1"/>
                </a:solidFill>
              </a:rPr>
              <a:t>zatímco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udržitelný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rozvoj</a:t>
            </a:r>
            <a:r>
              <a:rPr lang="en-US" sz="1600" dirty="0">
                <a:solidFill>
                  <a:schemeClr val="dk1"/>
                </a:solidFill>
              </a:rPr>
              <a:t> se </a:t>
            </a:r>
            <a:r>
              <a:rPr lang="en-US" sz="1600" dirty="0" err="1">
                <a:solidFill>
                  <a:schemeClr val="dk1"/>
                </a:solidFill>
              </a:rPr>
              <a:t>týká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mnoha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procesů</a:t>
            </a:r>
            <a:r>
              <a:rPr lang="en-US" sz="1600" dirty="0">
                <a:solidFill>
                  <a:schemeClr val="dk1"/>
                </a:solidFill>
              </a:rPr>
              <a:t> a </a:t>
            </a:r>
            <a:r>
              <a:rPr lang="en-US" sz="1600" dirty="0" err="1">
                <a:solidFill>
                  <a:schemeClr val="dk1"/>
                </a:solidFill>
              </a:rPr>
              <a:t>cest</a:t>
            </a:r>
            <a:r>
              <a:rPr lang="en-US" sz="1600" dirty="0">
                <a:solidFill>
                  <a:schemeClr val="dk1"/>
                </a:solidFill>
              </a:rPr>
              <a:t> k </a:t>
            </a:r>
            <a:r>
              <a:rPr lang="en-US" sz="1600" dirty="0" err="1">
                <a:solidFill>
                  <a:schemeClr val="dk1"/>
                </a:solidFill>
              </a:rPr>
              <a:t>jeho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dosažení</a:t>
            </a:r>
            <a:r>
              <a:rPr lang="en-US" sz="1600" dirty="0">
                <a:solidFill>
                  <a:schemeClr val="dk1"/>
                </a:solidFill>
              </a:rPr>
              <a:t> (</a:t>
            </a:r>
            <a:r>
              <a:rPr lang="en-US" sz="1600" dirty="0" err="1">
                <a:solidFill>
                  <a:schemeClr val="dk1"/>
                </a:solidFill>
              </a:rPr>
              <a:t>např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r>
              <a:rPr lang="en-US" sz="1600" dirty="0" err="1">
                <a:solidFill>
                  <a:schemeClr val="dk1"/>
                </a:solidFill>
              </a:rPr>
              <a:t>udržitelné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zemědělství</a:t>
            </a:r>
            <a:r>
              <a:rPr lang="en-US" sz="1600" dirty="0">
                <a:solidFill>
                  <a:schemeClr val="dk1"/>
                </a:solidFill>
              </a:rPr>
              <a:t> a </a:t>
            </a:r>
            <a:r>
              <a:rPr lang="en-US" sz="1600" dirty="0" err="1">
                <a:solidFill>
                  <a:schemeClr val="dk1"/>
                </a:solidFill>
              </a:rPr>
              <a:t>lesnictví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udržitelná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výroba</a:t>
            </a:r>
            <a:r>
              <a:rPr lang="en-US" sz="1600" dirty="0">
                <a:solidFill>
                  <a:schemeClr val="dk1"/>
                </a:solidFill>
              </a:rPr>
              <a:t> a </a:t>
            </a:r>
            <a:r>
              <a:rPr lang="en-US" sz="1600" dirty="0" err="1">
                <a:solidFill>
                  <a:schemeClr val="dk1"/>
                </a:solidFill>
              </a:rPr>
              <a:t>spotřeba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výzkum</a:t>
            </a:r>
            <a:r>
              <a:rPr lang="en-US" sz="1600" dirty="0">
                <a:solidFill>
                  <a:schemeClr val="dk1"/>
                </a:solidFill>
              </a:rPr>
              <a:t> a </a:t>
            </a:r>
            <a:r>
              <a:rPr lang="en-US" sz="1600" dirty="0" err="1">
                <a:solidFill>
                  <a:schemeClr val="dk1"/>
                </a:solidFill>
              </a:rPr>
              <a:t>přenos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technologií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vzdělávání</a:t>
            </a:r>
            <a:r>
              <a:rPr lang="en-US" sz="1600" dirty="0">
                <a:solidFill>
                  <a:schemeClr val="dk1"/>
                </a:solidFill>
              </a:rPr>
              <a:t> a </a:t>
            </a:r>
            <a:r>
              <a:rPr lang="en-US" sz="1600" dirty="0" err="1">
                <a:solidFill>
                  <a:schemeClr val="dk1"/>
                </a:solidFill>
              </a:rPr>
              <a:t>odborná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příprava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atd</a:t>
            </a:r>
            <a:r>
              <a:rPr lang="en-US" sz="1600" dirty="0">
                <a:solidFill>
                  <a:schemeClr val="dk1"/>
                </a:solidFill>
              </a:rPr>
              <a:t>.) (6).</a:t>
            </a:r>
            <a:endParaRPr lang="es-ES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9;g10b78f225a7_0_23">
            <a:extLst>
              <a:ext uri="{FF2B5EF4-FFF2-40B4-BE49-F238E27FC236}">
                <a16:creationId xmlns:a16="http://schemas.microsoft.com/office/drawing/2014/main" id="{BECADBDF-CBB5-079D-DEDC-12D2616CC36D}"/>
              </a:ext>
            </a:extLst>
          </p:cNvPr>
          <p:cNvSpPr/>
          <p:nvPr/>
        </p:nvSpPr>
        <p:spPr>
          <a:xfrm>
            <a:off x="315821" y="4134575"/>
            <a:ext cx="551104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1600" dirty="0" err="1">
                <a:solidFill>
                  <a:schemeClr val="dk1"/>
                </a:solidFill>
              </a:rPr>
              <a:t>Koncept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udržitelného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rozvoje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byl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původně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popsán</a:t>
            </a:r>
            <a:r>
              <a:rPr lang="en-GB" sz="1600" dirty="0">
                <a:solidFill>
                  <a:schemeClr val="dk1"/>
                </a:solidFill>
              </a:rPr>
              <a:t> v </a:t>
            </a:r>
            <a:r>
              <a:rPr lang="en-GB" sz="1600" dirty="0" err="1">
                <a:solidFill>
                  <a:schemeClr val="dk1"/>
                </a:solidFill>
              </a:rPr>
              <a:t>roce</a:t>
            </a:r>
            <a:r>
              <a:rPr lang="en-GB" sz="1600" dirty="0">
                <a:solidFill>
                  <a:schemeClr val="dk1"/>
                </a:solidFill>
              </a:rPr>
              <a:t> 1987 </a:t>
            </a:r>
            <a:r>
              <a:rPr lang="en-GB" sz="1600" dirty="0" err="1">
                <a:solidFill>
                  <a:schemeClr val="dk1"/>
                </a:solidFill>
              </a:rPr>
              <a:t>ve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zprávě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Brundtlandovy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komise</a:t>
            </a:r>
            <a:r>
              <a:rPr lang="en-GB" sz="1600" dirty="0">
                <a:solidFill>
                  <a:schemeClr val="dk1"/>
                </a:solidFill>
              </a:rPr>
              <a:t> OSN </a:t>
            </a:r>
            <a:r>
              <a:rPr lang="en-GB" sz="1600" dirty="0" err="1">
                <a:solidFill>
                  <a:schemeClr val="dk1"/>
                </a:solidFill>
              </a:rPr>
              <a:t>jako</a:t>
            </a:r>
            <a:r>
              <a:rPr lang="en-GB" sz="1600" dirty="0">
                <a:solidFill>
                  <a:schemeClr val="dk1"/>
                </a:solidFill>
              </a:rPr>
              <a:t>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solidFill>
                <a:schemeClr val="dk1"/>
              </a:solidFill>
            </a:endParaRPr>
          </a:p>
          <a:p>
            <a:pPr lvl="0" algn="just"/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i="1" dirty="0">
                <a:solidFill>
                  <a:schemeClr val="dk1"/>
                </a:solidFill>
              </a:rPr>
              <a:t>"</a:t>
            </a:r>
            <a:r>
              <a:rPr lang="en-GB" sz="1600" i="1" dirty="0" err="1">
                <a:solidFill>
                  <a:schemeClr val="dk1"/>
                </a:solidFill>
              </a:rPr>
              <a:t>Rozvoj</a:t>
            </a:r>
            <a:r>
              <a:rPr lang="en-GB" sz="1600" i="1" dirty="0">
                <a:solidFill>
                  <a:schemeClr val="dk1"/>
                </a:solidFill>
              </a:rPr>
              <a:t>, </a:t>
            </a:r>
            <a:r>
              <a:rPr lang="en-GB" sz="1600" i="1" dirty="0" err="1">
                <a:solidFill>
                  <a:schemeClr val="dk1"/>
                </a:solidFill>
              </a:rPr>
              <a:t>který</a:t>
            </a:r>
            <a:r>
              <a:rPr lang="en-GB" sz="1600" i="1" dirty="0">
                <a:solidFill>
                  <a:schemeClr val="dk1"/>
                </a:solidFill>
              </a:rPr>
              <a:t> </a:t>
            </a:r>
            <a:r>
              <a:rPr lang="en-GB" sz="1600" i="1" dirty="0" err="1">
                <a:solidFill>
                  <a:schemeClr val="dk1"/>
                </a:solidFill>
              </a:rPr>
              <a:t>uspokojuje</a:t>
            </a:r>
            <a:r>
              <a:rPr lang="en-GB" sz="1600" i="1" dirty="0">
                <a:solidFill>
                  <a:schemeClr val="dk1"/>
                </a:solidFill>
              </a:rPr>
              <a:t> </a:t>
            </a:r>
            <a:r>
              <a:rPr lang="en-GB" sz="1600" i="1" dirty="0" err="1">
                <a:solidFill>
                  <a:schemeClr val="dk1"/>
                </a:solidFill>
              </a:rPr>
              <a:t>potřeby</a:t>
            </a:r>
            <a:r>
              <a:rPr lang="en-GB" sz="1600" i="1" dirty="0">
                <a:solidFill>
                  <a:schemeClr val="dk1"/>
                </a:solidFill>
              </a:rPr>
              <a:t> </a:t>
            </a:r>
            <a:r>
              <a:rPr lang="en-GB" sz="1600" i="1" dirty="0" err="1">
                <a:solidFill>
                  <a:schemeClr val="dk1"/>
                </a:solidFill>
              </a:rPr>
              <a:t>současnosti</a:t>
            </a:r>
            <a:r>
              <a:rPr lang="en-GB" sz="1600" i="1" dirty="0">
                <a:solidFill>
                  <a:schemeClr val="dk1"/>
                </a:solidFill>
              </a:rPr>
              <a:t>, </a:t>
            </a:r>
            <a:r>
              <a:rPr lang="en-GB" sz="1600" i="1" dirty="0" err="1">
                <a:solidFill>
                  <a:schemeClr val="dk1"/>
                </a:solidFill>
              </a:rPr>
              <a:t>aniž</a:t>
            </a:r>
            <a:r>
              <a:rPr lang="en-GB" sz="1600" i="1" dirty="0">
                <a:solidFill>
                  <a:schemeClr val="dk1"/>
                </a:solidFill>
              </a:rPr>
              <a:t> by </a:t>
            </a:r>
            <a:r>
              <a:rPr lang="en-GB" sz="1600" i="1" dirty="0" err="1">
                <a:solidFill>
                  <a:schemeClr val="dk1"/>
                </a:solidFill>
              </a:rPr>
              <a:t>ohrožoval</a:t>
            </a:r>
            <a:r>
              <a:rPr lang="en-GB" sz="1600" i="1" dirty="0">
                <a:solidFill>
                  <a:schemeClr val="dk1"/>
                </a:solidFill>
              </a:rPr>
              <a:t> </a:t>
            </a:r>
            <a:r>
              <a:rPr lang="en-GB" sz="1600" i="1" dirty="0" err="1">
                <a:solidFill>
                  <a:schemeClr val="dk1"/>
                </a:solidFill>
              </a:rPr>
              <a:t>schopnost</a:t>
            </a:r>
            <a:r>
              <a:rPr lang="en-GB" sz="1600" i="1" dirty="0">
                <a:solidFill>
                  <a:schemeClr val="dk1"/>
                </a:solidFill>
              </a:rPr>
              <a:t> </a:t>
            </a:r>
            <a:r>
              <a:rPr lang="en-GB" sz="1600" i="1" dirty="0" err="1">
                <a:solidFill>
                  <a:schemeClr val="dk1"/>
                </a:solidFill>
              </a:rPr>
              <a:t>budoucích</a:t>
            </a:r>
            <a:r>
              <a:rPr lang="en-GB" sz="1600" i="1" dirty="0">
                <a:solidFill>
                  <a:schemeClr val="dk1"/>
                </a:solidFill>
              </a:rPr>
              <a:t> </a:t>
            </a:r>
            <a:r>
              <a:rPr lang="en-GB" sz="1600" i="1" dirty="0" err="1">
                <a:solidFill>
                  <a:schemeClr val="dk1"/>
                </a:solidFill>
              </a:rPr>
              <a:t>generací</a:t>
            </a:r>
            <a:r>
              <a:rPr lang="en-GB" sz="1600" i="1" dirty="0">
                <a:solidFill>
                  <a:schemeClr val="dk1"/>
                </a:solidFill>
              </a:rPr>
              <a:t> </a:t>
            </a:r>
            <a:r>
              <a:rPr lang="en-GB" sz="1600" i="1" dirty="0" err="1">
                <a:solidFill>
                  <a:schemeClr val="dk1"/>
                </a:solidFill>
              </a:rPr>
              <a:t>uspokojovat</a:t>
            </a:r>
            <a:r>
              <a:rPr lang="en-GB" sz="1600" i="1" dirty="0">
                <a:solidFill>
                  <a:schemeClr val="dk1"/>
                </a:solidFill>
              </a:rPr>
              <a:t> </a:t>
            </a:r>
            <a:r>
              <a:rPr lang="en-GB" sz="1600" i="1" dirty="0" err="1">
                <a:solidFill>
                  <a:schemeClr val="dk1"/>
                </a:solidFill>
              </a:rPr>
              <a:t>své</a:t>
            </a:r>
            <a:r>
              <a:rPr lang="en-GB" sz="1600" i="1" dirty="0">
                <a:solidFill>
                  <a:schemeClr val="dk1"/>
                </a:solidFill>
              </a:rPr>
              <a:t> </a:t>
            </a:r>
            <a:r>
              <a:rPr lang="en-GB" sz="1600" i="1" dirty="0" err="1">
                <a:solidFill>
                  <a:schemeClr val="dk1"/>
                </a:solidFill>
              </a:rPr>
              <a:t>vlastní</a:t>
            </a:r>
            <a:r>
              <a:rPr lang="en-GB" sz="1600" i="1" dirty="0">
                <a:solidFill>
                  <a:schemeClr val="dk1"/>
                </a:solidFill>
              </a:rPr>
              <a:t> </a:t>
            </a:r>
            <a:r>
              <a:rPr lang="en-GB" sz="1600" i="1" dirty="0" err="1">
                <a:solidFill>
                  <a:schemeClr val="dk1"/>
                </a:solidFill>
              </a:rPr>
              <a:t>potřeby</a:t>
            </a:r>
            <a:r>
              <a:rPr lang="en-GB" sz="1600" i="1" dirty="0">
                <a:solidFill>
                  <a:schemeClr val="dk1"/>
                </a:solidFill>
              </a:rPr>
              <a:t>" </a:t>
            </a:r>
            <a:r>
              <a:rPr lang="en-GB" sz="1600" dirty="0">
                <a:solidFill>
                  <a:schemeClr val="dk1"/>
                </a:solidFill>
              </a:rPr>
              <a:t>(7).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>
              <a:solidFill>
                <a:schemeClr val="dk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A98536-5F4D-1983-BD9C-FF3996BC6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332" y="3867045"/>
            <a:ext cx="1798476" cy="2597121"/>
          </a:xfrm>
          <a:prstGeom prst="rect">
            <a:avLst/>
          </a:prstGeom>
        </p:spPr>
      </p:pic>
      <p:sp>
        <p:nvSpPr>
          <p:cNvPr id="8" name="Google Shape;71;p9">
            <a:extLst>
              <a:ext uri="{FF2B5EF4-FFF2-40B4-BE49-F238E27FC236}">
                <a16:creationId xmlns:a16="http://schemas.microsoft.com/office/drawing/2014/main" id="{BB3E81F9-3B94-0EAD-D01B-C0680E6B43F2}"/>
              </a:ext>
            </a:extLst>
          </p:cNvPr>
          <p:cNvSpPr/>
          <p:nvPr/>
        </p:nvSpPr>
        <p:spPr>
          <a:xfrm>
            <a:off x="8367406" y="6196638"/>
            <a:ext cx="63878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(7)</a:t>
            </a: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  <p:sp>
        <p:nvSpPr>
          <p:cNvPr id="77" name="Google Shape;77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  <a:buSzPct val="100000"/>
            </a:pPr>
            <a:r>
              <a:rPr lang="es-ES" sz="2400" dirty="0">
                <a:solidFill>
                  <a:schemeClr val="lt1"/>
                </a:solidFill>
              </a:rPr>
              <a:t>2. Definice udržitelného rozvoje</a:t>
            </a:r>
          </a:p>
        </p:txBody>
      </p:sp>
      <p:sp>
        <p:nvSpPr>
          <p:cNvPr id="79" name="Google Shape;79;g10b78f225a7_0_23"/>
          <p:cNvSpPr/>
          <p:nvPr/>
        </p:nvSpPr>
        <p:spPr>
          <a:xfrm>
            <a:off x="319069" y="1929637"/>
            <a:ext cx="836773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1600" dirty="0" err="1">
                <a:solidFill>
                  <a:schemeClr val="dk1"/>
                </a:solidFill>
              </a:rPr>
              <a:t>Udržitelný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rozvoj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popisuje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procesy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zlepšování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dlouhodobého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hospodářského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blahobytu</a:t>
            </a:r>
            <a:r>
              <a:rPr lang="en-US" sz="1600" dirty="0">
                <a:solidFill>
                  <a:schemeClr val="dk1"/>
                </a:solidFill>
              </a:rPr>
              <a:t> a </a:t>
            </a:r>
            <a:r>
              <a:rPr lang="en-US" sz="1600" dirty="0" err="1">
                <a:solidFill>
                  <a:schemeClr val="dk1"/>
                </a:solidFill>
              </a:rPr>
              <a:t>kvality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života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aniž</a:t>
            </a:r>
            <a:r>
              <a:rPr lang="en-US" sz="1600" dirty="0">
                <a:solidFill>
                  <a:schemeClr val="dk1"/>
                </a:solidFill>
              </a:rPr>
              <a:t> by </a:t>
            </a:r>
            <a:r>
              <a:rPr lang="en-US" sz="1600" dirty="0" err="1">
                <a:solidFill>
                  <a:schemeClr val="dk1"/>
                </a:solidFill>
              </a:rPr>
              <a:t>byla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ohrožena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schopnost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budoucích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generací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uspokojovat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své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potřeby</a:t>
            </a:r>
            <a:r>
              <a:rPr lang="en-US" sz="1600" dirty="0">
                <a:solidFill>
                  <a:schemeClr val="dk1"/>
                </a:solidFill>
              </a:rPr>
              <a:t> (1).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algn="just"/>
            <a:r>
              <a:rPr lang="en-GB" sz="1600" dirty="0">
                <a:solidFill>
                  <a:schemeClr val="dk1"/>
                </a:solidFill>
              </a:rPr>
              <a:t>3 </a:t>
            </a:r>
            <a:r>
              <a:rPr lang="en-GB" sz="1600" dirty="0" err="1">
                <a:solidFill>
                  <a:schemeClr val="dk1"/>
                </a:solidFill>
              </a:rPr>
              <a:t>klíčové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myšlenky</a:t>
            </a:r>
            <a:r>
              <a:rPr lang="en-GB" sz="1600" dirty="0">
                <a:solidFill>
                  <a:schemeClr val="dk1"/>
                </a:solidFill>
              </a:rPr>
              <a:t>, </a:t>
            </a:r>
            <a:r>
              <a:rPr lang="en-GB" sz="1600" dirty="0" err="1">
                <a:solidFill>
                  <a:schemeClr val="dk1"/>
                </a:solidFill>
              </a:rPr>
              <a:t>které</a:t>
            </a:r>
            <a:r>
              <a:rPr lang="en-GB" sz="1600" dirty="0">
                <a:solidFill>
                  <a:schemeClr val="dk1"/>
                </a:solidFill>
              </a:rPr>
              <a:t> je </a:t>
            </a:r>
            <a:r>
              <a:rPr lang="en-GB" sz="1600" dirty="0" err="1">
                <a:solidFill>
                  <a:schemeClr val="dk1"/>
                </a:solidFill>
              </a:rPr>
              <a:t>třeba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zdůraznit</a:t>
            </a:r>
            <a:r>
              <a:rPr lang="en-GB" sz="1600" dirty="0">
                <a:solidFill>
                  <a:schemeClr val="dk1"/>
                </a:solidFill>
              </a:rPr>
              <a:t> v </a:t>
            </a:r>
            <a:r>
              <a:rPr lang="en-GB" sz="1600" dirty="0" err="1">
                <a:solidFill>
                  <a:schemeClr val="dk1"/>
                </a:solidFill>
              </a:rPr>
              <a:t>souvislosti</a:t>
            </a:r>
            <a:r>
              <a:rPr lang="en-GB" sz="1600" dirty="0">
                <a:solidFill>
                  <a:schemeClr val="dk1"/>
                </a:solidFill>
              </a:rPr>
              <a:t> s </a:t>
            </a:r>
            <a:r>
              <a:rPr lang="en-GB" sz="1600" dirty="0" err="1">
                <a:solidFill>
                  <a:schemeClr val="dk1"/>
                </a:solidFill>
              </a:rPr>
              <a:t>udržitelným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rozvojem</a:t>
            </a:r>
            <a:r>
              <a:rPr lang="en-GB" sz="1600" dirty="0">
                <a:solidFill>
                  <a:schemeClr val="dk1"/>
                </a:solidFill>
              </a:rPr>
              <a:t>:</a:t>
            </a:r>
          </a:p>
        </p:txBody>
      </p:sp>
      <p:sp>
        <p:nvSpPr>
          <p:cNvPr id="5" name="Google Shape;79;g10b78f225a7_0_23">
            <a:extLst>
              <a:ext uri="{FF2B5EF4-FFF2-40B4-BE49-F238E27FC236}">
                <a16:creationId xmlns:a16="http://schemas.microsoft.com/office/drawing/2014/main" id="{46117CD6-B02C-3471-5338-58670670B035}"/>
              </a:ext>
            </a:extLst>
          </p:cNvPr>
          <p:cNvSpPr/>
          <p:nvPr/>
        </p:nvSpPr>
        <p:spPr>
          <a:xfrm>
            <a:off x="315827" y="3132628"/>
            <a:ext cx="570559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>
              <a:solidFill>
                <a:schemeClr val="dk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chemeClr val="dk1"/>
                </a:solidFill>
              </a:rPr>
              <a:t>Vyzývá</a:t>
            </a:r>
            <a:r>
              <a:rPr lang="en-GB" sz="1600" dirty="0">
                <a:solidFill>
                  <a:schemeClr val="dk1"/>
                </a:solidFill>
              </a:rPr>
              <a:t> k </a:t>
            </a:r>
            <a:r>
              <a:rPr lang="en-GB" sz="1600" dirty="0" err="1">
                <a:solidFill>
                  <a:schemeClr val="dk1"/>
                </a:solidFill>
              </a:rPr>
              <a:t>rozvoji</a:t>
            </a:r>
            <a:r>
              <a:rPr lang="en-GB" sz="1600" dirty="0">
                <a:solidFill>
                  <a:schemeClr val="dk1"/>
                </a:solidFill>
              </a:rPr>
              <a:t>, </a:t>
            </a:r>
            <a:r>
              <a:rPr lang="en-GB" sz="1600" dirty="0" err="1">
                <a:solidFill>
                  <a:schemeClr val="dk1"/>
                </a:solidFill>
              </a:rPr>
              <a:t>který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respektuje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ekologické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limity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Země</a:t>
            </a:r>
            <a:r>
              <a:rPr lang="en-GB" sz="1600" dirty="0">
                <a:solidFill>
                  <a:schemeClr val="dk1"/>
                </a:solidFill>
              </a:rPr>
              <a:t> (</a:t>
            </a:r>
            <a:r>
              <a:rPr lang="en-GB" sz="1600" dirty="0" err="1">
                <a:solidFill>
                  <a:schemeClr val="dk1"/>
                </a:solidFill>
              </a:rPr>
              <a:t>přírodní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zdroje</a:t>
            </a:r>
            <a:r>
              <a:rPr lang="en-GB" sz="1600" dirty="0">
                <a:solidFill>
                  <a:schemeClr val="dk1"/>
                </a:solidFill>
              </a:rPr>
              <a:t>, </a:t>
            </a:r>
            <a:r>
              <a:rPr lang="en-GB" sz="1600" dirty="0" err="1">
                <a:solidFill>
                  <a:schemeClr val="dk1"/>
                </a:solidFill>
              </a:rPr>
              <a:t>znečištění</a:t>
            </a:r>
            <a:r>
              <a:rPr lang="en-GB" sz="1600" dirty="0">
                <a:solidFill>
                  <a:schemeClr val="dk1"/>
                </a:solidFill>
              </a:rPr>
              <a:t>, </a:t>
            </a:r>
            <a:r>
              <a:rPr lang="en-GB" sz="1600" dirty="0" err="1">
                <a:solidFill>
                  <a:schemeClr val="dk1"/>
                </a:solidFill>
              </a:rPr>
              <a:t>biologická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rozmanitost</a:t>
            </a:r>
            <a:r>
              <a:rPr lang="en-GB" sz="1600" dirty="0">
                <a:solidFill>
                  <a:schemeClr val="dk1"/>
                </a:solidFill>
              </a:rPr>
              <a:t>). </a:t>
            </a:r>
            <a:r>
              <a:rPr lang="en-GB" sz="1600" dirty="0" err="1">
                <a:solidFill>
                  <a:schemeClr val="dk1"/>
                </a:solidFill>
              </a:rPr>
              <a:t>Dnešní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rozvoj</a:t>
            </a:r>
            <a:r>
              <a:rPr lang="en-GB" sz="1600" dirty="0">
                <a:solidFill>
                  <a:schemeClr val="dk1"/>
                </a:solidFill>
              </a:rPr>
              <a:t> by </a:t>
            </a:r>
            <a:r>
              <a:rPr lang="en-GB" sz="1600" dirty="0" err="1">
                <a:solidFill>
                  <a:schemeClr val="dk1"/>
                </a:solidFill>
              </a:rPr>
              <a:t>neměl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ohrozit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budoucnost</a:t>
            </a:r>
            <a:endParaRPr lang="en-GB" sz="1600" dirty="0">
              <a:solidFill>
                <a:schemeClr val="dk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chemeClr val="dk1"/>
                </a:solidFill>
              </a:rPr>
              <a:t>Nejde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jen</a:t>
            </a:r>
            <a:r>
              <a:rPr lang="en-GB" sz="1600" dirty="0">
                <a:solidFill>
                  <a:schemeClr val="dk1"/>
                </a:solidFill>
              </a:rPr>
              <a:t> o </a:t>
            </a:r>
            <a:r>
              <a:rPr lang="en-GB" sz="1600" dirty="0" err="1">
                <a:solidFill>
                  <a:schemeClr val="dk1"/>
                </a:solidFill>
              </a:rPr>
              <a:t>životní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prostředí</a:t>
            </a:r>
            <a:r>
              <a:rPr lang="en-GB" sz="1600" dirty="0">
                <a:solidFill>
                  <a:schemeClr val="dk1"/>
                </a:solidFill>
              </a:rPr>
              <a:t>. </a:t>
            </a:r>
            <a:r>
              <a:rPr lang="en-GB" sz="1600" dirty="0" err="1">
                <a:solidFill>
                  <a:schemeClr val="dk1"/>
                </a:solidFill>
              </a:rPr>
              <a:t>Jde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také</a:t>
            </a:r>
            <a:r>
              <a:rPr lang="en-GB" sz="1600" dirty="0">
                <a:solidFill>
                  <a:schemeClr val="dk1"/>
                </a:solidFill>
              </a:rPr>
              <a:t> o </a:t>
            </a:r>
            <a:r>
              <a:rPr lang="en-GB" sz="1600" dirty="0" err="1">
                <a:solidFill>
                  <a:schemeClr val="dk1"/>
                </a:solidFill>
              </a:rPr>
              <a:t>uspokojování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základních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potřeb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všech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lidí</a:t>
            </a:r>
            <a:r>
              <a:rPr lang="en-GB" sz="1600" dirty="0">
                <a:solidFill>
                  <a:schemeClr val="dk1"/>
                </a:solidFill>
              </a:rPr>
              <a:t> v </a:t>
            </a:r>
            <a:r>
              <a:rPr lang="en-GB" sz="1600" dirty="0" err="1">
                <a:solidFill>
                  <a:schemeClr val="dk1"/>
                </a:solidFill>
              </a:rPr>
              <a:t>současnosti</a:t>
            </a:r>
            <a:r>
              <a:rPr lang="en-GB" sz="1600" dirty="0">
                <a:solidFill>
                  <a:schemeClr val="dk1"/>
                </a:solidFill>
              </a:rPr>
              <a:t> (</a:t>
            </a:r>
            <a:r>
              <a:rPr lang="en-GB" sz="1600" dirty="0" err="1">
                <a:solidFill>
                  <a:schemeClr val="dk1"/>
                </a:solidFill>
              </a:rPr>
              <a:t>vnitrogenerační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spravedlnost</a:t>
            </a:r>
            <a:r>
              <a:rPr lang="en-GB" sz="1600" dirty="0">
                <a:solidFill>
                  <a:schemeClr val="dk1"/>
                </a:solidFill>
              </a:rPr>
              <a:t>) a v </a:t>
            </a:r>
            <a:r>
              <a:rPr lang="en-GB" sz="1600" dirty="0" err="1">
                <a:solidFill>
                  <a:schemeClr val="dk1"/>
                </a:solidFill>
              </a:rPr>
              <a:t>budoucnosti</a:t>
            </a:r>
            <a:r>
              <a:rPr lang="en-GB" sz="1600" dirty="0">
                <a:solidFill>
                  <a:schemeClr val="dk1"/>
                </a:solidFill>
              </a:rPr>
              <a:t> (</a:t>
            </a:r>
            <a:r>
              <a:rPr lang="en-GB" sz="1600" dirty="0" err="1">
                <a:solidFill>
                  <a:schemeClr val="dk1"/>
                </a:solidFill>
              </a:rPr>
              <a:t>mezigenerační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spravedlnost</a:t>
            </a:r>
            <a:r>
              <a:rPr lang="en-GB" sz="1600" dirty="0">
                <a:solidFill>
                  <a:schemeClr val="dk1"/>
                </a:solidFill>
              </a:rPr>
              <a:t>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chemeClr val="dk1"/>
                </a:solidFill>
              </a:rPr>
              <a:t>Cílem</a:t>
            </a:r>
            <a:r>
              <a:rPr lang="en-GB" sz="1600" dirty="0">
                <a:solidFill>
                  <a:schemeClr val="dk1"/>
                </a:solidFill>
              </a:rPr>
              <a:t> je </a:t>
            </a:r>
            <a:r>
              <a:rPr lang="en-GB" sz="1600" dirty="0" err="1">
                <a:solidFill>
                  <a:schemeClr val="dk1"/>
                </a:solidFill>
              </a:rPr>
              <a:t>lidský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rozvoj</a:t>
            </a:r>
            <a:r>
              <a:rPr lang="en-GB" sz="1600" dirty="0">
                <a:solidFill>
                  <a:schemeClr val="dk1"/>
                </a:solidFill>
              </a:rPr>
              <a:t>, </a:t>
            </a:r>
            <a:r>
              <a:rPr lang="en-GB" sz="1600" dirty="0" err="1">
                <a:solidFill>
                  <a:schemeClr val="dk1"/>
                </a:solidFill>
              </a:rPr>
              <a:t>nikoli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nutně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růst</a:t>
            </a:r>
            <a:r>
              <a:rPr lang="en-GB" sz="1600" dirty="0">
                <a:solidFill>
                  <a:schemeClr val="dk1"/>
                </a:solidFill>
              </a:rPr>
              <a:t> - </a:t>
            </a:r>
            <a:r>
              <a:rPr lang="en-GB" sz="1600" dirty="0" err="1">
                <a:solidFill>
                  <a:schemeClr val="dk1"/>
                </a:solidFill>
              </a:rPr>
              <a:t>podpora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dobré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kvality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života</a:t>
            </a:r>
            <a:r>
              <a:rPr lang="en-GB" sz="1600" dirty="0">
                <a:solidFill>
                  <a:schemeClr val="dk1"/>
                </a:solidFill>
              </a:rPr>
              <a:t> pro </a:t>
            </a:r>
            <a:r>
              <a:rPr lang="en-GB" sz="1600" dirty="0" err="1">
                <a:solidFill>
                  <a:schemeClr val="dk1"/>
                </a:solidFill>
              </a:rPr>
              <a:t>všechny</a:t>
            </a:r>
            <a:r>
              <a:rPr lang="en-GB" sz="1600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7DE44B-6531-FE98-23DC-6B93B339E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90" y="3679650"/>
            <a:ext cx="2792210" cy="1780186"/>
          </a:xfrm>
          <a:prstGeom prst="rect">
            <a:avLst/>
          </a:prstGeom>
        </p:spPr>
      </p:pic>
      <p:sp>
        <p:nvSpPr>
          <p:cNvPr id="8" name="Google Shape;71;p9">
            <a:extLst>
              <a:ext uri="{FF2B5EF4-FFF2-40B4-BE49-F238E27FC236}">
                <a16:creationId xmlns:a16="http://schemas.microsoft.com/office/drawing/2014/main" id="{0CAD8412-4700-E538-F0B3-2CDD7838DF84}"/>
              </a:ext>
            </a:extLst>
          </p:cNvPr>
          <p:cNvSpPr/>
          <p:nvPr/>
        </p:nvSpPr>
        <p:spPr>
          <a:xfrm>
            <a:off x="6351790" y="5482854"/>
            <a:ext cx="63878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(3)</a:t>
            </a: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915032"/>
      </p:ext>
    </p:extLst>
  </p:cSld>
  <p:clrMapOvr>
    <a:masterClrMapping/>
  </p:clrMapOvr>
</p:sld>
</file>

<file path=ppt/theme/theme1.xml><?xml version="1.0" encoding="utf-8"?>
<a:theme xmlns:a="http://schemas.openxmlformats.org/drawingml/2006/main" name="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1832</Words>
  <Application>Microsoft Office PowerPoint</Application>
  <PresentationFormat>Předvádění na obrazovce (4:3)</PresentationFormat>
  <Paragraphs>201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Noto Sans Symbols</vt:lpstr>
      <vt:lpstr>Wingdings</vt:lpstr>
      <vt:lpstr>Aspecto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i.virgel</dc:creator>
  <cp:lastModifiedBy>Veronika Matějíčková</cp:lastModifiedBy>
  <cp:revision>98</cp:revision>
  <dcterms:created xsi:type="dcterms:W3CDTF">2016-11-18T09:55:38Z</dcterms:created>
  <dcterms:modified xsi:type="dcterms:W3CDTF">2023-03-25T21:25:03Z</dcterms:modified>
</cp:coreProperties>
</file>