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jUjIQicvdEW3fIQJN9ceu3tjoz+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3153103-BD68-47A6-B79C-0E3534603113}">
  <a:tblStyle styleId="{E3153103-BD68-47A6-B79C-0E353460311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003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" name="Google Shape;2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1" name="Google Shape;10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8" name="Google Shape;10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5" name="Google Shape;11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2" name="Google Shape;12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10b78f225a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" name="Google Shape;31;g10b78f225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7" name="Google Shape;5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0b78f225a7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5" name="Google Shape;65;g10b78f225a7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2" name="Google Shape;7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9" name="Google Shape;7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4" name="Google Shape;94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7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pic>
        <p:nvPicPr>
          <p:cNvPr id="16" name="Google Shape;16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2663" y="6357783"/>
            <a:ext cx="2010676" cy="500217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7"/>
          <p:cNvSpPr txBox="1"/>
          <p:nvPr/>
        </p:nvSpPr>
        <p:spPr>
          <a:xfrm>
            <a:off x="2350489" y="6405240"/>
            <a:ext cx="3675407" cy="45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750"/>
              <a:buFont typeface="Calibri"/>
              <a:buNone/>
            </a:pPr>
            <a:r>
              <a:rPr lang="cs-CZ" sz="750" dirty="0">
                <a:solidFill>
                  <a:schemeClr val="bg1">
                    <a:lumMod val="50000"/>
                  </a:schemeClr>
                </a:solidFill>
              </a:rPr>
              <a:t>Podpora Evropské komise při tvorbě této publikace nepředstavuje souhlas s obsahem, který odráží pouze názory autorů, a Komise nemůže být zodpovědná za jakékoliv využití informací obsažených v této publikaci</a:t>
            </a:r>
            <a:endParaRPr lang="cs-CZ" sz="750" b="0" i="0" u="none" strike="noStrike" cap="none" dirty="0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750"/>
              <a:buFont typeface="Calibri"/>
              <a:buNone/>
            </a:pPr>
            <a:endParaRPr sz="750" b="0" i="0" u="none" strike="noStrike" cap="none" dirty="0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seño personalizado">
  <p:cSld name="1_Diseño personalizado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8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body" idx="1"/>
          </p:nvPr>
        </p:nvSpPr>
        <p:spPr>
          <a:xfrm>
            <a:off x="468313" y="1196975"/>
            <a:ext cx="8183562" cy="161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marR="0" lvl="0" indent="-37084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⚫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683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ED3742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63728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ED3742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4A85BF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3655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1" name="Google Shape;11;p5" descr="Dexion s.r.o. joins the Czech Logistics Association"/>
          <p:cNvSpPr/>
          <p:nvPr/>
        </p:nvSpPr>
        <p:spPr>
          <a:xfrm>
            <a:off x="173038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2979" y="0"/>
            <a:ext cx="2061054" cy="64970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5"/>
          <p:cNvSpPr/>
          <p:nvPr/>
        </p:nvSpPr>
        <p:spPr>
          <a:xfrm>
            <a:off x="264695" y="508411"/>
            <a:ext cx="185286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6576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Arial"/>
              <a:buNone/>
            </a:pPr>
            <a:r>
              <a:rPr lang="es-ES" sz="800" b="1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Successful online learning for </a:t>
            </a:r>
            <a:endParaRPr sz="800" b="0" i="0" u="none" strike="noStrike" cap="non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Arial"/>
              <a:buNone/>
            </a:pPr>
            <a:r>
              <a:rPr lang="es-ES" sz="800" b="1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sustainable last mile logistics</a:t>
            </a:r>
            <a:endParaRPr sz="800" b="1" i="0" u="none" strike="noStrike" cap="non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ransportist.org/2016/04/19/21-strategies-to-solve-congestion/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iHzzSao6ypE" TargetMode="Externa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t>1</a:t>
            </a:fld>
            <a:endParaRPr/>
          </a:p>
        </p:txBody>
      </p:sp>
      <p:sp>
        <p:nvSpPr>
          <p:cNvPr id="25" name="Google Shape;25;p4"/>
          <p:cNvSpPr txBox="1"/>
          <p:nvPr/>
        </p:nvSpPr>
        <p:spPr>
          <a:xfrm>
            <a:off x="2599506" y="2794758"/>
            <a:ext cx="3945000" cy="1077300"/>
          </a:xfrm>
          <a:prstGeom prst="rect">
            <a:avLst/>
          </a:prstGeom>
          <a:solidFill>
            <a:srgbClr val="18C32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3200" b="1" dirty="0" err="1">
                <a:solidFill>
                  <a:schemeClr val="lt1"/>
                </a:solidFill>
              </a:rPr>
              <a:t>Kaps</a:t>
            </a:r>
            <a:r>
              <a:rPr lang="es-ES" sz="3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ES" sz="3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2.3.1</a:t>
            </a:r>
            <a:endParaRPr sz="32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4"/>
          <p:cNvSpPr txBox="1"/>
          <p:nvPr/>
        </p:nvSpPr>
        <p:spPr>
          <a:xfrm>
            <a:off x="1342793" y="4293825"/>
            <a:ext cx="7014600" cy="461624"/>
          </a:xfrm>
          <a:prstGeom prst="rect">
            <a:avLst/>
          </a:prstGeom>
          <a:noFill/>
          <a:ln w="19050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2400"/>
            </a:pPr>
            <a:r>
              <a:rPr lang="es-ES" sz="24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1" dirty="0"/>
              <a:t>Dopravní tok a </a:t>
            </a:r>
            <a:r>
              <a:rPr lang="it-IT" sz="2400" b="1" dirty="0"/>
              <a:t> </a:t>
            </a:r>
            <a:r>
              <a:rPr lang="cs-CZ" sz="2400" b="1" dirty="0"/>
              <a:t>k</a:t>
            </a:r>
            <a:r>
              <a:rPr lang="it-IT" sz="2400" b="1" dirty="0"/>
              <a:t>onges</a:t>
            </a:r>
            <a:r>
              <a:rPr lang="cs-CZ" sz="2400" b="1" dirty="0" err="1"/>
              <a:t>ce</a:t>
            </a:r>
            <a:r>
              <a:rPr lang="it-IT" sz="2400" b="1" dirty="0"/>
              <a:t> </a:t>
            </a:r>
            <a:endParaRPr lang="cs-CZ" sz="3200" b="1" dirty="0"/>
          </a:p>
        </p:txBody>
      </p:sp>
      <p:sp>
        <p:nvSpPr>
          <p:cNvPr id="27" name="Google Shape;27;p4"/>
          <p:cNvSpPr txBox="1"/>
          <p:nvPr/>
        </p:nvSpPr>
        <p:spPr>
          <a:xfrm>
            <a:off x="248194" y="1222861"/>
            <a:ext cx="8451669" cy="400069"/>
          </a:xfrm>
          <a:prstGeom prst="rect">
            <a:avLst/>
          </a:prstGeom>
          <a:solidFill>
            <a:srgbClr val="18C32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cs-CZ" sz="2000" b="1" dirty="0">
                <a:solidFill>
                  <a:schemeClr val="bg1"/>
                </a:solidFill>
              </a:rPr>
              <a:t>Kapitola</a:t>
            </a:r>
            <a:r>
              <a:rPr lang="it-IT" sz="2000" b="1" dirty="0">
                <a:solidFill>
                  <a:schemeClr val="bg1"/>
                </a:solidFill>
              </a:rPr>
              <a:t> 2: </a:t>
            </a:r>
            <a:r>
              <a:rPr lang="cs-CZ" sz="2000" b="1" dirty="0">
                <a:solidFill>
                  <a:schemeClr val="bg1"/>
                </a:solidFill>
              </a:rPr>
              <a:t>Logistické operace a dopad </a:t>
            </a:r>
            <a:r>
              <a:rPr lang="it-IT" sz="2000" b="1" i="0" dirty="0">
                <a:solidFill>
                  <a:schemeClr val="bg1"/>
                </a:solidFill>
              </a:rPr>
              <a:t>LMD </a:t>
            </a: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28" name="Google Shape;28;p4"/>
          <p:cNvSpPr txBox="1"/>
          <p:nvPr/>
        </p:nvSpPr>
        <p:spPr>
          <a:xfrm>
            <a:off x="243840" y="1858586"/>
            <a:ext cx="8451669" cy="400069"/>
          </a:xfrm>
          <a:prstGeom prst="rect">
            <a:avLst/>
          </a:prstGeom>
          <a:noFill/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2000"/>
            </a:pPr>
            <a:r>
              <a:rPr lang="es-ES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UNIT </a:t>
            </a:r>
            <a:r>
              <a:rPr lang="cs-CZ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s-ES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it-IT" sz="2000" dirty="0"/>
              <a:t> </a:t>
            </a:r>
            <a:r>
              <a:rPr lang="it-IT" sz="2000" b="1" dirty="0"/>
              <a:t>Trend</a:t>
            </a:r>
            <a:r>
              <a:rPr lang="cs-CZ" sz="2000" b="1" dirty="0"/>
              <a:t>y</a:t>
            </a:r>
            <a:r>
              <a:rPr lang="it-IT" sz="2000" b="1" dirty="0"/>
              <a:t> </a:t>
            </a:r>
            <a:r>
              <a:rPr lang="cs-CZ" sz="2000" b="1" dirty="0"/>
              <a:t>v</a:t>
            </a:r>
            <a:r>
              <a:rPr lang="it-IT" sz="2000" b="1" dirty="0"/>
              <a:t> </a:t>
            </a:r>
            <a:r>
              <a:rPr lang="cs-CZ" sz="2000" b="1" dirty="0"/>
              <a:t>operacích na poslední míli</a:t>
            </a:r>
            <a:endParaRPr lang="cs-CZ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2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t>10</a:t>
            </a:fld>
            <a:endParaRPr/>
          </a:p>
        </p:txBody>
      </p:sp>
      <p:sp>
        <p:nvSpPr>
          <p:cNvPr id="104" name="Google Shape;104;p12"/>
          <p:cNvSpPr txBox="1"/>
          <p:nvPr/>
        </p:nvSpPr>
        <p:spPr>
          <a:xfrm>
            <a:off x="294175" y="965211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Arial"/>
              <a:buNone/>
            </a:pPr>
            <a:r>
              <a:rPr lang="cs-CZ" sz="2800" dirty="0">
                <a:solidFill>
                  <a:schemeClr val="lt1"/>
                </a:solidFill>
              </a:rPr>
              <a:t>Cvičení</a:t>
            </a:r>
            <a:endParaRPr lang="cs-CZ" sz="2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2"/>
          <p:cNvSpPr/>
          <p:nvPr/>
        </p:nvSpPr>
        <p:spPr>
          <a:xfrm>
            <a:off x="326575" y="1704725"/>
            <a:ext cx="8477700" cy="3701464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Přiřaďte ke každé definici její význam (vyberte z uvedených pojmů):</a:t>
            </a:r>
            <a:endParaRPr lang="cs-CZ"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>
                <a:effectLst/>
                <a:latin typeface="+mn-lt"/>
                <a:ea typeface="Calibri" panose="020F0502020204030204" pitchFamily="34" charset="0"/>
              </a:rPr>
              <a:t>Je to část vozovky dovolující jízdu vozidel v jednom jízdním proudu za sebou</a:t>
            </a:r>
            <a:r>
              <a:rPr lang="es-ES" sz="2000" b="0" i="0" u="none" strike="noStrike" cap="none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. </a:t>
            </a:r>
            <a:r>
              <a:rPr lang="cs-CZ" sz="2000" b="0" i="0" u="none" strike="noStrike" cap="none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Existují </a:t>
            </a:r>
            <a:r>
              <a:rPr lang="cs-CZ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také vyznačené části vozovky pro autobusy.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1" dirty="0"/>
              <a:t>jízdní pruh</a:t>
            </a:r>
            <a:r>
              <a:rPr lang="cs-CZ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cs-CZ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kapacita pozemní komunikace</a:t>
            </a:r>
            <a:endParaRPr lang="cs-CZ"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cs-CZ" sz="2000" b="1" dirty="0"/>
              <a:t>intenzita dopravního proudu</a:t>
            </a:r>
            <a:r>
              <a:rPr lang="cs-CZ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cs-CZ" sz="2000" b="1" dirty="0"/>
              <a:t>pozemní komunikace</a:t>
            </a:r>
            <a:r>
              <a:rPr lang="cs-CZ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cs-CZ" sz="2000" b="1" dirty="0"/>
              <a:t>dopravní proud</a:t>
            </a:r>
            <a:r>
              <a:rPr lang="cs-CZ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3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t>11</a:t>
            </a:fld>
            <a:endParaRPr/>
          </a:p>
        </p:txBody>
      </p:sp>
      <p:sp>
        <p:nvSpPr>
          <p:cNvPr id="111" name="Google Shape;111;p13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Arial"/>
              <a:buNone/>
            </a:pPr>
            <a:r>
              <a:rPr lang="cs-CZ" sz="2800" dirty="0">
                <a:solidFill>
                  <a:schemeClr val="lt1"/>
                </a:solidFill>
              </a:rPr>
              <a:t>Cvičení</a:t>
            </a:r>
            <a:endParaRPr lang="cs-CZ" sz="2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3"/>
          <p:cNvSpPr/>
          <p:nvPr/>
        </p:nvSpPr>
        <p:spPr>
          <a:xfrm>
            <a:off x="326575" y="1704725"/>
            <a:ext cx="8477700" cy="3701464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Přiřaďte ke každé definici její význam (vyberte z uvedených pojmů):</a:t>
            </a:r>
            <a:endParaRPr lang="cs-CZ"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>
                <a:latin typeface="+mn-lt"/>
                <a:ea typeface="Calibri" panose="020F0502020204030204" pitchFamily="34" charset="0"/>
              </a:rPr>
              <a:t>U</a:t>
            </a:r>
            <a:r>
              <a:rPr lang="cs-CZ" sz="2000" dirty="0">
                <a:effectLst/>
                <a:latin typeface="+mn-lt"/>
                <a:ea typeface="Calibri" panose="020F0502020204030204" pitchFamily="34" charset="0"/>
              </a:rPr>
              <a:t>dává maximální počet vozidel, která mohou za daných podmínek projet komunikací v jednom směru nebo v obou směrech dohromady (stanoveným úsekem) za jednotku času</a:t>
            </a:r>
            <a:r>
              <a:rPr lang="es-ES" sz="2000" b="0" i="0" u="none" strike="noStrike" cap="none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.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1" dirty="0"/>
              <a:t>jízdní pruh</a:t>
            </a:r>
            <a:r>
              <a:rPr lang="cs-CZ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cs-CZ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kapacita pozemní komunikace</a:t>
            </a:r>
            <a:endParaRPr lang="cs-CZ"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cs-CZ" sz="2000" b="1" dirty="0"/>
              <a:t>intenzita dopravního proudu</a:t>
            </a:r>
            <a:r>
              <a:rPr lang="cs-CZ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cs-CZ" sz="2000" b="1" dirty="0"/>
              <a:t>pozemní komunikace</a:t>
            </a:r>
            <a:r>
              <a:rPr lang="cs-CZ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cs-CZ" sz="2000" b="1" dirty="0"/>
              <a:t>dopravní proud</a:t>
            </a:r>
            <a:r>
              <a:rPr lang="cs-CZ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4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t>12</a:t>
            </a:fld>
            <a:endParaRPr/>
          </a:p>
        </p:txBody>
      </p:sp>
      <p:sp>
        <p:nvSpPr>
          <p:cNvPr id="118" name="Google Shape;118;p14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Arial"/>
              <a:buNone/>
            </a:pPr>
            <a:r>
              <a:rPr lang="cs-CZ" sz="2800" dirty="0">
                <a:solidFill>
                  <a:schemeClr val="lt1"/>
                </a:solidFill>
              </a:rPr>
              <a:t>Cvičení</a:t>
            </a:r>
            <a:endParaRPr lang="cs-CZ" sz="2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4"/>
          <p:cNvSpPr/>
          <p:nvPr/>
        </p:nvSpPr>
        <p:spPr>
          <a:xfrm>
            <a:off x="326575" y="1704725"/>
            <a:ext cx="8477700" cy="4496378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Přiřaďte ke každé definici její význam (vyberte z uvedených pojmů):</a:t>
            </a:r>
            <a:endParaRPr lang="cs-CZ"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>
                <a:latin typeface="+mn-lt"/>
                <a:ea typeface="Calibri" panose="020F0502020204030204" pitchFamily="34" charset="0"/>
              </a:rPr>
              <a:t>J</a:t>
            </a:r>
            <a:r>
              <a:rPr lang="cs-CZ" sz="2000" dirty="0">
                <a:effectLst/>
                <a:latin typeface="+mn-lt"/>
                <a:ea typeface="Calibri" panose="020F0502020204030204" pitchFamily="34" charset="0"/>
              </a:rPr>
              <a:t>e to dopravní cesta určená k užití silničními a jinými vozidly a chodci, včetně pevných zařízení nutných pro zajištění tohoto užití a jeho bezpečnosti.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1" dirty="0"/>
              <a:t>jízdní pruh</a:t>
            </a:r>
            <a:r>
              <a:rPr lang="cs-CZ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cs-CZ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kapacita pozemní komunikace</a:t>
            </a:r>
            <a:endParaRPr lang="cs-CZ"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cs-CZ" sz="2000" b="1" dirty="0"/>
              <a:t>intenzita dopravního proudu</a:t>
            </a:r>
            <a:r>
              <a:rPr lang="cs-CZ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cs-CZ" sz="2000" b="1" dirty="0"/>
              <a:t>pozemní komunikace</a:t>
            </a:r>
            <a:r>
              <a:rPr lang="cs-CZ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cs-CZ" sz="2000" b="1" dirty="0"/>
              <a:t>dopravní proud</a:t>
            </a:r>
            <a:r>
              <a:rPr lang="cs-CZ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5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t>13</a:t>
            </a:fld>
            <a:endParaRPr/>
          </a:p>
        </p:txBody>
      </p:sp>
      <p:sp>
        <p:nvSpPr>
          <p:cNvPr id="125" name="Google Shape;125;p15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Arial"/>
              <a:buNone/>
            </a:pPr>
            <a:r>
              <a:rPr lang="cs-CZ" sz="2800" dirty="0">
                <a:solidFill>
                  <a:schemeClr val="lt1"/>
                </a:solidFill>
              </a:rPr>
              <a:t>Cvičení</a:t>
            </a:r>
            <a:endParaRPr sz="2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5"/>
          <p:cNvSpPr/>
          <p:nvPr/>
        </p:nvSpPr>
        <p:spPr>
          <a:xfrm>
            <a:off x="326575" y="1704725"/>
            <a:ext cx="8477700" cy="3701464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Přiřaďte ke každé definici její význam (vyberte z uvedených pojmů):</a:t>
            </a:r>
            <a:endParaRPr lang="cs-CZ"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>
                <a:effectLst/>
                <a:latin typeface="+mn-lt"/>
                <a:ea typeface="Calibri" panose="020F0502020204030204" pitchFamily="34" charset="0"/>
              </a:rPr>
              <a:t>Určuje počet silničních vozidel, který projede určitým příčným řezem pozemní komunikace nebo jeho částí za zvolené časové období v jednom směru</a:t>
            </a:r>
            <a:r>
              <a:rPr lang="es-ES" sz="2000" b="0" i="0" u="none" strike="noStrike" cap="none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.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1" dirty="0"/>
              <a:t>jízdní pruh</a:t>
            </a:r>
            <a:r>
              <a:rPr lang="es-E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cs-CZ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</a:t>
            </a:r>
            <a:r>
              <a:rPr lang="es-ES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apacit</a:t>
            </a:r>
            <a:r>
              <a:rPr lang="cs-CZ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pozemní komunikace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cs-CZ" sz="2000" b="1" dirty="0"/>
              <a:t>intenzita dopravního proudu</a:t>
            </a:r>
            <a:r>
              <a:rPr lang="cs-CZ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cs-CZ" sz="2000" b="1" dirty="0"/>
              <a:t>pozemní komunikace</a:t>
            </a:r>
            <a:r>
              <a:rPr lang="es-E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cs-CZ" sz="2000" b="1" dirty="0"/>
              <a:t>dopravní proud</a:t>
            </a:r>
            <a:r>
              <a:rPr lang="es-E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10b78f225a7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t>2</a:t>
            </a:fld>
            <a:endParaRPr/>
          </a:p>
        </p:txBody>
      </p:sp>
      <p:sp>
        <p:nvSpPr>
          <p:cNvPr id="34" name="Google Shape;34;g10b78f225a7_0_0"/>
          <p:cNvSpPr txBox="1"/>
          <p:nvPr/>
        </p:nvSpPr>
        <p:spPr>
          <a:xfrm>
            <a:off x="248175" y="1366700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2000" b="1" dirty="0">
                <a:solidFill>
                  <a:srgbClr val="18C320"/>
                </a:solidFill>
                <a:extLst>
                  <a:ext uri="http://customooxmlschemas.google.com/">
                    <go:slidesCustomData xmlns:lc="http://schemas.openxmlformats.org/drawingml/2006/lockedCanvas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Tematicky předcházející kapsle </a:t>
            </a:r>
            <a:r>
              <a:rPr lang="es-ES" sz="2000" b="1" i="0" u="none" strike="noStrike" cap="none" dirty="0">
                <a:solidFill>
                  <a:srgbClr val="18C320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</a:ext>
                </a:extLst>
              </a:rPr>
              <a:t>: </a:t>
            </a:r>
            <a:endParaRPr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g10b78f225a7_0_0"/>
          <p:cNvSpPr txBox="1"/>
          <p:nvPr/>
        </p:nvSpPr>
        <p:spPr>
          <a:xfrm>
            <a:off x="248175" y="2915075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2000" b="1" dirty="0">
                <a:solidFill>
                  <a:srgbClr val="18C320"/>
                </a:solidFill>
              </a:rPr>
              <a:t>Související kapsle </a:t>
            </a:r>
            <a:r>
              <a:rPr lang="es-ES" sz="2000" b="1" i="0" u="none" strike="noStrike" cap="none" dirty="0">
                <a:solidFill>
                  <a:srgbClr val="18C32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g10b78f225a7_0_0"/>
          <p:cNvSpPr txBox="1"/>
          <p:nvPr/>
        </p:nvSpPr>
        <p:spPr>
          <a:xfrm>
            <a:off x="4793300" y="1366700"/>
            <a:ext cx="41604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g10b78f225a7_0_0"/>
          <p:cNvSpPr txBox="1"/>
          <p:nvPr/>
        </p:nvSpPr>
        <p:spPr>
          <a:xfrm>
            <a:off x="4793300" y="2915075"/>
            <a:ext cx="4160400" cy="33851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1.4.2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g10b78f225a7_0_0"/>
          <p:cNvSpPr txBox="1"/>
          <p:nvPr/>
        </p:nvSpPr>
        <p:spPr>
          <a:xfrm>
            <a:off x="300300" y="4604400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ES" sz="2000" b="1" i="0" u="none" strike="noStrike" cap="none" dirty="0">
                <a:solidFill>
                  <a:srgbClr val="18C320"/>
                </a:solidFill>
                <a:latin typeface="Arial"/>
                <a:ea typeface="Arial"/>
                <a:cs typeface="Arial"/>
                <a:sym typeface="Arial"/>
              </a:rPr>
              <a:t>Aut</a:t>
            </a:r>
            <a:r>
              <a:rPr lang="cs-CZ" sz="2000" b="1" i="0" u="none" strike="noStrike" cap="none" dirty="0">
                <a:solidFill>
                  <a:srgbClr val="18C320"/>
                </a:solidFill>
                <a:latin typeface="Arial"/>
                <a:ea typeface="Arial"/>
                <a:cs typeface="Arial"/>
                <a:sym typeface="Arial"/>
              </a:rPr>
              <a:t>oři </a:t>
            </a:r>
            <a:r>
              <a:rPr lang="es-ES" sz="2000" b="1" i="0" u="none" strike="noStrike" cap="none" dirty="0">
                <a:solidFill>
                  <a:srgbClr val="18C32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g10b78f225a7_0_0"/>
          <p:cNvSpPr txBox="1"/>
          <p:nvPr/>
        </p:nvSpPr>
        <p:spPr>
          <a:xfrm>
            <a:off x="4887475" y="4604400"/>
            <a:ext cx="4160400" cy="33851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</a:t>
            </a:r>
            <a:r>
              <a:rPr lang="es-ES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SUSMILE consortium member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g10b78f225a7_0_0"/>
          <p:cNvSpPr/>
          <p:nvPr/>
        </p:nvSpPr>
        <p:spPr>
          <a:xfrm>
            <a:off x="4454820" y="3275112"/>
            <a:ext cx="23436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1" name="Google Shape;41;g10b78f225a7_0_0"/>
          <p:cNvSpPr/>
          <p:nvPr/>
        </p:nvSpPr>
        <p:spPr>
          <a:xfrm>
            <a:off x="4454820" y="3275112"/>
            <a:ext cx="23436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t>3</a:t>
            </a:fld>
            <a:endParaRPr/>
          </a:p>
        </p:txBody>
      </p:sp>
      <p:sp>
        <p:nvSpPr>
          <p:cNvPr id="47" name="Google Shape;47;p1"/>
          <p:cNvSpPr/>
          <p:nvPr/>
        </p:nvSpPr>
        <p:spPr>
          <a:xfrm>
            <a:off x="313508" y="891234"/>
            <a:ext cx="8477795" cy="523220"/>
          </a:xfrm>
          <a:prstGeom prst="rect">
            <a:avLst/>
          </a:prstGeom>
          <a:solidFill>
            <a:srgbClr val="18C32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Cíl kapsle</a:t>
            </a:r>
            <a:endParaRPr lang="en-GB" sz="2800" dirty="0"/>
          </a:p>
        </p:txBody>
      </p:sp>
      <p:sp>
        <p:nvSpPr>
          <p:cNvPr id="48" name="Google Shape;48;p1"/>
          <p:cNvSpPr/>
          <p:nvPr/>
        </p:nvSpPr>
        <p:spPr>
          <a:xfrm>
            <a:off x="313509" y="1586972"/>
            <a:ext cx="8464731" cy="1969730"/>
          </a:xfrm>
          <a:prstGeom prst="rect">
            <a:avLst/>
          </a:prstGeom>
          <a:noFill/>
          <a:ln w="9525" cap="flat" cmpd="sng">
            <a:solidFill>
              <a:srgbClr val="7F7F7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 této kapitole je popsán tok dopravy a faktory, které jej ovlivňují. Zabývá se aspekty a kvalitou stavu silnic a předkládá několik nápadů, jak se vyhnout dopravním </a:t>
            </a:r>
            <a:r>
              <a:rPr lang="cs-CZ" sz="2000" dirty="0"/>
              <a:t>kolon</a:t>
            </a:r>
            <a:r>
              <a:rPr lang="es-E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ám.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s-E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s-E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s-E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9" name="Google Shape;49;p1"/>
          <p:cNvGraphicFramePr/>
          <p:nvPr>
            <p:extLst>
              <p:ext uri="{D42A27DB-BD31-4B8C-83A1-F6EECF244321}">
                <p14:modId xmlns:p14="http://schemas.microsoft.com/office/powerpoint/2010/main" val="1839324338"/>
              </p:ext>
            </p:extLst>
          </p:nvPr>
        </p:nvGraphicFramePr>
        <p:xfrm>
          <a:off x="326571" y="4053498"/>
          <a:ext cx="8464750" cy="906090"/>
        </p:xfrm>
        <a:graphic>
          <a:graphicData uri="http://schemas.openxmlformats.org/drawingml/2006/table">
            <a:tbl>
              <a:tblPr>
                <a:noFill/>
                <a:tableStyleId>{E3153103-BD68-47A6-B79C-0E3534603113}</a:tableStyleId>
              </a:tblPr>
              <a:tblGrid>
                <a:gridCol w="24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4225"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cs-CZ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Kategorie</a:t>
                      </a:r>
                      <a:r>
                        <a:rPr lang="es-E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(Arial 18)</a:t>
                      </a:r>
                      <a:endParaRPr sz="1800" u="none" strike="noStrike" cap="none" dirty="0"/>
                    </a:p>
                  </a:txBody>
                  <a:tcPr marL="54675" marR="54675" marT="34175" marB="3417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8C32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Do</a:t>
                      </a:r>
                      <a:r>
                        <a:rPr lang="cs-CZ" sz="1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k</a:t>
                      </a:r>
                      <a:r>
                        <a:rPr lang="en-GB" sz="1800" b="0" i="0" u="none" strike="noStrike" noProof="0" dirty="0" err="1">
                          <a:solidFill>
                            <a:schemeClr val="tx1"/>
                          </a:solidFill>
                          <a:latin typeface="Arial"/>
                        </a:rPr>
                        <a:t>ument</a:t>
                      </a:r>
                      <a:r>
                        <a:rPr lang="en-GB" sz="1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, </a:t>
                      </a:r>
                      <a:r>
                        <a:rPr lang="cs-CZ" sz="1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zdroj</a:t>
                      </a:r>
                      <a:endParaRPr lang="en-GB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54675" marR="54675" marT="34175" marB="3417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b="0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EQF</a:t>
                      </a:r>
                      <a:endParaRPr sz="1800" u="none" strike="noStrike" cap="none"/>
                    </a:p>
                  </a:txBody>
                  <a:tcPr marL="54675" marR="54675" marT="34175" marB="3417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8C32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2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sz="14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54675" marR="54675" marT="34175" marB="3417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4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54675" marR="54675" marT="34175" marB="3417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 sz="14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54675" marR="54675" marT="34175" marB="3417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2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</a:t>
                      </a:r>
                      <a:endParaRPr sz="14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54675" marR="54675" marT="34175" marB="3417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</a:t>
                      </a:r>
                      <a:endParaRPr sz="14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54675" marR="54675" marT="34175" marB="3417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</a:t>
                      </a:r>
                      <a:endParaRPr sz="14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54675" marR="54675" marT="34175" marB="3417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0" name="Google Shape;50;p1"/>
          <p:cNvSpPr/>
          <p:nvPr/>
        </p:nvSpPr>
        <p:spPr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51" name="Google Shape;51;p1"/>
          <p:cNvGraphicFramePr/>
          <p:nvPr>
            <p:extLst>
              <p:ext uri="{D42A27DB-BD31-4B8C-83A1-F6EECF244321}">
                <p14:modId xmlns:p14="http://schemas.microsoft.com/office/powerpoint/2010/main" val="1363047083"/>
              </p:ext>
            </p:extLst>
          </p:nvPr>
        </p:nvGraphicFramePr>
        <p:xfrm>
          <a:off x="326572" y="5281362"/>
          <a:ext cx="8490875" cy="342570"/>
        </p:xfrm>
        <a:graphic>
          <a:graphicData uri="http://schemas.openxmlformats.org/drawingml/2006/table">
            <a:tbl>
              <a:tblPr>
                <a:noFill/>
                <a:tableStyleId>{E3153103-BD68-47A6-B79C-0E3534603113}</a:tableStyleId>
              </a:tblPr>
              <a:tblGrid>
                <a:gridCol w="2472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8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48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Cvičení</a:t>
                      </a:r>
                      <a:endParaRPr lang="cs-CZ" sz="1800" u="none" strike="noStrike" cap="none" dirty="0"/>
                    </a:p>
                  </a:txBody>
                  <a:tcPr marL="54600" marR="54600" marT="34125" marB="341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8C32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ANO</a:t>
                      </a:r>
                      <a:endParaRPr sz="18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54600" marR="54600" marT="34125" marB="341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2" name="Google Shape;52;p1"/>
          <p:cNvSpPr/>
          <p:nvPr/>
        </p:nvSpPr>
        <p:spPr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"/>
          <p:cNvSpPr/>
          <p:nvPr/>
        </p:nvSpPr>
        <p:spPr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9 Tabla">
            <a:extLst>
              <a:ext uri="{FF2B5EF4-FFF2-40B4-BE49-F238E27FC236}">
                <a16:creationId xmlns:a16="http://schemas.microsoft.com/office/drawing/2014/main" id="{640060E7-6E2F-9370-910F-C0533770E3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940092"/>
              </p:ext>
            </p:extLst>
          </p:nvPr>
        </p:nvGraphicFramePr>
        <p:xfrm>
          <a:off x="320048" y="5855519"/>
          <a:ext cx="8477795" cy="616904"/>
        </p:xfrm>
        <a:graphic>
          <a:graphicData uri="http://schemas.openxmlformats.org/drawingml/2006/table">
            <a:tbl>
              <a:tblPr/>
              <a:tblGrid>
                <a:gridCol w="2468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3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3152">
                  <a:extLst>
                    <a:ext uri="{9D8B030D-6E8A-4147-A177-3AD203B41FA5}">
                      <a16:colId xmlns:a16="http://schemas.microsoft.com/office/drawing/2014/main" val="1725613151"/>
                    </a:ext>
                  </a:extLst>
                </a:gridCol>
                <a:gridCol w="2003152">
                  <a:extLst>
                    <a:ext uri="{9D8B030D-6E8A-4147-A177-3AD203B41FA5}">
                      <a16:colId xmlns:a16="http://schemas.microsoft.com/office/drawing/2014/main" val="3771270154"/>
                    </a:ext>
                  </a:extLst>
                </a:gridCol>
              </a:tblGrid>
              <a:tr h="26486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u="none" strike="noStrike" cap="none" dirty="0">
                          <a:solidFill>
                            <a:srgbClr val="FFFFFF"/>
                          </a:solidFill>
                          <a:latin typeface="+mn-lt"/>
                          <a:cs typeface="Arial"/>
                          <a:sym typeface="Arial"/>
                        </a:rPr>
                        <a:t>Časová náročnost</a:t>
                      </a:r>
                      <a:endParaRPr lang="cs-CZ" sz="1800" u="none" strike="noStrike" cap="none" dirty="0"/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dirty="0">
                          <a:solidFill>
                            <a:srgbClr val="7F7F7F"/>
                          </a:solidFill>
                          <a:latin typeface="Arial"/>
                        </a:rPr>
                        <a:t> </a:t>
                      </a:r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Obsah</a:t>
                      </a:r>
                      <a:endParaRPr lang="es-ES" sz="18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dirty="0">
                          <a:solidFill>
                            <a:srgbClr val="7F7F7F"/>
                          </a:solidFill>
                          <a:latin typeface="Arial"/>
                        </a:rPr>
                        <a:t> </a:t>
                      </a:r>
                      <a:r>
                        <a:rPr lang="cs-CZ" sz="1800" b="0" i="0" u="none" strike="noStrike" dirty="0">
                          <a:solidFill>
                            <a:srgbClr val="7F7F7F"/>
                          </a:solidFill>
                          <a:latin typeface="Arial"/>
                        </a:rPr>
                        <a:t>5</a:t>
                      </a:r>
                      <a:r>
                        <a:rPr lang="es-ES" sz="1800" b="0" i="0" u="none" strike="noStrike" dirty="0">
                          <a:solidFill>
                            <a:srgbClr val="7F7F7F"/>
                          </a:solidFill>
                          <a:latin typeface="Arial"/>
                        </a:rPr>
                        <a:t> </a:t>
                      </a:r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Minut</a:t>
                      </a:r>
                      <a:endParaRPr lang="es-ES" sz="1800" dirty="0">
                        <a:solidFill>
                          <a:schemeClr val="tx1"/>
                        </a:solidFill>
                      </a:endParaRPr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Cvičení</a:t>
                      </a:r>
                      <a:endParaRPr lang="es-ES" sz="1800" dirty="0">
                        <a:solidFill>
                          <a:schemeClr val="tx1"/>
                        </a:solidFill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cap="none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+mn-cs"/>
                          <a:sym typeface="Arial"/>
                        </a:rPr>
                        <a:t>5</a:t>
                      </a:r>
                      <a:r>
                        <a:rPr lang="es-ES" sz="1800" dirty="0">
                          <a:solidFill>
                            <a:schemeClr val="tx1"/>
                          </a:solidFill>
                        </a:rPr>
                        <a:t> Minut</a:t>
                      </a:r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</a:rPr>
                        <a:t>Další materiály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cap="none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+mn-cs"/>
                          <a:sym typeface="Arial"/>
                        </a:rPr>
                        <a:t>15</a:t>
                      </a:r>
                      <a:r>
                        <a:rPr lang="es-ES" sz="1800" dirty="0">
                          <a:solidFill>
                            <a:schemeClr val="tx1"/>
                          </a:solidFill>
                        </a:rPr>
                        <a:t> Minut</a:t>
                      </a:r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t>4</a:t>
            </a:fld>
            <a:endParaRPr/>
          </a:p>
        </p:txBody>
      </p:sp>
      <p:sp>
        <p:nvSpPr>
          <p:cNvPr id="60" name="Google Shape;60;p3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solidFill>
                  <a:schemeClr val="lt1"/>
                </a:solidFill>
              </a:rPr>
              <a:t>Obsah</a:t>
            </a:r>
            <a:r>
              <a:rPr lang="es-ES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3"/>
          <p:cNvSpPr/>
          <p:nvPr/>
        </p:nvSpPr>
        <p:spPr>
          <a:xfrm>
            <a:off x="1358538" y="2396683"/>
            <a:ext cx="7354388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AutoNum type="arabicPeriod"/>
            </a:pPr>
            <a:r>
              <a:rPr lang="cs-CZ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Dopravní proud - intenzita, rychlost, kapacita silnic</a:t>
            </a:r>
          </a:p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AutoNum type="arabicPeriod"/>
            </a:pPr>
            <a:r>
              <a:rPr lang="cs-CZ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Úroveň kvality dopravy</a:t>
            </a:r>
          </a:p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AutoNum type="arabicPeriod"/>
            </a:pPr>
            <a:r>
              <a:rPr lang="cs-CZ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Nástroje a strategie ke snížení dopravních kongescí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3"/>
          <p:cNvSpPr/>
          <p:nvPr/>
        </p:nvSpPr>
        <p:spPr>
          <a:xfrm>
            <a:off x="876753" y="2360711"/>
            <a:ext cx="338093" cy="1754089"/>
          </a:xfrm>
          <a:prstGeom prst="rect">
            <a:avLst/>
          </a:prstGeom>
          <a:solidFill>
            <a:srgbClr val="18C32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0b78f225a7_0_23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t>5</a:t>
            </a:fld>
            <a:endParaRPr/>
          </a:p>
        </p:txBody>
      </p:sp>
      <p:sp>
        <p:nvSpPr>
          <p:cNvPr id="68" name="Google Shape;68;g10b78f225a7_0_23"/>
          <p:cNvSpPr txBox="1"/>
          <p:nvPr/>
        </p:nvSpPr>
        <p:spPr>
          <a:xfrm>
            <a:off x="285530" y="970029"/>
            <a:ext cx="8558023" cy="793457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742950" marR="0" lvl="0" indent="-742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Instru</a:t>
            </a:r>
            <a:r>
              <a:rPr lang="cs-CZ" sz="28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kce</a:t>
            </a:r>
            <a:r>
              <a:rPr lang="es-ES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</p:txBody>
      </p:sp>
      <p:sp>
        <p:nvSpPr>
          <p:cNvPr id="69" name="Google Shape;69;g10b78f225a7_0_23"/>
          <p:cNvSpPr/>
          <p:nvPr/>
        </p:nvSpPr>
        <p:spPr>
          <a:xfrm>
            <a:off x="319069" y="1929637"/>
            <a:ext cx="8367731" cy="4016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 předložených zdrojích se studenti mohou seznámit s teoretickou stránkou dopravního proudu, s tím, jak se charakterizuje úroveň kvality dopravy (wordový dokument), a také nahlédnout do praktické stránky řešení dopravních </a:t>
            </a:r>
            <a:r>
              <a:rPr lang="cs-CZ" sz="1800" dirty="0">
                <a:solidFill>
                  <a:schemeClr val="dk1"/>
                </a:solidFill>
              </a:rPr>
              <a:t>kolon</a:t>
            </a:r>
            <a:r>
              <a:rPr lang="es-E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(článek na webových stránkách a video).</a:t>
            </a:r>
            <a:endParaRPr lang="cs-CZ"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800" dirty="0"/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AutoNum type="arabicPeriod"/>
            </a:pPr>
            <a:r>
              <a:rPr lang="es-E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Word do</a:t>
            </a:r>
            <a:r>
              <a:rPr lang="cs-CZ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</a:t>
            </a:r>
            <a:r>
              <a:rPr lang="es-E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ument</a:t>
            </a:r>
            <a:endParaRPr sz="1800" dirty="0"/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AutoNum type="arabicPeriod"/>
            </a:pPr>
            <a:r>
              <a:rPr lang="cs-CZ" sz="1800" dirty="0">
                <a:solidFill>
                  <a:schemeClr val="dk1"/>
                </a:solidFill>
              </a:rPr>
              <a:t>Online článek</a:t>
            </a:r>
            <a:endParaRPr sz="1800" dirty="0"/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AutoNum type="arabicPeriod"/>
            </a:pPr>
            <a:r>
              <a:rPr lang="es-E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Youtube video</a:t>
            </a:r>
            <a:endParaRPr sz="18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 b="0" i="0" u="none" strike="noStrike" cap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6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t>6</a:t>
            </a:fld>
            <a:endParaRPr/>
          </a:p>
        </p:txBody>
      </p:sp>
      <p:sp>
        <p:nvSpPr>
          <p:cNvPr id="75" name="Google Shape;75;p6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marR="0" lvl="0" indent="-742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solidFill>
                  <a:schemeClr val="lt1"/>
                </a:solidFill>
              </a:rPr>
              <a:t>Zdroj</a:t>
            </a:r>
            <a:r>
              <a:rPr lang="es-ES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1 –  </a:t>
            </a:r>
            <a:r>
              <a:rPr lang="cs-CZ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přiložený </a:t>
            </a:r>
            <a:r>
              <a:rPr lang="es-ES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</a:t>
            </a:r>
            <a:r>
              <a:rPr lang="cs-CZ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</a:t>
            </a:r>
            <a:r>
              <a:rPr lang="es-ES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ument</a:t>
            </a:r>
            <a:endParaRPr sz="2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6"/>
          <p:cNvSpPr/>
          <p:nvPr/>
        </p:nvSpPr>
        <p:spPr>
          <a:xfrm>
            <a:off x="326575" y="1564384"/>
            <a:ext cx="8477700" cy="2536535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dirty="0">
                <a:solidFill>
                  <a:schemeClr val="dk1"/>
                </a:solidFill>
              </a:rPr>
              <a:t>      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dirty="0">
                <a:solidFill>
                  <a:schemeClr val="dk1"/>
                </a:solidFill>
              </a:rPr>
              <a:t>                W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ord do</a:t>
            </a:r>
            <a:r>
              <a:rPr lang="cs-CZ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ument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Přečtěte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krátký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wordový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dokument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který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byl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sestaven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speciálně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tuto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kapsli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aby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pokryl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její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nejdůležitější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body.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Soubor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zaměřuje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pozemní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infrastrukturu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obsahuje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popis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dopravního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toku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úroveň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kvality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dopravy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uvádí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několik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obecných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nápadů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snížení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dopravních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000" dirty="0">
                <a:solidFill>
                  <a:schemeClr val="dk1"/>
                </a:solidFill>
              </a:rPr>
              <a:t>kolon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5C0C3061-A9CB-D090-48B4-8718EAC61F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725" y="1704725"/>
            <a:ext cx="710862" cy="710862"/>
          </a:xfrm>
          <a:prstGeom prst="rect">
            <a:avLst/>
          </a:prstGeom>
        </p:spPr>
      </p:pic>
      <p:pic>
        <p:nvPicPr>
          <p:cNvPr id="1028" name="Picture 4" descr="Svg Icons For Nitro Ui: dealerships, car, weight">
            <a:extLst>
              <a:ext uri="{FF2B5EF4-FFF2-40B4-BE49-F238E27FC236}">
                <a16:creationId xmlns:a16="http://schemas.microsoft.com/office/drawing/2014/main" id="{206FB4CB-02DB-7F87-66C4-B89652C8E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825" y="4517587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t>7</a:t>
            </a:fld>
            <a:endParaRPr/>
          </a:p>
        </p:txBody>
      </p:sp>
      <p:sp>
        <p:nvSpPr>
          <p:cNvPr id="82" name="Google Shape;82;p10"/>
          <p:cNvSpPr txBox="1"/>
          <p:nvPr/>
        </p:nvSpPr>
        <p:spPr>
          <a:xfrm>
            <a:off x="339725" y="1079933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marR="0" lvl="0" indent="-742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solidFill>
                  <a:schemeClr val="lt1"/>
                </a:solidFill>
              </a:rPr>
              <a:t>Zdroj</a:t>
            </a:r>
            <a:r>
              <a:rPr lang="es-ES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2 – </a:t>
            </a:r>
            <a:r>
              <a:rPr lang="cs-CZ" sz="2800" dirty="0">
                <a:solidFill>
                  <a:schemeClr val="lt1"/>
                </a:solidFill>
              </a:rPr>
              <a:t>online článek</a:t>
            </a:r>
            <a:r>
              <a:rPr lang="es-ES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cs-CZ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kopie přiložena</a:t>
            </a:r>
            <a:endParaRPr sz="2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0"/>
          <p:cNvSpPr/>
          <p:nvPr/>
        </p:nvSpPr>
        <p:spPr>
          <a:xfrm>
            <a:off x="339723" y="1620046"/>
            <a:ext cx="8405441" cy="899418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000" u="sng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000" u="sng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000" u="sng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Přečtěte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článek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této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webové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stránce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kde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dozvíte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běžných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méně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obvyklých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strategiích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jak se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vypořádat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dopravními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000" dirty="0">
                <a:solidFill>
                  <a:schemeClr val="dk1"/>
                </a:solidFill>
              </a:rPr>
              <a:t>kolona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městech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Text se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zabývá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kapacitou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konektivitou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řízením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informacemi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autonomií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lokalizací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prací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dálku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řazením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přepravou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sdílením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jízdou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kole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dalšími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tématy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n-GB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2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2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4CB6C0EB-B04E-9A39-5C3E-83728AB5D9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1299" y="4817087"/>
            <a:ext cx="1219200" cy="1219200"/>
          </a:xfrm>
          <a:prstGeom prst="rect">
            <a:avLst/>
          </a:prstGeom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99998496-0F85-51E0-DD03-3D56B72ED8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725" y="1704725"/>
            <a:ext cx="710862" cy="710862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06DD4BA3-EC36-F30B-C4F0-E43E1D5FD6AC}"/>
              </a:ext>
            </a:extLst>
          </p:cNvPr>
          <p:cNvSpPr txBox="1"/>
          <p:nvPr/>
        </p:nvSpPr>
        <p:spPr>
          <a:xfrm>
            <a:off x="1339484" y="1968211"/>
            <a:ext cx="64059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u="sng">
                <a:hlinkClick r:id="rId5"/>
              </a:rPr>
              <a:t>https://transportist.org/2016/04/19/</a:t>
            </a:r>
            <a:r>
              <a:rPr lang="en-GB" sz="1600" u="sng">
                <a:hlinkClick r:id="rId5"/>
              </a:rPr>
              <a:t>21</a:t>
            </a:r>
            <a:r>
              <a:rPr lang="cs-CZ" sz="1600" u="sng">
                <a:hlinkClick r:id="rId5"/>
              </a:rPr>
              <a:t>-s</a:t>
            </a:r>
            <a:r>
              <a:rPr lang="en-GB" sz="1600" u="sng">
                <a:hlinkClick r:id="rId5"/>
              </a:rPr>
              <a:t>trategies</a:t>
            </a:r>
            <a:r>
              <a:rPr lang="cs-CZ" sz="1600" u="sng">
                <a:hlinkClick r:id="rId5"/>
              </a:rPr>
              <a:t>-</a:t>
            </a:r>
            <a:r>
              <a:rPr lang="en-GB" sz="1600" u="sng">
                <a:hlinkClick r:id="rId5"/>
              </a:rPr>
              <a:t>to</a:t>
            </a:r>
            <a:r>
              <a:rPr lang="cs-CZ" sz="1600" u="sng">
                <a:hlinkClick r:id="rId5"/>
              </a:rPr>
              <a:t>-s</a:t>
            </a:r>
            <a:r>
              <a:rPr lang="en-GB" sz="1600" u="sng">
                <a:hlinkClick r:id="rId5"/>
              </a:rPr>
              <a:t>olve</a:t>
            </a:r>
            <a:r>
              <a:rPr lang="cs-CZ" sz="1600" u="sng">
                <a:hlinkClick r:id="rId5"/>
              </a:rPr>
              <a:t>-c</a:t>
            </a:r>
            <a:r>
              <a:rPr lang="en-GB" sz="1600" u="sng">
                <a:hlinkClick r:id="rId5"/>
              </a:rPr>
              <a:t>ongestion</a:t>
            </a:r>
            <a:r>
              <a:rPr lang="cs-CZ" sz="1600" u="sng">
                <a:hlinkClick r:id="rId5"/>
              </a:rPr>
              <a:t>/</a:t>
            </a:r>
            <a:endParaRPr lang="cs-CZ" sz="1600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1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t>8</a:t>
            </a:fld>
            <a:endParaRPr/>
          </a:p>
        </p:txBody>
      </p:sp>
      <p:sp>
        <p:nvSpPr>
          <p:cNvPr id="89" name="Google Shape;89;p11"/>
          <p:cNvSpPr txBox="1"/>
          <p:nvPr/>
        </p:nvSpPr>
        <p:spPr>
          <a:xfrm>
            <a:off x="339725" y="1079933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marR="0" lvl="0" indent="-742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Document, Source 3</a:t>
            </a: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1"/>
          <p:cNvSpPr txBox="1"/>
          <p:nvPr/>
        </p:nvSpPr>
        <p:spPr>
          <a:xfrm>
            <a:off x="316950" y="1079933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marR="0" lvl="0" indent="-742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solidFill>
                  <a:schemeClr val="lt1"/>
                </a:solidFill>
              </a:rPr>
              <a:t>Zdroj</a:t>
            </a:r>
            <a:r>
              <a:rPr lang="es-ES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3 – youtube video</a:t>
            </a:r>
            <a:endParaRPr sz="2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1"/>
          <p:cNvSpPr/>
          <p:nvPr/>
        </p:nvSpPr>
        <p:spPr>
          <a:xfrm>
            <a:off x="326575" y="2523654"/>
            <a:ext cx="8477700" cy="1439465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000" u="sng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Podívejte se na 4,5minutové video na </a:t>
            </a:r>
            <a:r>
              <a:rPr lang="cs-CZ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Youtube</a:t>
            </a:r>
            <a:r>
              <a:rPr lang="cs-CZ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které vysvětluje některé příčiny dopravních </a:t>
            </a:r>
            <a:r>
              <a:rPr lang="cs-CZ" sz="2000" dirty="0">
                <a:solidFill>
                  <a:schemeClr val="dk1"/>
                </a:solidFill>
              </a:rPr>
              <a:t>kolon</a:t>
            </a:r>
            <a:r>
              <a:rPr lang="cs-CZ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vysvětluje, jak je může ovlivnit chování řidičů a jak by samořízená auta zlepšila plynulost dopravy.</a:t>
            </a: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285869A5-6B46-8E21-7093-06B57AF884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9716" y="4627321"/>
            <a:ext cx="1851417" cy="1851417"/>
          </a:xfrm>
          <a:prstGeom prst="rect">
            <a:avLst/>
          </a:prstGeom>
        </p:spPr>
      </p:pic>
      <p:pic>
        <p:nvPicPr>
          <p:cNvPr id="2" name="Irudia 3">
            <a:extLst>
              <a:ext uri="{FF2B5EF4-FFF2-40B4-BE49-F238E27FC236}">
                <a16:creationId xmlns:a16="http://schemas.microsoft.com/office/drawing/2014/main" id="{BD2A74F2-037E-2B9F-5509-C3908263BF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222" y="1704725"/>
            <a:ext cx="680737" cy="680737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D28C9453-4865-2709-5E12-28EDB2827A10}"/>
              </a:ext>
            </a:extLst>
          </p:cNvPr>
          <p:cNvSpPr txBox="1"/>
          <p:nvPr/>
        </p:nvSpPr>
        <p:spPr>
          <a:xfrm>
            <a:off x="1415244" y="1791444"/>
            <a:ext cx="45478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u="sng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https://www.youtube.com/watch?v=iHzzSao6ypE</a:t>
            </a:r>
            <a:endParaRPr lang="cs-CZ" sz="1600" u="sng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t>9</a:t>
            </a:fld>
            <a:endParaRPr/>
          </a:p>
        </p:txBody>
      </p:sp>
      <p:sp>
        <p:nvSpPr>
          <p:cNvPr id="97" name="Google Shape;97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Arial"/>
              <a:buNone/>
            </a:pPr>
            <a:r>
              <a:rPr lang="cs-CZ" sz="2800" dirty="0">
                <a:solidFill>
                  <a:schemeClr val="lt1"/>
                </a:solidFill>
              </a:rPr>
              <a:t>Cvičení</a:t>
            </a:r>
            <a:endParaRPr lang="cs-CZ" sz="2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g10b78f226a2_0_0"/>
          <p:cNvSpPr/>
          <p:nvPr/>
        </p:nvSpPr>
        <p:spPr>
          <a:xfrm>
            <a:off x="326575" y="1704724"/>
            <a:ext cx="8477700" cy="4104873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Přiřaďte ke každé definici její význam (vyberte z uvedených pojmů):</a:t>
            </a:r>
            <a:endParaRPr lang="cs-CZ"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cs-CZ" sz="2000" dirty="0">
                <a:effectLst/>
                <a:latin typeface="+mn-lt"/>
                <a:ea typeface="Calibri" panose="020F0502020204030204" pitchFamily="34" charset="0"/>
              </a:rPr>
              <a:t>J</a:t>
            </a:r>
            <a:r>
              <a:rPr lang="cs-CZ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 to pohyb dopravních kompletů, v praxi vozidel (popř. chodců), kteří se pohybují po určité pozemní komunikaci jedním směrem za sebou nebo vedle sebe v jednom směru.</a:t>
            </a:r>
            <a:endParaRPr lang="cs-CZ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1" dirty="0"/>
              <a:t>jízdní pruh</a:t>
            </a:r>
            <a:r>
              <a:rPr lang="cs-CZ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cs-CZ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kapacita pozemní komunikace</a:t>
            </a:r>
            <a:endParaRPr lang="cs-CZ"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cs-CZ" sz="2000" b="1" dirty="0"/>
              <a:t>intenzita dopravního proudu</a:t>
            </a:r>
            <a:r>
              <a:rPr lang="cs-CZ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cs-CZ" sz="2000" b="1" dirty="0"/>
              <a:t>pozemní komunikace</a:t>
            </a:r>
            <a:r>
              <a:rPr lang="cs-CZ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cs-CZ" sz="2000" b="1" dirty="0"/>
              <a:t>dopravní proud</a:t>
            </a:r>
            <a:r>
              <a:rPr lang="cs-CZ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specto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661</Words>
  <Application>Microsoft Office PowerPoint</Application>
  <PresentationFormat>Předvádění na obrazovce (4:3)</PresentationFormat>
  <Paragraphs>151</Paragraphs>
  <Slides>13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</vt:lpstr>
      <vt:lpstr>Noto Sans Symbols</vt:lpstr>
      <vt:lpstr>Aspecto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i.virgel</dc:creator>
  <cp:lastModifiedBy>Veronika Matějíčková</cp:lastModifiedBy>
  <cp:revision>15</cp:revision>
  <dcterms:created xsi:type="dcterms:W3CDTF">2016-11-18T09:55:38Z</dcterms:created>
  <dcterms:modified xsi:type="dcterms:W3CDTF">2023-03-25T20:30:01Z</dcterms:modified>
</cp:coreProperties>
</file>