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62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6958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139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864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154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81511"/>
            <a:ext cx="4150895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nture.com/nl-en/blogs/insights/optimizing-last-mile-deliveri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timoroute.com/last-mile-deliver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timoroute.com/what-is-route-optimizatio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cartes.com/resources/knowledge-center/best-practices-optimizing-last-mile-delivery-route-plann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2.2.4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dirty="0">
                <a:solidFill>
                  <a:schemeClr val="dk1"/>
                </a:solidFill>
              </a:rPr>
              <a:t> </a:t>
            </a:r>
            <a:r>
              <a:rPr lang="it-IT" sz="2400" b="1" dirty="0"/>
              <a:t>Optim</a:t>
            </a:r>
            <a:r>
              <a:rPr lang="cs-CZ" sz="2400" b="1" dirty="0" err="1"/>
              <a:t>alizace</a:t>
            </a:r>
            <a:r>
              <a:rPr lang="it-IT" sz="2400" b="1" dirty="0"/>
              <a:t> opera</a:t>
            </a:r>
            <a:r>
              <a:rPr lang="cs-CZ" sz="2400" b="1" dirty="0" err="1"/>
              <a:t>cí</a:t>
            </a:r>
            <a:r>
              <a:rPr lang="cs-CZ" sz="2400" b="1" dirty="0"/>
              <a:t> v blízkosti měst</a:t>
            </a:r>
            <a:r>
              <a:rPr lang="it-IT" sz="2400" b="1" dirty="0"/>
              <a:t> 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2: </a:t>
            </a:r>
            <a:r>
              <a:rPr lang="cs-CZ" sz="2000" b="1" dirty="0">
                <a:solidFill>
                  <a:schemeClr val="bg1"/>
                </a:solidFill>
              </a:rPr>
              <a:t>Logistické operace a dopad </a:t>
            </a:r>
            <a:r>
              <a:rPr lang="it-IT" sz="2000" b="1" i="0" dirty="0">
                <a:solidFill>
                  <a:schemeClr val="bg1"/>
                </a:solidFill>
              </a:rPr>
              <a:t>LMD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2: </a:t>
            </a:r>
            <a:r>
              <a:rPr lang="it-IT" sz="2000" b="1" dirty="0"/>
              <a:t>Distribu</a:t>
            </a:r>
            <a:r>
              <a:rPr lang="cs-CZ" sz="2000" b="1" dirty="0"/>
              <a:t>ční</a:t>
            </a:r>
            <a:r>
              <a:rPr lang="it-IT" sz="2000" b="1" dirty="0"/>
              <a:t> sch</a:t>
            </a:r>
            <a:r>
              <a:rPr lang="cs-CZ" sz="2000" b="1" dirty="0"/>
              <a:t>é</a:t>
            </a:r>
            <a:r>
              <a:rPr lang="it-IT" sz="2000" b="1" dirty="0"/>
              <a:t>m</a:t>
            </a:r>
            <a:r>
              <a:rPr lang="cs-CZ" sz="2000" b="1" dirty="0" err="1"/>
              <a:t>ata</a:t>
            </a:r>
            <a:r>
              <a:rPr lang="cs-CZ" sz="2000" b="1" dirty="0"/>
              <a:t> poslední míle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5 – </a:t>
            </a:r>
            <a:r>
              <a:rPr lang="cs-CZ" sz="2800" dirty="0">
                <a:solidFill>
                  <a:schemeClr val="lt1"/>
                </a:solidFill>
              </a:rPr>
              <a:t>případová studie</a:t>
            </a:r>
            <a:r>
              <a:rPr lang="en-GB" sz="2800" dirty="0">
                <a:solidFill>
                  <a:schemeClr val="lt1"/>
                </a:solidFill>
              </a:rPr>
              <a:t> n°2 (S5)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81513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Patrick Siegfried and John </a:t>
            </a:r>
            <a:r>
              <a:rPr lang="en-GB" sz="1600" b="1" dirty="0" err="1">
                <a:solidFill>
                  <a:schemeClr val="tx1"/>
                </a:solidFill>
              </a:rPr>
              <a:t>Jiyuan</a:t>
            </a:r>
            <a:r>
              <a:rPr lang="en-GB" sz="1600" b="1" dirty="0">
                <a:solidFill>
                  <a:schemeClr val="tx1"/>
                </a:solidFill>
              </a:rPr>
              <a:t> Zhang – Scientific Research Publishing </a:t>
            </a:r>
            <a:r>
              <a:rPr lang="en-GB" sz="1600" dirty="0">
                <a:solidFill>
                  <a:schemeClr val="tx1"/>
                </a:solidFill>
              </a:rPr>
              <a:t>(2021, </a:t>
            </a:r>
            <a:r>
              <a:rPr lang="cs-CZ" sz="1600" dirty="0">
                <a:solidFill>
                  <a:schemeClr val="tx1"/>
                </a:solidFill>
              </a:rPr>
              <a:t>září</a:t>
            </a:r>
            <a:r>
              <a:rPr lang="en-GB" sz="1600" dirty="0">
                <a:solidFill>
                  <a:schemeClr val="tx1"/>
                </a:solidFill>
              </a:rPr>
              <a:t>), “</a:t>
            </a:r>
            <a:r>
              <a:rPr lang="en-US" sz="1600" dirty="0">
                <a:solidFill>
                  <a:schemeClr val="tx1"/>
                </a:solidFill>
              </a:rPr>
              <a:t>Developing a Sustainable Concept for Urban Last-Mile Delivery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Do</a:t>
            </a:r>
            <a:r>
              <a:rPr lang="cs-CZ" sz="1600" dirty="0">
                <a:solidFill>
                  <a:schemeClr val="tx1"/>
                </a:solidFill>
              </a:rPr>
              <a:t>k</a:t>
            </a:r>
            <a:r>
              <a:rPr lang="fr-FR" sz="1600" dirty="0">
                <a:solidFill>
                  <a:schemeClr val="tx1"/>
                </a:solidFill>
              </a:rPr>
              <a:t>ument </a:t>
            </a:r>
            <a:r>
              <a:rPr lang="cs-CZ" sz="1600" dirty="0">
                <a:solidFill>
                  <a:schemeClr val="tx1"/>
                </a:solidFill>
              </a:rPr>
              <a:t>v angličtině</a:t>
            </a:r>
            <a:endParaRPr lang="fr-FR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S rychlým rozvojem elektronického obchodu a prudkým nárůstem počtu balíkových zásilek čelí odvětví městské logistiky výzvě udržitelnosti. Zejména zajištění poslední míle, závěrečné fáze nákladní dopravy, která souvisí se spokojeností zákazníků, ziskovostí logistických společností a rostoucími očekáváními veřejnosti ohledně udržitelnosti městské logistiky.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Aby se vlády a logistické společnosti vyrovnaly se složitými podmínkami městské logistiky, musí vypracovat strategii spolupráce pro udržitelnost dodávek na poslední míli ve městech. Tento dokument využívá sběr dat z dlouhodobého empirického výzkumu a průzkumu mezi uživateli elektronického obchodu v Německu a Číně k vytvoření koncepce udržitelného doručování na poslední míli ve městech. Klíčem k rozvoji této koncepce je vytvoření rovnováhy mezi požadavky zákazníků, konkurenčními schopnostmi logistických společností a veřejným zájmem.</a:t>
            </a:r>
            <a:endParaRPr sz="160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261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11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5 – </a:t>
            </a:r>
            <a:r>
              <a:rPr lang="cs-CZ" sz="2800" dirty="0">
                <a:solidFill>
                  <a:schemeClr val="lt1"/>
                </a:solidFill>
              </a:rPr>
              <a:t>případová studie</a:t>
            </a:r>
            <a:r>
              <a:rPr lang="en-GB" sz="2800" dirty="0">
                <a:solidFill>
                  <a:schemeClr val="lt1"/>
                </a:solidFill>
              </a:rPr>
              <a:t> n°3 (S6)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ALICE – Alliance of Logistic Innovation through Collaboration in Europe </a:t>
            </a:r>
            <a:r>
              <a:rPr lang="en-GB" sz="1600" dirty="0">
                <a:solidFill>
                  <a:schemeClr val="tx1"/>
                </a:solidFill>
              </a:rPr>
              <a:t>(2020), “</a:t>
            </a:r>
            <a:r>
              <a:rPr lang="en-US" sz="1600" dirty="0">
                <a:solidFill>
                  <a:schemeClr val="tx1"/>
                </a:solidFill>
              </a:rPr>
              <a:t>Urban Freight – Research and innovation roadmap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Dokument je k dispozici v angličtině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Tento dokument je plánem pro výzkum městské nákladní dopravy a logistiky, který společně vypracovaly ERTRAC, Evropský poradní výbor pro výzkum v silniční dopravě, a ALICE, Aliance pro inovace v logistice prostřednictvím spolupráce v Evropě. Cílem tohoto plánu je určit priority výzkumu týkající se dodávek zboží ve městech, jeho vracení a městské logistiky, aby se zlepšila účinnost, udržitelnost a bezpečnost této činnosti.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Vizí je dosáhnout plné integrace toků nákladní dopravy do provozu a činností měst, které umožní občanům přístup ke zboží, které potřebují, a zboží k občanům, a zároveň podpoří udržitelný rozvoj. Stanovené oblasti výzkumu se zaměřují na: zvýšení energetické účinnosti, zlepšení městského prostředí zvýšením kvality ovzduší a snížením hluku, zvýšení spokojenosti zákazníků a zvýšení bezpečnosti a zabezpečení.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822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12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4" y="1704725"/>
            <a:ext cx="8495175" cy="35837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uvedeny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druhé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části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zdroje</a:t>
            </a:r>
            <a:r>
              <a:rPr lang="en-US" sz="1600" dirty="0">
                <a:solidFill>
                  <a:schemeClr val="tx1"/>
                </a:solidFill>
              </a:rPr>
              <a:t> 1.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>
                <a:solidFill>
                  <a:schemeClr val="tx1"/>
                </a:solidFill>
              </a:rPr>
              <a:t>K </a:t>
            </a:r>
            <a:r>
              <a:rPr lang="en-US" sz="1600" dirty="0" err="1">
                <a:solidFill>
                  <a:schemeClr val="tx1"/>
                </a:solidFill>
              </a:rPr>
              <a:t>očekávaným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odpovědím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uveden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omezený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návod</a:t>
            </a:r>
            <a:r>
              <a:rPr lang="en-US" sz="1600" dirty="0">
                <a:solidFill>
                  <a:schemeClr val="tx1"/>
                </a:solidFill>
              </a:rPr>
              <a:t> (v </a:t>
            </a:r>
            <a:r>
              <a:rPr lang="en-US" sz="1600" dirty="0" err="1">
                <a:solidFill>
                  <a:schemeClr val="tx1"/>
                </a:solidFill>
              </a:rPr>
              <a:t>dokumentu</a:t>
            </a:r>
            <a:r>
              <a:rPr lang="en-US" sz="1600" dirty="0">
                <a:solidFill>
                  <a:schemeClr val="tx1"/>
                </a:solidFill>
              </a:rPr>
              <a:t> "</a:t>
            </a:r>
            <a:r>
              <a:rPr lang="en-US" sz="1600" dirty="0" err="1">
                <a:solidFill>
                  <a:schemeClr val="tx1"/>
                </a:solidFill>
              </a:rPr>
              <a:t>Odpovědi</a:t>
            </a:r>
            <a:r>
              <a:rPr lang="en-US" sz="1600" dirty="0">
                <a:solidFill>
                  <a:schemeClr val="tx1"/>
                </a:solidFill>
              </a:rPr>
              <a:t> S1"), aby </a:t>
            </a: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mohli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přizpůsobit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svá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sdělení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prohloubit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informace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mají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dispozici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jejich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žáci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Cílem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této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kapsle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je, aby </a:t>
            </a:r>
            <a:r>
              <a:rPr lang="en-US" sz="1600" dirty="0" err="1">
                <a:solidFill>
                  <a:schemeClr val="tx1"/>
                </a:solidFill>
              </a:rPr>
              <a:t>formulovali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syntézu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klíčových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sdělení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dokázali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obhájit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z </a:t>
            </a:r>
            <a:r>
              <a:rPr lang="en-US" sz="1600" dirty="0" err="1">
                <a:solidFill>
                  <a:schemeClr val="tx1"/>
                </a:solidFill>
              </a:rPr>
              <a:t>otázek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souvisejí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poskytnutými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dokumenty</a:t>
            </a:r>
            <a:r>
              <a:rPr lang="en-US" sz="1600" dirty="0">
                <a:solidFill>
                  <a:schemeClr val="tx1"/>
                </a:solidFill>
              </a:rPr>
              <a:t>, ale </a:t>
            </a: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určeny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pochopení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celkového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přístupu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byl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naznačen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odrážejí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prostředí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situace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žáky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zodpovězení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otázek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považují</a:t>
            </a:r>
            <a:r>
              <a:rPr lang="en-US" sz="1600" dirty="0">
                <a:solidFill>
                  <a:schemeClr val="tx1"/>
                </a:solidFill>
              </a:rPr>
              <a:t> za </a:t>
            </a:r>
            <a:r>
              <a:rPr lang="en-US" sz="1600" dirty="0" err="1">
                <a:solidFill>
                  <a:schemeClr val="tx1"/>
                </a:solidFill>
              </a:rPr>
              <a:t>zajímavé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případně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formulovat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vlastní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zejména</a:t>
            </a:r>
            <a:r>
              <a:rPr lang="en-US" sz="1600" dirty="0">
                <a:solidFill>
                  <a:schemeClr val="tx1"/>
                </a:solidFill>
              </a:rPr>
              <a:t> pro </a:t>
            </a:r>
            <a:r>
              <a:rPr lang="en-US" sz="1600" dirty="0" err="1">
                <a:solidFill>
                  <a:schemeClr val="tx1"/>
                </a:solidFill>
              </a:rPr>
              <a:t>úrovně</a:t>
            </a:r>
            <a:r>
              <a:rPr lang="en-US" sz="1600" dirty="0">
                <a:solidFill>
                  <a:schemeClr val="tx1"/>
                </a:solidFill>
              </a:rPr>
              <a:t> 6. </a:t>
            </a:r>
            <a:r>
              <a:rPr lang="en-US" sz="1600" dirty="0" err="1">
                <a:solidFill>
                  <a:schemeClr val="tx1"/>
                </a:solidFill>
              </a:rPr>
              <a:t>úrovně</a:t>
            </a:r>
            <a:r>
              <a:rPr lang="en-US" sz="1600" dirty="0">
                <a:solidFill>
                  <a:schemeClr val="tx1"/>
                </a:solidFill>
              </a:rPr>
              <a:t> EQF..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83095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1600" dirty="0">
                <a:solidFill>
                  <a:schemeClr val="dk1"/>
                </a:solidFill>
              </a:rPr>
              <a:t>Spojitost s kapslemi</a:t>
            </a:r>
            <a:r>
              <a:rPr lang="en-US" sz="1600" dirty="0">
                <a:solidFill>
                  <a:schemeClr val="dk1"/>
                </a:solidFill>
              </a:rPr>
              <a:t> 1.3.1, 1.4.4, 1.4.6, 2.1.4, 2.3.1, 2.4.1, 2.4.2, 2.4.3, 2.4.4, 2.4.5, 2.5.1, 2.5.2, 3.1.1, 3.1.2, 3.1.3, 3.4.1.</a:t>
            </a:r>
            <a:endParaRPr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2.2.1, 2.2.2 a 2.2.3.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member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40065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Cílem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této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kapsle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uvést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příklady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případové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studie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zavedla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specifický</a:t>
            </a:r>
            <a:r>
              <a:rPr lang="en-US" sz="2000" dirty="0">
                <a:solidFill>
                  <a:schemeClr val="tx1"/>
                </a:solidFill>
              </a:rPr>
              <a:t> model </a:t>
            </a:r>
            <a:r>
              <a:rPr lang="en-US" sz="2000" dirty="0" err="1">
                <a:solidFill>
                  <a:schemeClr val="tx1"/>
                </a:solidFill>
              </a:rPr>
              <a:t>optimalizace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svého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provozu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blízkosti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městě</a:t>
            </a:r>
            <a:r>
              <a:rPr lang="en-US" sz="2000" dirty="0">
                <a:solidFill>
                  <a:schemeClr val="tx1"/>
                </a:solidFill>
              </a:rPr>
              <a:t>, a </a:t>
            </a:r>
            <a:r>
              <a:rPr lang="en-US" sz="2000" dirty="0" err="1">
                <a:solidFill>
                  <a:schemeClr val="tx1"/>
                </a:solidFill>
              </a:rPr>
              <a:t>představit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přínosy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získané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této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nové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strategie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253309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r>
                        <a:rPr lang="en-GB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1459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948E76F2-AE82-AEE8-6016-ABF429BC8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11416"/>
              </p:ext>
            </p:extLst>
          </p:nvPr>
        </p:nvGraphicFramePr>
        <p:xfrm>
          <a:off x="313508" y="5944391"/>
          <a:ext cx="8464731" cy="617652"/>
        </p:xfrm>
        <a:graphic>
          <a:graphicData uri="http://schemas.openxmlformats.org/drawingml/2006/table">
            <a:tbl>
              <a:tblPr/>
              <a:tblGrid>
                <a:gridCol w="2494668">
                  <a:extLst>
                    <a:ext uri="{9D8B030D-6E8A-4147-A177-3AD203B41FA5}">
                      <a16:colId xmlns:a16="http://schemas.microsoft.com/office/drawing/2014/main" val="1632264337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51206792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1954227471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2483232341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Obsah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40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467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Příklady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případové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studie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optimalizace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provozu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blízkosti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města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Kdykoli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 to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možné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nastiňuje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situaci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před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po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zavedení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nových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řešení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optimalizaci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provozu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Otázky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týkající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analýzy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zavedeného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přínosů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319069" y="1057929"/>
            <a:ext cx="8507480" cy="47963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>
                <a:solidFill>
                  <a:schemeClr val="lt1"/>
                </a:solidFill>
              </a:rPr>
              <a:t>Instru</a:t>
            </a:r>
            <a:r>
              <a:rPr lang="cs-CZ" sz="2800" dirty="0" err="1">
                <a:solidFill>
                  <a:schemeClr val="lt1"/>
                </a:solidFill>
              </a:rPr>
              <a:t>kce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solidFill>
                  <a:schemeClr val="tx1"/>
                </a:solidFill>
              </a:rPr>
              <a:t>K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najdete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přiloženo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několik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cs-CZ" sz="1600" dirty="0">
                <a:solidFill>
                  <a:schemeClr val="tx1"/>
                </a:solidFill>
              </a:rPr>
              <a:t>1. </a:t>
            </a:r>
            <a:r>
              <a:rPr lang="en-GB" sz="1600" dirty="0" err="1">
                <a:solidFill>
                  <a:schemeClr val="tx1"/>
                </a:solidFill>
              </a:rPr>
              <a:t>Přiložený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úvod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důvod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proč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vybrali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tento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příklad</a:t>
            </a:r>
            <a:r>
              <a:rPr lang="en-GB" sz="1600" dirty="0">
                <a:solidFill>
                  <a:schemeClr val="tx1"/>
                </a:solidFill>
              </a:rPr>
              <a:t> "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".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cs-CZ" sz="1600" dirty="0">
                <a:solidFill>
                  <a:schemeClr val="tx1"/>
                </a:solidFill>
              </a:rPr>
              <a:t>2. </a:t>
            </a:r>
            <a:r>
              <a:rPr lang="en-GB" sz="1600" dirty="0" err="1">
                <a:solidFill>
                  <a:schemeClr val="tx1"/>
                </a:solidFill>
              </a:rPr>
              <a:t>Dokumenty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konkrétní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situaci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odůvodnění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její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optimalizace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konkrétní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výrobků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budoucnu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více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upraveny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novější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údaje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inovativnější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operace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budou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odpovídat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potřebám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poptávky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Vyzýváme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vás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abyste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aktualizované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přehledy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přinést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hodnotu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obsahu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tohoto</a:t>
            </a:r>
            <a:r>
              <a:rPr lang="en-GB" sz="1600" dirty="0">
                <a:solidFill>
                  <a:schemeClr val="tx1"/>
                </a:solidFill>
              </a:rPr>
              <a:t> MOOC SUSMILE, </a:t>
            </a:r>
            <a:r>
              <a:rPr lang="en-GB" sz="1600" dirty="0" err="1">
                <a:solidFill>
                  <a:schemeClr val="tx1"/>
                </a:solidFill>
              </a:rPr>
              <a:t>sledovali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 – SUSMILE </a:t>
            </a:r>
            <a:r>
              <a:rPr lang="en-GB" sz="2800" dirty="0" err="1">
                <a:solidFill>
                  <a:schemeClr val="lt1"/>
                </a:solidFill>
              </a:rPr>
              <a:t>Synt</a:t>
            </a:r>
            <a:r>
              <a:rPr lang="cs-CZ" sz="2800" dirty="0" err="1">
                <a:solidFill>
                  <a:schemeClr val="lt1"/>
                </a:solidFill>
              </a:rPr>
              <a:t>éza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718377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Tento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stručně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studii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tuto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	"</a:t>
            </a:r>
            <a:r>
              <a:rPr lang="en-GB" sz="1600" dirty="0" err="1">
                <a:solidFill>
                  <a:schemeClr val="tx1"/>
                </a:solidFill>
              </a:rPr>
              <a:t>Optimalizace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provozu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blízkosti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města</a:t>
            </a:r>
            <a:r>
              <a:rPr lang="en-GB" sz="1600" dirty="0">
                <a:solidFill>
                  <a:schemeClr val="tx1"/>
                </a:solidFill>
              </a:rPr>
              <a:t>"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Stručně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poodhalí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důvody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proč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jsme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vytvoření</a:t>
            </a:r>
            <a:r>
              <a:rPr lang="en-GB" sz="1600" dirty="0">
                <a:solidFill>
                  <a:schemeClr val="tx1"/>
                </a:solidFill>
              </a:rPr>
              <a:t> 2 </a:t>
            </a:r>
            <a:r>
              <a:rPr lang="en-GB" sz="1600" dirty="0" err="1">
                <a:solidFill>
                  <a:schemeClr val="tx1"/>
                </a:solidFill>
              </a:rPr>
              <a:t>případových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studií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analýze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vybrali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různé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uvedené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zdroje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Umístí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2 </a:t>
            </a:r>
            <a:r>
              <a:rPr lang="en-GB" sz="1600" dirty="0" err="1">
                <a:solidFill>
                  <a:schemeClr val="tx1"/>
                </a:solidFill>
              </a:rPr>
              <a:t>situace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ohledem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celkový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</a:t>
            </a:r>
            <a:r>
              <a:rPr lang="en-GB" sz="1600" dirty="0">
                <a:solidFill>
                  <a:schemeClr val="tx1"/>
                </a:solidFill>
              </a:rPr>
              <a:t> MOOC SUSMILE, </a:t>
            </a:r>
            <a:r>
              <a:rPr lang="en-GB" sz="1600" dirty="0" err="1">
                <a:solidFill>
                  <a:schemeClr val="tx1"/>
                </a:solidFill>
              </a:rPr>
              <a:t>abyste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uvažovat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jeho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využití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případně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vyhledat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bude</a:t>
            </a:r>
            <a:r>
              <a:rPr lang="en-GB" sz="1600" dirty="0">
                <a:solidFill>
                  <a:schemeClr val="tx1"/>
                </a:solidFill>
              </a:rPr>
              <a:t>-li to </a:t>
            </a:r>
            <a:r>
              <a:rPr lang="en-GB" sz="1600" dirty="0" err="1">
                <a:solidFill>
                  <a:schemeClr val="tx1"/>
                </a:solidFill>
              </a:rPr>
              <a:t>třeba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Vezměte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vědomí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že</a:t>
            </a:r>
            <a:r>
              <a:rPr lang="en-GB" sz="1600" dirty="0">
                <a:solidFill>
                  <a:schemeClr val="tx1"/>
                </a:solidFill>
              </a:rPr>
              <a:t> to </a:t>
            </a:r>
            <a:r>
              <a:rPr lang="en-GB" sz="1600" dirty="0" err="1">
                <a:solidFill>
                  <a:schemeClr val="tx1"/>
                </a:solidFill>
              </a:rPr>
              <a:t>může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souviset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časem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protože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původní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tvorba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syntézy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byla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provedena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roce</a:t>
            </a:r>
            <a:r>
              <a:rPr lang="en-GB" sz="1600" dirty="0">
                <a:solidFill>
                  <a:schemeClr val="tx1"/>
                </a:solidFill>
              </a:rPr>
              <a:t> 2022 a v </a:t>
            </a:r>
            <a:r>
              <a:rPr lang="en-GB" sz="1600" dirty="0" err="1">
                <a:solidFill>
                  <a:schemeClr val="tx1"/>
                </a:solidFill>
              </a:rPr>
              <a:t>následujících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letech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mohly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sloučit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technologie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postupy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modely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Cílem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těchto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vyzvat</a:t>
            </a:r>
            <a:r>
              <a:rPr lang="en-GB" sz="1600" dirty="0">
                <a:solidFill>
                  <a:schemeClr val="tx1"/>
                </a:solidFill>
              </a:rPr>
              <a:t> studenty, aby </a:t>
            </a:r>
            <a:r>
              <a:rPr lang="en-GB" sz="1600" dirty="0" err="1">
                <a:solidFill>
                  <a:schemeClr val="tx1"/>
                </a:solidFill>
              </a:rPr>
              <a:t>uvedli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teoretické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prvky</a:t>
            </a:r>
            <a:r>
              <a:rPr lang="en-GB" sz="1600" dirty="0">
                <a:solidFill>
                  <a:schemeClr val="tx1"/>
                </a:solidFill>
              </a:rPr>
              <a:t> do </a:t>
            </a:r>
            <a:r>
              <a:rPr lang="en-GB" sz="1600" dirty="0" err="1">
                <a:solidFill>
                  <a:schemeClr val="tx1"/>
                </a:solidFill>
              </a:rPr>
              <a:t>perspektivy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pochopili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každý</a:t>
            </a:r>
            <a:r>
              <a:rPr lang="en-GB" sz="1600" dirty="0">
                <a:solidFill>
                  <a:schemeClr val="tx1"/>
                </a:solidFill>
              </a:rPr>
              <a:t> model </a:t>
            </a:r>
            <a:r>
              <a:rPr lang="en-GB" sz="1600" dirty="0" err="1">
                <a:solidFill>
                  <a:schemeClr val="tx1"/>
                </a:solidFill>
              </a:rPr>
              <a:t>soukromého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sektoru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čelil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buď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svému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konkurenci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atd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 – </a:t>
            </a:r>
            <a:r>
              <a:rPr lang="cs-CZ" sz="2800" dirty="0">
                <a:solidFill>
                  <a:schemeClr val="lt1"/>
                </a:solidFill>
              </a:rPr>
              <a:t>případová studie</a:t>
            </a:r>
            <a:r>
              <a:rPr lang="en-GB" sz="2800" dirty="0">
                <a:solidFill>
                  <a:schemeClr val="lt1"/>
                </a:solidFill>
              </a:rPr>
              <a:t> n°1 : online </a:t>
            </a:r>
            <a:r>
              <a:rPr lang="cs-CZ" sz="2800" dirty="0">
                <a:solidFill>
                  <a:schemeClr val="lt1"/>
                </a:solidFill>
              </a:rPr>
              <a:t>článek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Accenture.com </a:t>
            </a:r>
            <a:r>
              <a:rPr lang="en-GB" sz="1600" dirty="0">
                <a:solidFill>
                  <a:schemeClr val="tx1"/>
                </a:solidFill>
              </a:rPr>
              <a:t>(2018, </a:t>
            </a:r>
            <a:r>
              <a:rPr lang="cs-CZ" sz="1600" dirty="0">
                <a:solidFill>
                  <a:schemeClr val="tx1"/>
                </a:solidFill>
              </a:rPr>
              <a:t>březen</a:t>
            </a:r>
            <a:r>
              <a:rPr lang="en-GB" sz="1600" dirty="0">
                <a:solidFill>
                  <a:schemeClr val="tx1"/>
                </a:solidFill>
              </a:rPr>
              <a:t>), “</a:t>
            </a:r>
            <a:r>
              <a:rPr lang="fr-FR" sz="1600" dirty="0" err="1">
                <a:solidFill>
                  <a:schemeClr val="tx1"/>
                </a:solidFill>
              </a:rPr>
              <a:t>Optimising</a:t>
            </a:r>
            <a:r>
              <a:rPr lang="fr-FR" sz="1600" dirty="0">
                <a:solidFill>
                  <a:schemeClr val="tx1"/>
                </a:solidFill>
              </a:rPr>
              <a:t> last-mile </a:t>
            </a:r>
            <a:r>
              <a:rPr lang="fr-FR" sz="1600" dirty="0" err="1">
                <a:solidFill>
                  <a:schemeClr val="tx1"/>
                </a:solidFill>
              </a:rPr>
              <a:t>delivery</a:t>
            </a:r>
            <a:r>
              <a:rPr lang="fr-FR" sz="1600" dirty="0">
                <a:solidFill>
                  <a:schemeClr val="tx1"/>
                </a:solidFill>
              </a:rPr>
              <a:t>’’</a:t>
            </a:r>
            <a:endParaRPr lang="en-GB"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https://www.accenture.com/nl-en/blogs/insights/optimizing-last-mile-deliveries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Blog </a:t>
            </a:r>
            <a:r>
              <a:rPr lang="cs-CZ" sz="1600" dirty="0">
                <a:solidFill>
                  <a:schemeClr val="tx1"/>
                </a:solidFill>
              </a:rPr>
              <a:t>v angličtině</a:t>
            </a:r>
            <a:r>
              <a:rPr lang="fr-FR" sz="1600" dirty="0">
                <a:solidFill>
                  <a:schemeClr val="tx1"/>
                </a:solidFill>
              </a:rPr>
              <a:t>, 10 minut </a:t>
            </a:r>
            <a:r>
              <a:rPr lang="cs-CZ" sz="1600" dirty="0">
                <a:solidFill>
                  <a:schemeClr val="tx1"/>
                </a:solidFill>
              </a:rPr>
              <a:t>čtení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3 – </a:t>
            </a:r>
            <a:r>
              <a:rPr lang="cs-CZ" sz="2800" dirty="0">
                <a:solidFill>
                  <a:schemeClr val="lt1"/>
                </a:solidFill>
              </a:rPr>
              <a:t>případová studie</a:t>
            </a:r>
            <a:r>
              <a:rPr lang="en-GB" sz="2800" dirty="0">
                <a:solidFill>
                  <a:schemeClr val="lt1"/>
                </a:solidFill>
              </a:rPr>
              <a:t> n°1 : online </a:t>
            </a:r>
            <a:r>
              <a:rPr lang="cs-CZ" sz="2800" dirty="0">
                <a:solidFill>
                  <a:schemeClr val="lt1"/>
                </a:solidFill>
              </a:rPr>
              <a:t>článek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 err="1">
                <a:solidFill>
                  <a:schemeClr val="tx1"/>
                </a:solidFill>
              </a:rPr>
              <a:t>OptimoRoute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(2021, </a:t>
            </a:r>
            <a:r>
              <a:rPr lang="cs-CZ" sz="1600" dirty="0">
                <a:solidFill>
                  <a:schemeClr val="tx1"/>
                </a:solidFill>
              </a:rPr>
              <a:t>prosinec</a:t>
            </a:r>
            <a:r>
              <a:rPr lang="en-GB" sz="1600" dirty="0">
                <a:solidFill>
                  <a:schemeClr val="tx1"/>
                </a:solidFill>
              </a:rPr>
              <a:t>), </a:t>
            </a:r>
            <a:r>
              <a:rPr lang="fr-FR" sz="1600" dirty="0">
                <a:solidFill>
                  <a:schemeClr val="tx1"/>
                </a:solidFill>
              </a:rPr>
              <a:t>‘’</a:t>
            </a:r>
            <a:r>
              <a:rPr lang="fr-FR" sz="1600" dirty="0" err="1">
                <a:solidFill>
                  <a:schemeClr val="tx1"/>
                </a:solidFill>
              </a:rPr>
              <a:t>What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is</a:t>
            </a:r>
            <a:r>
              <a:rPr lang="fr-FR" sz="1600" dirty="0">
                <a:solidFill>
                  <a:schemeClr val="tx1"/>
                </a:solidFill>
              </a:rPr>
              <a:t> Last Mile Delivery? </a:t>
            </a:r>
            <a:r>
              <a:rPr lang="fr-FR" sz="1600" dirty="0" err="1">
                <a:solidFill>
                  <a:schemeClr val="tx1"/>
                </a:solidFill>
              </a:rPr>
              <a:t>Costs</a:t>
            </a:r>
            <a:r>
              <a:rPr lang="fr-FR" sz="1600" dirty="0">
                <a:solidFill>
                  <a:schemeClr val="tx1"/>
                </a:solidFill>
              </a:rPr>
              <a:t> and how to </a:t>
            </a:r>
            <a:r>
              <a:rPr lang="fr-FR" sz="1600" dirty="0" err="1">
                <a:solidFill>
                  <a:schemeClr val="tx1"/>
                </a:solidFill>
              </a:rPr>
              <a:t>optimize</a:t>
            </a:r>
            <a:r>
              <a:rPr lang="fr-FR" sz="1600" dirty="0">
                <a:solidFill>
                  <a:schemeClr val="tx1"/>
                </a:solidFill>
              </a:rPr>
              <a:t>’’</a:t>
            </a:r>
            <a:endParaRPr lang="en-GB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https://optimoroute.com/last-mile-delivery/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tx1"/>
                </a:solidFill>
              </a:rPr>
              <a:t>Doplňující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cs-CZ" sz="1600" dirty="0">
                <a:solidFill>
                  <a:schemeClr val="tx1"/>
                </a:solidFill>
              </a:rPr>
              <a:t>odkaz</a:t>
            </a:r>
            <a:r>
              <a:rPr lang="fr-FR" sz="1600" dirty="0">
                <a:solidFill>
                  <a:schemeClr val="tx1"/>
                </a:solidFill>
              </a:rPr>
              <a:t> (</a:t>
            </a:r>
            <a:r>
              <a:rPr lang="cs-CZ" sz="1600" dirty="0">
                <a:solidFill>
                  <a:schemeClr val="tx1"/>
                </a:solidFill>
              </a:rPr>
              <a:t>dostupný v předešlém článku</a:t>
            </a:r>
            <a:r>
              <a:rPr lang="fr-FR" sz="1600" dirty="0">
                <a:solidFill>
                  <a:schemeClr val="tx1"/>
                </a:solidFill>
              </a:rPr>
              <a:t>): ‘’What is route optimisation?’’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4"/>
              </a:rPr>
              <a:t>https://optimoroute.com/what-is-route-optimization/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600" dirty="0">
                <a:solidFill>
                  <a:schemeClr val="tx1"/>
                </a:solidFill>
              </a:rPr>
              <a:t>Oba články v angličtině</a:t>
            </a:r>
            <a:r>
              <a:rPr lang="fr-FR" sz="1600" dirty="0">
                <a:solidFill>
                  <a:schemeClr val="tx1"/>
                </a:solidFill>
              </a:rPr>
              <a:t>, 25 minut </a:t>
            </a:r>
            <a:r>
              <a:rPr lang="cs-CZ" sz="1600" dirty="0">
                <a:solidFill>
                  <a:schemeClr val="tx1"/>
                </a:solidFill>
              </a:rPr>
              <a:t>čtení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41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4 – </a:t>
            </a:r>
            <a:r>
              <a:rPr lang="cs-CZ" sz="2800" dirty="0">
                <a:solidFill>
                  <a:schemeClr val="lt1"/>
                </a:solidFill>
              </a:rPr>
              <a:t>případová studie</a:t>
            </a:r>
            <a:r>
              <a:rPr lang="en-GB" sz="2800" dirty="0">
                <a:solidFill>
                  <a:schemeClr val="lt1"/>
                </a:solidFill>
              </a:rPr>
              <a:t> n°1 : online </a:t>
            </a:r>
            <a:r>
              <a:rPr lang="cs-CZ" sz="2800" dirty="0">
                <a:solidFill>
                  <a:schemeClr val="lt1"/>
                </a:solidFill>
              </a:rPr>
              <a:t>článek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Descartes.com </a:t>
            </a:r>
            <a:r>
              <a:rPr lang="en-GB" sz="1600" dirty="0">
                <a:solidFill>
                  <a:schemeClr val="tx1"/>
                </a:solidFill>
              </a:rPr>
              <a:t>(2022, January), “Best practices for optimising Last Mile Delivery”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https://www.descartes.com/resources/knowledge-center/best-practices-optimizing-last-mile-delivery-route-planning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600" dirty="0">
                <a:solidFill>
                  <a:schemeClr val="tx1"/>
                </a:solidFill>
              </a:rPr>
              <a:t>Článek v angličtině</a:t>
            </a:r>
            <a:r>
              <a:rPr lang="fr-FR" sz="1600" dirty="0">
                <a:solidFill>
                  <a:schemeClr val="tx1"/>
                </a:solidFill>
              </a:rPr>
              <a:t>, 7 minut </a:t>
            </a:r>
            <a:r>
              <a:rPr lang="cs-CZ" sz="1600" dirty="0">
                <a:solidFill>
                  <a:schemeClr val="tx1"/>
                </a:solidFill>
              </a:rPr>
              <a:t>čtení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171641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1069</Words>
  <Application>Microsoft Office PowerPoint</Application>
  <PresentationFormat>Předvádění na obrazovce (4:3)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22</cp:revision>
  <dcterms:created xsi:type="dcterms:W3CDTF">2016-11-18T09:55:38Z</dcterms:created>
  <dcterms:modified xsi:type="dcterms:W3CDTF">2022-11-17T17:30:10Z</dcterms:modified>
</cp:coreProperties>
</file>