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64" r:id="rId7"/>
    <p:sldId id="259" r:id="rId8"/>
    <p:sldId id="261" r:id="rId9"/>
    <p:sldId id="265" r:id="rId10"/>
    <p:sldId id="266" r:id="rId11"/>
    <p:sldId id="270" r:id="rId12"/>
    <p:sldId id="269" r:id="rId13"/>
    <p:sldId id="268" r:id="rId14"/>
    <p:sldId id="271" r:id="rId15"/>
    <p:sldId id="262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gbzyEzC8tiMHWx6deNdtHXJhxgO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1B636C-3CAD-FFF2-32D2-3E6E4A488EB2}" name="Frédéric BARENNES" initials="FB" userId="S::frederic.barennes@aft-dev.com::a09500d7-21b3-46b4-838c-9f47dc7852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18C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0C5976-FB19-4867-A2B4-DEF7078B3A27}">
  <a:tblStyle styleId="{980C5976-FB19-4867-A2B4-DEF7078B3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03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customschemas.google.com/relationships/presentationmetadata" Target="meta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70528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b78f225a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g10b78f225a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42883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08753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370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357783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"/>
          <p:cNvSpPr txBox="1"/>
          <p:nvPr/>
        </p:nvSpPr>
        <p:spPr>
          <a:xfrm>
            <a:off x="2263339" y="6357783"/>
            <a:ext cx="4511380" cy="45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cs-CZ" sz="750" dirty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CC9D4C1C-A86F-4F62-91B9-617695300D5B}"/>
              </a:ext>
            </a:extLst>
          </p:cNvPr>
          <p:cNvGrpSpPr/>
          <p:nvPr userDrawn="1"/>
        </p:nvGrpSpPr>
        <p:grpSpPr>
          <a:xfrm>
            <a:off x="264695" y="0"/>
            <a:ext cx="2169338" cy="846965"/>
            <a:chOff x="264695" y="0"/>
            <a:chExt cx="2169338" cy="846965"/>
          </a:xfrm>
        </p:grpSpPr>
        <p:pic>
          <p:nvPicPr>
            <p:cNvPr id="12" name="Google Shape;12;p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72979" y="0"/>
              <a:ext cx="2061054" cy="64970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Google Shape;13;p5"/>
            <p:cNvSpPr/>
            <p:nvPr/>
          </p:nvSpPr>
          <p:spPr>
            <a:xfrm>
              <a:off x="264695" y="508411"/>
              <a:ext cx="1852863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36576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40"/>
                <a:buFont typeface="Arial"/>
                <a:buNone/>
              </a:pPr>
              <a:r>
                <a:rPr lang="es-ES" sz="800" b="1" i="1" u="none" strike="noStrike" cap="none" dirty="0" err="1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Successful</a:t>
              </a:r>
              <a:r>
                <a:rPr lang="es-ES" sz="800" b="1" i="1" u="none" strike="noStrike" cap="none" dirty="0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 online learning </a:t>
              </a:r>
              <a:r>
                <a:rPr lang="es-ES" sz="800" b="1" i="1" u="none" strike="noStrike" cap="none" dirty="0" err="1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for</a:t>
              </a:r>
              <a:r>
                <a:rPr lang="es-ES" sz="800" b="1" i="1" u="none" strike="noStrike" cap="none" dirty="0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sz="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36576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40"/>
                <a:buFont typeface="Arial"/>
                <a:buNone/>
              </a:pPr>
              <a:r>
                <a:rPr lang="es-ES" sz="800" b="1" i="1" u="none" strike="noStrike" cap="none" dirty="0" err="1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sustainable</a:t>
              </a:r>
              <a:r>
                <a:rPr lang="es-ES" sz="800" b="1" i="1" u="none" strike="noStrike" cap="none" dirty="0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s-ES" sz="800" b="1" i="1" u="none" strike="noStrike" cap="none" dirty="0" err="1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last</a:t>
              </a:r>
              <a:r>
                <a:rPr lang="es-ES" sz="800" b="1" i="1" u="none" strike="noStrike" cap="none" dirty="0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s-ES" sz="800" b="1" i="1" u="none" strike="noStrike" cap="none" dirty="0" err="1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mile</a:t>
              </a:r>
              <a:r>
                <a:rPr lang="es-ES" sz="800" b="1" i="1" u="none" strike="noStrike" cap="none" dirty="0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s-ES" sz="800" b="1" i="1" u="none" strike="noStrike" cap="none" dirty="0" err="1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logistics</a:t>
              </a:r>
              <a:endParaRPr sz="800" b="1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alplace.fr/guides/creer-entreprise-livraiso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Capsule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2.2.3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342793" y="4293825"/>
            <a:ext cx="7014600" cy="461624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ES" sz="2400" b="1" dirty="0">
                <a:solidFill>
                  <a:schemeClr val="dk1"/>
                </a:solidFill>
              </a:rPr>
              <a:t> </a:t>
            </a:r>
            <a:r>
              <a:rPr lang="cs-CZ" sz="2400" b="1" dirty="0">
                <a:solidFill>
                  <a:schemeClr val="dk1"/>
                </a:solidFill>
              </a:rPr>
              <a:t>Cesta</a:t>
            </a:r>
            <a:r>
              <a:rPr lang="it-IT" sz="2400" dirty="0"/>
              <a:t> </a:t>
            </a:r>
            <a:r>
              <a:rPr lang="cs-CZ" sz="2400" b="1" dirty="0"/>
              <a:t>výrobků</a:t>
            </a:r>
            <a:r>
              <a:rPr lang="it-IT" sz="2400" b="1" dirty="0"/>
              <a:t> </a:t>
            </a:r>
            <a:r>
              <a:rPr lang="cs-CZ" sz="2400" b="1" dirty="0"/>
              <a:t>k místu doručení</a:t>
            </a:r>
            <a:endParaRPr lang="cs-CZ" sz="3200" b="1" dirty="0"/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00069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cs-CZ" sz="2000" b="1" dirty="0">
                <a:solidFill>
                  <a:schemeClr val="bg1"/>
                </a:solidFill>
              </a:rPr>
              <a:t>Kapitola</a:t>
            </a:r>
            <a:r>
              <a:rPr lang="it-IT" sz="2000" b="1" dirty="0">
                <a:solidFill>
                  <a:schemeClr val="bg1"/>
                </a:solidFill>
              </a:rPr>
              <a:t> 2: </a:t>
            </a:r>
            <a:r>
              <a:rPr lang="cs-CZ" sz="2000" b="1" dirty="0">
                <a:solidFill>
                  <a:schemeClr val="bg1"/>
                </a:solidFill>
              </a:rPr>
              <a:t>Logistické operace a dopad </a:t>
            </a:r>
            <a:r>
              <a:rPr lang="it-IT" sz="2000" b="1" i="0" dirty="0">
                <a:solidFill>
                  <a:schemeClr val="bg1"/>
                </a:solidFill>
              </a:rPr>
              <a:t>LMD 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243840" y="1858586"/>
            <a:ext cx="8451669" cy="400069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dirty="0">
                <a:solidFill>
                  <a:schemeClr val="dk1"/>
                </a:solidFill>
              </a:rPr>
              <a:t>LEKCE</a:t>
            </a:r>
            <a:r>
              <a:rPr lang="en-GB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2: </a:t>
            </a:r>
            <a:r>
              <a:rPr lang="it-IT" sz="2000" b="1" dirty="0"/>
              <a:t>Distribu</a:t>
            </a:r>
            <a:r>
              <a:rPr lang="cs-CZ" sz="2000" b="1" dirty="0"/>
              <a:t>ční</a:t>
            </a:r>
            <a:r>
              <a:rPr lang="it-IT" sz="2000" b="1" dirty="0"/>
              <a:t> sch</a:t>
            </a:r>
            <a:r>
              <a:rPr lang="cs-CZ" sz="2000" b="1" dirty="0"/>
              <a:t>é</a:t>
            </a:r>
            <a:r>
              <a:rPr lang="it-IT" sz="2000" b="1" dirty="0"/>
              <a:t>m</a:t>
            </a:r>
            <a:r>
              <a:rPr lang="cs-CZ" sz="2000" b="1" dirty="0" err="1"/>
              <a:t>ata</a:t>
            </a:r>
            <a:r>
              <a:rPr lang="cs-CZ" sz="2000" b="1" dirty="0"/>
              <a:t> poslední míle</a:t>
            </a:r>
            <a:endParaRPr lang="cs-CZ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10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5 – </a:t>
            </a:r>
            <a:r>
              <a:rPr lang="cs-CZ" sz="2800" dirty="0">
                <a:solidFill>
                  <a:schemeClr val="lt1"/>
                </a:solidFill>
              </a:rPr>
              <a:t>přiložený d</a:t>
            </a:r>
            <a:r>
              <a:rPr lang="en-GB" sz="2800" dirty="0">
                <a:solidFill>
                  <a:schemeClr val="lt1"/>
                </a:solidFill>
              </a:rPr>
              <a:t>o</a:t>
            </a:r>
            <a:r>
              <a:rPr lang="cs-CZ" sz="2800" dirty="0">
                <a:solidFill>
                  <a:schemeClr val="lt1"/>
                </a:solidFill>
              </a:rPr>
              <a:t>k</a:t>
            </a:r>
            <a:r>
              <a:rPr lang="en-GB" sz="2800" dirty="0" err="1">
                <a:solidFill>
                  <a:schemeClr val="lt1"/>
                </a:solidFill>
              </a:rPr>
              <a:t>ument</a:t>
            </a:r>
            <a:r>
              <a:rPr lang="en-GB" sz="2800" dirty="0">
                <a:solidFill>
                  <a:schemeClr val="lt1"/>
                </a:solidFill>
              </a:rPr>
              <a:t> (S5)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5734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>
              <a:buSzPts val="2000"/>
            </a:pPr>
            <a:r>
              <a:rPr lang="en-GB" sz="1600" b="1" dirty="0">
                <a:solidFill>
                  <a:schemeClr val="tx1"/>
                </a:solidFill>
              </a:rPr>
              <a:t>Delaware </a:t>
            </a:r>
            <a:r>
              <a:rPr lang="en-GB" sz="1600" dirty="0">
                <a:solidFill>
                  <a:schemeClr val="tx1"/>
                </a:solidFill>
              </a:rPr>
              <a:t>(2021), White paper “L</a:t>
            </a:r>
            <a:r>
              <a:rPr lang="fr-FR" sz="1600" dirty="0">
                <a:solidFill>
                  <a:schemeClr val="tx1"/>
                </a:solidFill>
              </a:rPr>
              <a:t>a livraison et la logistique du dernier kilomètre</a:t>
            </a:r>
            <a:r>
              <a:rPr lang="en-GB" sz="1600" dirty="0">
                <a:solidFill>
                  <a:schemeClr val="tx1"/>
                </a:solidFill>
              </a:rPr>
              <a:t>“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Dokument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francouzštině</a:t>
            </a:r>
            <a:r>
              <a:rPr lang="en-GB" sz="1600" dirty="0">
                <a:solidFill>
                  <a:schemeClr val="tx1"/>
                </a:solidFill>
              </a:rPr>
              <a:t>, 15 </a:t>
            </a:r>
            <a:r>
              <a:rPr lang="en-GB" sz="1600" dirty="0" err="1">
                <a:solidFill>
                  <a:schemeClr val="tx1"/>
                </a:solidFill>
              </a:rPr>
              <a:t>minut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čtení</a:t>
            </a: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Přeložený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</a:t>
            </a:r>
            <a:r>
              <a:rPr lang="en-GB" sz="1600" dirty="0">
                <a:solidFill>
                  <a:schemeClr val="tx1"/>
                </a:solidFill>
              </a:rPr>
              <a:t> je k </a:t>
            </a:r>
            <a:r>
              <a:rPr lang="en-GB" sz="1600" dirty="0" err="1">
                <a:solidFill>
                  <a:schemeClr val="tx1"/>
                </a:solidFill>
              </a:rPr>
              <a:t>dispozici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angličtině</a:t>
            </a:r>
            <a:r>
              <a:rPr lang="en-GB" sz="1600" dirty="0">
                <a:solidFill>
                  <a:schemeClr val="tx1"/>
                </a:solidFill>
              </a:rPr>
              <a:t>; viz "2.2.3 </a:t>
            </a:r>
            <a:r>
              <a:rPr lang="en-GB" sz="1600" dirty="0" err="1">
                <a:solidFill>
                  <a:schemeClr val="tx1"/>
                </a:solidFill>
              </a:rPr>
              <a:t>Přeložený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</a:t>
            </a:r>
            <a:r>
              <a:rPr lang="en-GB" sz="1600" dirty="0">
                <a:solidFill>
                  <a:schemeClr val="tx1"/>
                </a:solidFill>
              </a:rPr>
              <a:t> S</a:t>
            </a:r>
            <a:r>
              <a:rPr lang="cs-CZ" sz="1600" dirty="0">
                <a:solidFill>
                  <a:schemeClr val="tx1"/>
                </a:solidFill>
              </a:rPr>
              <a:t>5</a:t>
            </a:r>
            <a:r>
              <a:rPr lang="en-GB" sz="1600" dirty="0">
                <a:solidFill>
                  <a:schemeClr val="tx1"/>
                </a:solidFill>
              </a:rPr>
              <a:t>".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Shrnutí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>
                <a:solidFill>
                  <a:schemeClr val="tx1"/>
                </a:solidFill>
              </a:rPr>
              <a:t>Viz </a:t>
            </a:r>
            <a:r>
              <a:rPr lang="en-GB" sz="1600" dirty="0" err="1">
                <a:solidFill>
                  <a:schemeClr val="tx1"/>
                </a:solidFill>
              </a:rPr>
              <a:t>přeložený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</a:t>
            </a:r>
            <a:r>
              <a:rPr lang="en-GB" sz="1600" dirty="0">
                <a:solidFill>
                  <a:schemeClr val="tx1"/>
                </a:solidFill>
              </a:rPr>
              <a:t> - k </a:t>
            </a:r>
            <a:r>
              <a:rPr lang="en-GB" sz="1600" dirty="0" err="1">
                <a:solidFill>
                  <a:schemeClr val="tx1"/>
                </a:solidFill>
              </a:rPr>
              <a:t>dispozici</a:t>
            </a:r>
            <a:r>
              <a:rPr lang="en-GB" sz="1600" dirty="0">
                <a:solidFill>
                  <a:schemeClr val="tx1"/>
                </a:solidFill>
              </a:rPr>
              <a:t> je </a:t>
            </a:r>
            <a:r>
              <a:rPr lang="en-GB" sz="1600" dirty="0" err="1">
                <a:solidFill>
                  <a:schemeClr val="tx1"/>
                </a:solidFill>
              </a:rPr>
              <a:t>syntéza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  <a:endParaRPr lang="en-GB"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3875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11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6 – </a:t>
            </a:r>
            <a:r>
              <a:rPr lang="cs-CZ" sz="2800" dirty="0">
                <a:solidFill>
                  <a:schemeClr val="lt1"/>
                </a:solidFill>
              </a:rPr>
              <a:t>přiložený d</a:t>
            </a:r>
            <a:r>
              <a:rPr lang="en-GB" sz="2800" dirty="0">
                <a:solidFill>
                  <a:schemeClr val="lt1"/>
                </a:solidFill>
              </a:rPr>
              <a:t>o</a:t>
            </a:r>
            <a:r>
              <a:rPr lang="cs-CZ" sz="2800" dirty="0">
                <a:solidFill>
                  <a:schemeClr val="lt1"/>
                </a:solidFill>
              </a:rPr>
              <a:t>k</a:t>
            </a:r>
            <a:r>
              <a:rPr lang="en-GB" sz="2800" dirty="0" err="1">
                <a:solidFill>
                  <a:schemeClr val="lt1"/>
                </a:solidFill>
              </a:rPr>
              <a:t>ument</a:t>
            </a:r>
            <a:r>
              <a:rPr lang="en-GB" sz="2800" dirty="0">
                <a:solidFill>
                  <a:schemeClr val="lt1"/>
                </a:solidFill>
              </a:rPr>
              <a:t> (S6)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5734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en-GB" sz="1600" b="1" dirty="0">
                <a:solidFill>
                  <a:schemeClr val="tx1"/>
                </a:solidFill>
              </a:rPr>
              <a:t>Anna J. </a:t>
            </a:r>
            <a:r>
              <a:rPr lang="en-GB" sz="1600" b="1" dirty="0" err="1">
                <a:solidFill>
                  <a:schemeClr val="tx1"/>
                </a:solidFill>
              </a:rPr>
              <a:t>Dreischerf</a:t>
            </a:r>
            <a:r>
              <a:rPr lang="en-GB" sz="1600" b="1" dirty="0">
                <a:solidFill>
                  <a:schemeClr val="tx1"/>
                </a:solidFill>
              </a:rPr>
              <a:t>, Paul </a:t>
            </a:r>
            <a:r>
              <a:rPr lang="en-GB" sz="1600" b="1" dirty="0" err="1">
                <a:solidFill>
                  <a:schemeClr val="tx1"/>
                </a:solidFill>
              </a:rPr>
              <a:t>Buijs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profes</a:t>
            </a:r>
            <a:r>
              <a:rPr lang="cs-CZ" sz="1600" dirty="0">
                <a:solidFill>
                  <a:schemeClr val="tx1"/>
                </a:solidFill>
              </a:rPr>
              <a:t>oři z university </a:t>
            </a:r>
            <a:r>
              <a:rPr lang="en-GB" sz="1600" dirty="0">
                <a:solidFill>
                  <a:schemeClr val="tx1"/>
                </a:solidFill>
              </a:rPr>
              <a:t>Groningen, N</a:t>
            </a:r>
            <a:r>
              <a:rPr lang="cs-CZ" sz="1600" dirty="0" err="1">
                <a:solidFill>
                  <a:schemeClr val="tx1"/>
                </a:solidFill>
              </a:rPr>
              <a:t>izozemí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(2022, January), White paper “</a:t>
            </a:r>
            <a:r>
              <a:rPr lang="en-US" sz="1600" dirty="0">
                <a:solidFill>
                  <a:schemeClr val="tx1"/>
                </a:solidFill>
              </a:rPr>
              <a:t>How Urban Consolidation </a:t>
            </a:r>
            <a:r>
              <a:rPr lang="en-US" sz="1600" dirty="0" err="1">
                <a:solidFill>
                  <a:schemeClr val="tx1"/>
                </a:solidFill>
              </a:rPr>
              <a:t>Centres</a:t>
            </a:r>
            <a:r>
              <a:rPr lang="en-US" sz="1600" dirty="0">
                <a:solidFill>
                  <a:schemeClr val="tx1"/>
                </a:solidFill>
              </a:rPr>
              <a:t> affect distribution networks: an empirical investigation from the perspective of suppliers</a:t>
            </a:r>
            <a:r>
              <a:rPr lang="en-GB" sz="1600" dirty="0">
                <a:solidFill>
                  <a:schemeClr val="tx1"/>
                </a:solidFill>
              </a:rPr>
              <a:t>“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>
                <a:solidFill>
                  <a:schemeClr val="tx1"/>
                </a:solidFill>
              </a:rPr>
              <a:t>Do</a:t>
            </a:r>
            <a:r>
              <a:rPr lang="cs-CZ" sz="1600" dirty="0">
                <a:solidFill>
                  <a:schemeClr val="tx1"/>
                </a:solidFill>
              </a:rPr>
              <a:t>k</a:t>
            </a:r>
            <a:r>
              <a:rPr lang="en-GB" sz="1600" dirty="0" err="1">
                <a:solidFill>
                  <a:schemeClr val="tx1"/>
                </a:solidFill>
              </a:rPr>
              <a:t>ument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cs-CZ" sz="1600" dirty="0">
                <a:solidFill>
                  <a:schemeClr val="tx1"/>
                </a:solidFill>
              </a:rPr>
              <a:t>v angličtině</a:t>
            </a:r>
            <a:r>
              <a:rPr lang="en-GB" sz="1600" dirty="0">
                <a:solidFill>
                  <a:schemeClr val="tx1"/>
                </a:solidFill>
              </a:rPr>
              <a:t>, 10 </a:t>
            </a:r>
            <a:r>
              <a:rPr lang="en-GB" sz="1600" dirty="0" err="1">
                <a:solidFill>
                  <a:schemeClr val="tx1"/>
                </a:solidFill>
              </a:rPr>
              <a:t>minut</a:t>
            </a:r>
            <a:r>
              <a:rPr lang="cs-CZ" sz="1600" dirty="0">
                <a:solidFill>
                  <a:schemeClr val="tx1"/>
                </a:solidFill>
              </a:rPr>
              <a:t> čtení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fr-FR"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1600" b="1" dirty="0">
                <a:solidFill>
                  <a:schemeClr val="tx1"/>
                </a:solidFill>
              </a:rPr>
              <a:t>Shrnutí: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1600" dirty="0">
                <a:solidFill>
                  <a:schemeClr val="tx1"/>
                </a:solidFill>
              </a:rPr>
              <a:t>Městské konsolidační centrum může snížit počet nákladních vozidel a jejich kilometrový proběh v městských oblastech. Cílem tohoto dokumentu je empiricky prozkoumat, jak zavedení UCC ovlivňuje logistické procesy, náklady a úroveň služeb dodavatelů. S podporou několikanásobné případové studie shromáždili údaje o distribučních sítích devíti dodavatelů. Obecně platí, že UCC nevede ke snížení logistických nákladů dodavatelů, alespoň ne v krátkodobém horizontu, a často vyžaduje nové dohody o úrovni služeb s odběrateli. Cílem této studie je poskytnout zúčastněným stranám vyvážený pohled na úlohu, kterou mohou UCC hrát při zvyšování udržitelnosti městské nákladní dopravy.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  <a:endParaRPr lang="fr-FR" sz="1600" b="0" i="0" u="none" strike="noStrike" cap="none" dirty="0">
              <a:solidFill>
                <a:schemeClr val="tx1"/>
              </a:solidFill>
              <a:latin typeface="+mj-lt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0501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12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Arial"/>
              <a:buNone/>
            </a:pP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Cvičení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4" y="1704725"/>
            <a:ext cx="8495175" cy="35837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dirty="0" err="1">
                <a:solidFill>
                  <a:schemeClr val="tx1"/>
                </a:solidFill>
              </a:rPr>
              <a:t>Otázky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jsou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uvedeny</a:t>
            </a:r>
            <a:r>
              <a:rPr lang="en-US" sz="1600" dirty="0">
                <a:solidFill>
                  <a:schemeClr val="tx1"/>
                </a:solidFill>
              </a:rPr>
              <a:t> v </a:t>
            </a:r>
            <a:r>
              <a:rPr lang="en-US" sz="1600" dirty="0" err="1">
                <a:solidFill>
                  <a:schemeClr val="tx1"/>
                </a:solidFill>
              </a:rPr>
              <a:t>druhé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části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zdroje</a:t>
            </a:r>
            <a:r>
              <a:rPr lang="en-US" sz="1600" dirty="0">
                <a:solidFill>
                  <a:schemeClr val="tx1"/>
                </a:solidFill>
              </a:rPr>
              <a:t> 1.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dirty="0">
                <a:solidFill>
                  <a:schemeClr val="tx1"/>
                </a:solidFill>
              </a:rPr>
              <a:t>K </a:t>
            </a:r>
            <a:r>
              <a:rPr lang="en-US" sz="1600" dirty="0" err="1">
                <a:solidFill>
                  <a:schemeClr val="tx1"/>
                </a:solidFill>
              </a:rPr>
              <a:t>očekávaným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odpovědím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existuje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omezený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návod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uvedený</a:t>
            </a:r>
            <a:r>
              <a:rPr lang="en-US" sz="1600" dirty="0">
                <a:solidFill>
                  <a:schemeClr val="tx1"/>
                </a:solidFill>
              </a:rPr>
              <a:t> v </a:t>
            </a:r>
            <a:r>
              <a:rPr lang="en-US" sz="1600" dirty="0" err="1">
                <a:solidFill>
                  <a:schemeClr val="tx1"/>
                </a:solidFill>
              </a:rPr>
              <a:t>dokumentu</a:t>
            </a:r>
            <a:r>
              <a:rPr lang="en-US" sz="1600" dirty="0">
                <a:solidFill>
                  <a:schemeClr val="tx1"/>
                </a:solidFill>
              </a:rPr>
              <a:t> "</a:t>
            </a:r>
            <a:r>
              <a:rPr lang="en-US" sz="1600" dirty="0" err="1">
                <a:solidFill>
                  <a:schemeClr val="tx1"/>
                </a:solidFill>
              </a:rPr>
              <a:t>Odpovědi</a:t>
            </a:r>
            <a:r>
              <a:rPr lang="en-US" sz="1600" dirty="0">
                <a:solidFill>
                  <a:schemeClr val="tx1"/>
                </a:solidFill>
              </a:rPr>
              <a:t> S1"), </a:t>
            </a:r>
            <a:r>
              <a:rPr lang="en-US" sz="1600" dirty="0" err="1">
                <a:solidFill>
                  <a:schemeClr val="tx1"/>
                </a:solidFill>
              </a:rPr>
              <a:t>který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umožňuje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učitelům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přizpůsobit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svá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sdělení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nebo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prohloubit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některé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informace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které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mají</a:t>
            </a:r>
            <a:r>
              <a:rPr lang="en-US" sz="1600" dirty="0">
                <a:solidFill>
                  <a:schemeClr val="tx1"/>
                </a:solidFill>
              </a:rPr>
              <a:t> k </a:t>
            </a:r>
            <a:r>
              <a:rPr lang="en-US" sz="1600" dirty="0" err="1">
                <a:solidFill>
                  <a:schemeClr val="tx1"/>
                </a:solidFill>
              </a:rPr>
              <a:t>dispozici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Cílem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této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kapsle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vyzvat</a:t>
            </a:r>
            <a:r>
              <a:rPr lang="en-US" sz="1600" dirty="0">
                <a:solidFill>
                  <a:schemeClr val="tx1"/>
                </a:solidFill>
              </a:rPr>
              <a:t> je, aby </a:t>
            </a:r>
            <a:r>
              <a:rPr lang="en-US" sz="1600" dirty="0" err="1">
                <a:solidFill>
                  <a:schemeClr val="tx1"/>
                </a:solidFill>
              </a:rPr>
              <a:t>formulovali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syntézu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klíčových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sdělení</a:t>
            </a:r>
            <a:r>
              <a:rPr lang="en-US" sz="1600" dirty="0">
                <a:solidFill>
                  <a:schemeClr val="tx1"/>
                </a:solidFill>
              </a:rPr>
              <a:t> a </a:t>
            </a:r>
            <a:r>
              <a:rPr lang="en-US" sz="1600" dirty="0" err="1">
                <a:solidFill>
                  <a:schemeClr val="tx1"/>
                </a:solidFill>
              </a:rPr>
              <a:t>dokázali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obhájit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dirty="0" err="1">
                <a:solidFill>
                  <a:schemeClr val="tx1"/>
                </a:solidFill>
              </a:rPr>
              <a:t>Některé</a:t>
            </a:r>
            <a:r>
              <a:rPr lang="en-US" sz="1600" dirty="0">
                <a:solidFill>
                  <a:schemeClr val="tx1"/>
                </a:solidFill>
              </a:rPr>
              <a:t> z </a:t>
            </a:r>
            <a:r>
              <a:rPr lang="en-US" sz="1600" dirty="0" err="1">
                <a:solidFill>
                  <a:schemeClr val="tx1"/>
                </a:solidFill>
              </a:rPr>
              <a:t>otázek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přímo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souvisejí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poskytnutými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dokumenty</a:t>
            </a:r>
            <a:r>
              <a:rPr lang="en-US" sz="1600" dirty="0">
                <a:solidFill>
                  <a:schemeClr val="tx1"/>
                </a:solidFill>
              </a:rPr>
              <a:t>, ale </a:t>
            </a:r>
            <a:r>
              <a:rPr lang="en-US" sz="1600" dirty="0" err="1">
                <a:solidFill>
                  <a:schemeClr val="tx1"/>
                </a:solidFill>
              </a:rPr>
              <a:t>některé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jsou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určeny</a:t>
            </a:r>
            <a:r>
              <a:rPr lang="en-US" sz="1600" dirty="0">
                <a:solidFill>
                  <a:schemeClr val="tx1"/>
                </a:solidFill>
              </a:rPr>
              <a:t> k </a:t>
            </a:r>
            <a:r>
              <a:rPr lang="en-US" sz="1600" dirty="0" err="1">
                <a:solidFill>
                  <a:schemeClr val="tx1"/>
                </a:solidFill>
              </a:rPr>
              <a:t>pochopení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celkového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přístupu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který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byl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naznačen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nebo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odrážejí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prostředí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dané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situace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Učitelé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mají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možnost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vyzvat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studenty</a:t>
            </a:r>
            <a:r>
              <a:rPr lang="en-US" sz="1600" dirty="0">
                <a:solidFill>
                  <a:schemeClr val="tx1"/>
                </a:solidFill>
              </a:rPr>
              <a:t> k </a:t>
            </a:r>
            <a:r>
              <a:rPr lang="en-US" sz="1600" dirty="0" err="1">
                <a:solidFill>
                  <a:schemeClr val="tx1"/>
                </a:solidFill>
              </a:rPr>
              <a:t>zodpovězení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otázek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které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považují</a:t>
            </a:r>
            <a:r>
              <a:rPr lang="en-US" sz="1600" dirty="0">
                <a:solidFill>
                  <a:schemeClr val="tx1"/>
                </a:solidFill>
              </a:rPr>
              <a:t> za </a:t>
            </a:r>
            <a:r>
              <a:rPr lang="en-US" sz="1600" dirty="0" err="1">
                <a:solidFill>
                  <a:schemeClr val="tx1"/>
                </a:solidFill>
              </a:rPr>
              <a:t>zajímavé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případně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formulovat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vlastní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otázky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zejména</a:t>
            </a:r>
            <a:r>
              <a:rPr lang="en-US" sz="1600" dirty="0">
                <a:solidFill>
                  <a:schemeClr val="tx1"/>
                </a:solidFill>
              </a:rPr>
              <a:t> pro </a:t>
            </a:r>
            <a:r>
              <a:rPr lang="en-US" sz="1600" dirty="0" err="1">
                <a:solidFill>
                  <a:schemeClr val="tx1"/>
                </a:solidFill>
              </a:rPr>
              <a:t>úroveň</a:t>
            </a:r>
            <a:r>
              <a:rPr lang="en-US" sz="1600" dirty="0">
                <a:solidFill>
                  <a:schemeClr val="tx1"/>
                </a:solidFill>
              </a:rPr>
              <a:t> 6 EQF.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Tematicky předcházející kapsle </a:t>
            </a:r>
            <a:r>
              <a:rPr lang="en-GB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: 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</a:rPr>
              <a:t>Související kapsle 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300" y="1366700"/>
            <a:ext cx="4160400" cy="58473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1600" dirty="0">
                <a:solidFill>
                  <a:schemeClr val="dk1"/>
                </a:solidFill>
              </a:rPr>
              <a:t>1.4.1, 1.4.2, 1.4.3, 1.4.4, 1.4.5, 1.4.6, 1.4.7, 2.1.3, 2.1.4, 2.3.1, 2.3.3, 3.4.1.</a:t>
            </a:r>
            <a:endParaRPr sz="20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SzPts val="3200"/>
            </a:pPr>
            <a:r>
              <a:rPr lang="en-US" sz="1600" dirty="0">
                <a:solidFill>
                  <a:schemeClr val="dk1"/>
                </a:solidFill>
              </a:rPr>
              <a:t>2.2.1, 2.2.2 a 2.2.4.</a:t>
            </a:r>
            <a:endParaRPr lang="es-ES" sz="1600" dirty="0">
              <a:solidFill>
                <a:schemeClr val="dk1"/>
              </a:solidFill>
            </a:endParaRP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dirty="0">
                <a:solidFill>
                  <a:srgbClr val="18C320"/>
                </a:solidFill>
              </a:rPr>
              <a:t>Au</a:t>
            </a:r>
            <a:r>
              <a:rPr lang="cs-CZ" sz="2000" b="1" dirty="0" err="1">
                <a:solidFill>
                  <a:srgbClr val="18C320"/>
                </a:solidFill>
              </a:rPr>
              <a:t>toři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887475" y="4604400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en-US" sz="1600" dirty="0">
                <a:solidFill>
                  <a:schemeClr val="dk1"/>
                </a:solidFill>
              </a:rPr>
              <a:t>AFT, SUSMILE Consortium member</a:t>
            </a:r>
            <a:endParaRPr lang="es-ES" sz="1600" dirty="0">
              <a:solidFill>
                <a:schemeClr val="dk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2 Rectángulo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Cíl kapsle</a:t>
            </a:r>
            <a:endParaRPr lang="en-GB" dirty="0"/>
          </a:p>
        </p:txBody>
      </p:sp>
      <p:sp>
        <p:nvSpPr>
          <p:cNvPr id="4" name="3 Rectángulo"/>
          <p:cNvSpPr/>
          <p:nvPr/>
        </p:nvSpPr>
        <p:spPr>
          <a:xfrm>
            <a:off x="313509" y="1586972"/>
            <a:ext cx="8464731" cy="215443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solidFill>
                  <a:schemeClr val="tx1"/>
                </a:solidFill>
              </a:rPr>
              <a:t>Cílem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této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kapsle</a:t>
            </a:r>
            <a:r>
              <a:rPr lang="en-US" sz="2000" dirty="0">
                <a:solidFill>
                  <a:schemeClr val="tx1"/>
                </a:solidFill>
              </a:rPr>
              <a:t> je </a:t>
            </a:r>
            <a:r>
              <a:rPr lang="en-US" sz="2000" dirty="0" err="1">
                <a:solidFill>
                  <a:schemeClr val="tx1"/>
                </a:solidFill>
              </a:rPr>
              <a:t>poskytnout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soubor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nejnovějších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článků</a:t>
            </a:r>
            <a:r>
              <a:rPr lang="en-US" sz="2000" dirty="0">
                <a:solidFill>
                  <a:schemeClr val="tx1"/>
                </a:solidFill>
              </a:rPr>
              <a:t> z </a:t>
            </a:r>
            <a:r>
              <a:rPr lang="en-US" sz="2000" dirty="0" err="1">
                <a:solidFill>
                  <a:schemeClr val="tx1"/>
                </a:solidFill>
              </a:rPr>
              <a:t>odborných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specializovaných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časopisů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médií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které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představují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příklady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měst</a:t>
            </a:r>
            <a:r>
              <a:rPr lang="en-US" sz="2000" dirty="0">
                <a:solidFill>
                  <a:schemeClr val="tx1"/>
                </a:solidFill>
              </a:rPr>
              <a:t> v </a:t>
            </a:r>
            <a:r>
              <a:rPr lang="en-US" sz="2000" dirty="0" err="1">
                <a:solidFill>
                  <a:schemeClr val="tx1"/>
                </a:solidFill>
              </a:rPr>
              <a:t>Evropě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jež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úspěšně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zřídila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konsolidační</a:t>
            </a:r>
            <a:r>
              <a:rPr lang="en-US" sz="2000" dirty="0">
                <a:solidFill>
                  <a:schemeClr val="tx1"/>
                </a:solidFill>
              </a:rPr>
              <a:t> centra </a:t>
            </a:r>
            <a:r>
              <a:rPr lang="en-US" sz="2000" dirty="0" err="1">
                <a:solidFill>
                  <a:schemeClr val="tx1"/>
                </a:solidFill>
              </a:rPr>
              <a:t>nebo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logistické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uzly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městě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nebo</a:t>
            </a:r>
            <a:r>
              <a:rPr lang="en-US" sz="2000" dirty="0">
                <a:solidFill>
                  <a:schemeClr val="tx1"/>
                </a:solidFill>
              </a:rPr>
              <a:t> v </a:t>
            </a:r>
            <a:r>
              <a:rPr lang="en-US" sz="2000" dirty="0" err="1">
                <a:solidFill>
                  <a:schemeClr val="tx1"/>
                </a:solidFill>
              </a:rPr>
              <a:t>jeho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blízkosti</a:t>
            </a:r>
            <a:r>
              <a:rPr lang="en-US" sz="2000" dirty="0">
                <a:solidFill>
                  <a:schemeClr val="tx1"/>
                </a:solidFill>
              </a:rPr>
              <a:t> s </a:t>
            </a:r>
            <a:r>
              <a:rPr lang="en-US" sz="2000" dirty="0" err="1">
                <a:solidFill>
                  <a:schemeClr val="tx1"/>
                </a:solidFill>
              </a:rPr>
              <a:t>cílem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konsolidovat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výrobky</a:t>
            </a:r>
            <a:r>
              <a:rPr lang="en-US" sz="2000" dirty="0">
                <a:solidFill>
                  <a:schemeClr val="tx1"/>
                </a:solidFill>
              </a:rPr>
              <a:t> v </a:t>
            </a:r>
            <a:r>
              <a:rPr lang="en-US" sz="2000" dirty="0" err="1">
                <a:solidFill>
                  <a:schemeClr val="tx1"/>
                </a:solidFill>
              </a:rPr>
              <a:t>blízkosti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míst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doručení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podpořit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udržitelné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nakládání</a:t>
            </a:r>
            <a:r>
              <a:rPr lang="en-US" sz="2000" dirty="0">
                <a:solidFill>
                  <a:schemeClr val="tx1"/>
                </a:solidFill>
              </a:rPr>
              <a:t> s </a:t>
            </a:r>
            <a:r>
              <a:rPr lang="en-US" sz="2000" dirty="0" err="1">
                <a:solidFill>
                  <a:schemeClr val="tx1"/>
                </a:solidFill>
              </a:rPr>
              <a:t>odpady</a:t>
            </a:r>
            <a:r>
              <a:rPr lang="en-US" sz="2000" dirty="0">
                <a:solidFill>
                  <a:schemeClr val="tx1"/>
                </a:solidFill>
              </a:rPr>
              <a:t> v </a:t>
            </a:r>
            <a:r>
              <a:rPr lang="en-US" sz="2000" dirty="0" err="1">
                <a:solidFill>
                  <a:schemeClr val="tx1"/>
                </a:solidFill>
              </a:rPr>
              <a:t>městských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oblastech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GB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032402"/>
              </p:ext>
            </p:extLst>
          </p:nvPr>
        </p:nvGraphicFramePr>
        <p:xfrm>
          <a:off x="326571" y="4053498"/>
          <a:ext cx="8464731" cy="906060"/>
        </p:xfrm>
        <a:graphic>
          <a:graphicData uri="http://schemas.openxmlformats.org/drawingml/2006/table">
            <a:tbl>
              <a:tblPr/>
              <a:tblGrid>
                <a:gridCol w="245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8"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>
                          <a:solidFill>
                            <a:srgbClr val="FFFFFF"/>
                          </a:solidFill>
                          <a:latin typeface="Arial"/>
                        </a:rPr>
                        <a:t>ategor</a:t>
                      </a:r>
                      <a:r>
                        <a:rPr lang="cs-CZ" sz="1800" b="0" i="0" u="none" strike="noStrike" noProof="0" dirty="0" err="1">
                          <a:solidFill>
                            <a:srgbClr val="FFFFFF"/>
                          </a:solidFill>
                          <a:latin typeface="Arial"/>
                        </a:rPr>
                        <a:t>ie</a:t>
                      </a:r>
                      <a:r>
                        <a:rPr lang="en-GB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endParaRPr lang="en-GB" sz="1800" noProof="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Do</a:t>
                      </a: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ument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, </a:t>
                      </a: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zdroj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EQF</a:t>
                      </a:r>
                      <a:endParaRPr lang="es-ES" sz="180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636096"/>
              </p:ext>
            </p:extLst>
          </p:nvPr>
        </p:nvGraphicFramePr>
        <p:xfrm>
          <a:off x="326572" y="5281362"/>
          <a:ext cx="8490858" cy="342584"/>
        </p:xfrm>
        <a:graphic>
          <a:graphicData uri="http://schemas.openxmlformats.org/drawingml/2006/table">
            <a:tbl>
              <a:tblPr/>
              <a:tblGrid>
                <a:gridCol w="24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Cvičení</a:t>
                      </a:r>
                      <a:endParaRPr lang="en-GB" sz="1800" noProof="0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ANO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2ABB3F0-8E49-FDC1-9BE8-C0A6A4174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591155"/>
              </p:ext>
            </p:extLst>
          </p:nvPr>
        </p:nvGraphicFramePr>
        <p:xfrm>
          <a:off x="313508" y="5944391"/>
          <a:ext cx="8464731" cy="617652"/>
        </p:xfrm>
        <a:graphic>
          <a:graphicData uri="http://schemas.openxmlformats.org/drawingml/2006/table">
            <a:tbl>
              <a:tblPr/>
              <a:tblGrid>
                <a:gridCol w="2494668">
                  <a:extLst>
                    <a:ext uri="{9D8B030D-6E8A-4147-A177-3AD203B41FA5}">
                      <a16:colId xmlns:a16="http://schemas.microsoft.com/office/drawing/2014/main" val="1632264337"/>
                    </a:ext>
                  </a:extLst>
                </a:gridCol>
                <a:gridCol w="1990021">
                  <a:extLst>
                    <a:ext uri="{9D8B030D-6E8A-4147-A177-3AD203B41FA5}">
                      <a16:colId xmlns:a16="http://schemas.microsoft.com/office/drawing/2014/main" val="51206792"/>
                    </a:ext>
                  </a:extLst>
                </a:gridCol>
                <a:gridCol w="1990021">
                  <a:extLst>
                    <a:ext uri="{9D8B030D-6E8A-4147-A177-3AD203B41FA5}">
                      <a16:colId xmlns:a16="http://schemas.microsoft.com/office/drawing/2014/main" val="1954227471"/>
                    </a:ext>
                  </a:extLst>
                </a:gridCol>
                <a:gridCol w="1990021">
                  <a:extLst>
                    <a:ext uri="{9D8B030D-6E8A-4147-A177-3AD203B41FA5}">
                      <a16:colId xmlns:a16="http://schemas.microsoft.com/office/drawing/2014/main" val="2483232341"/>
                    </a:ext>
                  </a:extLst>
                </a:gridCol>
              </a:tblGrid>
              <a:tr h="24154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Časová náročnost</a:t>
                      </a:r>
                      <a:endParaRPr lang="cs-CZ" sz="1800" u="none" strike="noStrike" cap="none" dirty="0"/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Obsah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10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 </a:t>
                      </a:r>
                      <a:endParaRPr lang="en-GB" dirty="0">
                        <a:effectLst/>
                      </a:endParaRPr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Cvičení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 </a:t>
                      </a:r>
                      <a:endParaRPr lang="en-GB" dirty="0">
                        <a:effectLst/>
                      </a:endParaRPr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Extra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á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endParaRPr lang="en-GB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70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 </a:t>
                      </a:r>
                      <a:endParaRPr lang="en-GB" dirty="0">
                        <a:effectLst/>
                      </a:endParaRPr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44673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4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  <a:buSzPts val="3959"/>
            </a:pPr>
            <a:r>
              <a:rPr lang="cs-CZ" sz="2800" dirty="0">
                <a:solidFill>
                  <a:schemeClr val="lt1"/>
                </a:solidFill>
              </a:rPr>
              <a:t>Obsah</a:t>
            </a:r>
            <a:endParaRPr lang="en-GB" sz="2800" dirty="0"/>
          </a:p>
        </p:txBody>
      </p:sp>
      <p:sp>
        <p:nvSpPr>
          <p:cNvPr id="57" name="Google Shape;57;p3"/>
          <p:cNvSpPr/>
          <p:nvPr/>
        </p:nvSpPr>
        <p:spPr>
          <a:xfrm>
            <a:off x="1358538" y="2396683"/>
            <a:ext cx="7354388" cy="4293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just" rtl="0"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2200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Případové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studie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různých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společností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které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pracují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optimalizaci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svých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činností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cílem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poskytovat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městě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služby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R="0" lvl="0" algn="just" rtl="0"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2200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600" b="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Souhrnná</a:t>
            </a:r>
            <a:r>
              <a:rPr lang="en-US" sz="16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poznámka</a:t>
            </a:r>
            <a:r>
              <a:rPr lang="en-US" sz="16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komentuje</a:t>
            </a:r>
            <a:r>
              <a:rPr lang="en-US" sz="16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různé</a:t>
            </a:r>
            <a:r>
              <a:rPr lang="en-US" sz="16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dostupné</a:t>
            </a:r>
            <a:r>
              <a:rPr lang="en-US" sz="16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materiály</a:t>
            </a:r>
            <a:r>
              <a:rPr lang="en-US" sz="16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600" b="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klíčové</a:t>
            </a:r>
            <a:r>
              <a:rPr lang="en-US" sz="16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informace</a:t>
            </a:r>
            <a:r>
              <a:rPr lang="en-US" sz="16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b="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které</a:t>
            </a:r>
            <a:r>
              <a:rPr lang="en-US" sz="16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je </a:t>
            </a:r>
            <a:r>
              <a:rPr lang="en-US" sz="1600" b="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třeba</a:t>
            </a:r>
            <a:r>
              <a:rPr lang="en-US" sz="16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shromáždit</a:t>
            </a:r>
            <a:endParaRPr lang="en-US" sz="16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Cvičení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pPr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tuto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kapsli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jsme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neformulovali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konkrétní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soubor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otázek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Učitelé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mohou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chtít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vytvořit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konkrétní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otázky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základě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těchto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dokumentů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nebo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dalších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zdrojů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endParaRPr lang="en-US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en-US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Poznámka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Cílem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sbírky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článků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je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poskytnout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přehled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různých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řešení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nebo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přístupů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dodávkám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poslední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míli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Žák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nemusí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nutně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přečíst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všechny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články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zejména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různých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kulturních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prostředí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b="0" u="none" strike="noStrike" dirty="0">
                <a:solidFill>
                  <a:srgbClr val="000000"/>
                </a:solidFill>
                <a:effectLst/>
                <a:latin typeface="+mj-lt"/>
              </a:rPr>
              <a:t>. </a:t>
            </a:r>
            <a:endParaRPr lang="en-US" b="0" dirty="0">
              <a:effectLst/>
              <a:latin typeface="+mj-lt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876753" y="2360711"/>
            <a:ext cx="338093" cy="1754089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b78f225a7_0_2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5</a:t>
            </a:fld>
            <a:endParaRPr/>
          </a:p>
        </p:txBody>
      </p:sp>
      <p:sp>
        <p:nvSpPr>
          <p:cNvPr id="72" name="Google Shape;72;g10b78f225a7_0_23"/>
          <p:cNvSpPr txBox="1"/>
          <p:nvPr/>
        </p:nvSpPr>
        <p:spPr>
          <a:xfrm>
            <a:off x="319069" y="1057929"/>
            <a:ext cx="8507480" cy="47963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lvl="0" indent="-742950">
              <a:lnSpc>
                <a:spcPct val="90000"/>
              </a:lnSpc>
            </a:pPr>
            <a:r>
              <a:rPr lang="en-GB" sz="2800" dirty="0" err="1">
                <a:solidFill>
                  <a:schemeClr val="lt1"/>
                </a:solidFill>
              </a:rPr>
              <a:t>Instru</a:t>
            </a:r>
            <a:r>
              <a:rPr lang="cs-CZ" sz="2800" dirty="0" err="1">
                <a:solidFill>
                  <a:schemeClr val="lt1"/>
                </a:solidFill>
              </a:rPr>
              <a:t>kce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19069" y="1929637"/>
            <a:ext cx="836773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dirty="0">
                <a:solidFill>
                  <a:schemeClr val="tx1"/>
                </a:solidFill>
              </a:rPr>
              <a:t>K </a:t>
            </a:r>
            <a:r>
              <a:rPr lang="en-GB" sz="1600" dirty="0" err="1">
                <a:solidFill>
                  <a:schemeClr val="tx1"/>
                </a:solidFill>
              </a:rPr>
              <a:t>této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kapsli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naleznete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přiloženo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několik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dokumentů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algn="just"/>
            <a:r>
              <a:rPr lang="cs-CZ" sz="1600" dirty="0">
                <a:solidFill>
                  <a:schemeClr val="tx1"/>
                </a:solidFill>
              </a:rPr>
              <a:t>1. </a:t>
            </a:r>
            <a:r>
              <a:rPr lang="en-GB" sz="1600" dirty="0">
                <a:solidFill>
                  <a:schemeClr val="tx1"/>
                </a:solidFill>
              </a:rPr>
              <a:t>SUSMILE </a:t>
            </a:r>
            <a:r>
              <a:rPr lang="en-GB" sz="1600" dirty="0" err="1">
                <a:solidFill>
                  <a:schemeClr val="tx1"/>
                </a:solidFill>
              </a:rPr>
              <a:t>syntéza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přiložených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dokumentů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důvod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proč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považujeme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další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zdroje</a:t>
            </a:r>
            <a:r>
              <a:rPr lang="en-GB" sz="1600" dirty="0">
                <a:solidFill>
                  <a:schemeClr val="tx1"/>
                </a:solidFill>
              </a:rPr>
              <a:t> za </a:t>
            </a:r>
            <a:r>
              <a:rPr lang="en-GB" sz="1600" dirty="0" err="1">
                <a:solidFill>
                  <a:schemeClr val="tx1"/>
                </a:solidFill>
              </a:rPr>
              <a:t>zajímavé</a:t>
            </a:r>
            <a:r>
              <a:rPr lang="en-GB" sz="1600" dirty="0">
                <a:solidFill>
                  <a:schemeClr val="tx1"/>
                </a:solidFill>
              </a:rPr>
              <a:t> s </a:t>
            </a:r>
            <a:r>
              <a:rPr lang="en-GB" sz="1600" dirty="0" err="1">
                <a:solidFill>
                  <a:schemeClr val="tx1"/>
                </a:solidFill>
              </a:rPr>
              <a:t>ohledem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logistiku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distribuce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poslední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míle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algn="just"/>
            <a:r>
              <a:rPr lang="cs-CZ" sz="1600" dirty="0">
                <a:solidFill>
                  <a:schemeClr val="tx1"/>
                </a:solidFill>
              </a:rPr>
              <a:t>2. </a:t>
            </a:r>
            <a:r>
              <a:rPr lang="en-GB" sz="1600" dirty="0" err="1">
                <a:solidFill>
                  <a:schemeClr val="tx1"/>
                </a:solidFill>
              </a:rPr>
              <a:t>Oficiální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otevřené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dokumenty</a:t>
            </a:r>
            <a:r>
              <a:rPr lang="en-GB" sz="1600" dirty="0">
                <a:solidFill>
                  <a:schemeClr val="tx1"/>
                </a:solidFill>
              </a:rPr>
              <a:t> z </a:t>
            </a:r>
            <a:r>
              <a:rPr lang="en-GB" sz="1600" dirty="0" err="1">
                <a:solidFill>
                  <a:schemeClr val="tx1"/>
                </a:solidFill>
              </a:rPr>
              <a:t>různých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společností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zemí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odrážejí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konkrétní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téma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kapsle</a:t>
            </a:r>
            <a:r>
              <a:rPr lang="en-GB" sz="1600" dirty="0">
                <a:solidFill>
                  <a:schemeClr val="tx1"/>
                </a:solidFill>
              </a:rPr>
              <a:t>: "</a:t>
            </a:r>
            <a:r>
              <a:rPr lang="en-GB" sz="1600" dirty="0" err="1">
                <a:solidFill>
                  <a:schemeClr val="tx1"/>
                </a:solidFill>
              </a:rPr>
              <a:t>Získávání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výrobků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blízkosti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místa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dodání</a:t>
            </a:r>
            <a:r>
              <a:rPr lang="en-GB" sz="1600" dirty="0">
                <a:solidFill>
                  <a:schemeClr val="tx1"/>
                </a:solidFill>
              </a:rPr>
              <a:t>"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algn="just"/>
            <a:r>
              <a:rPr lang="en-GB" sz="1600" dirty="0">
                <a:solidFill>
                  <a:schemeClr val="tx1"/>
                </a:solidFill>
              </a:rPr>
              <a:t>Tyto </a:t>
            </a:r>
            <a:r>
              <a:rPr lang="en-GB" sz="1600" dirty="0" err="1">
                <a:solidFill>
                  <a:schemeClr val="tx1"/>
                </a:solidFill>
              </a:rPr>
              <a:t>zdroje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mohou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budoucnu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vyvíjet</a:t>
            </a:r>
            <a:r>
              <a:rPr lang="en-GB" sz="1600" dirty="0">
                <a:solidFill>
                  <a:schemeClr val="tx1"/>
                </a:solidFill>
              </a:rPr>
              <a:t> s </a:t>
            </a:r>
            <a:r>
              <a:rPr lang="en-GB" sz="1600" dirty="0" err="1">
                <a:solidFill>
                  <a:schemeClr val="tx1"/>
                </a:solidFill>
              </a:rPr>
              <a:t>ohledem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novější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údaje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názory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odborníků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toto </a:t>
            </a:r>
            <a:r>
              <a:rPr lang="en-GB" sz="1600" dirty="0" err="1">
                <a:solidFill>
                  <a:schemeClr val="tx1"/>
                </a:solidFill>
              </a:rPr>
              <a:t>odvětví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jeho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vývoj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atd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 err="1">
                <a:solidFill>
                  <a:schemeClr val="tx1"/>
                </a:solidFill>
              </a:rPr>
              <a:t>Vyzýváme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profesory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učitele</a:t>
            </a:r>
            <a:r>
              <a:rPr lang="en-GB" sz="1600" dirty="0">
                <a:solidFill>
                  <a:schemeClr val="tx1"/>
                </a:solidFill>
              </a:rPr>
              <a:t>, aby </a:t>
            </a:r>
            <a:r>
              <a:rPr lang="en-GB" sz="1600" dirty="0" err="1">
                <a:solidFill>
                  <a:schemeClr val="tx1"/>
                </a:solidFill>
              </a:rPr>
              <a:t>sledovali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tyto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aktualizované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přehledy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mohou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přinést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další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hodnotu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tomuto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obsahu</a:t>
            </a:r>
            <a:r>
              <a:rPr lang="en-GB" sz="1600" dirty="0">
                <a:solidFill>
                  <a:schemeClr val="tx1"/>
                </a:solidFill>
              </a:rPr>
              <a:t> MOOC SUSMILE.</a:t>
            </a:r>
          </a:p>
          <a:p>
            <a:pPr algn="just"/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6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1 – SUSMILE </a:t>
            </a:r>
            <a:r>
              <a:rPr lang="en-GB" sz="2800" dirty="0" err="1">
                <a:solidFill>
                  <a:schemeClr val="lt1"/>
                </a:solidFill>
              </a:rPr>
              <a:t>Synt</a:t>
            </a:r>
            <a:r>
              <a:rPr lang="cs-CZ" sz="2800" dirty="0" err="1">
                <a:solidFill>
                  <a:schemeClr val="lt1"/>
                </a:solidFill>
              </a:rPr>
              <a:t>éza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4"/>
            <a:ext cx="8477700" cy="4718377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Tento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stručně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představit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obsah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všech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zdrojů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shromážděných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tuto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konkrétní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kapsli</a:t>
            </a:r>
            <a:r>
              <a:rPr lang="en-GB" sz="1600" dirty="0">
                <a:solidFill>
                  <a:schemeClr val="tx1"/>
                </a:solidFill>
              </a:rPr>
              <a:t>: "</a:t>
            </a:r>
            <a:r>
              <a:rPr lang="en-GB" sz="1600" dirty="0" err="1">
                <a:solidFill>
                  <a:schemeClr val="tx1"/>
                </a:solidFill>
              </a:rPr>
              <a:t>získávání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produktů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blízkosti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místa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dodání</a:t>
            </a:r>
            <a:r>
              <a:rPr lang="en-GB" sz="1600" dirty="0">
                <a:solidFill>
                  <a:schemeClr val="tx1"/>
                </a:solidFill>
              </a:rPr>
              <a:t>".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>
                <a:solidFill>
                  <a:schemeClr val="tx1"/>
                </a:solidFill>
              </a:rPr>
              <a:t>Je </a:t>
            </a:r>
            <a:r>
              <a:rPr lang="en-GB" sz="1600" dirty="0" err="1">
                <a:solidFill>
                  <a:schemeClr val="tx1"/>
                </a:solidFill>
              </a:rPr>
              <a:t>důležité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mít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paměti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že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většina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externích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zdrojů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nebyla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určena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přímo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tento</a:t>
            </a:r>
            <a:r>
              <a:rPr lang="en-GB" sz="1600" dirty="0">
                <a:solidFill>
                  <a:schemeClr val="tx1"/>
                </a:solidFill>
              </a:rPr>
              <a:t> MOOC, proto </a:t>
            </a:r>
            <a:r>
              <a:rPr lang="en-GB" sz="1600" dirty="0" err="1">
                <a:solidFill>
                  <a:schemeClr val="tx1"/>
                </a:solidFill>
              </a:rPr>
              <a:t>může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být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výběr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obsahu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omezeným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výsekem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rámci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daného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zdroje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informací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Vezměte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prosím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vědomí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že</a:t>
            </a:r>
            <a:r>
              <a:rPr lang="en-GB" sz="1600" dirty="0">
                <a:solidFill>
                  <a:schemeClr val="tx1"/>
                </a:solidFill>
              </a:rPr>
              <a:t> to </a:t>
            </a:r>
            <a:r>
              <a:rPr lang="en-GB" sz="1600" dirty="0" err="1">
                <a:solidFill>
                  <a:schemeClr val="tx1"/>
                </a:solidFill>
              </a:rPr>
              <a:t>může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souviset</a:t>
            </a:r>
            <a:r>
              <a:rPr lang="en-GB" sz="1600" dirty="0">
                <a:solidFill>
                  <a:schemeClr val="tx1"/>
                </a:solidFill>
              </a:rPr>
              <a:t> s </a:t>
            </a:r>
            <a:r>
              <a:rPr lang="en-GB" sz="1600" dirty="0" err="1">
                <a:solidFill>
                  <a:schemeClr val="tx1"/>
                </a:solidFill>
              </a:rPr>
              <a:t>časem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protože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původní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tvorba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této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syntézy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byla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provedena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roce</a:t>
            </a:r>
            <a:r>
              <a:rPr lang="en-GB" sz="1600" dirty="0">
                <a:solidFill>
                  <a:schemeClr val="tx1"/>
                </a:solidFill>
              </a:rPr>
              <a:t> 2022 a v </a:t>
            </a:r>
            <a:r>
              <a:rPr lang="en-GB" sz="1600" dirty="0" err="1">
                <a:solidFill>
                  <a:schemeClr val="tx1"/>
                </a:solidFill>
              </a:rPr>
              <a:t>následujících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letech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mohly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sloučit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nové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technologie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postupy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nebo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modely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společností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Cílem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těchto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zdrojů</a:t>
            </a:r>
            <a:r>
              <a:rPr lang="en-GB" sz="1600" dirty="0">
                <a:solidFill>
                  <a:schemeClr val="tx1"/>
                </a:solidFill>
              </a:rPr>
              <a:t> je </a:t>
            </a:r>
            <a:r>
              <a:rPr lang="en-GB" sz="1600" dirty="0" err="1">
                <a:solidFill>
                  <a:schemeClr val="tx1"/>
                </a:solidFill>
              </a:rPr>
              <a:t>pozvat</a:t>
            </a:r>
            <a:r>
              <a:rPr lang="en-GB" sz="1600" dirty="0">
                <a:solidFill>
                  <a:schemeClr val="tx1"/>
                </a:solidFill>
              </a:rPr>
              <a:t> studenty, </a:t>
            </a:r>
            <a:r>
              <a:rPr lang="en-GB" sz="1600" dirty="0" err="1">
                <a:solidFill>
                  <a:schemeClr val="tx1"/>
                </a:solidFill>
              </a:rPr>
              <a:t>kteří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hledají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informace</a:t>
            </a:r>
            <a:r>
              <a:rPr lang="en-GB" sz="1600" dirty="0">
                <a:solidFill>
                  <a:schemeClr val="tx1"/>
                </a:solidFill>
              </a:rPr>
              <a:t>, a </a:t>
            </a:r>
            <a:r>
              <a:rPr lang="en-GB" sz="1600" dirty="0" err="1">
                <a:solidFill>
                  <a:schemeClr val="tx1"/>
                </a:solidFill>
              </a:rPr>
              <a:t>seznámit</a:t>
            </a:r>
            <a:r>
              <a:rPr lang="en-GB" sz="1600" dirty="0">
                <a:solidFill>
                  <a:schemeClr val="tx1"/>
                </a:solidFill>
              </a:rPr>
              <a:t> je s </a:t>
            </a:r>
            <a:r>
              <a:rPr lang="en-GB" sz="1600" dirty="0" err="1">
                <a:solidFill>
                  <a:schemeClr val="tx1"/>
                </a:solidFill>
              </a:rPr>
              <a:t>odvětvím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jeho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původem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historií</a:t>
            </a:r>
            <a:r>
              <a:rPr lang="en-GB" sz="1600" dirty="0">
                <a:solidFill>
                  <a:schemeClr val="tx1"/>
                </a:solidFill>
              </a:rPr>
              <a:t>, aby po </a:t>
            </a:r>
            <a:r>
              <a:rPr lang="en-GB" sz="1600" dirty="0" err="1">
                <a:solidFill>
                  <a:schemeClr val="tx1"/>
                </a:solidFill>
              </a:rPr>
              <a:t>vstupu</a:t>
            </a:r>
            <a:r>
              <a:rPr lang="en-GB" sz="1600" dirty="0">
                <a:solidFill>
                  <a:schemeClr val="tx1"/>
                </a:solidFill>
              </a:rPr>
              <a:t> do </a:t>
            </a:r>
            <a:r>
              <a:rPr lang="en-GB" sz="1600" dirty="0" err="1">
                <a:solidFill>
                  <a:schemeClr val="tx1"/>
                </a:solidFill>
              </a:rPr>
              <a:t>profesního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prostředí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podávali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lepší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výkony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7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2 – Online </a:t>
            </a:r>
            <a:r>
              <a:rPr lang="cs-CZ" sz="2800" dirty="0">
                <a:solidFill>
                  <a:schemeClr val="lt1"/>
                </a:solidFill>
              </a:rPr>
              <a:t>článek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5734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>
              <a:buSzPts val="2000"/>
            </a:pPr>
            <a:r>
              <a:rPr lang="en-GB" sz="1600" b="1" dirty="0">
                <a:solidFill>
                  <a:schemeClr val="tx1"/>
                </a:solidFill>
              </a:rPr>
              <a:t>Legal place </a:t>
            </a:r>
            <a:r>
              <a:rPr lang="en-GB" sz="1600" dirty="0">
                <a:solidFill>
                  <a:schemeClr val="tx1"/>
                </a:solidFill>
              </a:rPr>
              <a:t>(2022, </a:t>
            </a:r>
            <a:r>
              <a:rPr lang="cs-CZ" sz="1600" dirty="0">
                <a:solidFill>
                  <a:schemeClr val="tx1"/>
                </a:solidFill>
              </a:rPr>
              <a:t>leden</a:t>
            </a:r>
            <a:r>
              <a:rPr lang="en-GB" sz="1600" dirty="0">
                <a:solidFill>
                  <a:schemeClr val="tx1"/>
                </a:solidFill>
              </a:rPr>
              <a:t>), “Comment </a:t>
            </a:r>
            <a:r>
              <a:rPr lang="en-GB" sz="1600" dirty="0" err="1">
                <a:solidFill>
                  <a:schemeClr val="tx1"/>
                </a:solidFill>
              </a:rPr>
              <a:t>créer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une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entreprise</a:t>
            </a:r>
            <a:r>
              <a:rPr lang="en-GB" sz="1600" dirty="0">
                <a:solidFill>
                  <a:schemeClr val="tx1"/>
                </a:solidFill>
              </a:rPr>
              <a:t> de livraison”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7F7F7F"/>
                </a:solidFill>
                <a:hlinkClick r:id="rId3"/>
              </a:rPr>
              <a:t>https://www.legalplace.fr/guides/creer-entreprise-livraison/</a:t>
            </a:r>
            <a:r>
              <a:rPr lang="en-GB" sz="1600" dirty="0">
                <a:solidFill>
                  <a:srgbClr val="7F7F7F"/>
                </a:solidFill>
              </a:rPr>
              <a:t> </a:t>
            </a:r>
            <a:endParaRPr lang="en-GB" sz="16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1600" dirty="0">
                <a:solidFill>
                  <a:schemeClr val="tx1"/>
                </a:solidFill>
              </a:rPr>
              <a:t>Článek ve francouzštině</a:t>
            </a:r>
            <a:r>
              <a:rPr lang="en-GB" sz="1600" dirty="0">
                <a:solidFill>
                  <a:schemeClr val="tx1"/>
                </a:solidFill>
              </a:rPr>
              <a:t>, 15 </a:t>
            </a:r>
            <a:r>
              <a:rPr lang="en-GB" sz="1600" dirty="0" err="1">
                <a:solidFill>
                  <a:schemeClr val="tx1"/>
                </a:solidFill>
              </a:rPr>
              <a:t>minut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cs-CZ" sz="1600" dirty="0">
                <a:solidFill>
                  <a:schemeClr val="tx1"/>
                </a:solidFill>
              </a:rPr>
              <a:t>čtení</a:t>
            </a: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Vezměte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prosím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vědomí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že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jsme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neposkytli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překlad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syntézy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tohoto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zdroje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protože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je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specifický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pro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právní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prostředí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francouzské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organizace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studenty, ale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vyzýváme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všechny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učitele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kteří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hledají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podobné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informace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jiné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zemi, aby se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dostali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k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právnímu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zdroji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informací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týkajících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se "jak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založit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dodavatelskou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společnost</a:t>
            </a:r>
            <a:r>
              <a:rPr lang="en-GB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".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8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3 – </a:t>
            </a:r>
            <a:r>
              <a:rPr lang="cs-CZ" sz="2800" dirty="0">
                <a:solidFill>
                  <a:schemeClr val="lt1"/>
                </a:solidFill>
              </a:rPr>
              <a:t>přiložený d</a:t>
            </a:r>
            <a:r>
              <a:rPr lang="en-GB" sz="2800" dirty="0">
                <a:solidFill>
                  <a:schemeClr val="lt1"/>
                </a:solidFill>
              </a:rPr>
              <a:t>o</a:t>
            </a:r>
            <a:r>
              <a:rPr lang="cs-CZ" sz="2800" dirty="0">
                <a:solidFill>
                  <a:schemeClr val="lt1"/>
                </a:solidFill>
              </a:rPr>
              <a:t>k</a:t>
            </a:r>
            <a:r>
              <a:rPr lang="en-GB" sz="2800" dirty="0" err="1">
                <a:solidFill>
                  <a:schemeClr val="lt1"/>
                </a:solidFill>
              </a:rPr>
              <a:t>ument</a:t>
            </a:r>
            <a:r>
              <a:rPr lang="en-GB" sz="2800" dirty="0">
                <a:solidFill>
                  <a:schemeClr val="lt1"/>
                </a:solidFill>
              </a:rPr>
              <a:t> 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4"/>
            <a:ext cx="8477700" cy="5011385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>
              <a:buSzPts val="2000"/>
            </a:pPr>
            <a:r>
              <a:rPr lang="en-GB" sz="1600" b="1" dirty="0">
                <a:solidFill>
                  <a:schemeClr val="tx1"/>
                </a:solidFill>
              </a:rPr>
              <a:t>Otto-von-Guericke-Universität Magdeburg </a:t>
            </a:r>
            <a:r>
              <a:rPr lang="en-GB" sz="1600" dirty="0">
                <a:solidFill>
                  <a:schemeClr val="tx1"/>
                </a:solidFill>
              </a:rPr>
              <a:t>(2019, </a:t>
            </a:r>
            <a:r>
              <a:rPr lang="cs-CZ" sz="1600" dirty="0">
                <a:solidFill>
                  <a:schemeClr val="tx1"/>
                </a:solidFill>
              </a:rPr>
              <a:t>říjen</a:t>
            </a:r>
            <a:r>
              <a:rPr lang="en-GB" sz="1600" dirty="0">
                <a:solidFill>
                  <a:schemeClr val="tx1"/>
                </a:solidFill>
              </a:rPr>
              <a:t>), “Planning of cargo bike hubs, A guide for municipalities and industry for the planning of transhipment hubs for new urban logistics concepts”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Dokument</a:t>
            </a:r>
            <a:r>
              <a:rPr lang="en-GB" sz="1600" dirty="0">
                <a:solidFill>
                  <a:schemeClr val="tx1"/>
                </a:solidFill>
              </a:rPr>
              <a:t> je k </a:t>
            </a:r>
            <a:r>
              <a:rPr lang="en-GB" sz="1600" dirty="0" err="1">
                <a:solidFill>
                  <a:schemeClr val="tx1"/>
                </a:solidFill>
              </a:rPr>
              <a:t>dispozici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angličtině</a:t>
            </a:r>
            <a:r>
              <a:rPr lang="en-GB" sz="1600" dirty="0">
                <a:solidFill>
                  <a:schemeClr val="tx1"/>
                </a:solidFill>
              </a:rPr>
              <a:t>, 15 </a:t>
            </a:r>
            <a:r>
              <a:rPr lang="en-GB" sz="1600" dirty="0" err="1">
                <a:solidFill>
                  <a:schemeClr val="tx1"/>
                </a:solidFill>
              </a:rPr>
              <a:t>minut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čtení</a:t>
            </a: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b="1" dirty="0" err="1">
                <a:solidFill>
                  <a:schemeClr val="tx1"/>
                </a:solidFill>
              </a:rPr>
              <a:t>Shrnutí</a:t>
            </a:r>
            <a:r>
              <a:rPr lang="en-GB" sz="1600" b="1" dirty="0">
                <a:solidFill>
                  <a:schemeClr val="tx1"/>
                </a:solidFill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Tento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pokyn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byl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určen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přímo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projektantům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obcí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měl</a:t>
            </a:r>
            <a:r>
              <a:rPr lang="en-GB" sz="1600" dirty="0">
                <a:solidFill>
                  <a:schemeClr val="tx1"/>
                </a:solidFill>
              </a:rPr>
              <a:t> za </a:t>
            </a:r>
            <a:r>
              <a:rPr lang="en-GB" sz="1600" dirty="0" err="1">
                <a:solidFill>
                  <a:schemeClr val="tx1"/>
                </a:solidFill>
              </a:rPr>
              <a:t>cíl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poskytnout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základní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přehled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cyklistické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logistice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poslední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dirty="0" err="1">
                <a:solidFill>
                  <a:schemeClr val="tx1"/>
                </a:solidFill>
              </a:rPr>
              <a:t>první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míli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logistických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řetězců</a:t>
            </a:r>
            <a:r>
              <a:rPr lang="en-GB" sz="1600" dirty="0">
                <a:solidFill>
                  <a:schemeClr val="tx1"/>
                </a:solidFill>
              </a:rPr>
              <a:t>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definovat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obecný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postup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plánování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realizaci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překladišť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cyklistické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logistiky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jako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vzor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plánování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obcí</a:t>
            </a:r>
            <a:r>
              <a:rPr lang="en-GB" sz="1600" dirty="0">
                <a:solidFill>
                  <a:schemeClr val="tx1"/>
                </a:solidFill>
              </a:rPr>
              <a:t> s </a:t>
            </a:r>
            <a:r>
              <a:rPr lang="en-GB" sz="1600" dirty="0" err="1">
                <a:solidFill>
                  <a:schemeClr val="tx1"/>
                </a:solidFill>
              </a:rPr>
              <a:t>odborníky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logistiku</a:t>
            </a:r>
            <a:r>
              <a:rPr lang="en-GB" sz="1600" dirty="0">
                <a:solidFill>
                  <a:schemeClr val="tx1"/>
                </a:solidFill>
              </a:rPr>
              <a:t>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předložit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doporučení</a:t>
            </a:r>
            <a:r>
              <a:rPr lang="en-GB" sz="1600" dirty="0">
                <a:solidFill>
                  <a:schemeClr val="tx1"/>
                </a:solidFill>
              </a:rPr>
              <a:t> z </a:t>
            </a:r>
            <a:r>
              <a:rPr lang="en-GB" sz="1600" dirty="0" err="1">
                <a:solidFill>
                  <a:schemeClr val="tx1"/>
                </a:solidFill>
              </a:rPr>
              <a:t>hlediska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logistiky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dopravy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přijatelnosti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týkající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realizace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návrhu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prvků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cyklistické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logistiky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poslední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dirty="0" err="1">
                <a:solidFill>
                  <a:schemeClr val="tx1"/>
                </a:solidFill>
              </a:rPr>
              <a:t>první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míli</a:t>
            </a:r>
            <a:r>
              <a:rPr lang="en-GB" sz="1600" dirty="0">
                <a:solidFill>
                  <a:schemeClr val="tx1"/>
                </a:solidFill>
              </a:rPr>
              <a:t>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předložit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doporučení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dlouhodobé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plánování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zlepšení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rámcových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podmínek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cyklistickou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logistiku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>
                <a:solidFill>
                  <a:schemeClr val="tx1"/>
                </a:solidFill>
              </a:rPr>
              <a:t>Tato </a:t>
            </a:r>
            <a:r>
              <a:rPr lang="en-GB" sz="1600" dirty="0" err="1">
                <a:solidFill>
                  <a:schemeClr val="tx1"/>
                </a:solidFill>
              </a:rPr>
              <a:t>příručka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zaměřila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rychle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rostoucí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trh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kurýrních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expresních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balíkových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služeb</a:t>
            </a:r>
            <a:r>
              <a:rPr lang="en-GB" sz="1600" dirty="0">
                <a:solidFill>
                  <a:schemeClr val="tx1"/>
                </a:solidFill>
              </a:rPr>
              <a:t> (CEP) a </a:t>
            </a:r>
            <a:r>
              <a:rPr lang="en-GB" sz="1600" dirty="0" err="1">
                <a:solidFill>
                  <a:schemeClr val="tx1"/>
                </a:solidFill>
              </a:rPr>
              <a:t>jeho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logistické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subjekty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 err="1">
                <a:solidFill>
                  <a:schemeClr val="tx1"/>
                </a:solidFill>
              </a:rPr>
              <a:t>Mnohá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zjištění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však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lze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přenést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i</a:t>
            </a:r>
            <a:r>
              <a:rPr lang="en-GB" sz="1600" dirty="0">
                <a:solidFill>
                  <a:schemeClr val="tx1"/>
                </a:solidFill>
              </a:rPr>
              <a:t> do </a:t>
            </a:r>
            <a:r>
              <a:rPr lang="en-GB" sz="1600" dirty="0" err="1">
                <a:solidFill>
                  <a:schemeClr val="tx1"/>
                </a:solidFill>
              </a:rPr>
              <a:t>jiných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oblastí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nebo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obecně</a:t>
            </a:r>
            <a:r>
              <a:rPr lang="en-GB" sz="1600" dirty="0">
                <a:solidFill>
                  <a:schemeClr val="tx1"/>
                </a:solidFill>
              </a:rPr>
              <a:t> do </a:t>
            </a:r>
            <a:r>
              <a:rPr lang="en-GB" sz="1600" dirty="0" err="1">
                <a:solidFill>
                  <a:schemeClr val="tx1"/>
                </a:solidFill>
              </a:rPr>
              <a:t>městského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dopravního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logistického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plánování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  <a:endParaRPr lang="en-GB"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858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9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4 – </a:t>
            </a:r>
            <a:r>
              <a:rPr lang="cs-CZ" sz="2800" dirty="0">
                <a:solidFill>
                  <a:schemeClr val="lt1"/>
                </a:solidFill>
              </a:rPr>
              <a:t>přiložený d</a:t>
            </a:r>
            <a:r>
              <a:rPr lang="en-GB" sz="2800" dirty="0">
                <a:solidFill>
                  <a:schemeClr val="lt1"/>
                </a:solidFill>
              </a:rPr>
              <a:t>o</a:t>
            </a:r>
            <a:r>
              <a:rPr lang="cs-CZ" sz="2800" dirty="0">
                <a:solidFill>
                  <a:schemeClr val="lt1"/>
                </a:solidFill>
              </a:rPr>
              <a:t>k</a:t>
            </a:r>
            <a:r>
              <a:rPr lang="en-GB" sz="2800" dirty="0" err="1">
                <a:solidFill>
                  <a:schemeClr val="lt1"/>
                </a:solidFill>
              </a:rPr>
              <a:t>ument</a:t>
            </a:r>
            <a:r>
              <a:rPr lang="en-GB" sz="2800" dirty="0">
                <a:solidFill>
                  <a:schemeClr val="lt1"/>
                </a:solidFill>
              </a:rPr>
              <a:t> (S4)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5734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>
              <a:buSzPts val="2000"/>
            </a:pPr>
            <a:r>
              <a:rPr lang="en-GB" sz="1600" b="1" dirty="0" err="1">
                <a:solidFill>
                  <a:schemeClr val="tx1"/>
                </a:solidFill>
              </a:rPr>
              <a:t>Zetes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(2020), “</a:t>
            </a:r>
            <a:r>
              <a:rPr lang="fr-FR" sz="1600" dirty="0">
                <a:solidFill>
                  <a:schemeClr val="tx1"/>
                </a:solidFill>
              </a:rPr>
              <a:t>Le premier et le dernier kilomètre comme facteur de succès dans le retail et la logistique</a:t>
            </a:r>
            <a:r>
              <a:rPr lang="en-GB" sz="1600" dirty="0">
                <a:solidFill>
                  <a:schemeClr val="tx1"/>
                </a:solidFill>
              </a:rPr>
              <a:t>“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Dokument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francouzštině</a:t>
            </a:r>
            <a:r>
              <a:rPr lang="en-GB" sz="1600" dirty="0">
                <a:solidFill>
                  <a:schemeClr val="tx1"/>
                </a:solidFill>
              </a:rPr>
              <a:t>, 15 </a:t>
            </a:r>
            <a:r>
              <a:rPr lang="en-GB" sz="1600" dirty="0" err="1">
                <a:solidFill>
                  <a:schemeClr val="tx1"/>
                </a:solidFill>
              </a:rPr>
              <a:t>minut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čtení</a:t>
            </a: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Přeložený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</a:t>
            </a:r>
            <a:r>
              <a:rPr lang="en-GB" sz="1600" dirty="0">
                <a:solidFill>
                  <a:schemeClr val="tx1"/>
                </a:solidFill>
              </a:rPr>
              <a:t> je k </a:t>
            </a:r>
            <a:r>
              <a:rPr lang="en-GB" sz="1600" dirty="0" err="1">
                <a:solidFill>
                  <a:schemeClr val="tx1"/>
                </a:solidFill>
              </a:rPr>
              <a:t>dispozici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angličtině</a:t>
            </a:r>
            <a:r>
              <a:rPr lang="en-GB" sz="1600" dirty="0">
                <a:solidFill>
                  <a:schemeClr val="tx1"/>
                </a:solidFill>
              </a:rPr>
              <a:t>; viz "2.2.3 </a:t>
            </a:r>
            <a:r>
              <a:rPr lang="en-GB" sz="1600" dirty="0" err="1">
                <a:solidFill>
                  <a:schemeClr val="tx1"/>
                </a:solidFill>
              </a:rPr>
              <a:t>Přeložený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</a:t>
            </a:r>
            <a:r>
              <a:rPr lang="en-GB" sz="1600" dirty="0">
                <a:solidFill>
                  <a:schemeClr val="tx1"/>
                </a:solidFill>
              </a:rPr>
              <a:t> S4".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Shrnutí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>
                <a:solidFill>
                  <a:schemeClr val="tx1"/>
                </a:solidFill>
              </a:rPr>
              <a:t>Viz </a:t>
            </a:r>
            <a:r>
              <a:rPr lang="en-GB" sz="1600" dirty="0" err="1">
                <a:solidFill>
                  <a:schemeClr val="tx1"/>
                </a:solidFill>
              </a:rPr>
              <a:t>přeložený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</a:t>
            </a:r>
            <a:r>
              <a:rPr lang="en-GB" sz="1600" dirty="0">
                <a:solidFill>
                  <a:schemeClr val="tx1"/>
                </a:solidFill>
              </a:rPr>
              <a:t> - k </a:t>
            </a:r>
            <a:r>
              <a:rPr lang="en-GB" sz="1600" dirty="0" err="1">
                <a:solidFill>
                  <a:schemeClr val="tx1"/>
                </a:solidFill>
              </a:rPr>
              <a:t>dispozici</a:t>
            </a:r>
            <a:r>
              <a:rPr lang="en-GB" sz="1600" dirty="0">
                <a:solidFill>
                  <a:schemeClr val="tx1"/>
                </a:solidFill>
              </a:rPr>
              <a:t> je </a:t>
            </a:r>
            <a:r>
              <a:rPr lang="en-GB" sz="1600" dirty="0" err="1">
                <a:solidFill>
                  <a:schemeClr val="tx1"/>
                </a:solidFill>
              </a:rPr>
              <a:t>syntéza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  <a:endParaRPr lang="en-GB"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0028283"/>
      </p:ext>
    </p:extLst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0197875624704398186ABE1DD5882E" ma:contentTypeVersion="13" ma:contentTypeDescription="Crée un document." ma:contentTypeScope="" ma:versionID="e2144ffaf4c08fbae7615def3f5ef356">
  <xsd:schema xmlns:xsd="http://www.w3.org/2001/XMLSchema" xmlns:xs="http://www.w3.org/2001/XMLSchema" xmlns:p="http://schemas.microsoft.com/office/2006/metadata/properties" xmlns:ns3="d8d9fbac-060b-4593-a4b5-f418030a9c36" xmlns:ns4="c574e118-9fd0-4054-8e1c-f7ffcad4c323" targetNamespace="http://schemas.microsoft.com/office/2006/metadata/properties" ma:root="true" ma:fieldsID="286bda12ed8cb689e8452fd8640b3e42" ns3:_="" ns4:_="">
    <xsd:import namespace="d8d9fbac-060b-4593-a4b5-f418030a9c36"/>
    <xsd:import namespace="c574e118-9fd0-4054-8e1c-f7ffcad4c3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9fbac-060b-4593-a4b5-f418030a9c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74e118-9fd0-4054-8e1c-f7ffcad4c32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994E76-7144-4FE6-B827-A461088C78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C0AE30-9D9F-4B54-A4EA-017AEF2DFD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d9fbac-060b-4593-a4b5-f418030a9c36"/>
    <ds:schemaRef ds:uri="c574e118-9fd0-4054-8e1c-f7ffcad4c3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37E5C5-BC60-4F74-AFF7-AFCA2C291687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d8d9fbac-060b-4593-a4b5-f418030a9c36"/>
    <ds:schemaRef ds:uri="c574e118-9fd0-4054-8e1c-f7ffcad4c32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1166</Words>
  <Application>Microsoft Office PowerPoint</Application>
  <PresentationFormat>Předvádění na obrazovce (4:3)</PresentationFormat>
  <Paragraphs>130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Noto Sans Symbols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i.virgel</dc:creator>
  <cp:lastModifiedBy>Veronika Matějíčková</cp:lastModifiedBy>
  <cp:revision>24</cp:revision>
  <dcterms:created xsi:type="dcterms:W3CDTF">2016-11-18T09:55:38Z</dcterms:created>
  <dcterms:modified xsi:type="dcterms:W3CDTF">2022-11-17T18:05:45Z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0x010100B50197875624704398186ABE1DD5882E</vt:lpwstr>
  </property>
</Properties>
</file>