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3</a:t>
            </a:fld>
            <a:endParaRPr lang="es-E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719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387065" y="6357783"/>
            <a:ext cx="3638831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s-ES" sz="9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Podpora Evropské komise pro vydání této publikace nepředstavuje schválení jejího obsahu, který odráží pouze názory autorů, a Komise nenese odpovědnost za jakékoli použití informací v ní obsažených.</a:t>
            </a:r>
            <a:endParaRPr lang="cs-CZ" sz="900" dirty="0">
              <a:solidFill>
                <a:srgbClr val="7F7F7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.com/maria-haggerty/3-ways-to-perfect-last-mile-delivery-in-202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 smtClean="0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 lang="en-GB"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n-GB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</a:t>
            </a:r>
            <a:r>
              <a:rPr lang="cs-CZ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GB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</a:t>
            </a:r>
            <a:endParaRPr lang="en-GB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dirty="0">
                <a:solidFill>
                  <a:schemeClr val="lt1"/>
                </a:solidFill>
              </a:rPr>
              <a:t>2</a:t>
            </a:r>
            <a:r>
              <a:rPr lang="en-GB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GB" sz="3200" b="1" dirty="0">
                <a:solidFill>
                  <a:schemeClr val="lt1"/>
                </a:solidFill>
              </a:rPr>
              <a:t>2</a:t>
            </a:r>
            <a:r>
              <a:rPr lang="en-GB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GB" sz="3200" b="1" dirty="0">
                <a:solidFill>
                  <a:schemeClr val="lt1"/>
                </a:solidFill>
              </a:rPr>
              <a:t>2</a:t>
            </a:r>
            <a:endParaRPr lang="en-GB"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830956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</a:rPr>
              <a:t> T</a:t>
            </a:r>
            <a:r>
              <a:rPr lang="cs-CZ" sz="2400" b="1" dirty="0">
                <a:solidFill>
                  <a:schemeClr val="dk1"/>
                </a:solidFill>
              </a:rPr>
              <a:t>ok na poslední míli</a:t>
            </a:r>
            <a:r>
              <a:rPr lang="en-GB" sz="2400" b="1" dirty="0">
                <a:solidFill>
                  <a:schemeClr val="dk1"/>
                </a:solidFill>
              </a:rPr>
              <a:t>: </a:t>
            </a:r>
            <a:r>
              <a:rPr lang="en-GB" sz="2400" b="1" dirty="0" err="1">
                <a:solidFill>
                  <a:schemeClr val="dk1"/>
                </a:solidFill>
              </a:rPr>
              <a:t>servi</a:t>
            </a:r>
            <a:r>
              <a:rPr lang="cs-CZ" sz="2400" b="1" dirty="0">
                <a:solidFill>
                  <a:schemeClr val="dk1"/>
                </a:solidFill>
              </a:rPr>
              <a:t>s orientovaný na zákazníka</a:t>
            </a:r>
            <a:endParaRPr lang="en-GB" sz="2400" b="1" dirty="0">
              <a:solidFill>
                <a:schemeClr val="dk1"/>
              </a:solidFill>
            </a:endParaRPr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2: </a:t>
            </a:r>
            <a:r>
              <a:rPr lang="cs-CZ" sz="1800" b="1" dirty="0">
                <a:solidFill>
                  <a:schemeClr val="bg1"/>
                </a:solidFill>
              </a:rPr>
              <a:t>Logistické operace a dopad </a:t>
            </a:r>
            <a:r>
              <a:rPr lang="it-IT" sz="1800" b="1" i="0" dirty="0">
                <a:solidFill>
                  <a:schemeClr val="bg1"/>
                </a:solidFill>
              </a:rPr>
              <a:t>LMD 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latin typeface="Arial" panose="020B0604020202020204" pitchFamily="34" charset="0"/>
              </a:rPr>
              <a:t>LEKCE</a:t>
            </a: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2: </a:t>
            </a:r>
            <a:r>
              <a:rPr lang="it-IT" sz="2000" b="1" dirty="0"/>
              <a:t>Distribu</a:t>
            </a:r>
            <a:r>
              <a:rPr lang="cs-CZ" sz="2000" b="1" dirty="0"/>
              <a:t>ční</a:t>
            </a:r>
            <a:r>
              <a:rPr lang="it-IT" sz="2000" b="1" dirty="0"/>
              <a:t> sch</a:t>
            </a:r>
            <a:r>
              <a:rPr lang="cs-CZ" sz="2000" b="1" dirty="0"/>
              <a:t>é</a:t>
            </a:r>
            <a:r>
              <a:rPr lang="it-IT" sz="2000" b="1" dirty="0"/>
              <a:t>m</a:t>
            </a:r>
            <a:r>
              <a:rPr lang="cs-CZ" sz="2000" b="1" dirty="0" err="1"/>
              <a:t>ata</a:t>
            </a:r>
            <a:r>
              <a:rPr lang="cs-CZ" sz="2000" b="1" dirty="0"/>
              <a:t> poslední míle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2.2.1</a:t>
            </a:r>
            <a:endParaRPr sz="20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cs-CZ" sz="1600" dirty="0">
                <a:solidFill>
                  <a:schemeClr val="dk1"/>
                </a:solidFill>
              </a:rPr>
              <a:t>2.2.1, 2.2.3, 2.2.4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cs-CZ" sz="1600" b="0" i="0" u="none" strike="noStrike" dirty="0">
                <a:solidFill>
                  <a:schemeClr val="dk1"/>
                </a:solidFill>
                <a:effectLst/>
                <a:latin typeface="Arial" panose="020B0604020202020204" pitchFamily="34" charset="0"/>
              </a:rPr>
              <a:t>CLA</a:t>
            </a:r>
            <a:r>
              <a:rPr lang="cs-CZ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člen </a:t>
            </a:r>
            <a:r>
              <a:rPr lang="cs-CZ" sz="1600" dirty="0">
                <a:latin typeface="Arial" panose="020B0604020202020204" pitchFamily="34" charset="0"/>
              </a:rPr>
              <a:t>k</a:t>
            </a:r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onsor</a:t>
            </a:r>
            <a:r>
              <a:rPr lang="cs-CZ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cia</a:t>
            </a:r>
            <a:r>
              <a:rPr lang="cs-CZ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</a:rPr>
              <a:t>SUSMILE</a:t>
            </a:r>
            <a:endParaRPr lang="en-GB" sz="14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cs-CZ" sz="2800" dirty="0">
                <a:solidFill>
                  <a:schemeClr val="bg1"/>
                </a:solidFill>
              </a:rPr>
              <a:t>k</a:t>
            </a:r>
            <a:r>
              <a:rPr lang="en-GB" sz="2800" dirty="0" err="1">
                <a:solidFill>
                  <a:schemeClr val="bg1"/>
                </a:solidFill>
              </a:rPr>
              <a:t>apsle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40065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ato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kapsle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ukazuje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velký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význam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zákazníka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při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organizaci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logistiky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na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poslední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míli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.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Pomáhá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získat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znalosti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o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tomto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tématu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seznamuje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studenta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s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různými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faktory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které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ovlivňují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samotný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tok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poslední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míle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činí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zákazníka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spokojeným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.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97589"/>
              </p:ext>
            </p:extLst>
          </p:nvPr>
        </p:nvGraphicFramePr>
        <p:xfrm>
          <a:off x="326571" y="4053498"/>
          <a:ext cx="8464731" cy="981277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Do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92823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YES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132431"/>
              </p:ext>
            </p:extLst>
          </p:nvPr>
        </p:nvGraphicFramePr>
        <p:xfrm>
          <a:off x="339634" y="5821680"/>
          <a:ext cx="8438606" cy="822960"/>
        </p:xfrm>
        <a:graphic>
          <a:graphicData uri="http://schemas.openxmlformats.org/drawingml/2006/table">
            <a:tbl>
              <a:tblPr/>
              <a:tblGrid>
                <a:gridCol w="2371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473">
                  <a:extLst>
                    <a:ext uri="{9D8B030D-6E8A-4147-A177-3AD203B41FA5}">
                      <a16:colId xmlns:a16="http://schemas.microsoft.com/office/drawing/2014/main" val="1654580998"/>
                    </a:ext>
                  </a:extLst>
                </a:gridCol>
                <a:gridCol w="1909011">
                  <a:extLst>
                    <a:ext uri="{9D8B030D-6E8A-4147-A177-3AD203B41FA5}">
                      <a16:colId xmlns:a16="http://schemas.microsoft.com/office/drawing/2014/main" val="791192012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483250504"/>
                    </a:ext>
                  </a:extLst>
                </a:gridCol>
              </a:tblGrid>
              <a:tr h="804993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  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Obsah    </a:t>
                      </a:r>
                      <a:endParaRPr lang="cs-CZ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 5  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 </a:t>
                      </a:r>
                      <a:endParaRPr lang="cs-CZ" dirty="0">
                        <a:effectLst/>
                      </a:endParaRPr>
                    </a:p>
                  </a:txBody>
                  <a:tcPr marL="45720" marR="45720" marT="30480" marB="3048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Cvičení </a:t>
                      </a:r>
                      <a:endParaRPr lang="cs-CZ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5-10 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cs-CZ" dirty="0">
                        <a:effectLst/>
                      </a:endParaRPr>
                    </a:p>
                  </a:txBody>
                  <a:tcPr marL="45720" marR="45720" marT="30480" marB="3048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 materiály</a:t>
                      </a:r>
                      <a:endParaRPr lang="cs-CZ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10 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cs-CZ" dirty="0">
                        <a:effectLst/>
                      </a:endParaRPr>
                    </a:p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 marL="45720" marR="45720" marT="30480" marB="3048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Zákazníci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r>
              <a:rPr lang="en-US" sz="2000" dirty="0" err="1"/>
              <a:t>Zákaznický</a:t>
            </a:r>
            <a:r>
              <a:rPr lang="en-US" sz="2000" dirty="0"/>
              <a:t> </a:t>
            </a:r>
            <a:r>
              <a:rPr lang="en-US" sz="2000" dirty="0" err="1"/>
              <a:t>servis</a:t>
            </a:r>
            <a:r>
              <a:rPr lang="en-US" sz="2000" dirty="0"/>
              <a:t>, </a:t>
            </a:r>
            <a:r>
              <a:rPr lang="en-US" sz="2000" dirty="0" err="1"/>
              <a:t>dokonal</a:t>
            </a:r>
            <a:r>
              <a:rPr lang="cs-CZ" sz="2000" dirty="0"/>
              <a:t>á d</a:t>
            </a:r>
            <a:r>
              <a:rPr lang="en-US" sz="2000" dirty="0"/>
              <a:t>o</a:t>
            </a:r>
            <a:r>
              <a:rPr lang="cs-CZ" sz="2000" dirty="0"/>
              <a:t>dávka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r>
              <a:rPr lang="en-US" sz="2000" dirty="0" err="1"/>
              <a:t>Obchodní</a:t>
            </a:r>
            <a:r>
              <a:rPr lang="en-US" sz="2000" dirty="0"/>
              <a:t> </a:t>
            </a:r>
            <a:r>
              <a:rPr lang="en-US" sz="2000" dirty="0" err="1"/>
              <a:t>vztah</a:t>
            </a:r>
            <a:r>
              <a:rPr lang="en-US" sz="2000" dirty="0"/>
              <a:t> B2B</a:t>
            </a:r>
          </a:p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r>
              <a:rPr lang="en-US" sz="2000" dirty="0" err="1"/>
              <a:t>Obchodní</a:t>
            </a:r>
            <a:r>
              <a:rPr lang="en-US" sz="2000" dirty="0"/>
              <a:t> </a:t>
            </a:r>
            <a:r>
              <a:rPr lang="en-US" sz="2000" dirty="0" err="1"/>
              <a:t>vztah</a:t>
            </a:r>
            <a:r>
              <a:rPr lang="en-US" sz="2000" dirty="0"/>
              <a:t> B2C</a:t>
            </a:r>
          </a:p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endParaRPr lang="cs-CZ" sz="2000" dirty="0"/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800" b="0" i="1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890276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>
                <a:solidFill>
                  <a:schemeClr val="lt1"/>
                </a:solidFill>
              </a:rPr>
              <a:t>Instru</a:t>
            </a:r>
            <a:r>
              <a:rPr lang="cs-CZ" sz="2800" dirty="0" err="1">
                <a:solidFill>
                  <a:schemeClr val="lt1"/>
                </a:solidFill>
              </a:rPr>
              <a:t>kce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4676" y="1919909"/>
            <a:ext cx="83677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Logistika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poslední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míle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začíná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s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reakcí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na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poptávku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spotřebitelských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trendů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Podniky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které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spolupracují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se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spolehlivým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fulfillmentem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a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zavádějí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moderní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řešení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budou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mít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větší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úspěch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při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udržování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spokojenosti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zákazníků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Přiložené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zdroje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představují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klíčové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faktory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které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ovlivňují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realizaci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dodávek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, a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také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tipy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, jak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tohoto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cíle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dosáhnout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lvl="0"/>
            <a:endParaRPr lang="en-GB" sz="1600" i="0" dirty="0"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Tato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kapsle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obsahuje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dva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zdroje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:</a:t>
            </a:r>
          </a:p>
          <a:p>
            <a:pPr lvl="0"/>
            <a:endParaRPr lang="en-GB" sz="1600" i="0" dirty="0"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cs-CZ" sz="1600" i="0" dirty="0">
                <a:solidFill>
                  <a:schemeClr val="tx1"/>
                </a:solidFill>
                <a:effectLst/>
                <a:latin typeface="+mn-lt"/>
              </a:rPr>
              <a:t>1. 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D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okument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ve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formátu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Word,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který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pokrývá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všechna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témata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z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obsahu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této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kapsle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lvl="0"/>
            <a:endParaRPr lang="en-GB" sz="1600" i="0" dirty="0"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2. 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Webové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stránky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se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třemi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tipy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pro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dokonalé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doručení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na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poslední</a:t>
            </a:r>
            <a:r>
              <a:rPr lang="en-GB" sz="1600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1600" i="0" dirty="0" err="1">
                <a:solidFill>
                  <a:schemeClr val="tx1"/>
                </a:solidFill>
                <a:effectLst/>
                <a:latin typeface="+mn-lt"/>
              </a:rPr>
              <a:t>míli</a:t>
            </a:r>
            <a:endParaRPr lang="en-GB" sz="1600" i="0" dirty="0">
              <a:solidFill>
                <a:schemeClr val="tx1"/>
              </a:solidFill>
              <a:effectLst/>
              <a:latin typeface="+mn-lt"/>
            </a:endParaRPr>
          </a:p>
          <a:p>
            <a:pPr lvl="0"/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</a:t>
            </a:r>
            <a:r>
              <a:rPr lang="cs-CZ" sz="2800" dirty="0">
                <a:solidFill>
                  <a:schemeClr val="lt1"/>
                </a:solidFill>
              </a:rPr>
              <a:t> – přiložený dokument 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3078519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tx1"/>
                </a:solidFill>
              </a:rPr>
              <a:t>            </a:t>
            </a:r>
          </a:p>
          <a:p>
            <a:pPr lvl="0"/>
            <a:r>
              <a:rPr lang="cs-CZ" sz="2000" dirty="0">
                <a:solidFill>
                  <a:schemeClr val="tx1"/>
                </a:solidFill>
              </a:rPr>
              <a:t>               dokument ve Wordu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err="1">
                <a:solidFill>
                  <a:schemeClr val="tx1"/>
                </a:solidFill>
              </a:rPr>
              <a:t>Přečtěte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krátký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wordovský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dokument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který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byl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sestaven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speciálně</a:t>
            </a:r>
            <a:r>
              <a:rPr lang="en-GB" sz="2000" dirty="0">
                <a:solidFill>
                  <a:schemeClr val="tx1"/>
                </a:solidFill>
              </a:rPr>
              <a:t> pro </a:t>
            </a:r>
            <a:r>
              <a:rPr lang="en-GB" sz="2000" dirty="0" err="1">
                <a:solidFill>
                  <a:schemeClr val="tx1"/>
                </a:solidFill>
              </a:rPr>
              <a:t>tuto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kapsli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který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pokrývá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nejdůležitější</a:t>
            </a:r>
            <a:r>
              <a:rPr lang="en-GB" sz="2000" dirty="0">
                <a:solidFill>
                  <a:schemeClr val="tx1"/>
                </a:solidFill>
              </a:rPr>
              <a:t> body v </a:t>
            </a:r>
            <a:r>
              <a:rPr lang="en-GB" sz="2000" dirty="0" err="1">
                <a:solidFill>
                  <a:schemeClr val="tx1"/>
                </a:solidFill>
              </a:rPr>
              <a:t>oblasti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služeb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orientovaných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zákazníka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r>
              <a:rPr lang="en-GB" sz="2000" dirty="0" err="1">
                <a:solidFill>
                  <a:schemeClr val="tx1"/>
                </a:solidFill>
              </a:rPr>
              <a:t>Tento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dokument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obsahuje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popis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zákaznických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služeb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ukazatele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kvality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úrovně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služeb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dokonalé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doručení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dva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základní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obchodní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vztahy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cs-CZ" sz="20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D46F18A-B351-23CC-FCFE-3D5C6027F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825" y="4783243"/>
            <a:ext cx="1219200" cy="1219200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E29AEFD-2A73-B18D-EBDC-1FE396D87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03" y="1889550"/>
            <a:ext cx="764649" cy="7646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2</a:t>
            </a:r>
            <a:r>
              <a:rPr lang="cs-CZ" sz="2800" dirty="0">
                <a:solidFill>
                  <a:schemeClr val="lt1"/>
                </a:solidFill>
              </a:rPr>
              <a:t> – online článek, kopie přiložena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3"/>
            <a:ext cx="8477700" cy="4391277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3">
              <a:buSzPts val="2000"/>
            </a:pPr>
            <a:endParaRPr lang="cs-CZ" sz="2000" dirty="0">
              <a:hlinkClick r:id="rId3"/>
            </a:endParaRPr>
          </a:p>
          <a:p>
            <a:pPr lvl="3">
              <a:buSzPts val="2000"/>
            </a:pPr>
            <a:endParaRPr lang="cs-CZ" sz="2000" dirty="0">
              <a:hlinkClick r:id="rId3"/>
            </a:endParaRPr>
          </a:p>
          <a:p>
            <a:pPr marL="457200" lvl="3" indent="-457200">
              <a:buSzPts val="2000"/>
              <a:buFont typeface="Arial"/>
              <a:buAutoNum type="arabicPlain" startAt="3"/>
            </a:pPr>
            <a:endParaRPr lang="cs-CZ" sz="2000" dirty="0">
              <a:hlinkClick r:id="rId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dirty="0" err="1">
                <a:solidFill>
                  <a:schemeClr val="tx1"/>
                </a:solidFill>
              </a:rPr>
              <a:t>Přečtěte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tento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článek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dozvíte</a:t>
            </a:r>
            <a:r>
              <a:rPr lang="en-GB" sz="2000" dirty="0">
                <a:solidFill>
                  <a:schemeClr val="tx1"/>
                </a:solidFill>
              </a:rPr>
              <a:t> se </a:t>
            </a:r>
            <a:r>
              <a:rPr lang="en-GB" sz="2000" dirty="0" err="1">
                <a:solidFill>
                  <a:schemeClr val="tx1"/>
                </a:solidFill>
              </a:rPr>
              <a:t>další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tipy</a:t>
            </a:r>
            <a:r>
              <a:rPr lang="en-GB" sz="2000" dirty="0">
                <a:solidFill>
                  <a:schemeClr val="tx1"/>
                </a:solidFill>
              </a:rPr>
              <a:t>, jak </a:t>
            </a:r>
            <a:r>
              <a:rPr lang="en-GB" sz="2000" dirty="0" err="1">
                <a:solidFill>
                  <a:schemeClr val="tx1"/>
                </a:solidFill>
              </a:rPr>
              <a:t>zlepšit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doručování</a:t>
            </a:r>
            <a:r>
              <a:rPr lang="en-GB" sz="2000" dirty="0">
                <a:solidFill>
                  <a:schemeClr val="tx1"/>
                </a:solidFill>
              </a:rPr>
              <a:t> se </a:t>
            </a:r>
            <a:r>
              <a:rPr lang="en-GB" sz="2000" dirty="0" err="1">
                <a:solidFill>
                  <a:schemeClr val="tx1"/>
                </a:solidFill>
              </a:rPr>
              <a:t>zaměřením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na</a:t>
            </a:r>
            <a:endParaRPr lang="cs-CZ" sz="20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Rychlost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Skladové zásoby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Nástroje pro přepravu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arenR"/>
            </a:pPr>
            <a:endParaRPr lang="cs-CZ" sz="2000" dirty="0">
              <a:solidFill>
                <a:schemeClr val="tx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arenR"/>
            </a:pPr>
            <a:endParaRPr lang="en-GB" sz="20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BFC4BA0-495F-E51C-B91A-0445370262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6043" y="4768515"/>
            <a:ext cx="1219200" cy="12192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0A4DEF8-6944-DF95-D1D4-993BF88E10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0359" y="4752473"/>
            <a:ext cx="1219200" cy="1219200"/>
          </a:xfrm>
          <a:prstGeom prst="rect">
            <a:avLst/>
          </a:prstGeom>
        </p:spPr>
      </p:pic>
      <p:pic>
        <p:nvPicPr>
          <p:cNvPr id="7" name="Irudia 3">
            <a:extLst>
              <a:ext uri="{FF2B5EF4-FFF2-40B4-BE49-F238E27FC236}">
                <a16:creationId xmlns:a16="http://schemas.microsoft.com/office/drawing/2014/main" id="{2CD08630-F988-E69A-6A15-0413CC3661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725" y="1717073"/>
            <a:ext cx="759501" cy="75950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4AAFC3C-67DC-083B-2400-36E12F6AC63C}"/>
              </a:ext>
            </a:extLst>
          </p:cNvPr>
          <p:cNvSpPr txBox="1"/>
          <p:nvPr/>
        </p:nvSpPr>
        <p:spPr>
          <a:xfrm>
            <a:off x="1105801" y="1954142"/>
            <a:ext cx="693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hlinkClick r:id="rId3"/>
              </a:rPr>
              <a:t>https://www.inc.com/maria-haggerty/3-ways-to-perfect-last-mile-delivery-in-2021.html</a:t>
            </a:r>
            <a:endParaRPr lang="cs-CZ" sz="1600" dirty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1215600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tx1"/>
                </a:solidFill>
              </a:rPr>
              <a:t>J</a:t>
            </a:r>
            <a:r>
              <a:rPr lang="en-GB" sz="2000" dirty="0" err="1">
                <a:solidFill>
                  <a:schemeClr val="tx1"/>
                </a:solidFill>
              </a:rPr>
              <a:t>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byste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popsali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perfektní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dodávku</a:t>
            </a:r>
            <a:r>
              <a:rPr lang="en-GB" sz="2000" dirty="0">
                <a:solidFill>
                  <a:schemeClr val="tx1"/>
                </a:solidFill>
              </a:rPr>
              <a:t>/</a:t>
            </a:r>
            <a:r>
              <a:rPr lang="en-GB" sz="2000" dirty="0" err="1">
                <a:solidFill>
                  <a:schemeClr val="tx1"/>
                </a:solidFill>
              </a:rPr>
              <a:t>doručení</a:t>
            </a:r>
            <a:r>
              <a:rPr lang="en-GB" sz="2000" dirty="0">
                <a:solidFill>
                  <a:schemeClr val="tx1"/>
                </a:solidFill>
              </a:rPr>
              <a:t>? Co </a:t>
            </a:r>
            <a:r>
              <a:rPr lang="en-GB" sz="2000" dirty="0" err="1">
                <a:solidFill>
                  <a:schemeClr val="tx1"/>
                </a:solidFill>
              </a:rPr>
              <a:t>musí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být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splněno</a:t>
            </a:r>
            <a:r>
              <a:rPr lang="en-GB" sz="2000" dirty="0">
                <a:solidFill>
                  <a:schemeClr val="tx1"/>
                </a:solidFill>
              </a:rPr>
              <a:t>? </a:t>
            </a:r>
            <a:r>
              <a:rPr lang="en-GB" sz="2000" dirty="0" err="1">
                <a:solidFill>
                  <a:schemeClr val="tx1"/>
                </a:solidFill>
              </a:rPr>
              <a:t>Zamyslete</a:t>
            </a:r>
            <a:r>
              <a:rPr lang="en-GB" sz="2000" dirty="0">
                <a:solidFill>
                  <a:schemeClr val="tx1"/>
                </a:solidFill>
              </a:rPr>
              <a:t> se </a:t>
            </a:r>
            <a:r>
              <a:rPr lang="en-GB" sz="2000" dirty="0" err="1">
                <a:solidFill>
                  <a:schemeClr val="tx1"/>
                </a:solidFill>
              </a:rPr>
              <a:t>nad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různými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aspekty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fázemi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err="1">
                <a:solidFill>
                  <a:schemeClr val="tx1"/>
                </a:solidFill>
              </a:rPr>
              <a:t>Měli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jste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někdy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neuspokojivou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zkušenost</a:t>
            </a:r>
            <a:r>
              <a:rPr lang="en-GB" sz="2000" dirty="0">
                <a:solidFill>
                  <a:schemeClr val="tx1"/>
                </a:solidFill>
              </a:rPr>
              <a:t> se </a:t>
            </a:r>
            <a:r>
              <a:rPr lang="en-GB" sz="2000" dirty="0" err="1">
                <a:solidFill>
                  <a:schemeClr val="tx1"/>
                </a:solidFill>
              </a:rPr>
              <a:t>soukromou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nebo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firemní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dodávkou</a:t>
            </a:r>
            <a:r>
              <a:rPr lang="en-GB" sz="2000" dirty="0">
                <a:solidFill>
                  <a:schemeClr val="tx1"/>
                </a:solidFill>
              </a:rPr>
              <a:t>? Co se </a:t>
            </a:r>
            <a:r>
              <a:rPr lang="en-GB" sz="2000" dirty="0" err="1">
                <a:solidFill>
                  <a:schemeClr val="tx1"/>
                </a:solidFill>
              </a:rPr>
              <a:t>pokazilo</a:t>
            </a:r>
            <a:r>
              <a:rPr lang="en-GB" sz="2000" dirty="0">
                <a:solidFill>
                  <a:schemeClr val="tx1"/>
                </a:solidFill>
              </a:rPr>
              <a:t> a jak </a:t>
            </a:r>
            <a:r>
              <a:rPr lang="en-GB" sz="2000" dirty="0" err="1">
                <a:solidFill>
                  <a:schemeClr val="tx1"/>
                </a:solidFill>
              </a:rPr>
              <a:t>jste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situaci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řešili</a:t>
            </a:r>
            <a:r>
              <a:rPr lang="en-GB" sz="2000" dirty="0">
                <a:solidFill>
                  <a:schemeClr val="tx1"/>
                </a:solidFill>
              </a:rPr>
              <a:t>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7687A69-447A-B4C3-EC13-4BE67B912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990" y="4480964"/>
            <a:ext cx="1761994" cy="16704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396</Words>
  <Application>Microsoft Office PowerPoint</Application>
  <PresentationFormat>Předvádění na obrazovce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35</cp:revision>
  <dcterms:created xsi:type="dcterms:W3CDTF">2016-11-18T09:55:38Z</dcterms:created>
  <dcterms:modified xsi:type="dcterms:W3CDTF">2022-11-15T19:00:22Z</dcterms:modified>
</cp:coreProperties>
</file>