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9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8" r:id="rId19"/>
    <p:sldId id="290" r:id="rId20"/>
    <p:sldId id="292" r:id="rId21"/>
    <p:sldId id="289" r:id="rId22"/>
    <p:sldId id="274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3" r:id="rId34"/>
    <p:sldId id="294" r:id="rId35"/>
    <p:sldId id="296" r:id="rId36"/>
    <p:sldId id="297" r:id="rId37"/>
    <p:sldId id="287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aWWLqx9OVG8ttX2tJK1EJQjq6G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D49392-CFFC-7F1F-47FE-CF69033A1BF6}" name="Pablo Alonso" initials="PA" userId="Pablo Alons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9D5D1A-7A23-40EF-93C2-3D8D4F59CC9D}">
  <a:tblStyle styleId="{D99D5D1A-7A23-40EF-93C2-3D8D4F59CC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ED0BD8-FBD3-4A32-A6B9-4B5962FA4A3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0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2300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799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044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62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452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920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063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336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2040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3151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085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492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b78f22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g10b78f22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546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222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218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3705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880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0286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6958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875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076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1485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420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408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086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3377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6098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8344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761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56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6019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770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856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849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41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342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626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663" y="6329413"/>
            <a:ext cx="2010676" cy="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263339" y="6329413"/>
            <a:ext cx="3550865" cy="4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</a:pPr>
            <a:r>
              <a:rPr lang="cs-CZ" sz="750" dirty="0">
                <a:solidFill>
                  <a:schemeClr val="bg1">
                    <a:lumMod val="50000"/>
                  </a:schemeClr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publikaci.</a:t>
            </a:r>
            <a:endParaRPr lang="en-US" sz="75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Successful online learning for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sustainable last mile logistics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tainerships.eu/news/intermodal-vs-multimodal-what-is-the-differenc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sectors/automotive-industry/vehicle-categories_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enadesuministro.es/noticias/azkar-pone-en-marcha-un-piloto-para-la-distribucion-en-el-casco-antiguo-de-malaga-con-vehiculos-electricos/" TargetMode="External"/><Relationship Id="rId4" Type="http://schemas.openxmlformats.org/officeDocument/2006/relationships/hyperlink" Target="http://www.bestfact.net/wp-content/uploads/2016/01/CL1_078_QuickInfo_Cargohopper-16Dec2015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599506" y="2794758"/>
            <a:ext cx="3945000" cy="1077178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dirty="0">
                <a:solidFill>
                  <a:schemeClr val="lt1"/>
                </a:solidFill>
              </a:rPr>
              <a:t>Kapsle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2.1.1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42793" y="4293825"/>
            <a:ext cx="7014600" cy="1077178"/>
          </a:xfrm>
          <a:prstGeom prst="rect">
            <a:avLst/>
          </a:prstGeom>
          <a:noFill/>
          <a:ln w="1905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1" dirty="0">
                <a:solidFill>
                  <a:schemeClr val="dk1"/>
                </a:solidFill>
              </a:rPr>
              <a:t>Úvod do dostupných druhů dopravy pro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248194" y="1222861"/>
            <a:ext cx="8451669" cy="400069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lt1"/>
                </a:solidFill>
              </a:rPr>
              <a:t>KAPITOLA</a:t>
            </a:r>
            <a:r>
              <a:rPr lang="es-E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cs-CZ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Logistické operace a dopad </a:t>
            </a:r>
            <a:r>
              <a:rPr lang="es-E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LMD </a:t>
            </a:r>
            <a:endParaRPr dirty="0"/>
          </a:p>
        </p:txBody>
      </p:sp>
      <p:sp>
        <p:nvSpPr>
          <p:cNvPr id="28" name="Google Shape;28;p4"/>
          <p:cNvSpPr txBox="1"/>
          <p:nvPr/>
        </p:nvSpPr>
        <p:spPr>
          <a:xfrm>
            <a:off x="243840" y="1858586"/>
            <a:ext cx="8451669" cy="400069"/>
          </a:xfrm>
          <a:prstGeom prst="rect">
            <a:avLst/>
          </a:prstGeom>
          <a:noFill/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</a:rPr>
              <a:t>LEKCE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cs-CZ" sz="2000" b="1" dirty="0">
                <a:solidFill>
                  <a:schemeClr val="dk1"/>
                </a:solidFill>
              </a:rPr>
              <a:t>: Vybavení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cs-CZ" sz="2000" b="1" dirty="0">
                <a:solidFill>
                  <a:schemeClr val="dk1"/>
                </a:solidFill>
              </a:rPr>
              <a:t>nástroje městské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logisti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10</a:t>
            </a:fld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</a:t>
            </a:r>
            <a:endParaRPr dirty="0"/>
          </a:p>
        </p:txBody>
      </p:sp>
      <p:sp>
        <p:nvSpPr>
          <p:cNvPr id="145" name="Google Shape;145;p13"/>
          <p:cNvSpPr/>
          <p:nvPr/>
        </p:nvSpPr>
        <p:spPr>
          <a:xfrm>
            <a:off x="306006" y="1616129"/>
            <a:ext cx="836773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640081" y="4937759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b="1" dirty="0">
                <a:solidFill>
                  <a:schemeClr val="dk1"/>
                </a:solidFill>
              </a:rPr>
              <a:t>VLIV NA ŽIVOTNÍ PROSTŘEDÍ</a:t>
            </a:r>
            <a:endParaRPr dirty="0"/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537" y="1711236"/>
            <a:ext cx="2167965" cy="2782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/>
          <p:cNvSpPr txBox="1"/>
          <p:nvPr/>
        </p:nvSpPr>
        <p:spPr>
          <a:xfrm>
            <a:off x="2965268" y="2220686"/>
            <a:ext cx="5486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cs-CZ" sz="1600" dirty="0"/>
              <a:t>Až do minulého desetiletí se LMD plánovala podle ukazatele provozních nákladů.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Nicméně v současné době a vzhledem k tomu, že různé regulační orgány schvalují pravidla s cílem snížit dopad neudržitelné mobility na životní prostředí, jsou modely distribuce městské nákladní dopravy a zejména LMD plánovány s ohledem na menší dopad na životní prostředí.</a:t>
            </a:r>
          </a:p>
          <a:p>
            <a:pPr lvl="0" algn="just"/>
            <a:endParaRPr lang="en-GB" sz="1600" dirty="0"/>
          </a:p>
        </p:txBody>
      </p:sp>
      <p:sp>
        <p:nvSpPr>
          <p:cNvPr id="149" name="Google Shape;149;p13"/>
          <p:cNvSpPr/>
          <p:nvPr/>
        </p:nvSpPr>
        <p:spPr>
          <a:xfrm>
            <a:off x="1580605" y="5780079"/>
            <a:ext cx="6326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000" b="1" dirty="0">
                <a:solidFill>
                  <a:srgbClr val="18C320"/>
                </a:solidFill>
              </a:rPr>
              <a:t>DŮLEŽITÉ:: Všechny tyto informace budou v</a:t>
            </a:r>
            <a:r>
              <a:rPr lang="cs-CZ" sz="2000" b="1" dirty="0">
                <a:solidFill>
                  <a:srgbClr val="18C320"/>
                </a:solidFill>
              </a:rPr>
              <a:t>e</a:t>
            </a:r>
            <a:r>
              <a:rPr lang="es-ES" sz="2000" b="1" dirty="0">
                <a:solidFill>
                  <a:srgbClr val="18C320"/>
                </a:solidFill>
              </a:rPr>
              <a:t> </a:t>
            </a:r>
            <a:r>
              <a:rPr lang="cs-CZ" sz="2000" b="1" dirty="0">
                <a:solidFill>
                  <a:srgbClr val="18C320"/>
                </a:solidFill>
              </a:rPr>
              <a:t>vzdělávací</a:t>
            </a:r>
            <a:r>
              <a:rPr lang="es-ES" sz="2000" b="1" dirty="0">
                <a:solidFill>
                  <a:srgbClr val="18C320"/>
                </a:solidFill>
              </a:rPr>
              <a:t> hře rozhodující.</a:t>
            </a: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9977" y="5652291"/>
            <a:ext cx="485095" cy="98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11</a:t>
            </a:fld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ES" sz="2400" dirty="0">
                <a:solidFill>
                  <a:schemeClr val="lt1"/>
                </a:solidFill>
              </a:rPr>
              <a:t>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VOZIDLA 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306006" y="1616129"/>
            <a:ext cx="836773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cs-CZ" sz="1600" dirty="0">
                <a:solidFill>
                  <a:schemeClr val="dk1"/>
                </a:solidFill>
              </a:rPr>
              <a:t>hlavní kategorie vozidel, které lze použít při doručování na poslední míli (1):</a:t>
            </a:r>
          </a:p>
          <a:p>
            <a:pPr lvl="0" algn="just"/>
            <a:endParaRPr lang="cs-CZ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01600" algn="just">
              <a:buSzPts val="1600"/>
              <a:buFont typeface="Noto Sans Symbols"/>
              <a:buChar char="❑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Kategorie L</a:t>
            </a: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cs-CZ" sz="1600" dirty="0"/>
              <a:t> dvoukolová a tříkolová vozidla a čtyřkolky: např. jízdní kola, nákladní kola, motocykly...</a:t>
            </a:r>
            <a:endParaRPr lang="cs-CZ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01600" algn="just">
              <a:buSzPts val="1600"/>
              <a:buFont typeface="Noto Sans Symbols"/>
              <a:buChar char="❑"/>
            </a:pPr>
            <a:r>
              <a:rPr lang="cs-CZ" sz="1600" b="1" dirty="0"/>
              <a:t>Kategorie</a:t>
            </a:r>
            <a:r>
              <a:rPr lang="cs-CZ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1600" dirty="0"/>
              <a:t>vozidla přepravující zboží (2). V tomto případě existují 3 různé podkategorie:</a:t>
            </a:r>
            <a:endParaRPr lang="cs-CZ" dirty="0"/>
          </a:p>
          <a:p>
            <a:pPr marL="342900" lvl="2" indent="-342900" algn="just">
              <a:buSzPts val="1600"/>
              <a:buFont typeface="Arial"/>
              <a:buAutoNum type="arabicParenR"/>
            </a:pPr>
            <a:r>
              <a:rPr lang="cs-CZ" sz="1600" dirty="0">
                <a:solidFill>
                  <a:schemeClr val="dk1"/>
                </a:solidFill>
              </a:rPr>
              <a:t>Kategorie N1: motorová vozidla s maximální hmotností nepřevyšující 3,5 tuny.</a:t>
            </a:r>
          </a:p>
          <a:p>
            <a:pPr marL="342900" lvl="2" indent="-342900" algn="just">
              <a:buSzPts val="1600"/>
              <a:buFont typeface="Arial"/>
              <a:buAutoNum type="arabicParenR"/>
            </a:pPr>
            <a:r>
              <a:rPr lang="cs-CZ" sz="1600" dirty="0">
                <a:solidFill>
                  <a:schemeClr val="dk1"/>
                </a:solidFill>
              </a:rPr>
              <a:t>Kategorie N2: motorová vozidla s maximální hmotností převyšující 3,5 tuny, ale nepřevyšující 12 tun.</a:t>
            </a:r>
          </a:p>
          <a:p>
            <a:pPr marL="342900" lvl="2" indent="-342900" algn="just">
              <a:buSzPts val="1600"/>
              <a:buFont typeface="Arial"/>
              <a:buAutoNum type="arabicParenR"/>
            </a:pPr>
            <a:r>
              <a:rPr lang="cs-CZ" sz="1600" dirty="0">
                <a:solidFill>
                  <a:schemeClr val="dk1"/>
                </a:solidFill>
              </a:rPr>
              <a:t>Kategorie N3: motorová vozidla s maximální hmotností převyšující 12 tun.</a:t>
            </a: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3082834" y="5534296"/>
            <a:ext cx="1828800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OZIDLA </a:t>
            </a:r>
            <a:r>
              <a:rPr lang="es-ES" b="1" i="1" dirty="0">
                <a:solidFill>
                  <a:schemeClr val="lt1"/>
                </a:solidFill>
              </a:rPr>
              <a:t>“N” </a:t>
            </a:r>
            <a:endParaRPr dirty="0"/>
          </a:p>
        </p:txBody>
      </p:sp>
      <p:sp>
        <p:nvSpPr>
          <p:cNvPr id="159" name="Google Shape;159;p14"/>
          <p:cNvSpPr/>
          <p:nvPr/>
        </p:nvSpPr>
        <p:spPr>
          <a:xfrm>
            <a:off x="3209107" y="2878181"/>
            <a:ext cx="1793966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sz="1600" b="1" dirty="0">
                <a:solidFill>
                  <a:schemeClr val="lt1"/>
                </a:solidFill>
              </a:rPr>
              <a:t>OZIDLA </a:t>
            </a:r>
            <a:r>
              <a:rPr lang="es-ES" b="1" i="1" dirty="0">
                <a:solidFill>
                  <a:schemeClr val="lt1"/>
                </a:solidFill>
              </a:rPr>
              <a:t>“L”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12</a:t>
            </a:fld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VOZIDLA </a:t>
            </a:r>
            <a:endParaRPr dirty="0"/>
          </a:p>
        </p:txBody>
      </p:sp>
      <p:sp>
        <p:nvSpPr>
          <p:cNvPr id="166" name="Google Shape;166;p15"/>
          <p:cNvSpPr/>
          <p:nvPr/>
        </p:nvSpPr>
        <p:spPr>
          <a:xfrm>
            <a:off x="437044" y="1914249"/>
            <a:ext cx="1483605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Kategorie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418012" y="4194617"/>
            <a:ext cx="7759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Náklad:</a:t>
            </a:r>
            <a:endParaRPr dirty="0"/>
          </a:p>
        </p:txBody>
      </p:sp>
      <p:sp>
        <p:nvSpPr>
          <p:cNvPr id="168" name="Google Shape;168;p15"/>
          <p:cNvSpPr/>
          <p:nvPr/>
        </p:nvSpPr>
        <p:spPr>
          <a:xfrm>
            <a:off x="2194560" y="1729017"/>
            <a:ext cx="36984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b="1" dirty="0">
                <a:solidFill>
                  <a:schemeClr val="dk1"/>
                </a:solidFill>
              </a:rPr>
              <a:t>JÍZDNÍ KOLA NEBO NÁKLADNÍ KOLA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</a:rPr>
              <a:t>NÁKLADNÍ KOLA SE TŘEMI KOLY</a:t>
            </a:r>
            <a:endParaRPr dirty="0"/>
          </a:p>
          <a:p>
            <a:pPr lvl="0"/>
            <a:r>
              <a:rPr lang="pl-PL" b="1" dirty="0">
                <a:solidFill>
                  <a:schemeClr val="dk1"/>
                </a:solidFill>
              </a:rPr>
              <a:t>MOTOCYKLY NA 2 NEBO 3  KOLECH</a:t>
            </a:r>
          </a:p>
          <a:p>
            <a:pPr lvl="0"/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ČTYŘKOLKY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2050869" y="1608191"/>
            <a:ext cx="143691" cy="1110343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418012" y="2736736"/>
            <a:ext cx="83775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dirty="0" err="1">
                <a:solidFill>
                  <a:schemeClr val="dk1"/>
                </a:solidFill>
              </a:rPr>
              <a:t>Přepravované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výrobky</a:t>
            </a:r>
            <a:r>
              <a:rPr lang="en-US" sz="1600" dirty="0">
                <a:solidFill>
                  <a:schemeClr val="dk1"/>
                </a:solidFill>
              </a:rPr>
              <a:t>: </a:t>
            </a:r>
            <a:r>
              <a:rPr lang="en-US" sz="1600" dirty="0" err="1">
                <a:solidFill>
                  <a:schemeClr val="dk1"/>
                </a:solidFill>
              </a:rPr>
              <a:t>poštovní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zásilky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balíky</a:t>
            </a:r>
            <a:r>
              <a:rPr lang="en-US" sz="1600" dirty="0">
                <a:solidFill>
                  <a:schemeClr val="dk1"/>
                </a:solidFill>
              </a:rPr>
              <a:t>; </a:t>
            </a:r>
            <a:r>
              <a:rPr lang="en-US" sz="1600" dirty="0" err="1">
                <a:solidFill>
                  <a:schemeClr val="dk1"/>
                </a:solidFill>
              </a:rPr>
              <a:t>maloobchodní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výrobky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cateringové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výrobky</a:t>
            </a:r>
            <a:endParaRPr lang="en-US" dirty="0"/>
          </a:p>
        </p:txBody>
      </p:sp>
      <p:graphicFrame>
        <p:nvGraphicFramePr>
          <p:cNvPr id="171" name="Google Shape;171;p15"/>
          <p:cNvGraphicFramePr/>
          <p:nvPr>
            <p:extLst>
              <p:ext uri="{D42A27DB-BD31-4B8C-83A1-F6EECF244321}">
                <p14:modId xmlns:p14="http://schemas.microsoft.com/office/powerpoint/2010/main" val="1229200843"/>
              </p:ext>
            </p:extLst>
          </p:nvPr>
        </p:nvGraphicFramePr>
        <p:xfrm>
          <a:off x="641684" y="4651659"/>
          <a:ext cx="7901421" cy="2088775"/>
        </p:xfrm>
        <a:graphic>
          <a:graphicData uri="http://schemas.openxmlformats.org/drawingml/2006/table">
            <a:tbl>
              <a:tblPr firstRow="1" bandRow="1">
                <a:noFill/>
                <a:tableStyleId>{07ED0BD8-FBD3-4A32-A6B9-4B5962FA4A3B}</a:tableStyleId>
              </a:tblPr>
              <a:tblGrid>
                <a:gridCol w="157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96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0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s-CZ" sz="1400" b="0" u="none" strike="noStrike" cap="none" dirty="0">
                          <a:solidFill>
                            <a:schemeClr val="tx1"/>
                          </a:solidFill>
                        </a:rPr>
                        <a:t>V závislosti na velikosti brašny</a:t>
                      </a:r>
                      <a:endParaRPr sz="14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/>
                        <a:t> do 150 kg (viz další snímek)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 dirty="0"/>
                        <a:t>až</a:t>
                      </a:r>
                      <a:r>
                        <a:rPr lang="cs-CZ" sz="1400" u="none" strike="noStrike" cap="none" baseline="0" dirty="0"/>
                        <a:t> do </a:t>
                      </a:r>
                      <a:r>
                        <a:rPr lang="es-ES" sz="1400" u="none" strike="noStrike" cap="none" dirty="0"/>
                        <a:t> 350 kg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s-CZ" sz="1400" u="none" strike="noStrike" cap="none" dirty="0"/>
                        <a:t>až</a:t>
                      </a:r>
                      <a:r>
                        <a:rPr lang="cs-CZ" sz="1400" u="none" strike="noStrike" cap="none" baseline="0" dirty="0"/>
                        <a:t> do 350 kg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noProof="0" dirty="0" err="1"/>
                        <a:t>podle</a:t>
                      </a:r>
                      <a:r>
                        <a:rPr lang="en-GB" sz="1400" u="none" strike="noStrike" cap="none" noProof="0" dirty="0"/>
                        <a:t> </a:t>
                      </a:r>
                      <a:r>
                        <a:rPr lang="en-GB" sz="1400" u="none" strike="noStrike" cap="none" noProof="0" dirty="0" err="1"/>
                        <a:t>kapacity</a:t>
                      </a:r>
                      <a:r>
                        <a:rPr lang="en-GB" sz="1400" u="none" strike="noStrike" cap="none" noProof="0" dirty="0"/>
                        <a:t> </a:t>
                      </a:r>
                      <a:r>
                        <a:rPr lang="cs-CZ" sz="1400" u="none" strike="noStrike" cap="none" noProof="0" dirty="0"/>
                        <a:t>náklad. prostoru</a:t>
                      </a:r>
                      <a:r>
                        <a:rPr lang="en-GB" sz="1400" u="none" strike="noStrike" cap="none" noProof="0" dirty="0"/>
                        <a:t> </a:t>
                      </a:r>
                      <a:r>
                        <a:rPr lang="en-GB" sz="1400" u="none" strike="noStrike" cap="none" noProof="0" dirty="0" err="1"/>
                        <a:t>motocyklu</a:t>
                      </a:r>
                      <a:endParaRPr lang="en-GB" sz="1400" u="none" strike="noStrike" cap="none" noProof="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8C3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7" name="Google Shape;177;p15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83" y="3109477"/>
            <a:ext cx="1531771" cy="96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 descr="https://lh5.googleusercontent.com/L24lqX51tYLdW7DnT2gsuhu75u7sSjD3ljIVPgZrSFN8DuE_WVH0AWw2KkeoZ5Zt2W6g02V_7ejiqk8FyBJmdZq1NSafy25EUxHwJbTer6PnKMIp6KQ4PhlWoQn3DO2Fm7ZhgZKLU9vl5S0NXkqB-DRRBFK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8861" y="2997794"/>
            <a:ext cx="1613139" cy="12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 descr="Une image contenant plusieurs, arrangé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5145" y="3248793"/>
            <a:ext cx="1668689" cy="106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AC2F4F57-A885-D5FC-C2CA-EA80033B5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24" y="4790632"/>
            <a:ext cx="781594" cy="992836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15F4ABF6-838A-E184-AB2B-8C464030D5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57" t="4576"/>
          <a:stretch/>
        </p:blipFill>
        <p:spPr>
          <a:xfrm>
            <a:off x="2565858" y="4777715"/>
            <a:ext cx="906073" cy="1011876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7E5631DA-0B6D-4C0B-A60E-083F65CF4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708" y="4766552"/>
            <a:ext cx="998081" cy="1065621"/>
          </a:xfrm>
          <a:prstGeom prst="rect">
            <a:avLst/>
          </a:prstGeom>
        </p:spPr>
      </p:pic>
      <p:pic>
        <p:nvPicPr>
          <p:cNvPr id="9" name="Irudia 8">
            <a:extLst>
              <a:ext uri="{FF2B5EF4-FFF2-40B4-BE49-F238E27FC236}">
                <a16:creationId xmlns:a16="http://schemas.microsoft.com/office/drawing/2014/main" id="{394EFE7D-686C-4FCD-A9FD-703C2BBF4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091" y="4912054"/>
            <a:ext cx="1153315" cy="774615"/>
          </a:xfrm>
          <a:prstGeom prst="rect">
            <a:avLst/>
          </a:prstGeom>
        </p:spPr>
      </p:pic>
      <p:pic>
        <p:nvPicPr>
          <p:cNvPr id="11" name="Irudia 10">
            <a:extLst>
              <a:ext uri="{FF2B5EF4-FFF2-40B4-BE49-F238E27FC236}">
                <a16:creationId xmlns:a16="http://schemas.microsoft.com/office/drawing/2014/main" id="{7E22C56E-C1F2-7AA2-477A-EAFE70534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7619" y="4725180"/>
            <a:ext cx="1100758" cy="11169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13</a:t>
            </a:fld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VOZIDLA </a:t>
            </a:r>
            <a:endParaRPr dirty="0"/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634" y="1734503"/>
            <a:ext cx="7961811" cy="3810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/>
          <p:nvPr/>
        </p:nvSpPr>
        <p:spPr>
          <a:xfrm>
            <a:off x="246342" y="6230723"/>
            <a:ext cx="8701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00" dirty="0">
                <a:solidFill>
                  <a:schemeClr val="dk1"/>
                </a:solidFill>
              </a:rPr>
              <a:t>Zdroj: Becker, S. a Behrensen, A. (2021, 3. února). Nákladní kola: https://eu.boell.org/en/cargo-bikes-sustainable-and-resilient-transport: Udržitelná a odolná doprava.</a:t>
            </a:r>
            <a:endParaRPr sz="10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14</a:t>
            </a:fld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dirty="0">
                <a:solidFill>
                  <a:schemeClr val="lt1"/>
                </a:solidFill>
              </a:rPr>
              <a:t>1. Přeprava zboží po městských komunikacích - VOZIDLA </a:t>
            </a:r>
            <a:endParaRPr lang="es-ES" sz="2400" dirty="0"/>
          </a:p>
        </p:txBody>
      </p:sp>
      <p:sp>
        <p:nvSpPr>
          <p:cNvPr id="194" name="Google Shape;194;p17"/>
          <p:cNvSpPr/>
          <p:nvPr/>
        </p:nvSpPr>
        <p:spPr>
          <a:xfrm>
            <a:off x="1854925" y="1616129"/>
            <a:ext cx="68188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l-PL" sz="1600" dirty="0"/>
              <a:t>Vozidla, která patří do kategorie N, jsou rozdělena do 3 podkategorií: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p17"/>
          <p:cNvGraphicFramePr/>
          <p:nvPr>
            <p:extLst>
              <p:ext uri="{D42A27DB-BD31-4B8C-83A1-F6EECF244321}">
                <p14:modId xmlns:p14="http://schemas.microsoft.com/office/powerpoint/2010/main" val="3520170665"/>
              </p:ext>
            </p:extLst>
          </p:nvPr>
        </p:nvGraphicFramePr>
        <p:xfrm>
          <a:off x="404946" y="2425338"/>
          <a:ext cx="8421400" cy="3923220"/>
        </p:xfrm>
        <a:graphic>
          <a:graphicData uri="http://schemas.openxmlformats.org/drawingml/2006/table">
            <a:tbl>
              <a:tblPr firstRow="1" bandRow="1">
                <a:noFill/>
                <a:tableStyleId>{07ED0BD8-FBD3-4A32-A6B9-4B5962FA4A3B}</a:tableStyleId>
              </a:tblPr>
              <a:tblGrid>
                <a:gridCol w="421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3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N1: motorová vozidla s maximální hmotností nepřesahující 3,5 tuny.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cs-CZ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malá/lehká</a:t>
                      </a:r>
                      <a:r>
                        <a:rPr lang="es-E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užitková vozidla - dodávky)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Nosnost: min. 600 kg - max. 800 kg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Možnosti napájení: Fosilní paliva / alternativní paliva (elektřina, plyn)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Výrobky: </a:t>
                      </a:r>
                      <a:r>
                        <a:rPr lang="cs-CZ" sz="1400" u="none" strike="noStrike" cap="none" dirty="0">
                          <a:solidFill>
                            <a:schemeClr val="dk1"/>
                          </a:solidFill>
                        </a:rPr>
                        <a:t>obecné</a:t>
                      </a: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; +/- studené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Nosnost: maximálně 1200 až 1500 kg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Možnosti napájení: Fosilní paliva / alternativní paliva (plyn, elektřina)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Výrobky: </a:t>
                      </a: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obecné</a:t>
                      </a: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+/- studené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8" name="Google Shape;198;p17"/>
          <p:cNvSpPr/>
          <p:nvPr/>
        </p:nvSpPr>
        <p:spPr>
          <a:xfrm>
            <a:off x="292942" y="1603065"/>
            <a:ext cx="1483605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Kategorie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912CECC8-E6B9-CCF6-EAFE-1E0B6109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53" y="3192227"/>
            <a:ext cx="3328854" cy="2049644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86F02421-6779-C66D-8152-46F29204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46" y="3086032"/>
            <a:ext cx="3635967" cy="22321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15</a:t>
            </a:fld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dirty="0">
                <a:solidFill>
                  <a:schemeClr val="lt1"/>
                </a:solidFill>
              </a:rPr>
              <a:t>1. Přeprava zboží po městských komunikacích - VOZIDLA </a:t>
            </a:r>
            <a:endParaRPr lang="es-ES" sz="2400" dirty="0"/>
          </a:p>
        </p:txBody>
      </p:sp>
      <p:graphicFrame>
        <p:nvGraphicFramePr>
          <p:cNvPr id="205" name="Google Shape;205;p18"/>
          <p:cNvGraphicFramePr/>
          <p:nvPr>
            <p:extLst>
              <p:ext uri="{D42A27DB-BD31-4B8C-83A1-F6EECF244321}">
                <p14:modId xmlns:p14="http://schemas.microsoft.com/office/powerpoint/2010/main" val="3022610116"/>
              </p:ext>
            </p:extLst>
          </p:nvPr>
        </p:nvGraphicFramePr>
        <p:xfrm>
          <a:off x="404946" y="2151018"/>
          <a:ext cx="7929875" cy="3723630"/>
        </p:xfrm>
        <a:graphic>
          <a:graphicData uri="http://schemas.openxmlformats.org/drawingml/2006/table">
            <a:tbl>
              <a:tblPr firstRow="1" bandRow="1">
                <a:noFill/>
                <a:tableStyleId>{07ED0BD8-FBD3-4A32-A6B9-4B5962FA4A3B}</a:tableStyleId>
              </a:tblPr>
              <a:tblGrid>
                <a:gridCol w="399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3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N2: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motorová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vozidla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maximální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hmotností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vyšší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než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3,5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tuny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ale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nižší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než</a:t>
                      </a: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12 </a:t>
                      </a: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tun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 dirty="0">
                          <a:solidFill>
                            <a:schemeClr val="dk1"/>
                          </a:solidFill>
                        </a:rPr>
                        <a:t>Možnosti spalování</a:t>
                      </a: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: Fosilní paliva / alternativní paliva (speciálně GNC. Na trhu se objevují elektrické možnosti)</a:t>
                      </a:r>
                      <a:endParaRPr lang="cs-CZ" sz="1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Produkty: obecné, +/- studené, nápoje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" name="Google Shape;209;p18"/>
          <p:cNvSpPr txBox="1"/>
          <p:nvPr/>
        </p:nvSpPr>
        <p:spPr>
          <a:xfrm>
            <a:off x="137616" y="6139593"/>
            <a:ext cx="85099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dirty="0"/>
              <a:t>V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městských</a:t>
            </a:r>
            <a:r>
              <a:rPr lang="en-GB" dirty="0"/>
              <a:t> </a:t>
            </a:r>
            <a:r>
              <a:rPr lang="en-GB" dirty="0" err="1"/>
              <a:t>částech</a:t>
            </a:r>
            <a:r>
              <a:rPr lang="en-GB" dirty="0"/>
              <a:t>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nákladní</a:t>
            </a:r>
            <a:r>
              <a:rPr lang="en-GB" dirty="0"/>
              <a:t> </a:t>
            </a:r>
            <a:r>
              <a:rPr lang="en-GB" dirty="0" err="1"/>
              <a:t>vozidla</a:t>
            </a:r>
            <a:r>
              <a:rPr lang="en-GB" dirty="0"/>
              <a:t> s </a:t>
            </a:r>
            <a:r>
              <a:rPr lang="en-GB" dirty="0" err="1"/>
              <a:t>hmotností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7,5 </a:t>
            </a:r>
            <a:r>
              <a:rPr lang="en-GB" dirty="0" err="1"/>
              <a:t>tuny</a:t>
            </a:r>
            <a:r>
              <a:rPr lang="en-GB" dirty="0"/>
              <a:t> </a:t>
            </a:r>
            <a:r>
              <a:rPr lang="en-GB" dirty="0" err="1"/>
              <a:t>zvláštní</a:t>
            </a:r>
            <a:r>
              <a:rPr lang="en-GB" dirty="0"/>
              <a:t> </a:t>
            </a:r>
            <a:r>
              <a:rPr lang="en-GB" dirty="0" err="1"/>
              <a:t>povolení</a:t>
            </a:r>
            <a:r>
              <a:rPr lang="en-GB" dirty="0"/>
              <a:t> pro </a:t>
            </a:r>
            <a:r>
              <a:rPr lang="en-GB" dirty="0" err="1"/>
              <a:t>vjezd</a:t>
            </a:r>
            <a:r>
              <a:rPr lang="en-GB" dirty="0"/>
              <a:t> do </a:t>
            </a:r>
            <a:r>
              <a:rPr lang="en-GB" dirty="0" err="1"/>
              <a:t>centra</a:t>
            </a:r>
            <a:r>
              <a:rPr lang="en-GB" dirty="0"/>
              <a:t> </a:t>
            </a:r>
            <a:r>
              <a:rPr lang="en-GB" dirty="0" err="1"/>
              <a:t>města</a:t>
            </a:r>
            <a:r>
              <a:rPr lang="en-GB" dirty="0"/>
              <a:t>.</a:t>
            </a:r>
          </a:p>
        </p:txBody>
      </p:sp>
      <p:sp>
        <p:nvSpPr>
          <p:cNvPr id="210" name="Google Shape;210;p18"/>
          <p:cNvSpPr/>
          <p:nvPr/>
        </p:nvSpPr>
        <p:spPr>
          <a:xfrm>
            <a:off x="292942" y="1603065"/>
            <a:ext cx="1483605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Kategorie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28AEBF33-CDC4-74E1-FAF9-6250315C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16" y="2939143"/>
            <a:ext cx="3149600" cy="2024743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F151F286-798E-647C-7FF1-55EDD9279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490" y="2757115"/>
            <a:ext cx="3129098" cy="23267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16</a:t>
            </a:fld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dirty="0">
                <a:solidFill>
                  <a:schemeClr val="lt1"/>
                </a:solidFill>
              </a:rPr>
              <a:t>1. Přeprava zboží po městských komunikacích - VOZIDLA </a:t>
            </a:r>
            <a:endParaRPr lang="es-ES" sz="2400" dirty="0"/>
          </a:p>
        </p:txBody>
      </p:sp>
      <p:graphicFrame>
        <p:nvGraphicFramePr>
          <p:cNvPr id="217" name="Google Shape;217;p19"/>
          <p:cNvGraphicFramePr/>
          <p:nvPr>
            <p:extLst>
              <p:ext uri="{D42A27DB-BD31-4B8C-83A1-F6EECF244321}">
                <p14:modId xmlns:p14="http://schemas.microsoft.com/office/powerpoint/2010/main" val="1178907411"/>
              </p:ext>
            </p:extLst>
          </p:nvPr>
        </p:nvGraphicFramePr>
        <p:xfrm>
          <a:off x="404946" y="2151018"/>
          <a:ext cx="8138150" cy="3679380"/>
        </p:xfrm>
        <a:graphic>
          <a:graphicData uri="http://schemas.openxmlformats.org/drawingml/2006/table">
            <a:tbl>
              <a:tblPr firstRow="1" bandRow="1">
                <a:noFill/>
                <a:tableStyleId>{07ED0BD8-FBD3-4A32-A6B9-4B5962FA4A3B}</a:tableStyleId>
              </a:tblPr>
              <a:tblGrid>
                <a:gridCol w="406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3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N3: motorová vozidla s maximální hmotností převyšující 12 tun</a:t>
                      </a:r>
                    </a:p>
                  </a:txBody>
                  <a:tcPr marL="91450" marR="91450" marT="45725" marB="45725"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Spalování: Na trhu se objevují možnosti spalování fosilních paliv / alternativních paliv (plyn, elektřina).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Výrobky: obecné, +/- studené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Možnosti napájení: Fosilní paliva / alternativní paliva (plyn, elektřina, vodík)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</a:rPr>
                        <a:t>Produkty: Odpady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Google Shape;218;p19"/>
          <p:cNvSpPr txBox="1"/>
          <p:nvPr/>
        </p:nvSpPr>
        <p:spPr>
          <a:xfrm>
            <a:off x="574766" y="6230983"/>
            <a:ext cx="79291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dirty="0"/>
              <a:t>Nákladní automobily s hmotností nad 12 tun potřebují pro vjezd do města zvláštní povolení.</a:t>
            </a:r>
            <a:endParaRPr dirty="0"/>
          </a:p>
        </p:txBody>
      </p:sp>
      <p:sp>
        <p:nvSpPr>
          <p:cNvPr id="221" name="Google Shape;221;p19"/>
          <p:cNvSpPr/>
          <p:nvPr/>
        </p:nvSpPr>
        <p:spPr>
          <a:xfrm>
            <a:off x="292942" y="1603065"/>
            <a:ext cx="1483605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Kategorie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3AAB8356-5782-AE72-F7A8-F81464BB7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34" y="2617724"/>
            <a:ext cx="3317953" cy="2178741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F0C25B1D-51C3-D96F-3E6A-9CCC8CF28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7" y="2617724"/>
            <a:ext cx="3287186" cy="20873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17</a:t>
            </a:fld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228" name="Google Shape;228;p20"/>
          <p:cNvSpPr/>
          <p:nvPr/>
        </p:nvSpPr>
        <p:spPr>
          <a:xfrm>
            <a:off x="306006" y="1616129"/>
            <a:ext cx="836773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použití</a:t>
            </a:r>
            <a:r>
              <a:rPr lang="en-US" sz="1600" dirty="0"/>
              <a:t> </a:t>
            </a:r>
            <a:r>
              <a:rPr lang="en-US" sz="1600" dirty="0" err="1"/>
              <a:t>ukazatelů</a:t>
            </a:r>
            <a:r>
              <a:rPr lang="en-US" sz="1600" dirty="0"/>
              <a:t> pro </a:t>
            </a:r>
            <a:r>
              <a:rPr lang="en-US" sz="1600" dirty="0" err="1"/>
              <a:t>jednotlivé</a:t>
            </a:r>
            <a:r>
              <a:rPr lang="en-US" sz="1600" dirty="0"/>
              <a:t> </a:t>
            </a:r>
            <a:r>
              <a:rPr lang="en-US" sz="1600" dirty="0" err="1"/>
              <a:t>kategorie</a:t>
            </a:r>
            <a:r>
              <a:rPr lang="en-US" sz="1600" dirty="0"/>
              <a:t> </a:t>
            </a:r>
            <a:r>
              <a:rPr lang="en-US" sz="1600" dirty="0" err="1"/>
              <a:t>vozidel</a:t>
            </a:r>
            <a:r>
              <a:rPr lang="en-US" sz="1600" dirty="0"/>
              <a:t> </a:t>
            </a:r>
            <a:r>
              <a:rPr lang="en-US" sz="1600" dirty="0" err="1"/>
              <a:t>bychom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mohli</a:t>
            </a:r>
            <a:r>
              <a:rPr lang="en-US" sz="1600" dirty="0"/>
              <a:t> </a:t>
            </a:r>
            <a:r>
              <a:rPr lang="en-US" sz="1600" dirty="0" err="1"/>
              <a:t>získat</a:t>
            </a:r>
            <a:r>
              <a:rPr lang="en-US" sz="1600" dirty="0"/>
              <a:t> </a:t>
            </a:r>
            <a:r>
              <a:rPr lang="en-US" sz="1600" dirty="0" err="1"/>
              <a:t>obecné</a:t>
            </a:r>
            <a:r>
              <a:rPr lang="en-US" sz="1600" dirty="0"/>
              <a:t> </a:t>
            </a:r>
            <a:r>
              <a:rPr lang="en-US" sz="1600" dirty="0" err="1"/>
              <a:t>schéma</a:t>
            </a:r>
            <a:r>
              <a:rPr lang="en-US" sz="1600" dirty="0"/>
              <a:t> pro </a:t>
            </a:r>
            <a:r>
              <a:rPr lang="cs-CZ" sz="1600" dirty="0"/>
              <a:t>doručovací </a:t>
            </a:r>
            <a:r>
              <a:rPr lang="en-US" sz="1600" dirty="0" err="1"/>
              <a:t>vzdálenost</a:t>
            </a:r>
            <a:r>
              <a:rPr lang="en-US" sz="1600" dirty="0"/>
              <a:t>, </a:t>
            </a:r>
            <a:r>
              <a:rPr lang="en-US" sz="1600" dirty="0" err="1"/>
              <a:t>nosnost</a:t>
            </a:r>
            <a:r>
              <a:rPr lang="en-US" sz="1600" dirty="0"/>
              <a:t>, </a:t>
            </a:r>
            <a:r>
              <a:rPr lang="en-US" sz="1600" dirty="0" err="1"/>
              <a:t>náklady</a:t>
            </a:r>
            <a:r>
              <a:rPr lang="en-US" sz="1600" dirty="0"/>
              <a:t> a </a:t>
            </a:r>
            <a:r>
              <a:rPr lang="en-US" sz="1600" dirty="0" err="1"/>
              <a:t>dopad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životní</a:t>
            </a:r>
            <a:r>
              <a:rPr lang="en-US" sz="1600" dirty="0"/>
              <a:t> </a:t>
            </a:r>
            <a:r>
              <a:rPr lang="en-US" sz="1600" dirty="0" err="1"/>
              <a:t>prostředí</a:t>
            </a:r>
            <a:r>
              <a:rPr lang="en-US" sz="1600" dirty="0"/>
              <a:t>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30" y="3713388"/>
            <a:ext cx="1563640" cy="14203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/>
          <p:nvPr/>
        </p:nvSpPr>
        <p:spPr>
          <a:xfrm>
            <a:off x="391885" y="3056707"/>
            <a:ext cx="1471385" cy="65668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</a:rPr>
              <a:t>DORUČOVACÍ VZDÁLENOST</a:t>
            </a:r>
            <a:endParaRPr dirty="0"/>
          </a:p>
        </p:txBody>
      </p:sp>
      <p:sp>
        <p:nvSpPr>
          <p:cNvPr id="231" name="Google Shape;231;p20"/>
          <p:cNvSpPr/>
          <p:nvPr/>
        </p:nvSpPr>
        <p:spPr>
          <a:xfrm>
            <a:off x="1972491" y="4402182"/>
            <a:ext cx="535577" cy="175991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/>
          <p:nvPr/>
        </p:nvSpPr>
        <p:spPr>
          <a:xfrm rot="10800000">
            <a:off x="1955073" y="2490651"/>
            <a:ext cx="535577" cy="16851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1557023" y="6245744"/>
            <a:ext cx="15703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Kratší vzdálenost</a:t>
            </a:r>
            <a:endParaRPr dirty="0"/>
          </a:p>
        </p:txBody>
      </p:sp>
      <p:cxnSp>
        <p:nvCxnSpPr>
          <p:cNvPr id="242" name="Google Shape;242;p20"/>
          <p:cNvCxnSpPr/>
          <p:nvPr/>
        </p:nvCxnSpPr>
        <p:spPr>
          <a:xfrm>
            <a:off x="2599508" y="4219305"/>
            <a:ext cx="5447212" cy="130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3" name="Google Shape;243;p20"/>
          <p:cNvSpPr/>
          <p:nvPr/>
        </p:nvSpPr>
        <p:spPr>
          <a:xfrm>
            <a:off x="7158447" y="2817222"/>
            <a:ext cx="1763484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dirty="0">
                <a:solidFill>
                  <a:schemeClr val="lt1"/>
                </a:solidFill>
              </a:rPr>
              <a:t>VOZIDLA „</a:t>
            </a:r>
            <a:r>
              <a:rPr lang="es-ES" b="1" i="1" dirty="0">
                <a:solidFill>
                  <a:schemeClr val="lt1"/>
                </a:solidFill>
              </a:rPr>
              <a:t>N” </a:t>
            </a:r>
            <a:endParaRPr dirty="0"/>
          </a:p>
        </p:txBody>
      </p:sp>
      <p:sp>
        <p:nvSpPr>
          <p:cNvPr id="244" name="Google Shape;244;p20"/>
          <p:cNvSpPr/>
          <p:nvPr/>
        </p:nvSpPr>
        <p:spPr>
          <a:xfrm>
            <a:off x="7093132" y="4994366"/>
            <a:ext cx="1776548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es-ES" b="1" i="1" dirty="0">
                <a:solidFill>
                  <a:schemeClr val="lt1"/>
                </a:solidFill>
              </a:rPr>
              <a:t>L” </a:t>
            </a:r>
            <a:endParaRPr dirty="0"/>
          </a:p>
        </p:txBody>
      </p:sp>
      <p:sp>
        <p:nvSpPr>
          <p:cNvPr id="245" name="Google Shape;245;p20"/>
          <p:cNvSpPr txBox="1"/>
          <p:nvPr/>
        </p:nvSpPr>
        <p:spPr>
          <a:xfrm>
            <a:off x="1510923" y="2212750"/>
            <a:ext cx="161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Delší vzdálenost</a:t>
            </a:r>
            <a:endParaRPr dirty="0"/>
          </a:p>
        </p:txBody>
      </p:sp>
      <p:pic>
        <p:nvPicPr>
          <p:cNvPr id="2" name="Irudia 1">
            <a:extLst>
              <a:ext uri="{FF2B5EF4-FFF2-40B4-BE49-F238E27FC236}">
                <a16:creationId xmlns:a16="http://schemas.microsoft.com/office/drawing/2014/main" id="{FB5404B8-7A7F-7988-C2FA-9DB0A7DB9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709" y="4359151"/>
            <a:ext cx="913988" cy="927429"/>
          </a:xfrm>
          <a:prstGeom prst="rect">
            <a:avLst/>
          </a:prstGeom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4B76B457-07FC-2F84-C0F4-AC5A76C2A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449" y="5284942"/>
            <a:ext cx="782508" cy="993997"/>
          </a:xfrm>
          <a:prstGeom prst="rect">
            <a:avLst/>
          </a:prstGeom>
        </p:spPr>
      </p:pic>
      <p:pic>
        <p:nvPicPr>
          <p:cNvPr id="4" name="Irudia 3">
            <a:extLst>
              <a:ext uri="{FF2B5EF4-FFF2-40B4-BE49-F238E27FC236}">
                <a16:creationId xmlns:a16="http://schemas.microsoft.com/office/drawing/2014/main" id="{81662913-5EC0-B844-0ABF-FB080DFEB1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57" t="4576"/>
          <a:stretch/>
        </p:blipFill>
        <p:spPr>
          <a:xfrm>
            <a:off x="3977805" y="5267063"/>
            <a:ext cx="906073" cy="1011876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84FB18EC-74A0-27FD-5EFE-601185ABA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726" y="5249130"/>
            <a:ext cx="998081" cy="1065621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E0F66C56-57C9-6575-0F00-79C766FAC5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360" y="2522631"/>
            <a:ext cx="1222101" cy="752473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3F9DD6E4-822B-1B20-942A-89D4709A39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0300" y="2430540"/>
            <a:ext cx="1415281" cy="868841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F5B81A37-330D-1444-09B4-8C3D54B08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8089" y="2410196"/>
            <a:ext cx="1360938" cy="8936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18</a:t>
            </a:fld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231" name="Google Shape;231;p20"/>
          <p:cNvSpPr/>
          <p:nvPr/>
        </p:nvSpPr>
        <p:spPr>
          <a:xfrm>
            <a:off x="1955072" y="4312673"/>
            <a:ext cx="535577" cy="19662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/>
          <p:nvPr/>
        </p:nvSpPr>
        <p:spPr>
          <a:xfrm rot="10800000">
            <a:off x="1955072" y="2159621"/>
            <a:ext cx="535577" cy="20161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1557023" y="6245744"/>
            <a:ext cx="151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Menší kapacita</a:t>
            </a:r>
            <a:endParaRPr dirty="0"/>
          </a:p>
        </p:txBody>
      </p:sp>
      <p:cxnSp>
        <p:nvCxnSpPr>
          <p:cNvPr id="242" name="Google Shape;242;p20"/>
          <p:cNvCxnSpPr/>
          <p:nvPr/>
        </p:nvCxnSpPr>
        <p:spPr>
          <a:xfrm>
            <a:off x="2599508" y="4219305"/>
            <a:ext cx="5447212" cy="130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3" name="Google Shape;243;p20"/>
          <p:cNvSpPr/>
          <p:nvPr/>
        </p:nvSpPr>
        <p:spPr>
          <a:xfrm>
            <a:off x="7158447" y="2817222"/>
            <a:ext cx="1763484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dirty="0">
                <a:solidFill>
                  <a:schemeClr val="lt1"/>
                </a:solidFill>
              </a:rPr>
              <a:t>VOZIDLA „</a:t>
            </a:r>
            <a:r>
              <a:rPr lang="cs-CZ" sz="1600" b="1" i="1" dirty="0">
                <a:solidFill>
                  <a:schemeClr val="lt1"/>
                </a:solidFill>
              </a:rPr>
              <a:t>N” </a:t>
            </a:r>
            <a:endParaRPr lang="cs-CZ" sz="1600" dirty="0"/>
          </a:p>
        </p:txBody>
      </p:sp>
      <p:sp>
        <p:nvSpPr>
          <p:cNvPr id="244" name="Google Shape;244;p20"/>
          <p:cNvSpPr/>
          <p:nvPr/>
        </p:nvSpPr>
        <p:spPr>
          <a:xfrm>
            <a:off x="7093132" y="4994366"/>
            <a:ext cx="1776548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cs-CZ" sz="1600" b="1" i="1" dirty="0">
                <a:solidFill>
                  <a:schemeClr val="lt1"/>
                </a:solidFill>
              </a:rPr>
              <a:t>L” </a:t>
            </a:r>
            <a:endParaRPr lang="cs-CZ" sz="1600" dirty="0"/>
          </a:p>
        </p:txBody>
      </p:sp>
      <p:sp>
        <p:nvSpPr>
          <p:cNvPr id="245" name="Google Shape;245;p20"/>
          <p:cNvSpPr txBox="1"/>
          <p:nvPr/>
        </p:nvSpPr>
        <p:spPr>
          <a:xfrm>
            <a:off x="1507303" y="1768177"/>
            <a:ext cx="161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Větší kapacita</a:t>
            </a:r>
            <a:endParaRPr dirty="0"/>
          </a:p>
        </p:txBody>
      </p:sp>
      <p:pic>
        <p:nvPicPr>
          <p:cNvPr id="2" name="Irudia 1">
            <a:extLst>
              <a:ext uri="{FF2B5EF4-FFF2-40B4-BE49-F238E27FC236}">
                <a16:creationId xmlns:a16="http://schemas.microsoft.com/office/drawing/2014/main" id="{FB5404B8-7A7F-7988-C2FA-9DB0A7DB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192" y="5245713"/>
            <a:ext cx="913988" cy="927429"/>
          </a:xfrm>
          <a:prstGeom prst="rect">
            <a:avLst/>
          </a:prstGeom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4B76B457-07FC-2F84-C0F4-AC5A76C2A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077" y="5425441"/>
            <a:ext cx="782508" cy="993997"/>
          </a:xfrm>
          <a:prstGeom prst="rect">
            <a:avLst/>
          </a:prstGeom>
        </p:spPr>
      </p:pic>
      <p:pic>
        <p:nvPicPr>
          <p:cNvPr id="4" name="Irudia 3">
            <a:extLst>
              <a:ext uri="{FF2B5EF4-FFF2-40B4-BE49-F238E27FC236}">
                <a16:creationId xmlns:a16="http://schemas.microsoft.com/office/drawing/2014/main" id="{81662913-5EC0-B844-0ABF-FB080DFEB1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57" t="4576"/>
          <a:stretch/>
        </p:blipFill>
        <p:spPr>
          <a:xfrm>
            <a:off x="3939703" y="5097244"/>
            <a:ext cx="998081" cy="1114628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84FB18EC-74A0-27FD-5EFE-601185ABA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798" y="4359820"/>
            <a:ext cx="998081" cy="1065621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E0F66C56-57C9-6575-0F00-79C766FAC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251" y="3256575"/>
            <a:ext cx="1222101" cy="752473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3F9DD6E4-822B-1B20-942A-89D4709A3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0654" y="3100162"/>
            <a:ext cx="1415281" cy="868841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F5B81A37-330D-1444-09B4-8C3D54B08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6074" y="1930921"/>
            <a:ext cx="1882682" cy="1236268"/>
          </a:xfrm>
          <a:prstGeom prst="rect">
            <a:avLst/>
          </a:prstGeom>
        </p:spPr>
      </p:pic>
      <p:pic>
        <p:nvPicPr>
          <p:cNvPr id="9" name="Google Shape;265;p21">
            <a:extLst>
              <a:ext uri="{FF2B5EF4-FFF2-40B4-BE49-F238E27FC236}">
                <a16:creationId xmlns:a16="http://schemas.microsoft.com/office/drawing/2014/main" id="{AADA8BC9-A31E-5362-250E-168585964CA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3041" y="3674202"/>
            <a:ext cx="1435480" cy="1302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53;p21">
            <a:extLst>
              <a:ext uri="{FF2B5EF4-FFF2-40B4-BE49-F238E27FC236}">
                <a16:creationId xmlns:a16="http://schemas.microsoft.com/office/drawing/2014/main" id="{2C808463-058B-868B-986F-A45235FB9421}"/>
              </a:ext>
            </a:extLst>
          </p:cNvPr>
          <p:cNvSpPr/>
          <p:nvPr/>
        </p:nvSpPr>
        <p:spPr>
          <a:xfrm>
            <a:off x="391885" y="3056707"/>
            <a:ext cx="1267097" cy="4702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</a:rPr>
              <a:t>NOSNOST</a:t>
            </a:r>
            <a:endParaRPr dirty="0"/>
          </a:p>
        </p:txBody>
      </p:sp>
      <p:pic>
        <p:nvPicPr>
          <p:cNvPr id="11" name="Irudia 10">
            <a:extLst>
              <a:ext uri="{FF2B5EF4-FFF2-40B4-BE49-F238E27FC236}">
                <a16:creationId xmlns:a16="http://schemas.microsoft.com/office/drawing/2014/main" id="{CE0D1E79-140F-E92F-CBC7-1F2F3A69A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4951" y="2103742"/>
            <a:ext cx="1664297" cy="10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19</a:t>
            </a:fld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301" name="Google Shape;301;p23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128114" y="2884416"/>
            <a:ext cx="1841863" cy="103196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b="1" dirty="0">
                <a:solidFill>
                  <a:schemeClr val="dk1"/>
                </a:solidFill>
              </a:rPr>
              <a:t>DOPAD NA ŽIVOTNÍ PROSTŘEDÍ</a:t>
            </a:r>
          </a:p>
        </p:txBody>
      </p:sp>
      <p:sp>
        <p:nvSpPr>
          <p:cNvPr id="303" name="Google Shape;303;p23"/>
          <p:cNvSpPr/>
          <p:nvPr/>
        </p:nvSpPr>
        <p:spPr>
          <a:xfrm>
            <a:off x="1951233" y="4382155"/>
            <a:ext cx="548639" cy="19855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10800000">
            <a:off x="1931123" y="2429506"/>
            <a:ext cx="592185" cy="18244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1608347" y="6384075"/>
            <a:ext cx="21802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i="1" dirty="0"/>
              <a:t>Méně znečišťující</a:t>
            </a:r>
            <a:r>
              <a:rPr lang="cs-CZ" i="1" dirty="0"/>
              <a:t>ch látek</a:t>
            </a:r>
            <a:endParaRPr dirty="0"/>
          </a:p>
        </p:txBody>
      </p:sp>
      <p:sp>
        <p:nvSpPr>
          <p:cNvPr id="314" name="Google Shape;314;p23"/>
          <p:cNvSpPr/>
          <p:nvPr/>
        </p:nvSpPr>
        <p:spPr>
          <a:xfrm>
            <a:off x="261256" y="1541158"/>
            <a:ext cx="83863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dirty="0"/>
              <a:t>V závislosti na spalovacím systému, který vozidlo používá, může být dopad na životní prostředí zejména u dodávek mnohem menší. Přesto budou i nadále zabírat ve městě stejný prostor.</a:t>
            </a:r>
          </a:p>
        </p:txBody>
      </p:sp>
      <p:pic>
        <p:nvPicPr>
          <p:cNvPr id="315" name="Google Shape;3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91" y="4028941"/>
            <a:ext cx="1278110" cy="1640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3"/>
          <p:cNvCxnSpPr/>
          <p:nvPr/>
        </p:nvCxnSpPr>
        <p:spPr>
          <a:xfrm>
            <a:off x="2573382" y="4245430"/>
            <a:ext cx="5447212" cy="130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7" name="Google Shape;317;p23"/>
          <p:cNvSpPr/>
          <p:nvPr/>
        </p:nvSpPr>
        <p:spPr>
          <a:xfrm>
            <a:off x="7310867" y="2752126"/>
            <a:ext cx="1750422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cs-CZ" sz="1600" b="1" dirty="0">
                <a:solidFill>
                  <a:schemeClr val="lt1"/>
                </a:solidFill>
              </a:rPr>
              <a:t>OZIDLA „N“</a:t>
            </a:r>
            <a:endParaRPr dirty="0"/>
          </a:p>
        </p:txBody>
      </p:sp>
      <p:sp>
        <p:nvSpPr>
          <p:cNvPr id="318" name="Google Shape;318;p23"/>
          <p:cNvSpPr/>
          <p:nvPr/>
        </p:nvSpPr>
        <p:spPr>
          <a:xfrm>
            <a:off x="7310867" y="4946915"/>
            <a:ext cx="1672045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cs-CZ" sz="1600" b="1" i="1" dirty="0">
                <a:solidFill>
                  <a:schemeClr val="lt1"/>
                </a:solidFill>
              </a:rPr>
              <a:t>L” </a:t>
            </a:r>
            <a:endParaRPr lang="cs-CZ" sz="1600" dirty="0"/>
          </a:p>
        </p:txBody>
      </p:sp>
      <p:sp>
        <p:nvSpPr>
          <p:cNvPr id="319" name="Google Shape;319;p23"/>
          <p:cNvSpPr txBox="1"/>
          <p:nvPr/>
        </p:nvSpPr>
        <p:spPr>
          <a:xfrm>
            <a:off x="1612700" y="2150403"/>
            <a:ext cx="21758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Více znečišťujících látek</a:t>
            </a:r>
            <a:endParaRPr dirty="0"/>
          </a:p>
        </p:txBody>
      </p:sp>
      <p:pic>
        <p:nvPicPr>
          <p:cNvPr id="4" name="Irudia 3">
            <a:extLst>
              <a:ext uri="{FF2B5EF4-FFF2-40B4-BE49-F238E27FC236}">
                <a16:creationId xmlns:a16="http://schemas.microsoft.com/office/drawing/2014/main" id="{006FEE97-7CF0-B5D8-7D0F-D1AFFC8E4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448" y="5302274"/>
            <a:ext cx="998081" cy="1065621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0B0D9D45-3256-3DDF-9D46-DCB22D8B66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57" t="4576"/>
          <a:stretch/>
        </p:blipFill>
        <p:spPr>
          <a:xfrm>
            <a:off x="3939703" y="5097244"/>
            <a:ext cx="998081" cy="1114628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CD5C870A-B072-D14A-6A2F-1D4CD25A7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077" y="5425441"/>
            <a:ext cx="782508" cy="993997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5DC7CF13-329F-B568-C6E0-98CE2EAE6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634" y="4488138"/>
            <a:ext cx="913988" cy="927429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AA6F1B2D-5586-3DF4-E567-63E6A9406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842" y="2533138"/>
            <a:ext cx="1188459" cy="729595"/>
          </a:xfrm>
          <a:prstGeom prst="rect">
            <a:avLst/>
          </a:prstGeom>
        </p:spPr>
      </p:pic>
      <p:pic>
        <p:nvPicPr>
          <p:cNvPr id="9" name="Irudia 8">
            <a:extLst>
              <a:ext uri="{FF2B5EF4-FFF2-40B4-BE49-F238E27FC236}">
                <a16:creationId xmlns:a16="http://schemas.microsoft.com/office/drawing/2014/main" id="{D8642471-93D8-28DB-2D2C-807AE48A3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1200" y="3321943"/>
            <a:ext cx="1222101" cy="752473"/>
          </a:xfrm>
          <a:prstGeom prst="rect">
            <a:avLst/>
          </a:prstGeom>
        </p:spPr>
      </p:pic>
      <p:pic>
        <p:nvPicPr>
          <p:cNvPr id="10" name="Irudia 9">
            <a:extLst>
              <a:ext uri="{FF2B5EF4-FFF2-40B4-BE49-F238E27FC236}">
                <a16:creationId xmlns:a16="http://schemas.microsoft.com/office/drawing/2014/main" id="{E6368402-3C3A-62CA-CBBB-2A6936C98A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1193" y="2320989"/>
            <a:ext cx="1502807" cy="966090"/>
          </a:xfrm>
          <a:prstGeom prst="rect">
            <a:avLst/>
          </a:prstGeom>
        </p:spPr>
      </p:pic>
      <p:pic>
        <p:nvPicPr>
          <p:cNvPr id="11" name="Irudia 10">
            <a:extLst>
              <a:ext uri="{FF2B5EF4-FFF2-40B4-BE49-F238E27FC236}">
                <a16:creationId xmlns:a16="http://schemas.microsoft.com/office/drawing/2014/main" id="{69ACC6F7-9037-2530-17A5-C2DFE1BDAE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7219" y="2197241"/>
            <a:ext cx="1629332" cy="1069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78f225a7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</a:t>
            </a:fld>
            <a:endParaRPr/>
          </a:p>
        </p:txBody>
      </p:sp>
      <p:sp>
        <p:nvSpPr>
          <p:cNvPr id="34" name="Google Shape;34;g10b78f225a7_0_0"/>
          <p:cNvSpPr txBox="1"/>
          <p:nvPr/>
        </p:nvSpPr>
        <p:spPr>
          <a:xfrm>
            <a:off x="248175" y="13667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2000" b="1" dirty="0">
                <a:solidFill>
                  <a:srgbClr val="18C32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Tematicky předcházející kapsle</a:t>
            </a:r>
            <a:r>
              <a:rPr lang="es-ES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: </a:t>
            </a:r>
            <a:endParaRPr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0b78f225a7_0_0"/>
          <p:cNvSpPr txBox="1"/>
          <p:nvPr/>
        </p:nvSpPr>
        <p:spPr>
          <a:xfrm>
            <a:off x="248175" y="2915075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2000" b="1" dirty="0">
                <a:solidFill>
                  <a:srgbClr val="18C320"/>
                </a:solidFill>
              </a:rPr>
              <a:t>Související kapsle</a:t>
            </a:r>
            <a:r>
              <a:rPr lang="es-ES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10b78f225a7_0_0"/>
          <p:cNvSpPr txBox="1"/>
          <p:nvPr/>
        </p:nvSpPr>
        <p:spPr>
          <a:xfrm>
            <a:off x="4793300" y="1366700"/>
            <a:ext cx="4160400" cy="5847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Kapsle z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1, </a:t>
            </a:r>
            <a:r>
              <a:rPr lang="cs-CZ" sz="1600" dirty="0"/>
              <a:t>lekce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 (</a:t>
            </a:r>
            <a:r>
              <a:rPr lang="cs-CZ" sz="1600" dirty="0"/>
              <a:t>Druhy výrobních toků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0b78f225a7_0_0"/>
          <p:cNvSpPr txBox="1"/>
          <p:nvPr/>
        </p:nvSpPr>
        <p:spPr>
          <a:xfrm>
            <a:off x="4793300" y="2915075"/>
            <a:ext cx="4160400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2.3.4, 3.1.1, 3.4.1</a:t>
            </a:r>
            <a:endParaRPr dirty="0"/>
          </a:p>
        </p:txBody>
      </p:sp>
      <p:sp>
        <p:nvSpPr>
          <p:cNvPr id="38" name="Google Shape;38;g10b78f225a7_0_0"/>
          <p:cNvSpPr txBox="1"/>
          <p:nvPr/>
        </p:nvSpPr>
        <p:spPr>
          <a:xfrm>
            <a:off x="300300" y="46044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Aut</a:t>
            </a:r>
            <a:r>
              <a:rPr lang="cs-CZ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oři</a:t>
            </a:r>
            <a:r>
              <a:rPr lang="es-ES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b78f225a7_0_0"/>
          <p:cNvSpPr txBox="1"/>
          <p:nvPr/>
        </p:nvSpPr>
        <p:spPr>
          <a:xfrm>
            <a:off x="4887475" y="4604400"/>
            <a:ext cx="4160400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MLC ITS Euskadi &amp; SUSMILE Consortium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0b78f225a7_0_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g10b78f225a7_0_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20</a:t>
            </a:fld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301" name="Google Shape;301;p23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2782389" y="4637315"/>
            <a:ext cx="1841863" cy="103196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b="1" dirty="0">
                <a:solidFill>
                  <a:schemeClr val="dk1"/>
                </a:solidFill>
              </a:rPr>
              <a:t>DOPAD NA ŽIVOTNÍ PROSTŘEDÍ</a:t>
            </a:r>
            <a:endParaRPr dirty="0"/>
          </a:p>
        </p:txBody>
      </p:sp>
      <p:sp>
        <p:nvSpPr>
          <p:cNvPr id="314" name="Google Shape;314;p23"/>
          <p:cNvSpPr/>
          <p:nvPr/>
        </p:nvSpPr>
        <p:spPr>
          <a:xfrm>
            <a:off x="229141" y="1726359"/>
            <a:ext cx="838635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cs-CZ" sz="1600" dirty="0"/>
              <a:t>Podle předchozího snímku znečišťují </a:t>
            </a:r>
            <a:r>
              <a:rPr lang="cs-CZ" sz="1600" dirty="0">
                <a:solidFill>
                  <a:srgbClr val="18C320"/>
                </a:solidFill>
              </a:rPr>
              <a:t>velké dodávky nebo nákladní automobily </a:t>
            </a:r>
            <a:r>
              <a:rPr lang="cs-CZ" sz="1600" dirty="0"/>
              <a:t>více než malé dodávky.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lvl="0" algn="just"/>
            <a:r>
              <a:rPr lang="cs-CZ" sz="1600" dirty="0"/>
              <a:t>V logistice však nikdy neexistuje pouze jediná možnost, jak dodat zboží co nejudržitelnějším způsobem.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lvl="0" algn="just"/>
            <a:r>
              <a:rPr lang="cs-CZ" sz="1600" dirty="0"/>
              <a:t>Dalším způsobem, jak snížit dopad na životní prostředí, může být také co největší seskupení nákladu a použití vozidla, které nejlépe vyhovuje velikosti dodávky, i když se jedná o velký nákladní automobil. Tímto způsobem je v některých evropských městech povolen vjezd velkých nákladních vozidel, a to zejména v noci (</a:t>
            </a:r>
            <a:r>
              <a:rPr lang="cs-CZ" sz="1600" dirty="0">
                <a:solidFill>
                  <a:srgbClr val="18C320"/>
                </a:solidFill>
              </a:rPr>
              <a:t>noční rozvoz</a:t>
            </a:r>
            <a:r>
              <a:rPr lang="cs-CZ" sz="1600" dirty="0"/>
              <a:t>), protože snižují počet malých vozidel, která by měla vjíždět po celý den.</a:t>
            </a:r>
          </a:p>
        </p:txBody>
      </p:sp>
      <p:pic>
        <p:nvPicPr>
          <p:cNvPr id="315" name="Google Shape;3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143" y="4745134"/>
            <a:ext cx="1278110" cy="164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C97EE171-6065-6301-5AF2-49ED025A2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098" y="4193145"/>
            <a:ext cx="3338644" cy="21923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21</a:t>
            </a:fld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276" name="Google Shape;276;p22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391885" y="3056707"/>
            <a:ext cx="1354180" cy="57449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NÁKLADY NA VOZIDLO</a:t>
            </a:r>
            <a:endParaRPr dirty="0"/>
          </a:p>
        </p:txBody>
      </p:sp>
      <p:sp>
        <p:nvSpPr>
          <p:cNvPr id="278" name="Google Shape;278;p22"/>
          <p:cNvSpPr/>
          <p:nvPr/>
        </p:nvSpPr>
        <p:spPr>
          <a:xfrm>
            <a:off x="1972492" y="4310742"/>
            <a:ext cx="574765" cy="19333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 rot="10800000">
            <a:off x="1981198" y="2425337"/>
            <a:ext cx="535577" cy="16851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1541417" y="6292726"/>
            <a:ext cx="1593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Méně nákladné</a:t>
            </a:r>
            <a:endParaRPr dirty="0"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116" y="3698179"/>
            <a:ext cx="1127352" cy="14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/>
        </p:nvSpPr>
        <p:spPr>
          <a:xfrm>
            <a:off x="287381" y="1619536"/>
            <a:ext cx="83863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dirty="0"/>
              <a:t>Náklady na vozidla se mohou velmi lišit v závislosti na použitém spalovacím systému. Nicméně obecná struktura je následující: </a:t>
            </a:r>
            <a:endParaRPr dirty="0"/>
          </a:p>
        </p:txBody>
      </p:sp>
      <p:sp>
        <p:nvSpPr>
          <p:cNvPr id="291" name="Google Shape;291;p22"/>
          <p:cNvSpPr/>
          <p:nvPr/>
        </p:nvSpPr>
        <p:spPr>
          <a:xfrm>
            <a:off x="7067006" y="4994366"/>
            <a:ext cx="1737360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cs-CZ" sz="1600" b="1" i="1" dirty="0">
                <a:solidFill>
                  <a:schemeClr val="lt1"/>
                </a:solidFill>
              </a:rPr>
              <a:t>L” </a:t>
            </a:r>
            <a:endParaRPr lang="cs-CZ" sz="1600" dirty="0"/>
          </a:p>
        </p:txBody>
      </p:sp>
      <p:sp>
        <p:nvSpPr>
          <p:cNvPr id="292" name="Google Shape;292;p22"/>
          <p:cNvSpPr/>
          <p:nvPr/>
        </p:nvSpPr>
        <p:spPr>
          <a:xfrm>
            <a:off x="7197634" y="2817222"/>
            <a:ext cx="1711235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„N</a:t>
            </a:r>
            <a:r>
              <a:rPr lang="cs-CZ" sz="1600" b="1" i="1" dirty="0">
                <a:solidFill>
                  <a:schemeClr val="lt1"/>
                </a:solidFill>
              </a:rPr>
              <a:t>” </a:t>
            </a:r>
            <a:endParaRPr lang="cs-CZ"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93" name="Google Shape;293;p22"/>
          <p:cNvCxnSpPr/>
          <p:nvPr/>
        </p:nvCxnSpPr>
        <p:spPr>
          <a:xfrm>
            <a:off x="2534194" y="4180116"/>
            <a:ext cx="5447212" cy="130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4" name="Google Shape;294;p22"/>
          <p:cNvSpPr txBox="1"/>
          <p:nvPr/>
        </p:nvSpPr>
        <p:spPr>
          <a:xfrm>
            <a:off x="1537063" y="2160508"/>
            <a:ext cx="1593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Nákladnější </a:t>
            </a:r>
            <a:endParaRPr dirty="0"/>
          </a:p>
        </p:txBody>
      </p:sp>
      <p:pic>
        <p:nvPicPr>
          <p:cNvPr id="2" name="Irudia 1">
            <a:extLst>
              <a:ext uri="{FF2B5EF4-FFF2-40B4-BE49-F238E27FC236}">
                <a16:creationId xmlns:a16="http://schemas.microsoft.com/office/drawing/2014/main" id="{38AD2769-B0E8-1BFC-53AD-823D828F1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77" y="2370463"/>
            <a:ext cx="1629332" cy="1069905"/>
          </a:xfrm>
          <a:prstGeom prst="rect">
            <a:avLst/>
          </a:prstGeom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3F99E7B4-31C1-589E-84E7-E565E95C5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692" y="4343379"/>
            <a:ext cx="998081" cy="1065621"/>
          </a:xfrm>
          <a:prstGeom prst="rect">
            <a:avLst/>
          </a:prstGeom>
        </p:spPr>
      </p:pic>
      <p:pic>
        <p:nvPicPr>
          <p:cNvPr id="4" name="Irudia 3">
            <a:extLst>
              <a:ext uri="{FF2B5EF4-FFF2-40B4-BE49-F238E27FC236}">
                <a16:creationId xmlns:a16="http://schemas.microsoft.com/office/drawing/2014/main" id="{B283CA16-C964-977E-2413-A93148D56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077" y="5425441"/>
            <a:ext cx="782508" cy="993997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70FC40CF-A4F4-C4DA-D115-6341E46CB2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57" t="4576"/>
          <a:stretch/>
        </p:blipFill>
        <p:spPr>
          <a:xfrm>
            <a:off x="4068145" y="5254094"/>
            <a:ext cx="998081" cy="1114628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A08EB11C-6C8A-A094-8287-0F895907F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473" y="5382031"/>
            <a:ext cx="947636" cy="961572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98DA2EE8-4DCE-C76A-7CEA-C7BEFE065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1200" y="3321943"/>
            <a:ext cx="1222101" cy="752473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6F1715A6-F7CC-FB20-68A1-5FB90AE8D9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8020" y="2491236"/>
            <a:ext cx="1188459" cy="729595"/>
          </a:xfrm>
          <a:prstGeom prst="rect">
            <a:avLst/>
          </a:prstGeom>
        </p:spPr>
      </p:pic>
      <p:pic>
        <p:nvPicPr>
          <p:cNvPr id="9" name="Irudia 8">
            <a:extLst>
              <a:ext uri="{FF2B5EF4-FFF2-40B4-BE49-F238E27FC236}">
                <a16:creationId xmlns:a16="http://schemas.microsoft.com/office/drawing/2014/main" id="{EE845BA6-221C-512C-EA5C-ADBC8A7B2A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439" y="2388619"/>
            <a:ext cx="1502807" cy="9660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22</a:t>
            </a:fld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276" name="Google Shape;276;p22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391885" y="3056707"/>
            <a:ext cx="1449978" cy="4702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NÁKLADY NA PROVOZ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1972492" y="4310742"/>
            <a:ext cx="574765" cy="19333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 rot="10800000">
            <a:off x="1981198" y="2425337"/>
            <a:ext cx="535577" cy="16851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1541417" y="6292726"/>
            <a:ext cx="1593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Méně nákladné</a:t>
            </a:r>
            <a:endParaRPr lang="en-GB" dirty="0"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63" y="3631202"/>
            <a:ext cx="1127352" cy="14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/>
        </p:nvSpPr>
        <p:spPr>
          <a:xfrm>
            <a:off x="287381" y="1619536"/>
            <a:ext cx="83863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600" dirty="0" err="1">
                <a:solidFill>
                  <a:schemeClr val="tx1"/>
                </a:solidFill>
              </a:rPr>
              <a:t>Větší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vozidla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mají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obvykle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nižší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provozní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náklady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pokud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maximálně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využita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jejich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nosnost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1" name="Google Shape;291;p22"/>
          <p:cNvSpPr/>
          <p:nvPr/>
        </p:nvSpPr>
        <p:spPr>
          <a:xfrm>
            <a:off x="7197635" y="2838995"/>
            <a:ext cx="1737360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cs-CZ" sz="1600" b="1" i="1" dirty="0">
                <a:solidFill>
                  <a:schemeClr val="lt1"/>
                </a:solidFill>
              </a:rPr>
              <a:t>L” </a:t>
            </a:r>
            <a:endParaRPr lang="cs-CZ" sz="1600" dirty="0"/>
          </a:p>
        </p:txBody>
      </p:sp>
      <p:sp>
        <p:nvSpPr>
          <p:cNvPr id="292" name="Google Shape;292;p22"/>
          <p:cNvSpPr/>
          <p:nvPr/>
        </p:nvSpPr>
        <p:spPr>
          <a:xfrm>
            <a:off x="7106194" y="5560422"/>
            <a:ext cx="1711235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„N</a:t>
            </a:r>
            <a:r>
              <a:rPr lang="cs-CZ" sz="1600" b="1" i="1" dirty="0">
                <a:solidFill>
                  <a:schemeClr val="lt1"/>
                </a:solidFill>
              </a:rPr>
              <a:t>” </a:t>
            </a:r>
            <a:endParaRPr lang="cs-CZ" sz="1600" dirty="0"/>
          </a:p>
        </p:txBody>
      </p:sp>
      <p:cxnSp>
        <p:nvCxnSpPr>
          <p:cNvPr id="293" name="Google Shape;293;p22"/>
          <p:cNvCxnSpPr/>
          <p:nvPr/>
        </p:nvCxnSpPr>
        <p:spPr>
          <a:xfrm>
            <a:off x="2534194" y="4180116"/>
            <a:ext cx="5447212" cy="130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4" name="Google Shape;294;p22"/>
          <p:cNvSpPr txBox="1"/>
          <p:nvPr/>
        </p:nvSpPr>
        <p:spPr>
          <a:xfrm>
            <a:off x="1537063" y="2160508"/>
            <a:ext cx="1593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Nákladnější</a:t>
            </a:r>
            <a:endParaRPr dirty="0"/>
          </a:p>
        </p:txBody>
      </p:sp>
      <p:pic>
        <p:nvPicPr>
          <p:cNvPr id="2" name="Irudia 1">
            <a:extLst>
              <a:ext uri="{FF2B5EF4-FFF2-40B4-BE49-F238E27FC236}">
                <a16:creationId xmlns:a16="http://schemas.microsoft.com/office/drawing/2014/main" id="{EBB22AD5-D579-4619-4DE9-1D1FCF18D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765" y="3023994"/>
            <a:ext cx="998081" cy="1065621"/>
          </a:xfrm>
          <a:prstGeom prst="rect">
            <a:avLst/>
          </a:prstGeom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4EA57A3D-8087-30BC-9417-CB949D097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139" y="2017253"/>
            <a:ext cx="782508" cy="993997"/>
          </a:xfrm>
          <a:prstGeom prst="rect">
            <a:avLst/>
          </a:prstGeom>
        </p:spPr>
      </p:pic>
      <p:pic>
        <p:nvPicPr>
          <p:cNvPr id="4" name="Irudia 3">
            <a:extLst>
              <a:ext uri="{FF2B5EF4-FFF2-40B4-BE49-F238E27FC236}">
                <a16:creationId xmlns:a16="http://schemas.microsoft.com/office/drawing/2014/main" id="{70CCB3BC-9A94-7AB7-0B81-B77B952DBB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57" t="4576"/>
          <a:stretch/>
        </p:blipFill>
        <p:spPr>
          <a:xfrm>
            <a:off x="4168894" y="1999689"/>
            <a:ext cx="998081" cy="1114628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34B83C25-8C61-E15C-B204-3C79316E3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7231" y="2023843"/>
            <a:ext cx="947636" cy="961572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C9D53B33-4D7E-8D82-D609-F2FB3A856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8546" y="4403658"/>
            <a:ext cx="1222101" cy="752473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892E8567-47C8-7E92-3AC2-7D9172540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575" y="5284316"/>
            <a:ext cx="1188459" cy="729595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27E2A97E-A77C-EEA8-C906-9A0C3CF9B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0733" y="5156131"/>
            <a:ext cx="1502807" cy="966090"/>
          </a:xfrm>
          <a:prstGeom prst="rect">
            <a:avLst/>
          </a:prstGeom>
        </p:spPr>
      </p:pic>
      <p:pic>
        <p:nvPicPr>
          <p:cNvPr id="9" name="Irudia 8">
            <a:extLst>
              <a:ext uri="{FF2B5EF4-FFF2-40B4-BE49-F238E27FC236}">
                <a16:creationId xmlns:a16="http://schemas.microsoft.com/office/drawing/2014/main" id="{2705F93D-F8E3-85DD-CF48-A0A9C147CF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7797" y="4944006"/>
            <a:ext cx="1629332" cy="10699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23</a:t>
            </a:fld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326" name="Google Shape;326;p24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339633" y="1658724"/>
            <a:ext cx="838635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cs-CZ" sz="1600" dirty="0"/>
              <a:t>Závěrem předchozích schémat můžeme říci, že: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cs-CZ" sz="2400" b="0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-CZ" sz="2400" b="1" dirty="0">
                <a:solidFill>
                  <a:srgbClr val="18C320"/>
                </a:solidFill>
              </a:rPr>
              <a:t>Vozidla typu L méně znečišťují a jsou dražší než vozidla typu N, ale mají také menší kapacitu nakládací a rozvozové vzdálenosti než vozidla typu N, což má přímý vliv na provozní náklady.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cs-CZ" sz="2400" b="1" dirty="0">
                <a:solidFill>
                  <a:srgbClr val="18C320"/>
                </a:solidFill>
              </a:rPr>
              <a:t>Výstupní bod a umístění zákazníka proto určují vozidla, která budou použita při distribuci na poslední míli, ale také náklady na provoz distribučního modelu."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24</a:t>
            </a:fld>
            <a:endParaRPr/>
          </a:p>
        </p:txBody>
      </p:sp>
      <p:sp>
        <p:nvSpPr>
          <p:cNvPr id="333" name="Google Shape;333;p25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334" name="Google Shape;334;p25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339633" y="1658724"/>
            <a:ext cx="838635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cs-CZ" sz="1600" dirty="0"/>
              <a:t>Logističtí operátoři a distributoři organizují distribuci zboží ve městech podle "obvyklých" dodacích lhůt, což zároveň zajišťuje vysokou spokojenost zákazníků. </a:t>
            </a:r>
          </a:p>
          <a:p>
            <a:pPr lvl="0" algn="just"/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dirty="0"/>
              <a:t>Nebezpečné situace, jako jsou dopravní zácpy, špatné počasí, práce na silnici..., však mohou velmi snadno ovlivnit dobu doručení. Proto jsou tyto dva ukazatele dynamické a doba dodání přímo ovlivňuje spokojenost zákazníků.</a:t>
            </a:r>
            <a:endParaRPr lang="cs-CZ" dirty="0"/>
          </a:p>
        </p:txBody>
      </p:sp>
      <p:pic>
        <p:nvPicPr>
          <p:cNvPr id="336" name="Google Shape;3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343" y="3396344"/>
            <a:ext cx="1661301" cy="236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2707" y="3170525"/>
            <a:ext cx="2226908" cy="261294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5"/>
          <p:cNvSpPr/>
          <p:nvPr/>
        </p:nvSpPr>
        <p:spPr>
          <a:xfrm>
            <a:off x="6672978" y="5800886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SPOKOJENOST ZÁKAZNÍKŮ</a:t>
            </a:r>
            <a:endParaRPr dirty="0"/>
          </a:p>
        </p:txBody>
      </p:sp>
      <p:sp>
        <p:nvSpPr>
          <p:cNvPr id="339" name="Google Shape;339;p25"/>
          <p:cNvSpPr/>
          <p:nvPr/>
        </p:nvSpPr>
        <p:spPr>
          <a:xfrm>
            <a:off x="825278" y="5783468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ČAS DORUČENÍ</a:t>
            </a:r>
            <a:endParaRPr dirty="0"/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5113" y="3495405"/>
            <a:ext cx="878509" cy="82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7168" y="4912611"/>
            <a:ext cx="914400" cy="8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5"/>
          <p:cNvSpPr/>
          <p:nvPr/>
        </p:nvSpPr>
        <p:spPr>
          <a:xfrm>
            <a:off x="4871867" y="5144571"/>
            <a:ext cx="645993" cy="38170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C9C9C"/>
              </a:gs>
              <a:gs pos="50000">
                <a:srgbClr val="C3C3C3"/>
              </a:gs>
              <a:gs pos="100000">
                <a:srgbClr val="E2E2E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4871866" y="3716643"/>
            <a:ext cx="645993" cy="38170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Laukizuzena 1">
            <a:extLst>
              <a:ext uri="{FF2B5EF4-FFF2-40B4-BE49-F238E27FC236}">
                <a16:creationId xmlns:a16="http://schemas.microsoft.com/office/drawing/2014/main" id="{13CD42FC-39C7-7F5D-2459-E96D75F7B655}"/>
              </a:ext>
            </a:extLst>
          </p:cNvPr>
          <p:cNvSpPr/>
          <p:nvPr/>
        </p:nvSpPr>
        <p:spPr>
          <a:xfrm>
            <a:off x="3657600" y="3675349"/>
            <a:ext cx="1018933" cy="381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1"/>
                </a:solidFill>
              </a:rPr>
              <a:t>ZVÝŠENÝ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4" name="Gezidun lotura-marra zuzena 3">
            <a:extLst>
              <a:ext uri="{FF2B5EF4-FFF2-40B4-BE49-F238E27FC236}">
                <a16:creationId xmlns:a16="http://schemas.microsoft.com/office/drawing/2014/main" id="{48B0380C-A500-980A-CEA8-6EC203AC05B1}"/>
              </a:ext>
            </a:extLst>
          </p:cNvPr>
          <p:cNvCxnSpPr>
            <a:stCxn id="336" idx="3"/>
            <a:endCxn id="2" idx="1"/>
          </p:cNvCxnSpPr>
          <p:nvPr/>
        </p:nvCxnSpPr>
        <p:spPr>
          <a:xfrm flipV="1">
            <a:off x="2771644" y="3866203"/>
            <a:ext cx="885956" cy="712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Laukizuzena 4">
            <a:extLst>
              <a:ext uri="{FF2B5EF4-FFF2-40B4-BE49-F238E27FC236}">
                <a16:creationId xmlns:a16="http://schemas.microsoft.com/office/drawing/2014/main" id="{EAF0BEF7-A1C3-EF7F-DC28-6F9867A70F9A}"/>
              </a:ext>
            </a:extLst>
          </p:cNvPr>
          <p:cNvSpPr/>
          <p:nvPr/>
        </p:nvSpPr>
        <p:spPr>
          <a:xfrm>
            <a:off x="3648130" y="5172377"/>
            <a:ext cx="1018933" cy="381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1"/>
                </a:solidFill>
              </a:rPr>
              <a:t>OBVYKLÝ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6" name="Gezidun lotura-marra zuzena 5">
            <a:extLst>
              <a:ext uri="{FF2B5EF4-FFF2-40B4-BE49-F238E27FC236}">
                <a16:creationId xmlns:a16="http://schemas.microsoft.com/office/drawing/2014/main" id="{AA3A4B00-385A-CA32-B8F0-2DE48B20C76C}"/>
              </a:ext>
            </a:extLst>
          </p:cNvPr>
          <p:cNvCxnSpPr>
            <a:cxnSpLocks/>
            <a:stCxn id="336" idx="3"/>
            <a:endCxn id="5" idx="1"/>
          </p:cNvCxnSpPr>
          <p:nvPr/>
        </p:nvCxnSpPr>
        <p:spPr>
          <a:xfrm>
            <a:off x="2771644" y="4578928"/>
            <a:ext cx="876486" cy="784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25</a:t>
            </a:fld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A VOZIDLA </a:t>
            </a:r>
          </a:p>
        </p:txBody>
      </p:sp>
      <p:sp>
        <p:nvSpPr>
          <p:cNvPr id="381" name="Google Shape;381;p26"/>
          <p:cNvSpPr/>
          <p:nvPr/>
        </p:nvSpPr>
        <p:spPr>
          <a:xfrm>
            <a:off x="306006" y="1616129"/>
            <a:ext cx="83677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1960620" y="4461345"/>
            <a:ext cx="574765" cy="19333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6"/>
          <p:cNvSpPr/>
          <p:nvPr/>
        </p:nvSpPr>
        <p:spPr>
          <a:xfrm rot="10800000">
            <a:off x="1978993" y="2616685"/>
            <a:ext cx="535577" cy="16851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1537063" y="6394648"/>
            <a:ext cx="1593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Méně stálé</a:t>
            </a:r>
            <a:endParaRPr dirty="0"/>
          </a:p>
        </p:txBody>
      </p:sp>
      <p:sp>
        <p:nvSpPr>
          <p:cNvPr id="393" name="Google Shape;393;p26"/>
          <p:cNvSpPr/>
          <p:nvPr/>
        </p:nvSpPr>
        <p:spPr>
          <a:xfrm>
            <a:off x="287381" y="1619536"/>
            <a:ext cx="83863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dirty="0"/>
              <a:t>Vzhledem k tomu, že provoz motorových vozidel může být více ovlivněn dopravními zácpami v LMD, může být mnohem více ovlivněna kvalita služeb poskytovaných zákazníkům, a tudíž může být více proměnlivá.</a:t>
            </a:r>
          </a:p>
        </p:txBody>
      </p:sp>
      <p:sp>
        <p:nvSpPr>
          <p:cNvPr id="394" name="Google Shape;394;p26"/>
          <p:cNvSpPr/>
          <p:nvPr/>
        </p:nvSpPr>
        <p:spPr>
          <a:xfrm>
            <a:off x="7119258" y="4654732"/>
            <a:ext cx="1737360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cs-CZ" sz="1600" b="1" i="1" dirty="0">
                <a:solidFill>
                  <a:schemeClr val="lt1"/>
                </a:solidFill>
              </a:rPr>
              <a:t>L” </a:t>
            </a:r>
            <a:endParaRPr lang="cs-CZ" sz="1600" dirty="0"/>
          </a:p>
        </p:txBody>
      </p:sp>
      <p:sp>
        <p:nvSpPr>
          <p:cNvPr id="395" name="Google Shape;395;p26"/>
          <p:cNvSpPr/>
          <p:nvPr/>
        </p:nvSpPr>
        <p:spPr>
          <a:xfrm>
            <a:off x="7197634" y="2817222"/>
            <a:ext cx="1711235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VOZIDLA </a:t>
            </a:r>
            <a:r>
              <a:rPr lang="cs-CZ" sz="16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„N</a:t>
            </a:r>
            <a:r>
              <a:rPr lang="cs-CZ" sz="1600" b="1" i="1" dirty="0">
                <a:solidFill>
                  <a:schemeClr val="lt1"/>
                </a:solidFill>
              </a:rPr>
              <a:t>” </a:t>
            </a:r>
            <a:endParaRPr lang="cs-CZ" sz="1600" dirty="0"/>
          </a:p>
        </p:txBody>
      </p:sp>
      <p:cxnSp>
        <p:nvCxnSpPr>
          <p:cNvPr id="396" name="Google Shape;396;p26"/>
          <p:cNvCxnSpPr/>
          <p:nvPr/>
        </p:nvCxnSpPr>
        <p:spPr>
          <a:xfrm>
            <a:off x="2534194" y="4180116"/>
            <a:ext cx="5447212" cy="130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7" name="Google Shape;397;p26"/>
          <p:cNvSpPr txBox="1"/>
          <p:nvPr/>
        </p:nvSpPr>
        <p:spPr>
          <a:xfrm>
            <a:off x="1537063" y="2302308"/>
            <a:ext cx="1593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Stálejší</a:t>
            </a:r>
            <a:endParaRPr dirty="0"/>
          </a:p>
        </p:txBody>
      </p:sp>
      <p:sp>
        <p:nvSpPr>
          <p:cNvPr id="398" name="Google Shape;398;p26"/>
          <p:cNvSpPr/>
          <p:nvPr/>
        </p:nvSpPr>
        <p:spPr>
          <a:xfrm>
            <a:off x="156754" y="3048002"/>
            <a:ext cx="1841863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SPOKOJENOST ZÁKAZNÍKŮ</a:t>
            </a:r>
            <a:endParaRPr dirty="0"/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17" y="3804694"/>
            <a:ext cx="1809176" cy="198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rudia 1">
            <a:extLst>
              <a:ext uri="{FF2B5EF4-FFF2-40B4-BE49-F238E27FC236}">
                <a16:creationId xmlns:a16="http://schemas.microsoft.com/office/drawing/2014/main" id="{25EB9644-84E1-2309-53D2-ED5E4DF98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16" y="5166875"/>
            <a:ext cx="782508" cy="993997"/>
          </a:xfrm>
          <a:prstGeom prst="rect">
            <a:avLst/>
          </a:prstGeom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A09787E8-7E57-08D0-56FF-C7B0D3ABC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57" t="4576"/>
          <a:stretch/>
        </p:blipFill>
        <p:spPr>
          <a:xfrm>
            <a:off x="3714840" y="5106559"/>
            <a:ext cx="998081" cy="1114628"/>
          </a:xfrm>
          <a:prstGeom prst="rect">
            <a:avLst/>
          </a:prstGeom>
        </p:spPr>
      </p:pic>
      <p:pic>
        <p:nvPicPr>
          <p:cNvPr id="4" name="Irudia 3">
            <a:extLst>
              <a:ext uri="{FF2B5EF4-FFF2-40B4-BE49-F238E27FC236}">
                <a16:creationId xmlns:a16="http://schemas.microsoft.com/office/drawing/2014/main" id="{B3211EEE-5A6A-1798-A488-F03D070E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740" y="5186678"/>
            <a:ext cx="947636" cy="961572"/>
          </a:xfrm>
          <a:prstGeom prst="rect">
            <a:avLst/>
          </a:prstGeom>
        </p:spPr>
      </p:pic>
      <p:pic>
        <p:nvPicPr>
          <p:cNvPr id="5" name="Irudia 4">
            <a:extLst>
              <a:ext uri="{FF2B5EF4-FFF2-40B4-BE49-F238E27FC236}">
                <a16:creationId xmlns:a16="http://schemas.microsoft.com/office/drawing/2014/main" id="{07566964-9FE3-5A38-4680-5CAF28EEC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576" y="5166875"/>
            <a:ext cx="998081" cy="1065621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FCC21576-D9E8-369A-5D14-978ABA7ED9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926" y="3344172"/>
            <a:ext cx="1222101" cy="752473"/>
          </a:xfrm>
          <a:prstGeom prst="rect">
            <a:avLst/>
          </a:prstGeom>
        </p:spPr>
      </p:pic>
      <p:pic>
        <p:nvPicPr>
          <p:cNvPr id="7" name="Irudia 6">
            <a:extLst>
              <a:ext uri="{FF2B5EF4-FFF2-40B4-BE49-F238E27FC236}">
                <a16:creationId xmlns:a16="http://schemas.microsoft.com/office/drawing/2014/main" id="{E9AE80A0-D5CA-12FC-2C42-BFB4FDFBFE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746" y="2621402"/>
            <a:ext cx="1188459" cy="729595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EF0DD26C-6907-4099-3B8B-0D30087596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407" y="2429011"/>
            <a:ext cx="1502807" cy="966090"/>
          </a:xfrm>
          <a:prstGeom prst="rect">
            <a:avLst/>
          </a:prstGeom>
        </p:spPr>
      </p:pic>
      <p:pic>
        <p:nvPicPr>
          <p:cNvPr id="9" name="Irudia 8">
            <a:extLst>
              <a:ext uri="{FF2B5EF4-FFF2-40B4-BE49-F238E27FC236}">
                <a16:creationId xmlns:a16="http://schemas.microsoft.com/office/drawing/2014/main" id="{F3ADF742-2B9B-0A63-C92E-54A372158D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8325" y="2325196"/>
            <a:ext cx="1629332" cy="10699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26</a:t>
            </a:fld>
            <a:endParaRPr/>
          </a:p>
        </p:txBody>
      </p:sp>
      <p:sp>
        <p:nvSpPr>
          <p:cNvPr id="405" name="Google Shape;405;p27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800" dirty="0">
                <a:solidFill>
                  <a:schemeClr val="lt1"/>
                </a:solidFill>
              </a:rPr>
              <a:t>2. Multimodální městská logistika </a:t>
            </a:r>
            <a:endParaRPr dirty="0"/>
          </a:p>
        </p:txBody>
      </p:sp>
      <p:sp>
        <p:nvSpPr>
          <p:cNvPr id="406" name="Google Shape;406;p27"/>
          <p:cNvSpPr/>
          <p:nvPr/>
        </p:nvSpPr>
        <p:spPr>
          <a:xfrm>
            <a:off x="292944" y="1603065"/>
            <a:ext cx="836773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rgbClr val="18C320"/>
                </a:solidFill>
              </a:rPr>
              <a:t>DEFINICE</a:t>
            </a:r>
            <a:endParaRPr lang="cs-CZ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dirty="0"/>
              <a:t>Především bychom měli definovat pojem MULTIMODÁLNÍ doprava nebo logistika a nezaměňovat ho s INTERMODÁLNÍ dopravou.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dirty="0"/>
              <a:t>Nabízíme vám prohlídku webových stránek logistického operátora specializujícího se na vnitroevropskou multimodální dopravu. I když je to mimo oblast působnosti logistiky na poslední míli, uvedená vysvětlení jsou velmi užitečná pro pochopení pojmů: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b="1" dirty="0">
                <a:solidFill>
                  <a:schemeClr val="dk1"/>
                </a:solidFill>
              </a:rPr>
              <a:t>Zdroj (webové stránky v jazyce EN): CMA CGM Group. (2020, 13. listopadu). Intermodální vs. multimodální přeprava: Jaký je mezi nimi rozdíl? </a:t>
            </a:r>
          </a:p>
          <a:p>
            <a:pPr lvl="0" algn="just"/>
            <a:endParaRPr lang="cs-CZ" sz="1600" b="1" dirty="0">
              <a:solidFill>
                <a:schemeClr val="dk1"/>
              </a:solidFill>
            </a:endParaRPr>
          </a:p>
          <a:p>
            <a:pPr lvl="0" algn="just"/>
            <a:r>
              <a:rPr lang="cs-CZ" sz="1600" b="1" dirty="0">
                <a:solidFill>
                  <a:schemeClr val="dk1"/>
                </a:solidFill>
              </a:rPr>
              <a:t>https://www.containerships.eu/</a:t>
            </a:r>
            <a:r>
              <a:rPr lang="cs-CZ" sz="1600" b="1" dirty="0" err="1">
                <a:solidFill>
                  <a:schemeClr val="dk1"/>
                </a:solidFill>
              </a:rPr>
              <a:t>news</a:t>
            </a:r>
            <a:r>
              <a:rPr lang="cs-CZ" sz="1600" b="1" dirty="0">
                <a:solidFill>
                  <a:schemeClr val="dk1"/>
                </a:solidFill>
              </a:rPr>
              <a:t>/</a:t>
            </a:r>
            <a:r>
              <a:rPr lang="cs-CZ" sz="1600" b="1" dirty="0" err="1">
                <a:solidFill>
                  <a:schemeClr val="dk1"/>
                </a:solidFill>
              </a:rPr>
              <a:t>intermodal</a:t>
            </a:r>
            <a:r>
              <a:rPr lang="cs-CZ" sz="1600" b="1" dirty="0">
                <a:solidFill>
                  <a:schemeClr val="dk1"/>
                </a:solidFill>
              </a:rPr>
              <a:t>-vs-</a:t>
            </a:r>
            <a:r>
              <a:rPr lang="cs-CZ" sz="1600" b="1" dirty="0" err="1">
                <a:solidFill>
                  <a:schemeClr val="dk1"/>
                </a:solidFill>
              </a:rPr>
              <a:t>multimodal</a:t>
            </a:r>
            <a:r>
              <a:rPr lang="cs-CZ" sz="1600" b="1" dirty="0">
                <a:solidFill>
                  <a:schemeClr val="dk1"/>
                </a:solidFill>
              </a:rPr>
              <a:t>-</a:t>
            </a:r>
            <a:r>
              <a:rPr lang="cs-CZ" sz="1600" b="1" dirty="0" err="1">
                <a:solidFill>
                  <a:schemeClr val="dk1"/>
                </a:solidFill>
              </a:rPr>
              <a:t>what-is-the-difference</a:t>
            </a:r>
            <a:r>
              <a:rPr lang="cs-CZ" sz="1600" b="1" dirty="0">
                <a:solidFill>
                  <a:schemeClr val="dk1"/>
                </a:solidFill>
              </a:rPr>
              <a:t>. </a:t>
            </a:r>
          </a:p>
          <a:p>
            <a:pPr lvl="0" algn="just"/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 txBox="1"/>
          <p:nvPr/>
        </p:nvSpPr>
        <p:spPr>
          <a:xfrm>
            <a:off x="470781" y="5604120"/>
            <a:ext cx="83727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800" b="1" dirty="0">
                <a:solidFill>
                  <a:srgbClr val="18C320"/>
                </a:solidFill>
              </a:rPr>
              <a:t>MULTIMODÁLNÍ VS. INTERMODÁLNÍ DOPRAVA</a:t>
            </a:r>
            <a:endParaRPr dirty="0">
              <a:solidFill>
                <a:srgbClr val="18C32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27</a:t>
            </a:fld>
            <a:endParaRPr/>
          </a:p>
        </p:txBody>
      </p:sp>
      <p:sp>
        <p:nvSpPr>
          <p:cNvPr id="413" name="Google Shape;413;p28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800" dirty="0">
                <a:solidFill>
                  <a:schemeClr val="lt1"/>
                </a:solidFill>
              </a:rPr>
              <a:t>2. Multimodální městská logistika </a:t>
            </a:r>
            <a:endParaRPr lang="es-ES" sz="2800" dirty="0"/>
          </a:p>
        </p:txBody>
      </p:sp>
      <p:sp>
        <p:nvSpPr>
          <p:cNvPr id="414" name="Google Shape;414;p28"/>
          <p:cNvSpPr/>
          <p:nvPr/>
        </p:nvSpPr>
        <p:spPr>
          <a:xfrm>
            <a:off x="292944" y="1603065"/>
            <a:ext cx="8537547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</a:rPr>
              <a:t>Shrnutí:</a:t>
            </a:r>
            <a:endParaRPr lang="cs-CZ" dirty="0"/>
          </a:p>
          <a:p>
            <a:pPr lvl="0" algn="just"/>
            <a:r>
              <a:rPr lang="cs-CZ" sz="1600" dirty="0"/>
              <a:t>Intermodální i multimodální přeprava zahrnuje přepravu nákladu z místa původu do místa určení více než jedním druhem dopravy. Rozdíl je však ve smlouvě. Při </a:t>
            </a:r>
            <a:r>
              <a:rPr lang="cs-CZ" sz="1600" b="1" dirty="0"/>
              <a:t>multimodální </a:t>
            </a:r>
            <a:r>
              <a:rPr lang="cs-CZ" sz="1600" dirty="0"/>
              <a:t>přepravě se jedna smlouva vztahuje na celou cestu. Při </a:t>
            </a:r>
            <a:r>
              <a:rPr lang="cs-CZ" sz="1600" b="1" dirty="0"/>
              <a:t>intermodální</a:t>
            </a:r>
            <a:r>
              <a:rPr lang="cs-CZ" sz="1600" dirty="0"/>
              <a:t> přepravě je pro každý jednotlivý úsek cesty uzavřena samostatná smlouva.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b="1" dirty="0"/>
              <a:t>Závěr: </a:t>
            </a:r>
          </a:p>
          <a:p>
            <a:pPr lvl="0" algn="just"/>
            <a:r>
              <a:rPr lang="cs-CZ" sz="1600" dirty="0"/>
              <a:t>O multimodální městskou logistiku půjde tehdy, když se k doručování ve městě bude používat více dopravních prostředků a dokonce i kategorií vozidel, ale vše bude probíhat na základě jedné smlouvy.</a:t>
            </a:r>
          </a:p>
        </p:txBody>
      </p:sp>
      <p:pic>
        <p:nvPicPr>
          <p:cNvPr id="415" name="Google Shape;415;p28"/>
          <p:cNvPicPr preferRelativeResize="0"/>
          <p:nvPr/>
        </p:nvPicPr>
        <p:blipFill rotWithShape="1">
          <a:blip r:embed="rId3">
            <a:alphaModFix/>
          </a:blip>
          <a:srcRect t="16014"/>
          <a:stretch/>
        </p:blipFill>
        <p:spPr>
          <a:xfrm>
            <a:off x="1240971" y="3069775"/>
            <a:ext cx="7104112" cy="15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8"/>
          <p:cNvSpPr txBox="1"/>
          <p:nvPr/>
        </p:nvSpPr>
        <p:spPr>
          <a:xfrm>
            <a:off x="434477" y="4728754"/>
            <a:ext cx="81347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00" dirty="0">
                <a:solidFill>
                  <a:schemeClr val="dk1"/>
                </a:solidFill>
              </a:rPr>
              <a:t>Zdroj (webové stránky): CMA CGM Group. (2020, 13. listopadu). Intermodální vs. multimodální přeprava: Jaký je mezi nimi rozdíl? </a:t>
            </a:r>
            <a:r>
              <a:rPr lang="es-ES" sz="1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https://www.containerships.eu/news/intermodal-vs-multimodal-what-is-the-difference</a:t>
            </a:r>
            <a:r>
              <a:rPr lang="es-ES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28</a:t>
            </a:fld>
            <a:endParaRPr/>
          </a:p>
        </p:txBody>
      </p:sp>
      <p:sp>
        <p:nvSpPr>
          <p:cNvPr id="422" name="Google Shape;422;p29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800" dirty="0">
                <a:solidFill>
                  <a:schemeClr val="lt1"/>
                </a:solidFill>
              </a:rPr>
              <a:t>2. Multimodální městská logistika </a:t>
            </a:r>
            <a:endParaRPr lang="es-ES" sz="2800" dirty="0"/>
          </a:p>
        </p:txBody>
      </p:sp>
      <p:sp>
        <p:nvSpPr>
          <p:cNvPr id="423" name="Google Shape;423;p29"/>
          <p:cNvSpPr/>
          <p:nvPr/>
        </p:nvSpPr>
        <p:spPr>
          <a:xfrm>
            <a:off x="292943" y="1603065"/>
            <a:ext cx="7356071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VÝHODY</a:t>
            </a:r>
            <a:endParaRPr lang="en-GB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  <a:p>
            <a:pPr lvl="5" indent="-101600" algn="just">
              <a:buSzPts val="1600"/>
              <a:buFont typeface="Arial"/>
              <a:buChar char="-"/>
            </a:pP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/>
              <a:t>Nejlepší alternativa dopravy, která se používá, pro každou distribuční  oblast.</a:t>
            </a:r>
            <a:endParaRPr lang="cs-CZ" dirty="0"/>
          </a:p>
          <a:p>
            <a:pPr lvl="5" indent="-101600" algn="just">
              <a:buSzPts val="1600"/>
              <a:buFont typeface="Arial"/>
              <a:buChar char="-"/>
            </a:pP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/>
              <a:t>Snížení emisí CO2 a GEI</a:t>
            </a:r>
            <a:endParaRPr lang="cs-CZ" dirty="0"/>
          </a:p>
          <a:p>
            <a:pPr lvl="5" indent="-101600" algn="just">
              <a:buSzPts val="1600"/>
              <a:buFont typeface="Arial"/>
              <a:buChar char="-"/>
            </a:pP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/>
              <a:t>Vozidlo přizpůsobené vlastnostem výrobku a služeb</a:t>
            </a:r>
            <a:endParaRPr lang="cs-CZ" dirty="0"/>
          </a:p>
          <a:p>
            <a:pPr lvl="5" indent="-101600" algn="just">
              <a:buSzPts val="1600"/>
              <a:buFont typeface="Arial"/>
              <a:buChar char="-"/>
            </a:pP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/>
              <a:t>Větší možnosti využití nízkouhlíkových vozidel a vozidel s nulovými emisemi.</a:t>
            </a:r>
            <a:endParaRPr lang="cs-CZ" dirty="0"/>
          </a:p>
          <a:p>
            <a:pPr lvl="5" indent="-101600" algn="just">
              <a:buSzPts val="1600"/>
              <a:buFont typeface="Arial"/>
              <a:buChar char="-"/>
            </a:pP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/>
              <a:t>Možnosti snížení počtu nákladních vozidel přijíždějících do města</a:t>
            </a:r>
          </a:p>
          <a:p>
            <a:pPr marL="0" marR="0" lvl="5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NEVÝHODY</a:t>
            </a:r>
            <a:endParaRPr lang="cs-CZ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1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s-CZ" sz="1600" dirty="0"/>
              <a:t>Riziko</a:t>
            </a:r>
            <a: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že se zboří poškodí</a:t>
            </a:r>
            <a:endParaRPr lang="cs-CZ" dirty="0"/>
          </a:p>
          <a:p>
            <a:pPr lvl="0" indent="-101600" algn="just">
              <a:buSzPts val="1600"/>
              <a:buFont typeface="Arial"/>
              <a:buChar char="-"/>
            </a:pPr>
            <a:r>
              <a:rPr lang="cs-CZ" sz="1600" dirty="0"/>
              <a:t>Nové subjekty v distribučním řetězci, proto je důležité mít technologii, která pomáhá zboží sledovat</a:t>
            </a:r>
          </a:p>
          <a:p>
            <a:pPr lvl="0" indent="-101600" algn="just">
              <a:buSzPts val="1600"/>
              <a:buFont typeface="Arial"/>
              <a:buChar char="-"/>
            </a:pPr>
            <a:r>
              <a:rPr lang="cs-CZ" sz="1600" dirty="0"/>
              <a:t>Firmy mohou mít potíže se změnou distribučních modelů (přeškolení nebo propuštění pracovníků, např. řidičů kamionů).</a:t>
            </a:r>
          </a:p>
          <a:p>
            <a:pPr lvl="0" indent="-101600" algn="just">
              <a:buSzPts val="1600"/>
              <a:buFont typeface="Arial"/>
              <a:buChar char="-"/>
            </a:pPr>
            <a:r>
              <a:rPr lang="cs-CZ" sz="1600" dirty="0"/>
              <a:t>Je to ekonomicky výhodné? </a:t>
            </a:r>
            <a:endParaRPr lang="cs-CZ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7622890" y="2311378"/>
            <a:ext cx="1123404" cy="1267099"/>
          </a:xfrm>
          <a:prstGeom prst="mathPlus">
            <a:avLst>
              <a:gd name="adj1" fmla="val 23520"/>
            </a:avLst>
          </a:prstGeom>
          <a:solidFill>
            <a:srgbClr val="18C32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7649015" y="4709535"/>
            <a:ext cx="1071154" cy="679269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29</a:t>
            </a:fld>
            <a:endParaRPr/>
          </a:p>
        </p:txBody>
      </p:sp>
      <p:sp>
        <p:nvSpPr>
          <p:cNvPr id="431" name="Google Shape;431;p30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800" dirty="0">
                <a:solidFill>
                  <a:schemeClr val="lt1"/>
                </a:solidFill>
              </a:rPr>
              <a:t>2. Multimodální městská logistika </a:t>
            </a:r>
            <a:endParaRPr lang="es-ES" sz="2800" dirty="0"/>
          </a:p>
        </p:txBody>
      </p:sp>
      <p:sp>
        <p:nvSpPr>
          <p:cNvPr id="432" name="Google Shape;432;p30"/>
          <p:cNvSpPr/>
          <p:nvPr/>
        </p:nvSpPr>
        <p:spPr>
          <a:xfrm>
            <a:off x="292944" y="1603065"/>
            <a:ext cx="836773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MULTIMOD</a:t>
            </a: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s-ES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NÍ</a:t>
            </a:r>
            <a:r>
              <a:rPr lang="es-ES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 DISTRIBU</a:t>
            </a: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ČNÍ</a:t>
            </a:r>
            <a:r>
              <a:rPr lang="es-ES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 SCH</a:t>
            </a: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s-ES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s-ES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16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DOSTUPNÁ V LMD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dirty="0"/>
              <a:t>Multimodální distribuční schéma použitelné při distribuci na poslední míli závisí na:</a:t>
            </a:r>
          </a:p>
          <a:p>
            <a:pPr lvl="0" algn="just"/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buSzPts val="1600"/>
              <a:buFont typeface="Arial"/>
              <a:buAutoNum type="arabicParenR"/>
            </a:pPr>
            <a:r>
              <a:rPr lang="cs-CZ" sz="1600" b="1" dirty="0"/>
              <a:t>distribučním modelu</a:t>
            </a:r>
            <a:r>
              <a:rPr lang="cs-CZ" sz="1600" dirty="0"/>
              <a:t>, který distributor nebo provozovatel vozového parku používá k dodání výrobků do města.</a:t>
            </a:r>
          </a:p>
          <a:p>
            <a:pPr marL="342900" lvl="0" indent="-342900" algn="just">
              <a:buSzPts val="1600"/>
              <a:buFont typeface="Arial"/>
              <a:buAutoNum type="arabicParenR"/>
            </a:pPr>
            <a:endParaRPr lang="cs-CZ" sz="1600" dirty="0"/>
          </a:p>
          <a:p>
            <a:pPr marL="342900" lvl="0" indent="-342900" algn="just">
              <a:buSzPts val="1600"/>
              <a:buFont typeface="Arial"/>
              <a:buAutoNum type="arabicParenR"/>
            </a:pPr>
            <a:r>
              <a:rPr lang="cs-CZ" sz="1600" b="1" dirty="0"/>
              <a:t>produktu</a:t>
            </a:r>
            <a:r>
              <a:rPr lang="cs-CZ" sz="1600" dirty="0"/>
              <a:t>, který má být dodán, a jeho dodacích vlastnostech. </a:t>
            </a:r>
          </a:p>
          <a:p>
            <a:pPr lvl="0" algn="just">
              <a:buSzPts val="1600"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cs-CZ" sz="1600" dirty="0"/>
              <a:t>Všechny schémata mají stejný cíl: použít nejvhodnější způsob dopravy podle místa původu a určení zboží. A právě vzdálenost od místa původu do místa určení bude kritériem, podle kterého se bude vybírat dopravní prostředek, který bude použit.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</a:t>
            </a:fld>
            <a:endParaRPr/>
          </a:p>
        </p:txBody>
      </p:sp>
      <p:sp>
        <p:nvSpPr>
          <p:cNvPr id="47" name="Google Shape;47;p1"/>
          <p:cNvSpPr/>
          <p:nvPr/>
        </p:nvSpPr>
        <p:spPr>
          <a:xfrm>
            <a:off x="313508" y="891234"/>
            <a:ext cx="8477795" cy="523220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chemeClr val="lt1"/>
                </a:solidFill>
              </a:rPr>
              <a:t>Cíl</a:t>
            </a:r>
            <a:r>
              <a:rPr lang="es-E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kapsle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313509" y="1586972"/>
            <a:ext cx="8464731" cy="224676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2000" dirty="0" err="1">
                <a:solidFill>
                  <a:schemeClr val="dk1"/>
                </a:solidFill>
              </a:rPr>
              <a:t>Žák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porozumí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různým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druhům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dopravy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používaným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při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distribuci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na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poslední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míli</a:t>
            </a:r>
            <a:r>
              <a:rPr lang="en-GB" sz="2000" dirty="0">
                <a:solidFill>
                  <a:schemeClr val="dk1"/>
                </a:solidFill>
              </a:rPr>
              <a:t> (LMD). </a:t>
            </a:r>
            <a:r>
              <a:rPr lang="en-GB" sz="2000" dirty="0" err="1">
                <a:solidFill>
                  <a:schemeClr val="dk1"/>
                </a:solidFill>
              </a:rPr>
              <a:t>Zvláštní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pozornost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bude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věnována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silniční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dopravě</a:t>
            </a:r>
            <a:r>
              <a:rPr lang="en-GB" sz="2000" dirty="0">
                <a:solidFill>
                  <a:schemeClr val="dk1"/>
                </a:solidFill>
              </a:rPr>
              <a:t>, ale </a:t>
            </a:r>
            <a:r>
              <a:rPr lang="en-GB" sz="2000" dirty="0" err="1">
                <a:solidFill>
                  <a:schemeClr val="dk1"/>
                </a:solidFill>
              </a:rPr>
              <a:t>zahrnut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bude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multimodální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přístup</a:t>
            </a:r>
            <a:r>
              <a:rPr lang="en-GB" sz="2000" dirty="0">
                <a:solidFill>
                  <a:schemeClr val="dk1"/>
                </a:solidFill>
              </a:rPr>
              <a:t>. V </a:t>
            </a:r>
            <a:r>
              <a:rPr lang="en-GB" sz="2000" dirty="0" err="1">
                <a:solidFill>
                  <a:schemeClr val="dk1"/>
                </a:solidFill>
              </a:rPr>
              <a:t>souvislosti</a:t>
            </a:r>
            <a:r>
              <a:rPr lang="en-GB" sz="2000" dirty="0">
                <a:solidFill>
                  <a:schemeClr val="dk1"/>
                </a:solidFill>
              </a:rPr>
              <a:t> se </a:t>
            </a:r>
            <a:r>
              <a:rPr lang="en-GB" sz="2000" dirty="0" err="1">
                <a:solidFill>
                  <a:schemeClr val="dk1"/>
                </a:solidFill>
              </a:rPr>
              <a:t>silniční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dopravou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bude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vysvětleno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šest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hlavních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ukazatelů</a:t>
            </a:r>
            <a:r>
              <a:rPr lang="en-GB" sz="2000" dirty="0">
                <a:solidFill>
                  <a:schemeClr val="dk1"/>
                </a:solidFill>
              </a:rPr>
              <a:t>, </a:t>
            </a:r>
            <a:r>
              <a:rPr lang="en-GB" sz="2000" dirty="0" err="1">
                <a:solidFill>
                  <a:schemeClr val="dk1"/>
                </a:solidFill>
              </a:rPr>
              <a:t>které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distributoři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nebo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logističtí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operátoři</a:t>
            </a:r>
            <a:r>
              <a:rPr lang="en-GB" sz="2000" dirty="0">
                <a:solidFill>
                  <a:schemeClr val="dk1"/>
                </a:solidFill>
              </a:rPr>
              <a:t> LMD </a:t>
            </a:r>
            <a:r>
              <a:rPr lang="en-GB" sz="2000" dirty="0" err="1">
                <a:solidFill>
                  <a:schemeClr val="dk1"/>
                </a:solidFill>
              </a:rPr>
              <a:t>zvažují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při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plánování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dodávek</a:t>
            </a:r>
            <a:r>
              <a:rPr lang="en-GB" sz="2000" dirty="0">
                <a:solidFill>
                  <a:schemeClr val="dk1"/>
                </a:solidFill>
              </a:rPr>
              <a:t>. </a:t>
            </a:r>
            <a:r>
              <a:rPr lang="en-GB" sz="2000" dirty="0" err="1">
                <a:solidFill>
                  <a:schemeClr val="dk1"/>
                </a:solidFill>
              </a:rPr>
              <a:t>Budou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rovněž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odhaleny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vztahy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mezi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těmito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ukazateli</a:t>
            </a:r>
            <a:r>
              <a:rPr lang="en-GB" sz="2000" dirty="0">
                <a:solidFill>
                  <a:schemeClr val="dk1"/>
                </a:solidFill>
              </a:rPr>
              <a:t> a </a:t>
            </a:r>
            <a:r>
              <a:rPr lang="en-GB" sz="2000" dirty="0" err="1">
                <a:solidFill>
                  <a:schemeClr val="dk1"/>
                </a:solidFill>
              </a:rPr>
              <a:t>kategorií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vozidel</a:t>
            </a:r>
            <a:r>
              <a:rPr lang="en-GB" sz="2000" dirty="0">
                <a:solidFill>
                  <a:schemeClr val="dk1"/>
                </a:solidFill>
              </a:rPr>
              <a:t>. </a:t>
            </a:r>
            <a:r>
              <a:rPr lang="en-GB" sz="2000" dirty="0" err="1">
                <a:solidFill>
                  <a:schemeClr val="dk1"/>
                </a:solidFill>
              </a:rPr>
              <a:t>Vysvětlena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budou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také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vozidla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na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míru</a:t>
            </a:r>
            <a:r>
              <a:rPr lang="en-GB" sz="2000" dirty="0">
                <a:solidFill>
                  <a:schemeClr val="dk1"/>
                </a:solidFill>
              </a:rPr>
              <a:t>.</a:t>
            </a:r>
            <a:endParaRPr lang="en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" name="Google Shape;49;p1"/>
          <p:cNvGraphicFramePr/>
          <p:nvPr>
            <p:extLst>
              <p:ext uri="{D42A27DB-BD31-4B8C-83A1-F6EECF244321}">
                <p14:modId xmlns:p14="http://schemas.microsoft.com/office/powerpoint/2010/main" val="2585882318"/>
              </p:ext>
            </p:extLst>
          </p:nvPr>
        </p:nvGraphicFramePr>
        <p:xfrm>
          <a:off x="326571" y="4053498"/>
          <a:ext cx="8464750" cy="906090"/>
        </p:xfrm>
        <a:graphic>
          <a:graphicData uri="http://schemas.openxmlformats.org/drawingml/2006/table">
            <a:tbl>
              <a:tblPr>
                <a:noFill/>
                <a:tableStyleId>{D99D5D1A-7A23-40EF-93C2-3D8D4F59CC9D}</a:tableStyleId>
              </a:tblPr>
              <a:tblGrid>
                <a:gridCol w="24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225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sym typeface="Arial"/>
                        </a:rPr>
                        <a:t>Kategorie</a:t>
                      </a:r>
                      <a:endParaRPr sz="1800" u="none" strike="noStrike" cap="none" dirty="0"/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C32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E-learning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EQF</a:t>
                      </a:r>
                      <a:endParaRPr sz="1800" u="none" strike="noStrike" cap="none"/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Google Shape;50;p1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" name="Google Shape;51;p1"/>
          <p:cNvGraphicFramePr/>
          <p:nvPr>
            <p:extLst>
              <p:ext uri="{D42A27DB-BD31-4B8C-83A1-F6EECF244321}">
                <p14:modId xmlns:p14="http://schemas.microsoft.com/office/powerpoint/2010/main" val="2642747670"/>
              </p:ext>
            </p:extLst>
          </p:nvPr>
        </p:nvGraphicFramePr>
        <p:xfrm>
          <a:off x="326572" y="5281362"/>
          <a:ext cx="8490875" cy="342570"/>
        </p:xfrm>
        <a:graphic>
          <a:graphicData uri="http://schemas.openxmlformats.org/drawingml/2006/table">
            <a:tbl>
              <a:tblPr>
                <a:noFill/>
                <a:tableStyleId>{D99D5D1A-7A23-40EF-93C2-3D8D4F59CC9D}</a:tableStyleId>
              </a:tblPr>
              <a:tblGrid>
                <a:gridCol w="24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sym typeface="Arial"/>
                        </a:rPr>
                        <a:t>Cvičení</a:t>
                      </a:r>
                      <a:endParaRPr lang="en-GB" sz="1800" u="none" strike="noStrike" cap="none" noProof="0" dirty="0"/>
                    </a:p>
                  </a:txBody>
                  <a:tcPr marL="54600" marR="54600" marT="34125" marB="341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ANO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4600" marR="54600" marT="34125" marB="341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Google Shape;52;p1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E6435EE9-46F5-57EF-B7FD-3A9C72E3F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70002"/>
              </p:ext>
            </p:extLst>
          </p:nvPr>
        </p:nvGraphicFramePr>
        <p:xfrm>
          <a:off x="339634" y="5869191"/>
          <a:ext cx="8477796" cy="616904"/>
        </p:xfrm>
        <a:graphic>
          <a:graphicData uri="http://schemas.openxmlformats.org/drawingml/2006/table">
            <a:tbl>
              <a:tblPr/>
              <a:tblGrid>
                <a:gridCol w="2429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Časová</a:t>
                      </a:r>
                      <a:r>
                        <a:rPr lang="cs-CZ" sz="1800" b="0" i="0" u="none" strike="noStrike" baseline="0" noProof="0" dirty="0">
                          <a:solidFill>
                            <a:srgbClr val="FFFFFF"/>
                          </a:solidFill>
                          <a:latin typeface="Arial"/>
                        </a:rPr>
                        <a:t> náročnost</a:t>
                      </a:r>
                      <a:endParaRPr lang="en-GB" sz="1800" noProof="0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Arial"/>
                        </a:rPr>
                        <a:t> 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Obsah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15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Cvičení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3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Extra </a:t>
                      </a:r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materi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á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5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30</a:t>
            </a:fld>
            <a:endParaRPr/>
          </a:p>
        </p:txBody>
      </p:sp>
      <p:sp>
        <p:nvSpPr>
          <p:cNvPr id="438" name="Google Shape;438;p31"/>
          <p:cNvSpPr txBox="1"/>
          <p:nvPr/>
        </p:nvSpPr>
        <p:spPr>
          <a:xfrm>
            <a:off x="285531" y="888275"/>
            <a:ext cx="8509997" cy="483326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800" dirty="0">
                <a:solidFill>
                  <a:schemeClr val="lt1"/>
                </a:solidFill>
              </a:rPr>
              <a:t>2. Multimodální městská logistika </a:t>
            </a:r>
            <a:endParaRPr lang="es-ES" sz="2800" dirty="0"/>
          </a:p>
        </p:txBody>
      </p:sp>
      <p:sp>
        <p:nvSpPr>
          <p:cNvPr id="439" name="Google Shape;439;p31"/>
          <p:cNvSpPr/>
          <p:nvPr/>
        </p:nvSpPr>
        <p:spPr>
          <a:xfrm>
            <a:off x="2756262" y="1694506"/>
            <a:ext cx="5969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b="1" dirty="0">
                <a:solidFill>
                  <a:srgbClr val="18C320"/>
                </a:solidFill>
              </a:rPr>
              <a:t>MULTIMODÁLNÍ PŘÍSTUP S VYUŽITÍM VODNÍCH CEST: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es-ES" sz="1600" dirty="0"/>
              <a:t>Jedním z alternativních způsobů přepravy nákladu ve městech je využití vodních cest, zejména ve velkých městech, protože silnice jsou přetížené. Stále více se využívají řeky a kanály. Dokonce i ty spalovací lodě jsou nahrazovány "neznečišťujícími" loděmi nebo dokonce autonomními. </a:t>
            </a:r>
          </a:p>
        </p:txBody>
      </p:sp>
      <p:pic>
        <p:nvPicPr>
          <p:cNvPr id="440" name="Google Shape;4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30" y="1741443"/>
            <a:ext cx="1397728" cy="174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836" y="3853815"/>
            <a:ext cx="1976233" cy="2298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1"/>
          <p:cNvSpPr/>
          <p:nvPr/>
        </p:nvSpPr>
        <p:spPr>
          <a:xfrm>
            <a:off x="2834641" y="4026506"/>
            <a:ext cx="58129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b="1" dirty="0">
                <a:solidFill>
                  <a:srgbClr val="18C320"/>
                </a:solidFill>
              </a:rPr>
              <a:t>MULTIMODÁLNÍ PŘÍSTUP S VYUŽITÍM TRAMVAJÍ NEBO METRA: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es-ES" sz="1600" dirty="0"/>
              <a:t>Využití tramvají a metra pro distribuci zboží ve městech je možností, která byla v některých městech zavedena a v jiných je nebo byla zkoumána s ohledem na rostoucí obtížnost přístupu do center měst. </a:t>
            </a:r>
          </a:p>
        </p:txBody>
      </p:sp>
      <p:sp>
        <p:nvSpPr>
          <p:cNvPr id="443" name="Google Shape;443;p31"/>
          <p:cNvSpPr txBox="1"/>
          <p:nvPr/>
        </p:nvSpPr>
        <p:spPr>
          <a:xfrm>
            <a:off x="3448594" y="6178733"/>
            <a:ext cx="53296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s-ES" sz="1600" dirty="0"/>
              <a:t>Více informací v kapitole 2.1.4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31</a:t>
            </a:fld>
            <a:endParaRPr/>
          </a:p>
        </p:txBody>
      </p:sp>
      <p:sp>
        <p:nvSpPr>
          <p:cNvPr id="449" name="Google Shape;449;p32"/>
          <p:cNvSpPr txBox="1"/>
          <p:nvPr/>
        </p:nvSpPr>
        <p:spPr>
          <a:xfrm>
            <a:off x="285531" y="901337"/>
            <a:ext cx="8510100" cy="54849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0" indent="-742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cs-CZ" sz="2800" dirty="0">
                <a:solidFill>
                  <a:schemeClr val="lt1"/>
                </a:solidFill>
              </a:rPr>
              <a:t>Vozidla na míru</a:t>
            </a:r>
            <a:endParaRPr dirty="0"/>
          </a:p>
        </p:txBody>
      </p:sp>
      <p:sp>
        <p:nvSpPr>
          <p:cNvPr id="450" name="Google Shape;450;p32"/>
          <p:cNvSpPr/>
          <p:nvPr/>
        </p:nvSpPr>
        <p:spPr>
          <a:xfrm>
            <a:off x="286344" y="1625511"/>
            <a:ext cx="8367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dirty="0">
                <a:solidFill>
                  <a:schemeClr val="dk1"/>
                </a:solidFill>
              </a:rPr>
              <a:t>V některých městech vyvíjejí provozovatelé nebo distributoři vozidla na míru, aby mohli provádět distribuci na poslední míli co nejudržitelnějším a nejefektivnějším způsobem. Některé příklady jsou následující:</a:t>
            </a:r>
          </a:p>
        </p:txBody>
      </p:sp>
      <p:pic>
        <p:nvPicPr>
          <p:cNvPr id="451" name="Google Shape;4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177" y="4346125"/>
            <a:ext cx="2663726" cy="180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6624" y="4420010"/>
            <a:ext cx="3917451" cy="165993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2"/>
          <p:cNvSpPr txBox="1"/>
          <p:nvPr/>
        </p:nvSpPr>
        <p:spPr>
          <a:xfrm>
            <a:off x="385899" y="2654034"/>
            <a:ext cx="38562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Utrecht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(2)</a:t>
            </a:r>
            <a:endParaRPr dirty="0"/>
          </a:p>
          <a:p>
            <a:pPr lvl="0" algn="just"/>
            <a:r>
              <a:rPr lang="es-ES" sz="1600" dirty="0"/>
              <a:t>Služba efektivně provádí operace na poslední </a:t>
            </a:r>
            <a:r>
              <a:rPr lang="es-ES" sz="1600" dirty="0">
                <a:solidFill>
                  <a:schemeClr val="tx1"/>
                </a:solidFill>
              </a:rPr>
              <a:t>míli</a:t>
            </a:r>
            <a:r>
              <a:rPr lang="es-ES" sz="1600" dirty="0"/>
              <a:t> pro místní podniky, zejména pro turistická zařízení, restaurace a stravovací zařízení. </a:t>
            </a:r>
          </a:p>
        </p:txBody>
      </p:sp>
      <p:sp>
        <p:nvSpPr>
          <p:cNvPr id="454" name="Google Shape;454;p32"/>
          <p:cNvSpPr txBox="1"/>
          <p:nvPr/>
        </p:nvSpPr>
        <p:spPr>
          <a:xfrm>
            <a:off x="4736624" y="2695098"/>
            <a:ext cx="39371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Malaga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(3)</a:t>
            </a:r>
            <a:endParaRPr dirty="0"/>
          </a:p>
          <a:p>
            <a:pPr lvl="0" algn="just"/>
            <a:r>
              <a:rPr lang="es-ES" sz="1600" dirty="0"/>
              <a:t>Byl zahájen pilotní projekt rozvozu zásilek ve starém městě Malagy pomocí elektrických vozidel.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32</a:t>
            </a:fld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dirty="0">
                <a:solidFill>
                  <a:schemeClr val="lt1"/>
                </a:solidFill>
              </a:rPr>
              <a:t>Cvičení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509" y="1874729"/>
            <a:ext cx="84386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000"/>
            </a:pPr>
            <a:r>
              <a:rPr lang="cs-CZ" sz="1600" dirty="0">
                <a:solidFill>
                  <a:schemeClr val="tx1"/>
                </a:solidFill>
              </a:rPr>
              <a:t>U každé otázky vyberte správnou odpověď, pouze jednu:</a:t>
            </a:r>
          </a:p>
          <a:p>
            <a:pPr lvl="0" algn="just">
              <a:buSzPts val="2000"/>
            </a:pPr>
            <a:endParaRPr lang="cs-CZ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r>
              <a:rPr lang="cs-CZ" sz="1600" b="1" dirty="0">
                <a:solidFill>
                  <a:schemeClr val="tx1"/>
                </a:solidFill>
              </a:rPr>
              <a:t>1</a:t>
            </a:r>
            <a:r>
              <a:rPr lang="cs-CZ" sz="1600" dirty="0">
                <a:solidFill>
                  <a:schemeClr val="tx1"/>
                </a:solidFill>
              </a:rPr>
              <a:t>. Kterých šest hlavních ukazatelů se týká distribuce na poslední míli?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Nakládací kapacita; počet hodin jízdy; spotřeba paliva; dojezdová vzdálenost a dopad na životní prostředí.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Nakládací kapacita; spokojenost zákazníků, náklady na provoz; dojezdová vzdálenost a dopad na životní prostředí.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Nakládací kapacita; přesnost objednávek, reklamační údaje; dodací vzdálenost a dopad na životní prostředí.</a:t>
            </a:r>
          </a:p>
          <a:p>
            <a:pPr lvl="0" algn="just">
              <a:buSzPts val="2000"/>
            </a:pPr>
            <a:endParaRPr lang="en-US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509" y="1874729"/>
            <a:ext cx="84386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000"/>
            </a:pPr>
            <a:r>
              <a:rPr lang="cs-CZ" sz="1600" dirty="0">
                <a:solidFill>
                  <a:schemeClr val="tx1"/>
                </a:solidFill>
              </a:rPr>
              <a:t>U každé otázky vyberte správnou odpověď, pouze jednu:</a:t>
            </a:r>
          </a:p>
          <a:p>
            <a:pPr lvl="0" algn="just">
              <a:buSzPts val="2000"/>
            </a:pPr>
            <a:endParaRPr lang="cs-CZ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r>
              <a:rPr lang="cs-CZ" sz="1600" b="1" dirty="0">
                <a:solidFill>
                  <a:schemeClr val="tx1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. Indikátor dopadu na životní prostředí: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Nejedná se o důležitý ukazatel, který by se měl být brán v úvahu při distribuci na poslední míli.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Tento ukazatel lze snadno zlepšit. Stačí nahradit znečišťující vozidlo vozidlem na čistá paliva.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Jedná se o ukazatel, jehož význam roste, protože ve městech dochází ke stále většímu omezování vjezdu znečišťujících vozidel.</a:t>
            </a:r>
            <a:endParaRPr lang="cs-CZ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endParaRPr lang="en-US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34</a:t>
            </a:fld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dirty="0">
                <a:solidFill>
                  <a:schemeClr val="lt1"/>
                </a:solidFill>
              </a:rPr>
              <a:t>Cvičení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509" y="1874729"/>
            <a:ext cx="8438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000"/>
            </a:pPr>
            <a:r>
              <a:rPr lang="cs-CZ" sz="1600" dirty="0">
                <a:solidFill>
                  <a:schemeClr val="tx1"/>
                </a:solidFill>
              </a:rPr>
              <a:t>U každé otázky vyberte správnou odpověď, pouze jednu:</a:t>
            </a:r>
          </a:p>
          <a:p>
            <a:pPr lvl="0" algn="just">
              <a:buSzPts val="2000"/>
            </a:pPr>
            <a:endParaRPr lang="cs-CZ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r>
              <a:rPr lang="cs-CZ" sz="1600" b="1" dirty="0">
                <a:solidFill>
                  <a:schemeClr val="tx1"/>
                </a:solidFill>
              </a:rPr>
              <a:t>3</a:t>
            </a:r>
            <a:r>
              <a:rPr lang="cs-CZ" sz="1600" dirty="0">
                <a:solidFill>
                  <a:schemeClr val="tx1"/>
                </a:solidFill>
              </a:rPr>
              <a:t>. Jak je to s náklady na provoz lehkých vozidel, jako jsou jízdní kola, nákladní kola, motocykly, když potřebujete doručit různé zboží, jehož celková hmotnost se pohybuje kolem 1 300 kg?</a:t>
            </a:r>
          </a:p>
          <a:p>
            <a:pPr lvl="0" algn="just">
              <a:buSzPts val="2000"/>
            </a:pPr>
            <a:endParaRPr lang="cs-CZ" sz="160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I když je nákup vozidla s těmito vlastnostmi levnější než nákup vozidel kategorie N, při stejných nákladech na práci řidičů/cyklistů v každém vozidle dodáte méně zboží, protože jejich nosnost je pomalejší. V důsledku toho jsou provozní náklady vyšší. 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Vzhledem k tomu, že cena vozidel L je levnější než cena vozidel N, budou levnější i náklady na provoz, přestože k dodání požadovaného zboží potřebujete několik vozidel L. 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Protože nespotřebovávají palivo nebo ho spotřebovávají velmi málo, jako je tomu u motocyklů, jsou jejich provozní náklady nižší. </a:t>
            </a:r>
            <a:endParaRPr lang="cs-CZ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35</a:t>
            </a:fld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dirty="0">
                <a:solidFill>
                  <a:schemeClr val="lt1"/>
                </a:solidFill>
              </a:rPr>
              <a:t>Cvičení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509" y="1874729"/>
            <a:ext cx="84386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000"/>
            </a:pPr>
            <a:r>
              <a:rPr lang="cs-CZ" sz="1600" dirty="0">
                <a:solidFill>
                  <a:schemeClr val="tx1"/>
                </a:solidFill>
              </a:rPr>
              <a:t>U každé otázky vyberte správnou odpověď, pouze jednu:</a:t>
            </a:r>
          </a:p>
          <a:p>
            <a:pPr lvl="0" algn="just">
              <a:buSzPts val="2000"/>
            </a:pPr>
            <a:endParaRPr lang="cs-CZ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r>
              <a:rPr lang="cs-CZ" sz="1600" b="1" dirty="0">
                <a:solidFill>
                  <a:schemeClr val="tx1"/>
                </a:solidFill>
              </a:rPr>
              <a:t>4</a:t>
            </a:r>
            <a:r>
              <a:rPr lang="cs-CZ" sz="1600" dirty="0">
                <a:solidFill>
                  <a:schemeClr val="tx1"/>
                </a:solidFill>
              </a:rPr>
              <a:t>. Při distribuci na poslední míli může docházet k nebezpečným situacím, jako jsou dopravní zácpy, špatné počasí, práce na silnici... 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Vozidla L, motorová vozidla, mohou být zasažena snadněji. 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N vozidla, motorová vozidla (kde existují 3 různé podkategorie), mohou být snadněji ovlivněna.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cs-CZ" sz="1600" dirty="0"/>
              <a:t>Vozidla kategorie L i N mohou být postižena stejně. </a:t>
            </a:r>
            <a:endParaRPr lang="cs-CZ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36</a:t>
            </a:fld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509" y="1874729"/>
            <a:ext cx="8438605" cy="238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000"/>
            </a:pPr>
            <a:r>
              <a:rPr lang="en-US" sz="1600" dirty="0">
                <a:solidFill>
                  <a:schemeClr val="tx1"/>
                </a:solidFill>
              </a:rPr>
              <a:t>U </a:t>
            </a:r>
            <a:r>
              <a:rPr lang="en-US" sz="1600" dirty="0" err="1">
                <a:solidFill>
                  <a:schemeClr val="tx1"/>
                </a:solidFill>
              </a:rPr>
              <a:t>každé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otázky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vyberte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správnou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odpověď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pouze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jednu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lvl="0" algn="just">
              <a:buSzPts val="2000"/>
            </a:pPr>
            <a:endParaRPr lang="en-US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r>
              <a:rPr lang="en-US" sz="1600" b="1" dirty="0">
                <a:solidFill>
                  <a:schemeClr val="tx1"/>
                </a:solidFill>
              </a:rPr>
              <a:t>5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GB" sz="1600" dirty="0" err="1"/>
              <a:t>Pokud</a:t>
            </a:r>
            <a:r>
              <a:rPr lang="en-GB" sz="1600" dirty="0"/>
              <a:t> se k </a:t>
            </a:r>
            <a:r>
              <a:rPr lang="en-GB" sz="1600" dirty="0" err="1"/>
              <a:t>doručování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městě</a:t>
            </a:r>
            <a:r>
              <a:rPr lang="en-GB" sz="1600" dirty="0"/>
              <a:t> </a:t>
            </a:r>
            <a:r>
              <a:rPr lang="en-GB" sz="1600" dirty="0" err="1"/>
              <a:t>používá</a:t>
            </a:r>
            <a:r>
              <a:rPr lang="en-GB" sz="1600" dirty="0"/>
              <a:t>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dopravních</a:t>
            </a:r>
            <a:r>
              <a:rPr lang="en-GB" sz="1600" dirty="0"/>
              <a:t> </a:t>
            </a:r>
            <a:r>
              <a:rPr lang="en-GB" sz="1600" dirty="0" err="1"/>
              <a:t>prostředků</a:t>
            </a:r>
            <a:r>
              <a:rPr lang="en-GB" sz="1600" dirty="0"/>
              <a:t> a </a:t>
            </a:r>
            <a:r>
              <a:rPr lang="en-GB" sz="1600" dirty="0" err="1"/>
              <a:t>dokonce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cs-CZ" sz="1600" dirty="0"/>
              <a:t>různých </a:t>
            </a:r>
            <a:r>
              <a:rPr lang="en-GB" sz="1600" dirty="0" err="1"/>
              <a:t>kategori</a:t>
            </a:r>
            <a:r>
              <a:rPr lang="cs-CZ" sz="1600" dirty="0"/>
              <a:t>í</a:t>
            </a:r>
            <a:r>
              <a:rPr lang="en-GB" sz="1600" dirty="0"/>
              <a:t> </a:t>
            </a:r>
            <a:r>
              <a:rPr lang="en-GB" sz="1600" dirty="0" err="1"/>
              <a:t>vozidel</a:t>
            </a:r>
            <a:r>
              <a:rPr lang="en-GB" sz="1600" dirty="0"/>
              <a:t> a </a:t>
            </a:r>
            <a:r>
              <a:rPr lang="en-GB" sz="1600" dirty="0" err="1"/>
              <a:t>veškeré</a:t>
            </a:r>
            <a:r>
              <a:rPr lang="en-GB" sz="1600" dirty="0"/>
              <a:t> </a:t>
            </a:r>
            <a:r>
              <a:rPr lang="en-GB" sz="1600" dirty="0" err="1"/>
              <a:t>doručování</a:t>
            </a:r>
            <a:r>
              <a:rPr lang="en-GB" sz="1600" dirty="0"/>
              <a:t> se </a:t>
            </a:r>
            <a:r>
              <a:rPr lang="en-GB" sz="1600" dirty="0" err="1"/>
              <a:t>provádí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základě</a:t>
            </a:r>
            <a:r>
              <a:rPr lang="en-GB" sz="1600" dirty="0"/>
              <a:t> </a:t>
            </a:r>
            <a:r>
              <a:rPr lang="en-GB" sz="1600" dirty="0" err="1"/>
              <a:t>jedné</a:t>
            </a:r>
            <a:r>
              <a:rPr lang="en-GB" sz="1600" dirty="0"/>
              <a:t> </a:t>
            </a:r>
            <a:r>
              <a:rPr lang="en-GB" sz="1600" dirty="0" err="1"/>
              <a:t>smlouvy</a:t>
            </a:r>
            <a:r>
              <a:rPr lang="en-GB" sz="1600" dirty="0"/>
              <a:t>…</a:t>
            </a:r>
            <a:endParaRPr lang="cs-CZ" sz="1600" dirty="0">
              <a:solidFill>
                <a:schemeClr val="tx1"/>
              </a:solidFill>
            </a:endParaRPr>
          </a:p>
          <a:p>
            <a:pPr lvl="0" algn="just">
              <a:buSzPts val="2000"/>
            </a:pPr>
            <a:endParaRPr lang="cs-CZ" sz="160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en-US" sz="1600" dirty="0" err="1"/>
              <a:t>Jedná</a:t>
            </a:r>
            <a:r>
              <a:rPr lang="en-US" sz="1600" dirty="0"/>
              <a:t> se o synchro</a:t>
            </a:r>
            <a:r>
              <a:rPr lang="cs-CZ" sz="1600" dirty="0"/>
              <a:t>n</a:t>
            </a:r>
            <a:r>
              <a:rPr lang="en-US" sz="1600" dirty="0" err="1"/>
              <a:t>alitu</a:t>
            </a:r>
            <a:r>
              <a:rPr lang="en-US" sz="1600" dirty="0"/>
              <a:t>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pt-BR" sz="1600" dirty="0"/>
              <a:t>Jedná se o intermodální dopravu.</a:t>
            </a:r>
          </a:p>
          <a:p>
            <a:pPr marL="457200" indent="-457200" algn="just">
              <a:lnSpc>
                <a:spcPct val="150000"/>
              </a:lnSpc>
              <a:buSzPts val="2000"/>
              <a:buFont typeface="Arial"/>
              <a:buAutoNum type="alphaLcParenR"/>
            </a:pPr>
            <a:r>
              <a:rPr lang="pt-BR" sz="1600" dirty="0"/>
              <a:t>Jedná se o multimodální dopravu.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37</a:t>
            </a:fld>
            <a:endParaRPr/>
          </a:p>
        </p:txBody>
      </p:sp>
      <p:sp>
        <p:nvSpPr>
          <p:cNvPr id="467" name="Google Shape;467;p34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Odkazy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4"/>
          <p:cNvSpPr txBox="1"/>
          <p:nvPr/>
        </p:nvSpPr>
        <p:spPr>
          <a:xfrm>
            <a:off x="444137" y="1907177"/>
            <a:ext cx="839941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just">
              <a:lnSpc>
                <a:spcPct val="150000"/>
              </a:lnSpc>
              <a:buSzPts val="1200"/>
              <a:buFont typeface="Arial"/>
              <a:buAutoNum type="arabicParenBoth"/>
            </a:pPr>
            <a:r>
              <a:rPr lang="es-ES" sz="1200" dirty="0"/>
              <a:t>Evropská komise</a:t>
            </a:r>
            <a:r>
              <a:rPr lang="es-ES" sz="1200" i="1" dirty="0"/>
              <a:t>. Kategorie vozidel</a:t>
            </a:r>
            <a:r>
              <a:rPr lang="es-ES" sz="1200" dirty="0"/>
              <a:t>. </a:t>
            </a:r>
            <a:r>
              <a:rPr lang="es-ES" sz="1200" b="0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https://ec.europa.eu/growth/sectors/automotive-industry/vehicle-categories_en</a:t>
            </a:r>
            <a:r>
              <a:rPr lang="es-ES" sz="1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1200" dirty="0"/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arenBoth"/>
            </a:pPr>
            <a:r>
              <a:rPr lang="es-ES" sz="1200" dirty="0"/>
              <a:t>BESTFACT. (2013). </a:t>
            </a:r>
            <a:r>
              <a:rPr lang="es-ES" sz="1200" i="1" dirty="0"/>
              <a:t>Elektrické nákladní vozidlo s přívěsy</a:t>
            </a:r>
            <a:r>
              <a:rPr lang="es-E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Cargohopper in Utrecht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200" b="0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http://www.bestfact.net/wp-content/uploads/2016/01/CL1_078_QuickInfo_Cargohopper-16Dec2015.pdf</a:t>
            </a:r>
            <a:endParaRPr lang="es-ES" sz="12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arenBoth"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Cadena de suministro. </a:t>
            </a:r>
            <a:r>
              <a:rPr lang="es-E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Azkar pone en marcha un ‘piloto’ para la distribución en el casco antiguo de Málaga con vehículos eléctricos.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b="0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https://www.cadenadesuministro.es/noticias/azkar-pone-en-marcha-un-piloto-para-la-distribucion-en-el-casco-antiguo-de-malaga-con-vehiculos-electricos/</a:t>
            </a:r>
            <a:r>
              <a:rPr lang="es-ES" sz="1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4</a:t>
            </a:fld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chemeClr val="lt1"/>
                </a:solidFill>
              </a:rPr>
              <a:t>Obsah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1345475" y="2148488"/>
            <a:ext cx="7354388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SzPts val="2200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cs-CZ" sz="2000" dirty="0"/>
              <a:t>Přeprava zboží po městských komunikacích</a:t>
            </a:r>
            <a:endParaRPr lang="cs-CZ" dirty="0"/>
          </a:p>
          <a:p>
            <a:pPr marL="457200" lvl="0" indent="-457200">
              <a:lnSpc>
                <a:spcPct val="150000"/>
              </a:lnSpc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000" dirty="0">
                <a:solidFill>
                  <a:schemeClr val="dk1"/>
                </a:solidFill>
              </a:rPr>
              <a:t>Ukazatele, které je třeba vzít v úvahu </a:t>
            </a:r>
            <a:endParaRPr lang="cs-CZ" dirty="0"/>
          </a:p>
          <a:p>
            <a:pPr marL="457200" lvl="0" indent="-457200">
              <a:lnSpc>
                <a:spcPct val="150000"/>
              </a:lnSpc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cs-CZ" sz="2000" dirty="0">
                <a:solidFill>
                  <a:schemeClr val="dk1"/>
                </a:solidFill>
              </a:rPr>
              <a:t>Vozidla kategorií L a N</a:t>
            </a:r>
            <a:endParaRPr lang="cs-CZ" dirty="0"/>
          </a:p>
          <a:p>
            <a:pPr marL="457200" lvl="2" indent="-457200">
              <a:lnSpc>
                <a:spcPct val="150000"/>
              </a:lnSpc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cs-CZ" sz="2000" dirty="0">
                <a:solidFill>
                  <a:schemeClr val="dk1"/>
                </a:solidFill>
              </a:rPr>
              <a:t>Vztah mezi ukazateli a kategoriemi vozidel</a:t>
            </a:r>
            <a:endParaRPr lang="cs-CZ" dirty="0"/>
          </a:p>
          <a:p>
            <a:pPr marL="457200" indent="-457200">
              <a:lnSpc>
                <a:spcPct val="150000"/>
              </a:lnSpc>
              <a:buSzPts val="2200"/>
            </a:pPr>
            <a:r>
              <a:rPr lang="cs-CZ" sz="2000" dirty="0"/>
              <a:t>2. Multimodální městská logistika </a:t>
            </a:r>
          </a:p>
          <a:p>
            <a:pPr marL="457200" lvl="0" indent="-457200">
              <a:lnSpc>
                <a:spcPct val="150000"/>
              </a:lnSpc>
              <a:buSzPts val="2200"/>
            </a:pPr>
            <a:r>
              <a:rPr lang="cs-CZ" sz="2000" dirty="0"/>
              <a:t>3. Vozidla „na míru"</a:t>
            </a:r>
          </a:p>
          <a:p>
            <a:pPr marL="457200" indent="-457200">
              <a:lnSpc>
                <a:spcPct val="150000"/>
              </a:lnSpc>
              <a:buSzPts val="2200"/>
            </a:pPr>
            <a:r>
              <a:rPr lang="cs-CZ" sz="2000" dirty="0"/>
              <a:t>4. Cvičení s výběrem odpovědí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876753" y="2099453"/>
            <a:ext cx="338093" cy="3373883"/>
          </a:xfrm>
          <a:prstGeom prst="rect">
            <a:avLst/>
          </a:prstGeom>
          <a:solidFill>
            <a:srgbClr val="18C32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5</a:t>
            </a:fld>
            <a:endParaRPr dirty="0"/>
          </a:p>
        </p:txBody>
      </p:sp>
      <p:sp>
        <p:nvSpPr>
          <p:cNvPr id="68" name="Google Shape;68;p6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cs-CZ" sz="2400" dirty="0">
                <a:solidFill>
                  <a:schemeClr val="lt1"/>
                </a:solidFill>
              </a:rPr>
              <a:t>Přeprava zboží po městských silnicích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INDI</a:t>
            </a:r>
            <a:r>
              <a:rPr lang="cs-CZ" sz="2400" dirty="0">
                <a:solidFill>
                  <a:schemeClr val="lt1"/>
                </a:solidFill>
              </a:rPr>
              <a:t>K</a:t>
            </a: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ÁTORY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9" name="Google Shape;69;p6"/>
          <p:cNvSpPr/>
          <p:nvPr/>
        </p:nvSpPr>
        <p:spPr>
          <a:xfrm>
            <a:off x="306006" y="1616129"/>
            <a:ext cx="836773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>
                <a:solidFill>
                  <a:schemeClr val="dk1"/>
                </a:solidFill>
              </a:rPr>
              <a:t>Distribuce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nákladu</a:t>
            </a:r>
            <a:r>
              <a:rPr lang="en-GB" sz="1600" dirty="0">
                <a:solidFill>
                  <a:schemeClr val="dk1"/>
                </a:solidFill>
              </a:rPr>
              <a:t> se </a:t>
            </a:r>
            <a:r>
              <a:rPr lang="en-GB" sz="1600" dirty="0" err="1">
                <a:solidFill>
                  <a:schemeClr val="dk1"/>
                </a:solidFill>
              </a:rPr>
              <a:t>plánuje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podle</a:t>
            </a:r>
            <a:r>
              <a:rPr lang="en-GB" sz="1600" dirty="0">
                <a:solidFill>
                  <a:schemeClr val="dk1"/>
                </a:solidFill>
              </a:rPr>
              <a:t> 6 </a:t>
            </a:r>
            <a:r>
              <a:rPr lang="en-GB" sz="1600" dirty="0" err="1">
                <a:solidFill>
                  <a:schemeClr val="dk1"/>
                </a:solidFill>
              </a:rPr>
              <a:t>hlavních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ukazatelů</a:t>
            </a:r>
            <a:r>
              <a:rPr lang="en-GB" sz="1600" dirty="0">
                <a:solidFill>
                  <a:schemeClr val="dk1"/>
                </a:solidFill>
              </a:rPr>
              <a:t> a </a:t>
            </a:r>
            <a:r>
              <a:rPr lang="en-GB" sz="1600" dirty="0" err="1">
                <a:solidFill>
                  <a:schemeClr val="dk1"/>
                </a:solidFill>
              </a:rPr>
              <a:t>společnost</a:t>
            </a:r>
            <a:r>
              <a:rPr lang="en-GB" sz="1600" dirty="0">
                <a:solidFill>
                  <a:schemeClr val="dk1"/>
                </a:solidFill>
              </a:rPr>
              <a:t> Last Mile Distribution je </a:t>
            </a:r>
            <a:r>
              <a:rPr lang="en-GB" sz="1600" dirty="0" err="1">
                <a:solidFill>
                  <a:schemeClr val="dk1"/>
                </a:solidFill>
              </a:rPr>
              <a:t>také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uplatňuje</a:t>
            </a:r>
            <a:r>
              <a:rPr lang="en-GB" sz="1600" dirty="0">
                <a:solidFill>
                  <a:schemeClr val="dk1"/>
                </a:solidFill>
              </a:rPr>
              <a:t>*. </a:t>
            </a:r>
            <a:r>
              <a:rPr lang="en-GB" sz="1600" dirty="0" err="1">
                <a:solidFill>
                  <a:schemeClr val="dk1"/>
                </a:solidFill>
              </a:rPr>
              <a:t>Jsou</a:t>
            </a:r>
            <a:r>
              <a:rPr lang="en-GB" sz="1600" dirty="0">
                <a:solidFill>
                  <a:schemeClr val="dk1"/>
                </a:solidFill>
              </a:rPr>
              <a:t> to:</a:t>
            </a:r>
            <a:endParaRPr lang="en-GB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210" y="2825116"/>
            <a:ext cx="1579517" cy="143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7416" y="2890428"/>
            <a:ext cx="1503046" cy="140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6560" y="2929486"/>
            <a:ext cx="914400" cy="130181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/>
          <p:nvPr/>
        </p:nvSpPr>
        <p:spPr>
          <a:xfrm>
            <a:off x="709748" y="2381796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b="1" dirty="0">
                <a:solidFill>
                  <a:schemeClr val="dk1"/>
                </a:solidFill>
              </a:rPr>
              <a:t>NAKLÁDACÍ KAPACITA</a:t>
            </a:r>
            <a:endParaRPr dirty="0"/>
          </a:p>
        </p:txBody>
      </p:sp>
      <p:sp>
        <p:nvSpPr>
          <p:cNvPr id="74" name="Google Shape;74;p6"/>
          <p:cNvSpPr/>
          <p:nvPr/>
        </p:nvSpPr>
        <p:spPr>
          <a:xfrm>
            <a:off x="3553096" y="2364376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DODACÍ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VZDÁLENOST</a:t>
            </a:r>
            <a:endParaRPr dirty="0"/>
          </a:p>
        </p:txBody>
      </p:sp>
      <p:sp>
        <p:nvSpPr>
          <p:cNvPr id="75" name="Google Shape;75;p6"/>
          <p:cNvSpPr/>
          <p:nvPr/>
        </p:nvSpPr>
        <p:spPr>
          <a:xfrm>
            <a:off x="6270172" y="2364377"/>
            <a:ext cx="1998617" cy="43107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</a:rPr>
              <a:t>ČAS DODÁNÍ</a:t>
            </a:r>
            <a:endParaRPr dirty="0"/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5634" y="4329386"/>
            <a:ext cx="1115257" cy="143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31920" y="4375786"/>
            <a:ext cx="1048975" cy="139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94" y="4301084"/>
            <a:ext cx="1281520" cy="140344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/>
          <p:nvPr/>
        </p:nvSpPr>
        <p:spPr>
          <a:xfrm>
            <a:off x="718457" y="5799908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ŽIVOTNÍ PROSTŘEDÍ</a:t>
            </a:r>
            <a:endParaRPr dirty="0"/>
          </a:p>
        </p:txBody>
      </p:sp>
      <p:sp>
        <p:nvSpPr>
          <p:cNvPr id="80" name="Google Shape;80;p6"/>
          <p:cNvSpPr/>
          <p:nvPr/>
        </p:nvSpPr>
        <p:spPr>
          <a:xfrm>
            <a:off x="3627122" y="5782493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NÁKLADY NA PROVOZ</a:t>
            </a:r>
            <a:endParaRPr dirty="0"/>
          </a:p>
        </p:txBody>
      </p:sp>
      <p:sp>
        <p:nvSpPr>
          <p:cNvPr id="81" name="Google Shape;81;p6"/>
          <p:cNvSpPr/>
          <p:nvPr/>
        </p:nvSpPr>
        <p:spPr>
          <a:xfrm>
            <a:off x="6392092" y="5791200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SPOKOJENOST ZÁKAZNÍKŮ</a:t>
            </a:r>
            <a:endParaRPr dirty="0"/>
          </a:p>
        </p:txBody>
      </p:sp>
      <p:sp>
        <p:nvSpPr>
          <p:cNvPr id="18" name="17 CuadroTexto"/>
          <p:cNvSpPr txBox="1"/>
          <p:nvPr/>
        </p:nvSpPr>
        <p:spPr>
          <a:xfrm>
            <a:off x="496389" y="6439989"/>
            <a:ext cx="604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ukazatele</a:t>
            </a:r>
            <a:r>
              <a:rPr lang="en-GB" dirty="0"/>
              <a:t>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rovněž</a:t>
            </a:r>
            <a:r>
              <a:rPr lang="en-GB" dirty="0"/>
              <a:t> </a:t>
            </a:r>
            <a:r>
              <a:rPr lang="en-GB" dirty="0" err="1"/>
              <a:t>analyzovány</a:t>
            </a:r>
            <a:r>
              <a:rPr lang="en-GB" dirty="0"/>
              <a:t> v </a:t>
            </a:r>
            <a:r>
              <a:rPr lang="en-GB" dirty="0" err="1"/>
              <a:t>kapitole</a:t>
            </a:r>
            <a:r>
              <a:rPr lang="en-GB" dirty="0"/>
              <a:t> 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6</a:t>
            </a:fld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</a:t>
            </a:r>
            <a:endParaRPr dirty="0"/>
          </a:p>
        </p:txBody>
      </p:sp>
      <p:sp>
        <p:nvSpPr>
          <p:cNvPr id="97" name="Google Shape;97;p10"/>
          <p:cNvSpPr/>
          <p:nvPr/>
        </p:nvSpPr>
        <p:spPr>
          <a:xfrm>
            <a:off x="306006" y="1616129"/>
            <a:ext cx="8367731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600" dirty="0"/>
              <a:t>Každé vozidlo má jinou nosnost a vzdálenost dodávky: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es-ES" sz="1600" dirty="0"/>
              <a:t>To znamená, že v závislosti na druhu nakládaného zboží, které má být doručeno, a vzdálenosti, kterou je třeba urazit od místa původu, se musíte rozhodnout, které vozidlo je pro vaši distribuci nejvhodnější. </a:t>
            </a:r>
          </a:p>
        </p:txBody>
      </p:sp>
      <p:pic>
        <p:nvPicPr>
          <p:cNvPr id="98" name="Google Shape;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568" y="1910714"/>
            <a:ext cx="24574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/>
          <p:nvPr/>
        </p:nvSpPr>
        <p:spPr>
          <a:xfrm>
            <a:off x="5029199" y="4264610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DODACÍ VZDÁLENOST</a:t>
            </a:r>
            <a:endParaRPr dirty="0"/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2015218"/>
            <a:ext cx="2180408" cy="1978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/>
          <p:nvPr/>
        </p:nvSpPr>
        <p:spPr>
          <a:xfrm>
            <a:off x="1384661" y="4215764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NAKLÁDACÍ KAPACITA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2704011" y="1658983"/>
            <a:ext cx="6139543" cy="4950823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 w="25400" cap="flat" cmpd="sng">
            <a:solidFill>
              <a:srgbClr val="D6E3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7</a:t>
            </a:fld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</a:t>
            </a:r>
            <a:endParaRPr dirty="0"/>
          </a:p>
        </p:txBody>
      </p:sp>
      <p:sp>
        <p:nvSpPr>
          <p:cNvPr id="109" name="Google Shape;109;p11"/>
          <p:cNvSpPr/>
          <p:nvPr/>
        </p:nvSpPr>
        <p:spPr>
          <a:xfrm>
            <a:off x="306006" y="1616129"/>
            <a:ext cx="836773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74" y="2054274"/>
            <a:ext cx="1293586" cy="1841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/>
          <p:nvPr/>
        </p:nvSpPr>
        <p:spPr>
          <a:xfrm>
            <a:off x="300446" y="1554480"/>
            <a:ext cx="1998617" cy="43107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ČAS DORUČENÍ</a:t>
            </a:r>
            <a:endParaRPr dirty="0"/>
          </a:p>
        </p:txBody>
      </p:sp>
      <p:pic>
        <p:nvPicPr>
          <p:cNvPr id="112" name="Google Shape;1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5793" y="1917656"/>
            <a:ext cx="4667249" cy="329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393" y="2941864"/>
            <a:ext cx="458289" cy="60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8754" y="2935742"/>
            <a:ext cx="582114" cy="6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53943" y="3599634"/>
            <a:ext cx="569186" cy="46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371" y="4705624"/>
            <a:ext cx="1907503" cy="1551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/>
          <p:nvPr/>
        </p:nvSpPr>
        <p:spPr>
          <a:xfrm>
            <a:off x="209006" y="6270170"/>
            <a:ext cx="2155371" cy="431075"/>
          </a:xfrm>
          <a:prstGeom prst="rect">
            <a:avLst/>
          </a:prstGeom>
          <a:solidFill>
            <a:srgbClr val="18C32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lt1"/>
                </a:solidFill>
              </a:rPr>
              <a:t>Sklad mimo město</a:t>
            </a:r>
            <a:endParaRPr dirty="0"/>
          </a:p>
        </p:txBody>
      </p:sp>
      <p:sp>
        <p:nvSpPr>
          <p:cNvPr id="118" name="Google Shape;118;p11"/>
          <p:cNvSpPr/>
          <p:nvPr/>
        </p:nvSpPr>
        <p:spPr>
          <a:xfrm>
            <a:off x="7585165" y="3339737"/>
            <a:ext cx="343989" cy="252549"/>
          </a:xfrm>
          <a:prstGeom prst="rect">
            <a:avLst/>
          </a:prstGeom>
          <a:solidFill>
            <a:srgbClr val="18C32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119" name="Google Shape;119;p11"/>
          <p:cNvCxnSpPr>
            <a:stCxn id="116" idx="0"/>
            <a:endCxn id="114" idx="1"/>
          </p:cNvCxnSpPr>
          <p:nvPr/>
        </p:nvCxnSpPr>
        <p:spPr>
          <a:xfrm rot="-5400000">
            <a:off x="2284273" y="2261074"/>
            <a:ext cx="1466400" cy="3422700"/>
          </a:xfrm>
          <a:prstGeom prst="curvedConnector2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0" name="Google Shape;120;p11"/>
          <p:cNvCxnSpPr/>
          <p:nvPr/>
        </p:nvCxnSpPr>
        <p:spPr>
          <a:xfrm rot="10800000">
            <a:off x="5799917" y="3226534"/>
            <a:ext cx="1685100" cy="313500"/>
          </a:xfrm>
          <a:prstGeom prst="curvedConnector3">
            <a:avLst>
              <a:gd name="adj1" fmla="val 2286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1" name="Google Shape;121;p11"/>
          <p:cNvSpPr/>
          <p:nvPr/>
        </p:nvSpPr>
        <p:spPr>
          <a:xfrm>
            <a:off x="6609806" y="4084318"/>
            <a:ext cx="1828800" cy="431075"/>
          </a:xfrm>
          <a:prstGeom prst="rect">
            <a:avLst/>
          </a:prstGeom>
          <a:solidFill>
            <a:srgbClr val="18C32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lt1"/>
                </a:solidFill>
              </a:rPr>
              <a:t>Sklad ve městě</a:t>
            </a:r>
            <a:endParaRPr dirty="0"/>
          </a:p>
        </p:txBody>
      </p:sp>
      <p:sp>
        <p:nvSpPr>
          <p:cNvPr id="122" name="Google Shape;122;p11"/>
          <p:cNvSpPr txBox="1"/>
          <p:nvPr/>
        </p:nvSpPr>
        <p:spPr>
          <a:xfrm>
            <a:off x="2991393" y="5408023"/>
            <a:ext cx="55125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cs-CZ" sz="1600" dirty="0"/>
              <a:t>Místem výjezdu je sklad, jehož poloha určuje </a:t>
            </a:r>
            <a:r>
              <a:rPr lang="cs-CZ" sz="1600" b="1" dirty="0">
                <a:solidFill>
                  <a:srgbClr val="18C320"/>
                </a:solidFill>
              </a:rPr>
              <a:t>vzdálenost</a:t>
            </a:r>
            <a:r>
              <a:rPr lang="cs-CZ" sz="1600" dirty="0"/>
              <a:t> k zákazníkovi a výběr </a:t>
            </a:r>
            <a:r>
              <a:rPr lang="cs-CZ" sz="1600" b="1" dirty="0">
                <a:solidFill>
                  <a:srgbClr val="18C320"/>
                </a:solidFill>
              </a:rPr>
              <a:t>vozidla</a:t>
            </a:r>
            <a:r>
              <a:rPr lang="cs-CZ" sz="1600" dirty="0"/>
              <a:t> pro přepravu určuje </a:t>
            </a:r>
            <a:r>
              <a:rPr lang="cs-CZ" sz="1600" b="1" dirty="0">
                <a:solidFill>
                  <a:srgbClr val="18C320"/>
                </a:solidFill>
              </a:rPr>
              <a:t>čas doručení</a:t>
            </a:r>
            <a:r>
              <a:rPr lang="cs-CZ" sz="1600" dirty="0"/>
              <a:t>.</a:t>
            </a:r>
            <a:endParaRPr lang="en-US" sz="1600" dirty="0"/>
          </a:p>
        </p:txBody>
      </p:sp>
      <p:sp>
        <p:nvSpPr>
          <p:cNvPr id="123" name="Google Shape;123;p11"/>
          <p:cNvSpPr/>
          <p:nvPr/>
        </p:nvSpPr>
        <p:spPr>
          <a:xfrm>
            <a:off x="274320" y="4188822"/>
            <a:ext cx="1672045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lt1"/>
                </a:solidFill>
              </a:rPr>
              <a:t>VOZIDLA „N“ </a:t>
            </a:r>
            <a:endParaRPr dirty="0"/>
          </a:p>
        </p:txBody>
      </p:sp>
      <p:sp>
        <p:nvSpPr>
          <p:cNvPr id="124" name="Google Shape;124;p11"/>
          <p:cNvSpPr/>
          <p:nvPr/>
        </p:nvSpPr>
        <p:spPr>
          <a:xfrm>
            <a:off x="6174377" y="2760617"/>
            <a:ext cx="1637212" cy="43107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lt1"/>
                </a:solidFill>
              </a:rPr>
              <a:t>VOZIDLA „L“</a:t>
            </a:r>
            <a:endParaRPr dirty="0"/>
          </a:p>
        </p:txBody>
      </p:sp>
      <p:sp>
        <p:nvSpPr>
          <p:cNvPr id="125" name="Google Shape;125;p11"/>
          <p:cNvSpPr/>
          <p:nvPr/>
        </p:nvSpPr>
        <p:spPr>
          <a:xfrm>
            <a:off x="4637314" y="2503714"/>
            <a:ext cx="1214846" cy="431075"/>
          </a:xfrm>
          <a:prstGeom prst="rect">
            <a:avLst/>
          </a:prstGeom>
          <a:solidFill>
            <a:srgbClr val="18C320"/>
          </a:solidFill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lt1"/>
                </a:solidFill>
              </a:rPr>
              <a:t>Zákazník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8</a:t>
            </a:fld>
            <a:endParaRPr/>
          </a:p>
        </p:txBody>
      </p:sp>
      <p:sp>
        <p:nvSpPr>
          <p:cNvPr id="131" name="Google Shape;131;p12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 </a:t>
            </a:r>
            <a:endParaRPr dirty="0"/>
          </a:p>
        </p:txBody>
      </p:sp>
      <p:sp>
        <p:nvSpPr>
          <p:cNvPr id="132" name="Google Shape;132;p12"/>
          <p:cNvSpPr/>
          <p:nvPr/>
        </p:nvSpPr>
        <p:spPr>
          <a:xfrm>
            <a:off x="306006" y="1616129"/>
            <a:ext cx="8367731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/>
              <a:t>Vozidla</a:t>
            </a:r>
            <a:r>
              <a:rPr lang="en-GB" sz="1600" dirty="0"/>
              <a:t> </a:t>
            </a:r>
            <a:r>
              <a:rPr lang="en-GB" sz="1600" dirty="0" err="1"/>
              <a:t>mají</a:t>
            </a:r>
            <a:r>
              <a:rPr lang="en-GB" sz="1600" dirty="0"/>
              <a:t>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dirty="0" err="1"/>
              <a:t>různý</a:t>
            </a:r>
            <a:r>
              <a:rPr lang="en-GB" sz="1600" dirty="0"/>
              <a:t> </a:t>
            </a:r>
            <a:r>
              <a:rPr lang="en-GB" sz="1600" dirty="0" err="1"/>
              <a:t>dopad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životní</a:t>
            </a:r>
            <a:r>
              <a:rPr lang="en-GB" sz="1600" dirty="0"/>
              <a:t> </a:t>
            </a:r>
            <a:r>
              <a:rPr lang="en-GB" sz="1600" dirty="0" err="1"/>
              <a:t>prostředí</a:t>
            </a:r>
            <a:r>
              <a:rPr lang="en-GB" sz="1600" dirty="0"/>
              <a:t>, </a:t>
            </a:r>
            <a:r>
              <a:rPr lang="en-GB" sz="1600" dirty="0" err="1"/>
              <a:t>náklady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provoz</a:t>
            </a:r>
            <a:r>
              <a:rPr lang="en-GB" sz="1600" dirty="0"/>
              <a:t>, a </a:t>
            </a:r>
            <a:r>
              <a:rPr lang="en-GB" sz="1600" dirty="0" err="1"/>
              <a:t>dokonce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spokojenost</a:t>
            </a:r>
            <a:r>
              <a:rPr lang="en-GB" sz="1600" dirty="0"/>
              <a:t> </a:t>
            </a:r>
            <a:r>
              <a:rPr lang="en-GB" sz="1600" dirty="0" err="1"/>
              <a:t>zákazníků</a:t>
            </a:r>
            <a:r>
              <a:rPr lang="en-GB" sz="1600" dirty="0"/>
              <a:t>, </a:t>
            </a:r>
            <a:r>
              <a:rPr lang="en-GB" sz="1600" dirty="0" err="1"/>
              <a:t>zejména</a:t>
            </a:r>
            <a:r>
              <a:rPr lang="en-GB" sz="1600" dirty="0"/>
              <a:t> </a:t>
            </a:r>
            <a:r>
              <a:rPr lang="en-GB" sz="1600" dirty="0" err="1"/>
              <a:t>pokud</a:t>
            </a:r>
            <a:r>
              <a:rPr lang="en-GB" sz="1600" dirty="0"/>
              <a:t> </a:t>
            </a:r>
            <a:r>
              <a:rPr lang="en-GB" sz="1600" dirty="0" err="1"/>
              <a:t>doručování</a:t>
            </a:r>
            <a:r>
              <a:rPr lang="cs-CZ" sz="1600" dirty="0"/>
              <a:t> </a:t>
            </a:r>
            <a:r>
              <a:rPr lang="en-GB" sz="1600" dirty="0" err="1"/>
              <a:t>ovlivňují</a:t>
            </a:r>
            <a:r>
              <a:rPr lang="cs-CZ" sz="1600" dirty="0"/>
              <a:t> </a:t>
            </a:r>
            <a:r>
              <a:rPr lang="en-GB" sz="1600" dirty="0" err="1"/>
              <a:t>dopravní</a:t>
            </a:r>
            <a:r>
              <a:rPr lang="en-GB" sz="1600" dirty="0"/>
              <a:t> </a:t>
            </a:r>
            <a:r>
              <a:rPr lang="cs-CZ" sz="1600" dirty="0"/>
              <a:t>kolony</a:t>
            </a:r>
            <a:r>
              <a:rPr lang="en-GB" sz="1600" dirty="0"/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679269" y="4637313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</a:rPr>
              <a:t>ŽIVOTNÍ PROSTŘEDÍ</a:t>
            </a:r>
            <a:endParaRPr dirty="0"/>
          </a:p>
        </p:txBody>
      </p:sp>
      <p:sp>
        <p:nvSpPr>
          <p:cNvPr id="134" name="Google Shape;134;p12"/>
          <p:cNvSpPr/>
          <p:nvPr/>
        </p:nvSpPr>
        <p:spPr>
          <a:xfrm>
            <a:off x="3757750" y="4698275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NÁKLADY NA PROVOZ</a:t>
            </a:r>
            <a:endParaRPr dirty="0"/>
          </a:p>
        </p:txBody>
      </p:sp>
      <p:sp>
        <p:nvSpPr>
          <p:cNvPr id="135" name="Google Shape;135;p12"/>
          <p:cNvSpPr/>
          <p:nvPr/>
        </p:nvSpPr>
        <p:spPr>
          <a:xfrm>
            <a:off x="6561909" y="4733109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SPOKOJENOST ZÁKAZNÍKŮ</a:t>
            </a:r>
            <a:endParaRPr dirty="0"/>
          </a:p>
        </p:txBody>
      </p:sp>
      <p:pic>
        <p:nvPicPr>
          <p:cNvPr id="136" name="Google Shape;1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669" y="2298791"/>
            <a:ext cx="1715181" cy="227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657" y="2213202"/>
            <a:ext cx="1776845" cy="228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6604" y="2132649"/>
            <a:ext cx="2310927" cy="25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9</a:t>
            </a:fld>
            <a:endParaRPr/>
          </a:p>
        </p:txBody>
      </p:sp>
      <p:sp>
        <p:nvSpPr>
          <p:cNvPr id="131" name="Google Shape;131;p12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ES" sz="2400" dirty="0">
                <a:solidFill>
                  <a:schemeClr val="lt1"/>
                </a:solidFill>
              </a:rPr>
              <a:t>Přeprava zboží </a:t>
            </a:r>
            <a:r>
              <a:rPr lang="cs-CZ" sz="2400" dirty="0">
                <a:solidFill>
                  <a:schemeClr val="lt1"/>
                </a:solidFill>
              </a:rPr>
              <a:t>po</a:t>
            </a:r>
            <a:r>
              <a:rPr lang="es-ES" sz="2400" dirty="0">
                <a:solidFill>
                  <a:schemeClr val="lt1"/>
                </a:solidFill>
              </a:rPr>
              <a:t> městských komunikacích - INDIKÁTORY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132" name="Google Shape;132;p12"/>
          <p:cNvSpPr/>
          <p:nvPr/>
        </p:nvSpPr>
        <p:spPr>
          <a:xfrm>
            <a:off x="2780615" y="2011408"/>
            <a:ext cx="5904411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cs-CZ" sz="1600" dirty="0"/>
              <a:t>V LMD jsou hlavními provozními náklady </a:t>
            </a:r>
            <a:r>
              <a:rPr lang="cs-CZ" sz="1600" dirty="0" err="1"/>
              <a:t>náklady</a:t>
            </a:r>
            <a:r>
              <a:rPr lang="cs-CZ" sz="1600" dirty="0"/>
              <a:t> na dopravu.</a:t>
            </a:r>
          </a:p>
          <a:p>
            <a:pPr lvl="0" algn="just"/>
            <a:endParaRPr lang="cs-CZ" sz="1600" b="1" dirty="0"/>
          </a:p>
          <a:p>
            <a:pPr lvl="0" algn="just"/>
            <a:r>
              <a:rPr lang="cs-CZ" sz="1600" b="1" dirty="0">
                <a:solidFill>
                  <a:srgbClr val="18C320"/>
                </a:solidFill>
              </a:rPr>
              <a:t>NÁKLADY NA DOPRAVU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Tyto náklady zahrnují mzdové náklady na zaměstnance v dopravě, spotřebu pohonných hmot, náklady na pojištění, náklady na vozidlo a jeho údržbu.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Vydělením celkových nákladů na dopravu celkovými tržbami za přepravované výrobky se určí procento nákladů na dopravu.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Při stejných mzdových nákladech tedy náklady na vozidlo a jeho nosnost určují jeho provozní náklady.</a:t>
            </a:r>
            <a:endParaRPr lang="cs-CZ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635727" y="4685212"/>
            <a:ext cx="1946366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NÁKLADY NA PROVOZ</a:t>
            </a:r>
            <a:endParaRPr dirty="0"/>
          </a:p>
        </p:txBody>
      </p:sp>
      <p:pic>
        <p:nvPicPr>
          <p:cNvPr id="136" name="Google Shape;1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06" y="2011408"/>
            <a:ext cx="1715181" cy="227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2814</Words>
  <Application>Microsoft Office PowerPoint</Application>
  <PresentationFormat>Předvádění na obrazovce (4:3)</PresentationFormat>
  <Paragraphs>515</Paragraphs>
  <Slides>37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Noto Sans Symbols</vt:lpstr>
      <vt:lpstr>Calibri</vt:lpstr>
      <vt:lpstr>Source Sans Pro</vt:lpstr>
      <vt:lpstr>Cambria</vt:lpstr>
      <vt:lpstr>Aspecto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i.virgel</dc:creator>
  <cp:lastModifiedBy>Veronika Matějíčková</cp:lastModifiedBy>
  <cp:revision>91</cp:revision>
  <dcterms:created xsi:type="dcterms:W3CDTF">2016-11-18T09:55:38Z</dcterms:created>
  <dcterms:modified xsi:type="dcterms:W3CDTF">2023-03-25T21:20:47Z</dcterms:modified>
</cp:coreProperties>
</file>