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56" r:id="rId2"/>
    <p:sldId id="257" r:id="rId3"/>
    <p:sldId id="264" r:id="rId4"/>
    <p:sldId id="259" r:id="rId5"/>
    <p:sldId id="273" r:id="rId6"/>
    <p:sldId id="274" r:id="rId7"/>
    <p:sldId id="276" r:id="rId8"/>
    <p:sldId id="275" r:id="rId9"/>
    <p:sldId id="277" r:id="rId10"/>
    <p:sldId id="270"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788" y="54"/>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54748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61942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13902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05" name="Google Shape;305;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3" name="Google Shape;17;p7">
            <a:extLst>
              <a:ext uri="{FF2B5EF4-FFF2-40B4-BE49-F238E27FC236}">
                <a16:creationId xmlns:a16="http://schemas.microsoft.com/office/drawing/2014/main" id="{4D16B8E1-2323-6EA4-5E0F-797DB2ED9EBF}"/>
              </a:ext>
            </a:extLst>
          </p:cNvPr>
          <p:cNvSpPr txBox="1"/>
          <p:nvPr userDrawn="1"/>
        </p:nvSpPr>
        <p:spPr>
          <a:xfrm>
            <a:off x="2263339" y="6425328"/>
            <a:ext cx="4511380" cy="365125"/>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iml.fraunhofer.de/content/dam/iml/de/documents/101/09_Whitepaper_CE_EN_WEB.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emf.thirdlight.com/link/t4gb0fs4knot-n8nz6f/@/preview/1?o"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emf.thirdlight.com/link/qepnjpdledzh-ooj65j/@/preview/1?o"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ellenmacarthurfoundation.org/topics/circular-economy-introduction/examp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3.4.6</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400" b="1" dirty="0">
                <a:solidFill>
                  <a:schemeClr val="dk1"/>
                </a:solidFill>
              </a:rPr>
              <a:t>Influencer les flux de l’économie circulaire</a:t>
            </a:r>
            <a:endParaRPr lang="en-GB" sz="2400" b="1" dirty="0">
              <a:solidFill>
                <a:schemeClr val="dk1"/>
              </a:solidFil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r>
              <a:rPr lang="fr-FR" sz="2000" b="1" dirty="0">
                <a:solidFill>
                  <a:schemeClr val="lt1"/>
                </a:solidFill>
              </a:rPr>
              <a:t>CHAPITRE 3 : Tendances pour une logistique LMD plus efficace</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4 : Améliorer l’efficacité et l’impact de la logistique</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10</a:t>
            </a:fld>
            <a:endParaRPr/>
          </a:p>
        </p:txBody>
      </p:sp>
      <p:sp>
        <p:nvSpPr>
          <p:cNvPr id="308" name="Google Shape;308;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b="0" i="0" u="none" strike="noStrike" cap="none" dirty="0" err="1">
                <a:solidFill>
                  <a:schemeClr val="lt1"/>
                </a:solidFill>
                <a:latin typeface="Arial"/>
                <a:ea typeface="Arial"/>
                <a:cs typeface="Arial"/>
                <a:sym typeface="Arial"/>
              </a:rPr>
              <a:t>Exercice</a:t>
            </a:r>
            <a:endParaRPr sz="2800" b="0" i="0" u="none" strike="noStrike" cap="none" dirty="0">
              <a:solidFill>
                <a:schemeClr val="lt1"/>
              </a:solidFill>
              <a:latin typeface="Arial"/>
              <a:ea typeface="Arial"/>
              <a:cs typeface="Arial"/>
              <a:sym typeface="Arial"/>
            </a:endParaRPr>
          </a:p>
        </p:txBody>
      </p:sp>
      <p:sp>
        <p:nvSpPr>
          <p:cNvPr id="309" name="Google Shape;309;g10b78f226a2_0_0"/>
          <p:cNvSpPr/>
          <p:nvPr/>
        </p:nvSpPr>
        <p:spPr>
          <a:xfrm>
            <a:off x="402330" y="1667429"/>
            <a:ext cx="8477700" cy="4922615"/>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t>Le potentiel de l’économie circulaire ne peut être réalisé que lorsque des solutions logistiques adéquates sont utilisées.</a:t>
            </a:r>
          </a:p>
          <a:p>
            <a:pPr marL="342900" lvl="0" indent="-342900" algn="just">
              <a:buSzPts val="2000"/>
              <a:buFont typeface="Arial" panose="020B0604020202020204" pitchFamily="34" charset="0"/>
              <a:buChar char="•"/>
            </a:pPr>
            <a:endParaRPr lang="fr-FR" sz="2000" dirty="0"/>
          </a:p>
          <a:p>
            <a:pPr marL="342900" lvl="0" indent="-342900" algn="just">
              <a:buSzPts val="2000"/>
              <a:buFont typeface="Arial" panose="020B0604020202020204" pitchFamily="34" charset="0"/>
              <a:buChar char="•"/>
            </a:pPr>
            <a:r>
              <a:rPr lang="fr-FR" sz="2000" dirty="0"/>
              <a:t>Nommez quelques tendances et développements que le secteur de la logistique vit aujourd’hui qui aident à la transformation vers une économie circulaire</a:t>
            </a:r>
          </a:p>
          <a:p>
            <a:pPr lvl="0" algn="just">
              <a:buSzPts val="2000"/>
            </a:pPr>
            <a:r>
              <a:rPr lang="fr-FR" sz="2000" dirty="0"/>
              <a:t>
La mise en place de réseaux de logistique inverse efficaces facilite les flux de matériaux / produits dans le système.</a:t>
            </a:r>
          </a:p>
          <a:p>
            <a:pPr lvl="0" algn="just">
              <a:buSzPts val="2000"/>
            </a:pPr>
            <a:endParaRPr lang="fr-FR" sz="2000" dirty="0"/>
          </a:p>
          <a:p>
            <a:pPr marL="342900" lvl="0" indent="-342900" algn="just">
              <a:buSzPts val="2000"/>
              <a:buFont typeface="Arial" panose="020B0604020202020204" pitchFamily="34" charset="0"/>
              <a:buChar char="•"/>
            </a:pPr>
            <a:r>
              <a:rPr lang="fr-FR" sz="2000" dirty="0"/>
              <a:t>Pensez aux parties prenantes/acteurs impliqués dans un tel réseau</a:t>
            </a:r>
          </a:p>
          <a:p>
            <a:pPr lvl="0" algn="just">
              <a:buSzPts val="2000"/>
            </a:pPr>
            <a:r>
              <a:rPr lang="fr-FR" sz="2000" dirty="0"/>
              <a:t>La planification urbaine relative aux transports, aux infrastructures et aux bâtiments relève très souvent de la compétence des gouvernements municipaux.</a:t>
            </a:r>
          </a:p>
          <a:p>
            <a:pPr marL="342900" lvl="0" indent="-342900" algn="just">
              <a:buSzPts val="2000"/>
              <a:buFont typeface="Arial" panose="020B0604020202020204" pitchFamily="34" charset="0"/>
              <a:buChar char="•"/>
            </a:pPr>
            <a:endParaRPr lang="fr-FR" sz="2000" dirty="0"/>
          </a:p>
          <a:p>
            <a:pPr marL="342900" lvl="0" indent="-342900" algn="just">
              <a:buSzPts val="2000"/>
              <a:buFont typeface="Arial" panose="020B0604020202020204" pitchFamily="34" charset="0"/>
              <a:buChar char="•"/>
            </a:pPr>
            <a:r>
              <a:rPr lang="fr-FR" sz="2000" dirty="0"/>
              <a:t>Pensez à ce que ces gouvernements municipaux pourraient proposer pour assurer une logistique et des flux de ressources efficaces.</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s-ES" sz="1600" dirty="0">
                <a:solidFill>
                  <a:schemeClr val="dk1"/>
                </a:solidFill>
              </a:rPr>
              <a:t>2.4.1, 2.4.2, 2.4.3, 2.5.1, 2.5.2, 2.5.3, 2.5.4, 3.4.1.</a:t>
            </a:r>
            <a:endParaRPr sz="1600" dirty="0">
              <a:solidFill>
                <a:schemeClr val="dk1"/>
              </a:solidFill>
            </a:endParaRPr>
          </a:p>
        </p:txBody>
      </p:sp>
      <p:sp>
        <p:nvSpPr>
          <p:cNvPr id="37" name="Google Shape;37;g10b78f225a7_0_0"/>
          <p:cNvSpPr txBox="1"/>
          <p:nvPr/>
        </p:nvSpPr>
        <p:spPr>
          <a:xfrm>
            <a:off x="4793300" y="2915075"/>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n-US" sz="1600" dirty="0">
                <a:solidFill>
                  <a:schemeClr val="dk1"/>
                </a:solidFill>
              </a:rPr>
              <a:t>Link with the topics of capsules 3.4.1, 2.5.3, 2.5.4.</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066225"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PROSPEKTIKER &amp; SUSMILE Consortium</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2246769"/>
          </a:xfrm>
          <a:prstGeom prst="rect">
            <a:avLst/>
          </a:prstGeom>
          <a:ln>
            <a:solidFill>
              <a:schemeClr val="tx1">
                <a:lumMod val="50000"/>
                <a:lumOff val="50000"/>
              </a:schemeClr>
            </a:solidFill>
            <a:prstDash val="dash"/>
          </a:ln>
        </p:spPr>
        <p:txBody>
          <a:bodyPr wrap="square">
            <a:spAutoFit/>
          </a:bodyPr>
          <a:lstStyle/>
          <a:p>
            <a:pPr algn="just"/>
            <a:r>
              <a:rPr lang="fr-FR" sz="2000" dirty="0">
                <a:latin typeface="+mj-lt"/>
              </a:rPr>
              <a:t>Cette capsule s’appuie sur trois documents pour offrir aux apprenants une vue d’ensemble sur l’influence des flux de l’économie circulaire :</a:t>
            </a:r>
          </a:p>
          <a:p>
            <a:pPr marL="342900" indent="-342900" algn="just">
              <a:buFont typeface="Arial" panose="020B0604020202020204" pitchFamily="34" charset="0"/>
              <a:buChar char="•"/>
            </a:pPr>
            <a:endParaRPr lang="fr-FR" sz="2000" dirty="0">
              <a:latin typeface="+mj-lt"/>
            </a:endParaRPr>
          </a:p>
          <a:p>
            <a:pPr marL="342900" indent="-342900" algn="just">
              <a:buFont typeface="Arial" panose="020B0604020202020204" pitchFamily="34" charset="0"/>
              <a:buChar char="•"/>
            </a:pPr>
            <a:r>
              <a:rPr lang="fr-FR" sz="2000" dirty="0">
                <a:latin typeface="+mj-lt"/>
              </a:rPr>
              <a:t>La logistique comme catalyseur clé d’une économie circulaire
Accélérer la mise à l’échelle des chaînes d’approvisionnement mondiales
Système de mobilité urbaine </a:t>
            </a:r>
            <a:endParaRPr lang="en-US" sz="2000" dirty="0">
              <a:latin typeface="+mj-lt"/>
            </a:endParaRPr>
          </a:p>
        </p:txBody>
      </p:sp>
      <p:graphicFrame>
        <p:nvGraphicFramePr>
          <p:cNvPr id="6" name="5 Tabla"/>
          <p:cNvGraphicFramePr>
            <a:graphicFrameLocks noGrp="1"/>
          </p:cNvGraphicFramePr>
          <p:nvPr>
            <p:extLst>
              <p:ext uri="{D42A27DB-BD31-4B8C-83A1-F6EECF244321}">
                <p14:modId xmlns:p14="http://schemas.microsoft.com/office/powerpoint/2010/main" val="2937039896"/>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r>
                        <a:rPr lang="en-GB" sz="1800" b="0" i="0" u="none" strike="noStrike" noProof="0" dirty="0">
                          <a:solidFill>
                            <a:srgbClr val="FFFFFF"/>
                          </a:solidFill>
                          <a:latin typeface="+mn-lt"/>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845566985"/>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err="1">
                          <a:solidFill>
                            <a:schemeClr val="tx1"/>
                          </a:solidFill>
                          <a:latin typeface="+mn-lt"/>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2" name="Google Shape;53;p1">
            <a:extLst>
              <a:ext uri="{FF2B5EF4-FFF2-40B4-BE49-F238E27FC236}">
                <a16:creationId xmlns:a16="http://schemas.microsoft.com/office/drawing/2014/main" id="{FCAB3499-19FE-01D6-DDCC-E3EFF58BBB2F}"/>
              </a:ext>
            </a:extLst>
          </p:cNvPr>
          <p:cNvGraphicFramePr/>
          <p:nvPr>
            <p:extLst>
              <p:ext uri="{D42A27DB-BD31-4B8C-83A1-F6EECF244321}">
                <p14:modId xmlns:p14="http://schemas.microsoft.com/office/powerpoint/2010/main" val="3579547051"/>
              </p:ext>
            </p:extLst>
          </p:nvPr>
        </p:nvGraphicFramePr>
        <p:xfrm>
          <a:off x="339648" y="5902643"/>
          <a:ext cx="8477800" cy="617220"/>
        </p:xfrm>
        <a:graphic>
          <a:graphicData uri="http://schemas.openxmlformats.org/drawingml/2006/table">
            <a:tbl>
              <a:tblPr>
                <a:noFill/>
              </a:tblPr>
              <a:tblGrid>
                <a:gridCol w="2492056">
                  <a:extLst>
                    <a:ext uri="{9D8B030D-6E8A-4147-A177-3AD203B41FA5}">
                      <a16:colId xmlns:a16="http://schemas.microsoft.com/office/drawing/2014/main" val="20000"/>
                    </a:ext>
                  </a:extLst>
                </a:gridCol>
                <a:gridCol w="1995248">
                  <a:extLst>
                    <a:ext uri="{9D8B030D-6E8A-4147-A177-3AD203B41FA5}">
                      <a16:colId xmlns:a16="http://schemas.microsoft.com/office/drawing/2014/main" val="20001"/>
                    </a:ext>
                  </a:extLst>
                </a:gridCol>
                <a:gridCol w="1995248">
                  <a:extLst>
                    <a:ext uri="{9D8B030D-6E8A-4147-A177-3AD203B41FA5}">
                      <a16:colId xmlns:a16="http://schemas.microsoft.com/office/drawing/2014/main" val="4106348272"/>
                    </a:ext>
                  </a:extLst>
                </a:gridCol>
                <a:gridCol w="1995248">
                  <a:extLst>
                    <a:ext uri="{9D8B030D-6E8A-4147-A177-3AD203B41FA5}">
                      <a16:colId xmlns:a16="http://schemas.microsoft.com/office/drawing/2014/main" val="2351832175"/>
                    </a:ext>
                  </a:extLst>
                </a:gridCol>
              </a:tblGrid>
              <a:tr h="264875">
                <a:tc>
                  <a:txBody>
                    <a:bodyPr/>
                    <a:lstStyle/>
                    <a:p>
                      <a:pPr marL="0" marR="0" lvl="0" indent="0" algn="just" rtl="0">
                        <a:lnSpc>
                          <a:spcPct val="100000"/>
                        </a:lnSpc>
                        <a:spcBef>
                          <a:spcPts val="0"/>
                        </a:spcBef>
                        <a:spcAft>
                          <a:spcPts val="0"/>
                        </a:spcAft>
                        <a:buClr>
                          <a:srgbClr val="000000"/>
                        </a:buClr>
                        <a:buSzPts val="1800"/>
                        <a:buFont typeface="Arial"/>
                        <a:buNone/>
                      </a:pPr>
                      <a:r>
                        <a:rPr lang="en-GB" sz="1800" b="0" i="0" u="none" strike="noStrike" cap="none" noProof="0" dirty="0">
                          <a:solidFill>
                            <a:srgbClr val="FFFFFF"/>
                          </a:solidFill>
                          <a:latin typeface="+mn-lt"/>
                          <a:ea typeface="Arial"/>
                          <a:cs typeface="Arial"/>
                          <a:sym typeface="Arial"/>
                        </a:rPr>
                        <a:t>Effort pour la capsule
</a:t>
                      </a:r>
                      <a:endParaRPr lang="en-GB" sz="1800" u="none" strike="noStrike" cap="none" noProof="0" dirty="0"/>
                    </a:p>
                  </a:txBody>
                  <a:tcPr marL="54600" marR="54600" marT="34125" marB="34125">
                    <a:lnL w="12700" cap="flat" cmpd="sng">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algn="ctr" fontAlgn="t"/>
                      <a:r>
                        <a:rPr lang="en-GB" sz="1800" noProof="0" dirty="0" err="1">
                          <a:solidFill>
                            <a:srgbClr val="000000"/>
                          </a:solidFill>
                          <a:effectLst/>
                          <a:latin typeface="Arial" panose="020B0604020202020204" pitchFamily="34" charset="0"/>
                        </a:rPr>
                        <a:t>Contenu</a:t>
                      </a:r>
                      <a:endParaRPr lang="en-GB" noProof="0" dirty="0">
                        <a:effectLst/>
                      </a:endParaRPr>
                    </a:p>
                    <a:p>
                      <a:pPr algn="ctr" fontAlgn="t"/>
                      <a:r>
                        <a:rPr lang="en-GB" sz="1800" noProof="0" dirty="0">
                          <a:solidFill>
                            <a:srgbClr val="7F7F7F"/>
                          </a:solidFill>
                          <a:effectLst/>
                          <a:latin typeface="Arial" panose="020B0604020202020204" pitchFamily="34" charset="0"/>
                        </a:rPr>
                        <a:t>10 </a:t>
                      </a:r>
                      <a:r>
                        <a:rPr lang="en-GB" sz="1800" noProof="0" dirty="0">
                          <a:solidFill>
                            <a:srgbClr val="000000"/>
                          </a:solidFill>
                          <a:effectLst/>
                          <a:latin typeface="Arial" panose="020B0604020202020204" pitchFamily="34" charset="0"/>
                        </a:rPr>
                        <a:t>Min. </a:t>
                      </a:r>
                      <a:endParaRPr lang="en-GB" noProof="0" dirty="0">
                        <a:effectLst/>
                      </a:endParaRPr>
                    </a:p>
                  </a:txBody>
                  <a:tcPr marL="54610" marR="54610" marT="34290" marB="34290">
                    <a:lnL w="12700" cap="flat" cmpd="sng">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algn="ctr" fontAlgn="t"/>
                      <a:r>
                        <a:rPr lang="en-GB" sz="1800" noProof="0" dirty="0" err="1">
                          <a:solidFill>
                            <a:srgbClr val="000000"/>
                          </a:solidFill>
                          <a:effectLst/>
                          <a:latin typeface="Arial" panose="020B0604020202020204" pitchFamily="34" charset="0"/>
                        </a:rPr>
                        <a:t>Exercices</a:t>
                      </a:r>
                      <a:r>
                        <a:rPr lang="en-GB" sz="1800" noProof="0" dirty="0">
                          <a:solidFill>
                            <a:srgbClr val="000000"/>
                          </a:solidFill>
                          <a:effectLst/>
                          <a:latin typeface="Arial" panose="020B0604020202020204" pitchFamily="34" charset="0"/>
                        </a:rPr>
                        <a:t> </a:t>
                      </a:r>
                      <a:endParaRPr lang="en-GB" noProof="0" dirty="0">
                        <a:effectLst/>
                      </a:endParaRPr>
                    </a:p>
                    <a:p>
                      <a:pPr algn="ctr" fontAlgn="t"/>
                      <a:r>
                        <a:rPr lang="en-GB" sz="1800" noProof="0" dirty="0">
                          <a:solidFill>
                            <a:srgbClr val="7F7F7F"/>
                          </a:solidFill>
                          <a:effectLst/>
                          <a:latin typeface="Arial" panose="020B0604020202020204" pitchFamily="34" charset="0"/>
                        </a:rPr>
                        <a:t>10 </a:t>
                      </a:r>
                      <a:r>
                        <a:rPr lang="en-GB" sz="1800" noProof="0" dirty="0">
                          <a:solidFill>
                            <a:srgbClr val="000000"/>
                          </a:solidFill>
                          <a:effectLst/>
                          <a:latin typeface="Arial" panose="020B0604020202020204" pitchFamily="34" charset="0"/>
                        </a:rPr>
                        <a:t>Min. </a:t>
                      </a:r>
                      <a:endParaRPr lang="en-GB" noProof="0" dirty="0">
                        <a:effectLst/>
                      </a:endParaRPr>
                    </a:p>
                  </a:txBody>
                  <a:tcPr marL="54610" marR="54610" marT="34290" marB="34290">
                    <a:lnL w="12700" cap="flat" cmpd="sng">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algn="ctr" fontAlgn="t"/>
                      <a:r>
                        <a:rPr lang="en-GB" sz="1800" noProof="0" dirty="0">
                          <a:solidFill>
                            <a:srgbClr val="000000"/>
                          </a:solidFill>
                          <a:effectLst/>
                          <a:latin typeface="Arial" panose="020B0604020202020204" pitchFamily="34" charset="0"/>
                        </a:rPr>
                        <a:t>Matériel suppl.
</a:t>
                      </a:r>
                      <a:r>
                        <a:rPr lang="en-GB" sz="1800" noProof="0" dirty="0">
                          <a:solidFill>
                            <a:srgbClr val="7F7F7F"/>
                          </a:solidFill>
                          <a:effectLst/>
                          <a:latin typeface="Arial" panose="020B0604020202020204" pitchFamily="34" charset="0"/>
                        </a:rPr>
                        <a:t>40 </a:t>
                      </a:r>
                      <a:r>
                        <a:rPr lang="en-GB" sz="1800" noProof="0" dirty="0">
                          <a:solidFill>
                            <a:srgbClr val="000000"/>
                          </a:solidFill>
                          <a:effectLst/>
                          <a:latin typeface="Arial" panose="020B0604020202020204" pitchFamily="34" charset="0"/>
                        </a:rPr>
                        <a:t>Min. </a:t>
                      </a:r>
                      <a:endParaRPr lang="en-GB" noProof="0" dirty="0">
                        <a:effectLst/>
                      </a:endParaRPr>
                    </a:p>
                  </a:txBody>
                  <a:tcPr marL="54610" marR="54610" marT="34290" marB="34290">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3323946"/>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La logistique comme catalyseur clé d’une économie circulaire
Accélérer la mise à l’échelle des chaînes d’approvisionnement mondiales
Système de mobilité urbaine
Exemples et études de cas de réussites de l’économie circulaire  </a:t>
            </a:r>
            <a:endParaRPr lang="en-US"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4" y="2360710"/>
            <a:ext cx="320676" cy="2222175"/>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le document, révision de la source
</a:t>
            </a:r>
            <a:endParaRPr lang="en-GB" sz="2800" dirty="0">
              <a:solidFill>
                <a:schemeClr val="lt1"/>
              </a:solidFill>
            </a:endParaRPr>
          </a:p>
        </p:txBody>
      </p:sp>
      <p:sp>
        <p:nvSpPr>
          <p:cNvPr id="5" name="4 Rectángulo"/>
          <p:cNvSpPr/>
          <p:nvPr/>
        </p:nvSpPr>
        <p:spPr>
          <a:xfrm>
            <a:off x="319069" y="1929637"/>
            <a:ext cx="8367731" cy="4109330"/>
          </a:xfrm>
          <a:prstGeom prst="rect">
            <a:avLst/>
          </a:prstGeom>
        </p:spPr>
        <p:txBody>
          <a:bodyPr wrap="square">
            <a:spAutoFit/>
          </a:bodyPr>
          <a:lstStyle/>
          <a:p>
            <a:pPr algn="just">
              <a:lnSpc>
                <a:spcPct val="150000"/>
              </a:lnSpc>
            </a:pPr>
            <a:r>
              <a:rPr lang="fr-FR" sz="1600" dirty="0">
                <a:solidFill>
                  <a:schemeClr val="tx1"/>
                </a:solidFill>
              </a:rPr>
              <a:t>La distribution du dernier kilomètre devient de plus en plus </a:t>
            </a:r>
            <a:r>
              <a:rPr lang="fr-FR" sz="1600" b="1" dirty="0">
                <a:solidFill>
                  <a:srgbClr val="18C320"/>
                </a:solidFill>
              </a:rPr>
              <a:t>un catalyseur et une pierre angulaire stratégique</a:t>
            </a:r>
            <a:r>
              <a:rPr lang="fr-FR" sz="1600" dirty="0">
                <a:solidFill>
                  <a:schemeClr val="tx1"/>
                </a:solidFill>
              </a:rPr>
              <a:t> pour les organisations, non seulement dans l’économie circulaire, mais aussi en ce qui concerne la gestion des coûts, l’impact environnemental ou les services sociaux à la société.
En examinant les sources documentaires de cette capsule, l’apprenant sera en mesure de :</a:t>
            </a:r>
          </a:p>
          <a:p>
            <a:pPr marL="285750" indent="-285750" algn="just">
              <a:lnSpc>
                <a:spcPct val="150000"/>
              </a:lnSpc>
              <a:buFont typeface="Arial" panose="020B0604020202020204" pitchFamily="34" charset="0"/>
              <a:buChar char="•"/>
            </a:pPr>
            <a:endParaRPr lang="fr-FR" sz="1600" dirty="0">
              <a:solidFill>
                <a:schemeClr val="tx1"/>
              </a:solidFill>
            </a:endParaRPr>
          </a:p>
          <a:p>
            <a:pPr marL="285750" indent="-285750" algn="just">
              <a:lnSpc>
                <a:spcPct val="150000"/>
              </a:lnSpc>
              <a:buFont typeface="Arial" panose="020B0604020202020204" pitchFamily="34" charset="0"/>
              <a:buChar char="•"/>
            </a:pPr>
            <a:r>
              <a:rPr lang="fr-FR" sz="1600" dirty="0">
                <a:solidFill>
                  <a:schemeClr val="tx1"/>
                </a:solidFill>
              </a:rPr>
              <a:t>Comprendre le rôle du secteur logistique dans l’économie circulaire
Voir la logistique comme un catalyseur de l’économie circulaire
Identifier les différents flux qui bouclent la boucle dans le système d’économie circulaire
Comprendre l’organisation circulaire des chaînes de valorisation des produits</a:t>
            </a:r>
            <a:endParaRPr lang="en-US" sz="16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77500" lnSpcReduction="20000"/>
          </a:bodyPr>
          <a:lstStyle/>
          <a:p>
            <a:pPr marL="742950" lvl="0" indent="-742950">
              <a:lnSpc>
                <a:spcPct val="90000"/>
              </a:lnSpc>
              <a:buSzPts val="2400"/>
            </a:pPr>
            <a:r>
              <a:rPr lang="en-US" sz="2800" dirty="0">
                <a:solidFill>
                  <a:schemeClr val="lt1"/>
                </a:solidFill>
              </a:rPr>
              <a:t>1. </a:t>
            </a:r>
            <a:r>
              <a:rPr lang="fr-FR" sz="2800" dirty="0">
                <a:solidFill>
                  <a:schemeClr val="lt1"/>
                </a:solidFill>
              </a:rPr>
              <a:t>La logistique comme catalyseur clé d’une économie circulaire</a:t>
            </a:r>
            <a:endParaRPr lang="en-GB" sz="2800" dirty="0">
              <a:solidFill>
                <a:schemeClr val="lt1"/>
              </a:solidFill>
            </a:endParaRPr>
          </a:p>
        </p:txBody>
      </p:sp>
      <p:sp>
        <p:nvSpPr>
          <p:cNvPr id="80" name="Google Shape;80;g10b78f226a2_0_0"/>
          <p:cNvSpPr/>
          <p:nvPr/>
        </p:nvSpPr>
        <p:spPr>
          <a:xfrm>
            <a:off x="326575" y="1704725"/>
            <a:ext cx="8477700" cy="4184445"/>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solidFill>
                  <a:schemeClr val="tx1"/>
                </a:solidFill>
              </a:rPr>
              <a:t>Dans l’économie circulaire, </a:t>
            </a:r>
            <a:r>
              <a:rPr lang="fr-FR" sz="2000" b="1" dirty="0">
                <a:solidFill>
                  <a:srgbClr val="18C320"/>
                </a:solidFill>
              </a:rPr>
              <a:t>la logistique joue un rôle clé</a:t>
            </a:r>
            <a:r>
              <a:rPr lang="fr-FR" sz="2000" dirty="0">
                <a:solidFill>
                  <a:schemeClr val="tx1"/>
                </a:solidFill>
              </a:rPr>
              <a:t>. La logistique est nécessaire pour coordonner les flux de matières. La logistique d’utilisation et de gestion des déchets, en particulier, doit contribuer à une économie durable. Le rapport suivant de la Fraunhofer Society identifie les tendances logistiques et fournit des exemples pour l’économie circulaire</a:t>
            </a:r>
            <a:r>
              <a:rPr lang="en-US" sz="2000" dirty="0">
                <a:solidFill>
                  <a:schemeClr val="tx1"/>
                </a:solidFill>
              </a:rPr>
              <a:t>.  </a:t>
            </a:r>
            <a:endParaRPr lang="es-ES" sz="2000" dirty="0">
              <a:solidFill>
                <a:schemeClr val="tx1"/>
              </a:solidFill>
            </a:endParaRPr>
          </a:p>
        </p:txBody>
      </p:sp>
      <p:pic>
        <p:nvPicPr>
          <p:cNvPr id="2" name="Imagen 2" descr="Icono&#10;&#10;Descripción generada automáticamente">
            <a:extLst>
              <a:ext uri="{FF2B5EF4-FFF2-40B4-BE49-F238E27FC236}">
                <a16:creationId xmlns:a16="http://schemas.microsoft.com/office/drawing/2014/main" id="{DA5C3B78-45B7-D3B3-4A23-072FAC3D2C91}"/>
              </a:ext>
            </a:extLst>
          </p:cNvPr>
          <p:cNvPicPr/>
          <p:nvPr/>
        </p:nvPicPr>
        <p:blipFill>
          <a:blip r:embed="rId3"/>
          <a:stretch/>
        </p:blipFill>
        <p:spPr>
          <a:xfrm>
            <a:off x="440875" y="3579724"/>
            <a:ext cx="688680" cy="688680"/>
          </a:xfrm>
          <a:prstGeom prst="rect">
            <a:avLst/>
          </a:prstGeom>
          <a:ln w="0">
            <a:noFill/>
          </a:ln>
        </p:spPr>
      </p:pic>
      <p:sp>
        <p:nvSpPr>
          <p:cNvPr id="3" name="Google Shape;80;g10b78f226a2_0_0">
            <a:extLst>
              <a:ext uri="{FF2B5EF4-FFF2-40B4-BE49-F238E27FC236}">
                <a16:creationId xmlns:a16="http://schemas.microsoft.com/office/drawing/2014/main" id="{E474F3E9-B8DF-EF8F-FD91-A173A7F97DC8}"/>
              </a:ext>
            </a:extLst>
          </p:cNvPr>
          <p:cNvSpPr/>
          <p:nvPr/>
        </p:nvSpPr>
        <p:spPr>
          <a:xfrm>
            <a:off x="1243855" y="3659202"/>
            <a:ext cx="6459634" cy="1433542"/>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lgn="just"/>
            <a:r>
              <a:rPr lang="es-ES" sz="2000" b="0" strike="noStrike" spc="-1" dirty="0" err="1">
                <a:solidFill>
                  <a:srgbClr val="000000"/>
                </a:solidFill>
                <a:latin typeface="Arial"/>
                <a:ea typeface="Arial"/>
              </a:rPr>
              <a:t>Source</a:t>
            </a:r>
            <a:r>
              <a:rPr lang="es-ES" sz="2000" b="0" strike="noStrike" spc="-1" dirty="0">
                <a:solidFill>
                  <a:srgbClr val="000000"/>
                </a:solidFill>
                <a:latin typeface="Arial"/>
                <a:ea typeface="Arial"/>
              </a:rPr>
              <a:t> </a:t>
            </a:r>
            <a:r>
              <a:rPr lang="es-ES" sz="2000" spc="-1" dirty="0"/>
              <a:t>(</a:t>
            </a:r>
            <a:r>
              <a:rPr lang="es-ES" sz="2000" spc="-1" dirty="0" err="1"/>
              <a:t>pdf</a:t>
            </a:r>
            <a:r>
              <a:rPr lang="es-ES" sz="2000" spc="-1" dirty="0"/>
              <a:t> en EN): </a:t>
            </a:r>
            <a:r>
              <a:rPr lang="es-ES" sz="2000" dirty="0">
                <a:solidFill>
                  <a:schemeClr val="tx1"/>
                </a:solidFill>
              </a:rPr>
              <a:t>FRAUNHOFER (2018). </a:t>
            </a:r>
            <a:r>
              <a:rPr lang="en-US" sz="2000" i="1" dirty="0">
                <a:solidFill>
                  <a:schemeClr val="tx1"/>
                </a:solidFill>
              </a:rPr>
              <a:t>Moving in circles: logistics as key enabler for a circular economy</a:t>
            </a:r>
            <a:r>
              <a:rPr lang="es-ES" sz="20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r>
              <a:rPr lang="es-ES" sz="2000" dirty="0">
                <a:solidFill>
                  <a:schemeClr val="tx1"/>
                </a:solidFill>
                <a:hlinkClick r:id="rId4"/>
              </a:rPr>
              <a:t>https://www.iml.fraunhofer.de/content/dam/iml/de/documents/101/09_Whitepaper_CE_EN_WEB.pdf</a:t>
            </a:r>
            <a:r>
              <a:rPr lang="es-ES" sz="20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r>
              <a:rPr lang="es-ES" sz="2000" dirty="0">
                <a:solidFill>
                  <a:schemeClr val="tx1"/>
                </a:solidFill>
              </a:rPr>
              <a:t> </a:t>
            </a:r>
          </a:p>
        </p:txBody>
      </p:sp>
      <p:pic>
        <p:nvPicPr>
          <p:cNvPr id="5" name="Imagen 4">
            <a:extLst>
              <a:ext uri="{FF2B5EF4-FFF2-40B4-BE49-F238E27FC236}">
                <a16:creationId xmlns:a16="http://schemas.microsoft.com/office/drawing/2014/main" id="{343547F3-5F01-EF93-DFF3-E60401277362}"/>
              </a:ext>
            </a:extLst>
          </p:cNvPr>
          <p:cNvPicPr>
            <a:picLocks noChangeAspect="1"/>
          </p:cNvPicPr>
          <p:nvPr/>
        </p:nvPicPr>
        <p:blipFill>
          <a:blip r:embed="rId5"/>
          <a:stretch>
            <a:fillRect/>
          </a:stretch>
        </p:blipFill>
        <p:spPr>
          <a:xfrm>
            <a:off x="6024379" y="5001461"/>
            <a:ext cx="2344014" cy="6563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62500" lnSpcReduction="20000"/>
          </a:bodyPr>
          <a:lstStyle/>
          <a:p>
            <a:pPr marL="742950" lvl="0" indent="-742950">
              <a:lnSpc>
                <a:spcPct val="90000"/>
              </a:lnSpc>
              <a:buSzPts val="2400"/>
            </a:pPr>
            <a:r>
              <a:rPr lang="en-US" sz="2800" dirty="0">
                <a:solidFill>
                  <a:schemeClr val="lt1"/>
                </a:solidFill>
              </a:rPr>
              <a:t>2. </a:t>
            </a:r>
            <a:r>
              <a:rPr lang="fr-FR" sz="2800" dirty="0">
                <a:solidFill>
                  <a:schemeClr val="lt1"/>
                </a:solidFill>
              </a:rPr>
              <a:t>Accélérer la mise à l’échelle des chaînes d’approvisionnement mondiales</a:t>
            </a:r>
            <a:endParaRPr lang="en-GB" sz="2800" dirty="0">
              <a:solidFill>
                <a:schemeClr val="lt1"/>
              </a:solidFill>
            </a:endParaRPr>
          </a:p>
        </p:txBody>
      </p:sp>
      <p:sp>
        <p:nvSpPr>
          <p:cNvPr id="5" name="Google Shape;80;g10b78f226a2_0_0">
            <a:extLst>
              <a:ext uri="{FF2B5EF4-FFF2-40B4-BE49-F238E27FC236}">
                <a16:creationId xmlns:a16="http://schemas.microsoft.com/office/drawing/2014/main" id="{3CF0BF03-326C-4B74-99BC-997CF8D64A59}"/>
              </a:ext>
            </a:extLst>
          </p:cNvPr>
          <p:cNvSpPr/>
          <p:nvPr/>
        </p:nvSpPr>
        <p:spPr>
          <a:xfrm>
            <a:off x="326575" y="1704725"/>
            <a:ext cx="8477700" cy="497910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lgn="just">
              <a:buSzPts val="2000"/>
            </a:pPr>
            <a:r>
              <a:rPr lang="fr-FR" sz="2000" dirty="0">
                <a:solidFill>
                  <a:schemeClr val="tx1"/>
                </a:solidFill>
              </a:rPr>
              <a:t>Ce rapport de la Fondation Ellen MacArthur présente </a:t>
            </a:r>
            <a:r>
              <a:rPr lang="fr-FR" sz="2000" b="1" dirty="0">
                <a:solidFill>
                  <a:srgbClr val="18C320"/>
                </a:solidFill>
              </a:rPr>
              <a:t>quelques solutions aux défis</a:t>
            </a:r>
            <a:r>
              <a:rPr lang="fr-FR" sz="2000" dirty="0">
                <a:solidFill>
                  <a:schemeClr val="tx1"/>
                </a:solidFill>
              </a:rPr>
              <a:t> qui se posent lors de la mise à l’échelle d’un modèle circulaire. Les options incluent la mise en place de réseaux inversés mondiaux ou la réorganisation des flux de matières.</a:t>
            </a:r>
          </a:p>
          <a:p>
            <a:pPr algn="just">
              <a:buSzPts val="2000"/>
            </a:pPr>
            <a:r>
              <a:rPr lang="fr-FR" sz="2000" dirty="0">
                <a:solidFill>
                  <a:schemeClr val="tx1"/>
                </a:solidFill>
              </a:rPr>
              <a:t>
La pleine valeur potentielle de l’économie circulaire va bien au-delà du simple recyclage des matériaux usagés. Cette valeur est intégrée dans </a:t>
            </a:r>
            <a:r>
              <a:rPr lang="fr-FR" sz="2000" b="1" dirty="0">
                <a:solidFill>
                  <a:srgbClr val="18C320"/>
                </a:solidFill>
              </a:rPr>
              <a:t>la réutilisation, la maintenance, la remise à neuf et la remise à neuf de composants et de produits, services</a:t>
            </a:r>
            <a:r>
              <a:rPr lang="fr-FR" sz="2000" dirty="0">
                <a:solidFill>
                  <a:schemeClr val="tx1"/>
                </a:solidFill>
              </a:rPr>
              <a:t>.
</a:t>
            </a:r>
            <a:endParaRPr lang="en-US" sz="2000" dirty="0">
              <a:solidFill>
                <a:schemeClr val="tx1"/>
              </a:solidFill>
            </a:endParaRPr>
          </a:p>
        </p:txBody>
      </p:sp>
      <p:pic>
        <p:nvPicPr>
          <p:cNvPr id="2" name="Imagen 2" descr="Icono&#10;&#10;Descripción generada automáticamente">
            <a:extLst>
              <a:ext uri="{FF2B5EF4-FFF2-40B4-BE49-F238E27FC236}">
                <a16:creationId xmlns:a16="http://schemas.microsoft.com/office/drawing/2014/main" id="{37DA95AF-8540-47D6-5A24-1C9CD4F20C7A}"/>
              </a:ext>
            </a:extLst>
          </p:cNvPr>
          <p:cNvPicPr/>
          <p:nvPr/>
        </p:nvPicPr>
        <p:blipFill>
          <a:blip r:embed="rId3"/>
          <a:stretch/>
        </p:blipFill>
        <p:spPr>
          <a:xfrm>
            <a:off x="440875" y="4582888"/>
            <a:ext cx="688680" cy="688680"/>
          </a:xfrm>
          <a:prstGeom prst="rect">
            <a:avLst/>
          </a:prstGeom>
          <a:ln w="0">
            <a:noFill/>
          </a:ln>
        </p:spPr>
      </p:pic>
      <p:sp>
        <p:nvSpPr>
          <p:cNvPr id="4" name="Google Shape;80;g10b78f226a2_0_0">
            <a:extLst>
              <a:ext uri="{FF2B5EF4-FFF2-40B4-BE49-F238E27FC236}">
                <a16:creationId xmlns:a16="http://schemas.microsoft.com/office/drawing/2014/main" id="{FFC7E9B3-8BE0-D4DC-BC8F-552ADDD6CFB1}"/>
              </a:ext>
            </a:extLst>
          </p:cNvPr>
          <p:cNvSpPr/>
          <p:nvPr/>
        </p:nvSpPr>
        <p:spPr>
          <a:xfrm>
            <a:off x="1243855" y="4662366"/>
            <a:ext cx="6459634" cy="1433542"/>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lgn="just"/>
            <a:r>
              <a:rPr lang="en-US" sz="2000" b="0" strike="noStrike" spc="-1" dirty="0">
                <a:solidFill>
                  <a:srgbClr val="000000"/>
                </a:solidFill>
                <a:latin typeface="Arial"/>
                <a:ea typeface="Arial"/>
              </a:rPr>
              <a:t>Source </a:t>
            </a:r>
            <a:r>
              <a:rPr lang="en-US" sz="2000" spc="-1" dirty="0"/>
              <a:t>(pdf </a:t>
            </a:r>
            <a:r>
              <a:rPr lang="en-US" sz="2000" spc="-1" dirty="0" err="1"/>
              <a:t>en</a:t>
            </a:r>
            <a:r>
              <a:rPr lang="en-US" sz="2000" spc="-1" dirty="0"/>
              <a:t> EN): </a:t>
            </a:r>
            <a:r>
              <a:rPr lang="en-US" sz="2000" b="0" strike="noStrike" spc="-1" dirty="0">
                <a:solidFill>
                  <a:srgbClr val="000000"/>
                </a:solidFill>
                <a:latin typeface="Arial"/>
                <a:ea typeface="Arial"/>
              </a:rPr>
              <a:t>Ellen MacArthur Foundation. (2019). </a:t>
            </a:r>
            <a:r>
              <a:rPr lang="en-US" sz="2000" b="0" i="1" strike="noStrike" spc="-1" dirty="0">
                <a:solidFill>
                  <a:srgbClr val="000000"/>
                </a:solidFill>
                <a:latin typeface="Arial"/>
                <a:ea typeface="Arial"/>
              </a:rPr>
              <a:t>Towards the Circular Economy (Volume 3). Accelerating the scale-up across global supply chains</a:t>
            </a:r>
          </a:p>
          <a:p>
            <a:pPr algn="just"/>
            <a:r>
              <a:rPr lang="en-US" sz="2000" b="0" strike="noStrike" spc="-1" dirty="0">
                <a:solidFill>
                  <a:srgbClr val="000000"/>
                </a:solidFill>
                <a:latin typeface="Arial"/>
                <a:ea typeface="Arial"/>
                <a:hlinkClick r:id="rId4"/>
              </a:rPr>
              <a:t>https://emf.thirdlight.com/link/t4gb0fs4knot-n8nz6f/@/preview/1?o</a:t>
            </a:r>
            <a:r>
              <a:rPr lang="en-US" sz="2000" b="0" strike="noStrike" spc="-1" dirty="0">
                <a:solidFill>
                  <a:srgbClr val="000000"/>
                </a:solidFill>
                <a:latin typeface="Arial"/>
                <a:ea typeface="Arial"/>
              </a:rPr>
              <a:t>  </a:t>
            </a:r>
          </a:p>
          <a:p>
            <a:pPr marL="0" marR="0" lvl="0" indent="0" algn="just" rtl="0">
              <a:lnSpc>
                <a:spcPct val="100000"/>
              </a:lnSpc>
              <a:spcBef>
                <a:spcPts val="0"/>
              </a:spcBef>
              <a:spcAft>
                <a:spcPts val="0"/>
              </a:spcAft>
              <a:buClr>
                <a:srgbClr val="000000"/>
              </a:buClr>
              <a:buSzPts val="2000"/>
              <a:buFont typeface="Arial"/>
              <a:buNone/>
            </a:pPr>
            <a:endParaRPr lang="es-ES" sz="2000" dirty="0">
              <a:solidFill>
                <a:schemeClr val="tx1"/>
              </a:solidFill>
            </a:endParaRPr>
          </a:p>
        </p:txBody>
      </p:sp>
      <p:pic>
        <p:nvPicPr>
          <p:cNvPr id="8" name="Imagen 7">
            <a:extLst>
              <a:ext uri="{FF2B5EF4-FFF2-40B4-BE49-F238E27FC236}">
                <a16:creationId xmlns:a16="http://schemas.microsoft.com/office/drawing/2014/main" id="{23C040EE-2ADD-6DA2-B599-7F5E2512F62C}"/>
              </a:ext>
            </a:extLst>
          </p:cNvPr>
          <p:cNvPicPr>
            <a:picLocks noChangeAspect="1"/>
          </p:cNvPicPr>
          <p:nvPr/>
        </p:nvPicPr>
        <p:blipFill>
          <a:blip r:embed="rId5"/>
          <a:stretch>
            <a:fillRect/>
          </a:stretch>
        </p:blipFill>
        <p:spPr>
          <a:xfrm>
            <a:off x="6907329" y="5776836"/>
            <a:ext cx="1713440" cy="800636"/>
          </a:xfrm>
          <a:prstGeom prst="rect">
            <a:avLst/>
          </a:prstGeom>
        </p:spPr>
      </p:pic>
    </p:spTree>
    <p:extLst>
      <p:ext uri="{BB962C8B-B14F-4D97-AF65-F5344CB8AC3E}">
        <p14:creationId xmlns:p14="http://schemas.microsoft.com/office/powerpoint/2010/main" val="2120007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US" sz="2800" dirty="0">
                <a:solidFill>
                  <a:schemeClr val="lt1"/>
                </a:solidFill>
              </a:rPr>
              <a:t>3. </a:t>
            </a:r>
            <a:r>
              <a:rPr lang="en-US" sz="2800" dirty="0" err="1">
                <a:solidFill>
                  <a:schemeClr val="lt1"/>
                </a:solidFill>
              </a:rPr>
              <a:t>Système</a:t>
            </a:r>
            <a:r>
              <a:rPr lang="en-US" sz="2800" dirty="0">
                <a:solidFill>
                  <a:schemeClr val="lt1"/>
                </a:solidFill>
              </a:rPr>
              <a:t> de </a:t>
            </a:r>
            <a:r>
              <a:rPr lang="en-US" sz="2800" dirty="0" err="1">
                <a:solidFill>
                  <a:schemeClr val="lt1"/>
                </a:solidFill>
              </a:rPr>
              <a:t>mobilité</a:t>
            </a:r>
            <a:r>
              <a:rPr lang="en-US" sz="2800" dirty="0">
                <a:solidFill>
                  <a:schemeClr val="lt1"/>
                </a:solidFill>
              </a:rPr>
              <a:t> </a:t>
            </a:r>
            <a:r>
              <a:rPr lang="en-US" sz="2800" dirty="0" err="1">
                <a:solidFill>
                  <a:schemeClr val="lt1"/>
                </a:solidFill>
              </a:rPr>
              <a:t>urbaine</a:t>
            </a:r>
            <a:endParaRPr lang="en-GB" sz="2800" dirty="0">
              <a:solidFill>
                <a:schemeClr val="lt1"/>
              </a:solidFill>
            </a:endParaRPr>
          </a:p>
        </p:txBody>
      </p:sp>
      <p:sp>
        <p:nvSpPr>
          <p:cNvPr id="5" name="Google Shape;80;g10b78f226a2_0_0">
            <a:extLst>
              <a:ext uri="{FF2B5EF4-FFF2-40B4-BE49-F238E27FC236}">
                <a16:creationId xmlns:a16="http://schemas.microsoft.com/office/drawing/2014/main" id="{3CF0BF03-326C-4B74-99BC-997CF8D64A59}"/>
              </a:ext>
            </a:extLst>
          </p:cNvPr>
          <p:cNvSpPr/>
          <p:nvPr/>
        </p:nvSpPr>
        <p:spPr>
          <a:xfrm>
            <a:off x="326575" y="1704725"/>
            <a:ext cx="8477700" cy="4619875"/>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solidFill>
                  <a:schemeClr val="tx1"/>
                </a:solidFill>
              </a:rPr>
              <a:t>Ce document de la Fondation Ellen MacArthur explique comment, dans </a:t>
            </a:r>
            <a:r>
              <a:rPr lang="fr-FR" sz="2000" b="1" dirty="0">
                <a:solidFill>
                  <a:srgbClr val="18C320"/>
                </a:solidFill>
              </a:rPr>
              <a:t>une économie circulaire</a:t>
            </a:r>
            <a:r>
              <a:rPr lang="fr-FR" sz="2000" dirty="0">
                <a:solidFill>
                  <a:schemeClr val="tx1"/>
                </a:solidFill>
              </a:rPr>
              <a:t>, où les biens et les matériaux circuleront de plus en plus localement, </a:t>
            </a:r>
            <a:r>
              <a:rPr lang="fr-FR" sz="2000" b="1" dirty="0">
                <a:solidFill>
                  <a:srgbClr val="18C320"/>
                </a:solidFill>
              </a:rPr>
              <a:t>un fret et une logistique urbains efficaces sont essentiels</a:t>
            </a:r>
            <a:r>
              <a:rPr lang="fr-FR" sz="2000" dirty="0">
                <a:solidFill>
                  <a:schemeClr val="tx1"/>
                </a:solidFill>
              </a:rPr>
              <a:t>.
</a:t>
            </a:r>
            <a:endParaRPr lang="en-US" sz="2000" dirty="0">
              <a:solidFill>
                <a:schemeClr val="tx1"/>
              </a:solidFill>
            </a:endParaRPr>
          </a:p>
        </p:txBody>
      </p:sp>
      <p:pic>
        <p:nvPicPr>
          <p:cNvPr id="2" name="Imagen 2" descr="Icono&#10;&#10;Descripción generada automáticamente">
            <a:extLst>
              <a:ext uri="{FF2B5EF4-FFF2-40B4-BE49-F238E27FC236}">
                <a16:creationId xmlns:a16="http://schemas.microsoft.com/office/drawing/2014/main" id="{43B13B6D-DAA2-C3CE-88E8-C266231151AC}"/>
              </a:ext>
            </a:extLst>
          </p:cNvPr>
          <p:cNvPicPr/>
          <p:nvPr/>
        </p:nvPicPr>
        <p:blipFill>
          <a:blip r:embed="rId3"/>
          <a:stretch/>
        </p:blipFill>
        <p:spPr>
          <a:xfrm>
            <a:off x="440875" y="3429000"/>
            <a:ext cx="688680" cy="688680"/>
          </a:xfrm>
          <a:prstGeom prst="rect">
            <a:avLst/>
          </a:prstGeom>
          <a:ln w="0">
            <a:noFill/>
          </a:ln>
        </p:spPr>
      </p:pic>
      <p:sp>
        <p:nvSpPr>
          <p:cNvPr id="3" name="Google Shape;80;g10b78f226a2_0_0">
            <a:extLst>
              <a:ext uri="{FF2B5EF4-FFF2-40B4-BE49-F238E27FC236}">
                <a16:creationId xmlns:a16="http://schemas.microsoft.com/office/drawing/2014/main" id="{4E520EE7-3749-8957-5DAA-3D51D6F136B2}"/>
              </a:ext>
            </a:extLst>
          </p:cNvPr>
          <p:cNvSpPr/>
          <p:nvPr/>
        </p:nvSpPr>
        <p:spPr>
          <a:xfrm>
            <a:off x="1243855" y="3508478"/>
            <a:ext cx="6459634" cy="1433542"/>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lgn="just"/>
            <a:r>
              <a:rPr lang="es-ES" sz="2000" b="0" strike="noStrike" spc="-1" dirty="0" err="1">
                <a:solidFill>
                  <a:srgbClr val="000000"/>
                </a:solidFill>
                <a:latin typeface="Arial"/>
                <a:ea typeface="Arial"/>
              </a:rPr>
              <a:t>Source</a:t>
            </a:r>
            <a:r>
              <a:rPr lang="es-ES" sz="2000" b="0" strike="noStrike" spc="-1" dirty="0">
                <a:solidFill>
                  <a:srgbClr val="000000"/>
                </a:solidFill>
                <a:latin typeface="Arial"/>
                <a:ea typeface="Arial"/>
              </a:rPr>
              <a:t> </a:t>
            </a:r>
            <a:r>
              <a:rPr lang="es-ES" sz="2000" spc="-1" dirty="0"/>
              <a:t>(</a:t>
            </a:r>
            <a:r>
              <a:rPr lang="es-ES" sz="2000" spc="-1" dirty="0" err="1"/>
              <a:t>pdf</a:t>
            </a:r>
            <a:r>
              <a:rPr lang="es-ES" sz="2000" spc="-1" dirty="0"/>
              <a:t> en EN): </a:t>
            </a:r>
            <a:r>
              <a:rPr lang="en-US" sz="2000" dirty="0">
                <a:solidFill>
                  <a:schemeClr val="tx1"/>
                </a:solidFill>
              </a:rPr>
              <a:t>Ellen MacArthur Foundation. (2019). </a:t>
            </a:r>
            <a:r>
              <a:rPr lang="en-US" sz="2000" i="1" dirty="0">
                <a:solidFill>
                  <a:schemeClr val="tx1"/>
                </a:solidFill>
              </a:rPr>
              <a:t>Urban Mobility System</a:t>
            </a:r>
          </a:p>
          <a:p>
            <a:pPr algn="just"/>
            <a:r>
              <a:rPr lang="en-US" sz="2000" dirty="0">
                <a:solidFill>
                  <a:schemeClr val="tx1"/>
                </a:solidFill>
                <a:hlinkClick r:id="rId4"/>
              </a:rPr>
              <a:t>https://emf.thirdlight.com/link/qepnjpdledzh-ooj65j/@/preview/1?o</a:t>
            </a:r>
            <a:r>
              <a:rPr lang="en-US" sz="20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endParaRPr lang="es-ES" sz="2000" dirty="0">
              <a:solidFill>
                <a:schemeClr val="tx1"/>
              </a:solidFill>
            </a:endParaRPr>
          </a:p>
        </p:txBody>
      </p:sp>
      <p:pic>
        <p:nvPicPr>
          <p:cNvPr id="7" name="Imagen 6">
            <a:extLst>
              <a:ext uri="{FF2B5EF4-FFF2-40B4-BE49-F238E27FC236}">
                <a16:creationId xmlns:a16="http://schemas.microsoft.com/office/drawing/2014/main" id="{82FC7F65-F4B7-514C-7AFD-C1419FCA70A0}"/>
              </a:ext>
            </a:extLst>
          </p:cNvPr>
          <p:cNvPicPr>
            <a:picLocks noChangeAspect="1"/>
          </p:cNvPicPr>
          <p:nvPr/>
        </p:nvPicPr>
        <p:blipFill>
          <a:blip r:embed="rId5"/>
          <a:stretch>
            <a:fillRect/>
          </a:stretch>
        </p:blipFill>
        <p:spPr>
          <a:xfrm>
            <a:off x="3810836" y="4807096"/>
            <a:ext cx="1522327" cy="1354217"/>
          </a:xfrm>
          <a:prstGeom prst="rect">
            <a:avLst/>
          </a:prstGeom>
        </p:spPr>
      </p:pic>
    </p:spTree>
    <p:extLst>
      <p:ext uri="{BB962C8B-B14F-4D97-AF65-F5344CB8AC3E}">
        <p14:creationId xmlns:p14="http://schemas.microsoft.com/office/powerpoint/2010/main" val="3148004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9</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77500" lnSpcReduction="20000"/>
          </a:bodyPr>
          <a:lstStyle/>
          <a:p>
            <a:pPr marL="742950" lvl="0" indent="-742950">
              <a:lnSpc>
                <a:spcPct val="90000"/>
              </a:lnSpc>
              <a:buSzPts val="2400"/>
            </a:pPr>
            <a:r>
              <a:rPr lang="en-US" sz="2800" dirty="0">
                <a:solidFill>
                  <a:schemeClr val="lt1"/>
                </a:solidFill>
              </a:rPr>
              <a:t>4. </a:t>
            </a:r>
            <a:r>
              <a:rPr lang="fr-FR" sz="2800" dirty="0">
                <a:solidFill>
                  <a:schemeClr val="lt1"/>
                </a:solidFill>
              </a:rPr>
              <a:t>Exemples et études de cas de réussites de l’économie circulaire </a:t>
            </a:r>
            <a:endParaRPr lang="en-GB" sz="2800" dirty="0">
              <a:solidFill>
                <a:schemeClr val="lt1"/>
              </a:solidFill>
            </a:endParaRPr>
          </a:p>
        </p:txBody>
      </p:sp>
      <p:sp>
        <p:nvSpPr>
          <p:cNvPr id="5" name="Google Shape;80;g10b78f226a2_0_0">
            <a:extLst>
              <a:ext uri="{FF2B5EF4-FFF2-40B4-BE49-F238E27FC236}">
                <a16:creationId xmlns:a16="http://schemas.microsoft.com/office/drawing/2014/main" id="{3CF0BF03-326C-4B74-99BC-997CF8D64A59}"/>
              </a:ext>
            </a:extLst>
          </p:cNvPr>
          <p:cNvSpPr/>
          <p:nvPr/>
        </p:nvSpPr>
        <p:spPr>
          <a:xfrm>
            <a:off x="326575" y="1704725"/>
            <a:ext cx="8477700" cy="4619875"/>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solidFill>
                  <a:schemeClr val="tx1"/>
                </a:solidFill>
              </a:rPr>
              <a:t>Cette collection d’études de cas de la Fondation Ellen MacArthur présente des </a:t>
            </a:r>
            <a:r>
              <a:rPr lang="fr-FR" sz="2000" b="1" dirty="0">
                <a:solidFill>
                  <a:srgbClr val="18C320"/>
                </a:solidFill>
              </a:rPr>
              <a:t>exemples de réussite en matière d’économie circulaire </a:t>
            </a:r>
            <a:r>
              <a:rPr lang="fr-FR" sz="2000" dirty="0">
                <a:solidFill>
                  <a:schemeClr val="tx1"/>
                </a:solidFill>
              </a:rPr>
              <a:t>du monde entier, montrant comment les entreprises, les gouvernements et les villes transforment notre économie en une économie au service des personnes et de l’environnement.
Ces exemples vous aideront à vous inspirer de </a:t>
            </a:r>
            <a:r>
              <a:rPr lang="fr-FR" sz="2000" b="1" dirty="0">
                <a:solidFill>
                  <a:srgbClr val="18C320"/>
                </a:solidFill>
              </a:rPr>
              <a:t>nouveaux modèles d’affaires, de politiques et de stratégies </a:t>
            </a:r>
            <a:r>
              <a:rPr lang="fr-FR" sz="2000" dirty="0">
                <a:solidFill>
                  <a:schemeClr val="tx1"/>
                </a:solidFill>
              </a:rPr>
              <a:t>qui démontrent comment nous pouvons changer fondamentalement la façon dont nous concevons, fabriquons et utilisons les choses dont nous avons besoin.
</a:t>
            </a:r>
            <a:endParaRPr lang="en-US" sz="2000" dirty="0">
              <a:solidFill>
                <a:schemeClr val="tx1"/>
              </a:solidFill>
            </a:endParaRPr>
          </a:p>
        </p:txBody>
      </p:sp>
      <p:pic>
        <p:nvPicPr>
          <p:cNvPr id="2" name="Imagen 2" descr="Icono&#10;&#10;Descripción generada automáticamente">
            <a:extLst>
              <a:ext uri="{FF2B5EF4-FFF2-40B4-BE49-F238E27FC236}">
                <a16:creationId xmlns:a16="http://schemas.microsoft.com/office/drawing/2014/main" id="{0A2FD2EA-87C5-3967-86AB-7FE335F8E1F6}"/>
              </a:ext>
            </a:extLst>
          </p:cNvPr>
          <p:cNvPicPr/>
          <p:nvPr/>
        </p:nvPicPr>
        <p:blipFill>
          <a:blip r:embed="rId3"/>
          <a:stretch/>
        </p:blipFill>
        <p:spPr>
          <a:xfrm>
            <a:off x="440875" y="4495800"/>
            <a:ext cx="688680" cy="688680"/>
          </a:xfrm>
          <a:prstGeom prst="rect">
            <a:avLst/>
          </a:prstGeom>
          <a:ln w="0">
            <a:noFill/>
          </a:ln>
        </p:spPr>
      </p:pic>
      <p:sp>
        <p:nvSpPr>
          <p:cNvPr id="3" name="Google Shape;80;g10b78f226a2_0_0">
            <a:extLst>
              <a:ext uri="{FF2B5EF4-FFF2-40B4-BE49-F238E27FC236}">
                <a16:creationId xmlns:a16="http://schemas.microsoft.com/office/drawing/2014/main" id="{2D98C3B1-12E7-5176-F672-05B8CC17A5DE}"/>
              </a:ext>
            </a:extLst>
          </p:cNvPr>
          <p:cNvSpPr/>
          <p:nvPr/>
        </p:nvSpPr>
        <p:spPr>
          <a:xfrm>
            <a:off x="1243855" y="4575278"/>
            <a:ext cx="4947615" cy="1433542"/>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lgn="just"/>
            <a:r>
              <a:rPr lang="es-ES" sz="2000" b="0" strike="noStrike" spc="-1" dirty="0" err="1">
                <a:solidFill>
                  <a:srgbClr val="000000"/>
                </a:solidFill>
                <a:latin typeface="Arial"/>
                <a:ea typeface="Arial"/>
              </a:rPr>
              <a:t>Source</a:t>
            </a:r>
            <a:r>
              <a:rPr lang="es-ES" sz="2000" b="0" strike="noStrike" spc="-1" dirty="0">
                <a:solidFill>
                  <a:srgbClr val="000000"/>
                </a:solidFill>
                <a:latin typeface="Arial"/>
                <a:ea typeface="Arial"/>
              </a:rPr>
              <a:t> </a:t>
            </a:r>
            <a:r>
              <a:rPr lang="es-ES" sz="2000" spc="-1" dirty="0"/>
              <a:t>(site web en EN): </a:t>
            </a:r>
            <a:r>
              <a:rPr lang="en-US" sz="2000" dirty="0">
                <a:solidFill>
                  <a:schemeClr val="tx1"/>
                </a:solidFill>
              </a:rPr>
              <a:t>Ellen MacArthur Foundation. (2022). </a:t>
            </a:r>
            <a:r>
              <a:rPr lang="en-US" sz="2000" i="1" dirty="0">
                <a:solidFill>
                  <a:schemeClr val="tx1"/>
                </a:solidFill>
              </a:rPr>
              <a:t>Circular economy examples and case studies </a:t>
            </a:r>
            <a:r>
              <a:rPr lang="en-US" sz="2000" dirty="0">
                <a:solidFill>
                  <a:schemeClr val="tx1"/>
                </a:solidFill>
                <a:hlinkClick r:id="rId4"/>
              </a:rPr>
              <a:t>https://ellenmacarthurfoundation.org/topics/circular-economy-introduction/examples</a:t>
            </a:r>
            <a:r>
              <a:rPr lang="en-US" sz="20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endParaRPr lang="es-ES" sz="2000" dirty="0">
              <a:solidFill>
                <a:schemeClr val="tx1"/>
              </a:solidFill>
            </a:endParaRPr>
          </a:p>
        </p:txBody>
      </p:sp>
      <p:pic>
        <p:nvPicPr>
          <p:cNvPr id="7" name="Imagen 6">
            <a:extLst>
              <a:ext uri="{FF2B5EF4-FFF2-40B4-BE49-F238E27FC236}">
                <a16:creationId xmlns:a16="http://schemas.microsoft.com/office/drawing/2014/main" id="{9CFB7E52-EE42-7171-9964-2450A2814096}"/>
              </a:ext>
            </a:extLst>
          </p:cNvPr>
          <p:cNvPicPr>
            <a:picLocks noChangeAspect="1"/>
          </p:cNvPicPr>
          <p:nvPr/>
        </p:nvPicPr>
        <p:blipFill>
          <a:blip r:embed="rId5"/>
          <a:stretch>
            <a:fillRect/>
          </a:stretch>
        </p:blipFill>
        <p:spPr>
          <a:xfrm>
            <a:off x="6374976" y="4673344"/>
            <a:ext cx="2245793" cy="1433542"/>
          </a:xfrm>
          <a:prstGeom prst="rect">
            <a:avLst/>
          </a:prstGeom>
        </p:spPr>
      </p:pic>
    </p:spTree>
    <p:extLst>
      <p:ext uri="{BB962C8B-B14F-4D97-AF65-F5344CB8AC3E}">
        <p14:creationId xmlns:p14="http://schemas.microsoft.com/office/powerpoint/2010/main" val="683874704"/>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2833</TotalTime>
  <Words>916</Words>
  <Application>Microsoft Office PowerPoint</Application>
  <PresentationFormat>Affichage à l'écran (4:3)</PresentationFormat>
  <Paragraphs>76</Paragraphs>
  <Slides>10</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65</cp:revision>
  <dcterms:created xsi:type="dcterms:W3CDTF">2016-11-18T09:55:38Z</dcterms:created>
  <dcterms:modified xsi:type="dcterms:W3CDTF">2022-10-31T16:44:19Z</dcterms:modified>
</cp:coreProperties>
</file>