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64" r:id="rId4"/>
    <p:sldId id="259" r:id="rId5"/>
    <p:sldId id="269" r:id="rId6"/>
    <p:sldId id="278" r:id="rId7"/>
    <p:sldId id="261" r:id="rId8"/>
    <p:sldId id="270" r:id="rId9"/>
    <p:sldId id="267" r:id="rId10"/>
    <p:sldId id="271" r:id="rId11"/>
    <p:sldId id="275" r:id="rId12"/>
    <p:sldId id="273" r:id="rId13"/>
    <p:sldId id="268" r:id="rId14"/>
    <p:sldId id="265" r:id="rId15"/>
    <p:sldId id="266" r:id="rId16"/>
    <p:sldId id="277" r:id="rId17"/>
    <p:sldId id="274" r:id="rId18"/>
    <p:sldId id="276"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0"/>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0255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8419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18233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14337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27527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97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754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5037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8140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dirty="0"/>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18C914C1-4FBB-1A62-31C1-85AD1A6FB621}"/>
              </a:ext>
            </a:extLst>
          </p:cNvPr>
          <p:cNvSpPr txBox="1"/>
          <p:nvPr userDrawn="1"/>
        </p:nvSpPr>
        <p:spPr>
          <a:xfrm>
            <a:off x="2263339" y="6425328"/>
            <a:ext cx="4511380" cy="365125"/>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dirty="0">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dirty="0">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9BYqjHLEhV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s://www.bbvaopenmind.com/en/science/environment/the-energy-challenge-the-transition-to-a-new-energy-mode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smito.com/blog/electric-mobility-disrupting-logistic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log.locus.sh/electric-vehicles-for-last-mile-deliveri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hl.com/cz-en/home/press/press-archive/2021/dhl-supply-chain-adds-a-new-volvo-electric-truck-to-its-fleet.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dhl.com/cz-en/home/press/press-archive/2021/dhl-supply-chain-adds-a-new-volvo-electric-truck-to-its-fleet.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bbvaopenmind.com/en/science/environment/the-energy-challenge-thetransition-to-a-new-energy-mode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dirty="0"/>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i="0" u="none" strike="noStrike" cap="none" dirty="0">
                <a:solidFill>
                  <a:schemeClr val="lt1"/>
                </a:solidFill>
                <a:latin typeface="Arial"/>
                <a:ea typeface="Arial"/>
                <a:cs typeface="Arial"/>
                <a:sym typeface="Arial"/>
              </a:rPr>
              <a:t>3.4.5</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dirty="0">
                <a:solidFill>
                  <a:schemeClr val="dk1"/>
                </a:solidFill>
              </a:rPr>
              <a:t> Passage à de nouveaux modèles énergétiques</a:t>
            </a:r>
            <a:endParaRPr lang="en-GB" sz="2400" dirty="0">
              <a:solidFill>
                <a:schemeClr val="dk1"/>
              </a:solidFil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lvl="0" algn="r"/>
            <a:r>
              <a:rPr lang="fr-FR" sz="2000" b="1" dirty="0">
                <a:solidFill>
                  <a:schemeClr val="lt1"/>
                </a:solidFill>
              </a:rPr>
              <a:t>CHAPITRE 3 : Tendances pour une distribution plus efficace du dernier kilomètre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3.4 : Améliorer l’efficacité et l’impact de la logistique</a:t>
            </a:r>
            <a:endParaRPr lang="en-GB" sz="2000" b="1" i="0" u="none" strike="noStrike" cap="none" dirty="0">
              <a:solidFill>
                <a:srgbClr val="FF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10</a:t>
            </a:fld>
            <a:endParaRPr dirty="0"/>
          </a:p>
        </p:txBody>
      </p:sp>
      <p:sp>
        <p:nvSpPr>
          <p:cNvPr id="72" name="Google Shape;72;g10b78f225a7_0_23"/>
          <p:cNvSpPr txBox="1"/>
          <p:nvPr/>
        </p:nvSpPr>
        <p:spPr>
          <a:xfrm>
            <a:off x="285530" y="970029"/>
            <a:ext cx="8558023" cy="910529"/>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fr-FR" sz="2800" dirty="0">
                <a:solidFill>
                  <a:schemeClr val="bg1"/>
                </a:solidFill>
              </a:rPr>
              <a:t>Application spécifique en logistique : passage à la mobilité électrique</a:t>
            </a:r>
            <a:endParaRPr lang="en-GB" sz="2800" dirty="0">
              <a:solidFill>
                <a:schemeClr val="bg1"/>
              </a:solidFill>
            </a:endParaRPr>
          </a:p>
        </p:txBody>
      </p:sp>
      <p:graphicFrame>
        <p:nvGraphicFramePr>
          <p:cNvPr id="2" name="Tabulka 2">
            <a:extLst>
              <a:ext uri="{FF2B5EF4-FFF2-40B4-BE49-F238E27FC236}">
                <a16:creationId xmlns:a16="http://schemas.microsoft.com/office/drawing/2014/main" id="{90DA3194-4034-1AB5-1279-7551797698AC}"/>
              </a:ext>
            </a:extLst>
          </p:cNvPr>
          <p:cNvGraphicFramePr>
            <a:graphicFrameLocks noGrp="1"/>
          </p:cNvGraphicFramePr>
          <p:nvPr>
            <p:extLst>
              <p:ext uri="{D42A27DB-BD31-4B8C-83A1-F6EECF244321}">
                <p14:modId xmlns:p14="http://schemas.microsoft.com/office/powerpoint/2010/main" val="508205255"/>
              </p:ext>
            </p:extLst>
          </p:nvPr>
        </p:nvGraphicFramePr>
        <p:xfrm>
          <a:off x="285530" y="2057400"/>
          <a:ext cx="8558022" cy="3037840"/>
        </p:xfrm>
        <a:graphic>
          <a:graphicData uri="http://schemas.openxmlformats.org/drawingml/2006/table">
            <a:tbl>
              <a:tblPr firstRow="1" bandRow="1">
                <a:tableStyleId>{980C5976-FB19-4867-A2B4-DEF7078B3A27}</a:tableStyleId>
              </a:tblPr>
              <a:tblGrid>
                <a:gridCol w="2852674">
                  <a:extLst>
                    <a:ext uri="{9D8B030D-6E8A-4147-A177-3AD203B41FA5}">
                      <a16:colId xmlns:a16="http://schemas.microsoft.com/office/drawing/2014/main" val="2737832021"/>
                    </a:ext>
                  </a:extLst>
                </a:gridCol>
                <a:gridCol w="2852674">
                  <a:extLst>
                    <a:ext uri="{9D8B030D-6E8A-4147-A177-3AD203B41FA5}">
                      <a16:colId xmlns:a16="http://schemas.microsoft.com/office/drawing/2014/main" val="377394003"/>
                    </a:ext>
                  </a:extLst>
                </a:gridCol>
                <a:gridCol w="2852674">
                  <a:extLst>
                    <a:ext uri="{9D8B030D-6E8A-4147-A177-3AD203B41FA5}">
                      <a16:colId xmlns:a16="http://schemas.microsoft.com/office/drawing/2014/main" val="3548638844"/>
                    </a:ext>
                  </a:extLst>
                </a:gridCol>
              </a:tblGrid>
              <a:tr h="370840">
                <a:tc>
                  <a:txBody>
                    <a:bodyPr/>
                    <a:lstStyle/>
                    <a:p>
                      <a:pPr algn="ctr"/>
                      <a:r>
                        <a:rPr lang="en-US" b="1" noProof="0" dirty="0" err="1">
                          <a:solidFill>
                            <a:schemeClr val="bg1"/>
                          </a:solidFill>
                        </a:rPr>
                        <a:t>Paramètres</a:t>
                      </a:r>
                      <a:endParaRPr lang="en-US" b="1" noProof="0" dirty="0">
                        <a:solidFill>
                          <a:schemeClr val="bg1"/>
                        </a:solidFill>
                      </a:endParaRPr>
                    </a:p>
                  </a:txBody>
                  <a:tcPr>
                    <a:solidFill>
                      <a:schemeClr val="bg2"/>
                    </a:solidFill>
                  </a:tcPr>
                </a:tc>
                <a:tc>
                  <a:txBody>
                    <a:bodyPr/>
                    <a:lstStyle/>
                    <a:p>
                      <a:pPr algn="ctr"/>
                      <a:r>
                        <a:rPr lang="en-US" b="1" noProof="0" dirty="0">
                          <a:solidFill>
                            <a:schemeClr val="bg1"/>
                          </a:solidFill>
                        </a:rPr>
                        <a:t>Internal Combustion Engine Vehicle (ICE)</a:t>
                      </a:r>
                    </a:p>
                  </a:txBody>
                  <a:tcPr>
                    <a:solidFill>
                      <a:schemeClr val="bg2"/>
                    </a:solidFill>
                  </a:tcPr>
                </a:tc>
                <a:tc>
                  <a:txBody>
                    <a:bodyPr/>
                    <a:lstStyle/>
                    <a:p>
                      <a:pPr algn="ctr"/>
                      <a:r>
                        <a:rPr lang="en-US" b="1" noProof="0">
                          <a:solidFill>
                            <a:schemeClr val="bg1"/>
                          </a:solidFill>
                        </a:rPr>
                        <a:t>Electric Vehicle (EV)</a:t>
                      </a:r>
                    </a:p>
                  </a:txBody>
                  <a:tcPr>
                    <a:solidFill>
                      <a:schemeClr val="bg2"/>
                    </a:solidFill>
                  </a:tcPr>
                </a:tc>
                <a:extLst>
                  <a:ext uri="{0D108BD9-81ED-4DB2-BD59-A6C34878D82A}">
                    <a16:rowId xmlns:a16="http://schemas.microsoft.com/office/drawing/2014/main" val="2182566832"/>
                  </a:ext>
                </a:extLst>
              </a:tr>
              <a:tr h="370840">
                <a:tc>
                  <a:txBody>
                    <a:bodyPr/>
                    <a:lstStyle/>
                    <a:p>
                      <a:r>
                        <a:rPr lang="en-US" b="1" noProof="0" dirty="0" err="1">
                          <a:solidFill>
                            <a:schemeClr val="bg1"/>
                          </a:solidFill>
                        </a:rPr>
                        <a:t>Coût</a:t>
                      </a:r>
                      <a:r>
                        <a:rPr lang="en-US" b="1" noProof="0" dirty="0">
                          <a:solidFill>
                            <a:schemeClr val="bg1"/>
                          </a:solidFill>
                        </a:rPr>
                        <a:t> de possession</a:t>
                      </a:r>
                    </a:p>
                  </a:txBody>
                  <a:tcPr>
                    <a:solidFill>
                      <a:schemeClr val="bg2"/>
                    </a:solidFill>
                  </a:tcPr>
                </a:tc>
                <a:tc>
                  <a:txBody>
                    <a:bodyPr/>
                    <a:lstStyle/>
                    <a:p>
                      <a:pPr algn="ctr"/>
                      <a:r>
                        <a:rPr lang="en-US" i="1" noProof="0" dirty="0">
                          <a:solidFill>
                            <a:schemeClr val="bg1"/>
                          </a:solidFill>
                        </a:rPr>
                        <a:t>Bas</a:t>
                      </a:r>
                    </a:p>
                  </a:txBody>
                  <a:tcPr>
                    <a:solidFill>
                      <a:schemeClr val="bg2"/>
                    </a:solidFill>
                  </a:tcPr>
                </a:tc>
                <a:tc>
                  <a:txBody>
                    <a:bodyPr/>
                    <a:lstStyle/>
                    <a:p>
                      <a:pPr algn="ctr"/>
                      <a:r>
                        <a:rPr lang="en-US" i="1" noProof="0" dirty="0">
                          <a:solidFill>
                            <a:schemeClr val="bg1"/>
                          </a:solidFill>
                        </a:rPr>
                        <a:t>Haut</a:t>
                      </a:r>
                    </a:p>
                  </a:txBody>
                  <a:tcPr>
                    <a:solidFill>
                      <a:schemeClr val="bg2"/>
                    </a:solidFill>
                  </a:tcPr>
                </a:tc>
                <a:extLst>
                  <a:ext uri="{0D108BD9-81ED-4DB2-BD59-A6C34878D82A}">
                    <a16:rowId xmlns:a16="http://schemas.microsoft.com/office/drawing/2014/main" val="1102928004"/>
                  </a:ext>
                </a:extLst>
              </a:tr>
              <a:tr h="370840">
                <a:tc>
                  <a:txBody>
                    <a:bodyPr/>
                    <a:lstStyle/>
                    <a:p>
                      <a:r>
                        <a:rPr lang="en-US" b="1" noProof="0" dirty="0" err="1">
                          <a:solidFill>
                            <a:schemeClr val="bg1"/>
                          </a:solidFill>
                        </a:rPr>
                        <a:t>Respectueux</a:t>
                      </a:r>
                      <a:r>
                        <a:rPr lang="en-US" b="1" noProof="0" dirty="0">
                          <a:solidFill>
                            <a:schemeClr val="bg1"/>
                          </a:solidFill>
                        </a:rPr>
                        <a:t> de </a:t>
                      </a:r>
                      <a:r>
                        <a:rPr lang="en-US" b="1" noProof="0" dirty="0" err="1">
                          <a:solidFill>
                            <a:schemeClr val="bg1"/>
                          </a:solidFill>
                        </a:rPr>
                        <a:t>l’environnement</a:t>
                      </a:r>
                      <a:endParaRPr lang="en-US" b="1" noProof="0" dirty="0">
                        <a:solidFill>
                          <a:schemeClr val="bg1"/>
                        </a:solidFill>
                      </a:endParaRPr>
                    </a:p>
                  </a:txBody>
                  <a:tcPr>
                    <a:solidFill>
                      <a:schemeClr val="bg2"/>
                    </a:solidFill>
                  </a:tcPr>
                </a:tc>
                <a:tc>
                  <a:txBody>
                    <a:bodyPr/>
                    <a:lstStyle/>
                    <a:p>
                      <a:pPr algn="ctr"/>
                      <a:r>
                        <a:rPr lang="en-US" i="1" noProof="0" dirty="0">
                          <a:solidFill>
                            <a:schemeClr val="bg1"/>
                          </a:solidFill>
                        </a:rPr>
                        <a:t>Pollution </a:t>
                      </a:r>
                      <a:r>
                        <a:rPr lang="en-US" i="1" noProof="0" dirty="0" err="1">
                          <a:solidFill>
                            <a:schemeClr val="bg1"/>
                          </a:solidFill>
                        </a:rPr>
                        <a:t>atmosphérique</a:t>
                      </a:r>
                      <a:r>
                        <a:rPr lang="en-US" i="1" noProof="0" dirty="0">
                          <a:solidFill>
                            <a:schemeClr val="bg1"/>
                          </a:solidFill>
                        </a:rPr>
                        <a:t> et </a:t>
                      </a:r>
                      <a:r>
                        <a:rPr lang="en-US" i="1" noProof="0" dirty="0" err="1">
                          <a:solidFill>
                            <a:schemeClr val="bg1"/>
                          </a:solidFill>
                        </a:rPr>
                        <a:t>sonore</a:t>
                      </a:r>
                      <a:endParaRPr lang="en-US" i="1" noProof="0" dirty="0">
                        <a:solidFill>
                          <a:schemeClr val="bg1"/>
                        </a:solidFill>
                      </a:endParaRPr>
                    </a:p>
                  </a:txBody>
                  <a:tcPr>
                    <a:solidFill>
                      <a:schemeClr val="bg2"/>
                    </a:solidFill>
                  </a:tcPr>
                </a:tc>
                <a:tc>
                  <a:txBody>
                    <a:bodyPr/>
                    <a:lstStyle/>
                    <a:p>
                      <a:pPr algn="ctr"/>
                      <a:r>
                        <a:rPr lang="en-US" i="1" noProof="0" dirty="0">
                          <a:solidFill>
                            <a:schemeClr val="bg1"/>
                          </a:solidFill>
                        </a:rPr>
                        <a:t>Pas de pollution
</a:t>
                      </a:r>
                    </a:p>
                  </a:txBody>
                  <a:tcPr>
                    <a:solidFill>
                      <a:schemeClr val="bg2"/>
                    </a:solidFill>
                  </a:tcPr>
                </a:tc>
                <a:extLst>
                  <a:ext uri="{0D108BD9-81ED-4DB2-BD59-A6C34878D82A}">
                    <a16:rowId xmlns:a16="http://schemas.microsoft.com/office/drawing/2014/main" val="3085073717"/>
                  </a:ext>
                </a:extLst>
              </a:tr>
              <a:tr h="370840">
                <a:tc>
                  <a:txBody>
                    <a:bodyPr/>
                    <a:lstStyle/>
                    <a:p>
                      <a:r>
                        <a:rPr lang="en-US" b="1" noProof="0" dirty="0" err="1">
                          <a:solidFill>
                            <a:schemeClr val="bg1"/>
                          </a:solidFill>
                        </a:rPr>
                        <a:t>Coût</a:t>
                      </a:r>
                      <a:r>
                        <a:rPr lang="en-US" b="1" noProof="0" dirty="0">
                          <a:solidFill>
                            <a:schemeClr val="bg1"/>
                          </a:solidFill>
                        </a:rPr>
                        <a:t> du carburant</a:t>
                      </a:r>
                    </a:p>
                  </a:txBody>
                  <a:tcPr>
                    <a:solidFill>
                      <a:schemeClr val="bg2"/>
                    </a:solidFill>
                  </a:tcPr>
                </a:tc>
                <a:tc>
                  <a:txBody>
                    <a:bodyPr/>
                    <a:lstStyle/>
                    <a:p>
                      <a:pPr algn="ctr"/>
                      <a:r>
                        <a:rPr lang="fr-FR" i="1" noProof="0" dirty="0">
                          <a:solidFill>
                            <a:schemeClr val="bg1"/>
                          </a:solidFill>
                        </a:rPr>
                        <a:t>Hausse des prix de l’essence</a:t>
                      </a:r>
                      <a:endParaRPr lang="en-US" i="1" noProof="0" dirty="0">
                        <a:solidFill>
                          <a:schemeClr val="bg1"/>
                        </a:solidFill>
                      </a:endParaRPr>
                    </a:p>
                  </a:txBody>
                  <a:tcPr>
                    <a:solidFill>
                      <a:schemeClr val="bg2"/>
                    </a:solidFill>
                  </a:tcPr>
                </a:tc>
                <a:tc>
                  <a:txBody>
                    <a:bodyPr/>
                    <a:lstStyle/>
                    <a:p>
                      <a:pPr algn="ctr"/>
                      <a:r>
                        <a:rPr lang="fr-FR" i="1" noProof="0" dirty="0">
                          <a:solidFill>
                            <a:schemeClr val="bg1"/>
                          </a:solidFill>
                        </a:rPr>
                        <a:t>Coût de remplacement de la batterie</a:t>
                      </a:r>
                      <a:endParaRPr lang="en-US" i="1" noProof="0" dirty="0">
                        <a:solidFill>
                          <a:schemeClr val="bg1"/>
                        </a:solidFill>
                      </a:endParaRPr>
                    </a:p>
                  </a:txBody>
                  <a:tcPr>
                    <a:solidFill>
                      <a:schemeClr val="bg2"/>
                    </a:solidFill>
                  </a:tcPr>
                </a:tc>
                <a:extLst>
                  <a:ext uri="{0D108BD9-81ED-4DB2-BD59-A6C34878D82A}">
                    <a16:rowId xmlns:a16="http://schemas.microsoft.com/office/drawing/2014/main" val="4215159795"/>
                  </a:ext>
                </a:extLst>
              </a:tr>
              <a:tr h="370840">
                <a:tc>
                  <a:txBody>
                    <a:bodyPr/>
                    <a:lstStyle/>
                    <a:p>
                      <a:r>
                        <a:rPr lang="en-US" b="1" noProof="0" dirty="0" err="1">
                          <a:solidFill>
                            <a:schemeClr val="bg1"/>
                          </a:solidFill>
                        </a:rPr>
                        <a:t>Coût</a:t>
                      </a:r>
                      <a:r>
                        <a:rPr lang="en-US" b="1" noProof="0" dirty="0">
                          <a:solidFill>
                            <a:schemeClr val="bg1"/>
                          </a:solidFill>
                        </a:rPr>
                        <a:t> de maintenance</a:t>
                      </a:r>
                    </a:p>
                  </a:txBody>
                  <a:tcPr>
                    <a:solidFill>
                      <a:schemeClr val="bg2"/>
                    </a:solidFill>
                  </a:tcPr>
                </a:tc>
                <a:tc>
                  <a:txBody>
                    <a:bodyPr/>
                    <a:lstStyle/>
                    <a:p>
                      <a:pPr algn="ctr"/>
                      <a:r>
                        <a:rPr lang="en-US" i="1" noProof="0" dirty="0">
                          <a:solidFill>
                            <a:schemeClr val="bg1"/>
                          </a:solidFill>
                        </a:rPr>
                        <a:t>Haut</a:t>
                      </a:r>
                    </a:p>
                  </a:txBody>
                  <a:tcPr>
                    <a:solidFill>
                      <a:schemeClr val="bg2"/>
                    </a:solidFill>
                  </a:tcPr>
                </a:tc>
                <a:tc>
                  <a:txBody>
                    <a:bodyPr/>
                    <a:lstStyle/>
                    <a:p>
                      <a:pPr algn="ctr"/>
                      <a:r>
                        <a:rPr lang="en-US" i="1" noProof="0" dirty="0">
                          <a:solidFill>
                            <a:schemeClr val="bg1"/>
                          </a:solidFill>
                        </a:rPr>
                        <a:t>Bas</a:t>
                      </a:r>
                    </a:p>
                  </a:txBody>
                  <a:tcPr>
                    <a:solidFill>
                      <a:schemeClr val="bg2"/>
                    </a:solidFill>
                  </a:tcPr>
                </a:tc>
                <a:extLst>
                  <a:ext uri="{0D108BD9-81ED-4DB2-BD59-A6C34878D82A}">
                    <a16:rowId xmlns:a16="http://schemas.microsoft.com/office/drawing/2014/main" val="4252413649"/>
                  </a:ext>
                </a:extLst>
              </a:tr>
              <a:tr h="370840">
                <a:tc>
                  <a:txBody>
                    <a:bodyPr/>
                    <a:lstStyle/>
                    <a:p>
                      <a:r>
                        <a:rPr lang="en-US" b="1" noProof="0" dirty="0" err="1">
                          <a:solidFill>
                            <a:schemeClr val="bg1"/>
                          </a:solidFill>
                        </a:rPr>
                        <a:t>Logistique</a:t>
                      </a:r>
                      <a:r>
                        <a:rPr lang="en-US" b="1" noProof="0" dirty="0">
                          <a:solidFill>
                            <a:schemeClr val="bg1"/>
                          </a:solidFill>
                        </a:rPr>
                        <a:t> du dernier </a:t>
                      </a:r>
                      <a:r>
                        <a:rPr lang="en-US" b="1" noProof="0" dirty="0" err="1">
                          <a:solidFill>
                            <a:schemeClr val="bg1"/>
                          </a:solidFill>
                        </a:rPr>
                        <a:t>kilomètre</a:t>
                      </a:r>
                      <a:endParaRPr lang="en-US" b="1" noProof="0" dirty="0">
                        <a:solidFill>
                          <a:schemeClr val="bg1"/>
                        </a:solidFill>
                      </a:endParaRPr>
                    </a:p>
                  </a:txBody>
                  <a:tcPr>
                    <a:solidFill>
                      <a:schemeClr val="bg2"/>
                    </a:solidFill>
                  </a:tcPr>
                </a:tc>
                <a:tc>
                  <a:txBody>
                    <a:bodyPr/>
                    <a:lstStyle/>
                    <a:p>
                      <a:pPr algn="ctr"/>
                      <a:r>
                        <a:rPr lang="en-US" i="1" noProof="0" dirty="0">
                          <a:solidFill>
                            <a:schemeClr val="bg1"/>
                          </a:solidFill>
                        </a:rPr>
                        <a:t>Cher</a:t>
                      </a:r>
                    </a:p>
                  </a:txBody>
                  <a:tcPr>
                    <a:solidFill>
                      <a:schemeClr val="bg2"/>
                    </a:solidFill>
                  </a:tcPr>
                </a:tc>
                <a:tc>
                  <a:txBody>
                    <a:bodyPr/>
                    <a:lstStyle/>
                    <a:p>
                      <a:pPr algn="ctr"/>
                      <a:r>
                        <a:rPr lang="en-US" i="1" noProof="0" dirty="0">
                          <a:solidFill>
                            <a:schemeClr val="bg1"/>
                          </a:solidFill>
                        </a:rPr>
                        <a:t>Rentable</a:t>
                      </a:r>
                    </a:p>
                  </a:txBody>
                  <a:tcPr>
                    <a:solidFill>
                      <a:schemeClr val="bg2"/>
                    </a:solidFill>
                  </a:tcPr>
                </a:tc>
                <a:extLst>
                  <a:ext uri="{0D108BD9-81ED-4DB2-BD59-A6C34878D82A}">
                    <a16:rowId xmlns:a16="http://schemas.microsoft.com/office/drawing/2014/main" val="3284190302"/>
                  </a:ext>
                </a:extLst>
              </a:tr>
              <a:tr h="370840">
                <a:tc>
                  <a:txBody>
                    <a:bodyPr/>
                    <a:lstStyle/>
                    <a:p>
                      <a:r>
                        <a:rPr lang="en-US" b="1" noProof="0" dirty="0" err="1">
                          <a:solidFill>
                            <a:schemeClr val="bg1"/>
                          </a:solidFill>
                        </a:rPr>
                        <a:t>Avancées</a:t>
                      </a:r>
                      <a:r>
                        <a:rPr lang="en-US" b="1" noProof="0" dirty="0">
                          <a:solidFill>
                            <a:schemeClr val="bg1"/>
                          </a:solidFill>
                        </a:rPr>
                        <a:t> </a:t>
                      </a:r>
                      <a:r>
                        <a:rPr lang="en-US" b="1" noProof="0" dirty="0" err="1">
                          <a:solidFill>
                            <a:schemeClr val="bg1"/>
                          </a:solidFill>
                        </a:rPr>
                        <a:t>technologiques</a:t>
                      </a:r>
                      <a:endParaRPr lang="en-US" b="1" noProof="0" dirty="0">
                        <a:solidFill>
                          <a:schemeClr val="bg1"/>
                        </a:solidFill>
                      </a:endParaRPr>
                    </a:p>
                  </a:txBody>
                  <a:tcPr>
                    <a:solidFill>
                      <a:schemeClr val="bg2"/>
                    </a:solidFill>
                  </a:tcPr>
                </a:tc>
                <a:tc>
                  <a:txBody>
                    <a:bodyPr/>
                    <a:lstStyle/>
                    <a:p>
                      <a:pPr algn="ctr"/>
                      <a:r>
                        <a:rPr lang="en-US" i="1" noProof="0" dirty="0">
                          <a:solidFill>
                            <a:schemeClr val="bg1"/>
                          </a:solidFill>
                        </a:rPr>
                        <a:t>Difficile</a:t>
                      </a:r>
                    </a:p>
                  </a:txBody>
                  <a:tcPr>
                    <a:solidFill>
                      <a:schemeClr val="bg2"/>
                    </a:solidFill>
                  </a:tcPr>
                </a:tc>
                <a:tc>
                  <a:txBody>
                    <a:bodyPr/>
                    <a:lstStyle/>
                    <a:p>
                      <a:pPr algn="ctr"/>
                      <a:r>
                        <a:rPr lang="en-US" i="1" noProof="0" dirty="0">
                          <a:solidFill>
                            <a:schemeClr val="bg1"/>
                          </a:solidFill>
                        </a:rPr>
                        <a:t>Mise </a:t>
                      </a:r>
                      <a:r>
                        <a:rPr lang="en-US" i="1" noProof="0" dirty="0" err="1">
                          <a:solidFill>
                            <a:schemeClr val="bg1"/>
                          </a:solidFill>
                        </a:rPr>
                        <a:t>en</a:t>
                      </a:r>
                      <a:r>
                        <a:rPr lang="en-US" i="1" noProof="0" dirty="0">
                          <a:solidFill>
                            <a:schemeClr val="bg1"/>
                          </a:solidFill>
                        </a:rPr>
                        <a:t> </a:t>
                      </a:r>
                      <a:r>
                        <a:rPr lang="en-US" i="1" noProof="0" dirty="0" err="1">
                          <a:solidFill>
                            <a:schemeClr val="bg1"/>
                          </a:solidFill>
                        </a:rPr>
                        <a:t>œuvre</a:t>
                      </a:r>
                      <a:r>
                        <a:rPr lang="en-US" i="1" noProof="0" dirty="0">
                          <a:solidFill>
                            <a:schemeClr val="bg1"/>
                          </a:solidFill>
                        </a:rPr>
                        <a:t> </a:t>
                      </a:r>
                      <a:r>
                        <a:rPr lang="en-US" i="1" noProof="0" dirty="0" err="1">
                          <a:solidFill>
                            <a:schemeClr val="bg1"/>
                          </a:solidFill>
                        </a:rPr>
                        <a:t>efficace</a:t>
                      </a:r>
                      <a:endParaRPr lang="en-US" i="1" noProof="0" dirty="0">
                        <a:solidFill>
                          <a:schemeClr val="bg1"/>
                        </a:solidFill>
                      </a:endParaRPr>
                    </a:p>
                  </a:txBody>
                  <a:tcPr>
                    <a:solidFill>
                      <a:schemeClr val="bg2"/>
                    </a:solidFill>
                  </a:tcPr>
                </a:tc>
                <a:extLst>
                  <a:ext uri="{0D108BD9-81ED-4DB2-BD59-A6C34878D82A}">
                    <a16:rowId xmlns:a16="http://schemas.microsoft.com/office/drawing/2014/main" val="1758316095"/>
                  </a:ext>
                </a:extLst>
              </a:tr>
            </a:tbl>
          </a:graphicData>
        </a:graphic>
      </p:graphicFrame>
      <p:sp>
        <p:nvSpPr>
          <p:cNvPr id="3" name="TextovéPole 2">
            <a:extLst>
              <a:ext uri="{FF2B5EF4-FFF2-40B4-BE49-F238E27FC236}">
                <a16:creationId xmlns:a16="http://schemas.microsoft.com/office/drawing/2014/main" id="{5614118C-9B49-BE65-0D25-9B4198597C5F}"/>
              </a:ext>
            </a:extLst>
          </p:cNvPr>
          <p:cNvSpPr txBox="1"/>
          <p:nvPr/>
        </p:nvSpPr>
        <p:spPr>
          <a:xfrm>
            <a:off x="278071" y="5327904"/>
            <a:ext cx="4286470" cy="1569660"/>
          </a:xfrm>
          <a:prstGeom prst="rect">
            <a:avLst/>
          </a:prstGeom>
          <a:noFill/>
        </p:spPr>
        <p:txBody>
          <a:bodyPr wrap="square" rtlCol="0">
            <a:spAutoFit/>
          </a:bodyPr>
          <a:lstStyle/>
          <a:p>
            <a:r>
              <a:rPr lang="en-US" sz="1600" b="0" i="0" dirty="0">
                <a:solidFill>
                  <a:srgbClr val="000000"/>
                </a:solidFill>
                <a:effectLst/>
                <a:latin typeface="Arial" panose="020B0604020202020204" pitchFamily="34" charset="0"/>
              </a:rPr>
              <a:t>Source </a:t>
            </a:r>
            <a:r>
              <a:rPr lang="en-US" sz="1600" dirty="0">
                <a:latin typeface="Arial" panose="020B0604020202020204" pitchFamily="34" charset="0"/>
              </a:rPr>
              <a:t>(site web </a:t>
            </a:r>
            <a:r>
              <a:rPr lang="en-US" sz="1600" dirty="0" err="1">
                <a:latin typeface="Arial" panose="020B0604020202020204" pitchFamily="34" charset="0"/>
              </a:rPr>
              <a:t>en</a:t>
            </a:r>
            <a:r>
              <a:rPr lang="en-US" sz="1600" dirty="0">
                <a:latin typeface="Arial" panose="020B0604020202020204" pitchFamily="34" charset="0"/>
              </a:rPr>
              <a:t> EN): </a:t>
            </a:r>
            <a:r>
              <a:rPr lang="en-US" sz="1600" b="0" i="0" dirty="0">
                <a:solidFill>
                  <a:srgbClr val="000000"/>
                </a:solidFill>
                <a:effectLst/>
                <a:latin typeface="Arial" panose="020B0604020202020204" pitchFamily="34" charset="0"/>
              </a:rPr>
              <a:t>esmito.com. (2021,</a:t>
            </a:r>
            <a:r>
              <a:rPr lang="cs-CZ" sz="1600" b="0" i="0" dirty="0">
                <a:solidFill>
                  <a:srgbClr val="000000"/>
                </a:solidFill>
                <a:effectLst/>
                <a:latin typeface="Arial" panose="020B0604020202020204" pitchFamily="34" charset="0"/>
              </a:rPr>
              <a:t> </a:t>
            </a:r>
            <a:r>
              <a:rPr lang="en-US" sz="1600" b="0" i="0" dirty="0">
                <a:solidFill>
                  <a:srgbClr val="000000"/>
                </a:solidFill>
                <a:effectLst/>
                <a:latin typeface="Arial" panose="020B0604020202020204" pitchFamily="34" charset="0"/>
              </a:rPr>
              <a:t>September 3). </a:t>
            </a:r>
            <a:r>
              <a:rPr lang="en-US" sz="1600" b="0" i="1" dirty="0">
                <a:solidFill>
                  <a:srgbClr val="000000"/>
                </a:solidFill>
                <a:effectLst/>
                <a:latin typeface="Arial" panose="020B0604020202020204" pitchFamily="34" charset="0"/>
              </a:rPr>
              <a:t>Electric mobility disrupting the</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logistics and last mile delivery industry.</a:t>
            </a:r>
            <a:r>
              <a:rPr lang="cs-CZ" sz="1600" b="0" i="1" dirty="0">
                <a:solidFill>
                  <a:srgbClr val="000000"/>
                </a:solidFill>
                <a:effectLst/>
                <a:latin typeface="Arial" panose="020B0604020202020204" pitchFamily="34" charset="0"/>
              </a:rPr>
              <a:t> </a:t>
            </a:r>
            <a:r>
              <a:rPr lang="en-US" sz="1600" b="0" i="1" dirty="0">
                <a:solidFill>
                  <a:srgbClr val="0000FF"/>
                </a:solidFill>
                <a:effectLst/>
                <a:latin typeface="Arial" panose="020B0604020202020204" pitchFamily="34" charset="0"/>
              </a:rPr>
              <a:t>https://esmito.com/blog/electric-mobilitydisrupting-logistics.html</a:t>
            </a:r>
            <a:r>
              <a:rPr lang="en-US" sz="1600" dirty="0"/>
              <a:t> </a:t>
            </a:r>
            <a:br>
              <a:rPr lang="en-US" sz="1600" dirty="0"/>
            </a:br>
            <a:endParaRPr lang="cs-CZ" sz="1600" dirty="0"/>
          </a:p>
        </p:txBody>
      </p:sp>
      <p:sp>
        <p:nvSpPr>
          <p:cNvPr id="4" name="TextovéPole 3">
            <a:extLst>
              <a:ext uri="{FF2B5EF4-FFF2-40B4-BE49-F238E27FC236}">
                <a16:creationId xmlns:a16="http://schemas.microsoft.com/office/drawing/2014/main" id="{EDE8B115-3373-434B-0398-E907430DEDEB}"/>
              </a:ext>
            </a:extLst>
          </p:cNvPr>
          <p:cNvSpPr txBox="1"/>
          <p:nvPr/>
        </p:nvSpPr>
        <p:spPr>
          <a:xfrm>
            <a:off x="4623848" y="5327904"/>
            <a:ext cx="4649504" cy="1569660"/>
          </a:xfrm>
          <a:prstGeom prst="rect">
            <a:avLst/>
          </a:prstGeom>
          <a:noFill/>
        </p:spPr>
        <p:txBody>
          <a:bodyPr wrap="square" rtlCol="0">
            <a:spAutoFit/>
          </a:bodyPr>
          <a:lstStyle/>
          <a:p>
            <a:r>
              <a:rPr lang="en-US" sz="1600" b="0" i="0" dirty="0">
                <a:solidFill>
                  <a:srgbClr val="000000"/>
                </a:solidFill>
                <a:effectLst/>
                <a:latin typeface="Arial" panose="020B0604020202020204" pitchFamily="34" charset="0"/>
              </a:rPr>
              <a:t>Source </a:t>
            </a:r>
            <a:r>
              <a:rPr lang="en-US" sz="1600" dirty="0">
                <a:latin typeface="Arial" panose="020B0604020202020204" pitchFamily="34" charset="0"/>
              </a:rPr>
              <a:t>(site web </a:t>
            </a:r>
            <a:r>
              <a:rPr lang="en-US" sz="1600" dirty="0" err="1">
                <a:latin typeface="Arial" panose="020B0604020202020204" pitchFamily="34" charset="0"/>
              </a:rPr>
              <a:t>en</a:t>
            </a:r>
            <a:r>
              <a:rPr lang="en-US" sz="1600" dirty="0">
                <a:latin typeface="Arial" panose="020B0604020202020204" pitchFamily="34" charset="0"/>
              </a:rPr>
              <a:t> EN): </a:t>
            </a:r>
            <a:r>
              <a:rPr lang="en-US" sz="1600" b="0" i="0" dirty="0" err="1">
                <a:solidFill>
                  <a:srgbClr val="000000"/>
                </a:solidFill>
                <a:effectLst/>
                <a:latin typeface="Arial" panose="020B0604020202020204" pitchFamily="34" charset="0"/>
              </a:rPr>
              <a:t>Sarma</a:t>
            </a:r>
            <a:r>
              <a:rPr lang="en-US" sz="1600" b="0" i="0" dirty="0">
                <a:solidFill>
                  <a:srgbClr val="000000"/>
                </a:solidFill>
                <a:effectLst/>
                <a:latin typeface="Arial" panose="020B0604020202020204" pitchFamily="34" charset="0"/>
              </a:rPr>
              <a:t>. S. (2021,</a:t>
            </a:r>
            <a:r>
              <a:rPr lang="cs-CZ" sz="1600" b="0" i="0" dirty="0">
                <a:solidFill>
                  <a:srgbClr val="000000"/>
                </a:solidFill>
                <a:effectLst/>
                <a:latin typeface="Arial" panose="020B0604020202020204" pitchFamily="34" charset="0"/>
              </a:rPr>
              <a:t> </a:t>
            </a:r>
            <a:r>
              <a:rPr lang="en-US" sz="1600" b="0" i="0" dirty="0">
                <a:solidFill>
                  <a:srgbClr val="000000"/>
                </a:solidFill>
                <a:effectLst/>
                <a:latin typeface="Arial" panose="020B0604020202020204" pitchFamily="34" charset="0"/>
              </a:rPr>
              <a:t>February 9). </a:t>
            </a:r>
            <a:r>
              <a:rPr lang="en-US" sz="1600" b="0" i="1" dirty="0">
                <a:solidFill>
                  <a:srgbClr val="000000"/>
                </a:solidFill>
                <a:effectLst/>
                <a:latin typeface="Arial" panose="020B0604020202020204" pitchFamily="34" charset="0"/>
              </a:rPr>
              <a:t>Electric Vehicles (EVs) — The</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Future of Last-Mile Deliveries in 2021 and</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Beyond. </a:t>
            </a:r>
            <a:r>
              <a:rPr lang="en-US" sz="1600" b="0" i="1" dirty="0">
                <a:solidFill>
                  <a:srgbClr val="0000FF"/>
                </a:solidFill>
                <a:effectLst/>
                <a:latin typeface="Arial" panose="020B0604020202020204" pitchFamily="34" charset="0"/>
              </a:rPr>
              <a:t>https://blog.locus.sh/electricvehicles-for-last-mile-deliveries/</a:t>
            </a:r>
            <a:r>
              <a:rPr lang="en-US" sz="1600" dirty="0"/>
              <a:t> </a:t>
            </a:r>
            <a:br>
              <a:rPr lang="en-US" sz="1600" dirty="0"/>
            </a:br>
            <a:endParaRPr lang="cs-CZ" sz="1600" dirty="0"/>
          </a:p>
        </p:txBody>
      </p:sp>
      <p:pic>
        <p:nvPicPr>
          <p:cNvPr id="6" name="Irudia 3">
            <a:extLst>
              <a:ext uri="{FF2B5EF4-FFF2-40B4-BE49-F238E27FC236}">
                <a16:creationId xmlns:a16="http://schemas.microsoft.com/office/drawing/2014/main" id="{4296751F-72F5-0AEE-49C2-8DBCEF7DBF43}"/>
              </a:ext>
            </a:extLst>
          </p:cNvPr>
          <p:cNvPicPr>
            <a:picLocks noChangeAspect="1"/>
          </p:cNvPicPr>
          <p:nvPr/>
        </p:nvPicPr>
        <p:blipFill>
          <a:blip r:embed="rId3"/>
          <a:stretch>
            <a:fillRect/>
          </a:stretch>
        </p:blipFill>
        <p:spPr>
          <a:xfrm>
            <a:off x="4385865" y="4973590"/>
            <a:ext cx="475965" cy="475965"/>
          </a:xfrm>
          <a:prstGeom prst="rect">
            <a:avLst/>
          </a:prstGeom>
        </p:spPr>
      </p:pic>
      <p:pic>
        <p:nvPicPr>
          <p:cNvPr id="7" name="Irudia 3">
            <a:extLst>
              <a:ext uri="{FF2B5EF4-FFF2-40B4-BE49-F238E27FC236}">
                <a16:creationId xmlns:a16="http://schemas.microsoft.com/office/drawing/2014/main" id="{B52706A7-53C8-DE70-0679-8271A06BE745}"/>
              </a:ext>
            </a:extLst>
          </p:cNvPr>
          <p:cNvPicPr>
            <a:picLocks noChangeAspect="1"/>
          </p:cNvPicPr>
          <p:nvPr/>
        </p:nvPicPr>
        <p:blipFill>
          <a:blip r:embed="rId3"/>
          <a:stretch>
            <a:fillRect/>
          </a:stretch>
        </p:blipFill>
        <p:spPr>
          <a:xfrm>
            <a:off x="-9051" y="4973590"/>
            <a:ext cx="475965" cy="475965"/>
          </a:xfrm>
          <a:prstGeom prst="rect">
            <a:avLst/>
          </a:prstGeom>
        </p:spPr>
      </p:pic>
    </p:spTree>
    <p:extLst>
      <p:ext uri="{BB962C8B-B14F-4D97-AF65-F5344CB8AC3E}">
        <p14:creationId xmlns:p14="http://schemas.microsoft.com/office/powerpoint/2010/main" val="365291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11</a:t>
            </a:fld>
            <a:endParaRPr dirty="0"/>
          </a:p>
        </p:txBody>
      </p:sp>
      <p:sp>
        <p:nvSpPr>
          <p:cNvPr id="72" name="Google Shape;72;g10b78f225a7_0_23"/>
          <p:cNvSpPr txBox="1"/>
          <p:nvPr/>
        </p:nvSpPr>
        <p:spPr>
          <a:xfrm>
            <a:off x="285530" y="970029"/>
            <a:ext cx="8558023" cy="910529"/>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fr-FR" sz="2800" dirty="0">
                <a:solidFill>
                  <a:schemeClr val="bg1"/>
                </a:solidFill>
              </a:rPr>
              <a:t>Application spécifique en logistique : passage à la mobilité électrique</a:t>
            </a:r>
            <a:endParaRPr lang="en-GB" sz="2800" dirty="0">
              <a:solidFill>
                <a:schemeClr val="bg1"/>
              </a:solidFill>
            </a:endParaRPr>
          </a:p>
        </p:txBody>
      </p:sp>
      <p:sp>
        <p:nvSpPr>
          <p:cNvPr id="5" name="4 Rectángulo"/>
          <p:cNvSpPr/>
          <p:nvPr/>
        </p:nvSpPr>
        <p:spPr>
          <a:xfrm>
            <a:off x="285530" y="2107449"/>
            <a:ext cx="8367731" cy="5027017"/>
          </a:xfrm>
          <a:prstGeom prst="rect">
            <a:avLst/>
          </a:prstGeom>
        </p:spPr>
        <p:txBody>
          <a:bodyPr wrap="square">
            <a:spAutoFit/>
          </a:bodyPr>
          <a:lstStyle/>
          <a:p>
            <a:pPr>
              <a:lnSpc>
                <a:spcPct val="150000"/>
              </a:lnSpc>
            </a:pPr>
            <a:r>
              <a:rPr lang="fr-FR" sz="1800">
                <a:latin typeface="Arial" panose="020B0604020202020204" pitchFamily="34" charset="0"/>
              </a:rPr>
              <a:t>Cependant, les véhicules électriques alimentés par des batteries rechargeables ne sont pas la seule solution possible. D’autres technologies prometteuses qui pourraient aider à la transition vers un modèle énergétique non fossile sont en cours de développement.
</a:t>
            </a:r>
            <a:br>
              <a:rPr lang="fr-FR" sz="1800">
                <a:latin typeface="Arial" panose="020B0604020202020204" pitchFamily="34" charset="0"/>
              </a:rPr>
            </a:br>
            <a:r>
              <a:rPr lang="fr-FR" sz="1800">
                <a:latin typeface="Arial" panose="020B0604020202020204" pitchFamily="34" charset="0"/>
              </a:rPr>
              <a:t>L’énergie hydrogène, pour n’en nommer qu’une, est déjà utilisée dans le cas des transports en commun ou des camions à ordures. Certains véhicules électriques hybrides utilisent des piles à combustible pour charger la batterie. Les piles à combustible utilisent l’hydrogène et l’oxygène pour produire de l’électricité par un processus électrochimique ne produisant que de l’eau comme sous-produit.</a:t>
            </a:r>
            <a:br>
              <a:rPr lang="fr-FR" sz="1800">
                <a:latin typeface="Arial" panose="020B0604020202020204" pitchFamily="34" charset="0"/>
              </a:rPr>
            </a:br>
            <a:r>
              <a:rPr lang="fr-FR" sz="1800">
                <a:latin typeface="Arial" panose="020B0604020202020204" pitchFamily="34" charset="0"/>
              </a:rPr>
              <a:t>
</a:t>
            </a:r>
            <a:endParaRPr lang="en-GB" sz="1800" dirty="0"/>
          </a:p>
        </p:txBody>
      </p:sp>
    </p:spTree>
    <p:extLst>
      <p:ext uri="{BB962C8B-B14F-4D97-AF65-F5344CB8AC3E}">
        <p14:creationId xmlns:p14="http://schemas.microsoft.com/office/powerpoint/2010/main" val="156346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12</a:t>
            </a:fld>
            <a:endParaRPr dirty="0"/>
          </a:p>
        </p:txBody>
      </p:sp>
      <p:sp>
        <p:nvSpPr>
          <p:cNvPr id="5" name="4 Rectángulo"/>
          <p:cNvSpPr/>
          <p:nvPr/>
        </p:nvSpPr>
        <p:spPr>
          <a:xfrm>
            <a:off x="285530" y="1952395"/>
            <a:ext cx="8367731" cy="4611519"/>
          </a:xfrm>
          <a:prstGeom prst="rect">
            <a:avLst/>
          </a:prstGeom>
        </p:spPr>
        <p:txBody>
          <a:bodyPr wrap="square">
            <a:spAutoFit/>
          </a:bodyPr>
          <a:lstStyle/>
          <a:p>
            <a:pPr>
              <a:lnSpc>
                <a:spcPct val="150000"/>
              </a:lnSpc>
            </a:pPr>
            <a:r>
              <a:rPr lang="fr-FR" sz="1800" dirty="0">
                <a:latin typeface="Arial" panose="020B0604020202020204" pitchFamily="34" charset="0"/>
              </a:rPr>
              <a:t>Donc, comme vous le voyez, ces véhicules hybrides à hydrogène utilisent l’énergie électrique pour se déplacer, mais la source d’énergie est différente des véhicules électriques standard. Alors que les premiers utilisent l’hydrogène pour produire de l’électricité, les seconds utilisent l’électricité produite par les centrales électriques pour recharger les batteries de leurs voitures.</a:t>
            </a:r>
            <a:br>
              <a:rPr lang="fr-FR" sz="1800" dirty="0">
                <a:latin typeface="Arial" panose="020B0604020202020204" pitchFamily="34" charset="0"/>
              </a:rPr>
            </a:br>
            <a:r>
              <a:rPr lang="fr-FR" sz="1800" dirty="0">
                <a:latin typeface="Arial" panose="020B0604020202020204" pitchFamily="34" charset="0"/>
              </a:rPr>
              <a:t>À l’avenir, nous verrons quel concept l’emportera. Jusqu’à présent, cependant, les véhicules à hydrogène ne sont pas préparés pour la production et l’utilisation de masse.
Comme cas d’utilisation de camion à ordures à hydrogène, vous pouvez voir la vidéo ci-dessous:</a:t>
            </a:r>
            <a:br>
              <a:rPr lang="fr-FR" sz="1800" dirty="0">
                <a:latin typeface="Arial" panose="020B0604020202020204" pitchFamily="34" charset="0"/>
              </a:rPr>
            </a:br>
            <a:r>
              <a:rPr lang="fr-FR" sz="1800" dirty="0">
                <a:latin typeface="Arial" panose="020B0604020202020204" pitchFamily="34" charset="0"/>
              </a:rPr>
              <a:t>	Vidéo (en EN): </a:t>
            </a:r>
            <a:r>
              <a:rPr lang="fr-FR" sz="1800" dirty="0">
                <a:latin typeface="Arial" panose="020B0604020202020204" pitchFamily="34" charset="0"/>
                <a:hlinkClick r:id="rId3"/>
              </a:rPr>
              <a:t>https://youtu.be/9BYqjHLEhV0</a:t>
            </a:r>
            <a:r>
              <a:rPr lang="fr-FR" sz="1800" dirty="0">
                <a:latin typeface="Arial" panose="020B0604020202020204" pitchFamily="34" charset="0"/>
              </a:rPr>
              <a:t> </a:t>
            </a:r>
            <a:endParaRPr lang="en-GB" sz="1800" dirty="0"/>
          </a:p>
        </p:txBody>
      </p:sp>
      <p:pic>
        <p:nvPicPr>
          <p:cNvPr id="2" name="Irudia 3">
            <a:extLst>
              <a:ext uri="{FF2B5EF4-FFF2-40B4-BE49-F238E27FC236}">
                <a16:creationId xmlns:a16="http://schemas.microsoft.com/office/drawing/2014/main" id="{B554068B-466F-C33F-47FF-A116505077DD}"/>
              </a:ext>
            </a:extLst>
          </p:cNvPr>
          <p:cNvPicPr>
            <a:picLocks noChangeAspect="1"/>
          </p:cNvPicPr>
          <p:nvPr/>
        </p:nvPicPr>
        <p:blipFill>
          <a:blip r:embed="rId4"/>
          <a:stretch>
            <a:fillRect/>
          </a:stretch>
        </p:blipFill>
        <p:spPr>
          <a:xfrm>
            <a:off x="490739" y="6043701"/>
            <a:ext cx="680737" cy="680737"/>
          </a:xfrm>
          <a:prstGeom prst="rect">
            <a:avLst/>
          </a:prstGeom>
        </p:spPr>
      </p:pic>
      <p:sp>
        <p:nvSpPr>
          <p:cNvPr id="3" name="Google Shape;72;g10b78f225a7_0_23">
            <a:extLst>
              <a:ext uri="{FF2B5EF4-FFF2-40B4-BE49-F238E27FC236}">
                <a16:creationId xmlns:a16="http://schemas.microsoft.com/office/drawing/2014/main" id="{C4955C61-0A71-D2FD-7FD1-394C79277412}"/>
              </a:ext>
            </a:extLst>
          </p:cNvPr>
          <p:cNvSpPr txBox="1"/>
          <p:nvPr/>
        </p:nvSpPr>
        <p:spPr>
          <a:xfrm>
            <a:off x="285530" y="970029"/>
            <a:ext cx="8558023" cy="910529"/>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fr-FR" sz="2800" dirty="0">
                <a:solidFill>
                  <a:schemeClr val="bg1"/>
                </a:solidFill>
              </a:rPr>
              <a:t>Application spécifique en logistique : passage à la mobilité électrique</a:t>
            </a:r>
            <a:endParaRPr lang="en-GB" sz="2800" dirty="0">
              <a:solidFill>
                <a:schemeClr val="bg1"/>
              </a:solidFill>
            </a:endParaRPr>
          </a:p>
        </p:txBody>
      </p:sp>
    </p:spTree>
    <p:extLst>
      <p:ext uri="{BB962C8B-B14F-4D97-AF65-F5344CB8AC3E}">
        <p14:creationId xmlns:p14="http://schemas.microsoft.com/office/powerpoint/2010/main" val="2078349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13</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1</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a:t>de la Plaza</a:t>
            </a:r>
            <a:r>
              <a:rPr lang="en-US" sz="2000" dirty="0"/>
              <a:t>, </a:t>
            </a:r>
            <a:r>
              <a:rPr lang="cs-CZ" sz="2000" dirty="0"/>
              <a:t>I</a:t>
            </a:r>
            <a:r>
              <a:rPr lang="en-US" sz="2000" dirty="0"/>
              <a:t>.</a:t>
            </a:r>
            <a:r>
              <a:rPr lang="cs-CZ" sz="2000" dirty="0"/>
              <a:t> M. </a:t>
            </a:r>
            <a:r>
              <a:rPr lang="en-US" sz="2000" dirty="0"/>
              <a:t>(202</a:t>
            </a:r>
            <a:r>
              <a:rPr lang="cs-CZ" sz="2000" dirty="0"/>
              <a:t>1</a:t>
            </a:r>
            <a:r>
              <a:rPr lang="en-US" sz="2000" dirty="0"/>
              <a:t>, </a:t>
            </a:r>
            <a:r>
              <a:rPr lang="cs-CZ" sz="2000" dirty="0" err="1"/>
              <a:t>April</a:t>
            </a:r>
            <a:r>
              <a:rPr lang="cs-CZ" sz="2000" dirty="0"/>
              <a:t> 12</a:t>
            </a:r>
            <a:r>
              <a:rPr lang="en-US" sz="2000" dirty="0"/>
              <a:t>). </a:t>
            </a:r>
            <a:r>
              <a:rPr lang="en-US" sz="2000" i="1" dirty="0"/>
              <a:t>The Energy Challenge: the Transition to a New Energy</a:t>
            </a:r>
            <a:r>
              <a:rPr lang="cs-CZ" sz="2000" i="1" dirty="0"/>
              <a:t> Model. </a:t>
            </a:r>
            <a:r>
              <a:rPr lang="en-US" sz="2000" dirty="0">
                <a:hlinkClick r:id="rId3"/>
              </a:rPr>
              <a:t>https://www.bbvaopenmind.com/en/science/environment/the-energy-challenge-the-transition-to-a-new-energy-model/</a:t>
            </a:r>
            <a:endParaRPr lang="en-GB" sz="20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14</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2</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Esmito.com</a:t>
            </a:r>
            <a:r>
              <a:rPr lang="cs-CZ" sz="2000" dirty="0"/>
              <a:t>. </a:t>
            </a:r>
            <a:r>
              <a:rPr lang="en-US" sz="2000" dirty="0"/>
              <a:t>(202</a:t>
            </a:r>
            <a:r>
              <a:rPr lang="cs-CZ" sz="2000" dirty="0"/>
              <a:t>1</a:t>
            </a:r>
            <a:r>
              <a:rPr lang="en-US" sz="2000" dirty="0"/>
              <a:t>, </a:t>
            </a:r>
            <a:r>
              <a:rPr lang="cs-CZ" sz="2000" dirty="0" err="1"/>
              <a:t>September</a:t>
            </a:r>
            <a:r>
              <a:rPr lang="cs-CZ" sz="2000" dirty="0"/>
              <a:t> 3</a:t>
            </a:r>
            <a:r>
              <a:rPr lang="en-US" sz="2000" dirty="0"/>
              <a:t>). </a:t>
            </a:r>
            <a:r>
              <a:rPr lang="en-US" sz="2000" i="1" dirty="0"/>
              <a:t>Electric mobility disrupting the logistics and last mile delivery industry</a:t>
            </a:r>
            <a:r>
              <a:rPr lang="cs-CZ" sz="2000" i="1" dirty="0"/>
              <a:t>. </a:t>
            </a:r>
            <a:r>
              <a:rPr lang="cs-CZ" sz="2000" i="1" dirty="0">
                <a:hlinkClick r:id="rId3"/>
              </a:rPr>
              <a:t>https://esmito.com/blog/electric-mobility-disrupting-logistics.html</a:t>
            </a:r>
            <a:endParaRPr lang="en-GB" sz="20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15</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3</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Sarma</a:t>
            </a:r>
            <a:r>
              <a:rPr lang="cs-CZ" sz="2000" dirty="0"/>
              <a:t>. S. </a:t>
            </a:r>
            <a:r>
              <a:rPr lang="en-US" sz="2000" dirty="0"/>
              <a:t>(202</a:t>
            </a:r>
            <a:r>
              <a:rPr lang="cs-CZ" sz="2000" dirty="0"/>
              <a:t>1</a:t>
            </a:r>
            <a:r>
              <a:rPr lang="en-US" sz="2000" dirty="0"/>
              <a:t>, </a:t>
            </a:r>
            <a:r>
              <a:rPr lang="cs-CZ" sz="2000" dirty="0" err="1"/>
              <a:t>February</a:t>
            </a:r>
            <a:r>
              <a:rPr lang="cs-CZ" sz="2000" dirty="0"/>
              <a:t> 9</a:t>
            </a:r>
            <a:r>
              <a:rPr lang="en-US" sz="2000" dirty="0"/>
              <a:t>). </a:t>
            </a:r>
            <a:r>
              <a:rPr lang="en-US" sz="2000" i="1" dirty="0"/>
              <a:t>Electric Vehicles (EVs) — The Future of Last-Mile Deliveries in 2021 and Beyond</a:t>
            </a:r>
            <a:r>
              <a:rPr lang="cs-CZ" sz="2000" i="1" dirty="0"/>
              <a:t>. </a:t>
            </a:r>
            <a:r>
              <a:rPr lang="cs-CZ" sz="2000" i="1" dirty="0">
                <a:hlinkClick r:id="rId3"/>
              </a:rPr>
              <a:t>https://blog.locus.sh/electric-vehicles-for-last-mile-deliveries/</a:t>
            </a:r>
            <a:endParaRPr lang="en-GB" sz="20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16</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a:t>
            </a:r>
            <a:r>
              <a:rPr lang="cs-CZ" sz="2800" dirty="0">
                <a:solidFill>
                  <a:schemeClr val="lt1"/>
                </a:solidFill>
              </a:rPr>
              <a:t>4</a:t>
            </a:r>
            <a:endParaRPr lang="en-GB" sz="2800" dirty="0">
              <a:solidFill>
                <a:schemeClr val="lt1"/>
              </a:solidFill>
            </a:endParaRPr>
          </a:p>
        </p:txBody>
      </p:sp>
      <p:sp>
        <p:nvSpPr>
          <p:cNvPr id="80" name="Google Shape;80;g10b78f226a2_0_0"/>
          <p:cNvSpPr/>
          <p:nvPr/>
        </p:nvSpPr>
        <p:spPr>
          <a:xfrm>
            <a:off x="326574" y="1704725"/>
            <a:ext cx="8510099" cy="150011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a:solidFill>
                  <a:schemeClr val="tx1"/>
                </a:solidFill>
              </a:rPr>
              <a:t>DHL. (2021, </a:t>
            </a:r>
            <a:r>
              <a:rPr lang="en-US" sz="2000" dirty="0">
                <a:solidFill>
                  <a:schemeClr val="tx1"/>
                </a:solidFill>
              </a:rPr>
              <a:t>September</a:t>
            </a:r>
            <a:r>
              <a:rPr lang="cs-CZ" sz="2000" dirty="0">
                <a:solidFill>
                  <a:schemeClr val="tx1"/>
                </a:solidFill>
              </a:rPr>
              <a:t> 6). </a:t>
            </a:r>
            <a:r>
              <a:rPr lang="en-US" sz="2000" i="1" dirty="0">
                <a:solidFill>
                  <a:schemeClr val="tx1"/>
                </a:solidFill>
              </a:rPr>
              <a:t>DHL supply chain adds a new </a:t>
            </a:r>
            <a:r>
              <a:rPr lang="cs-CZ" sz="2000" i="1" dirty="0">
                <a:solidFill>
                  <a:schemeClr val="tx1"/>
                </a:solidFill>
              </a:rPr>
              <a:t>Volvo</a:t>
            </a:r>
            <a:r>
              <a:rPr lang="en-US" sz="2000" i="1" dirty="0">
                <a:solidFill>
                  <a:schemeClr val="tx1"/>
                </a:solidFill>
              </a:rPr>
              <a:t> electric truck to its fleet.</a:t>
            </a:r>
            <a:r>
              <a:rPr lang="cs-CZ" sz="2000" i="1" dirty="0">
                <a:solidFill>
                  <a:schemeClr val="tx1"/>
                </a:solidFill>
              </a:rPr>
              <a:t> </a:t>
            </a:r>
            <a:r>
              <a:rPr lang="en-US" sz="2000" dirty="0">
                <a:solidFill>
                  <a:schemeClr val="tx1"/>
                </a:solidFill>
                <a:hlinkClick r:id="rId3"/>
              </a:rPr>
              <a:t>https://www.dhl.com/cz-en/home/press/press-archive/2021/dhl-supply-chain-adds-a-new-volvo-electric-truck-to-its-fleet.html</a:t>
            </a:r>
            <a:endParaRPr lang="en-GB" sz="2000" dirty="0">
              <a:solidFill>
                <a:schemeClr val="tx1"/>
              </a:solidFill>
            </a:endParaRPr>
          </a:p>
        </p:txBody>
      </p:sp>
    </p:spTree>
    <p:extLst>
      <p:ext uri="{BB962C8B-B14F-4D97-AF65-F5344CB8AC3E}">
        <p14:creationId xmlns:p14="http://schemas.microsoft.com/office/powerpoint/2010/main" val="2793255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17</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err="1">
                <a:solidFill>
                  <a:schemeClr val="lt1"/>
                </a:solidFill>
              </a:rPr>
              <a:t>Exercice</a:t>
            </a:r>
            <a:r>
              <a:rPr lang="cs-CZ" sz="2800" dirty="0">
                <a:solidFill>
                  <a:schemeClr val="lt1"/>
                </a:solidFill>
              </a:rPr>
              <a:t>: Questions ouvertes</a:t>
            </a:r>
            <a:endParaRPr lang="en-US" sz="2800" dirty="0">
              <a:solidFill>
                <a:schemeClr val="lt1"/>
              </a:solidFill>
            </a:endParaRPr>
          </a:p>
        </p:txBody>
      </p:sp>
      <p:sp>
        <p:nvSpPr>
          <p:cNvPr id="80" name="Google Shape;80;g10b78f226a2_0_0"/>
          <p:cNvSpPr/>
          <p:nvPr/>
        </p:nvSpPr>
        <p:spPr>
          <a:xfrm>
            <a:off x="326575" y="1704724"/>
            <a:ext cx="8477700" cy="420839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fr-FR" sz="2000" dirty="0"/>
              <a:t>Sur la base de ce que vous avez appris dans cette capsule, veuillez essayer de répondre aux questions suivantes dans vos propres mots.</a:t>
            </a:r>
          </a:p>
          <a:p>
            <a:pPr marL="342900" indent="-342900">
              <a:buSzPts val="2000"/>
              <a:buFont typeface="Wingdings" panose="05000000000000000000" pitchFamily="2" charset="2"/>
              <a:buChar char="Ø"/>
            </a:pPr>
            <a:endParaRPr lang="fr-FR" sz="2000" dirty="0"/>
          </a:p>
          <a:p>
            <a:pPr marL="342900" indent="-342900">
              <a:buSzPts val="2000"/>
              <a:buFont typeface="Wingdings" panose="05000000000000000000" pitchFamily="2" charset="2"/>
              <a:buChar char="Ø"/>
            </a:pPr>
            <a:r>
              <a:rPr lang="fr-FR" sz="2000" dirty="0"/>
              <a:t>Pourquoi devrions-nous passer à de nouveaux modèles énergétiques?
De quelle manière le secteur LMD peut-il être affecté par la transition énergétique ?
Quels sont les principaux avantages et inconvénients des véhicules à moteur à combustion et des véhicules électriques?
Existe-t-il des alternatives écologiques aux véhicules électriques ?</a:t>
            </a:r>
            <a:endParaRPr lang="en-US" sz="2000" dirty="0">
              <a:solidFill>
                <a:schemeClr val="tx1"/>
              </a:solidFill>
            </a:endParaRPr>
          </a:p>
        </p:txBody>
      </p:sp>
    </p:spTree>
    <p:extLst>
      <p:ext uri="{BB962C8B-B14F-4D97-AF65-F5344CB8AC3E}">
        <p14:creationId xmlns:p14="http://schemas.microsoft.com/office/powerpoint/2010/main" val="1164414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18</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a:solidFill>
                  <a:schemeClr val="lt1"/>
                </a:solidFill>
              </a:rPr>
              <a:t>Exercise</a:t>
            </a:r>
            <a:r>
              <a:rPr lang="cs-CZ" sz="2800" dirty="0">
                <a:solidFill>
                  <a:schemeClr val="lt1"/>
                </a:solidFill>
              </a:rPr>
              <a:t>: </a:t>
            </a:r>
            <a:r>
              <a:rPr lang="en-US" sz="2800" dirty="0">
                <a:solidFill>
                  <a:schemeClr val="lt1"/>
                </a:solidFill>
              </a:rPr>
              <a:t>Pratique</a:t>
            </a:r>
          </a:p>
        </p:txBody>
      </p:sp>
      <p:sp>
        <p:nvSpPr>
          <p:cNvPr id="80" name="Google Shape;80;g10b78f226a2_0_0"/>
          <p:cNvSpPr/>
          <p:nvPr/>
        </p:nvSpPr>
        <p:spPr>
          <a:xfrm>
            <a:off x="326575" y="1704725"/>
            <a:ext cx="8477700" cy="19163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en-US" sz="1800" dirty="0" err="1"/>
              <a:t>Lisez</a:t>
            </a:r>
            <a:r>
              <a:rPr lang="en-US" sz="1800" dirty="0"/>
              <a:t> un </a:t>
            </a:r>
            <a:r>
              <a:rPr lang="en-US" sz="1800" dirty="0">
                <a:hlinkClick r:id="rId3"/>
              </a:rPr>
              <a:t>short article</a:t>
            </a:r>
            <a:r>
              <a:rPr lang="en-US" sz="1800" dirty="0"/>
              <a:t> </a:t>
            </a:r>
            <a:r>
              <a:rPr lang="fr-FR" sz="1800" dirty="0"/>
              <a:t>sur l’ajout de véhicules électriques à la flotte de livraison DHL et identifier :</a:t>
            </a:r>
            <a:endParaRPr lang="en-US" sz="1800" dirty="0"/>
          </a:p>
          <a:p>
            <a:pPr>
              <a:buSzPts val="2000"/>
            </a:pPr>
            <a:endParaRPr lang="en-US" sz="1800" dirty="0"/>
          </a:p>
          <a:p>
            <a:pPr marL="285750" indent="-285750">
              <a:buSzPts val="2000"/>
              <a:buFont typeface="Wingdings" panose="05000000000000000000" pitchFamily="2" charset="2"/>
              <a:buChar char="Ø"/>
            </a:pPr>
            <a:r>
              <a:rPr lang="fr-FR" sz="1800" dirty="0"/>
              <a:t>Principale motivation de DHL pour allumer les véhicules électriques.
Principal obstacle auquel l’entreprise est confrontée dans l’utilisation de véhicules électriques.</a:t>
            </a:r>
            <a:endParaRPr lang="cs-CZ" sz="2000" dirty="0"/>
          </a:p>
          <a:p>
            <a:pPr>
              <a:buSzPts val="2000"/>
            </a:pPr>
            <a:endParaRPr lang="cs-CZ" sz="2000" dirty="0"/>
          </a:p>
        </p:txBody>
      </p:sp>
      <p:sp>
        <p:nvSpPr>
          <p:cNvPr id="2" name="TextovéPole 1">
            <a:extLst>
              <a:ext uri="{FF2B5EF4-FFF2-40B4-BE49-F238E27FC236}">
                <a16:creationId xmlns:a16="http://schemas.microsoft.com/office/drawing/2014/main" id="{E7C3059D-403D-3362-5F84-999F45807C19}"/>
              </a:ext>
            </a:extLst>
          </p:cNvPr>
          <p:cNvSpPr txBox="1"/>
          <p:nvPr/>
        </p:nvSpPr>
        <p:spPr>
          <a:xfrm>
            <a:off x="1060704" y="4255008"/>
            <a:ext cx="6754368" cy="1323439"/>
          </a:xfrm>
          <a:prstGeom prst="rect">
            <a:avLst/>
          </a:prstGeom>
          <a:noFill/>
        </p:spPr>
        <p:txBody>
          <a:bodyPr wrap="square" rtlCol="0">
            <a:spAutoFit/>
          </a:bodyPr>
          <a:lstStyle/>
          <a:p>
            <a:r>
              <a:rPr lang="cs-CZ" sz="1600" dirty="0">
                <a:solidFill>
                  <a:schemeClr val="tx1"/>
                </a:solidFill>
              </a:rPr>
              <a:t>Source (site web en EN): DHL. (2021, </a:t>
            </a:r>
            <a:r>
              <a:rPr lang="en-US" sz="1600" dirty="0">
                <a:solidFill>
                  <a:schemeClr val="tx1"/>
                </a:solidFill>
              </a:rPr>
              <a:t>September</a:t>
            </a:r>
            <a:r>
              <a:rPr lang="cs-CZ" sz="1600" dirty="0">
                <a:solidFill>
                  <a:schemeClr val="tx1"/>
                </a:solidFill>
              </a:rPr>
              <a:t> 6). </a:t>
            </a:r>
            <a:r>
              <a:rPr lang="en-US" sz="1600" i="1" dirty="0">
                <a:solidFill>
                  <a:schemeClr val="tx1"/>
                </a:solidFill>
              </a:rPr>
              <a:t>DHL supply chain adds a new </a:t>
            </a:r>
            <a:r>
              <a:rPr lang="cs-CZ" sz="1600" i="1" dirty="0">
                <a:solidFill>
                  <a:schemeClr val="tx1"/>
                </a:solidFill>
              </a:rPr>
              <a:t>Volvo</a:t>
            </a:r>
            <a:r>
              <a:rPr lang="en-US" sz="1600" i="1" dirty="0">
                <a:solidFill>
                  <a:schemeClr val="tx1"/>
                </a:solidFill>
              </a:rPr>
              <a:t> electric truck to its fleet.</a:t>
            </a:r>
            <a:r>
              <a:rPr lang="cs-CZ" sz="1600" i="1" dirty="0">
                <a:solidFill>
                  <a:schemeClr val="tx1"/>
                </a:solidFill>
              </a:rPr>
              <a:t> </a:t>
            </a:r>
            <a:r>
              <a:rPr lang="en-US" sz="1600" dirty="0">
                <a:solidFill>
                  <a:schemeClr val="tx1"/>
                </a:solidFill>
                <a:hlinkClick r:id="rId3"/>
              </a:rPr>
              <a:t>https://www.dhl.com/cz-en/home/press/press-archive/2021/dhl-supply-chain-adds-a-new-volvo-electric-truck-to-its-fleet.html</a:t>
            </a:r>
            <a:r>
              <a:rPr lang="cs-CZ" sz="1600" dirty="0">
                <a:solidFill>
                  <a:schemeClr val="tx1"/>
                </a:solidFill>
              </a:rPr>
              <a:t> </a:t>
            </a:r>
            <a:endParaRPr lang="en-US" sz="1600" dirty="0">
              <a:solidFill>
                <a:schemeClr val="tx1"/>
              </a:solidFill>
            </a:endParaRPr>
          </a:p>
          <a:p>
            <a:endParaRPr lang="cs-CZ" sz="1600" dirty="0"/>
          </a:p>
        </p:txBody>
      </p:sp>
      <p:pic>
        <p:nvPicPr>
          <p:cNvPr id="3" name="Irudia 3">
            <a:extLst>
              <a:ext uri="{FF2B5EF4-FFF2-40B4-BE49-F238E27FC236}">
                <a16:creationId xmlns:a16="http://schemas.microsoft.com/office/drawing/2014/main" id="{BD2DD84C-3F56-142E-B8F5-59A8B9AFEF39}"/>
              </a:ext>
            </a:extLst>
          </p:cNvPr>
          <p:cNvPicPr>
            <a:picLocks noChangeAspect="1"/>
          </p:cNvPicPr>
          <p:nvPr/>
        </p:nvPicPr>
        <p:blipFill>
          <a:blip r:embed="rId4"/>
          <a:stretch>
            <a:fillRect/>
          </a:stretch>
        </p:blipFill>
        <p:spPr>
          <a:xfrm>
            <a:off x="188328" y="4256515"/>
            <a:ext cx="896760" cy="896760"/>
          </a:xfrm>
          <a:prstGeom prst="rect">
            <a:avLst/>
          </a:prstGeom>
        </p:spPr>
      </p:pic>
    </p:spTree>
    <p:extLst>
      <p:ext uri="{BB962C8B-B14F-4D97-AF65-F5344CB8AC3E}">
        <p14:creationId xmlns:p14="http://schemas.microsoft.com/office/powerpoint/2010/main" val="98117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Capsule</a:t>
            </a:r>
            <a:r>
              <a:rPr lang="cs-CZ" sz="1600" dirty="0">
                <a:solidFill>
                  <a:schemeClr val="dk1"/>
                </a:solidFill>
              </a:rPr>
              <a:t> 2.1.2, 2.1.3</a:t>
            </a:r>
            <a:endParaRPr sz="16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US" sz="1600" dirty="0">
                <a:solidFill>
                  <a:schemeClr val="dk1"/>
                </a:solidFill>
              </a:rPr>
              <a:t>Capsule</a:t>
            </a:r>
            <a:r>
              <a:rPr lang="cs-CZ" sz="1600" dirty="0">
                <a:solidFill>
                  <a:schemeClr val="dk1"/>
                </a:solidFill>
              </a:rPr>
              <a:t> 2.3.4, 2.4.1, 2.4.2, 2.4.5, 2.5.1, 2.5.2, 3.4.4, 3.4.7 </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NVF &amp; SUSMILE </a:t>
            </a:r>
            <a:r>
              <a:rPr lang="en-US" sz="1600" dirty="0">
                <a:solidFill>
                  <a:schemeClr val="dk1"/>
                </a:solidFill>
              </a:rPr>
              <a:t>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862322"/>
          </a:xfrm>
          <a:prstGeom prst="rect">
            <a:avLst/>
          </a:prstGeom>
          <a:ln>
            <a:solidFill>
              <a:schemeClr val="tx1">
                <a:lumMod val="50000"/>
                <a:lumOff val="50000"/>
              </a:schemeClr>
            </a:solidFill>
            <a:prstDash val="dash"/>
          </a:ln>
        </p:spPr>
        <p:txBody>
          <a:bodyPr wrap="square">
            <a:spAutoFit/>
          </a:bodyPr>
          <a:lstStyle/>
          <a:p>
            <a:r>
              <a:rPr lang="fr-FR" sz="2000" dirty="0"/>
              <a:t>L’une des solutions pour réduire l’impact environnemental de la distribution du dernier kilomètre (LMD) est le passage des moteurs à combustion interne aux nouvelles sources d’énergie. Cette capsule fournira une introduction au sujet et des exemples du commutateur et de son application dans LMD. 
L’objectif de la capsule est d’aider les apprenants à comprendre ce qu’est un modèle énergétique, pourquoi il est nécessaire de le changer et comment la transition est/sera appliquée dans LMD.
</a:t>
            </a:r>
            <a:endParaRPr lang="en-GB" sz="2000"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385545146"/>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9 Tabla">
            <a:extLst>
              <a:ext uri="{FF2B5EF4-FFF2-40B4-BE49-F238E27FC236}">
                <a16:creationId xmlns:a16="http://schemas.microsoft.com/office/drawing/2014/main" id="{08329819-C1A9-2E4A-8F51-DF8B60AB9D6D}"/>
              </a:ext>
            </a:extLst>
          </p:cNvPr>
          <p:cNvGraphicFramePr>
            <a:graphicFrameLocks noGrp="1"/>
          </p:cNvGraphicFramePr>
          <p:nvPr>
            <p:extLst>
              <p:ext uri="{D42A27DB-BD31-4B8C-83A1-F6EECF244321}">
                <p14:modId xmlns:p14="http://schemas.microsoft.com/office/powerpoint/2010/main" val="2596870692"/>
              </p:ext>
            </p:extLst>
          </p:nvPr>
        </p:nvGraphicFramePr>
        <p:xfrm>
          <a:off x="300445" y="5945750"/>
          <a:ext cx="8477795" cy="61690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821588110"/>
                    </a:ext>
                  </a:extLst>
                </a:gridCol>
                <a:gridCol w="2003152">
                  <a:extLst>
                    <a:ext uri="{9D8B030D-6E8A-4147-A177-3AD203B41FA5}">
                      <a16:colId xmlns:a16="http://schemas.microsoft.com/office/drawing/2014/main" val="2249189944"/>
                    </a:ext>
                  </a:extLst>
                </a:gridCol>
              </a:tblGrid>
              <a:tr h="0">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US" sz="1800" b="0" i="0" u="none" strike="noStrike" noProof="0" dirty="0" err="1">
                          <a:solidFill>
                            <a:schemeClr val="tx1"/>
                          </a:solidFill>
                          <a:latin typeface="Arial"/>
                        </a:rPr>
                        <a:t>Contenu</a:t>
                      </a:r>
                      <a:endParaRPr lang="en-US" sz="1800" b="0" i="0" u="none" strike="noStrike" noProof="0" dirty="0">
                        <a:solidFill>
                          <a:schemeClr val="tx1"/>
                        </a:solidFill>
                        <a:latin typeface="Arial"/>
                      </a:endParaRPr>
                    </a:p>
                    <a:p>
                      <a:pPr algn="ctr" rtl="0" fontAlgn="t">
                        <a:spcBef>
                          <a:spcPts val="0"/>
                        </a:spcBef>
                        <a:spcAft>
                          <a:spcPts val="0"/>
                        </a:spcAft>
                      </a:pPr>
                      <a:r>
                        <a:rPr lang="es-ES" sz="1800" b="0" i="0" u="none" strike="noStrike" dirty="0">
                          <a:solidFill>
                            <a:srgbClr val="7F7F7F"/>
                          </a:solidFill>
                          <a:latin typeface="Arial"/>
                        </a:rPr>
                        <a:t> </a:t>
                      </a:r>
                      <a:r>
                        <a:rPr lang="cs-CZ" sz="1800" b="0" i="0" u="none" strike="noStrike" dirty="0">
                          <a:solidFill>
                            <a:schemeClr val="tx1"/>
                          </a:solidFill>
                          <a:latin typeface="Arial"/>
                        </a:rPr>
                        <a:t>5 Min.</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US" sz="1800" noProof="0" dirty="0" err="1">
                          <a:solidFill>
                            <a:schemeClr val="tx1"/>
                          </a:solidFill>
                        </a:rPr>
                        <a:t>Exercices</a:t>
                      </a:r>
                      <a:endParaRPr lang="en-US" sz="1800" noProof="0" dirty="0">
                        <a:solidFill>
                          <a:schemeClr val="tx1"/>
                        </a:solidFill>
                      </a:endParaRPr>
                    </a:p>
                    <a:p>
                      <a:pPr algn="ctr" rtl="0" fontAlgn="t">
                        <a:spcBef>
                          <a:spcPts val="0"/>
                        </a:spcBef>
                        <a:spcAft>
                          <a:spcPts val="0"/>
                        </a:spcAft>
                      </a:pPr>
                      <a:r>
                        <a:rPr lang="cs-CZ" sz="1800" dirty="0">
                          <a:solidFill>
                            <a:schemeClr val="tx1"/>
                          </a:solidFill>
                        </a:rPr>
                        <a:t>5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Matériel suppl</a:t>
                      </a:r>
                      <a:r>
                        <a:rPr lang="fr-FR" sz="1800" dirty="0">
                          <a:solidFill>
                            <a:schemeClr val="tx1"/>
                          </a:solidFill>
                        </a:rPr>
                        <a:t>.</a:t>
                      </a:r>
                      <a:r>
                        <a:rPr lang="cs-CZ" sz="1800" dirty="0">
                          <a:solidFill>
                            <a:schemeClr val="tx1"/>
                          </a:solidFill>
                        </a:rPr>
                        <a:t>
25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551958"/>
            <a:ext cx="7354388" cy="1323399"/>
          </a:xfrm>
          <a:prstGeom prst="rect">
            <a:avLst/>
          </a:prstGeom>
          <a:noFill/>
          <a:ln>
            <a:noFill/>
          </a:ln>
        </p:spPr>
        <p:txBody>
          <a:bodyPr spcFirstLastPara="1" wrap="square" lIns="91425" tIns="45700" rIns="91425" bIns="45700" anchor="t" anchorCtr="0">
            <a:spAutoFit/>
          </a:bodyPr>
          <a:lstStyle/>
          <a:p>
            <a:pPr marL="457200" lvl="0" indent="-457200">
              <a:buFont typeface="+mj-lt"/>
              <a:buAutoNum type="arabicPeriod"/>
            </a:pPr>
            <a:r>
              <a:rPr lang="fr-FR" sz="2000" dirty="0"/>
              <a:t>Introduction au concept de modèles énergétiques : pourquoi il faut les changer
Application spécifique en logistique : transition vers la mobilité électrique</a:t>
            </a:r>
            <a:endParaRPr lang="cs-CZ" sz="2000" dirty="0"/>
          </a:p>
        </p:txBody>
      </p:sp>
      <p:sp>
        <p:nvSpPr>
          <p:cNvPr id="58" name="Google Shape;58;p3"/>
          <p:cNvSpPr/>
          <p:nvPr/>
        </p:nvSpPr>
        <p:spPr>
          <a:xfrm>
            <a:off x="876753" y="2456334"/>
            <a:ext cx="338093" cy="120686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dirty="0"/>
          </a:p>
        </p:txBody>
      </p:sp>
      <p:sp>
        <p:nvSpPr>
          <p:cNvPr id="72" name="Google Shape;72;g10b78f225a7_0_23"/>
          <p:cNvSpPr txBox="1"/>
          <p:nvPr/>
        </p:nvSpPr>
        <p:spPr>
          <a:xfrm>
            <a:off x="285530" y="970029"/>
            <a:ext cx="8558023" cy="51739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en-US" sz="2800" dirty="0">
                <a:solidFill>
                  <a:schemeClr val="bg1"/>
                </a:solidFill>
              </a:rPr>
              <a:t>Instructions pour la capsule</a:t>
            </a:r>
          </a:p>
        </p:txBody>
      </p:sp>
      <p:sp>
        <p:nvSpPr>
          <p:cNvPr id="5" name="4 Rectángulo"/>
          <p:cNvSpPr/>
          <p:nvPr/>
        </p:nvSpPr>
        <p:spPr>
          <a:xfrm>
            <a:off x="380675" y="2572483"/>
            <a:ext cx="8367731" cy="3416320"/>
          </a:xfrm>
          <a:prstGeom prst="rect">
            <a:avLst/>
          </a:prstGeom>
        </p:spPr>
        <p:txBody>
          <a:bodyPr wrap="square">
            <a:spAutoFit/>
          </a:bodyPr>
          <a:lstStyle/>
          <a:p>
            <a:r>
              <a:rPr lang="fr-FR" sz="1800" dirty="0">
                <a:latin typeface="Arial" panose="020B0604020202020204" pitchFamily="34" charset="0"/>
              </a:rPr>
              <a:t>Vous trouverez ci-joint à cette capsule trois sources principales d’information :
</a:t>
            </a:r>
            <a:br>
              <a:rPr lang="en-US" sz="1800" b="0" i="0" dirty="0">
                <a:solidFill>
                  <a:srgbClr val="000000"/>
                </a:solidFill>
                <a:effectLst/>
                <a:latin typeface="Arial" panose="020B0604020202020204" pitchFamily="34" charset="0"/>
              </a:rPr>
            </a:br>
            <a:r>
              <a:rPr lang="fr-FR" sz="1800" dirty="0">
                <a:latin typeface="Arial" panose="020B0604020202020204" pitchFamily="34" charset="0"/>
              </a:rPr>
              <a:t>1. La première source est un article de site Web qui décrit le défi énergétique auquel le monde est confronté et plaide en faveur de la nécessité de passer à un nouveau modèle énergétique.
</a:t>
            </a:r>
            <a:br>
              <a:rPr lang="fr-FR" sz="1800" dirty="0">
                <a:latin typeface="Arial" panose="020B0604020202020204" pitchFamily="34" charset="0"/>
              </a:rPr>
            </a:br>
            <a:r>
              <a:rPr lang="fr-FR" sz="1800" dirty="0">
                <a:latin typeface="Arial" panose="020B0604020202020204" pitchFamily="34" charset="0"/>
              </a:rPr>
              <a:t>2. La deuxième source, l’article du site Web, écrit sur les façons possibles dont la mobilité électrique pourrait changer la logistique et le secteur de la livraison du dernier kilomètre.
</a:t>
            </a:r>
            <a:br>
              <a:rPr lang="en-US" sz="1800" b="0" i="0" dirty="0">
                <a:solidFill>
                  <a:srgbClr val="000000"/>
                </a:solidFill>
                <a:effectLst/>
                <a:latin typeface="Arial" panose="020B0604020202020204" pitchFamily="34" charset="0"/>
              </a:rPr>
            </a:br>
            <a:br>
              <a:rPr lang="en-US" sz="2000" dirty="0"/>
            </a:br>
            <a:endParaRPr lang="en-US" sz="1600" dirty="0"/>
          </a:p>
        </p:txBody>
      </p:sp>
    </p:spTree>
    <p:extLst>
      <p:ext uri="{BB962C8B-B14F-4D97-AF65-F5344CB8AC3E}">
        <p14:creationId xmlns:p14="http://schemas.microsoft.com/office/powerpoint/2010/main" val="125240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dirty="0"/>
          </a:p>
        </p:txBody>
      </p:sp>
      <p:sp>
        <p:nvSpPr>
          <p:cNvPr id="5" name="4 Rectángulo"/>
          <p:cNvSpPr/>
          <p:nvPr/>
        </p:nvSpPr>
        <p:spPr>
          <a:xfrm>
            <a:off x="380675" y="1612645"/>
            <a:ext cx="8367731" cy="4524315"/>
          </a:xfrm>
          <a:prstGeom prst="rect">
            <a:avLst/>
          </a:prstGeom>
        </p:spPr>
        <p:txBody>
          <a:bodyPr wrap="square">
            <a:spAutoFit/>
          </a:bodyPr>
          <a:lstStyle/>
          <a:p>
            <a:br>
              <a:rPr lang="en-US" sz="1800" b="0" i="0" dirty="0">
                <a:solidFill>
                  <a:srgbClr val="000000"/>
                </a:solidFill>
                <a:effectLst/>
                <a:latin typeface="Arial" panose="020B0604020202020204" pitchFamily="34" charset="0"/>
              </a:rPr>
            </a:br>
            <a:r>
              <a:rPr lang="fr-FR" sz="1800" dirty="0">
                <a:latin typeface="Arial" panose="020B0604020202020204" pitchFamily="34" charset="0"/>
              </a:rPr>
              <a:t>3. Le troisième article de cette capsule soutient que les véhicules électriques sont l’avenir de la livraison du dernier kilomètre. N’oubliez pas, cependant, qu’il existe également d’autres options que les véhicules électriques comme mentionné à la fin de la capsule.</a:t>
            </a:r>
          </a:p>
          <a:p>
            <a:r>
              <a:rPr lang="fr-FR" sz="1800" dirty="0">
                <a:latin typeface="Arial" panose="020B0604020202020204" pitchFamily="34" charset="0"/>
              </a:rPr>
              <a:t>
4. Le dernier article est utilisé dans le cadre d’un exercice à la fin de la capsule. Il offre un bref exemple d’allumage de véhicules électriques dans une entreprise de logistique.
</a:t>
            </a:r>
            <a:br>
              <a:rPr lang="fr-FR" sz="1800" dirty="0">
                <a:latin typeface="Arial" panose="020B0604020202020204" pitchFamily="34" charset="0"/>
              </a:rPr>
            </a:br>
            <a:r>
              <a:rPr lang="fr-FR" sz="1800" dirty="0">
                <a:latin typeface="Arial" panose="020B0604020202020204" pitchFamily="34" charset="0"/>
              </a:rPr>
              <a:t>En lisant ces sources, vous devriez obtenir un aperçu de base de certains défis liés à la question des sources d’énergie. Vous verrez également les avantages et les inconvénients des véhicules électriques s’ils étaient utilisés dans le secteur de la livraison du dernier kilomètre. En outre, les pages suivantes de la capsule apportent un bref résumé du contenu de la source le plus pertinent pour le sujet. </a:t>
            </a:r>
            <a:endParaRPr lang="en-US" sz="1600" dirty="0"/>
          </a:p>
        </p:txBody>
      </p:sp>
      <p:sp>
        <p:nvSpPr>
          <p:cNvPr id="2" name="Google Shape;72;g10b78f225a7_0_23">
            <a:extLst>
              <a:ext uri="{FF2B5EF4-FFF2-40B4-BE49-F238E27FC236}">
                <a16:creationId xmlns:a16="http://schemas.microsoft.com/office/drawing/2014/main" id="{9E58BAE0-EA14-ADEA-2BCA-DAEE91A65D9B}"/>
              </a:ext>
            </a:extLst>
          </p:cNvPr>
          <p:cNvSpPr txBox="1"/>
          <p:nvPr/>
        </p:nvSpPr>
        <p:spPr>
          <a:xfrm>
            <a:off x="285530" y="970029"/>
            <a:ext cx="8558023" cy="51739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en-US" sz="2800" dirty="0">
                <a:solidFill>
                  <a:schemeClr val="bg1"/>
                </a:solidFill>
              </a:rPr>
              <a:t>Instructions pour la capsule</a:t>
            </a:r>
          </a:p>
        </p:txBody>
      </p:sp>
    </p:spTree>
    <p:extLst>
      <p:ext uri="{BB962C8B-B14F-4D97-AF65-F5344CB8AC3E}">
        <p14:creationId xmlns:p14="http://schemas.microsoft.com/office/powerpoint/2010/main" val="10655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dirty="0"/>
          </a:p>
        </p:txBody>
      </p:sp>
      <p:sp>
        <p:nvSpPr>
          <p:cNvPr id="72" name="Google Shape;72;g10b78f225a7_0_23"/>
          <p:cNvSpPr txBox="1"/>
          <p:nvPr/>
        </p:nvSpPr>
        <p:spPr>
          <a:xfrm>
            <a:off x="285530" y="970028"/>
            <a:ext cx="8558023" cy="89327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fr-FR" sz="2800" dirty="0">
                <a:solidFill>
                  <a:schemeClr val="bg1"/>
                </a:solidFill>
              </a:rPr>
              <a:t>Introduction au concept de modèles énergétiques : pourquoi nous devons les changer</a:t>
            </a:r>
            <a:endParaRPr lang="en-GB" sz="2800" dirty="0">
              <a:solidFill>
                <a:schemeClr val="bg1"/>
              </a:solidFill>
            </a:endParaRPr>
          </a:p>
        </p:txBody>
      </p:sp>
      <p:sp>
        <p:nvSpPr>
          <p:cNvPr id="5" name="4 Rectángulo"/>
          <p:cNvSpPr/>
          <p:nvPr/>
        </p:nvSpPr>
        <p:spPr>
          <a:xfrm>
            <a:off x="475822" y="2274838"/>
            <a:ext cx="8367731" cy="4196020"/>
          </a:xfrm>
          <a:prstGeom prst="rect">
            <a:avLst/>
          </a:prstGeom>
        </p:spPr>
        <p:txBody>
          <a:bodyPr wrap="square">
            <a:spAutoFit/>
          </a:bodyPr>
          <a:lstStyle/>
          <a:p>
            <a:pPr>
              <a:lnSpc>
                <a:spcPct val="150000"/>
              </a:lnSpc>
            </a:pPr>
            <a:r>
              <a:rPr lang="fr-FR" sz="1800">
                <a:latin typeface="Arial" panose="020B0604020202020204" pitchFamily="34" charset="0"/>
              </a:rPr>
              <a:t>Notre monde a connu trois grandes révolutions industrielles qui ont transformé le monde au cours des 250 dernières années. Ils étaient alimentés par une variété de sources d’énergie: charbon, pétrole, puis énergie nucléaire.
</a:t>
            </a:r>
            <a:br>
              <a:rPr lang="fr-FR" sz="1800">
                <a:latin typeface="Arial" panose="020B0604020202020204" pitchFamily="34" charset="0"/>
              </a:rPr>
            </a:br>
            <a:r>
              <a:rPr lang="fr-FR" sz="1800">
                <a:latin typeface="Arial" panose="020B0604020202020204" pitchFamily="34" charset="0"/>
              </a:rPr>
              <a:t>Nous sommes maintenant confrontés à un dilemme: avec l’épuisement des combustibles fossiles et l’augmentation de la demande d’énergie, le monde a besoin de nouvelles sources d’énergie. De plus, ces sources doivent être écologiques pour arrêter le réchauffement climatique. </a:t>
            </a:r>
            <a:br>
              <a:rPr lang="fr-FR" sz="1800">
                <a:latin typeface="Arial" panose="020B0604020202020204" pitchFamily="34" charset="0"/>
              </a:rPr>
            </a:br>
            <a:r>
              <a:rPr lang="fr-FR" sz="1800">
                <a:latin typeface="Arial" panose="020B0604020202020204" pitchFamily="34" charset="0"/>
              </a:rPr>
              <a:t>
</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dirty="0"/>
          </a:p>
        </p:txBody>
      </p:sp>
      <p:sp>
        <p:nvSpPr>
          <p:cNvPr id="5" name="4 Rectángulo"/>
          <p:cNvSpPr/>
          <p:nvPr/>
        </p:nvSpPr>
        <p:spPr>
          <a:xfrm>
            <a:off x="319069" y="1929637"/>
            <a:ext cx="8367731" cy="3939540"/>
          </a:xfrm>
          <a:prstGeom prst="rect">
            <a:avLst/>
          </a:prstGeom>
        </p:spPr>
        <p:txBody>
          <a:bodyPr wrap="square">
            <a:spAutoFit/>
          </a:bodyPr>
          <a:lstStyle/>
          <a:p>
            <a:pPr>
              <a:lnSpc>
                <a:spcPct val="150000"/>
              </a:lnSpc>
            </a:pPr>
            <a:r>
              <a:rPr lang="fr-FR" sz="1800" dirty="0">
                <a:latin typeface="Arial" panose="020B0604020202020204" pitchFamily="34" charset="0"/>
              </a:rPr>
              <a:t>Notre chance est de mettre en œuvre une transition énergétique qui à la fois satisfait la demande croissante d’énergie et empêche des dommages irréversibles continus à l’environnement. Ces sources sont l’énergie éolienne, solaire photovoltaïque et </a:t>
            </a:r>
            <a:r>
              <a:rPr lang="fr-FR" sz="1800" dirty="0" err="1">
                <a:latin typeface="Arial" panose="020B0604020202020204" pitchFamily="34" charset="0"/>
              </a:rPr>
              <a:t>thermosolaire</a:t>
            </a:r>
            <a:r>
              <a:rPr lang="fr-FR" sz="1800" dirty="0">
                <a:latin typeface="Arial" panose="020B0604020202020204" pitchFamily="34" charset="0"/>
              </a:rPr>
              <a:t>, ainsi que les sources d’énergie traditionnelles, telles que l’énergie hydraulique et la biomasse.
</a:t>
            </a:r>
            <a:endParaRPr lang="cs-CZ" sz="1800" b="1" i="0" dirty="0">
              <a:solidFill>
                <a:srgbClr val="000000"/>
              </a:solidFill>
              <a:effectLst/>
              <a:latin typeface="Arial" panose="020B0604020202020204" pitchFamily="34" charset="0"/>
            </a:endParaRPr>
          </a:p>
          <a:p>
            <a:br>
              <a:rPr lang="en-US" sz="1800" b="1" i="0" dirty="0">
                <a:solidFill>
                  <a:srgbClr val="000000"/>
                </a:solidFill>
                <a:effectLst/>
                <a:latin typeface="Arial" panose="020B0604020202020204" pitchFamily="34" charset="0"/>
              </a:rPr>
            </a:br>
            <a:endParaRPr lang="cs-CZ" sz="1800" b="0" i="0" dirty="0">
              <a:solidFill>
                <a:srgbClr val="0000FF"/>
              </a:solidFill>
              <a:effectLst/>
              <a:latin typeface="Arial" panose="020B0604020202020204" pitchFamily="34" charset="0"/>
            </a:endParaRPr>
          </a:p>
          <a:p>
            <a:br>
              <a:rPr lang="en-US" sz="1800" b="0" i="0" dirty="0">
                <a:solidFill>
                  <a:srgbClr val="0000FF"/>
                </a:solidFill>
                <a:effectLst/>
                <a:latin typeface="Arial" panose="020B0604020202020204" pitchFamily="34" charset="0"/>
              </a:rPr>
            </a:br>
            <a:r>
              <a:rPr lang="cs-CZ" sz="1800" b="0" i="0" dirty="0">
                <a:solidFill>
                  <a:srgbClr val="0000FF"/>
                </a:solidFill>
                <a:effectLst/>
                <a:latin typeface="Arial" panose="020B0604020202020204" pitchFamily="34" charset="0"/>
              </a:rPr>
              <a:t>	</a:t>
            </a:r>
            <a:br>
              <a:rPr lang="en-US" sz="2000" dirty="0"/>
            </a:br>
            <a:endParaRPr lang="en-US" sz="1600" dirty="0"/>
          </a:p>
        </p:txBody>
      </p:sp>
      <p:pic>
        <p:nvPicPr>
          <p:cNvPr id="2" name="Irudia 3">
            <a:extLst>
              <a:ext uri="{FF2B5EF4-FFF2-40B4-BE49-F238E27FC236}">
                <a16:creationId xmlns:a16="http://schemas.microsoft.com/office/drawing/2014/main" id="{4ADE7AEB-E95F-6C28-582F-3297A6168121}"/>
              </a:ext>
            </a:extLst>
          </p:cNvPr>
          <p:cNvPicPr>
            <a:picLocks noChangeAspect="1"/>
          </p:cNvPicPr>
          <p:nvPr/>
        </p:nvPicPr>
        <p:blipFill>
          <a:blip r:embed="rId3"/>
          <a:stretch>
            <a:fillRect/>
          </a:stretch>
        </p:blipFill>
        <p:spPr>
          <a:xfrm>
            <a:off x="581489" y="5327943"/>
            <a:ext cx="680737" cy="680737"/>
          </a:xfrm>
          <a:prstGeom prst="rect">
            <a:avLst/>
          </a:prstGeom>
        </p:spPr>
      </p:pic>
      <p:sp>
        <p:nvSpPr>
          <p:cNvPr id="3" name="TextovéPole 2">
            <a:extLst>
              <a:ext uri="{FF2B5EF4-FFF2-40B4-BE49-F238E27FC236}">
                <a16:creationId xmlns:a16="http://schemas.microsoft.com/office/drawing/2014/main" id="{7781A203-B0B3-C488-225F-4DBAA50D7CFE}"/>
              </a:ext>
            </a:extLst>
          </p:cNvPr>
          <p:cNvSpPr txBox="1"/>
          <p:nvPr/>
        </p:nvSpPr>
        <p:spPr>
          <a:xfrm>
            <a:off x="1262226" y="4174477"/>
            <a:ext cx="6967374" cy="1077218"/>
          </a:xfrm>
          <a:prstGeom prst="rect">
            <a:avLst/>
          </a:prstGeom>
          <a:noFill/>
        </p:spPr>
        <p:txBody>
          <a:bodyPr wrap="square" rtlCol="0">
            <a:spAutoFit/>
          </a:bodyPr>
          <a:lstStyle/>
          <a:p>
            <a:r>
              <a:rPr lang="en-US" sz="1600" b="0" i="0" dirty="0">
                <a:solidFill>
                  <a:srgbClr val="000000"/>
                </a:solidFill>
                <a:effectLst/>
                <a:latin typeface="Arial" panose="020B0604020202020204" pitchFamily="34" charset="0"/>
              </a:rPr>
              <a:t>Source </a:t>
            </a:r>
            <a:r>
              <a:rPr lang="en-US" sz="1600" dirty="0">
                <a:latin typeface="Arial" panose="020B0604020202020204" pitchFamily="34" charset="0"/>
              </a:rPr>
              <a:t>(site web </a:t>
            </a:r>
            <a:r>
              <a:rPr lang="en-US" sz="1600" dirty="0" err="1">
                <a:latin typeface="Arial" panose="020B0604020202020204" pitchFamily="34" charset="0"/>
              </a:rPr>
              <a:t>en</a:t>
            </a:r>
            <a:r>
              <a:rPr lang="en-US" sz="1600" dirty="0">
                <a:latin typeface="Arial" panose="020B0604020202020204" pitchFamily="34" charset="0"/>
              </a:rPr>
              <a:t> EN): </a:t>
            </a:r>
            <a:r>
              <a:rPr lang="en-US" sz="1600" b="0" i="0" dirty="0">
                <a:solidFill>
                  <a:srgbClr val="000000"/>
                </a:solidFill>
                <a:effectLst/>
                <a:latin typeface="Arial" panose="020B0604020202020204" pitchFamily="34" charset="0"/>
              </a:rPr>
              <a:t>de la Plaza, I. M. (2021, April 12). </a:t>
            </a:r>
            <a:r>
              <a:rPr lang="en-US" sz="1600" b="0" i="1" dirty="0">
                <a:solidFill>
                  <a:srgbClr val="000000"/>
                </a:solidFill>
                <a:effectLst/>
                <a:latin typeface="Arial" panose="020B0604020202020204" pitchFamily="34" charset="0"/>
              </a:rPr>
              <a:t>The Energy Challenge: the</a:t>
            </a:r>
            <a:r>
              <a:rPr lang="cs-CZ" sz="1600" b="0" i="1" dirty="0">
                <a:solidFill>
                  <a:srgbClr val="000000"/>
                </a:solidFill>
                <a:effectLst/>
                <a:latin typeface="Arial" panose="020B0604020202020204" pitchFamily="34" charset="0"/>
              </a:rPr>
              <a:t> </a:t>
            </a:r>
            <a:r>
              <a:rPr lang="en-US" sz="1600" b="0" i="1" dirty="0">
                <a:solidFill>
                  <a:srgbClr val="000000"/>
                </a:solidFill>
                <a:effectLst/>
                <a:latin typeface="Arial" panose="020B0604020202020204" pitchFamily="34" charset="0"/>
              </a:rPr>
              <a:t>Transition to a New Energy Model.</a:t>
            </a:r>
            <a:br>
              <a:rPr lang="en-US" sz="1600" b="0" i="1" dirty="0">
                <a:solidFill>
                  <a:srgbClr val="000000"/>
                </a:solidFill>
                <a:effectLst/>
                <a:latin typeface="Arial" panose="020B0604020202020204" pitchFamily="34" charset="0"/>
              </a:rPr>
            </a:br>
            <a:r>
              <a:rPr lang="en-US" sz="1600" b="0" i="0" dirty="0">
                <a:solidFill>
                  <a:srgbClr val="0000FF"/>
                </a:solidFill>
                <a:effectLst/>
                <a:latin typeface="Arial" panose="020B0604020202020204" pitchFamily="34" charset="0"/>
                <a:hlinkClick r:id="rId4"/>
              </a:rPr>
              <a:t>https://www.bbvaopenmind.com/en/science/environment/the-energy-challenge-thetransition-to-a-new-energy-model/</a:t>
            </a:r>
            <a:endParaRPr lang="cs-CZ" sz="1600" dirty="0"/>
          </a:p>
        </p:txBody>
      </p:sp>
      <p:sp>
        <p:nvSpPr>
          <p:cNvPr id="4" name="TextovéPole 3">
            <a:extLst>
              <a:ext uri="{FF2B5EF4-FFF2-40B4-BE49-F238E27FC236}">
                <a16:creationId xmlns:a16="http://schemas.microsoft.com/office/drawing/2014/main" id="{76876E27-D7ED-F5CE-8DF6-308D542C0557}"/>
              </a:ext>
            </a:extLst>
          </p:cNvPr>
          <p:cNvSpPr txBox="1"/>
          <p:nvPr/>
        </p:nvSpPr>
        <p:spPr>
          <a:xfrm>
            <a:off x="1286610" y="5423905"/>
            <a:ext cx="6504078" cy="584775"/>
          </a:xfrm>
          <a:prstGeom prst="rect">
            <a:avLst/>
          </a:prstGeom>
          <a:noFill/>
        </p:spPr>
        <p:txBody>
          <a:bodyPr wrap="square" rtlCol="0">
            <a:spAutoFit/>
          </a:bodyPr>
          <a:lstStyle/>
          <a:p>
            <a:r>
              <a:rPr lang="en-US" sz="1600" dirty="0" err="1">
                <a:latin typeface="Arial" panose="020B0604020202020204" pitchFamily="34" charset="0"/>
              </a:rPr>
              <a:t>Vidéo</a:t>
            </a:r>
            <a:r>
              <a:rPr lang="en-US" sz="1600" dirty="0">
                <a:latin typeface="Arial" panose="020B0604020202020204" pitchFamily="34" charset="0"/>
              </a:rPr>
              <a:t> (</a:t>
            </a:r>
            <a:r>
              <a:rPr lang="en-US" sz="1600" dirty="0" err="1">
                <a:latin typeface="Arial" panose="020B0604020202020204" pitchFamily="34" charset="0"/>
              </a:rPr>
              <a:t>en</a:t>
            </a:r>
            <a:r>
              <a:rPr lang="en-US" sz="1600" dirty="0">
                <a:latin typeface="Arial" panose="020B0604020202020204" pitchFamily="34" charset="0"/>
              </a:rPr>
              <a:t> EN): </a:t>
            </a:r>
            <a:r>
              <a:rPr lang="en-US" sz="1600" b="0" i="1" dirty="0">
                <a:solidFill>
                  <a:srgbClr val="000000"/>
                </a:solidFill>
                <a:effectLst/>
                <a:latin typeface="Arial" panose="020B0604020202020204" pitchFamily="34" charset="0"/>
              </a:rPr>
              <a:t>The Energy Challenge: the Transition to a New Energy Model</a:t>
            </a:r>
            <a:r>
              <a:rPr lang="cs-CZ" sz="1600" i="1" dirty="0">
                <a:latin typeface="Arial" panose="020B0604020202020204" pitchFamily="34" charset="0"/>
              </a:rPr>
              <a:t> </a:t>
            </a:r>
            <a:r>
              <a:rPr lang="en-US" sz="1600" b="0" i="0" dirty="0">
                <a:solidFill>
                  <a:srgbClr val="0000FF"/>
                </a:solidFill>
                <a:effectLst/>
                <a:latin typeface="Arial" panose="020B0604020202020204" pitchFamily="34" charset="0"/>
              </a:rPr>
              <a:t>https://youtu.be/yT784fbS_Wg</a:t>
            </a:r>
            <a:endParaRPr lang="cs-CZ" sz="1600" dirty="0"/>
          </a:p>
        </p:txBody>
      </p:sp>
      <p:pic>
        <p:nvPicPr>
          <p:cNvPr id="6" name="Irudia 3">
            <a:extLst>
              <a:ext uri="{FF2B5EF4-FFF2-40B4-BE49-F238E27FC236}">
                <a16:creationId xmlns:a16="http://schemas.microsoft.com/office/drawing/2014/main" id="{57252A81-482C-5022-89FA-816FDCB0822F}"/>
              </a:ext>
            </a:extLst>
          </p:cNvPr>
          <p:cNvPicPr>
            <a:picLocks noChangeAspect="1"/>
          </p:cNvPicPr>
          <p:nvPr/>
        </p:nvPicPr>
        <p:blipFill>
          <a:blip r:embed="rId5"/>
          <a:stretch>
            <a:fillRect/>
          </a:stretch>
        </p:blipFill>
        <p:spPr>
          <a:xfrm>
            <a:off x="581488" y="4325492"/>
            <a:ext cx="680737" cy="680737"/>
          </a:xfrm>
          <a:prstGeom prst="rect">
            <a:avLst/>
          </a:prstGeom>
        </p:spPr>
      </p:pic>
      <p:sp>
        <p:nvSpPr>
          <p:cNvPr id="7" name="Google Shape;72;g10b78f225a7_0_23">
            <a:extLst>
              <a:ext uri="{FF2B5EF4-FFF2-40B4-BE49-F238E27FC236}">
                <a16:creationId xmlns:a16="http://schemas.microsoft.com/office/drawing/2014/main" id="{41356E80-B119-722B-4B13-DBE0473283D5}"/>
              </a:ext>
            </a:extLst>
          </p:cNvPr>
          <p:cNvSpPr txBox="1"/>
          <p:nvPr/>
        </p:nvSpPr>
        <p:spPr>
          <a:xfrm>
            <a:off x="285530" y="970028"/>
            <a:ext cx="8558023" cy="89327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fr-FR" sz="2800" dirty="0">
                <a:solidFill>
                  <a:schemeClr val="bg1"/>
                </a:solidFill>
              </a:rPr>
              <a:t>Introduction au concept de modèles énergétiques : pourquoi nous devons les changer</a:t>
            </a:r>
            <a:endParaRPr lang="en-GB" sz="2800" dirty="0">
              <a:solidFill>
                <a:schemeClr val="bg1"/>
              </a:solidFill>
            </a:endParaRPr>
          </a:p>
        </p:txBody>
      </p:sp>
    </p:spTree>
    <p:extLst>
      <p:ext uri="{BB962C8B-B14F-4D97-AF65-F5344CB8AC3E}">
        <p14:creationId xmlns:p14="http://schemas.microsoft.com/office/powerpoint/2010/main" val="81766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9</a:t>
            </a:fld>
            <a:endParaRPr dirty="0"/>
          </a:p>
        </p:txBody>
      </p:sp>
      <p:sp>
        <p:nvSpPr>
          <p:cNvPr id="72" name="Google Shape;72;g10b78f225a7_0_23"/>
          <p:cNvSpPr txBox="1"/>
          <p:nvPr/>
        </p:nvSpPr>
        <p:spPr>
          <a:xfrm>
            <a:off x="285530" y="970029"/>
            <a:ext cx="8558023" cy="910529"/>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457200" lvl="0" indent="-457200"/>
            <a:r>
              <a:rPr lang="fr-FR" sz="2800" dirty="0">
                <a:solidFill>
                  <a:schemeClr val="bg1"/>
                </a:solidFill>
              </a:rPr>
              <a:t> Application spécifique en logistique : transition vers la mobilité électrique</a:t>
            </a:r>
            <a:endParaRPr lang="en-GB" sz="2800" dirty="0">
              <a:solidFill>
                <a:schemeClr val="bg1"/>
              </a:solidFill>
            </a:endParaRPr>
          </a:p>
        </p:txBody>
      </p:sp>
      <p:sp>
        <p:nvSpPr>
          <p:cNvPr id="5" name="4 Rectángulo"/>
          <p:cNvSpPr/>
          <p:nvPr/>
        </p:nvSpPr>
        <p:spPr>
          <a:xfrm>
            <a:off x="285530" y="2612389"/>
            <a:ext cx="8367731" cy="3780522"/>
          </a:xfrm>
          <a:prstGeom prst="rect">
            <a:avLst/>
          </a:prstGeom>
        </p:spPr>
        <p:txBody>
          <a:bodyPr wrap="square">
            <a:spAutoFit/>
          </a:bodyPr>
          <a:lstStyle/>
          <a:p>
            <a:pPr>
              <a:lnSpc>
                <a:spcPct val="150000"/>
              </a:lnSpc>
            </a:pPr>
            <a:r>
              <a:rPr lang="fr-FR" sz="1800">
                <a:latin typeface="Arial" panose="020B0604020202020204" pitchFamily="34" charset="0"/>
              </a:rPr>
              <a:t>Le secteur logistique et LMD sera fortement touché par la transition énergétique. L’un des changements les plus évidents peut être l’activation de la mobilité électrique.</a:t>
            </a:r>
            <a:br>
              <a:rPr lang="fr-FR" sz="1800">
                <a:latin typeface="Arial" panose="020B0604020202020204" pitchFamily="34" charset="0"/>
              </a:rPr>
            </a:br>
            <a:r>
              <a:rPr lang="fr-FR" sz="1800">
                <a:latin typeface="Arial" panose="020B0604020202020204" pitchFamily="34" charset="0"/>
              </a:rPr>
              <a:t>
Il y a quelques points négatifs et positifs des véhicules à moteur à combustion et des véhicules électriques, comme vous pouvez le voir dans le tableau de la liste suivante. </a:t>
            </a:r>
            <a:br>
              <a:rPr lang="fr-FR" sz="1800">
                <a:latin typeface="Arial" panose="020B0604020202020204" pitchFamily="34" charset="0"/>
              </a:rPr>
            </a:br>
            <a:r>
              <a:rPr lang="fr-FR" sz="1800">
                <a:latin typeface="Arial" panose="020B0604020202020204" pitchFamily="34" charset="0"/>
              </a:rPr>
              <a:t>
</a:t>
            </a:r>
            <a:endParaRPr lang="en-GB" dirty="0"/>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1548</Words>
  <Application>Microsoft Office PowerPoint</Application>
  <PresentationFormat>Affichage à l'écran (4:3)</PresentationFormat>
  <Paragraphs>111</Paragraphs>
  <Slides>18</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39</cp:revision>
  <dcterms:created xsi:type="dcterms:W3CDTF">2016-11-18T09:55:38Z</dcterms:created>
  <dcterms:modified xsi:type="dcterms:W3CDTF">2022-10-31T16:31:36Z</dcterms:modified>
</cp:coreProperties>
</file>