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64" r:id="rId4"/>
    <p:sldId id="259" r:id="rId5"/>
    <p:sldId id="261" r:id="rId6"/>
    <p:sldId id="270" r:id="rId7"/>
    <p:sldId id="268" r:id="rId8"/>
    <p:sldId id="271" r:id="rId9"/>
    <p:sldId id="273" r:id="rId10"/>
    <p:sldId id="272" r:id="rId11"/>
    <p:sldId id="275" r:id="rId12"/>
    <p:sldId id="265" r:id="rId13"/>
    <p:sldId id="266" r:id="rId14"/>
    <p:sldId id="269" r:id="rId15"/>
    <p:sldId id="276" r:id="rId16"/>
    <p:sldId id="277" r:id="rId17"/>
    <p:sldId id="278" r:id="rId18"/>
    <p:sldId id="279"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60"/>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1189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63385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5423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58335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51219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1680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6282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1104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6615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2" name="Google Shape;17;p7">
            <a:extLst>
              <a:ext uri="{FF2B5EF4-FFF2-40B4-BE49-F238E27FC236}">
                <a16:creationId xmlns:a16="http://schemas.microsoft.com/office/drawing/2014/main" id="{016274DA-3AD3-334C-346E-6F20C48717B8}"/>
              </a:ext>
            </a:extLst>
          </p:cNvPr>
          <p:cNvSpPr txBox="1"/>
          <p:nvPr userDrawn="1"/>
        </p:nvSpPr>
        <p:spPr>
          <a:xfrm>
            <a:off x="2263339" y="6425328"/>
            <a:ext cx="4511380" cy="365125"/>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orbes.com/advisor/business/software/what-is-wm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hiverhq.com/blog/customer-service-logistic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www.mckinsey.com/industries/travel-logistics-and-infrastructure/our-insights/startup-funding-in-logistic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tsi-global.com/2021/when-and-when-not-to-invest-in-new-logistics-technolog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upplychainbrain.com/blogs/1-think-tank/post/31753-how-logistics-providers-should-invest-in-technolog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orbes.com/advisor/business/software/what-is-wm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iverhq.com/blog/customer-service-logistic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mckinsey.com/industries/travel-logistics-and-infrastructure/our-insights/startup-funding-in-logistic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tsi-global.com/2021/when-and-when-not-to-invest-in-new-logistics-technolog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upplychainbrain.com/blogs/1-think-tank/post/31753-how-logistics-providers-should-invest-in-technolog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3.4.4</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b="1" dirty="0">
                <a:solidFill>
                  <a:schemeClr val="dk1"/>
                </a:solidFill>
              </a:rPr>
              <a:t> Investir dans les nouvelles technologies</a:t>
            </a:r>
            <a:endParaRPr lang="en-GB" sz="2400" b="1" dirty="0">
              <a:solidFill>
                <a:schemeClr val="dk1"/>
              </a:solidFill>
            </a:endParaRPr>
          </a:p>
        </p:txBody>
      </p:sp>
      <p:sp>
        <p:nvSpPr>
          <p:cNvPr id="27" name="Google Shape;27;p4"/>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lvl="0" algn="r"/>
            <a:r>
              <a:rPr lang="fr-FR" sz="2000" b="1" dirty="0">
                <a:solidFill>
                  <a:schemeClr val="lt1"/>
                </a:solidFill>
              </a:rPr>
              <a:t>CHAPITRE 3 : Tendances pour une distribution plus efficace du dernier kilomètre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3.4 : Améliorer l’efficacité et l’impact de la logistique</a:t>
            </a:r>
            <a:endParaRPr lang="en-GB" sz="2000" b="1" i="0" u="none" strike="noStrike" cap="none" dirty="0">
              <a:solidFill>
                <a:srgbClr val="FF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10</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err="1">
                <a:solidFill>
                  <a:schemeClr val="lt1"/>
                </a:solidFill>
              </a:rPr>
              <a:t>Exemples</a:t>
            </a:r>
            <a:r>
              <a:rPr lang="en-US" sz="2800" dirty="0">
                <a:solidFill>
                  <a:schemeClr val="lt1"/>
                </a:solidFill>
              </a:rPr>
              <a:t>: dans quoi </a:t>
            </a:r>
            <a:r>
              <a:rPr lang="en-US" sz="2800" dirty="0" err="1">
                <a:solidFill>
                  <a:schemeClr val="lt1"/>
                </a:solidFill>
              </a:rPr>
              <a:t>investir</a:t>
            </a:r>
            <a:endParaRPr lang="en-US" sz="2800" dirty="0">
              <a:solidFill>
                <a:schemeClr val="lt1"/>
              </a:solidFill>
            </a:endParaRPr>
          </a:p>
        </p:txBody>
      </p:sp>
      <p:sp>
        <p:nvSpPr>
          <p:cNvPr id="5" name="4 Rectángulo"/>
          <p:cNvSpPr/>
          <p:nvPr/>
        </p:nvSpPr>
        <p:spPr>
          <a:xfrm>
            <a:off x="319069" y="1929637"/>
            <a:ext cx="8367731" cy="2800767"/>
          </a:xfrm>
          <a:prstGeom prst="rect">
            <a:avLst/>
          </a:prstGeom>
        </p:spPr>
        <p:txBody>
          <a:bodyPr wrap="square">
            <a:spAutoFit/>
          </a:bodyPr>
          <a:lstStyle/>
          <a:p>
            <a:r>
              <a:rPr lang="fr-FR" sz="1600" dirty="0">
                <a:latin typeface="Arial" panose="020B0604020202020204" pitchFamily="34" charset="0"/>
              </a:rPr>
              <a:t>Examinons deux exemples d’investissement dans de nouvelles technologies avec un grand potentiel d’augmentation de l’efficacité.
</a:t>
            </a:r>
            <a:br>
              <a:rPr lang="en-US" sz="1600" b="0" i="0" dirty="0">
                <a:solidFill>
                  <a:srgbClr val="000000"/>
                </a:solidFill>
                <a:effectLst/>
                <a:latin typeface="Arial" panose="020B0604020202020204" pitchFamily="34" charset="0"/>
              </a:rPr>
            </a:br>
            <a:r>
              <a:rPr lang="en-US" sz="1600" b="1" i="0" dirty="0">
                <a:solidFill>
                  <a:srgbClr val="000000"/>
                </a:solidFill>
                <a:effectLst/>
                <a:latin typeface="Arial" panose="020B0604020202020204" pitchFamily="34" charset="0"/>
              </a:rPr>
              <a:t>1) </a:t>
            </a:r>
            <a:r>
              <a:rPr lang="fr-FR" sz="1600" b="1" dirty="0">
                <a:solidFill>
                  <a:srgbClr val="18C320"/>
                </a:solidFill>
                <a:latin typeface="Arial" panose="020B0604020202020204" pitchFamily="34" charset="0"/>
              </a:rPr>
              <a:t>Système de gestion d’entrepôt (WMS)</a:t>
            </a:r>
            <a:br>
              <a:rPr lang="en-US" sz="1600" b="1" i="0" dirty="0">
                <a:solidFill>
                  <a:srgbClr val="18C320"/>
                </a:solidFill>
                <a:effectLst/>
                <a:latin typeface="Arial" panose="020B0604020202020204" pitchFamily="34" charset="0"/>
              </a:rPr>
            </a:br>
            <a:r>
              <a:rPr lang="fr-FR" sz="1600" dirty="0">
                <a:latin typeface="Arial" panose="020B0604020202020204" pitchFamily="34" charset="0"/>
              </a:rPr>
              <a:t>WMS est un type de logiciel utilisé dans les industries de la fabrication et de la vente au détail pour suivre tous les matériaux et les marchandises à mesure qu’ils entrent et sortent de l’entrepôt. Étant donné que le WMS dispose de toutes les informations, lorsqu’un client envoie une commande, il sera immédiatement en mesure de vérifier si les produits sont disponibles. De nombreuses tâches peuvent être automatisées, de sorte que le processus est plus efficace. </a:t>
            </a:r>
            <a:br>
              <a:rPr lang="fr-FR" sz="1600" dirty="0">
                <a:latin typeface="Arial" panose="020B0604020202020204" pitchFamily="34" charset="0"/>
              </a:rPr>
            </a:br>
            <a:endParaRPr lang="en-GB" sz="1600" dirty="0"/>
          </a:p>
        </p:txBody>
      </p:sp>
      <p:sp>
        <p:nvSpPr>
          <p:cNvPr id="6" name="Google Shape;80;g10b78f226a2_0_0"/>
          <p:cNvSpPr/>
          <p:nvPr/>
        </p:nvSpPr>
        <p:spPr>
          <a:xfrm>
            <a:off x="1316736" y="5423414"/>
            <a:ext cx="7444406" cy="830737"/>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cs-CZ" sz="1600" dirty="0"/>
              <a:t>Source (site web en EN): CTSI-global</a:t>
            </a:r>
            <a:r>
              <a:rPr lang="en-US" sz="1600" dirty="0"/>
              <a:t>. </a:t>
            </a:r>
            <a:r>
              <a:rPr lang="en-US" sz="1600" b="0" i="0" dirty="0">
                <a:solidFill>
                  <a:srgbClr val="000000"/>
                </a:solidFill>
                <a:effectLst/>
                <a:latin typeface="Arial" panose="020B0604020202020204" pitchFamily="34" charset="0"/>
              </a:rPr>
              <a:t>Rittenberg, J., R. Watts. (2022, February 8). </a:t>
            </a:r>
            <a:r>
              <a:rPr lang="en-US" sz="1600" b="0" i="1" dirty="0">
                <a:solidFill>
                  <a:srgbClr val="000000"/>
                </a:solidFill>
                <a:effectLst/>
                <a:latin typeface="Arial" panose="020B0604020202020204" pitchFamily="34" charset="0"/>
              </a:rPr>
              <a:t>Here’s why</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businesses need a warehouse management system. </a:t>
            </a:r>
            <a:r>
              <a:rPr lang="en-US" sz="1600" b="0" i="0" dirty="0">
                <a:solidFill>
                  <a:srgbClr val="000000"/>
                </a:solidFill>
                <a:effectLst/>
                <a:latin typeface="Arial" panose="020B0604020202020204" pitchFamily="34" charset="0"/>
              </a:rPr>
              <a:t>Forbes.com.</a:t>
            </a:r>
            <a:r>
              <a:rPr lang="cs-CZ" sz="1600" b="0" i="0" dirty="0">
                <a:solidFill>
                  <a:srgbClr val="000000"/>
                </a:solidFill>
                <a:effectLst/>
                <a:latin typeface="Arial" panose="020B0604020202020204" pitchFamily="34" charset="0"/>
              </a:rPr>
              <a:t> </a:t>
            </a:r>
            <a:r>
              <a:rPr lang="cs-CZ" sz="1600" b="0" i="0" dirty="0">
                <a:solidFill>
                  <a:srgbClr val="000000"/>
                </a:solidFill>
                <a:effectLst/>
                <a:latin typeface="Arial" panose="020B0604020202020204" pitchFamily="34" charset="0"/>
                <a:hlinkClick r:id="rId3"/>
              </a:rPr>
              <a:t>https://www.forbes.com/advisor/business/software/what-is-wms/</a:t>
            </a:r>
            <a:r>
              <a:rPr lang="cs-CZ" sz="1600" b="0" i="0" dirty="0">
                <a:solidFill>
                  <a:srgbClr val="000000"/>
                </a:solidFill>
                <a:effectLst/>
                <a:latin typeface="Arial" panose="020B0604020202020204" pitchFamily="34" charset="0"/>
              </a:rPr>
              <a:t> </a:t>
            </a:r>
            <a:r>
              <a:rPr lang="en-US" sz="1600" dirty="0"/>
              <a:t> </a:t>
            </a:r>
            <a:br>
              <a:rPr lang="en-US" sz="1600" dirty="0"/>
            </a:br>
            <a:endParaRPr lang="en-US" sz="1600" dirty="0">
              <a:solidFill>
                <a:srgbClr val="7F7F7F"/>
              </a:solidFill>
            </a:endParaRPr>
          </a:p>
          <a:p>
            <a:pPr lvl="0"/>
            <a:endParaRPr lang="en-US" sz="1600" dirty="0">
              <a:solidFill>
                <a:schemeClr val="lt1"/>
              </a:solidFill>
            </a:endParaRPr>
          </a:p>
          <a:p>
            <a:pPr lvl="0">
              <a:buSzPts val="2000"/>
            </a:pPr>
            <a:endParaRPr lang="en-US" sz="1600" dirty="0">
              <a:solidFill>
                <a:srgbClr val="7F7F7F"/>
              </a:solidFill>
            </a:endParaRPr>
          </a:p>
          <a:p>
            <a:pPr lvl="0">
              <a:buSzPts val="2000"/>
            </a:pPr>
            <a:endParaRPr lang="en-US" sz="1600" dirty="0">
              <a:solidFill>
                <a:srgbClr val="7F7F7F"/>
              </a:solidFill>
            </a:endParaRPr>
          </a:p>
          <a:p>
            <a:pPr lvl="0">
              <a:buSzPts val="2000"/>
            </a:pPr>
            <a:endParaRPr lang="en-US" sz="1600" dirty="0">
              <a:solidFill>
                <a:schemeClr val="lt1"/>
              </a:solidFill>
            </a:endParaRPr>
          </a:p>
        </p:txBody>
      </p:sp>
      <p:pic>
        <p:nvPicPr>
          <p:cNvPr id="2" name="Irudia 3">
            <a:extLst>
              <a:ext uri="{FF2B5EF4-FFF2-40B4-BE49-F238E27FC236}">
                <a16:creationId xmlns:a16="http://schemas.microsoft.com/office/drawing/2014/main" id="{9D047ED9-BC22-5EA6-ACDE-672B8B8118D1}"/>
              </a:ext>
            </a:extLst>
          </p:cNvPr>
          <p:cNvPicPr>
            <a:picLocks noChangeAspect="1"/>
          </p:cNvPicPr>
          <p:nvPr/>
        </p:nvPicPr>
        <p:blipFill>
          <a:blip r:embed="rId4"/>
          <a:stretch>
            <a:fillRect/>
          </a:stretch>
        </p:blipFill>
        <p:spPr>
          <a:xfrm>
            <a:off x="382858" y="5390403"/>
            <a:ext cx="896760" cy="896760"/>
          </a:xfrm>
          <a:prstGeom prst="rect">
            <a:avLst/>
          </a:prstGeom>
        </p:spPr>
      </p:pic>
    </p:spTree>
    <p:extLst>
      <p:ext uri="{BB962C8B-B14F-4D97-AF65-F5344CB8AC3E}">
        <p14:creationId xmlns:p14="http://schemas.microsoft.com/office/powerpoint/2010/main" val="4188524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11</a:t>
            </a:fld>
            <a:endParaRPr/>
          </a:p>
        </p:txBody>
      </p:sp>
      <p:sp>
        <p:nvSpPr>
          <p:cNvPr id="5" name="4 Rectángulo"/>
          <p:cNvSpPr/>
          <p:nvPr/>
        </p:nvSpPr>
        <p:spPr>
          <a:xfrm>
            <a:off x="319069" y="1929637"/>
            <a:ext cx="8367731" cy="2955168"/>
          </a:xfrm>
          <a:prstGeom prst="rect">
            <a:avLst/>
          </a:prstGeom>
        </p:spPr>
        <p:txBody>
          <a:bodyPr wrap="square">
            <a:spAutoFit/>
          </a:bodyPr>
          <a:lstStyle/>
          <a:p>
            <a:pPr>
              <a:lnSpc>
                <a:spcPct val="150000"/>
              </a:lnSpc>
            </a:pPr>
            <a:r>
              <a:rPr lang="en-US" sz="1800" b="0" i="0" dirty="0">
                <a:solidFill>
                  <a:srgbClr val="000000"/>
                </a:solidFill>
                <a:effectLst/>
                <a:latin typeface="Arial" panose="020B0604020202020204" pitchFamily="34" charset="0"/>
              </a:rPr>
              <a:t>2) </a:t>
            </a:r>
            <a:r>
              <a:rPr lang="fr-FR" sz="1800" b="1" dirty="0">
                <a:solidFill>
                  <a:srgbClr val="18C320"/>
                </a:solidFill>
                <a:latin typeface="Arial" panose="020B0604020202020204" pitchFamily="34" charset="0"/>
              </a:rPr>
              <a:t>Plate-forme pour le service client</a:t>
            </a:r>
            <a:br>
              <a:rPr lang="en-US" sz="1800" b="1" i="0" dirty="0">
                <a:solidFill>
                  <a:srgbClr val="18C320"/>
                </a:solidFill>
                <a:effectLst/>
                <a:latin typeface="Arial" panose="020B0604020202020204" pitchFamily="34" charset="0"/>
              </a:rPr>
            </a:br>
            <a:r>
              <a:rPr lang="fr-FR" sz="1800" dirty="0">
                <a:latin typeface="Arial" panose="020B0604020202020204" pitchFamily="34" charset="0"/>
              </a:rPr>
              <a:t>À mesure que la concurrence augmente, un excellent service à la clientèle sert de puissant facteur de différenciation. Pour satisfaire les besoins des clients, une entreprise devrait rechercher une solution logicielle appropriée qui offre, par exemple, l’envoi de mises à jour aux clients, un outil de suivi ou des réponses automatisées aux demandes par e-mail des clients. </a:t>
            </a:r>
            <a:br>
              <a:rPr lang="en-US" sz="2000" dirty="0"/>
            </a:br>
            <a:endParaRPr lang="en-GB" sz="1600" dirty="0"/>
          </a:p>
        </p:txBody>
      </p:sp>
      <p:sp>
        <p:nvSpPr>
          <p:cNvPr id="6" name="Google Shape;80;g10b78f226a2_0_0"/>
          <p:cNvSpPr/>
          <p:nvPr/>
        </p:nvSpPr>
        <p:spPr>
          <a:xfrm>
            <a:off x="1292352" y="5035296"/>
            <a:ext cx="7470878" cy="1072551"/>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en-US" sz="1600" b="0" i="0" dirty="0">
                <a:solidFill>
                  <a:srgbClr val="000000"/>
                </a:solidFill>
                <a:effectLst/>
                <a:latin typeface="Arial" panose="020B0604020202020204" pitchFamily="34" charset="0"/>
              </a:rPr>
              <a:t>Source </a:t>
            </a:r>
            <a:r>
              <a:rPr lang="en-US" sz="1600" dirty="0">
                <a:latin typeface="Arial" panose="020B0604020202020204" pitchFamily="34" charset="0"/>
              </a:rPr>
              <a:t>(site web </a:t>
            </a:r>
            <a:r>
              <a:rPr lang="en-US" sz="1600" dirty="0" err="1">
                <a:latin typeface="Arial" panose="020B0604020202020204" pitchFamily="34" charset="0"/>
              </a:rPr>
              <a:t>en</a:t>
            </a:r>
            <a:r>
              <a:rPr lang="en-US" sz="1600" dirty="0">
                <a:latin typeface="Arial" panose="020B0604020202020204" pitchFamily="34" charset="0"/>
              </a:rPr>
              <a:t> EN): </a:t>
            </a:r>
            <a:r>
              <a:rPr lang="en-US" sz="1600" b="0" i="0" dirty="0" err="1">
                <a:solidFill>
                  <a:srgbClr val="000000"/>
                </a:solidFill>
                <a:effectLst/>
                <a:latin typeface="Arial" panose="020B0604020202020204" pitchFamily="34" charset="0"/>
              </a:rPr>
              <a:t>Gani</a:t>
            </a:r>
            <a:r>
              <a:rPr lang="en-US" sz="1600" b="0" i="0" dirty="0">
                <a:solidFill>
                  <a:srgbClr val="000000"/>
                </a:solidFill>
                <a:effectLst/>
                <a:latin typeface="Arial" panose="020B0604020202020204" pitchFamily="34" charset="0"/>
              </a:rPr>
              <a:t>, F. (2022, March 30). </a:t>
            </a:r>
            <a:r>
              <a:rPr lang="en-US" sz="1600" b="0" i="1" dirty="0">
                <a:solidFill>
                  <a:srgbClr val="000000"/>
                </a:solidFill>
                <a:effectLst/>
                <a:latin typeface="Arial" panose="020B0604020202020204" pitchFamily="34" charset="0"/>
              </a:rPr>
              <a:t>Customer service in logistics: how to</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improve that by using tech. </a:t>
            </a:r>
            <a:r>
              <a:rPr lang="en-US" sz="1600" b="0" i="0" dirty="0">
                <a:solidFill>
                  <a:srgbClr val="000000"/>
                </a:solidFill>
                <a:effectLst/>
                <a:latin typeface="Arial" panose="020B0604020202020204" pitchFamily="34" charset="0"/>
              </a:rPr>
              <a:t>Hiverhq.com.</a:t>
            </a:r>
            <a:r>
              <a:rPr lang="en-US" sz="1600" dirty="0"/>
              <a:t> </a:t>
            </a:r>
            <a:r>
              <a:rPr lang="cs-CZ" sz="1600" b="0" i="0" dirty="0">
                <a:solidFill>
                  <a:srgbClr val="000000"/>
                </a:solidFill>
                <a:effectLst/>
                <a:latin typeface="Arial" panose="020B0604020202020204" pitchFamily="34" charset="0"/>
                <a:hlinkClick r:id="rId3"/>
              </a:rPr>
              <a:t>https://hiverhq.com/blog/customer-service-logistics</a:t>
            </a:r>
            <a:r>
              <a:rPr lang="cs-CZ" sz="1600" b="0" i="0" dirty="0">
                <a:solidFill>
                  <a:srgbClr val="000000"/>
                </a:solidFill>
                <a:effectLst/>
                <a:latin typeface="Arial" panose="020B0604020202020204" pitchFamily="34" charset="0"/>
              </a:rPr>
              <a:t> </a:t>
            </a:r>
            <a:r>
              <a:rPr lang="en-US" sz="1600" dirty="0"/>
              <a:t> </a:t>
            </a:r>
            <a:br>
              <a:rPr lang="en-US" sz="1600" dirty="0"/>
            </a:br>
            <a:endParaRPr lang="en-US" sz="1600" dirty="0">
              <a:solidFill>
                <a:srgbClr val="7F7F7F"/>
              </a:solidFill>
            </a:endParaRPr>
          </a:p>
          <a:p>
            <a:pPr lvl="0"/>
            <a:endParaRPr lang="en-US" sz="1600" dirty="0">
              <a:solidFill>
                <a:schemeClr val="lt1"/>
              </a:solidFill>
            </a:endParaRPr>
          </a:p>
          <a:p>
            <a:pPr lvl="0">
              <a:buSzPts val="2000"/>
            </a:pPr>
            <a:endParaRPr lang="en-US" sz="1600" dirty="0">
              <a:solidFill>
                <a:srgbClr val="7F7F7F"/>
              </a:solidFill>
            </a:endParaRPr>
          </a:p>
          <a:p>
            <a:pPr lvl="0">
              <a:buSzPts val="2000"/>
            </a:pPr>
            <a:endParaRPr lang="en-US" sz="1600" dirty="0">
              <a:solidFill>
                <a:srgbClr val="7F7F7F"/>
              </a:solidFill>
            </a:endParaRPr>
          </a:p>
          <a:p>
            <a:pPr lvl="0">
              <a:buSzPts val="2000"/>
            </a:pPr>
            <a:endParaRPr lang="en-US" sz="1600" dirty="0">
              <a:solidFill>
                <a:schemeClr val="lt1"/>
              </a:solidFill>
            </a:endParaRPr>
          </a:p>
        </p:txBody>
      </p:sp>
      <p:pic>
        <p:nvPicPr>
          <p:cNvPr id="2" name="Irudia 3">
            <a:extLst>
              <a:ext uri="{FF2B5EF4-FFF2-40B4-BE49-F238E27FC236}">
                <a16:creationId xmlns:a16="http://schemas.microsoft.com/office/drawing/2014/main" id="{56CBBDB0-5350-9A6A-A44C-F8263DE34F66}"/>
              </a:ext>
            </a:extLst>
          </p:cNvPr>
          <p:cNvPicPr>
            <a:picLocks noChangeAspect="1"/>
          </p:cNvPicPr>
          <p:nvPr/>
        </p:nvPicPr>
        <p:blipFill>
          <a:blip r:embed="rId4"/>
          <a:stretch>
            <a:fillRect/>
          </a:stretch>
        </p:blipFill>
        <p:spPr>
          <a:xfrm>
            <a:off x="395592" y="4968715"/>
            <a:ext cx="896760" cy="896760"/>
          </a:xfrm>
          <a:prstGeom prst="rect">
            <a:avLst/>
          </a:prstGeom>
        </p:spPr>
      </p:pic>
      <p:sp>
        <p:nvSpPr>
          <p:cNvPr id="3" name="Google Shape;72;g10b78f225a7_0_23">
            <a:extLst>
              <a:ext uri="{FF2B5EF4-FFF2-40B4-BE49-F238E27FC236}">
                <a16:creationId xmlns:a16="http://schemas.microsoft.com/office/drawing/2014/main" id="{C0036835-D81B-E7AE-3436-0471F0982F9A}"/>
              </a:ext>
            </a:extLst>
          </p:cNvPr>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err="1">
                <a:solidFill>
                  <a:schemeClr val="lt1"/>
                </a:solidFill>
              </a:rPr>
              <a:t>Exemples</a:t>
            </a:r>
            <a:r>
              <a:rPr lang="en-US" sz="2800" dirty="0">
                <a:solidFill>
                  <a:schemeClr val="lt1"/>
                </a:solidFill>
              </a:rPr>
              <a:t>: dans quoi </a:t>
            </a:r>
            <a:r>
              <a:rPr lang="en-US" sz="2800" dirty="0" err="1">
                <a:solidFill>
                  <a:schemeClr val="lt1"/>
                </a:solidFill>
              </a:rPr>
              <a:t>investir</a:t>
            </a:r>
            <a:endParaRPr lang="en-US" sz="2800" dirty="0">
              <a:solidFill>
                <a:schemeClr val="lt1"/>
              </a:solidFill>
            </a:endParaRPr>
          </a:p>
        </p:txBody>
      </p:sp>
    </p:spTree>
    <p:extLst>
      <p:ext uri="{BB962C8B-B14F-4D97-AF65-F5344CB8AC3E}">
        <p14:creationId xmlns:p14="http://schemas.microsoft.com/office/powerpoint/2010/main" val="591981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12</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1</a:t>
            </a: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err="1"/>
              <a:t>Hausmann</a:t>
            </a:r>
            <a:r>
              <a:rPr lang="en-US" sz="2000" dirty="0"/>
              <a:t>, </a:t>
            </a:r>
            <a:r>
              <a:rPr lang="cs-CZ" sz="2000" dirty="0"/>
              <a:t>L</a:t>
            </a:r>
            <a:r>
              <a:rPr lang="en-US" sz="2000" dirty="0"/>
              <a:t>.</a:t>
            </a:r>
            <a:r>
              <a:rPr lang="cs-CZ" sz="2000" dirty="0"/>
              <a:t> </a:t>
            </a:r>
            <a:r>
              <a:rPr lang="cs-CZ" sz="2000" dirty="0" err="1"/>
              <a:t>et</a:t>
            </a:r>
            <a:r>
              <a:rPr lang="cs-CZ" sz="2000" dirty="0"/>
              <a:t> </a:t>
            </a:r>
            <a:r>
              <a:rPr lang="cs-CZ" sz="2000" dirty="0" err="1"/>
              <a:t>al</a:t>
            </a:r>
            <a:r>
              <a:rPr lang="cs-CZ" sz="2000" dirty="0"/>
              <a:t>.</a:t>
            </a:r>
            <a:r>
              <a:rPr lang="en-US" sz="2000" dirty="0"/>
              <a:t> (202</a:t>
            </a:r>
            <a:r>
              <a:rPr lang="cs-CZ" sz="2000" dirty="0"/>
              <a:t>0</a:t>
            </a:r>
            <a:r>
              <a:rPr lang="en-US" sz="2000" dirty="0"/>
              <a:t>, </a:t>
            </a:r>
            <a:r>
              <a:rPr lang="cs-CZ" sz="2000" dirty="0"/>
              <a:t>May 28</a:t>
            </a:r>
            <a:r>
              <a:rPr lang="en-US" sz="2000" dirty="0"/>
              <a:t>). </a:t>
            </a:r>
            <a:r>
              <a:rPr lang="en-US" sz="2000" i="1" dirty="0"/>
              <a:t>Startup funding in logistics</a:t>
            </a:r>
            <a:r>
              <a:rPr lang="cs-CZ" sz="2000" i="1" dirty="0"/>
              <a:t>.</a:t>
            </a:r>
            <a:r>
              <a:rPr lang="en-US" sz="2000" dirty="0"/>
              <a:t> </a:t>
            </a:r>
            <a:r>
              <a:rPr lang="cs-CZ" sz="2000" dirty="0" err="1"/>
              <a:t>McKinsey</a:t>
            </a:r>
            <a:r>
              <a:rPr lang="en-US" sz="2000" dirty="0"/>
              <a:t>. </a:t>
            </a:r>
            <a:r>
              <a:rPr lang="en-US" sz="2000" u="sng" dirty="0">
                <a:hlinkClick r:id="rId3"/>
              </a:rPr>
              <a:t>https://www.mckinsey.com/industries/travel-logistics-and-infrastructure/our-insights/startup-funding-in-logistics</a:t>
            </a:r>
            <a:endParaRPr lang="en-GB" sz="20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13</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2</a:t>
            </a: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a:t>CTSI-</a:t>
            </a:r>
            <a:r>
              <a:rPr lang="cs-CZ" sz="2000" dirty="0" err="1"/>
              <a:t>global</a:t>
            </a:r>
            <a:r>
              <a:rPr lang="en-US" sz="2000" dirty="0"/>
              <a:t>. </a:t>
            </a:r>
            <a:r>
              <a:rPr lang="en-US" sz="2000" i="1" dirty="0"/>
              <a:t>When (and When Not) to Invest in New Logistics Technology</a:t>
            </a:r>
            <a:r>
              <a:rPr lang="cs-CZ" sz="2000" i="1" dirty="0"/>
              <a:t>.</a:t>
            </a:r>
            <a:r>
              <a:rPr lang="en-US" sz="2000" dirty="0"/>
              <a:t> </a:t>
            </a:r>
            <a:r>
              <a:rPr lang="en-US" sz="2000" u="sng" dirty="0">
                <a:hlinkClick r:id="rId3"/>
              </a:rPr>
              <a:t>https://ctsi-global.com/2021/when-and-when-not-to-invest-in-new-logistics-technology/</a:t>
            </a:r>
            <a:endParaRPr lang="en-US" sz="2000" dirty="0">
              <a:solidFill>
                <a:schemeClr val="tx1"/>
              </a:solidFill>
            </a:endParaRPr>
          </a:p>
          <a:p>
            <a:pPr lvl="0"/>
            <a:endParaRPr lang="en-US" sz="2000" dirty="0">
              <a:solidFill>
                <a:srgbClr val="7F7F7F"/>
              </a:solidFill>
            </a:endParaRPr>
          </a:p>
          <a:p>
            <a:pPr lvl="0"/>
            <a:endParaRPr lang="en-US" sz="2000" dirty="0">
              <a:solidFill>
                <a:schemeClr val="lt1"/>
              </a:solidFill>
            </a:endParaRPr>
          </a:p>
          <a:p>
            <a:pPr lvl="0">
              <a:buSzPts val="2000"/>
            </a:pPr>
            <a:endParaRPr lang="en-US" sz="2000" dirty="0">
              <a:solidFill>
                <a:srgbClr val="7F7F7F"/>
              </a:solidFill>
            </a:endParaRPr>
          </a:p>
          <a:p>
            <a:pPr lvl="0">
              <a:buSzPts val="2000"/>
            </a:pPr>
            <a:endParaRPr lang="en-US" sz="2000" dirty="0">
              <a:solidFill>
                <a:srgbClr val="7F7F7F"/>
              </a:solidFill>
            </a:endParaRPr>
          </a:p>
          <a:p>
            <a:pPr lvl="0">
              <a:buSzPts val="2000"/>
            </a:pPr>
            <a:endParaRPr lang="en-US" sz="2000" dirty="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14</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3</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err="1"/>
              <a:t>Senftleber</a:t>
            </a:r>
            <a:r>
              <a:rPr lang="en-US" sz="2000" dirty="0"/>
              <a:t>, </a:t>
            </a:r>
            <a:r>
              <a:rPr lang="cs-CZ" sz="2000" dirty="0"/>
              <a:t>M</a:t>
            </a:r>
            <a:r>
              <a:rPr lang="en-US" sz="2000" dirty="0"/>
              <a:t>. (202</a:t>
            </a:r>
            <a:r>
              <a:rPr lang="cs-CZ" sz="2000" dirty="0"/>
              <a:t>0</a:t>
            </a:r>
            <a:r>
              <a:rPr lang="en-US" sz="2000" dirty="0"/>
              <a:t>, </a:t>
            </a:r>
            <a:r>
              <a:rPr lang="cs-CZ" sz="2000" dirty="0"/>
              <a:t>August 18</a:t>
            </a:r>
            <a:r>
              <a:rPr lang="en-US" sz="2000" dirty="0"/>
              <a:t>). </a:t>
            </a:r>
            <a:r>
              <a:rPr lang="en-US" sz="2000" i="1" dirty="0"/>
              <a:t>How Logistics Providers Should Invest in Technology.</a:t>
            </a:r>
            <a:r>
              <a:rPr lang="cs-CZ" sz="2000" dirty="0"/>
              <a:t> </a:t>
            </a:r>
            <a:r>
              <a:rPr lang="cs-CZ" sz="2000" dirty="0" err="1"/>
              <a:t>SupplyChainBrain.com</a:t>
            </a:r>
            <a:r>
              <a:rPr lang="cs-CZ" sz="2000" dirty="0"/>
              <a:t>.</a:t>
            </a:r>
            <a:r>
              <a:rPr lang="en-US" sz="2000" dirty="0"/>
              <a:t> </a:t>
            </a:r>
            <a:r>
              <a:rPr lang="en-US" sz="2000" dirty="0">
                <a:hlinkClick r:id="rId3"/>
              </a:rPr>
              <a:t>https://www.supplychainbrain.com/blogs/1-think-tank/post/31753-how-logistics-providers-should-invest-in-technology</a:t>
            </a:r>
            <a:endParaRPr lang="cs-CZ"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15</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4</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en-US" sz="2000" b="0" i="0" dirty="0">
                <a:solidFill>
                  <a:srgbClr val="000000"/>
                </a:solidFill>
                <a:effectLst/>
                <a:latin typeface="Arial" panose="020B0604020202020204" pitchFamily="34" charset="0"/>
              </a:rPr>
              <a:t>Rittenberg, J., R. Watts (2022, February 8). </a:t>
            </a:r>
            <a:r>
              <a:rPr lang="en-US" sz="2000" b="0" i="1" dirty="0">
                <a:solidFill>
                  <a:srgbClr val="000000"/>
                </a:solidFill>
                <a:effectLst/>
                <a:latin typeface="Arial" panose="020B0604020202020204" pitchFamily="34" charset="0"/>
              </a:rPr>
              <a:t>Here’s why businesses need</a:t>
            </a:r>
            <a:br>
              <a:rPr lang="en-US" sz="2000" b="0" i="1" dirty="0">
                <a:solidFill>
                  <a:srgbClr val="000000"/>
                </a:solidFill>
                <a:effectLst/>
                <a:latin typeface="Arial" panose="020B0604020202020204" pitchFamily="34" charset="0"/>
              </a:rPr>
            </a:br>
            <a:r>
              <a:rPr lang="en-US" sz="2000" b="0" i="1" dirty="0">
                <a:solidFill>
                  <a:srgbClr val="000000"/>
                </a:solidFill>
                <a:effectLst/>
                <a:latin typeface="Arial" panose="020B0604020202020204" pitchFamily="34" charset="0"/>
              </a:rPr>
              <a:t>a warehouse management system. </a:t>
            </a:r>
            <a:r>
              <a:rPr lang="en-US" sz="2000" b="0" i="0" dirty="0">
                <a:solidFill>
                  <a:srgbClr val="000000"/>
                </a:solidFill>
                <a:effectLst/>
                <a:latin typeface="Arial" panose="020B0604020202020204" pitchFamily="34" charset="0"/>
              </a:rPr>
              <a:t>Forbes.com</a:t>
            </a:r>
            <a:r>
              <a:rPr lang="en-US" sz="2000" b="0" i="1" dirty="0">
                <a:solidFill>
                  <a:srgbClr val="000000"/>
                </a:solidFill>
                <a:effectLst/>
                <a:latin typeface="Arial" panose="020B0604020202020204" pitchFamily="34" charset="0"/>
              </a:rPr>
              <a:t>.</a:t>
            </a:r>
            <a:r>
              <a:rPr lang="cs-CZ" sz="2000" i="1" dirty="0">
                <a:latin typeface="Arial" panose="020B0604020202020204" pitchFamily="34" charset="0"/>
              </a:rPr>
              <a:t> </a:t>
            </a:r>
            <a:r>
              <a:rPr lang="cs-CZ" sz="2000" dirty="0">
                <a:latin typeface="Arial" panose="020B0604020202020204" pitchFamily="34" charset="0"/>
                <a:hlinkClick r:id="rId3"/>
              </a:rPr>
              <a:t>https://www.forbes.com/advisor/business/software/what-is-wms/</a:t>
            </a:r>
            <a:r>
              <a:rPr lang="cs-CZ" sz="2000" dirty="0">
                <a:latin typeface="Arial" panose="020B0604020202020204" pitchFamily="34" charset="0"/>
              </a:rPr>
              <a:t> </a:t>
            </a:r>
            <a:br>
              <a:rPr lang="en-US" sz="2000" dirty="0"/>
            </a:br>
            <a:endParaRPr lang="cs-CZ" sz="2000" dirty="0"/>
          </a:p>
        </p:txBody>
      </p:sp>
    </p:spTree>
    <p:extLst>
      <p:ext uri="{BB962C8B-B14F-4D97-AF65-F5344CB8AC3E}">
        <p14:creationId xmlns:p14="http://schemas.microsoft.com/office/powerpoint/2010/main" val="1877114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5</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en-US" sz="2000" b="0" i="0" dirty="0" err="1">
                <a:solidFill>
                  <a:srgbClr val="000000"/>
                </a:solidFill>
                <a:effectLst/>
                <a:latin typeface="Arial" panose="020B0604020202020204" pitchFamily="34" charset="0"/>
              </a:rPr>
              <a:t>Gani</a:t>
            </a:r>
            <a:r>
              <a:rPr lang="en-US" sz="2000" b="0" i="0" dirty="0">
                <a:solidFill>
                  <a:srgbClr val="000000"/>
                </a:solidFill>
                <a:effectLst/>
                <a:latin typeface="Arial" panose="020B0604020202020204" pitchFamily="34" charset="0"/>
              </a:rPr>
              <a:t>, F. (2022, March 30). </a:t>
            </a:r>
            <a:r>
              <a:rPr lang="en-US" sz="2000" b="0" i="1" dirty="0">
                <a:solidFill>
                  <a:srgbClr val="000000"/>
                </a:solidFill>
                <a:effectLst/>
                <a:latin typeface="Arial" panose="020B0604020202020204" pitchFamily="34" charset="0"/>
              </a:rPr>
              <a:t>Customer service in logistics: how to improve</a:t>
            </a:r>
            <a:br>
              <a:rPr lang="en-US" sz="2000" b="0" i="1" dirty="0">
                <a:solidFill>
                  <a:srgbClr val="000000"/>
                </a:solidFill>
                <a:effectLst/>
                <a:latin typeface="Arial" panose="020B0604020202020204" pitchFamily="34" charset="0"/>
              </a:rPr>
            </a:br>
            <a:r>
              <a:rPr lang="en-US" sz="2000" b="0" i="1" dirty="0">
                <a:solidFill>
                  <a:srgbClr val="000000"/>
                </a:solidFill>
                <a:effectLst/>
                <a:latin typeface="Arial" panose="020B0604020202020204" pitchFamily="34" charset="0"/>
              </a:rPr>
              <a:t>that by using tech. </a:t>
            </a:r>
            <a:r>
              <a:rPr lang="en-US" sz="2000" b="0" i="0" dirty="0">
                <a:solidFill>
                  <a:srgbClr val="000000"/>
                </a:solidFill>
                <a:effectLst/>
                <a:latin typeface="Arial" panose="020B0604020202020204" pitchFamily="34" charset="0"/>
              </a:rPr>
              <a:t>Hiverhq.com. </a:t>
            </a:r>
            <a:r>
              <a:rPr lang="en-US" sz="2000" b="0" i="0" dirty="0">
                <a:solidFill>
                  <a:srgbClr val="000000"/>
                </a:solidFill>
                <a:effectLst/>
                <a:latin typeface="Arial" panose="020B0604020202020204" pitchFamily="34" charset="0"/>
                <a:hlinkClick r:id="rId3"/>
              </a:rPr>
              <a:t>https://hiverhq.com/blog/customer-service-logistics</a:t>
            </a:r>
            <a:r>
              <a:rPr lang="cs-CZ" sz="2000" b="0" i="0" dirty="0">
                <a:solidFill>
                  <a:srgbClr val="000000"/>
                </a:solidFill>
                <a:effectLst/>
                <a:latin typeface="Arial" panose="020B0604020202020204" pitchFamily="34" charset="0"/>
              </a:rPr>
              <a:t> </a:t>
            </a:r>
            <a:br>
              <a:rPr lang="en-US" sz="2000" dirty="0"/>
            </a:br>
            <a:endParaRPr lang="cs-CZ" sz="2000" dirty="0"/>
          </a:p>
        </p:txBody>
      </p:sp>
    </p:spTree>
    <p:extLst>
      <p:ext uri="{BB962C8B-B14F-4D97-AF65-F5344CB8AC3E}">
        <p14:creationId xmlns:p14="http://schemas.microsoft.com/office/powerpoint/2010/main" val="1846690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err="1">
                <a:solidFill>
                  <a:schemeClr val="lt1"/>
                </a:solidFill>
              </a:rPr>
              <a:t>Exercice</a:t>
            </a:r>
            <a:r>
              <a:rPr lang="en-US" sz="2800" dirty="0">
                <a:solidFill>
                  <a:schemeClr val="lt1"/>
                </a:solidFill>
              </a:rPr>
              <a:t> : Questions ouvertes (1</a:t>
            </a:r>
            <a:r>
              <a:rPr lang="cs-CZ" sz="2800" dirty="0">
                <a:solidFill>
                  <a:schemeClr val="lt1"/>
                </a:solidFill>
              </a:rPr>
              <a:t>)</a:t>
            </a:r>
            <a:endParaRPr lang="en-US" sz="2800" dirty="0">
              <a:solidFill>
                <a:schemeClr val="lt1"/>
              </a:solidFill>
            </a:endParaRPr>
          </a:p>
        </p:txBody>
      </p:sp>
      <p:sp>
        <p:nvSpPr>
          <p:cNvPr id="80" name="Google Shape;80;g10b78f226a2_0_0"/>
          <p:cNvSpPr/>
          <p:nvPr/>
        </p:nvSpPr>
        <p:spPr>
          <a:xfrm>
            <a:off x="333150" y="2488248"/>
            <a:ext cx="8477700" cy="268224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lnSpc>
                <a:spcPct val="150000"/>
              </a:lnSpc>
              <a:buSzPts val="2000"/>
            </a:pPr>
            <a:r>
              <a:rPr lang="fr-FR" sz="1800" dirty="0">
                <a:latin typeface="Arial" panose="020B0604020202020204" pitchFamily="34" charset="0"/>
              </a:rPr>
              <a:t>Pourquoi les start-up du secteur LMD attirent-elles autant d’investissements ?</a:t>
            </a:r>
          </a:p>
          <a:p>
            <a:pPr>
              <a:lnSpc>
                <a:spcPct val="150000"/>
              </a:lnSpc>
              <a:buSzPts val="2000"/>
            </a:pPr>
            <a:r>
              <a:rPr lang="fr-FR" sz="1800" dirty="0">
                <a:latin typeface="Arial" panose="020B0604020202020204" pitchFamily="34" charset="0"/>
              </a:rPr>
              <a:t>
Que signifient des investissements plus élevés pour les startups et le secteur LMD dans son ensemble ?</a:t>
            </a:r>
          </a:p>
          <a:p>
            <a:pPr>
              <a:lnSpc>
                <a:spcPct val="150000"/>
              </a:lnSpc>
              <a:buSzPts val="2000"/>
            </a:pPr>
            <a:r>
              <a:rPr lang="fr-FR" sz="1800" dirty="0">
                <a:latin typeface="Arial" panose="020B0604020202020204" pitchFamily="34" charset="0"/>
              </a:rPr>
              <a:t>
Nommez quelques problèmes généraux (présents dans l’entreprise) qui indiquent un besoin d’investir dans de nouvelles technologies logistiques (quand investir).
</a:t>
            </a:r>
            <a:br>
              <a:rPr lang="en-US" sz="1800" b="0" i="0" dirty="0">
                <a:solidFill>
                  <a:srgbClr val="000000"/>
                </a:solidFill>
                <a:effectLst/>
                <a:latin typeface="Arial" panose="020B0604020202020204" pitchFamily="34" charset="0"/>
              </a:rPr>
            </a:br>
            <a:endParaRPr lang="cs-CZ" sz="1800" dirty="0">
              <a:latin typeface="Arial" panose="020B0604020202020204" pitchFamily="34" charset="0"/>
            </a:endParaRPr>
          </a:p>
          <a:p>
            <a:pPr>
              <a:lnSpc>
                <a:spcPct val="150000"/>
              </a:lnSpc>
              <a:buSzPts val="2000"/>
            </a:pPr>
            <a:endParaRPr lang="cs-CZ" sz="2000" dirty="0"/>
          </a:p>
        </p:txBody>
      </p:sp>
    </p:spTree>
    <p:extLst>
      <p:ext uri="{BB962C8B-B14F-4D97-AF65-F5344CB8AC3E}">
        <p14:creationId xmlns:p14="http://schemas.microsoft.com/office/powerpoint/2010/main" val="34133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err="1">
                <a:solidFill>
                  <a:schemeClr val="lt1"/>
                </a:solidFill>
              </a:rPr>
              <a:t>Exercice</a:t>
            </a:r>
            <a:r>
              <a:rPr lang="en-US" sz="2800" dirty="0">
                <a:solidFill>
                  <a:schemeClr val="lt1"/>
                </a:solidFill>
              </a:rPr>
              <a:t> : Questions ouvertes (2)</a:t>
            </a:r>
          </a:p>
        </p:txBody>
      </p:sp>
      <p:sp>
        <p:nvSpPr>
          <p:cNvPr id="80" name="Google Shape;80;g10b78f226a2_0_0"/>
          <p:cNvSpPr/>
          <p:nvPr/>
        </p:nvSpPr>
        <p:spPr>
          <a:xfrm>
            <a:off x="311650" y="2414016"/>
            <a:ext cx="8477700" cy="2913888"/>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lnSpc>
                <a:spcPct val="150000"/>
              </a:lnSpc>
              <a:buSzPts val="2000"/>
            </a:pPr>
            <a:r>
              <a:rPr lang="fr-FR" sz="1800" dirty="0">
                <a:latin typeface="Arial" panose="020B0604020202020204" pitchFamily="34" charset="0"/>
              </a:rPr>
              <a:t>Pensez à différentes stratégies lorsqu’il s’agit d’investir dans de nouveaux</a:t>
            </a:r>
            <a:br>
              <a:rPr lang="fr-FR" sz="1800" dirty="0">
                <a:latin typeface="Arial" panose="020B0604020202020204" pitchFamily="34" charset="0"/>
              </a:rPr>
            </a:br>
            <a:r>
              <a:rPr lang="fr-FR" sz="1800" dirty="0">
                <a:latin typeface="Arial" panose="020B0604020202020204" pitchFamily="34" charset="0"/>
              </a:rPr>
              <a:t>technologies dans le cas des grandes et petites entreprises de logistique.
</a:t>
            </a:r>
            <a:br>
              <a:rPr lang="fr-FR" sz="1800" dirty="0">
                <a:latin typeface="Arial" panose="020B0604020202020204" pitchFamily="34" charset="0"/>
              </a:rPr>
            </a:br>
            <a:r>
              <a:rPr lang="fr-FR" sz="1800" dirty="0">
                <a:latin typeface="Arial" panose="020B0604020202020204" pitchFamily="34" charset="0"/>
              </a:rPr>
              <a:t>Essayez de trouver d’autres options dans ce qu’il faut investir dans le secteur LMD que ceux nommés dans la capsule. Quel avantage concurrentiel l’investissement apporterait-il à l’entreprise?
</a:t>
            </a:r>
            <a:endParaRPr lang="cs-CZ" sz="1800" dirty="0">
              <a:latin typeface="Arial" panose="020B0604020202020204" pitchFamily="34" charset="0"/>
            </a:endParaRPr>
          </a:p>
          <a:p>
            <a:pPr>
              <a:lnSpc>
                <a:spcPct val="150000"/>
              </a:lnSpc>
              <a:buSzPts val="2000"/>
            </a:pPr>
            <a:endParaRPr lang="cs-CZ" sz="2000" dirty="0"/>
          </a:p>
        </p:txBody>
      </p:sp>
    </p:spTree>
    <p:extLst>
      <p:ext uri="{BB962C8B-B14F-4D97-AF65-F5344CB8AC3E}">
        <p14:creationId xmlns:p14="http://schemas.microsoft.com/office/powerpoint/2010/main" val="348219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n-US" sz="1600" dirty="0">
                <a:solidFill>
                  <a:schemeClr val="dk1"/>
                </a:solidFill>
              </a:rPr>
              <a:t>Capsule</a:t>
            </a:r>
            <a:r>
              <a:rPr lang="cs-CZ" sz="1600" dirty="0">
                <a:solidFill>
                  <a:schemeClr val="dk1"/>
                </a:solidFill>
              </a:rPr>
              <a:t> 3.1.1</a:t>
            </a:r>
            <a:endParaRPr lang="es-ES" sz="1600" dirty="0">
              <a:solidFill>
                <a:schemeClr val="dk1"/>
              </a:solidFill>
            </a:endParaRPr>
          </a:p>
        </p:txBody>
      </p:sp>
      <p:sp>
        <p:nvSpPr>
          <p:cNvPr id="37" name="Google Shape;37;g10b78f225a7_0_0"/>
          <p:cNvSpPr txBox="1"/>
          <p:nvPr/>
        </p:nvSpPr>
        <p:spPr>
          <a:xfrm>
            <a:off x="4793300" y="2915075"/>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n-US" sz="1600" dirty="0">
                <a:solidFill>
                  <a:schemeClr val="dk1"/>
                </a:solidFill>
              </a:rPr>
              <a:t>Capsule</a:t>
            </a:r>
            <a:r>
              <a:rPr lang="cs-CZ" sz="1600" dirty="0">
                <a:solidFill>
                  <a:schemeClr val="dk1"/>
                </a:solidFill>
              </a:rPr>
              <a:t> 2.1.3, 2.3.4, 2.3.5, 3.1.1, 3.1.3, 3.2.1, 3.2.2, 3.4.1, 3.4.5</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1600" dirty="0">
                <a:solidFill>
                  <a:schemeClr val="dk1"/>
                </a:solidFill>
              </a:rPr>
              <a:t>NVF &amp; SUSMILE </a:t>
            </a:r>
            <a:r>
              <a:rPr lang="en-US" sz="1600" dirty="0">
                <a:solidFill>
                  <a:schemeClr val="dk1"/>
                </a:solidFill>
              </a:rPr>
              <a:t>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1015663"/>
          </a:xfrm>
          <a:prstGeom prst="rect">
            <a:avLst/>
          </a:prstGeom>
          <a:ln>
            <a:solidFill>
              <a:schemeClr val="tx1">
                <a:lumMod val="50000"/>
                <a:lumOff val="50000"/>
              </a:schemeClr>
            </a:solidFill>
            <a:prstDash val="dash"/>
          </a:ln>
        </p:spPr>
        <p:txBody>
          <a:bodyPr wrap="square">
            <a:spAutoFit/>
          </a:bodyPr>
          <a:lstStyle/>
          <a:p>
            <a:r>
              <a:rPr lang="fr-FR" sz="2000" dirty="0"/>
              <a:t>L’objectif de la capsule est de fournir une compréhension de base du contexte et des raisons pour lesquelles les entreprises de livraison du dernier kilomètre (LMD) investissent dans les nouvelles technologies</a:t>
            </a:r>
            <a:r>
              <a:rPr lang="en-US" sz="2000" dirty="0"/>
              <a:t>.</a:t>
            </a:r>
            <a:endParaRPr lang="cs-CZ" sz="2000"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979359994"/>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9 Tabla">
            <a:extLst>
              <a:ext uri="{FF2B5EF4-FFF2-40B4-BE49-F238E27FC236}">
                <a16:creationId xmlns:a16="http://schemas.microsoft.com/office/drawing/2014/main" id="{E5FE589B-BCA4-624F-F1C0-A51BD1851F0C}"/>
              </a:ext>
            </a:extLst>
          </p:cNvPr>
          <p:cNvGraphicFramePr>
            <a:graphicFrameLocks noGrp="1"/>
          </p:cNvGraphicFramePr>
          <p:nvPr>
            <p:extLst>
              <p:ext uri="{D42A27DB-BD31-4B8C-83A1-F6EECF244321}">
                <p14:modId xmlns:p14="http://schemas.microsoft.com/office/powerpoint/2010/main" val="999095227"/>
              </p:ext>
            </p:extLst>
          </p:nvPr>
        </p:nvGraphicFramePr>
        <p:xfrm>
          <a:off x="300445" y="5945750"/>
          <a:ext cx="8477795" cy="61690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3821588110"/>
                    </a:ext>
                  </a:extLst>
                </a:gridCol>
                <a:gridCol w="2003152">
                  <a:extLst>
                    <a:ext uri="{9D8B030D-6E8A-4147-A177-3AD203B41FA5}">
                      <a16:colId xmlns:a16="http://schemas.microsoft.com/office/drawing/2014/main" val="2249189944"/>
                    </a:ext>
                  </a:extLst>
                </a:gridCol>
              </a:tblGrid>
              <a:tr h="0">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US" sz="1800" b="0" i="0" u="none" strike="noStrike" noProof="0" dirty="0" err="1">
                          <a:solidFill>
                            <a:schemeClr val="tx1"/>
                          </a:solidFill>
                          <a:latin typeface="Arial"/>
                        </a:rPr>
                        <a:t>Contenu</a:t>
                      </a:r>
                      <a:endParaRPr lang="en-US" sz="1800" b="0" i="0" u="none" strike="noStrike" noProof="0" dirty="0">
                        <a:solidFill>
                          <a:schemeClr val="tx1"/>
                        </a:solidFill>
                        <a:latin typeface="Arial"/>
                      </a:endParaRPr>
                    </a:p>
                    <a:p>
                      <a:pPr algn="ctr" rtl="0" fontAlgn="t">
                        <a:spcBef>
                          <a:spcPts val="0"/>
                        </a:spcBef>
                        <a:spcAft>
                          <a:spcPts val="0"/>
                        </a:spcAft>
                      </a:pPr>
                      <a:r>
                        <a:rPr lang="es-ES" sz="1800" b="0" i="0" u="none" strike="noStrike" dirty="0">
                          <a:solidFill>
                            <a:srgbClr val="7F7F7F"/>
                          </a:solidFill>
                          <a:latin typeface="Arial"/>
                        </a:rPr>
                        <a:t> </a:t>
                      </a:r>
                      <a:r>
                        <a:rPr lang="cs-CZ" sz="1800" b="0" i="0" u="none" strike="noStrike" dirty="0">
                          <a:solidFill>
                            <a:schemeClr val="tx1"/>
                          </a:solidFill>
                          <a:latin typeface="Arial"/>
                        </a:rPr>
                        <a:t>5 Min.</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US" sz="1800" noProof="0" dirty="0" err="1">
                          <a:solidFill>
                            <a:schemeClr val="tx1"/>
                          </a:solidFill>
                        </a:rPr>
                        <a:t>Exercices</a:t>
                      </a:r>
                      <a:endParaRPr lang="en-US" sz="1800" noProof="0" dirty="0">
                        <a:solidFill>
                          <a:schemeClr val="tx1"/>
                        </a:solidFill>
                      </a:endParaRPr>
                    </a:p>
                    <a:p>
                      <a:pPr algn="ctr" rtl="0" fontAlgn="t">
                        <a:spcBef>
                          <a:spcPts val="0"/>
                        </a:spcBef>
                        <a:spcAft>
                          <a:spcPts val="0"/>
                        </a:spcAft>
                      </a:pPr>
                      <a:r>
                        <a:rPr lang="cs-CZ" sz="1800" dirty="0">
                          <a:solidFill>
                            <a:schemeClr val="tx1"/>
                          </a:solidFill>
                        </a:rPr>
                        <a:t>5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dirty="0">
                          <a:solidFill>
                            <a:schemeClr val="tx1"/>
                          </a:solidFill>
                        </a:rPr>
                        <a:t>Matériel suppl</a:t>
                      </a:r>
                      <a:r>
                        <a:rPr lang="fr-FR" sz="1800" dirty="0">
                          <a:solidFill>
                            <a:schemeClr val="tx1"/>
                          </a:solidFill>
                        </a:rPr>
                        <a:t>.</a:t>
                      </a:r>
                      <a:r>
                        <a:rPr lang="cs-CZ" sz="1800" dirty="0">
                          <a:solidFill>
                            <a:schemeClr val="tx1"/>
                          </a:solidFill>
                        </a:rPr>
                        <a:t>
30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Financement de démarrage.
Quand investir.
Comment investir.
Exemples : dans quoi investir</a:t>
            </a:r>
            <a:endParaRPr lang="en-US"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2"/>
            <a:ext cx="338093" cy="1938952"/>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a:solidFill>
                  <a:schemeClr val="lt1"/>
                </a:solidFill>
              </a:rPr>
              <a:t>Instructions pour la capsule</a:t>
            </a:r>
          </a:p>
        </p:txBody>
      </p:sp>
      <p:sp>
        <p:nvSpPr>
          <p:cNvPr id="5" name="4 Rectángulo"/>
          <p:cNvSpPr/>
          <p:nvPr/>
        </p:nvSpPr>
        <p:spPr>
          <a:xfrm>
            <a:off x="336322" y="1748482"/>
            <a:ext cx="8367731" cy="5324535"/>
          </a:xfrm>
          <a:prstGeom prst="rect">
            <a:avLst/>
          </a:prstGeom>
        </p:spPr>
        <p:txBody>
          <a:bodyPr wrap="square">
            <a:spAutoFit/>
          </a:bodyPr>
          <a:lstStyle/>
          <a:p>
            <a:r>
              <a:rPr lang="fr-FR" sz="1800" dirty="0">
                <a:latin typeface="Arial" panose="020B0604020202020204" pitchFamily="34" charset="0"/>
              </a:rPr>
              <a:t>Vous trouverez ci-joint à cette Capsule plusieurs sources d’information :
</a:t>
            </a:r>
            <a:br>
              <a:rPr lang="fr-FR" sz="1800" dirty="0">
                <a:latin typeface="Arial" panose="020B0604020202020204" pitchFamily="34" charset="0"/>
              </a:rPr>
            </a:br>
            <a:r>
              <a:rPr lang="fr-FR" sz="1800" dirty="0">
                <a:latin typeface="Arial" panose="020B0604020202020204" pitchFamily="34" charset="0"/>
              </a:rPr>
              <a:t>1. La première source est un article du site Web qui porte sur le financement de démarrage en logistique. Vous vous familiariserez avec la façon dont les start-ups changent le domaine de la logistique de manière innovante.
</a:t>
            </a:r>
            <a:br>
              <a:rPr lang="fr-FR" sz="1800" dirty="0">
                <a:latin typeface="Arial" panose="020B0604020202020204" pitchFamily="34" charset="0"/>
              </a:rPr>
            </a:br>
            <a:r>
              <a:rPr lang="fr-FR" sz="1800" dirty="0">
                <a:latin typeface="Arial" panose="020B0604020202020204" pitchFamily="34" charset="0"/>
              </a:rPr>
              <a:t>2. Dans les deuxième et troisième sources (articles du site Web), vous trouverez des suggestions générales ou plus spécifiques sur quand et comment investir dans les nouvelles technologies dans la logistique.
</a:t>
            </a:r>
            <a:br>
              <a:rPr lang="fr-FR" sz="1800" dirty="0">
                <a:latin typeface="Arial" panose="020B0604020202020204" pitchFamily="34" charset="0"/>
              </a:rPr>
            </a:br>
            <a:r>
              <a:rPr lang="fr-FR" sz="1800" dirty="0">
                <a:latin typeface="Arial" panose="020B0604020202020204" pitchFamily="34" charset="0"/>
              </a:rPr>
              <a:t>3. Dans les deux dernières sources (articles de sites Web), vous trouverez deux exemples spécifiques de ce qu’il faut investir dans la logistique pour augmenter l’efficacité.</a:t>
            </a:r>
            <a:br>
              <a:rPr lang="fr-FR" sz="1800" dirty="0">
                <a:latin typeface="Arial" panose="020B0604020202020204" pitchFamily="34" charset="0"/>
              </a:rPr>
            </a:br>
            <a:r>
              <a:rPr lang="fr-FR" sz="1800" dirty="0">
                <a:latin typeface="Arial" panose="020B0604020202020204" pitchFamily="34" charset="0"/>
              </a:rPr>
              <a:t>
En lisant ces sources, vous devriez acquérir une compréhension de base du fonctionnement de l’investissement dans les nouvelles technologies. En outre, les pages suivantes de la capsule apportent un bref résumé du contenu de la source le plus pertinent pour le sujet. </a:t>
            </a:r>
            <a:br>
              <a:rPr lang="fr-FR" sz="1800" dirty="0">
                <a:latin typeface="Arial" panose="020B0604020202020204" pitchFamily="34" charset="0"/>
              </a:rPr>
            </a:br>
            <a:endParaRPr lang="en-GB" sz="16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err="1">
                <a:solidFill>
                  <a:schemeClr val="lt1"/>
                </a:solidFill>
              </a:rPr>
              <a:t>Financement</a:t>
            </a:r>
            <a:r>
              <a:rPr lang="en-US" sz="2800" dirty="0">
                <a:solidFill>
                  <a:schemeClr val="lt1"/>
                </a:solidFill>
              </a:rPr>
              <a:t> de </a:t>
            </a:r>
            <a:r>
              <a:rPr lang="en-US" sz="2800" dirty="0" err="1">
                <a:solidFill>
                  <a:schemeClr val="lt1"/>
                </a:solidFill>
              </a:rPr>
              <a:t>démarrage</a:t>
            </a:r>
            <a:endParaRPr lang="en-GB" sz="2800" dirty="0">
              <a:solidFill>
                <a:schemeClr val="lt1"/>
              </a:solidFill>
            </a:endParaRPr>
          </a:p>
        </p:txBody>
      </p:sp>
      <p:sp>
        <p:nvSpPr>
          <p:cNvPr id="5" name="4 Rectángulo"/>
          <p:cNvSpPr/>
          <p:nvPr/>
        </p:nvSpPr>
        <p:spPr>
          <a:xfrm>
            <a:off x="336322" y="1748482"/>
            <a:ext cx="8367731" cy="1077218"/>
          </a:xfrm>
          <a:prstGeom prst="rect">
            <a:avLst/>
          </a:prstGeom>
        </p:spPr>
        <p:txBody>
          <a:bodyPr wrap="square">
            <a:spAutoFit/>
          </a:bodyPr>
          <a:lstStyle/>
          <a:p>
            <a:r>
              <a:rPr lang="fr-FR" sz="1600" dirty="0">
                <a:latin typeface="+mn-lt"/>
              </a:rPr>
              <a:t>Le secteur LMD se développe rapidement et attire un grand nombre d’investissements. De nouvelles entreprises (startups) émergent sur la base d’investissements élevés dans les nouvelles technologies. 
</a:t>
            </a:r>
            <a:endParaRPr lang="en-GB" sz="1600" dirty="0">
              <a:latin typeface="+mn-lt"/>
            </a:endParaRPr>
          </a:p>
        </p:txBody>
      </p:sp>
      <p:sp>
        <p:nvSpPr>
          <p:cNvPr id="6" name="4 Rectángulo"/>
          <p:cNvSpPr/>
          <p:nvPr/>
        </p:nvSpPr>
        <p:spPr>
          <a:xfrm>
            <a:off x="367953" y="2599622"/>
            <a:ext cx="5851692" cy="2800767"/>
          </a:xfrm>
          <a:prstGeom prst="rect">
            <a:avLst/>
          </a:prstGeom>
        </p:spPr>
        <p:txBody>
          <a:bodyPr wrap="square">
            <a:spAutoFit/>
          </a:bodyPr>
          <a:lstStyle/>
          <a:p>
            <a:r>
              <a:rPr lang="fr-FR" sz="1600" dirty="0">
                <a:latin typeface="+mn-lt"/>
              </a:rPr>
              <a:t>On croit souvent que les startups peuvent résoudre plus efficacement que les entreprises établies différents types de défis dans le secteur LMD. Au cours des dernières années, les investissements dans les startups logistiques ont connu une croissance rapide (voir le graphique de droite).
Qu’est-ce que cela signifie pour le secteur LMD ? Investir dans de nouvelles startups peut accélérer la mise en œuvre de nouvelles technologies. Les startups seront également à la recherche d’innovation, ce qui peut augmenter la probabilité qu’une technologie de rupture ou une innovation de rupture apparaisse dans le secteur LMD.</a:t>
            </a:r>
            <a:endParaRPr lang="en-GB" sz="1600" dirty="0">
              <a:latin typeface="+mn-lt"/>
            </a:endParaRPr>
          </a:p>
        </p:txBody>
      </p:sp>
      <p:pic>
        <p:nvPicPr>
          <p:cNvPr id="1026" name="Picture 2"/>
          <p:cNvPicPr>
            <a:picLocks noChangeAspect="1" noChangeArrowheads="1"/>
          </p:cNvPicPr>
          <p:nvPr/>
        </p:nvPicPr>
        <p:blipFill>
          <a:blip r:embed="rId3"/>
          <a:srcRect/>
          <a:stretch>
            <a:fillRect/>
          </a:stretch>
        </p:blipFill>
        <p:spPr bwMode="auto">
          <a:xfrm>
            <a:off x="6099522" y="2395966"/>
            <a:ext cx="2676525" cy="3127010"/>
          </a:xfrm>
          <a:prstGeom prst="rect">
            <a:avLst/>
          </a:prstGeom>
          <a:noFill/>
          <a:ln w="9525">
            <a:noFill/>
            <a:miter lim="800000"/>
            <a:headEnd/>
            <a:tailEnd/>
          </a:ln>
        </p:spPr>
      </p:pic>
      <p:sp>
        <p:nvSpPr>
          <p:cNvPr id="8" name="Google Shape;80;g10b78f226a2_0_0"/>
          <p:cNvSpPr/>
          <p:nvPr/>
        </p:nvSpPr>
        <p:spPr>
          <a:xfrm>
            <a:off x="1182624" y="5585685"/>
            <a:ext cx="7366152" cy="871469"/>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cs-CZ" sz="1600" dirty="0"/>
              <a:t>Source (site web en EN): Hausmann</a:t>
            </a:r>
            <a:r>
              <a:rPr lang="en-US" sz="1600" dirty="0"/>
              <a:t>, </a:t>
            </a:r>
            <a:r>
              <a:rPr lang="cs-CZ" sz="1600" dirty="0"/>
              <a:t>L</a:t>
            </a:r>
            <a:r>
              <a:rPr lang="en-US" sz="1600" dirty="0"/>
              <a:t>.</a:t>
            </a:r>
            <a:r>
              <a:rPr lang="cs-CZ" sz="1600" dirty="0"/>
              <a:t> </a:t>
            </a:r>
            <a:r>
              <a:rPr lang="cs-CZ" sz="1600" dirty="0" err="1"/>
              <a:t>et</a:t>
            </a:r>
            <a:r>
              <a:rPr lang="cs-CZ" sz="1600" dirty="0"/>
              <a:t> </a:t>
            </a:r>
            <a:r>
              <a:rPr lang="cs-CZ" sz="1600" dirty="0" err="1"/>
              <a:t>al</a:t>
            </a:r>
            <a:r>
              <a:rPr lang="cs-CZ" sz="1600" dirty="0"/>
              <a:t>.</a:t>
            </a:r>
            <a:r>
              <a:rPr lang="en-US" sz="1600" dirty="0"/>
              <a:t> (202</a:t>
            </a:r>
            <a:r>
              <a:rPr lang="cs-CZ" sz="1600" dirty="0"/>
              <a:t>0</a:t>
            </a:r>
            <a:r>
              <a:rPr lang="en-US" sz="1600" dirty="0"/>
              <a:t>, </a:t>
            </a:r>
            <a:r>
              <a:rPr lang="cs-CZ" sz="1600" dirty="0"/>
              <a:t>May 28</a:t>
            </a:r>
            <a:r>
              <a:rPr lang="en-US" sz="1600" dirty="0"/>
              <a:t>). </a:t>
            </a:r>
            <a:r>
              <a:rPr lang="en-US" sz="1600" i="1" dirty="0"/>
              <a:t>Startup funding in logistics.</a:t>
            </a:r>
            <a:r>
              <a:rPr lang="en-US" sz="1600" dirty="0"/>
              <a:t> </a:t>
            </a:r>
            <a:r>
              <a:rPr lang="cs-CZ" sz="1600" dirty="0" err="1"/>
              <a:t>McKinsey</a:t>
            </a:r>
            <a:r>
              <a:rPr lang="en-US" sz="1600" dirty="0"/>
              <a:t>. </a:t>
            </a:r>
            <a:r>
              <a:rPr lang="en-US" sz="1600" u="sng" dirty="0">
                <a:hlinkClick r:id="rId4"/>
              </a:rPr>
              <a:t>https://www.mckinsey.com/industries/travel-logistics-and-infrastructure/our-insights/startup-funding-in-logistics</a:t>
            </a:r>
            <a:endParaRPr lang="en-GB" sz="1600" dirty="0">
              <a:solidFill>
                <a:schemeClr val="tx1"/>
              </a:solidFill>
            </a:endParaRPr>
          </a:p>
        </p:txBody>
      </p:sp>
      <p:pic>
        <p:nvPicPr>
          <p:cNvPr id="2" name="Irudia 3">
            <a:extLst>
              <a:ext uri="{FF2B5EF4-FFF2-40B4-BE49-F238E27FC236}">
                <a16:creationId xmlns:a16="http://schemas.microsoft.com/office/drawing/2014/main" id="{A700A45C-06EF-0330-00B6-9A54832FB1E7}"/>
              </a:ext>
            </a:extLst>
          </p:cNvPr>
          <p:cNvPicPr>
            <a:picLocks noChangeAspect="1"/>
          </p:cNvPicPr>
          <p:nvPr/>
        </p:nvPicPr>
        <p:blipFill>
          <a:blip r:embed="rId5"/>
          <a:stretch>
            <a:fillRect/>
          </a:stretch>
        </p:blipFill>
        <p:spPr>
          <a:xfrm>
            <a:off x="285530" y="5522976"/>
            <a:ext cx="896760" cy="896760"/>
          </a:xfrm>
          <a:prstGeom prst="rect">
            <a:avLst/>
          </a:prstGeom>
        </p:spPr>
      </p:pic>
    </p:spTree>
    <p:extLst>
      <p:ext uri="{BB962C8B-B14F-4D97-AF65-F5344CB8AC3E}">
        <p14:creationId xmlns:p14="http://schemas.microsoft.com/office/powerpoint/2010/main" val="279560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err="1">
                <a:solidFill>
                  <a:schemeClr val="lt1"/>
                </a:solidFill>
              </a:rPr>
              <a:t>Quand</a:t>
            </a:r>
            <a:r>
              <a:rPr lang="en-GB" sz="2800" dirty="0">
                <a:solidFill>
                  <a:schemeClr val="lt1"/>
                </a:solidFill>
              </a:rPr>
              <a:t> </a:t>
            </a:r>
            <a:r>
              <a:rPr lang="en-GB" sz="2800" dirty="0" err="1">
                <a:solidFill>
                  <a:schemeClr val="lt1"/>
                </a:solidFill>
              </a:rPr>
              <a:t>investir</a:t>
            </a:r>
            <a:endParaRPr lang="en-GB" sz="2800" dirty="0">
              <a:solidFill>
                <a:schemeClr val="lt1"/>
              </a:solidFill>
            </a:endParaRPr>
          </a:p>
        </p:txBody>
      </p:sp>
      <p:sp>
        <p:nvSpPr>
          <p:cNvPr id="5" name="4 Rectángulo"/>
          <p:cNvSpPr/>
          <p:nvPr/>
        </p:nvSpPr>
        <p:spPr>
          <a:xfrm>
            <a:off x="338426" y="1644864"/>
            <a:ext cx="8367731" cy="4308872"/>
          </a:xfrm>
          <a:prstGeom prst="rect">
            <a:avLst/>
          </a:prstGeom>
        </p:spPr>
        <p:txBody>
          <a:bodyPr wrap="square">
            <a:spAutoFit/>
          </a:bodyPr>
          <a:lstStyle/>
          <a:p>
            <a:r>
              <a:rPr lang="fr-FR" sz="1800" dirty="0">
                <a:latin typeface="Arial" panose="020B0604020202020204" pitchFamily="34" charset="0"/>
              </a:rPr>
              <a:t>Investir dans une nouvelle technologie est une décision importante. Au-delà du coût initial, cela prend du temps</a:t>
            </a:r>
            <a:br>
              <a:rPr lang="fr-FR" sz="1800" dirty="0">
                <a:latin typeface="Arial" panose="020B0604020202020204" pitchFamily="34" charset="0"/>
              </a:rPr>
            </a:br>
            <a:r>
              <a:rPr lang="fr-FR" sz="1800" dirty="0">
                <a:latin typeface="Arial" panose="020B0604020202020204" pitchFamily="34" charset="0"/>
              </a:rPr>
              <a:t>et l’effort pour une entreprise de mettre en œuvre et de maîtriser un outil.</a:t>
            </a:r>
            <a:br>
              <a:rPr lang="fr-FR" sz="1800" dirty="0">
                <a:latin typeface="Arial" panose="020B0604020202020204" pitchFamily="34" charset="0"/>
              </a:rPr>
            </a:br>
            <a:r>
              <a:rPr lang="fr-FR" sz="1800" dirty="0">
                <a:latin typeface="Arial" panose="020B0604020202020204" pitchFamily="34" charset="0"/>
              </a:rPr>
              <a:t>Voici quelques suggestions générales pour investir dans les technologies logistiques : </a:t>
            </a:r>
            <a:br>
              <a:rPr lang="en-US" sz="2000" dirty="0"/>
            </a:br>
            <a:endParaRPr lang="cs-CZ" sz="2000" dirty="0"/>
          </a:p>
          <a:p>
            <a:pPr marL="285750" indent="-285750">
              <a:buFont typeface="Wingdings" panose="05000000000000000000" pitchFamily="2" charset="2"/>
              <a:buChar char="Ø"/>
            </a:pPr>
            <a:r>
              <a:rPr lang="fr-FR" sz="1800" dirty="0"/>
              <a:t>Les processus manuels embourbent la chaîne d’approvisionnement
Les coûts de fret sont constamment hors de contrôle
La visibilité entre différents endroits est au mieux inégale
Les opérations évoluent et l’équipe se démène pour suivre le rythme</a:t>
            </a:r>
          </a:p>
          <a:p>
            <a:pPr marL="285750" indent="-285750">
              <a:buFont typeface="Wingdings" panose="05000000000000000000" pitchFamily="2" charset="2"/>
              <a:buChar char="Ø"/>
            </a:pPr>
            <a:endParaRPr lang="cs-CZ" sz="2000" dirty="0"/>
          </a:p>
          <a:p>
            <a:r>
              <a:rPr lang="fr-FR" sz="1800" dirty="0">
                <a:latin typeface="Arial" panose="020B0604020202020204" pitchFamily="34" charset="0"/>
              </a:rPr>
              <a:t>Cependant, dans certains cas, comme pour les petites entreprises, un investissement à grande échelle n’a pas besoin d’être rentable. Dans ce cas, l’externalisation à un opérateur / entreprise externe peut être plus bénéfique. </a:t>
            </a:r>
            <a:br>
              <a:rPr lang="en-US" sz="2000" dirty="0"/>
            </a:br>
            <a:endParaRPr lang="en-GB" sz="1600" dirty="0"/>
          </a:p>
        </p:txBody>
      </p:sp>
      <p:sp>
        <p:nvSpPr>
          <p:cNvPr id="6" name="Google Shape;80;g10b78f226a2_0_0"/>
          <p:cNvSpPr/>
          <p:nvPr/>
        </p:nvSpPr>
        <p:spPr>
          <a:xfrm>
            <a:off x="1536192" y="5653661"/>
            <a:ext cx="7279934" cy="866202"/>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cs-CZ" sz="1600" dirty="0"/>
              <a:t>Source (site web en EN): CTSI-global</a:t>
            </a:r>
            <a:r>
              <a:rPr lang="en-US" sz="1600" dirty="0"/>
              <a:t>. </a:t>
            </a:r>
            <a:r>
              <a:rPr lang="en-US" sz="1600" i="1" dirty="0"/>
              <a:t>When (and When Not) to Invest in New Logistics Technology</a:t>
            </a:r>
            <a:r>
              <a:rPr lang="cs-CZ" sz="1600" i="1" dirty="0"/>
              <a:t>.</a:t>
            </a:r>
            <a:r>
              <a:rPr lang="en-US" sz="1600" dirty="0"/>
              <a:t> </a:t>
            </a:r>
            <a:r>
              <a:rPr lang="en-US" sz="1600" u="sng" dirty="0">
                <a:hlinkClick r:id="rId3"/>
              </a:rPr>
              <a:t>https://ctsi-global.com/2021/when-and-when-not-to-invest-in-new-logistics-technology/</a:t>
            </a:r>
            <a:endParaRPr lang="en-US" sz="1600" dirty="0">
              <a:solidFill>
                <a:schemeClr val="tx1"/>
              </a:solidFill>
            </a:endParaRPr>
          </a:p>
          <a:p>
            <a:pPr lvl="0"/>
            <a:endParaRPr lang="en-US" sz="1600" dirty="0">
              <a:solidFill>
                <a:srgbClr val="7F7F7F"/>
              </a:solidFill>
            </a:endParaRPr>
          </a:p>
          <a:p>
            <a:pPr lvl="0"/>
            <a:endParaRPr lang="en-US" sz="1600" dirty="0">
              <a:solidFill>
                <a:schemeClr val="lt1"/>
              </a:solidFill>
            </a:endParaRPr>
          </a:p>
          <a:p>
            <a:pPr lvl="0">
              <a:buSzPts val="2000"/>
            </a:pPr>
            <a:endParaRPr lang="en-US" sz="1600" dirty="0">
              <a:solidFill>
                <a:srgbClr val="7F7F7F"/>
              </a:solidFill>
            </a:endParaRPr>
          </a:p>
          <a:p>
            <a:pPr lvl="0">
              <a:buSzPts val="2000"/>
            </a:pPr>
            <a:endParaRPr lang="en-US" sz="1600" dirty="0">
              <a:solidFill>
                <a:srgbClr val="7F7F7F"/>
              </a:solidFill>
            </a:endParaRPr>
          </a:p>
          <a:p>
            <a:pPr lvl="0">
              <a:buSzPts val="2000"/>
            </a:pPr>
            <a:endParaRPr lang="en-US" sz="1600" dirty="0">
              <a:solidFill>
                <a:schemeClr val="lt1"/>
              </a:solidFill>
            </a:endParaRPr>
          </a:p>
        </p:txBody>
      </p:sp>
      <p:pic>
        <p:nvPicPr>
          <p:cNvPr id="2" name="Irudia 3">
            <a:extLst>
              <a:ext uri="{FF2B5EF4-FFF2-40B4-BE49-F238E27FC236}">
                <a16:creationId xmlns:a16="http://schemas.microsoft.com/office/drawing/2014/main" id="{4AF54E60-7DFD-981F-200F-586A74FA223F}"/>
              </a:ext>
            </a:extLst>
          </p:cNvPr>
          <p:cNvPicPr>
            <a:picLocks noChangeAspect="1"/>
          </p:cNvPicPr>
          <p:nvPr/>
        </p:nvPicPr>
        <p:blipFill>
          <a:blip r:embed="rId4"/>
          <a:stretch>
            <a:fillRect/>
          </a:stretch>
        </p:blipFill>
        <p:spPr>
          <a:xfrm>
            <a:off x="529463" y="5623103"/>
            <a:ext cx="896760" cy="8967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a:solidFill>
                  <a:schemeClr val="lt1"/>
                </a:solidFill>
              </a:rPr>
              <a:t>Comment </a:t>
            </a:r>
            <a:r>
              <a:rPr lang="en-US" sz="2800" dirty="0" err="1">
                <a:solidFill>
                  <a:schemeClr val="lt1"/>
                </a:solidFill>
              </a:rPr>
              <a:t>investir</a:t>
            </a:r>
            <a:endParaRPr lang="en-US" sz="2800" dirty="0">
              <a:solidFill>
                <a:schemeClr val="lt1"/>
              </a:solidFill>
            </a:endParaRPr>
          </a:p>
        </p:txBody>
      </p:sp>
      <p:sp>
        <p:nvSpPr>
          <p:cNvPr id="5" name="4 Rectángulo"/>
          <p:cNvSpPr/>
          <p:nvPr/>
        </p:nvSpPr>
        <p:spPr>
          <a:xfrm>
            <a:off x="319069" y="1929637"/>
            <a:ext cx="8367731" cy="2124171"/>
          </a:xfrm>
          <a:prstGeom prst="rect">
            <a:avLst/>
          </a:prstGeom>
        </p:spPr>
        <p:txBody>
          <a:bodyPr wrap="square">
            <a:spAutoFit/>
          </a:bodyPr>
          <a:lstStyle/>
          <a:p>
            <a:pPr>
              <a:lnSpc>
                <a:spcPct val="150000"/>
              </a:lnSpc>
            </a:pPr>
            <a:r>
              <a:rPr lang="fr-FR" sz="1800" dirty="0">
                <a:latin typeface="Arial" panose="020B0604020202020204" pitchFamily="34" charset="0"/>
              </a:rPr>
              <a:t>L’industrie de la logistique, avec sa longue histoire de processus manuels, a généralement été en retard lors de la mise en œuvre de la technologie. Cela a lentement changé au cours de la dernière décennie. Mais il y a encore beaucoup de considérations en matière d’investissement technologique. </a:t>
            </a:r>
            <a:br>
              <a:rPr lang="en-US" sz="2000" dirty="0"/>
            </a:br>
            <a:endParaRPr lang="en-GB" sz="1600" dirty="0"/>
          </a:p>
        </p:txBody>
      </p:sp>
    </p:spTree>
    <p:extLst>
      <p:ext uri="{BB962C8B-B14F-4D97-AF65-F5344CB8AC3E}">
        <p14:creationId xmlns:p14="http://schemas.microsoft.com/office/powerpoint/2010/main" val="420445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9</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a:solidFill>
                  <a:schemeClr val="lt1"/>
                </a:solidFill>
              </a:rPr>
              <a:t>Comment </a:t>
            </a:r>
            <a:r>
              <a:rPr lang="en-US" sz="2800" dirty="0" err="1">
                <a:solidFill>
                  <a:schemeClr val="lt1"/>
                </a:solidFill>
              </a:rPr>
              <a:t>investir</a:t>
            </a:r>
            <a:endParaRPr lang="en-GB" sz="2800" dirty="0">
              <a:solidFill>
                <a:schemeClr val="lt1"/>
              </a:solidFill>
            </a:endParaRPr>
          </a:p>
        </p:txBody>
      </p:sp>
      <p:sp>
        <p:nvSpPr>
          <p:cNvPr id="5" name="4 Rectángulo"/>
          <p:cNvSpPr/>
          <p:nvPr/>
        </p:nvSpPr>
        <p:spPr>
          <a:xfrm>
            <a:off x="300447" y="1455475"/>
            <a:ext cx="8367731" cy="4278094"/>
          </a:xfrm>
          <a:prstGeom prst="rect">
            <a:avLst/>
          </a:prstGeom>
        </p:spPr>
        <p:txBody>
          <a:bodyPr wrap="square">
            <a:spAutoFit/>
          </a:bodyPr>
          <a:lstStyle/>
          <a:p>
            <a:pPr>
              <a:lnSpc>
                <a:spcPct val="150000"/>
              </a:lnSpc>
            </a:pPr>
            <a:r>
              <a:rPr lang="fr-FR" sz="1600" dirty="0">
                <a:latin typeface="Arial" panose="020B0604020202020204" pitchFamily="34" charset="0"/>
              </a:rPr>
              <a:t>Voici quatre considérations essentielles pour que la technologie fonctionne pour vous.
</a:t>
            </a:r>
            <a:endParaRPr lang="cs-CZ" sz="1600" dirty="0">
              <a:latin typeface="Arial" panose="020B0604020202020204" pitchFamily="34" charset="0"/>
            </a:endParaRPr>
          </a:p>
          <a:p>
            <a:pPr marL="342900" indent="-342900">
              <a:buFont typeface="Wingdings" panose="05000000000000000000" pitchFamily="2" charset="2"/>
              <a:buChar char="Ø"/>
            </a:pPr>
            <a:r>
              <a:rPr lang="fr-FR" sz="1600" dirty="0">
                <a:solidFill>
                  <a:srgbClr val="18C320"/>
                </a:solidFill>
                <a:latin typeface="Arial" panose="020B0604020202020204" pitchFamily="34" charset="0"/>
              </a:rPr>
              <a:t>N’abusez pas du service informatique</a:t>
            </a:r>
            <a:r>
              <a:rPr lang="en-US" sz="1600" dirty="0">
                <a:latin typeface="Arial" panose="020B0604020202020204" pitchFamily="34" charset="0"/>
              </a:rPr>
              <a:t>. </a:t>
            </a:r>
            <a:r>
              <a:rPr lang="fr-FR" sz="1600" dirty="0">
                <a:latin typeface="Arial" panose="020B0604020202020204" pitchFamily="34" charset="0"/>
              </a:rPr>
              <a:t>Pour investir dans la technologie et penser comme une entreprise technologique, une entreprise doit se concentrer sur le plaisir de l’utilisateur final et tirer parti de la technologie pour résoudre les problèmes de l’entreprise, pas seulement fournir des fonctionnalités.</a:t>
            </a:r>
            <a:endParaRPr lang="en-US" sz="1600" dirty="0">
              <a:latin typeface="Arial" panose="020B0604020202020204" pitchFamily="34" charset="0"/>
            </a:endParaRPr>
          </a:p>
          <a:p>
            <a:pPr marL="342900" indent="-342900">
              <a:buFont typeface="Wingdings" panose="05000000000000000000" pitchFamily="2" charset="2"/>
              <a:buChar char="Ø"/>
            </a:pPr>
            <a:r>
              <a:rPr lang="fr-FR" sz="1600" dirty="0">
                <a:solidFill>
                  <a:srgbClr val="18C320"/>
                </a:solidFill>
                <a:latin typeface="Arial" panose="020B0604020202020204" pitchFamily="34" charset="0"/>
              </a:rPr>
              <a:t>Fonctionner comme une entreprise technologique</a:t>
            </a:r>
            <a:r>
              <a:rPr lang="en-US" sz="1600" dirty="0">
                <a:latin typeface="Arial" panose="020B0604020202020204" pitchFamily="34" charset="0"/>
              </a:rPr>
              <a:t>. </a:t>
            </a:r>
            <a:r>
              <a:rPr lang="fr-FR" sz="1600" dirty="0">
                <a:latin typeface="Arial" panose="020B0604020202020204" pitchFamily="34" charset="0"/>
              </a:rPr>
              <a:t>L’un des défis pour les entreprises non technologiques est d’investir dans des logiciels comme si vous alliez les vendre. Lorsque vous créez un logiciel en tant que produit de votre entreprise, vous savez que vos clients ont d’autres options.</a:t>
            </a:r>
            <a:endParaRPr lang="en-US" sz="1600" dirty="0">
              <a:latin typeface="Arial" panose="020B0604020202020204" pitchFamily="34" charset="0"/>
            </a:endParaRPr>
          </a:p>
          <a:p>
            <a:pPr marL="342900" indent="-342900">
              <a:buFont typeface="Wingdings" panose="05000000000000000000" pitchFamily="2" charset="2"/>
              <a:buChar char="Ø"/>
            </a:pPr>
            <a:r>
              <a:rPr lang="fr-FR" sz="1600" dirty="0">
                <a:solidFill>
                  <a:srgbClr val="18C320"/>
                </a:solidFill>
                <a:latin typeface="Arial" panose="020B0604020202020204" pitchFamily="34" charset="0"/>
              </a:rPr>
              <a:t>Commencez par la stratégie d’équipe</a:t>
            </a:r>
            <a:r>
              <a:rPr lang="en-US" sz="1600" dirty="0">
                <a:latin typeface="Arial" panose="020B0604020202020204" pitchFamily="34" charset="0"/>
              </a:rPr>
              <a:t>. </a:t>
            </a:r>
            <a:r>
              <a:rPr lang="fr-FR" sz="1600" dirty="0">
                <a:latin typeface="Arial" panose="020B0604020202020204" pitchFamily="34" charset="0"/>
              </a:rPr>
              <a:t>Construisez la bonne équipe, donnez-leur les moyens de créer de la valeur pour l’entreprise et bénéficiez du soutien de la direction dès le début.</a:t>
            </a:r>
            <a:endParaRPr lang="en-US" sz="1600" dirty="0">
              <a:latin typeface="Arial" panose="020B0604020202020204" pitchFamily="34" charset="0"/>
            </a:endParaRPr>
          </a:p>
          <a:p>
            <a:pPr marL="342900" indent="-342900">
              <a:buFont typeface="Wingdings" panose="05000000000000000000" pitchFamily="2" charset="2"/>
              <a:buChar char="Ø"/>
            </a:pPr>
            <a:r>
              <a:rPr lang="fr-FR" sz="1600" dirty="0">
                <a:solidFill>
                  <a:srgbClr val="18C320"/>
                </a:solidFill>
                <a:latin typeface="Arial" panose="020B0604020202020204" pitchFamily="34" charset="0"/>
              </a:rPr>
              <a:t>Souvenez-vous de votre utilisateur et facilitez-vous la tâche</a:t>
            </a:r>
            <a:r>
              <a:rPr lang="en-US" sz="1600" dirty="0">
                <a:latin typeface="Arial" panose="020B0604020202020204" pitchFamily="34" charset="0"/>
              </a:rPr>
              <a:t>. </a:t>
            </a:r>
            <a:r>
              <a:rPr lang="fr-FR" sz="1600" dirty="0">
                <a:latin typeface="Arial" panose="020B0604020202020204" pitchFamily="34" charset="0"/>
              </a:rPr>
              <a:t>La technologie doit être simple et intuitive. Cela devrait fonctionner, tout simplement.</a:t>
            </a:r>
            <a:br>
              <a:rPr lang="en-US" sz="1600" dirty="0"/>
            </a:br>
            <a:endParaRPr lang="en-GB" sz="1600" dirty="0"/>
          </a:p>
        </p:txBody>
      </p:sp>
      <p:sp>
        <p:nvSpPr>
          <p:cNvPr id="9" name="TextovéPole 8">
            <a:extLst>
              <a:ext uri="{FF2B5EF4-FFF2-40B4-BE49-F238E27FC236}">
                <a16:creationId xmlns:a16="http://schemas.microsoft.com/office/drawing/2014/main" id="{92360C14-DD4D-CAEE-37FD-D5D98E9629F7}"/>
              </a:ext>
            </a:extLst>
          </p:cNvPr>
          <p:cNvSpPr txBox="1"/>
          <p:nvPr/>
        </p:nvSpPr>
        <p:spPr>
          <a:xfrm>
            <a:off x="1719405" y="5561524"/>
            <a:ext cx="7036461" cy="1323439"/>
          </a:xfrm>
          <a:prstGeom prst="rect">
            <a:avLst/>
          </a:prstGeom>
          <a:noFill/>
        </p:spPr>
        <p:txBody>
          <a:bodyPr wrap="square" rtlCol="0">
            <a:spAutoFit/>
          </a:bodyPr>
          <a:lstStyle/>
          <a:p>
            <a:r>
              <a:rPr lang="en-US" sz="1600" b="0" i="0" dirty="0">
                <a:solidFill>
                  <a:srgbClr val="000000"/>
                </a:solidFill>
                <a:effectLst/>
                <a:latin typeface="Arial" panose="020B0604020202020204" pitchFamily="34" charset="0"/>
              </a:rPr>
              <a:t>Source </a:t>
            </a:r>
            <a:r>
              <a:rPr lang="en-US" sz="1600" dirty="0">
                <a:latin typeface="Arial" panose="020B0604020202020204" pitchFamily="34" charset="0"/>
              </a:rPr>
              <a:t>(site web </a:t>
            </a:r>
            <a:r>
              <a:rPr lang="en-US" sz="1600" dirty="0" err="1">
                <a:latin typeface="Arial" panose="020B0604020202020204" pitchFamily="34" charset="0"/>
              </a:rPr>
              <a:t>en</a:t>
            </a:r>
            <a:r>
              <a:rPr lang="en-US" sz="1600" dirty="0">
                <a:latin typeface="Arial" panose="020B0604020202020204" pitchFamily="34" charset="0"/>
              </a:rPr>
              <a:t> EN): </a:t>
            </a:r>
            <a:r>
              <a:rPr lang="en-US" sz="1600" b="0" i="0" dirty="0" err="1">
                <a:solidFill>
                  <a:srgbClr val="000000"/>
                </a:solidFill>
                <a:effectLst/>
                <a:latin typeface="Arial" panose="020B0604020202020204" pitchFamily="34" charset="0"/>
              </a:rPr>
              <a:t>Senftleber</a:t>
            </a:r>
            <a:r>
              <a:rPr lang="en-US" sz="1600" b="0" i="0" dirty="0">
                <a:solidFill>
                  <a:srgbClr val="000000"/>
                </a:solidFill>
                <a:effectLst/>
                <a:latin typeface="Arial" panose="020B0604020202020204" pitchFamily="34" charset="0"/>
              </a:rPr>
              <a:t>, M. (2020, August 18). </a:t>
            </a:r>
            <a:r>
              <a:rPr lang="en-US" sz="1600" b="0" i="1" dirty="0">
                <a:solidFill>
                  <a:srgbClr val="000000"/>
                </a:solidFill>
                <a:effectLst/>
                <a:latin typeface="Arial" panose="020B0604020202020204" pitchFamily="34" charset="0"/>
              </a:rPr>
              <a:t>How Logistics Providers Should</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Invest in Technology. </a:t>
            </a:r>
            <a:r>
              <a:rPr lang="en-US" sz="1600" b="0" i="0" dirty="0">
                <a:solidFill>
                  <a:srgbClr val="000000"/>
                </a:solidFill>
                <a:effectLst/>
                <a:latin typeface="Arial" panose="020B0604020202020204" pitchFamily="34" charset="0"/>
              </a:rPr>
              <a:t>SupplyChainBrain.com. </a:t>
            </a:r>
            <a:r>
              <a:rPr lang="en-US" sz="1600" b="0" i="0" dirty="0">
                <a:solidFill>
                  <a:srgbClr val="0000FF"/>
                </a:solidFill>
                <a:effectLst/>
                <a:latin typeface="Arial" panose="020B0604020202020204" pitchFamily="34" charset="0"/>
                <a:hlinkClick r:id="rId3"/>
              </a:rPr>
              <a:t>https://www.supplychainbrain.com/blogs/1-think-tank/post/31753-how-logistics-providers-should-invest-in-technology</a:t>
            </a:r>
            <a:r>
              <a:rPr lang="cs-CZ" sz="1600" b="0" i="0" dirty="0">
                <a:solidFill>
                  <a:srgbClr val="0000FF"/>
                </a:solidFill>
                <a:effectLst/>
                <a:latin typeface="Arial" panose="020B0604020202020204" pitchFamily="34" charset="0"/>
              </a:rPr>
              <a:t> </a:t>
            </a:r>
            <a:br>
              <a:rPr lang="en-US" sz="1600" dirty="0"/>
            </a:br>
            <a:endParaRPr lang="cs-CZ" sz="1600" dirty="0"/>
          </a:p>
        </p:txBody>
      </p:sp>
      <p:pic>
        <p:nvPicPr>
          <p:cNvPr id="2" name="Irudia 3">
            <a:extLst>
              <a:ext uri="{FF2B5EF4-FFF2-40B4-BE49-F238E27FC236}">
                <a16:creationId xmlns:a16="http://schemas.microsoft.com/office/drawing/2014/main" id="{464F3063-0111-CE14-87A0-9B8BD368D76F}"/>
              </a:ext>
            </a:extLst>
          </p:cNvPr>
          <p:cNvPicPr>
            <a:picLocks noChangeAspect="1"/>
          </p:cNvPicPr>
          <p:nvPr/>
        </p:nvPicPr>
        <p:blipFill>
          <a:blip r:embed="rId4"/>
          <a:stretch>
            <a:fillRect/>
          </a:stretch>
        </p:blipFill>
        <p:spPr>
          <a:xfrm>
            <a:off x="647270" y="5635901"/>
            <a:ext cx="896760" cy="896760"/>
          </a:xfrm>
          <a:prstGeom prst="rect">
            <a:avLst/>
          </a:prstGeom>
        </p:spPr>
      </p:pic>
    </p:spTree>
    <p:extLst>
      <p:ext uri="{BB962C8B-B14F-4D97-AF65-F5344CB8AC3E}">
        <p14:creationId xmlns:p14="http://schemas.microsoft.com/office/powerpoint/2010/main" val="1265559637"/>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1574</Words>
  <Application>Microsoft Office PowerPoint</Application>
  <PresentationFormat>Affichage à l'écran (4:3)</PresentationFormat>
  <Paragraphs>104</Paragraphs>
  <Slides>18</Slides>
  <Notes>17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49</cp:revision>
  <dcterms:created xsi:type="dcterms:W3CDTF">2016-11-18T09:55:38Z</dcterms:created>
  <dcterms:modified xsi:type="dcterms:W3CDTF">2022-10-31T16:10:57Z</dcterms:modified>
</cp:coreProperties>
</file>