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8" r:id="rId8"/>
    <p:sldId id="262" r:id="rId9"/>
    <p:sldId id="263" r:id="rId10"/>
    <p:sldId id="264" r:id="rId11"/>
    <p:sldId id="265" r:id="rId12"/>
    <p:sldId id="266" r:id="rId13"/>
    <p:sldId id="267" r:id="rId1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9" roundtripDataSignature="AMtx7micxMz+GlWPcp/QK0bsWTTtmxyNX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B0F8E48-DB63-4FB5-90B8-1B8E26C78773}">
  <a:tblStyle styleId="{EB0F8E48-DB63-4FB5-90B8-1B8E26C78773}"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902" y="54"/>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98" name="Google Shape;98;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0b78f225a7_0_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07" name="Google Shape;107;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17" name="Google Shape;117;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27" name="Google Shape;127;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44" name="Google Shape;4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57" name="Google Shape;5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65" name="Google Shape;65;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2" name="Google Shape;72;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2" name="Google Shape;72;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29935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80" name="Google Shape;80;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89" name="Google Shape;89;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t>‹N°›</a:t>
            </a:fld>
            <a:endParaRPr/>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2" name="Google Shape;17;p7">
            <a:extLst>
              <a:ext uri="{FF2B5EF4-FFF2-40B4-BE49-F238E27FC236}">
                <a16:creationId xmlns:a16="http://schemas.microsoft.com/office/drawing/2014/main" id="{1726DB1A-AD9C-C81F-6114-FD79115422CD}"/>
              </a:ext>
            </a:extLst>
          </p:cNvPr>
          <p:cNvSpPr txBox="1"/>
          <p:nvPr userDrawn="1"/>
        </p:nvSpPr>
        <p:spPr>
          <a:xfrm>
            <a:off x="2263339" y="6381511"/>
            <a:ext cx="4474745" cy="452760"/>
          </a:xfrm>
          <a:prstGeom prst="rect">
            <a:avLst/>
          </a:prstGeom>
          <a:noFill/>
          <a:ln>
            <a:noFill/>
          </a:ln>
        </p:spPr>
        <p:txBody>
          <a:bodyPr spcFirstLastPara="1" wrap="square" lIns="34275" tIns="34275" rIns="34275" bIns="34275" anchor="ctr" anchorCtr="0">
            <a:noAutofit/>
          </a:bodyPr>
          <a:lstStyle/>
          <a:p>
            <a:pPr marL="0" marR="0" lvl="0" indent="0" algn="l" rtl="0">
              <a:lnSpc>
                <a:spcPct val="100000"/>
              </a:lnSpc>
              <a:spcBef>
                <a:spcPts val="0"/>
              </a:spcBef>
              <a:spcAft>
                <a:spcPts val="0"/>
              </a:spcAft>
              <a:buClr>
                <a:srgbClr val="666666"/>
              </a:buClr>
              <a:buSzPts val="750"/>
              <a:buFont typeface="Calibri"/>
              <a:buNone/>
            </a:pPr>
            <a:r>
              <a:rPr lang="fr-FR" sz="750" b="0" i="0" u="none" strike="noStrike" cap="none" dirty="0">
                <a:solidFill>
                  <a:srgbClr val="666666"/>
                </a:solidFill>
                <a:latin typeface="Arial"/>
                <a:cs typeface="Arial"/>
                <a:sym typeface="Arial"/>
              </a:rPr>
              <a:t>Le soutien de la Commission européenne à la production de cette publication ne constitue pas une approbation du contenu, qui reflète uniquement le point de vue des auteurs, et la Commission ne peut pas être tenue responsable de toute utilisation qui pourrait être faite des informations qu’elle contient.</a:t>
            </a:r>
            <a:endParaRPr lang="fr-FR" sz="750" b="0" i="0" u="none" strike="noStrike" cap="none" dirty="0">
              <a:solidFill>
                <a:srgbClr val="666666"/>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corporation.net/en-us/certificatio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www.globalreporting.org/standard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europeanshippers.eu/projects/past-projects/green-freight-europ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hyperlink" Target="https://ecovadis.com/supplier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1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www.unglobalcompact.org/what-is-gc/mission/principle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iso.org/publication/PUB100258.html" TargetMode="Externa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hyperlink" Target="https://www.iso.org/iso-14001-environmental-management.html" TargetMode="External"/><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hyperlink" Target="https://youtu.be/_hs54V3x1V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a:t>
            </a:fld>
            <a:endParaRPr/>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a:solidFill>
                  <a:schemeClr val="lt1"/>
                </a:solidFill>
                <a:latin typeface="Arial"/>
                <a:ea typeface="Arial"/>
                <a:cs typeface="Arial"/>
                <a:sym typeface="Arial"/>
              </a:rPr>
              <a:t>Capsule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a:solidFill>
                  <a:schemeClr val="lt1"/>
                </a:solidFill>
                <a:latin typeface="Arial"/>
                <a:ea typeface="Arial"/>
                <a:cs typeface="Arial"/>
                <a:sym typeface="Arial"/>
              </a:rPr>
              <a:t>3.3.3</a:t>
            </a:r>
            <a:endParaRPr sz="3200" b="0" i="0" u="none" strike="noStrike" cap="none">
              <a:solidFill>
                <a:schemeClr val="lt1"/>
              </a:solidFill>
              <a:latin typeface="Arial"/>
              <a:ea typeface="Arial"/>
              <a:cs typeface="Arial"/>
              <a:sym typeface="Arial"/>
            </a:endParaRPr>
          </a:p>
        </p:txBody>
      </p:sp>
      <p:sp>
        <p:nvSpPr>
          <p:cNvPr id="26" name="Google Shape;26;p4"/>
          <p:cNvSpPr txBox="1"/>
          <p:nvPr/>
        </p:nvSpPr>
        <p:spPr>
          <a:xfrm>
            <a:off x="1342793" y="4293825"/>
            <a:ext cx="7014600" cy="830956"/>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buSzPts val="2400"/>
            </a:pPr>
            <a:r>
              <a:rPr lang="es-ES" sz="2400" b="1" i="0" u="none" strike="noStrike" cap="none" dirty="0">
                <a:solidFill>
                  <a:schemeClr val="dk1"/>
                </a:solidFill>
                <a:latin typeface="Arial"/>
                <a:ea typeface="Arial"/>
                <a:cs typeface="Arial"/>
                <a:sym typeface="Arial"/>
              </a:rPr>
              <a:t> </a:t>
            </a:r>
            <a:r>
              <a:rPr lang="fr-FR" sz="2400" b="1" dirty="0">
                <a:solidFill>
                  <a:schemeClr val="dk1"/>
                </a:solidFill>
              </a:rPr>
              <a:t>Labels et certifications pour reconnaître la logistique RSE</a:t>
            </a:r>
            <a:endParaRPr sz="2400" b="1" i="0" u="none" strike="noStrike" cap="none" dirty="0">
              <a:solidFill>
                <a:schemeClr val="dk1"/>
              </a:solidFill>
              <a:latin typeface="Arial"/>
              <a:ea typeface="Arial"/>
              <a:cs typeface="Arial"/>
              <a:sym typeface="Arial"/>
            </a:endParaRPr>
          </a:p>
        </p:txBody>
      </p:sp>
      <p:sp>
        <p:nvSpPr>
          <p:cNvPr id="27" name="Google Shape;27;p4"/>
          <p:cNvSpPr txBox="1"/>
          <p:nvPr/>
        </p:nvSpPr>
        <p:spPr>
          <a:xfrm>
            <a:off x="248194" y="1222861"/>
            <a:ext cx="8451669" cy="400069"/>
          </a:xfrm>
          <a:prstGeom prst="rect">
            <a:avLst/>
          </a:prstGeom>
          <a:solidFill>
            <a:srgbClr val="18C320"/>
          </a:solidFill>
          <a:ln>
            <a:noFill/>
          </a:ln>
        </p:spPr>
        <p:txBody>
          <a:bodyPr spcFirstLastPara="1" wrap="square" lIns="91425" tIns="45700" rIns="91425" bIns="45700" anchor="t" anchorCtr="0">
            <a:spAutoFit/>
          </a:bodyPr>
          <a:lstStyle/>
          <a:p>
            <a:pPr lvl="0" algn="ctr">
              <a:buSzPts val="2000"/>
            </a:pPr>
            <a:r>
              <a:rPr lang="fr-FR" sz="2000" b="1" dirty="0">
                <a:solidFill>
                  <a:schemeClr val="lt1"/>
                </a:solidFill>
              </a:rPr>
              <a:t>CHAPITRE 3 : Tendances pour une logistique LMD plus efficace</a:t>
            </a:r>
            <a:endParaRPr sz="2000" b="1" i="0" u="none" strike="noStrike" cap="none" dirty="0">
              <a:solidFill>
                <a:schemeClr val="lt1"/>
              </a:solidFill>
              <a:latin typeface="Arial"/>
              <a:ea typeface="Arial"/>
              <a:cs typeface="Arial"/>
              <a:sym typeface="Arial"/>
            </a:endParaRPr>
          </a:p>
        </p:txBody>
      </p:sp>
      <p:sp>
        <p:nvSpPr>
          <p:cNvPr id="28" name="Google Shape;28;p4"/>
          <p:cNvSpPr txBox="1"/>
          <p:nvPr/>
        </p:nvSpPr>
        <p:spPr>
          <a:xfrm>
            <a:off x="243840" y="1858586"/>
            <a:ext cx="8451669" cy="707846"/>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buSzPts val="2000"/>
            </a:pPr>
            <a:r>
              <a:rPr lang="fr-FR" sz="2000" b="1" dirty="0">
                <a:solidFill>
                  <a:schemeClr val="dk1"/>
                </a:solidFill>
              </a:rPr>
              <a:t>UNITÉ 3.3 : Tendances en matière de responsabilité sociale des entreprises</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10</a:t>
            </a:fld>
            <a:endParaRPr/>
          </a:p>
        </p:txBody>
      </p:sp>
      <p:sp>
        <p:nvSpPr>
          <p:cNvPr id="101" name="Google Shape;101;p13"/>
          <p:cNvSpPr/>
          <p:nvPr/>
        </p:nvSpPr>
        <p:spPr>
          <a:xfrm>
            <a:off x="319069" y="1799013"/>
            <a:ext cx="8367731" cy="2246729"/>
          </a:xfrm>
          <a:prstGeom prst="rect">
            <a:avLst/>
          </a:prstGeom>
          <a:noFill/>
          <a:ln>
            <a:noFill/>
          </a:ln>
        </p:spPr>
        <p:txBody>
          <a:bodyPr spcFirstLastPara="1" wrap="square" lIns="91425" tIns="45700" rIns="91425" bIns="45700" anchor="t" anchorCtr="0">
            <a:spAutoFit/>
          </a:bodyPr>
          <a:lstStyle/>
          <a:p>
            <a:pPr lvl="0" algn="just"/>
            <a:r>
              <a:rPr lang="fr-FR" sz="2000" dirty="0">
                <a:solidFill>
                  <a:schemeClr val="dk1"/>
                </a:solidFill>
              </a:rPr>
              <a:t>La certification B Corp est </a:t>
            </a:r>
            <a:r>
              <a:rPr lang="fr-FR" sz="2000" b="1" dirty="0">
                <a:solidFill>
                  <a:srgbClr val="18C320"/>
                </a:solidFill>
              </a:rPr>
              <a:t> une désignation selon laquelle une entreprise répond à des normes élevées de rendement vérifié, de responsabilité et de transparence </a:t>
            </a:r>
            <a:r>
              <a:rPr lang="fr-FR" sz="2000" dirty="0">
                <a:solidFill>
                  <a:schemeClr val="dk1"/>
                </a:solidFill>
              </a:rPr>
              <a:t>sur des facteurs allant des avantages sociaux des employés et des dons de bienfaisance aux pratiques de la chaîne d’approvisionnement et aux intrants. Il s’agit d’une certification privée des entreprises à but lucratif de leur performance sociale et environnementale. </a:t>
            </a:r>
            <a:endParaRPr sz="2000" b="0" i="0" u="none" strike="noStrike" cap="none" dirty="0">
              <a:solidFill>
                <a:srgbClr val="7F7F7F"/>
              </a:solidFill>
              <a:latin typeface="Arial"/>
              <a:ea typeface="Arial"/>
              <a:cs typeface="Arial"/>
              <a:sym typeface="Arial"/>
            </a:endParaRPr>
          </a:p>
        </p:txBody>
      </p:sp>
      <p:sp>
        <p:nvSpPr>
          <p:cNvPr id="102" name="Google Shape;102;p13"/>
          <p:cNvSpPr/>
          <p:nvPr/>
        </p:nvSpPr>
        <p:spPr>
          <a:xfrm>
            <a:off x="1281061" y="4082484"/>
            <a:ext cx="2733472" cy="2246729"/>
          </a:xfrm>
          <a:prstGeom prst="rect">
            <a:avLst/>
          </a:prstGeom>
          <a:noFill/>
          <a:ln>
            <a:noFill/>
          </a:ln>
        </p:spPr>
        <p:txBody>
          <a:bodyPr spcFirstLastPara="1" wrap="square" lIns="91425" tIns="45700" rIns="91425" bIns="45700" anchor="t" anchorCtr="0">
            <a:spAutoFit/>
          </a:bodyPr>
          <a:lstStyle/>
          <a:p>
            <a:pPr lvl="0" algn="just"/>
            <a:r>
              <a:rPr lang="es-ES" sz="2000" dirty="0" err="1">
                <a:solidFill>
                  <a:schemeClr val="dk1"/>
                </a:solidFill>
              </a:rPr>
              <a:t>Source</a:t>
            </a:r>
            <a:r>
              <a:rPr lang="es-ES" sz="2000" dirty="0">
                <a:solidFill>
                  <a:schemeClr val="dk1"/>
                </a:solidFill>
              </a:rPr>
              <a:t> (site web en EN): B </a:t>
            </a:r>
            <a:r>
              <a:rPr lang="es-ES" sz="2000" b="0" i="0" u="none" strike="noStrike" cap="none" dirty="0" err="1">
                <a:solidFill>
                  <a:schemeClr val="dk1"/>
                </a:solidFill>
                <a:latin typeface="Arial"/>
                <a:ea typeface="Arial"/>
                <a:cs typeface="Arial"/>
                <a:sym typeface="Arial"/>
              </a:rPr>
              <a:t>Lab</a:t>
            </a:r>
            <a:r>
              <a:rPr lang="es-ES" sz="2000" b="0" i="0" u="none" strike="noStrike" cap="none" dirty="0">
                <a:solidFill>
                  <a:schemeClr val="dk1"/>
                </a:solidFill>
                <a:latin typeface="Arial"/>
                <a:ea typeface="Arial"/>
                <a:cs typeface="Arial"/>
                <a:sym typeface="Arial"/>
              </a:rPr>
              <a:t>. (2022). </a:t>
            </a:r>
            <a:r>
              <a:rPr lang="es-ES" sz="2000" b="0" i="1" u="none" strike="noStrike" cap="none" dirty="0" err="1">
                <a:solidFill>
                  <a:schemeClr val="dk1"/>
                </a:solidFill>
                <a:latin typeface="Arial"/>
                <a:ea typeface="Arial"/>
                <a:cs typeface="Arial"/>
                <a:sym typeface="Arial"/>
              </a:rPr>
              <a:t>About</a:t>
            </a:r>
            <a:r>
              <a:rPr lang="es-ES" sz="2000" b="0" i="1" u="none" strike="noStrike" cap="none" dirty="0">
                <a:solidFill>
                  <a:schemeClr val="dk1"/>
                </a:solidFill>
                <a:latin typeface="Arial"/>
                <a:ea typeface="Arial"/>
                <a:cs typeface="Arial"/>
                <a:sym typeface="Arial"/>
              </a:rPr>
              <a:t> B </a:t>
            </a:r>
            <a:r>
              <a:rPr lang="es-ES" sz="2000" b="0" i="1" u="none" strike="noStrike" cap="none" dirty="0" err="1">
                <a:solidFill>
                  <a:schemeClr val="dk1"/>
                </a:solidFill>
                <a:latin typeface="Arial"/>
                <a:ea typeface="Arial"/>
                <a:cs typeface="Arial"/>
                <a:sym typeface="Arial"/>
              </a:rPr>
              <a:t>Corp</a:t>
            </a:r>
            <a:r>
              <a:rPr lang="es-ES" sz="2000" b="0" i="1" u="none" strike="noStrike" cap="none" dirty="0">
                <a:solidFill>
                  <a:schemeClr val="dk1"/>
                </a:solidFill>
                <a:latin typeface="Arial"/>
                <a:ea typeface="Arial"/>
                <a:cs typeface="Arial"/>
                <a:sym typeface="Arial"/>
              </a:rPr>
              <a:t> </a:t>
            </a:r>
            <a:r>
              <a:rPr lang="es-ES" sz="2000" b="0" i="1" u="none" strike="noStrike" cap="none" dirty="0" err="1">
                <a:solidFill>
                  <a:schemeClr val="dk1"/>
                </a:solidFill>
                <a:latin typeface="Arial"/>
                <a:ea typeface="Arial"/>
                <a:cs typeface="Arial"/>
                <a:sym typeface="Arial"/>
              </a:rPr>
              <a:t>Certification</a:t>
            </a:r>
            <a:r>
              <a:rPr lang="es-ES" sz="2000" b="0" i="1" u="none" strike="noStrike" cap="none" dirty="0">
                <a:solidFill>
                  <a:schemeClr val="dk1"/>
                </a:solidFill>
                <a:latin typeface="Arial"/>
                <a:ea typeface="Arial"/>
                <a:cs typeface="Arial"/>
                <a:sym typeface="Arial"/>
              </a:rPr>
              <a:t>.</a:t>
            </a:r>
            <a:endParaRPr dirty="0"/>
          </a:p>
          <a:p>
            <a:pPr marL="0" marR="0" lvl="0" indent="0" algn="just" rtl="0">
              <a:lnSpc>
                <a:spcPct val="100000"/>
              </a:lnSpc>
              <a:spcBef>
                <a:spcPts val="0"/>
              </a:spcBef>
              <a:spcAft>
                <a:spcPts val="0"/>
              </a:spcAft>
              <a:buNone/>
            </a:pPr>
            <a:r>
              <a:rPr lang="es-ES" sz="2000" b="0" i="0" u="sng" strike="noStrike" cap="none" dirty="0">
                <a:solidFill>
                  <a:schemeClr val="dk1"/>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https://www.bcorporation.net/en-us/certification</a:t>
            </a:r>
            <a:r>
              <a:rPr lang="es-ES" sz="2000" b="0" i="0" u="none" strike="noStrike" cap="none" dirty="0">
                <a:solidFill>
                  <a:schemeClr val="dk1"/>
                </a:solidFill>
                <a:latin typeface="Arial"/>
                <a:ea typeface="Arial"/>
                <a:cs typeface="Arial"/>
                <a:sym typeface="Arial"/>
              </a:rPr>
              <a:t> </a:t>
            </a:r>
            <a:endParaRPr dirty="0"/>
          </a:p>
        </p:txBody>
      </p:sp>
      <p:sp>
        <p:nvSpPr>
          <p:cNvPr id="103" name="Google Shape;103;p1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marR="0" lvl="0" indent="-742950" algn="l" rtl="0">
              <a:lnSpc>
                <a:spcPct val="90000"/>
              </a:lnSpc>
              <a:spcBef>
                <a:spcPts val="0"/>
              </a:spcBef>
              <a:spcAft>
                <a:spcPts val="0"/>
              </a:spcAft>
              <a:buNone/>
            </a:pPr>
            <a:r>
              <a:rPr lang="es-ES" sz="2800" b="0" i="0" u="none" strike="noStrike" cap="none" dirty="0">
                <a:solidFill>
                  <a:schemeClr val="lt1"/>
                </a:solidFill>
                <a:latin typeface="Arial"/>
                <a:ea typeface="Arial"/>
                <a:cs typeface="Arial"/>
                <a:sym typeface="Arial"/>
              </a:rPr>
              <a:t>B </a:t>
            </a:r>
            <a:r>
              <a:rPr lang="es-ES" sz="2800" b="0" i="0" u="none" strike="noStrike" cap="none" dirty="0" err="1">
                <a:solidFill>
                  <a:schemeClr val="lt1"/>
                </a:solidFill>
                <a:latin typeface="Arial"/>
                <a:ea typeface="Arial"/>
                <a:cs typeface="Arial"/>
                <a:sym typeface="Arial"/>
              </a:rPr>
              <a:t>Corp</a:t>
            </a:r>
            <a:r>
              <a:rPr lang="es-ES" sz="2800" b="0" i="0" u="none" strike="noStrike" cap="none" dirty="0">
                <a:solidFill>
                  <a:schemeClr val="lt1"/>
                </a:solidFill>
                <a:latin typeface="Arial"/>
                <a:ea typeface="Arial"/>
                <a:cs typeface="Arial"/>
                <a:sym typeface="Arial"/>
              </a:rPr>
              <a:t> </a:t>
            </a:r>
            <a:r>
              <a:rPr lang="es-ES" sz="2800" b="0" i="0" u="none" strike="noStrike" cap="none" dirty="0" err="1">
                <a:solidFill>
                  <a:schemeClr val="lt1"/>
                </a:solidFill>
                <a:latin typeface="Arial"/>
                <a:ea typeface="Arial"/>
                <a:cs typeface="Arial"/>
                <a:sym typeface="Arial"/>
              </a:rPr>
              <a:t>Certification</a:t>
            </a:r>
            <a:endParaRPr dirty="0"/>
          </a:p>
        </p:txBody>
      </p:sp>
      <p:pic>
        <p:nvPicPr>
          <p:cNvPr id="104" name="Google Shape;104;p13"/>
          <p:cNvPicPr preferRelativeResize="0"/>
          <p:nvPr/>
        </p:nvPicPr>
        <p:blipFill rotWithShape="1">
          <a:blip r:embed="rId4">
            <a:alphaModFix/>
          </a:blip>
          <a:srcRect/>
          <a:stretch/>
        </p:blipFill>
        <p:spPr>
          <a:xfrm>
            <a:off x="4502934" y="3812107"/>
            <a:ext cx="4109060" cy="2969009"/>
          </a:xfrm>
          <a:prstGeom prst="rect">
            <a:avLst/>
          </a:prstGeom>
          <a:noFill/>
          <a:ln>
            <a:noFill/>
          </a:ln>
        </p:spPr>
      </p:pic>
      <p:pic>
        <p:nvPicPr>
          <p:cNvPr id="2" name="Imagen 1" descr="Icono&#10;&#10;Descripción generada automáticamente">
            <a:extLst>
              <a:ext uri="{FF2B5EF4-FFF2-40B4-BE49-F238E27FC236}">
                <a16:creationId xmlns:a16="http://schemas.microsoft.com/office/drawing/2014/main" id="{8903B69F-1860-9F5A-E0E6-DFE57C95237F}"/>
              </a:ext>
            </a:extLst>
          </p:cNvPr>
          <p:cNvPicPr>
            <a:picLocks noChangeAspect="1"/>
          </p:cNvPicPr>
          <p:nvPr/>
        </p:nvPicPr>
        <p:blipFill>
          <a:blip r:embed="rId5"/>
          <a:stretch>
            <a:fillRect/>
          </a:stretch>
        </p:blipFill>
        <p:spPr>
          <a:xfrm>
            <a:off x="455586" y="4099742"/>
            <a:ext cx="688958" cy="68895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pic>
        <p:nvPicPr>
          <p:cNvPr id="114" name="Google Shape;114;g10b78f225a7_0_23" descr="GRI - Standards"/>
          <p:cNvPicPr preferRelativeResize="0"/>
          <p:nvPr/>
        </p:nvPicPr>
        <p:blipFill rotWithShape="1">
          <a:blip r:embed="rId3">
            <a:alphaModFix/>
          </a:blip>
          <a:srcRect/>
          <a:stretch/>
        </p:blipFill>
        <p:spPr>
          <a:xfrm>
            <a:off x="7373824" y="5155618"/>
            <a:ext cx="1479778" cy="1479778"/>
          </a:xfrm>
          <a:prstGeom prst="rect">
            <a:avLst/>
          </a:prstGeom>
          <a:noFill/>
          <a:ln>
            <a:noFill/>
          </a:ln>
        </p:spPr>
      </p:pic>
      <p:sp>
        <p:nvSpPr>
          <p:cNvPr id="109" name="Google Shape;109;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11</a:t>
            </a:fld>
            <a:endParaRPr/>
          </a:p>
        </p:txBody>
      </p:sp>
      <p:sp>
        <p:nvSpPr>
          <p:cNvPr id="110" name="Google Shape;110;g10b78f225a7_0_23"/>
          <p:cNvSpPr txBox="1"/>
          <p:nvPr/>
        </p:nvSpPr>
        <p:spPr>
          <a:xfrm>
            <a:off x="285530" y="970029"/>
            <a:ext cx="8558023" cy="793457"/>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lvl="0">
              <a:lnSpc>
                <a:spcPct val="90000"/>
              </a:lnSpc>
            </a:pPr>
            <a:r>
              <a:rPr lang="fr-FR" sz="2800" dirty="0">
                <a:solidFill>
                  <a:schemeClr val="lt1"/>
                </a:solidFill>
              </a:rPr>
              <a:t>Normes GRI – Normes mondiales pour les rapports sur le développement durable</a:t>
            </a:r>
            <a:endParaRPr dirty="0"/>
          </a:p>
        </p:txBody>
      </p:sp>
      <p:sp>
        <p:nvSpPr>
          <p:cNvPr id="111" name="Google Shape;111;g10b78f225a7_0_23"/>
          <p:cNvSpPr/>
          <p:nvPr/>
        </p:nvSpPr>
        <p:spPr>
          <a:xfrm>
            <a:off x="319069" y="1929637"/>
            <a:ext cx="8367731" cy="1631175"/>
          </a:xfrm>
          <a:prstGeom prst="rect">
            <a:avLst/>
          </a:prstGeom>
          <a:noFill/>
          <a:ln>
            <a:noFill/>
          </a:ln>
        </p:spPr>
        <p:txBody>
          <a:bodyPr spcFirstLastPara="1" wrap="square" lIns="91425" tIns="45700" rIns="91425" bIns="45700" anchor="t" anchorCtr="0">
            <a:spAutoFit/>
          </a:bodyPr>
          <a:lstStyle/>
          <a:p>
            <a:pPr lvl="0" algn="just"/>
            <a:r>
              <a:rPr lang="fr-FR" sz="2000" dirty="0">
                <a:solidFill>
                  <a:schemeClr val="dk1"/>
                </a:solidFill>
              </a:rPr>
              <a:t>Les normes de la Global </a:t>
            </a:r>
            <a:r>
              <a:rPr lang="fr-FR" sz="2000" dirty="0" err="1">
                <a:solidFill>
                  <a:schemeClr val="dk1"/>
                </a:solidFill>
              </a:rPr>
              <a:t>Reporting</a:t>
            </a:r>
            <a:r>
              <a:rPr lang="fr-FR" sz="2000" dirty="0">
                <a:solidFill>
                  <a:schemeClr val="dk1"/>
                </a:solidFill>
              </a:rPr>
              <a:t> Initiative (GRI) permettent à toute organisation de </a:t>
            </a:r>
            <a:r>
              <a:rPr lang="fr-FR" sz="2000" b="1" dirty="0">
                <a:solidFill>
                  <a:srgbClr val="18C320"/>
                </a:solidFill>
              </a:rPr>
              <a:t>comprendre leurs répercussions sur l’économie, l’environnement et les personnes et en rendre compte; </a:t>
            </a:r>
            <a:r>
              <a:rPr lang="fr-FR" sz="2000" dirty="0">
                <a:solidFill>
                  <a:schemeClr val="dk1"/>
                </a:solidFill>
              </a:rPr>
              <a:t>d’une manière comparable et crédible, en augmentant la transparence sur leur contribution au développement durable. </a:t>
            </a:r>
            <a:endParaRPr sz="2000" b="0" i="0" u="none" strike="noStrike" cap="none" dirty="0">
              <a:solidFill>
                <a:srgbClr val="7F7F7F"/>
              </a:solidFill>
              <a:latin typeface="Arial"/>
              <a:ea typeface="Arial"/>
              <a:cs typeface="Arial"/>
              <a:sym typeface="Arial"/>
            </a:endParaRPr>
          </a:p>
        </p:txBody>
      </p:sp>
      <p:sp>
        <p:nvSpPr>
          <p:cNvPr id="112" name="Google Shape;112;g10b78f225a7_0_23"/>
          <p:cNvSpPr/>
          <p:nvPr/>
        </p:nvSpPr>
        <p:spPr>
          <a:xfrm>
            <a:off x="308183" y="3401861"/>
            <a:ext cx="4165846" cy="3170099"/>
          </a:xfrm>
          <a:prstGeom prst="rect">
            <a:avLst/>
          </a:prstGeom>
          <a:noFill/>
          <a:ln>
            <a:noFill/>
          </a:ln>
        </p:spPr>
        <p:txBody>
          <a:bodyPr spcFirstLastPara="1" wrap="square" lIns="91425" tIns="45700" rIns="91425" bIns="45700" anchor="t" anchorCtr="0">
            <a:spAutoFit/>
          </a:bodyPr>
          <a:lstStyle/>
          <a:p>
            <a:pPr lvl="0" algn="just"/>
            <a:r>
              <a:rPr lang="es-ES" sz="2000" dirty="0" err="1">
                <a:solidFill>
                  <a:schemeClr val="dk1"/>
                </a:solidFill>
              </a:rPr>
              <a:t>Type</a:t>
            </a:r>
            <a:r>
              <a:rPr lang="es-ES" sz="2000" dirty="0">
                <a:solidFill>
                  <a:schemeClr val="dk1"/>
                </a:solidFill>
              </a:rPr>
              <a:t> de normes GRI :
</a:t>
            </a:r>
            <a:endParaRPr sz="2000" b="0" i="0" u="none" strike="noStrike" cap="none" dirty="0">
              <a:solidFill>
                <a:schemeClr val="dk1"/>
              </a:solidFill>
              <a:latin typeface="Arial"/>
              <a:ea typeface="Arial"/>
              <a:cs typeface="Arial"/>
              <a:sym typeface="Arial"/>
            </a:endParaRPr>
          </a:p>
          <a:p>
            <a:pPr marL="285750" lvl="0" indent="-285750" algn="just">
              <a:buSzPts val="2000"/>
              <a:buFont typeface="Noto Sans Symbols"/>
              <a:buChar char="▪"/>
            </a:pPr>
            <a:r>
              <a:rPr lang="fr-FR" sz="2000" dirty="0">
                <a:solidFill>
                  <a:schemeClr val="dk1"/>
                </a:solidFill>
              </a:rPr>
              <a:t>Normes universelles
Normes de sujet</a:t>
            </a:r>
            <a:r>
              <a:rPr lang="es-ES" sz="2000" b="0" i="0" u="none" strike="noStrike" cap="none" dirty="0">
                <a:solidFill>
                  <a:schemeClr val="dk1"/>
                </a:solidFill>
                <a:latin typeface="Arial"/>
                <a:ea typeface="Arial"/>
                <a:cs typeface="Arial"/>
                <a:sym typeface="Arial"/>
              </a:rPr>
              <a:t>: </a:t>
            </a:r>
            <a:endParaRPr dirty="0"/>
          </a:p>
          <a:p>
            <a:pPr lvl="0" algn="just"/>
            <a:r>
              <a:rPr lang="es-ES" sz="2000" b="0" i="0" u="none" strike="noStrike" cap="none" dirty="0">
                <a:solidFill>
                  <a:schemeClr val="dk1"/>
                </a:solidFill>
                <a:latin typeface="Arial"/>
                <a:ea typeface="Arial"/>
                <a:cs typeface="Arial"/>
                <a:sym typeface="Arial"/>
              </a:rPr>
              <a:t>	- </a:t>
            </a:r>
            <a:r>
              <a:rPr lang="es-ES" sz="2000" dirty="0">
                <a:solidFill>
                  <a:schemeClr val="dk1"/>
                </a:solidFill>
              </a:rPr>
              <a:t>Social
	-</a:t>
            </a:r>
            <a:r>
              <a:rPr lang="es-ES" sz="2000" dirty="0" err="1">
                <a:solidFill>
                  <a:schemeClr val="dk1"/>
                </a:solidFill>
              </a:rPr>
              <a:t>Économie</a:t>
            </a:r>
            <a:r>
              <a:rPr lang="es-ES" sz="2000" dirty="0">
                <a:solidFill>
                  <a:schemeClr val="dk1"/>
                </a:solidFill>
              </a:rPr>
              <a:t>
	-</a:t>
            </a:r>
            <a:r>
              <a:rPr lang="es-ES" sz="2000" dirty="0" err="1">
                <a:solidFill>
                  <a:schemeClr val="dk1"/>
                </a:solidFill>
              </a:rPr>
              <a:t>Environnemental</a:t>
            </a:r>
            <a:r>
              <a:rPr lang="es-ES" sz="2000" dirty="0">
                <a:solidFill>
                  <a:schemeClr val="dk1"/>
                </a:solidFill>
              </a:rPr>
              <a:t>
</a:t>
            </a:r>
            <a:r>
              <a:rPr lang="fr-FR" sz="2000" dirty="0">
                <a:solidFill>
                  <a:schemeClr val="dk1"/>
                </a:solidFill>
              </a:rPr>
              <a:t>Normes sectorielles : pétrole et gaz / charbon / agriculture, aquaculture et pêche </a:t>
            </a:r>
            <a:endParaRPr dirty="0"/>
          </a:p>
        </p:txBody>
      </p:sp>
      <p:sp>
        <p:nvSpPr>
          <p:cNvPr id="113" name="Google Shape;113;g10b78f225a7_0_23"/>
          <p:cNvSpPr/>
          <p:nvPr/>
        </p:nvSpPr>
        <p:spPr>
          <a:xfrm>
            <a:off x="5272392" y="3501956"/>
            <a:ext cx="3283776" cy="2862282"/>
          </a:xfrm>
          <a:prstGeom prst="rect">
            <a:avLst/>
          </a:prstGeom>
          <a:noFill/>
          <a:ln>
            <a:noFill/>
          </a:ln>
        </p:spPr>
        <p:txBody>
          <a:bodyPr spcFirstLastPara="1" wrap="square" lIns="91425" tIns="45700" rIns="91425" bIns="45700" anchor="t" anchorCtr="0">
            <a:spAutoFit/>
          </a:bodyPr>
          <a:lstStyle/>
          <a:p>
            <a:pPr lvl="0" algn="just"/>
            <a:r>
              <a:rPr lang="es-ES" sz="2000" b="0" i="0" u="none" strike="noStrike" cap="none" dirty="0" err="1">
                <a:solidFill>
                  <a:schemeClr val="dk1"/>
                </a:solidFill>
                <a:latin typeface="Arial"/>
                <a:ea typeface="Arial"/>
                <a:cs typeface="Arial"/>
                <a:sym typeface="Arial"/>
              </a:rPr>
              <a:t>Source</a:t>
            </a:r>
            <a:r>
              <a:rPr lang="es-ES" sz="2000" b="0" i="0" u="none" strike="noStrike" cap="none" dirty="0">
                <a:solidFill>
                  <a:schemeClr val="dk1"/>
                </a:solidFill>
                <a:latin typeface="Arial"/>
                <a:ea typeface="Arial"/>
                <a:cs typeface="Arial"/>
                <a:sym typeface="Arial"/>
              </a:rPr>
              <a:t> </a:t>
            </a:r>
            <a:r>
              <a:rPr lang="es-ES" sz="2000" dirty="0">
                <a:solidFill>
                  <a:schemeClr val="dk1"/>
                </a:solidFill>
              </a:rPr>
              <a:t>(site web en EN): </a:t>
            </a:r>
            <a:r>
              <a:rPr lang="es-ES" sz="2000" b="0" i="0" u="none" strike="noStrike" cap="none" dirty="0">
                <a:solidFill>
                  <a:schemeClr val="dk1"/>
                </a:solidFill>
                <a:latin typeface="Arial"/>
                <a:ea typeface="Arial"/>
                <a:cs typeface="Arial"/>
                <a:sym typeface="Arial"/>
              </a:rPr>
              <a:t>GRI. (2022). </a:t>
            </a:r>
            <a:r>
              <a:rPr lang="es-ES" sz="2000" b="0" i="1" u="none" strike="noStrike" cap="none" dirty="0" err="1">
                <a:solidFill>
                  <a:schemeClr val="dk1"/>
                </a:solidFill>
                <a:latin typeface="Arial"/>
                <a:ea typeface="Arial"/>
                <a:cs typeface="Arial"/>
                <a:sym typeface="Arial"/>
              </a:rPr>
              <a:t>The</a:t>
            </a:r>
            <a:r>
              <a:rPr lang="es-ES" sz="2000" b="0" i="1" u="none" strike="noStrike" cap="none" dirty="0">
                <a:solidFill>
                  <a:schemeClr val="dk1"/>
                </a:solidFill>
                <a:latin typeface="Arial"/>
                <a:ea typeface="Arial"/>
                <a:cs typeface="Arial"/>
                <a:sym typeface="Arial"/>
              </a:rPr>
              <a:t> global </a:t>
            </a:r>
            <a:r>
              <a:rPr lang="es-ES" sz="2000" b="0" i="1" u="none" strike="noStrike" cap="none" dirty="0" err="1">
                <a:solidFill>
                  <a:schemeClr val="dk1"/>
                </a:solidFill>
                <a:latin typeface="Arial"/>
                <a:ea typeface="Arial"/>
                <a:cs typeface="Arial"/>
                <a:sym typeface="Arial"/>
              </a:rPr>
              <a:t>standards</a:t>
            </a:r>
            <a:r>
              <a:rPr lang="es-ES" sz="2000" b="0" i="1" u="none" strike="noStrike" cap="none" dirty="0">
                <a:solidFill>
                  <a:schemeClr val="dk1"/>
                </a:solidFill>
                <a:latin typeface="Arial"/>
                <a:ea typeface="Arial"/>
                <a:cs typeface="Arial"/>
                <a:sym typeface="Arial"/>
              </a:rPr>
              <a:t> </a:t>
            </a:r>
            <a:r>
              <a:rPr lang="es-ES" sz="2000" b="0" i="1" u="none" strike="noStrike" cap="none" dirty="0" err="1">
                <a:solidFill>
                  <a:schemeClr val="dk1"/>
                </a:solidFill>
                <a:latin typeface="Arial"/>
                <a:ea typeface="Arial"/>
                <a:cs typeface="Arial"/>
                <a:sym typeface="Arial"/>
              </a:rPr>
              <a:t>for</a:t>
            </a:r>
            <a:r>
              <a:rPr lang="es-ES" sz="2000" b="0" i="1" u="none" strike="noStrike" cap="none" dirty="0">
                <a:solidFill>
                  <a:schemeClr val="dk1"/>
                </a:solidFill>
                <a:latin typeface="Arial"/>
                <a:ea typeface="Arial"/>
                <a:cs typeface="Arial"/>
                <a:sym typeface="Arial"/>
              </a:rPr>
              <a:t> </a:t>
            </a:r>
            <a:r>
              <a:rPr lang="es-ES" sz="2000" b="0" i="1" u="none" strike="noStrike" cap="none" dirty="0" err="1">
                <a:solidFill>
                  <a:schemeClr val="dk1"/>
                </a:solidFill>
                <a:latin typeface="Arial"/>
                <a:ea typeface="Arial"/>
                <a:cs typeface="Arial"/>
                <a:sym typeface="Arial"/>
              </a:rPr>
              <a:t>sustainability</a:t>
            </a:r>
            <a:r>
              <a:rPr lang="es-ES" sz="2000" b="0" i="1" u="none" strike="noStrike" cap="none" dirty="0">
                <a:solidFill>
                  <a:schemeClr val="dk1"/>
                </a:solidFill>
                <a:latin typeface="Arial"/>
                <a:ea typeface="Arial"/>
                <a:cs typeface="Arial"/>
                <a:sym typeface="Arial"/>
              </a:rPr>
              <a:t> </a:t>
            </a:r>
            <a:r>
              <a:rPr lang="es-ES" sz="2000" b="0" i="1" u="none" strike="noStrike" cap="none" dirty="0" err="1">
                <a:solidFill>
                  <a:schemeClr val="dk1"/>
                </a:solidFill>
                <a:latin typeface="Arial"/>
                <a:ea typeface="Arial"/>
                <a:cs typeface="Arial"/>
                <a:sym typeface="Arial"/>
              </a:rPr>
              <a:t>reporting</a:t>
            </a:r>
            <a:r>
              <a:rPr lang="es-ES" sz="2000" b="0" i="0" u="none" strike="noStrike" cap="none" dirty="0">
                <a:solidFill>
                  <a:schemeClr val="dk1"/>
                </a:solidFill>
                <a:latin typeface="Arial"/>
                <a:ea typeface="Arial"/>
                <a:cs typeface="Arial"/>
                <a:sym typeface="Arial"/>
              </a:rPr>
              <a:t>. </a:t>
            </a:r>
            <a:r>
              <a:rPr lang="es-ES" sz="2000" b="0" i="0" u="sng" strike="noStrike" cap="none" dirty="0">
                <a:solidFill>
                  <a:schemeClr val="dk1"/>
                </a:solidFill>
                <a:latin typeface="Arial"/>
                <a:ea typeface="Arial"/>
                <a:cs typeface="Arial"/>
                <a:sym typeface="Arial"/>
                <a:hlinkClick r:id="rId4">
                  <a:extLst>
                    <a:ext uri="{A12FA001-AC4F-418D-AE19-62706E023703}">
                      <ahyp:hlinkClr xmlns:ahyp="http://schemas.microsoft.com/office/drawing/2018/hyperlinkcolor" val="tx"/>
                    </a:ext>
                  </a:extLst>
                </a:hlinkClick>
              </a:rPr>
              <a:t>https://www.globalreporting.org/standards/</a:t>
            </a:r>
            <a:r>
              <a:rPr lang="es-ES" sz="2000" b="0" i="0" u="none" strike="noStrike" cap="none" dirty="0">
                <a:solidFill>
                  <a:schemeClr val="dk1"/>
                </a:solidFill>
                <a:latin typeface="Arial"/>
                <a:ea typeface="Arial"/>
                <a:cs typeface="Arial"/>
                <a:sym typeface="Arial"/>
              </a:rPr>
              <a:t> </a:t>
            </a:r>
            <a:endParaRPr dirty="0"/>
          </a:p>
          <a:p>
            <a:pPr marL="0" marR="0" lvl="0" indent="0" algn="just" rtl="0">
              <a:lnSpc>
                <a:spcPct val="100000"/>
              </a:lnSpc>
              <a:spcBef>
                <a:spcPts val="0"/>
              </a:spcBef>
              <a:spcAft>
                <a:spcPts val="0"/>
              </a:spcAft>
              <a:buNone/>
            </a:pPr>
            <a:endParaRPr sz="20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None/>
            </a:pPr>
            <a:endParaRPr sz="20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None/>
            </a:pPr>
            <a:endParaRPr sz="2000" b="0" i="0" u="none" strike="noStrike" cap="none" dirty="0">
              <a:solidFill>
                <a:schemeClr val="dk1"/>
              </a:solidFill>
              <a:latin typeface="Arial"/>
              <a:ea typeface="Arial"/>
              <a:cs typeface="Arial"/>
              <a:sym typeface="Arial"/>
            </a:endParaRPr>
          </a:p>
        </p:txBody>
      </p:sp>
      <p:pic>
        <p:nvPicPr>
          <p:cNvPr id="2" name="Imagen 1" descr="Icono&#10;&#10;Descripción generada automáticamente">
            <a:extLst>
              <a:ext uri="{FF2B5EF4-FFF2-40B4-BE49-F238E27FC236}">
                <a16:creationId xmlns:a16="http://schemas.microsoft.com/office/drawing/2014/main" id="{10752E50-3A8D-4565-66D3-DF299D116093}"/>
              </a:ext>
            </a:extLst>
          </p:cNvPr>
          <p:cNvPicPr>
            <a:picLocks noChangeAspect="1"/>
          </p:cNvPicPr>
          <p:nvPr/>
        </p:nvPicPr>
        <p:blipFill>
          <a:blip r:embed="rId5"/>
          <a:stretch>
            <a:fillRect/>
          </a:stretch>
        </p:blipFill>
        <p:spPr>
          <a:xfrm>
            <a:off x="4474029" y="3429000"/>
            <a:ext cx="688958" cy="68895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4"/>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12</a:t>
            </a:fld>
            <a:endParaRPr/>
          </a:p>
        </p:txBody>
      </p:sp>
      <p:sp>
        <p:nvSpPr>
          <p:cNvPr id="120" name="Google Shape;120;p14"/>
          <p:cNvSpPr/>
          <p:nvPr/>
        </p:nvSpPr>
        <p:spPr>
          <a:xfrm>
            <a:off x="319069" y="1799013"/>
            <a:ext cx="8367731" cy="1015663"/>
          </a:xfrm>
          <a:prstGeom prst="rect">
            <a:avLst/>
          </a:prstGeom>
          <a:noFill/>
          <a:ln>
            <a:noFill/>
          </a:ln>
        </p:spPr>
        <p:txBody>
          <a:bodyPr spcFirstLastPara="1" wrap="square" lIns="91425" tIns="45700" rIns="91425" bIns="45700" anchor="t" anchorCtr="0">
            <a:spAutoFit/>
          </a:bodyPr>
          <a:lstStyle/>
          <a:p>
            <a:pPr lvl="0" algn="just"/>
            <a:r>
              <a:rPr lang="es-ES" sz="2000" b="0" i="0" u="none" strike="noStrike" cap="none" dirty="0">
                <a:solidFill>
                  <a:schemeClr val="dk1"/>
                </a:solidFill>
                <a:latin typeface="Arial"/>
                <a:ea typeface="Arial"/>
                <a:cs typeface="Arial"/>
                <a:sym typeface="Arial"/>
              </a:rPr>
              <a:t>Green </a:t>
            </a:r>
            <a:r>
              <a:rPr lang="es-ES" sz="2000" b="0" i="0" u="none" strike="noStrike" cap="none" dirty="0" err="1">
                <a:solidFill>
                  <a:schemeClr val="dk1"/>
                </a:solidFill>
                <a:latin typeface="Arial"/>
                <a:ea typeface="Arial"/>
                <a:cs typeface="Arial"/>
                <a:sym typeface="Arial"/>
              </a:rPr>
              <a:t>Freight</a:t>
            </a:r>
            <a:r>
              <a:rPr lang="es-ES" sz="2000" b="0" i="0" u="none" strike="noStrike" cap="none" dirty="0">
                <a:solidFill>
                  <a:schemeClr val="dk1"/>
                </a:solidFill>
                <a:latin typeface="Arial"/>
                <a:ea typeface="Arial"/>
                <a:cs typeface="Arial"/>
                <a:sym typeface="Arial"/>
              </a:rPr>
              <a:t> </a:t>
            </a:r>
            <a:r>
              <a:rPr lang="es-ES" sz="2000" b="0" i="0" u="none" strike="noStrike" cap="none" dirty="0" err="1">
                <a:solidFill>
                  <a:schemeClr val="dk1"/>
                </a:solidFill>
                <a:latin typeface="Arial"/>
                <a:ea typeface="Arial"/>
                <a:cs typeface="Arial"/>
                <a:sym typeface="Arial"/>
              </a:rPr>
              <a:t>Europe</a:t>
            </a:r>
            <a:r>
              <a:rPr lang="es-ES" sz="2000" b="0" i="0" u="none" strike="noStrike" cap="none" dirty="0">
                <a:solidFill>
                  <a:schemeClr val="dk1"/>
                </a:solidFill>
                <a:latin typeface="Arial"/>
                <a:ea typeface="Arial"/>
                <a:cs typeface="Arial"/>
                <a:sym typeface="Arial"/>
              </a:rPr>
              <a:t> (GFE) </a:t>
            </a:r>
            <a:r>
              <a:rPr lang="es-ES" sz="2000" dirty="0" err="1">
                <a:solidFill>
                  <a:schemeClr val="dk1"/>
                </a:solidFill>
              </a:rPr>
              <a:t>est</a:t>
            </a:r>
            <a:r>
              <a:rPr lang="es-ES" sz="2000" dirty="0">
                <a:solidFill>
                  <a:schemeClr val="dk1"/>
                </a:solidFill>
              </a:rPr>
              <a:t> le </a:t>
            </a:r>
            <a:r>
              <a:rPr lang="fr-FR" sz="2000" b="1" dirty="0">
                <a:solidFill>
                  <a:srgbClr val="18C320"/>
                </a:solidFill>
              </a:rPr>
              <a:t>programme leader axé sur l’industrie pour aider les entreprises à améliorer leur performance environnementale </a:t>
            </a:r>
            <a:r>
              <a:rPr lang="fr-FR" sz="2000" dirty="0">
                <a:solidFill>
                  <a:schemeClr val="dk1"/>
                </a:solidFill>
              </a:rPr>
              <a:t>du transport de marchandises en Europe</a:t>
            </a:r>
            <a:r>
              <a:rPr lang="es-ES" sz="2000" b="0" i="0" u="none" strike="noStrike" cap="none" dirty="0">
                <a:solidFill>
                  <a:schemeClr val="dk1"/>
                </a:solidFill>
                <a:latin typeface="Arial"/>
                <a:ea typeface="Arial"/>
                <a:cs typeface="Arial"/>
                <a:sym typeface="Arial"/>
              </a:rPr>
              <a:t>. </a:t>
            </a:r>
            <a:endParaRPr sz="2000" b="0" i="0" u="none" strike="noStrike" cap="none" dirty="0">
              <a:solidFill>
                <a:srgbClr val="7F7F7F"/>
              </a:solidFill>
              <a:latin typeface="Arial"/>
              <a:ea typeface="Arial"/>
              <a:cs typeface="Arial"/>
              <a:sym typeface="Arial"/>
            </a:endParaRPr>
          </a:p>
        </p:txBody>
      </p:sp>
      <p:sp>
        <p:nvSpPr>
          <p:cNvPr id="121" name="Google Shape;121;p14"/>
          <p:cNvSpPr/>
          <p:nvPr/>
        </p:nvSpPr>
        <p:spPr>
          <a:xfrm>
            <a:off x="308182" y="3039977"/>
            <a:ext cx="4620657" cy="3416279"/>
          </a:xfrm>
          <a:prstGeom prst="rect">
            <a:avLst/>
          </a:prstGeom>
          <a:noFill/>
          <a:ln>
            <a:noFill/>
          </a:ln>
        </p:spPr>
        <p:txBody>
          <a:bodyPr spcFirstLastPara="1" wrap="square" lIns="91425" tIns="45700" rIns="91425" bIns="45700" anchor="t" anchorCtr="0">
            <a:spAutoFit/>
          </a:bodyPr>
          <a:lstStyle/>
          <a:p>
            <a:pPr lvl="0" algn="just"/>
            <a:r>
              <a:rPr lang="fr-FR" sz="1800" dirty="0">
                <a:solidFill>
                  <a:schemeClr val="dk1"/>
                </a:solidFill>
              </a:rPr>
              <a:t>GFE vise à générer de fortes incitations du marché pour engager les entreprises de toutes les chaînes d’approvisionnement dans l’approvisionnement durable de services de transport afin de stimuler les améliorations à long terme. Pour ce faire, GFE donne accès à l’apprentissage collaboratif, aux meilleures pratiques et à l’analyse comparative </a:t>
            </a:r>
            <a:r>
              <a:rPr lang="fr-FR" sz="1800" dirty="0" err="1">
                <a:solidFill>
                  <a:schemeClr val="dk1"/>
                </a:solidFill>
              </a:rPr>
              <a:t>comparative</a:t>
            </a:r>
            <a:r>
              <a:rPr lang="fr-FR" sz="1800" dirty="0">
                <a:solidFill>
                  <a:schemeClr val="dk1"/>
                </a:solidFill>
              </a:rPr>
              <a:t>, ce qui entraînera des améliorations supplémentaires de leurs performances en matière d’émissions.</a:t>
            </a:r>
            <a:endParaRPr sz="1800" b="0" i="0" u="none" strike="noStrike" cap="none" dirty="0">
              <a:solidFill>
                <a:schemeClr val="dk1"/>
              </a:solidFill>
              <a:latin typeface="Arial"/>
              <a:ea typeface="Arial"/>
              <a:cs typeface="Arial"/>
              <a:sym typeface="Arial"/>
            </a:endParaRPr>
          </a:p>
        </p:txBody>
      </p:sp>
      <p:sp>
        <p:nvSpPr>
          <p:cNvPr id="122" name="Google Shape;122;p14"/>
          <p:cNvSpPr/>
          <p:nvPr/>
        </p:nvSpPr>
        <p:spPr>
          <a:xfrm>
            <a:off x="5729591" y="2920238"/>
            <a:ext cx="3060750" cy="2554505"/>
          </a:xfrm>
          <a:prstGeom prst="rect">
            <a:avLst/>
          </a:prstGeom>
          <a:noFill/>
          <a:ln>
            <a:noFill/>
          </a:ln>
        </p:spPr>
        <p:txBody>
          <a:bodyPr spcFirstLastPara="1" wrap="square" lIns="91425" tIns="45700" rIns="91425" bIns="45700" anchor="t" anchorCtr="0">
            <a:spAutoFit/>
          </a:bodyPr>
          <a:lstStyle/>
          <a:p>
            <a:pPr lvl="0" algn="just"/>
            <a:r>
              <a:rPr lang="es-ES" sz="2000" b="0" i="0" u="none" strike="noStrike" cap="none" dirty="0" err="1">
                <a:solidFill>
                  <a:schemeClr val="dk1"/>
                </a:solidFill>
                <a:latin typeface="Arial"/>
                <a:ea typeface="Arial"/>
                <a:cs typeface="Arial"/>
                <a:sym typeface="Arial"/>
              </a:rPr>
              <a:t>Source</a:t>
            </a:r>
            <a:r>
              <a:rPr lang="es-ES" sz="2000" b="0" i="0" u="none" strike="noStrike" cap="none" dirty="0">
                <a:solidFill>
                  <a:schemeClr val="dk1"/>
                </a:solidFill>
                <a:latin typeface="Arial"/>
                <a:ea typeface="Arial"/>
                <a:cs typeface="Arial"/>
                <a:sym typeface="Arial"/>
              </a:rPr>
              <a:t> </a:t>
            </a:r>
            <a:r>
              <a:rPr lang="es-ES" sz="2000" dirty="0">
                <a:solidFill>
                  <a:schemeClr val="dk1"/>
                </a:solidFill>
              </a:rPr>
              <a:t>(site web en EN): </a:t>
            </a:r>
            <a:r>
              <a:rPr lang="es-ES" sz="2000" b="0" i="0" u="none" strike="noStrike" cap="none" dirty="0" err="1">
                <a:solidFill>
                  <a:schemeClr val="dk1"/>
                </a:solidFill>
                <a:latin typeface="Arial"/>
                <a:ea typeface="Arial"/>
                <a:cs typeface="Arial"/>
                <a:sym typeface="Arial"/>
              </a:rPr>
              <a:t>European</a:t>
            </a:r>
            <a:r>
              <a:rPr lang="es-ES" sz="2000" b="0" i="0" u="none" strike="noStrike" cap="none" dirty="0">
                <a:solidFill>
                  <a:schemeClr val="dk1"/>
                </a:solidFill>
                <a:latin typeface="Arial"/>
                <a:ea typeface="Arial"/>
                <a:cs typeface="Arial"/>
                <a:sym typeface="Arial"/>
              </a:rPr>
              <a:t> </a:t>
            </a:r>
            <a:r>
              <a:rPr lang="es-ES" sz="2000" b="0" i="0" u="none" strike="noStrike" cap="none" dirty="0" err="1">
                <a:solidFill>
                  <a:schemeClr val="dk1"/>
                </a:solidFill>
                <a:latin typeface="Arial"/>
                <a:ea typeface="Arial"/>
                <a:cs typeface="Arial"/>
                <a:sym typeface="Arial"/>
              </a:rPr>
              <a:t>Shippers</a:t>
            </a:r>
            <a:r>
              <a:rPr lang="es-ES" sz="2000" b="0" i="0" u="none" strike="noStrike" cap="none" dirty="0">
                <a:solidFill>
                  <a:schemeClr val="dk1"/>
                </a:solidFill>
                <a:latin typeface="Arial"/>
                <a:ea typeface="Arial"/>
                <a:cs typeface="Arial"/>
                <a:sym typeface="Arial"/>
              </a:rPr>
              <a:t>.  (2022). </a:t>
            </a:r>
            <a:r>
              <a:rPr lang="es-ES" sz="2000" b="0" i="1" u="none" strike="noStrike" cap="none" dirty="0">
                <a:solidFill>
                  <a:schemeClr val="dk1"/>
                </a:solidFill>
                <a:latin typeface="Arial"/>
                <a:ea typeface="Arial"/>
                <a:cs typeface="Arial"/>
                <a:sym typeface="Arial"/>
              </a:rPr>
              <a:t>Green </a:t>
            </a:r>
            <a:r>
              <a:rPr lang="es-ES" sz="2000" b="0" i="1" u="none" strike="noStrike" cap="none" dirty="0" err="1">
                <a:solidFill>
                  <a:schemeClr val="dk1"/>
                </a:solidFill>
                <a:latin typeface="Arial"/>
                <a:ea typeface="Arial"/>
                <a:cs typeface="Arial"/>
                <a:sym typeface="Arial"/>
              </a:rPr>
              <a:t>Freight</a:t>
            </a:r>
            <a:r>
              <a:rPr lang="es-ES" sz="2000" b="0" i="1" u="none" strike="noStrike" cap="none" dirty="0">
                <a:solidFill>
                  <a:schemeClr val="dk1"/>
                </a:solidFill>
                <a:latin typeface="Arial"/>
                <a:ea typeface="Arial"/>
                <a:cs typeface="Arial"/>
                <a:sym typeface="Arial"/>
              </a:rPr>
              <a:t> </a:t>
            </a:r>
            <a:r>
              <a:rPr lang="es-ES" sz="2000" b="0" i="1" u="none" strike="noStrike" cap="none" dirty="0" err="1">
                <a:solidFill>
                  <a:schemeClr val="dk1"/>
                </a:solidFill>
                <a:latin typeface="Arial"/>
                <a:ea typeface="Arial"/>
                <a:cs typeface="Arial"/>
                <a:sym typeface="Arial"/>
              </a:rPr>
              <a:t>Europe</a:t>
            </a:r>
            <a:r>
              <a:rPr lang="es-ES" sz="2000" b="0" i="1" u="none" strike="noStrike" cap="none" dirty="0">
                <a:solidFill>
                  <a:schemeClr val="dk1"/>
                </a:solidFill>
                <a:latin typeface="Arial"/>
                <a:ea typeface="Arial"/>
                <a:cs typeface="Arial"/>
                <a:sym typeface="Arial"/>
              </a:rPr>
              <a:t>.</a:t>
            </a:r>
            <a:endParaRPr dirty="0"/>
          </a:p>
          <a:p>
            <a:pPr marL="0" marR="0" lvl="0" indent="0" algn="just" rtl="0">
              <a:lnSpc>
                <a:spcPct val="100000"/>
              </a:lnSpc>
              <a:spcBef>
                <a:spcPts val="0"/>
              </a:spcBef>
              <a:spcAft>
                <a:spcPts val="0"/>
              </a:spcAft>
              <a:buNone/>
            </a:pPr>
            <a:r>
              <a:rPr lang="es-ES" sz="2000" b="0" i="0" u="sng" strike="noStrike" cap="none" dirty="0">
                <a:solidFill>
                  <a:schemeClr val="dk1"/>
                </a:solidFill>
                <a:latin typeface="Arial"/>
                <a:ea typeface="Arial"/>
                <a:cs typeface="Arial"/>
                <a:sym typeface="Arial"/>
                <a:hlinkClick r:id="rId3">
                  <a:extLst>
                    <a:ext uri="{A12FA001-AC4F-418D-AE19-62706E023703}">
                      <ahyp:hlinkClr xmlns:ahyp="http://schemas.microsoft.com/office/drawing/2018/hyperlinkcolor" val="tx"/>
                    </a:ext>
                  </a:extLst>
                </a:hlinkClick>
              </a:rPr>
              <a:t>https://europeanshippers.eu/projects/past-projects/green-freight-europe/</a:t>
            </a:r>
            <a:r>
              <a:rPr lang="es-ES" sz="2000" b="0" i="0" u="none" strike="noStrike" cap="none" dirty="0">
                <a:solidFill>
                  <a:schemeClr val="dk1"/>
                </a:solidFill>
                <a:latin typeface="Arial"/>
                <a:ea typeface="Arial"/>
                <a:cs typeface="Arial"/>
                <a:sym typeface="Arial"/>
              </a:rPr>
              <a:t> </a:t>
            </a:r>
            <a:endParaRPr dirty="0"/>
          </a:p>
        </p:txBody>
      </p:sp>
      <p:pic>
        <p:nvPicPr>
          <p:cNvPr id="123" name="Google Shape;123;p14"/>
          <p:cNvPicPr preferRelativeResize="0"/>
          <p:nvPr/>
        </p:nvPicPr>
        <p:blipFill rotWithShape="1">
          <a:blip r:embed="rId4">
            <a:alphaModFix/>
          </a:blip>
          <a:srcRect/>
          <a:stretch/>
        </p:blipFill>
        <p:spPr>
          <a:xfrm>
            <a:off x="7396155" y="5216263"/>
            <a:ext cx="1374732" cy="1544518"/>
          </a:xfrm>
          <a:prstGeom prst="rect">
            <a:avLst/>
          </a:prstGeom>
          <a:noFill/>
          <a:ln>
            <a:noFill/>
          </a:ln>
        </p:spPr>
      </p:pic>
      <p:sp>
        <p:nvSpPr>
          <p:cNvPr id="124" name="Google Shape;124;p14"/>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None/>
            </a:pPr>
            <a:r>
              <a:rPr lang="es-ES" sz="2800" b="0" i="0" u="none" strike="noStrike" cap="none" dirty="0">
                <a:solidFill>
                  <a:schemeClr val="lt1"/>
                </a:solidFill>
                <a:latin typeface="Arial"/>
                <a:ea typeface="Arial"/>
                <a:cs typeface="Arial"/>
                <a:sym typeface="Arial"/>
              </a:rPr>
              <a:t>Green </a:t>
            </a:r>
            <a:r>
              <a:rPr lang="es-ES" sz="2800" b="0" i="0" u="none" strike="noStrike" cap="none" dirty="0" err="1">
                <a:solidFill>
                  <a:schemeClr val="lt1"/>
                </a:solidFill>
                <a:latin typeface="Arial"/>
                <a:ea typeface="Arial"/>
                <a:cs typeface="Arial"/>
                <a:sym typeface="Arial"/>
              </a:rPr>
              <a:t>Freight</a:t>
            </a:r>
            <a:r>
              <a:rPr lang="es-ES" sz="2800" b="0" i="0" u="none" strike="noStrike" cap="none" dirty="0">
                <a:solidFill>
                  <a:schemeClr val="lt1"/>
                </a:solidFill>
                <a:latin typeface="Arial"/>
                <a:ea typeface="Arial"/>
                <a:cs typeface="Arial"/>
                <a:sym typeface="Arial"/>
              </a:rPr>
              <a:t> </a:t>
            </a:r>
            <a:r>
              <a:rPr lang="es-ES" sz="2800" b="0" i="0" u="none" strike="noStrike" cap="none" dirty="0" err="1">
                <a:solidFill>
                  <a:schemeClr val="lt1"/>
                </a:solidFill>
                <a:latin typeface="Arial"/>
                <a:ea typeface="Arial"/>
                <a:cs typeface="Arial"/>
                <a:sym typeface="Arial"/>
              </a:rPr>
              <a:t>Europe</a:t>
            </a:r>
            <a:endParaRPr dirty="0"/>
          </a:p>
        </p:txBody>
      </p:sp>
      <p:pic>
        <p:nvPicPr>
          <p:cNvPr id="2" name="Imagen 1" descr="Icono&#10;&#10;Descripción generada automáticamente">
            <a:extLst>
              <a:ext uri="{FF2B5EF4-FFF2-40B4-BE49-F238E27FC236}">
                <a16:creationId xmlns:a16="http://schemas.microsoft.com/office/drawing/2014/main" id="{E713C484-44F6-8E81-DF2F-68CC5492D178}"/>
              </a:ext>
            </a:extLst>
          </p:cNvPr>
          <p:cNvPicPr>
            <a:picLocks noChangeAspect="1"/>
          </p:cNvPicPr>
          <p:nvPr/>
        </p:nvPicPr>
        <p:blipFill>
          <a:blip r:embed="rId5"/>
          <a:stretch>
            <a:fillRect/>
          </a:stretch>
        </p:blipFill>
        <p:spPr>
          <a:xfrm>
            <a:off x="5040633" y="2814676"/>
            <a:ext cx="688958" cy="688958"/>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5"/>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13</a:t>
            </a:fld>
            <a:endParaRPr/>
          </a:p>
        </p:txBody>
      </p:sp>
      <p:sp>
        <p:nvSpPr>
          <p:cNvPr id="130" name="Google Shape;130;p15"/>
          <p:cNvSpPr/>
          <p:nvPr/>
        </p:nvSpPr>
        <p:spPr>
          <a:xfrm>
            <a:off x="319069" y="1799013"/>
            <a:ext cx="8367731" cy="2862282"/>
          </a:xfrm>
          <a:prstGeom prst="rect">
            <a:avLst/>
          </a:prstGeom>
          <a:noFill/>
          <a:ln>
            <a:noFill/>
          </a:ln>
        </p:spPr>
        <p:txBody>
          <a:bodyPr spcFirstLastPara="1" wrap="square" lIns="91425" tIns="45700" rIns="91425" bIns="45700" anchor="t" anchorCtr="0">
            <a:spAutoFit/>
          </a:bodyPr>
          <a:lstStyle/>
          <a:p>
            <a:pPr lvl="0" algn="just"/>
            <a:r>
              <a:rPr lang="fr-FR" sz="2000" dirty="0" err="1">
                <a:solidFill>
                  <a:schemeClr val="dk1"/>
                </a:solidFill>
              </a:rPr>
              <a:t>EcoVadis</a:t>
            </a:r>
            <a:r>
              <a:rPr lang="fr-FR" sz="2000" dirty="0">
                <a:solidFill>
                  <a:schemeClr val="dk1"/>
                </a:solidFill>
              </a:rPr>
              <a:t> est le </a:t>
            </a:r>
            <a:r>
              <a:rPr lang="fr-FR" sz="2000" b="1" dirty="0">
                <a:solidFill>
                  <a:srgbClr val="18C320"/>
                </a:solidFill>
              </a:rPr>
              <a:t>fournisseur de notations de durabilité des entreprises </a:t>
            </a:r>
            <a:r>
              <a:rPr lang="fr-FR" sz="2000" dirty="0">
                <a:solidFill>
                  <a:schemeClr val="dk1"/>
                </a:solidFill>
              </a:rPr>
              <a:t>le plus grand et le plus fiable au monde</a:t>
            </a:r>
            <a:r>
              <a:rPr lang="es-ES" sz="2000" b="0" i="0" u="none" strike="noStrike" cap="none" dirty="0">
                <a:solidFill>
                  <a:schemeClr val="dk1"/>
                </a:solidFill>
                <a:latin typeface="Arial"/>
                <a:ea typeface="Arial"/>
                <a:cs typeface="Arial"/>
                <a:sym typeface="Arial"/>
              </a:rPr>
              <a:t>. </a:t>
            </a:r>
            <a:r>
              <a:rPr lang="fr-FR" sz="2000" dirty="0">
                <a:solidFill>
                  <a:schemeClr val="dk1"/>
                </a:solidFill>
              </a:rPr>
              <a:t>La méthodologie d’évaluation de la durabilité </a:t>
            </a:r>
            <a:r>
              <a:rPr lang="fr-FR" sz="2000" dirty="0" err="1">
                <a:solidFill>
                  <a:schemeClr val="dk1"/>
                </a:solidFill>
              </a:rPr>
              <a:t>EcoVadis</a:t>
            </a:r>
            <a:r>
              <a:rPr lang="fr-FR" sz="2000" dirty="0">
                <a:solidFill>
                  <a:schemeClr val="dk1"/>
                </a:solidFill>
              </a:rPr>
              <a:t> est une évaluation de la mesure dans laquelle une entreprise a intégré les principes de durabilité / RSE dans son système commercial et de gestion. Bien qu’elle soit applicable à toute entreprise de n’importe quel secteur, l’évaluation est adaptée à des secteurs industriels spécifiques, obtenant des classements d’évaluation au sein d’un secteur, comme par exemple, le secteur du transport et de la logistique.</a:t>
            </a:r>
            <a:endParaRPr sz="2000" b="0" i="0" u="none" strike="noStrike" cap="none" dirty="0">
              <a:solidFill>
                <a:srgbClr val="7F7F7F"/>
              </a:solidFill>
              <a:latin typeface="Arial"/>
              <a:ea typeface="Arial"/>
              <a:cs typeface="Arial"/>
              <a:sym typeface="Arial"/>
            </a:endParaRPr>
          </a:p>
        </p:txBody>
      </p:sp>
      <p:sp>
        <p:nvSpPr>
          <p:cNvPr id="131" name="Google Shape;131;p15"/>
          <p:cNvSpPr/>
          <p:nvPr/>
        </p:nvSpPr>
        <p:spPr>
          <a:xfrm>
            <a:off x="1254868" y="4718052"/>
            <a:ext cx="2744376" cy="1938952"/>
          </a:xfrm>
          <a:prstGeom prst="rect">
            <a:avLst/>
          </a:prstGeom>
          <a:noFill/>
          <a:ln>
            <a:noFill/>
          </a:ln>
        </p:spPr>
        <p:txBody>
          <a:bodyPr spcFirstLastPara="1" wrap="square" lIns="91425" tIns="45700" rIns="91425" bIns="45700" anchor="t" anchorCtr="0">
            <a:spAutoFit/>
          </a:bodyPr>
          <a:lstStyle/>
          <a:p>
            <a:pPr lvl="0" algn="just"/>
            <a:r>
              <a:rPr lang="es-ES" sz="2000" b="0" i="0" u="none" strike="noStrike" cap="none" dirty="0" err="1">
                <a:solidFill>
                  <a:schemeClr val="dk1"/>
                </a:solidFill>
                <a:latin typeface="Arial"/>
                <a:ea typeface="Arial"/>
                <a:cs typeface="Arial"/>
                <a:sym typeface="Arial"/>
              </a:rPr>
              <a:t>Source</a:t>
            </a:r>
            <a:r>
              <a:rPr lang="es-ES" sz="2000" b="0" i="0" u="none" strike="noStrike" cap="none" dirty="0">
                <a:solidFill>
                  <a:schemeClr val="dk1"/>
                </a:solidFill>
                <a:latin typeface="Arial"/>
                <a:ea typeface="Arial"/>
                <a:cs typeface="Arial"/>
                <a:sym typeface="Arial"/>
              </a:rPr>
              <a:t> </a:t>
            </a:r>
            <a:r>
              <a:rPr lang="es-ES" sz="2000" dirty="0">
                <a:solidFill>
                  <a:schemeClr val="dk1"/>
                </a:solidFill>
              </a:rPr>
              <a:t>(site web en EN): </a:t>
            </a:r>
            <a:r>
              <a:rPr lang="es-ES" sz="2000" b="0" i="0" u="none" strike="noStrike" cap="none" dirty="0" err="1">
                <a:solidFill>
                  <a:schemeClr val="dk1"/>
                </a:solidFill>
                <a:latin typeface="Arial"/>
                <a:ea typeface="Arial"/>
                <a:cs typeface="Arial"/>
                <a:sym typeface="Arial"/>
              </a:rPr>
              <a:t>Ecovadis</a:t>
            </a:r>
            <a:r>
              <a:rPr lang="es-ES" sz="2000" b="0" i="0" u="none" strike="noStrike" cap="none" dirty="0">
                <a:solidFill>
                  <a:schemeClr val="dk1"/>
                </a:solidFill>
                <a:latin typeface="Arial"/>
                <a:ea typeface="Arial"/>
                <a:cs typeface="Arial"/>
                <a:sym typeface="Arial"/>
              </a:rPr>
              <a:t>. (2022). </a:t>
            </a:r>
            <a:r>
              <a:rPr lang="es-ES" sz="2000" b="0" i="1" u="none" strike="noStrike" cap="none" dirty="0" err="1">
                <a:solidFill>
                  <a:schemeClr val="dk1"/>
                </a:solidFill>
                <a:latin typeface="Arial"/>
                <a:ea typeface="Arial"/>
                <a:cs typeface="Arial"/>
                <a:sym typeface="Arial"/>
              </a:rPr>
              <a:t>Sustainability</a:t>
            </a:r>
            <a:r>
              <a:rPr lang="es-ES" sz="2000" b="0" i="1" u="none" strike="noStrike" cap="none" dirty="0">
                <a:solidFill>
                  <a:schemeClr val="dk1"/>
                </a:solidFill>
                <a:latin typeface="Arial"/>
                <a:ea typeface="Arial"/>
                <a:cs typeface="Arial"/>
                <a:sym typeface="Arial"/>
              </a:rPr>
              <a:t> </a:t>
            </a:r>
            <a:r>
              <a:rPr lang="es-ES" sz="2000" b="0" i="1" u="none" strike="noStrike" cap="none" dirty="0" err="1">
                <a:solidFill>
                  <a:schemeClr val="dk1"/>
                </a:solidFill>
                <a:latin typeface="Arial"/>
                <a:ea typeface="Arial"/>
                <a:cs typeface="Arial"/>
                <a:sym typeface="Arial"/>
              </a:rPr>
              <a:t>Assessment</a:t>
            </a:r>
            <a:r>
              <a:rPr lang="es-ES" sz="2000" b="0" i="1" u="none" strike="noStrike" cap="none" dirty="0">
                <a:solidFill>
                  <a:schemeClr val="dk1"/>
                </a:solidFill>
                <a:latin typeface="Arial"/>
                <a:ea typeface="Arial"/>
                <a:cs typeface="Arial"/>
                <a:sym typeface="Arial"/>
              </a:rPr>
              <a:t>. </a:t>
            </a:r>
            <a:r>
              <a:rPr lang="es-ES" sz="2000" b="0" i="0" u="sng" strike="noStrike" cap="none" dirty="0">
                <a:solidFill>
                  <a:schemeClr val="dk1"/>
                </a:solidFill>
                <a:latin typeface="Arial"/>
                <a:ea typeface="Arial"/>
                <a:cs typeface="Arial"/>
                <a:sym typeface="Arial"/>
                <a:hlinkClick r:id="rId3">
                  <a:extLst>
                    <a:ext uri="{A12FA001-AC4F-418D-AE19-62706E023703}">
                      <ahyp:hlinkClr xmlns:ahyp="http://schemas.microsoft.com/office/drawing/2018/hyperlinkcolor" val="tx"/>
                    </a:ext>
                  </a:extLst>
                </a:hlinkClick>
              </a:rPr>
              <a:t>https://ecovadis.com/suppliers/</a:t>
            </a:r>
            <a:r>
              <a:rPr lang="es-ES" sz="2000" b="0" i="0" u="none" strike="noStrike" cap="none" dirty="0">
                <a:solidFill>
                  <a:schemeClr val="dk1"/>
                </a:solidFill>
                <a:latin typeface="Arial"/>
                <a:ea typeface="Arial"/>
                <a:cs typeface="Arial"/>
                <a:sym typeface="Arial"/>
              </a:rPr>
              <a:t> </a:t>
            </a:r>
            <a:endParaRPr dirty="0"/>
          </a:p>
        </p:txBody>
      </p:sp>
      <p:sp>
        <p:nvSpPr>
          <p:cNvPr id="132" name="Google Shape;132;p15"/>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None/>
            </a:pPr>
            <a:r>
              <a:rPr lang="es-ES" sz="2800" b="0" i="0" u="none" strike="noStrike" cap="none">
                <a:solidFill>
                  <a:schemeClr val="lt1"/>
                </a:solidFill>
                <a:latin typeface="Arial"/>
                <a:ea typeface="Arial"/>
                <a:cs typeface="Arial"/>
                <a:sym typeface="Arial"/>
              </a:rPr>
              <a:t>Ecovadis</a:t>
            </a:r>
            <a:endParaRPr sz="2800" b="0" i="0" u="none" strike="noStrike" cap="none">
              <a:solidFill>
                <a:schemeClr val="lt1"/>
              </a:solidFill>
              <a:latin typeface="Arial"/>
              <a:ea typeface="Arial"/>
              <a:cs typeface="Arial"/>
              <a:sym typeface="Arial"/>
            </a:endParaRPr>
          </a:p>
        </p:txBody>
      </p:sp>
      <p:pic>
        <p:nvPicPr>
          <p:cNvPr id="133" name="Google Shape;133;p15" descr="EcoVadis"/>
          <p:cNvPicPr preferRelativeResize="0"/>
          <p:nvPr/>
        </p:nvPicPr>
        <p:blipFill rotWithShape="1">
          <a:blip r:embed="rId4">
            <a:alphaModFix/>
          </a:blip>
          <a:srcRect t="27962" b="28686"/>
          <a:stretch/>
        </p:blipFill>
        <p:spPr>
          <a:xfrm>
            <a:off x="4566700" y="4527134"/>
            <a:ext cx="4082562" cy="923945"/>
          </a:xfrm>
          <a:prstGeom prst="rect">
            <a:avLst/>
          </a:prstGeom>
          <a:noFill/>
          <a:ln>
            <a:noFill/>
          </a:ln>
        </p:spPr>
      </p:pic>
      <p:pic>
        <p:nvPicPr>
          <p:cNvPr id="2" name="Imagen 1" descr="Icono&#10;&#10;Descripción generada automáticamente">
            <a:extLst>
              <a:ext uri="{FF2B5EF4-FFF2-40B4-BE49-F238E27FC236}">
                <a16:creationId xmlns:a16="http://schemas.microsoft.com/office/drawing/2014/main" id="{C641BE77-C21B-DF22-CEA5-A747232C2404}"/>
              </a:ext>
            </a:extLst>
          </p:cNvPr>
          <p:cNvPicPr>
            <a:picLocks noChangeAspect="1"/>
          </p:cNvPicPr>
          <p:nvPr/>
        </p:nvPicPr>
        <p:blipFill>
          <a:blip r:embed="rId5"/>
          <a:stretch>
            <a:fillRect/>
          </a:stretch>
        </p:blipFill>
        <p:spPr>
          <a:xfrm>
            <a:off x="362389" y="4694674"/>
            <a:ext cx="688958" cy="68895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2</a:t>
            </a:fld>
            <a:endParaRPr/>
          </a:p>
        </p:txBody>
      </p:sp>
      <p:sp>
        <p:nvSpPr>
          <p:cNvPr id="34" name="Google Shape;34;g10b78f225a7_0_0"/>
          <p:cNvSpPr txBox="1"/>
          <p:nvPr/>
        </p:nvSpPr>
        <p:spPr>
          <a:xfrm>
            <a:off x="248175" y="1366700"/>
            <a:ext cx="42717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À faire avant cette capsule : </a:t>
            </a:r>
            <a:endParaRPr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s-ES" sz="2000" b="1" dirty="0">
                <a:solidFill>
                  <a:srgbClr val="18C320"/>
                </a:solidFill>
              </a:rPr>
              <a:t>Capsule </a:t>
            </a:r>
            <a:r>
              <a:rPr lang="es-ES" sz="2000" b="1" dirty="0" err="1">
                <a:solidFill>
                  <a:srgbClr val="18C320"/>
                </a:solidFill>
              </a:rPr>
              <a:t>liée</a:t>
            </a:r>
            <a:r>
              <a:rPr lang="es-ES" sz="2000" b="1" dirty="0">
                <a:solidFill>
                  <a:srgbClr val="18C320"/>
                </a:solidFill>
              </a:rPr>
              <a:t> à:</a:t>
            </a:r>
            <a:endParaRPr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584735"/>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1600" dirty="0">
                <a:solidFill>
                  <a:schemeClr val="dk1"/>
                </a:solidFill>
              </a:rPr>
              <a:t>Capsule de contrôle 2.4.4 « Responsabilité sociale des entreprises »</a:t>
            </a:r>
            <a:endParaRPr sz="2000" b="0" i="0" u="none" strike="noStrike" cap="none" dirty="0">
              <a:solidFill>
                <a:schemeClr val="dk1"/>
              </a:solidFill>
              <a:latin typeface="Arial"/>
              <a:ea typeface="Arial"/>
              <a:cs typeface="Arial"/>
              <a:sym typeface="Arial"/>
            </a:endParaRPr>
          </a:p>
        </p:txBody>
      </p:sp>
      <p:sp>
        <p:nvSpPr>
          <p:cNvPr id="37" name="Google Shape;37;g10b78f225a7_0_0"/>
          <p:cNvSpPr txBox="1"/>
          <p:nvPr/>
        </p:nvSpPr>
        <p:spPr>
          <a:xfrm>
            <a:off x="4793300" y="2915075"/>
            <a:ext cx="4160400" cy="830956"/>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1600" b="0" i="0" u="none" strike="noStrike" cap="none">
                <a:solidFill>
                  <a:schemeClr val="dk1"/>
                </a:solidFill>
                <a:latin typeface="Arial"/>
                <a:ea typeface="Arial"/>
                <a:cs typeface="Arial"/>
                <a:sym typeface="Arial"/>
              </a:rPr>
              <a:t>1.3.5, 1.4.6, 2.1.2, 2.1.3, 2.3.2, 2.4.1, 2.4.2, 2.4.3, 2.4.5., 2.5.1, 2.5.2, 2.5.4, 3.3.1, 3.3.3, 3.4.5</a:t>
            </a:r>
            <a:endParaRP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s-ES" sz="2000" b="1" dirty="0" err="1">
                <a:solidFill>
                  <a:srgbClr val="18C320"/>
                </a:solidFill>
              </a:rPr>
              <a:t>Auteurs</a:t>
            </a:r>
            <a:r>
              <a:rPr lang="es-ES" sz="2000" b="1" dirty="0">
                <a:solidFill>
                  <a:srgbClr val="18C320"/>
                </a:solidFill>
              </a:rPr>
              <a:t>:</a:t>
            </a:r>
            <a:endParaRPr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887475" y="4604400"/>
            <a:ext cx="4066225"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it-IT" sz="1600" b="0" i="0" u="none" strike="noStrike" cap="none" dirty="0">
                <a:solidFill>
                  <a:schemeClr val="dk1"/>
                </a:solidFill>
                <a:latin typeface="Arial"/>
                <a:ea typeface="Arial"/>
                <a:cs typeface="Arial"/>
                <a:sym typeface="Arial"/>
              </a:rPr>
              <a:t>PROSPEKTIKER &amp; SUSMILE Consortium</a:t>
            </a:r>
            <a:endParaRPr lang="es-ES" sz="1600" b="0" i="0" u="none" strike="noStrike" cap="none" dirty="0">
              <a:solidFill>
                <a:schemeClr val="dk1"/>
              </a:solidFill>
              <a:latin typeface="Arial"/>
              <a:ea typeface="Arial"/>
              <a:cs typeface="Arial"/>
              <a:sym typeface="Arial"/>
            </a:endParaRPr>
          </a:p>
        </p:txBody>
      </p:sp>
      <p:sp>
        <p:nvSpPr>
          <p:cNvPr id="40" name="Google Shape;40;g10b78f225a7_0_0"/>
          <p:cNvSpPr/>
          <p:nvPr/>
        </p:nvSpPr>
        <p:spPr>
          <a:xfrm>
            <a:off x="4454820" y="3275112"/>
            <a:ext cx="234360"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1400" b="0" i="0" u="none" strike="noStrike" cap="none">
                <a:solidFill>
                  <a:srgbClr val="000000"/>
                </a:solidFill>
                <a:latin typeface="Arial"/>
                <a:ea typeface="Arial"/>
                <a:cs typeface="Arial"/>
                <a:sym typeface="Arial"/>
              </a:rPr>
              <a:t> </a:t>
            </a:r>
            <a:endParaRPr/>
          </a:p>
        </p:txBody>
      </p:sp>
      <p:sp>
        <p:nvSpPr>
          <p:cNvPr id="41" name="Google Shape;41;g10b78f225a7_0_0"/>
          <p:cNvSpPr/>
          <p:nvPr/>
        </p:nvSpPr>
        <p:spPr>
          <a:xfrm>
            <a:off x="4454820" y="3275112"/>
            <a:ext cx="234360"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1400" b="0" i="0" u="none" strike="noStrike" cap="none">
                <a:solidFill>
                  <a:srgbClr val="000000"/>
                </a:solidFill>
                <a:latin typeface="Arial"/>
                <a:ea typeface="Arial"/>
                <a:cs typeface="Arial"/>
                <a:sym typeface="Arial"/>
              </a:rPr>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1"/>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3</a:t>
            </a:fld>
            <a:endParaRPr/>
          </a:p>
        </p:txBody>
      </p:sp>
      <p:sp>
        <p:nvSpPr>
          <p:cNvPr id="47" name="Google Shape;47;p1"/>
          <p:cNvSpPr/>
          <p:nvPr/>
        </p:nvSpPr>
        <p:spPr>
          <a:xfrm>
            <a:off x="313508" y="891234"/>
            <a:ext cx="8477795" cy="523180"/>
          </a:xfrm>
          <a:prstGeom prst="rect">
            <a:avLst/>
          </a:prstGeom>
          <a:solidFill>
            <a:srgbClr val="18C320"/>
          </a:solidFill>
          <a:ln>
            <a:noFill/>
          </a:ln>
        </p:spPr>
        <p:txBody>
          <a:bodyPr spcFirstLastPara="1" wrap="square" lIns="91425" tIns="45700" rIns="91425" bIns="45700" anchor="t" anchorCtr="0">
            <a:spAutoFit/>
          </a:bodyPr>
          <a:lstStyle/>
          <a:p>
            <a:pPr lvl="0"/>
            <a:r>
              <a:rPr lang="es-ES" sz="2800" dirty="0" err="1">
                <a:solidFill>
                  <a:schemeClr val="lt1"/>
                </a:solidFill>
              </a:rPr>
              <a:t>Objectifs</a:t>
            </a:r>
            <a:r>
              <a:rPr lang="es-ES" sz="2800" dirty="0">
                <a:solidFill>
                  <a:schemeClr val="lt1"/>
                </a:solidFill>
              </a:rPr>
              <a:t> de la capsule</a:t>
            </a:r>
            <a:endParaRPr sz="1400" b="0" i="0" u="none" strike="noStrike" cap="none" dirty="0">
              <a:solidFill>
                <a:srgbClr val="000000"/>
              </a:solidFill>
              <a:latin typeface="Arial"/>
              <a:ea typeface="Arial"/>
              <a:cs typeface="Arial"/>
              <a:sym typeface="Arial"/>
            </a:endParaRPr>
          </a:p>
        </p:txBody>
      </p:sp>
      <p:sp>
        <p:nvSpPr>
          <p:cNvPr id="48" name="Google Shape;48;p1"/>
          <p:cNvSpPr/>
          <p:nvPr/>
        </p:nvSpPr>
        <p:spPr>
          <a:xfrm>
            <a:off x="313509" y="1586972"/>
            <a:ext cx="8464731" cy="2062063"/>
          </a:xfrm>
          <a:prstGeom prst="rect">
            <a:avLst/>
          </a:prstGeom>
          <a:noFill/>
          <a:ln w="9525" cap="flat" cmpd="sng">
            <a:solidFill>
              <a:srgbClr val="7F7F7F"/>
            </a:solidFill>
            <a:prstDash val="dash"/>
            <a:round/>
            <a:headEnd type="none" w="sm" len="sm"/>
            <a:tailEnd type="none" w="sm" len="sm"/>
          </a:ln>
        </p:spPr>
        <p:txBody>
          <a:bodyPr spcFirstLastPara="1" wrap="square" lIns="91425" tIns="45700" rIns="91425" bIns="45700" anchor="t" anchorCtr="0">
            <a:spAutoFit/>
          </a:bodyPr>
          <a:lstStyle/>
          <a:p>
            <a:pPr lvl="0"/>
            <a:r>
              <a:rPr lang="fr-FR" sz="2000" dirty="0">
                <a:solidFill>
                  <a:schemeClr val="dk1"/>
                </a:solidFill>
              </a:rPr>
              <a:t>Cette capsule a pour objectif de présenter les principales sources pertinentes en matière de labels et certifications RSE applicables au secteur de la logistique.
</a:t>
            </a:r>
            <a:endParaRPr sz="20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0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br>
              <a:rPr lang="es-ES" sz="1400" b="0" i="0" u="none" strike="noStrike" cap="none" dirty="0">
                <a:solidFill>
                  <a:srgbClr val="000000"/>
                </a:solidFill>
                <a:latin typeface="Arial"/>
                <a:ea typeface="Arial"/>
                <a:cs typeface="Arial"/>
                <a:sym typeface="Arial"/>
              </a:rPr>
            </a:br>
            <a:endParaRPr sz="1400" b="0" i="0" u="none" strike="noStrike" cap="none" dirty="0">
              <a:solidFill>
                <a:srgbClr val="000000"/>
              </a:solidFill>
              <a:latin typeface="Arial"/>
              <a:ea typeface="Arial"/>
              <a:cs typeface="Arial"/>
              <a:sym typeface="Arial"/>
            </a:endParaRPr>
          </a:p>
        </p:txBody>
      </p:sp>
      <p:graphicFrame>
        <p:nvGraphicFramePr>
          <p:cNvPr id="49" name="Google Shape;49;p1"/>
          <p:cNvGraphicFramePr/>
          <p:nvPr/>
        </p:nvGraphicFramePr>
        <p:xfrm>
          <a:off x="326571" y="4053498"/>
          <a:ext cx="8464750" cy="906090"/>
        </p:xfrm>
        <a:graphic>
          <a:graphicData uri="http://schemas.openxmlformats.org/drawingml/2006/table">
            <a:tbl>
              <a:tblPr>
                <a:noFill/>
                <a:tableStyleId>{EB0F8E48-DB63-4FB5-90B8-1B8E26C78773}</a:tableStyleId>
              </a:tblPr>
              <a:tblGrid>
                <a:gridCol w="2457800">
                  <a:extLst>
                    <a:ext uri="{9D8B030D-6E8A-4147-A177-3AD203B41FA5}">
                      <a16:colId xmlns:a16="http://schemas.microsoft.com/office/drawing/2014/main" val="20000"/>
                    </a:ext>
                  </a:extLst>
                </a:gridCol>
                <a:gridCol w="3103100">
                  <a:extLst>
                    <a:ext uri="{9D8B030D-6E8A-4147-A177-3AD203B41FA5}">
                      <a16:colId xmlns:a16="http://schemas.microsoft.com/office/drawing/2014/main" val="20001"/>
                    </a:ext>
                  </a:extLst>
                </a:gridCol>
                <a:gridCol w="873050">
                  <a:extLst>
                    <a:ext uri="{9D8B030D-6E8A-4147-A177-3AD203B41FA5}">
                      <a16:colId xmlns:a16="http://schemas.microsoft.com/office/drawing/2014/main" val="20002"/>
                    </a:ext>
                  </a:extLst>
                </a:gridCol>
                <a:gridCol w="1015400">
                  <a:extLst>
                    <a:ext uri="{9D8B030D-6E8A-4147-A177-3AD203B41FA5}">
                      <a16:colId xmlns:a16="http://schemas.microsoft.com/office/drawing/2014/main" val="20003"/>
                    </a:ext>
                  </a:extLst>
                </a:gridCol>
                <a:gridCol w="1015400">
                  <a:extLst>
                    <a:ext uri="{9D8B030D-6E8A-4147-A177-3AD203B41FA5}">
                      <a16:colId xmlns:a16="http://schemas.microsoft.com/office/drawing/2014/main" val="20004"/>
                    </a:ext>
                  </a:extLst>
                </a:gridCol>
              </a:tblGrid>
              <a:tr h="254225">
                <a:tc rowSpan="3">
                  <a:txBody>
                    <a:bodyPr/>
                    <a:lstStyle/>
                    <a:p>
                      <a:pPr marL="0" marR="0" lvl="0" indent="0" algn="just" rtl="0">
                        <a:lnSpc>
                          <a:spcPct val="100000"/>
                        </a:lnSpc>
                        <a:spcBef>
                          <a:spcPts val="0"/>
                        </a:spcBef>
                        <a:spcAft>
                          <a:spcPts val="0"/>
                        </a:spcAft>
                        <a:buNone/>
                      </a:pPr>
                      <a:r>
                        <a:rPr lang="es-ES" sz="1800" b="0" i="0" u="none" strike="noStrike" cap="none" dirty="0" err="1">
                          <a:solidFill>
                            <a:srgbClr val="FFFFFF"/>
                          </a:solidFill>
                          <a:latin typeface="Arial"/>
                          <a:ea typeface="Arial"/>
                          <a:cs typeface="Arial"/>
                          <a:sym typeface="Arial"/>
                        </a:rPr>
                        <a:t>Catégorie</a:t>
                      </a:r>
                      <a:r>
                        <a:rPr lang="es-ES" sz="1800" b="0" i="0" u="none" strike="noStrike" cap="none" dirty="0">
                          <a:solidFill>
                            <a:srgbClr val="FFFFFF"/>
                          </a:solidFill>
                          <a:latin typeface="Arial"/>
                          <a:ea typeface="Arial"/>
                          <a:cs typeface="Arial"/>
                          <a:sym typeface="Arial"/>
                        </a:rPr>
                        <a:t>
</a:t>
                      </a:r>
                      <a:endParaRPr sz="1800" u="none" strike="noStrike" cap="none" dirty="0"/>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rowSpan="3">
                  <a:txBody>
                    <a:bodyPr/>
                    <a:lstStyle/>
                    <a:p>
                      <a:pPr marL="0" marR="0" lvl="0" indent="0" algn="just" rtl="0">
                        <a:lnSpc>
                          <a:spcPct val="100000"/>
                        </a:lnSpc>
                        <a:spcBef>
                          <a:spcPts val="0"/>
                        </a:spcBef>
                        <a:spcAft>
                          <a:spcPts val="0"/>
                        </a:spcAft>
                        <a:buNone/>
                      </a:pPr>
                      <a:r>
                        <a:rPr lang="es-ES" sz="1800" b="0" i="0" u="none" strike="noStrike" cap="none" dirty="0" err="1">
                          <a:solidFill>
                            <a:schemeClr val="dk1"/>
                          </a:solidFill>
                          <a:latin typeface="Arial"/>
                          <a:ea typeface="Arial"/>
                          <a:cs typeface="Arial"/>
                          <a:sym typeface="Arial"/>
                        </a:rPr>
                        <a:t>Document</a:t>
                      </a:r>
                      <a:r>
                        <a:rPr lang="es-ES" sz="1800" b="0" i="0" u="none" strike="noStrike" cap="none" dirty="0">
                          <a:solidFill>
                            <a:schemeClr val="dk1"/>
                          </a:solidFill>
                          <a:latin typeface="Arial"/>
                          <a:ea typeface="Arial"/>
                          <a:cs typeface="Arial"/>
                          <a:sym typeface="Arial"/>
                        </a:rPr>
                        <a:t>, </a:t>
                      </a:r>
                      <a:r>
                        <a:rPr lang="es-ES" sz="1800" b="0" i="0" u="none" strike="noStrike" cap="none" dirty="0" err="1">
                          <a:solidFill>
                            <a:schemeClr val="dk1"/>
                          </a:solidFill>
                          <a:latin typeface="Arial"/>
                          <a:ea typeface="Arial"/>
                          <a:cs typeface="Arial"/>
                          <a:sym typeface="Arial"/>
                        </a:rPr>
                        <a:t>source</a:t>
                      </a:r>
                      <a:r>
                        <a:rPr lang="es-ES" sz="1800" b="0" i="0" u="none" strike="noStrike" cap="none" dirty="0">
                          <a:solidFill>
                            <a:schemeClr val="dk1"/>
                          </a:solidFill>
                          <a:latin typeface="Arial"/>
                          <a:ea typeface="Arial"/>
                          <a:cs typeface="Arial"/>
                          <a:sym typeface="Arial"/>
                        </a:rPr>
                        <a:t>
</a:t>
                      </a:r>
                      <a:endParaRPr sz="1800" u="none" strike="noStrike" cap="none" dirty="0">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gridSpan="3">
                  <a:txBody>
                    <a:bodyPr/>
                    <a:lstStyle/>
                    <a:p>
                      <a:pPr marL="0" marR="0" lvl="0" indent="0" algn="ctr" rtl="0">
                        <a:lnSpc>
                          <a:spcPct val="100000"/>
                        </a:lnSpc>
                        <a:spcBef>
                          <a:spcPts val="0"/>
                        </a:spcBef>
                        <a:spcAft>
                          <a:spcPts val="0"/>
                        </a:spcAft>
                        <a:buNone/>
                      </a:pPr>
                      <a:r>
                        <a:rPr lang="es-ES" sz="1800" b="0" i="0" u="none" strike="noStrike" cap="none">
                          <a:solidFill>
                            <a:srgbClr val="FFFFFF"/>
                          </a:solidFill>
                          <a:latin typeface="Arial"/>
                          <a:ea typeface="Arial"/>
                          <a:cs typeface="Arial"/>
                          <a:sym typeface="Arial"/>
                        </a:rPr>
                        <a:t>EQF</a:t>
                      </a:r>
                      <a:endParaRPr sz="1800" u="none" strike="noStrike" cap="none"/>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54225">
                <a:tc vMerge="1">
                  <a:txBody>
                    <a:bodyPr/>
                    <a:lstStyle/>
                    <a:p>
                      <a:endParaRPr lang="es-ES"/>
                    </a:p>
                  </a:txBody>
                  <a:tcPr/>
                </a:tc>
                <a:tc vMerge="1">
                  <a:txBody>
                    <a:bodyPr/>
                    <a:lstStyle/>
                    <a:p>
                      <a:endParaRPr lang="es-ES"/>
                    </a:p>
                  </a:txBody>
                  <a:tcPr/>
                </a:tc>
                <a:tc>
                  <a:txBody>
                    <a:bodyPr/>
                    <a:lstStyle/>
                    <a:p>
                      <a:pPr marL="0" marR="0" lvl="0" indent="0" algn="ctr" rtl="0">
                        <a:lnSpc>
                          <a:spcPct val="100000"/>
                        </a:lnSpc>
                        <a:spcBef>
                          <a:spcPts val="0"/>
                        </a:spcBef>
                        <a:spcAft>
                          <a:spcPts val="0"/>
                        </a:spcAft>
                        <a:buNone/>
                      </a:pPr>
                      <a:r>
                        <a:rPr lang="es-ES" sz="1400" b="0" i="0" u="none" strike="noStrike" cap="none">
                          <a:solidFill>
                            <a:schemeClr val="dk1"/>
                          </a:solidFill>
                          <a:latin typeface="Arial"/>
                          <a:ea typeface="Arial"/>
                          <a:cs typeface="Arial"/>
                          <a:sym typeface="Arial"/>
                        </a:rPr>
                        <a:t>4</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ES" sz="1400" b="0" i="0" u="none" strike="noStrike" cap="none">
                          <a:solidFill>
                            <a:schemeClr val="dk1"/>
                          </a:solidFill>
                          <a:latin typeface="Arial"/>
                          <a:ea typeface="Arial"/>
                          <a:cs typeface="Arial"/>
                          <a:sym typeface="Arial"/>
                        </a:rPr>
                        <a:t>5</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ES" sz="1400" b="0" i="0" u="none" strike="noStrike" cap="none">
                          <a:solidFill>
                            <a:schemeClr val="dk1"/>
                          </a:solidFill>
                          <a:latin typeface="Arial"/>
                          <a:ea typeface="Arial"/>
                          <a:cs typeface="Arial"/>
                          <a:sym typeface="Arial"/>
                        </a:rPr>
                        <a:t>6</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1"/>
                  </a:ext>
                </a:extLst>
              </a:tr>
              <a:tr h="254225">
                <a:tc vMerge="1">
                  <a:txBody>
                    <a:bodyPr/>
                    <a:lstStyle/>
                    <a:p>
                      <a:endParaRPr lang="es-ES"/>
                    </a:p>
                  </a:txBody>
                  <a:tcPr/>
                </a:tc>
                <a:tc vMerge="1">
                  <a:txBody>
                    <a:bodyPr/>
                    <a:lstStyle/>
                    <a:p>
                      <a:endParaRPr lang="es-ES"/>
                    </a:p>
                  </a:txBody>
                  <a:tcPr/>
                </a:tc>
                <a:tc>
                  <a:txBody>
                    <a:bodyPr/>
                    <a:lstStyle/>
                    <a:p>
                      <a:pPr marL="0" marR="0" lvl="0" indent="0" algn="ctr" rtl="0">
                        <a:lnSpc>
                          <a:spcPct val="100000"/>
                        </a:lnSpc>
                        <a:spcBef>
                          <a:spcPts val="0"/>
                        </a:spcBef>
                        <a:spcAft>
                          <a:spcPts val="0"/>
                        </a:spcAft>
                        <a:buNone/>
                      </a:pP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ES" sz="1400" b="0" i="0" u="none" strike="noStrike" cap="none">
                          <a:solidFill>
                            <a:schemeClr val="dk1"/>
                          </a:solidFill>
                          <a:latin typeface="Arial"/>
                          <a:ea typeface="Arial"/>
                          <a:cs typeface="Arial"/>
                          <a:sym typeface="Arial"/>
                        </a:rPr>
                        <a:t>X</a:t>
                      </a:r>
                      <a:endParaRPr sz="1400" u="none" strike="noStrike" cap="none">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s-ES" sz="1400" b="0" i="0" u="none" strike="noStrike" cap="none" dirty="0">
                          <a:solidFill>
                            <a:schemeClr val="dk1"/>
                          </a:solidFill>
                          <a:latin typeface="Arial"/>
                          <a:ea typeface="Arial"/>
                          <a:cs typeface="Arial"/>
                          <a:sym typeface="Arial"/>
                        </a:rPr>
                        <a:t>X</a:t>
                      </a:r>
                      <a:endParaRPr sz="1400" u="none" strike="noStrike" cap="none" dirty="0">
                        <a:solidFill>
                          <a:schemeClr val="dk1"/>
                        </a:solidFill>
                      </a:endParaRPr>
                    </a:p>
                  </a:txBody>
                  <a:tcPr marL="54675" marR="54675" marT="34175" marB="3417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50" name="Google Shape;50;p1"/>
          <p:cNvSpPr/>
          <p:nvPr/>
        </p:nvSpPr>
        <p:spPr>
          <a:xfrm>
            <a:off x="0" y="43934"/>
            <a:ext cx="184731"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graphicFrame>
        <p:nvGraphicFramePr>
          <p:cNvPr id="51" name="Google Shape;51;p1"/>
          <p:cNvGraphicFramePr/>
          <p:nvPr>
            <p:extLst>
              <p:ext uri="{D42A27DB-BD31-4B8C-83A1-F6EECF244321}">
                <p14:modId xmlns:p14="http://schemas.microsoft.com/office/powerpoint/2010/main" val="881421669"/>
              </p:ext>
            </p:extLst>
          </p:nvPr>
        </p:nvGraphicFramePr>
        <p:xfrm>
          <a:off x="326572" y="5281362"/>
          <a:ext cx="8490875" cy="342570"/>
        </p:xfrm>
        <a:graphic>
          <a:graphicData uri="http://schemas.openxmlformats.org/drawingml/2006/table">
            <a:tbl>
              <a:tblPr>
                <a:noFill/>
                <a:tableStyleId>{EB0F8E48-DB63-4FB5-90B8-1B8E26C78773}</a:tableStyleId>
              </a:tblPr>
              <a:tblGrid>
                <a:gridCol w="2472150">
                  <a:extLst>
                    <a:ext uri="{9D8B030D-6E8A-4147-A177-3AD203B41FA5}">
                      <a16:colId xmlns:a16="http://schemas.microsoft.com/office/drawing/2014/main" val="20000"/>
                    </a:ext>
                  </a:extLst>
                </a:gridCol>
                <a:gridCol w="6018725">
                  <a:extLst>
                    <a:ext uri="{9D8B030D-6E8A-4147-A177-3AD203B41FA5}">
                      <a16:colId xmlns:a16="http://schemas.microsoft.com/office/drawing/2014/main" val="20001"/>
                    </a:ext>
                  </a:extLst>
                </a:gridCol>
              </a:tblGrid>
              <a:tr h="264875">
                <a:tc>
                  <a:txBody>
                    <a:bodyPr/>
                    <a:lstStyle/>
                    <a:p>
                      <a:pPr marL="0" marR="0" lvl="0" indent="0" algn="just" rtl="0">
                        <a:lnSpc>
                          <a:spcPct val="100000"/>
                        </a:lnSpc>
                        <a:spcBef>
                          <a:spcPts val="0"/>
                        </a:spcBef>
                        <a:spcAft>
                          <a:spcPts val="0"/>
                        </a:spcAft>
                        <a:buNone/>
                      </a:pPr>
                      <a:r>
                        <a:rPr lang="es-ES" sz="1800" b="0" i="0" u="none" strike="noStrike" cap="none" dirty="0" err="1">
                          <a:solidFill>
                            <a:srgbClr val="FFFFFF"/>
                          </a:solidFill>
                          <a:latin typeface="Arial"/>
                          <a:ea typeface="Arial"/>
                          <a:cs typeface="Arial"/>
                          <a:sym typeface="Arial"/>
                        </a:rPr>
                        <a:t>Exercices</a:t>
                      </a:r>
                      <a:r>
                        <a:rPr lang="es-ES" sz="1800" b="0" i="0" u="none" strike="noStrike" cap="none" dirty="0">
                          <a:solidFill>
                            <a:srgbClr val="FFFFFF"/>
                          </a:solidFill>
                          <a:latin typeface="Arial"/>
                          <a:ea typeface="Arial"/>
                          <a:cs typeface="Arial"/>
                          <a:sym typeface="Arial"/>
                        </a:rPr>
                        <a:t> </a:t>
                      </a:r>
                      <a:r>
                        <a:rPr lang="es-ES" sz="1800" b="0" i="0" u="none" strike="noStrike" cap="none" dirty="0" err="1">
                          <a:solidFill>
                            <a:srgbClr val="FFFFFF"/>
                          </a:solidFill>
                          <a:latin typeface="Arial"/>
                          <a:ea typeface="Arial"/>
                          <a:cs typeface="Arial"/>
                          <a:sym typeface="Arial"/>
                        </a:rPr>
                        <a:t>inclus</a:t>
                      </a:r>
                      <a:endParaRPr sz="1800" u="none" strike="noStrike" cap="none" dirty="0"/>
                    </a:p>
                  </a:txBody>
                  <a:tcPr marL="54600" marR="54600" marT="34125" marB="341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18C320"/>
                    </a:solidFill>
                  </a:tcPr>
                </a:tc>
                <a:tc>
                  <a:txBody>
                    <a:bodyPr/>
                    <a:lstStyle/>
                    <a:p>
                      <a:pPr marL="0" marR="0" lvl="0" indent="0" algn="just" rtl="0">
                        <a:lnSpc>
                          <a:spcPct val="100000"/>
                        </a:lnSpc>
                        <a:spcBef>
                          <a:spcPts val="0"/>
                        </a:spcBef>
                        <a:spcAft>
                          <a:spcPts val="0"/>
                        </a:spcAft>
                        <a:buNone/>
                      </a:pPr>
                      <a:r>
                        <a:rPr lang="es-ES" sz="1800" b="0" i="0" u="none" strike="noStrike" cap="none" dirty="0">
                          <a:solidFill>
                            <a:schemeClr val="dk1"/>
                          </a:solidFill>
                          <a:latin typeface="Arial"/>
                          <a:ea typeface="Arial"/>
                          <a:cs typeface="Arial"/>
                          <a:sym typeface="Arial"/>
                        </a:rPr>
                        <a:t>Non</a:t>
                      </a:r>
                      <a:endParaRPr sz="1800" u="none" strike="noStrike" cap="none" dirty="0">
                        <a:solidFill>
                          <a:schemeClr val="dk1"/>
                        </a:solidFill>
                      </a:endParaRPr>
                    </a:p>
                  </a:txBody>
                  <a:tcPr marL="54600" marR="54600" marT="34125" marB="34125">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52" name="Google Shape;52;p1"/>
          <p:cNvSpPr/>
          <p:nvPr/>
        </p:nvSpPr>
        <p:spPr>
          <a:xfrm>
            <a:off x="0" y="43934"/>
            <a:ext cx="184731"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53" name="Google Shape;53;p1"/>
          <p:cNvSpPr/>
          <p:nvPr/>
        </p:nvSpPr>
        <p:spPr>
          <a:xfrm>
            <a:off x="0" y="43934"/>
            <a:ext cx="184731"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graphicFrame>
        <p:nvGraphicFramePr>
          <p:cNvPr id="2" name="Tabla 1">
            <a:extLst>
              <a:ext uri="{FF2B5EF4-FFF2-40B4-BE49-F238E27FC236}">
                <a16:creationId xmlns:a16="http://schemas.microsoft.com/office/drawing/2014/main" id="{72F9B940-CB67-2646-9385-3A088DA509E1}"/>
              </a:ext>
            </a:extLst>
          </p:cNvPr>
          <p:cNvGraphicFramePr>
            <a:graphicFrameLocks noGrp="1"/>
          </p:cNvGraphicFramePr>
          <p:nvPr>
            <p:extLst>
              <p:ext uri="{D42A27DB-BD31-4B8C-83A1-F6EECF244321}">
                <p14:modId xmlns:p14="http://schemas.microsoft.com/office/powerpoint/2010/main" val="1690830574"/>
              </p:ext>
            </p:extLst>
          </p:nvPr>
        </p:nvGraphicFramePr>
        <p:xfrm>
          <a:off x="327635" y="5909648"/>
          <a:ext cx="8477796" cy="616904"/>
        </p:xfrm>
        <a:graphic>
          <a:graphicData uri="http://schemas.openxmlformats.org/drawingml/2006/table">
            <a:tbl>
              <a:tblPr/>
              <a:tblGrid>
                <a:gridCol w="2429692">
                  <a:extLst>
                    <a:ext uri="{9D8B030D-6E8A-4147-A177-3AD203B41FA5}">
                      <a16:colId xmlns:a16="http://schemas.microsoft.com/office/drawing/2014/main" val="4097796781"/>
                    </a:ext>
                  </a:extLst>
                </a:gridCol>
                <a:gridCol w="2024743">
                  <a:extLst>
                    <a:ext uri="{9D8B030D-6E8A-4147-A177-3AD203B41FA5}">
                      <a16:colId xmlns:a16="http://schemas.microsoft.com/office/drawing/2014/main" val="3352578713"/>
                    </a:ext>
                  </a:extLst>
                </a:gridCol>
                <a:gridCol w="1841862">
                  <a:extLst>
                    <a:ext uri="{9D8B030D-6E8A-4147-A177-3AD203B41FA5}">
                      <a16:colId xmlns:a16="http://schemas.microsoft.com/office/drawing/2014/main" val="420646528"/>
                    </a:ext>
                  </a:extLst>
                </a:gridCol>
                <a:gridCol w="2181499">
                  <a:extLst>
                    <a:ext uri="{9D8B030D-6E8A-4147-A177-3AD203B41FA5}">
                      <a16:colId xmlns:a16="http://schemas.microsoft.com/office/drawing/2014/main" val="51836284"/>
                    </a:ext>
                  </a:extLst>
                </a:gridCol>
              </a:tblGrid>
              <a:tr h="264865">
                <a:tc>
                  <a:txBody>
                    <a:bodyPr/>
                    <a:lstStyle/>
                    <a:p>
                      <a:pPr algn="just" rtl="0" fontAlgn="t">
                        <a:spcBef>
                          <a:spcPts val="0"/>
                        </a:spcBef>
                        <a:spcAft>
                          <a:spcPts val="0"/>
                        </a:spcAft>
                      </a:pPr>
                      <a:r>
                        <a:rPr lang="en-GB" sz="1800" b="0" i="0" u="none" strike="noStrike" noProof="0" dirty="0">
                          <a:solidFill>
                            <a:srgbClr val="FFFFFF"/>
                          </a:solidFill>
                          <a:latin typeface="Arial"/>
                        </a:rPr>
                        <a:t>Effort </a:t>
                      </a:r>
                      <a:r>
                        <a:rPr lang="en-GB" sz="1800" b="0" i="0" u="none" strike="noStrike" noProof="0" dirty="0">
                          <a:solidFill>
                            <a:srgbClr val="FFFFFF"/>
                          </a:solidFill>
                          <a:latin typeface="+mn-lt"/>
                        </a:rPr>
                        <a:t>pour la capsule</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ctr" rtl="0" fontAlgn="t">
                        <a:spcBef>
                          <a:spcPts val="0"/>
                        </a:spcBef>
                        <a:spcAft>
                          <a:spcPts val="0"/>
                        </a:spcAft>
                      </a:pPr>
                      <a:r>
                        <a:rPr lang="en-GB" sz="1800" b="0" i="0" u="none" strike="noStrike" dirty="0">
                          <a:solidFill>
                            <a:srgbClr val="7F7F7F"/>
                          </a:solidFill>
                          <a:latin typeface="Arial"/>
                        </a:rPr>
                        <a:t> </a:t>
                      </a:r>
                      <a:r>
                        <a:rPr lang="en-GB" sz="1800" b="0" i="0" u="none" strike="noStrike" dirty="0" err="1">
                          <a:solidFill>
                            <a:schemeClr val="tx1"/>
                          </a:solidFill>
                          <a:latin typeface="Arial"/>
                        </a:rPr>
                        <a:t>Contenu</a:t>
                      </a:r>
                      <a:endParaRPr lang="en-GB" sz="1800" b="0" i="0" u="none" strike="noStrike" noProof="0" dirty="0">
                        <a:solidFill>
                          <a:schemeClr val="tx1"/>
                        </a:solidFill>
                        <a:latin typeface="Arial"/>
                      </a:endParaRPr>
                    </a:p>
                    <a:p>
                      <a:pPr algn="ctr" rtl="0" fontAlgn="t">
                        <a:spcBef>
                          <a:spcPts val="0"/>
                        </a:spcBef>
                        <a:spcAft>
                          <a:spcPts val="0"/>
                        </a:spcAft>
                      </a:pPr>
                      <a:r>
                        <a:rPr lang="en-GB" sz="1800" b="0" i="0" u="none" strike="noStrike" dirty="0">
                          <a:solidFill>
                            <a:srgbClr val="7F7F7F"/>
                          </a:solidFill>
                          <a:latin typeface="+mn-lt"/>
                        </a:rPr>
                        <a:t>10 </a:t>
                      </a:r>
                      <a:r>
                        <a:rPr lang="en-GB" sz="1800" b="0" i="0" u="none" strike="noStrike" noProof="0" dirty="0">
                          <a:solidFill>
                            <a:schemeClr val="tx1"/>
                          </a:solidFill>
                          <a:latin typeface="+mn-lt"/>
                        </a:rPr>
                        <a:t>Min.</a:t>
                      </a:r>
                      <a:endParaRPr lang="en-GB"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n-GB" sz="1800" b="0" i="0" u="none" strike="noStrike" dirty="0" err="1">
                          <a:solidFill>
                            <a:schemeClr val="tx1"/>
                          </a:solidFill>
                          <a:latin typeface="+mn-lt"/>
                        </a:rPr>
                        <a:t>Exercices</a:t>
                      </a:r>
                      <a:endParaRPr lang="en-GB" sz="1800" b="0" i="0" u="none" strike="noStrike" noProof="0" dirty="0">
                        <a:solidFill>
                          <a:schemeClr val="tx1"/>
                        </a:solidFill>
                        <a:latin typeface="+mn-lt"/>
                      </a:endParaRPr>
                    </a:p>
                    <a:p>
                      <a:pPr algn="ctr" rtl="0" fontAlgn="t">
                        <a:spcBef>
                          <a:spcPts val="0"/>
                        </a:spcBef>
                        <a:spcAft>
                          <a:spcPts val="0"/>
                        </a:spcAft>
                      </a:pPr>
                      <a:r>
                        <a:rPr lang="en-GB" sz="1800" b="0" i="0" u="none" strike="noStrike" dirty="0">
                          <a:solidFill>
                            <a:srgbClr val="7F7F7F"/>
                          </a:solidFill>
                          <a:latin typeface="+mn-lt"/>
                        </a:rPr>
                        <a:t>- </a:t>
                      </a:r>
                      <a:r>
                        <a:rPr lang="en-GB" sz="1800" b="0" i="0" u="none" strike="noStrike" noProof="0" dirty="0">
                          <a:solidFill>
                            <a:schemeClr val="tx1"/>
                          </a:solidFill>
                          <a:latin typeface="+mn-lt"/>
                        </a:rPr>
                        <a:t>Min.</a:t>
                      </a:r>
                      <a:endParaRPr lang="en-GB"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n-GB" sz="1800" b="0" i="0" u="none" strike="noStrike" dirty="0">
                          <a:solidFill>
                            <a:schemeClr val="tx1"/>
                          </a:solidFill>
                          <a:latin typeface="+mn-lt"/>
                        </a:rPr>
                        <a:t>Matériel suppl.
</a:t>
                      </a:r>
                      <a:r>
                        <a:rPr lang="en-GB" sz="1800" b="0" i="0" u="none" strike="noStrike" dirty="0">
                          <a:solidFill>
                            <a:srgbClr val="7F7F7F"/>
                          </a:solidFill>
                          <a:latin typeface="+mn-lt"/>
                        </a:rPr>
                        <a:t>30 </a:t>
                      </a:r>
                      <a:r>
                        <a:rPr lang="en-GB" sz="1800" b="0" i="0" u="none" strike="noStrike" noProof="0" dirty="0">
                          <a:solidFill>
                            <a:schemeClr val="tx1"/>
                          </a:solidFill>
                          <a:latin typeface="+mn-lt"/>
                        </a:rPr>
                        <a:t>Min.</a:t>
                      </a:r>
                      <a:endParaRPr lang="en-GB"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65998091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4</a:t>
            </a:fld>
            <a:endParaRPr/>
          </a:p>
        </p:txBody>
      </p:sp>
      <p:sp>
        <p:nvSpPr>
          <p:cNvPr id="60" name="Google Shape;60;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None/>
            </a:pPr>
            <a:r>
              <a:rPr lang="es-ES" sz="2800" b="0" i="0" u="none" strike="noStrike" cap="none" dirty="0" err="1">
                <a:solidFill>
                  <a:schemeClr val="lt1"/>
                </a:solidFill>
                <a:latin typeface="Arial"/>
                <a:ea typeface="Arial"/>
                <a:cs typeface="Arial"/>
                <a:sym typeface="Arial"/>
              </a:rPr>
              <a:t>Contenu</a:t>
            </a:r>
            <a:endParaRPr sz="2800" b="0" i="0" u="none" strike="noStrike" cap="none" dirty="0">
              <a:solidFill>
                <a:srgbClr val="000000"/>
              </a:solidFill>
              <a:latin typeface="Arial"/>
              <a:ea typeface="Arial"/>
              <a:cs typeface="Arial"/>
              <a:sym typeface="Arial"/>
            </a:endParaRPr>
          </a:p>
        </p:txBody>
      </p:sp>
      <p:sp>
        <p:nvSpPr>
          <p:cNvPr id="61" name="Google Shape;61;p3"/>
          <p:cNvSpPr/>
          <p:nvPr/>
        </p:nvSpPr>
        <p:spPr>
          <a:xfrm>
            <a:off x="1358538" y="2396683"/>
            <a:ext cx="7354388" cy="1938952"/>
          </a:xfrm>
          <a:prstGeom prst="rect">
            <a:avLst/>
          </a:prstGeom>
          <a:noFill/>
          <a:ln>
            <a:noFill/>
          </a:ln>
        </p:spPr>
        <p:txBody>
          <a:bodyPr spcFirstLastPara="1" wrap="square" lIns="91425" tIns="45700" rIns="91425" bIns="45700" anchor="t" anchorCtr="0">
            <a:spAutoFit/>
          </a:bodyPr>
          <a:lstStyle/>
          <a:p>
            <a:pPr marL="457200" lvl="0" indent="-457200">
              <a:lnSpc>
                <a:spcPct val="150000"/>
              </a:lnSpc>
              <a:buSzPts val="2200"/>
              <a:buFont typeface="Arial"/>
              <a:buAutoNum type="arabicPeriod"/>
            </a:pPr>
            <a:r>
              <a:rPr lang="fr-FR" sz="2000" dirty="0"/>
              <a:t>Brève présentation et liens vers les principales certifications et labels RSE : approche générale 
Brève présentation et liens vers les principales certifications et labels RSE : approche sectorielle </a:t>
            </a:r>
            <a:endParaRPr dirty="0"/>
          </a:p>
        </p:txBody>
      </p:sp>
      <p:sp>
        <p:nvSpPr>
          <p:cNvPr id="62" name="Google Shape;62;p3"/>
          <p:cNvSpPr/>
          <p:nvPr/>
        </p:nvSpPr>
        <p:spPr>
          <a:xfrm>
            <a:off x="876753" y="2360711"/>
            <a:ext cx="338093" cy="1754089"/>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6"/>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5</a:t>
            </a:fld>
            <a:endParaRPr/>
          </a:p>
        </p:txBody>
      </p:sp>
      <p:sp>
        <p:nvSpPr>
          <p:cNvPr id="68" name="Google Shape;68;p6"/>
          <p:cNvSpPr/>
          <p:nvPr/>
        </p:nvSpPr>
        <p:spPr>
          <a:xfrm>
            <a:off x="319069" y="1819107"/>
            <a:ext cx="8367731" cy="4524275"/>
          </a:xfrm>
          <a:prstGeom prst="rect">
            <a:avLst/>
          </a:prstGeom>
          <a:noFill/>
          <a:ln>
            <a:noFill/>
          </a:ln>
        </p:spPr>
        <p:txBody>
          <a:bodyPr spcFirstLastPara="1" wrap="square" lIns="91425" tIns="45700" rIns="91425" bIns="45700" anchor="t" anchorCtr="0">
            <a:spAutoFit/>
          </a:bodyPr>
          <a:lstStyle/>
          <a:p>
            <a:pPr lvl="0" algn="just"/>
            <a:r>
              <a:rPr lang="fr-FR" sz="1600" dirty="0">
                <a:solidFill>
                  <a:schemeClr val="dk1"/>
                </a:solidFill>
              </a:rPr>
              <a:t>Cette capsule comprend les </a:t>
            </a:r>
            <a:r>
              <a:rPr lang="fr-FR" sz="1600" b="1" dirty="0">
                <a:solidFill>
                  <a:srgbClr val="18C320"/>
                </a:solidFill>
              </a:rPr>
              <a:t>principales sources à prendre en compte </a:t>
            </a:r>
            <a:r>
              <a:rPr lang="fr-FR" sz="1600" dirty="0">
                <a:solidFill>
                  <a:schemeClr val="dk1"/>
                </a:solidFill>
              </a:rPr>
              <a:t>en relation avec les certifications et labels de Responsabilité Sociétale des Entreprises qui pourraient être </a:t>
            </a:r>
            <a:r>
              <a:rPr lang="fr-FR" sz="1600" b="1" dirty="0">
                <a:solidFill>
                  <a:srgbClr val="18C320"/>
                </a:solidFill>
              </a:rPr>
              <a:t>appliqués au secteur de la logistique</a:t>
            </a:r>
            <a:r>
              <a:rPr lang="fr-FR" sz="1600" dirty="0">
                <a:solidFill>
                  <a:schemeClr val="dk1"/>
                </a:solidFill>
              </a:rPr>
              <a:t>. Les sources incluses ici se réfèrent aux certifications, normes et labels avec un :
</a:t>
            </a:r>
            <a:endParaRPr sz="1600" b="0" i="0" u="none" strike="noStrike" cap="none" dirty="0">
              <a:solidFill>
                <a:schemeClr val="dk1"/>
              </a:solidFill>
              <a:latin typeface="Arial"/>
              <a:ea typeface="Arial"/>
              <a:cs typeface="Arial"/>
              <a:sym typeface="Arial"/>
            </a:endParaRPr>
          </a:p>
          <a:p>
            <a:pPr marL="285750" lvl="0" indent="-285750">
              <a:buSzPts val="1600"/>
              <a:buFont typeface="Noto Sans Symbols"/>
              <a:buChar char="▪"/>
            </a:pPr>
            <a:r>
              <a:rPr lang="es-ES" sz="1600" b="1" dirty="0" err="1">
                <a:solidFill>
                  <a:srgbClr val="18C320"/>
                </a:solidFill>
              </a:rPr>
              <a:t>Approche</a:t>
            </a:r>
            <a:r>
              <a:rPr lang="es-ES" sz="1600" b="1" dirty="0">
                <a:solidFill>
                  <a:srgbClr val="18C320"/>
                </a:solidFill>
              </a:rPr>
              <a:t> </a:t>
            </a:r>
            <a:r>
              <a:rPr lang="es-ES" sz="1600" b="1" dirty="0" err="1">
                <a:solidFill>
                  <a:srgbClr val="18C320"/>
                </a:solidFill>
              </a:rPr>
              <a:t>générale</a:t>
            </a:r>
            <a:endParaRPr lang="es-ES" sz="1600" b="1" dirty="0">
              <a:solidFill>
                <a:srgbClr val="18C320"/>
              </a:solidFill>
            </a:endParaRPr>
          </a:p>
          <a:p>
            <a:pPr marL="285750" lvl="0" indent="-285750">
              <a:buSzPts val="1600"/>
              <a:buFont typeface="Noto Sans Symbols"/>
              <a:buChar char="▪"/>
            </a:pPr>
            <a:endParaRPr sz="1600" b="0" i="0" u="none" strike="noStrike" cap="none" dirty="0">
              <a:solidFill>
                <a:schemeClr val="dk1"/>
              </a:solidFill>
              <a:latin typeface="Arial"/>
              <a:ea typeface="Arial"/>
              <a:cs typeface="Arial"/>
              <a:sym typeface="Arial"/>
            </a:endParaRPr>
          </a:p>
          <a:p>
            <a:pPr marL="557213" lvl="0" indent="-271463">
              <a:buSzPts val="1600"/>
              <a:buFont typeface="Arial"/>
              <a:buChar char="-"/>
            </a:pPr>
            <a:r>
              <a:rPr lang="fr-FR" sz="1600" dirty="0">
                <a:solidFill>
                  <a:schemeClr val="dk1"/>
                </a:solidFill>
              </a:rPr>
              <a:t>Pacte mondial des Nations Unies</a:t>
            </a:r>
            <a:r>
              <a:rPr lang="es-ES" sz="1600" dirty="0">
                <a:solidFill>
                  <a:schemeClr val="dk1"/>
                </a:solidFill>
              </a:rPr>
              <a:t>
Norme ISO 26000
</a:t>
            </a:r>
            <a:r>
              <a:rPr lang="es-ES" sz="1600" dirty="0" err="1">
                <a:solidFill>
                  <a:schemeClr val="dk1"/>
                </a:solidFill>
              </a:rPr>
              <a:t>Famille</a:t>
            </a:r>
            <a:r>
              <a:rPr lang="es-ES" sz="1600" dirty="0">
                <a:solidFill>
                  <a:schemeClr val="dk1"/>
                </a:solidFill>
              </a:rPr>
              <a:t> ISO 14000
B </a:t>
            </a:r>
            <a:r>
              <a:rPr lang="es-ES" sz="1600" dirty="0" err="1">
                <a:solidFill>
                  <a:schemeClr val="dk1"/>
                </a:solidFill>
              </a:rPr>
              <a:t>Corp</a:t>
            </a:r>
            <a:r>
              <a:rPr lang="es-ES" sz="1600" dirty="0">
                <a:solidFill>
                  <a:schemeClr val="dk1"/>
                </a:solidFill>
              </a:rPr>
              <a:t> </a:t>
            </a:r>
            <a:r>
              <a:rPr lang="es-ES" sz="1600" dirty="0" err="1">
                <a:solidFill>
                  <a:schemeClr val="dk1"/>
                </a:solidFill>
              </a:rPr>
              <a:t>Certification</a:t>
            </a:r>
            <a:r>
              <a:rPr lang="es-ES" sz="1600" dirty="0">
                <a:solidFill>
                  <a:schemeClr val="dk1"/>
                </a:solidFill>
              </a:rPr>
              <a:t>
Normes GRI</a:t>
            </a:r>
          </a:p>
          <a:p>
            <a:pPr marL="557213" lvl="0" indent="-271463">
              <a:buSzPts val="1600"/>
              <a:buFont typeface="Arial"/>
              <a:buChar char="-"/>
            </a:pPr>
            <a:endParaRPr sz="1600" b="0" i="0" u="none" strike="noStrike" cap="none" dirty="0">
              <a:solidFill>
                <a:schemeClr val="dk1"/>
              </a:solidFill>
              <a:latin typeface="Arial"/>
              <a:ea typeface="Arial"/>
              <a:cs typeface="Arial"/>
              <a:sym typeface="Arial"/>
            </a:endParaRPr>
          </a:p>
          <a:p>
            <a:pPr marL="285750" lvl="0" indent="-285750">
              <a:buSzPts val="1600"/>
              <a:buFont typeface="Noto Sans Symbols"/>
              <a:buChar char="▪"/>
            </a:pPr>
            <a:r>
              <a:rPr lang="es-ES" sz="1600" b="1" dirty="0" err="1">
                <a:solidFill>
                  <a:srgbClr val="18C320"/>
                </a:solidFill>
              </a:rPr>
              <a:t>Approche</a:t>
            </a:r>
            <a:r>
              <a:rPr lang="es-ES" sz="1600" b="1" dirty="0">
                <a:solidFill>
                  <a:srgbClr val="18C320"/>
                </a:solidFill>
              </a:rPr>
              <a:t> </a:t>
            </a:r>
            <a:r>
              <a:rPr lang="es-ES" sz="1600" b="1" dirty="0" err="1">
                <a:solidFill>
                  <a:srgbClr val="18C320"/>
                </a:solidFill>
              </a:rPr>
              <a:t>sectorielle</a:t>
            </a:r>
            <a:r>
              <a:rPr lang="es-ES" sz="1600" b="0" i="0" u="none" strike="noStrike" cap="none" dirty="0">
                <a:solidFill>
                  <a:schemeClr val="dk1"/>
                </a:solidFill>
                <a:latin typeface="Arial"/>
                <a:ea typeface="Arial"/>
                <a:cs typeface="Arial"/>
                <a:sym typeface="Arial"/>
              </a:rPr>
              <a:t>, </a:t>
            </a:r>
            <a:r>
              <a:rPr lang="fr-FR" sz="1600" dirty="0">
                <a:solidFill>
                  <a:schemeClr val="dk1"/>
                </a:solidFill>
              </a:rPr>
              <a:t>pour être applicable à la logistique et au transport</a:t>
            </a:r>
            <a:endParaRPr dirty="0"/>
          </a:p>
          <a:p>
            <a:pPr marL="0" marR="0" lvl="0" indent="0" algn="l" rtl="0">
              <a:lnSpc>
                <a:spcPct val="100000"/>
              </a:lnSpc>
              <a:spcBef>
                <a:spcPts val="0"/>
              </a:spcBef>
              <a:spcAft>
                <a:spcPts val="0"/>
              </a:spcAft>
              <a:buNone/>
            </a:pPr>
            <a:endParaRPr sz="1600" b="0" i="0" u="none" strike="noStrike" cap="none" dirty="0">
              <a:solidFill>
                <a:schemeClr val="dk1"/>
              </a:solidFill>
              <a:latin typeface="Arial"/>
              <a:ea typeface="Arial"/>
              <a:cs typeface="Arial"/>
              <a:sym typeface="Arial"/>
            </a:endParaRPr>
          </a:p>
          <a:p>
            <a:pPr marL="557213" lvl="0" indent="-271463">
              <a:buSzPts val="1600"/>
              <a:buFont typeface="Arial"/>
              <a:buChar char="-"/>
            </a:pPr>
            <a:r>
              <a:rPr lang="fr-FR" sz="1600" dirty="0">
                <a:solidFill>
                  <a:schemeClr val="dk1"/>
                </a:solidFill>
              </a:rPr>
              <a:t>Green </a:t>
            </a:r>
            <a:r>
              <a:rPr lang="fr-FR" sz="1600" dirty="0" err="1">
                <a:solidFill>
                  <a:schemeClr val="dk1"/>
                </a:solidFill>
              </a:rPr>
              <a:t>Freight</a:t>
            </a:r>
            <a:r>
              <a:rPr lang="fr-FR" sz="1600" dirty="0">
                <a:solidFill>
                  <a:schemeClr val="dk1"/>
                </a:solidFill>
              </a:rPr>
              <a:t> Europe
</a:t>
            </a:r>
            <a:r>
              <a:rPr lang="fr-FR" sz="1600" dirty="0" err="1">
                <a:solidFill>
                  <a:schemeClr val="dk1"/>
                </a:solidFill>
              </a:rPr>
              <a:t>Ecovadis</a:t>
            </a:r>
            <a:r>
              <a:rPr lang="fr-FR" sz="1600" dirty="0">
                <a:solidFill>
                  <a:schemeClr val="dk1"/>
                </a:solidFill>
              </a:rPr>
              <a:t> (approche générale avec cahier des charges sectoriel)</a:t>
            </a:r>
            <a:endParaRPr sz="16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600" b="0" i="0" u="none" strike="noStrike" cap="none" dirty="0">
              <a:solidFill>
                <a:schemeClr val="dk1"/>
              </a:solidFill>
              <a:latin typeface="Arial"/>
              <a:ea typeface="Arial"/>
              <a:cs typeface="Arial"/>
              <a:sym typeface="Arial"/>
            </a:endParaRPr>
          </a:p>
        </p:txBody>
      </p:sp>
      <p:sp>
        <p:nvSpPr>
          <p:cNvPr id="69" name="Google Shape;69;p6"/>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pPr>
            <a:r>
              <a:rPr lang="es-ES" sz="2800" b="0" i="0" u="none" strike="noStrike" cap="none" dirty="0" err="1">
                <a:solidFill>
                  <a:schemeClr val="lt1"/>
                </a:solidFill>
                <a:latin typeface="Arial"/>
                <a:ea typeface="Arial"/>
                <a:cs typeface="Arial"/>
                <a:sym typeface="Arial"/>
              </a:rPr>
              <a:t>Instructions</a:t>
            </a:r>
            <a:r>
              <a:rPr lang="es-ES" sz="2800" b="0" i="0" u="none" strike="noStrike" cap="none" dirty="0">
                <a:solidFill>
                  <a:schemeClr val="lt1"/>
                </a:solidFill>
                <a:latin typeface="Arial"/>
                <a:ea typeface="Arial"/>
                <a:cs typeface="Arial"/>
                <a:sym typeface="Arial"/>
              </a:rPr>
              <a:t> </a:t>
            </a:r>
            <a:r>
              <a:rPr lang="fr-FR" sz="2800" dirty="0">
                <a:solidFill>
                  <a:schemeClr val="lt1"/>
                </a:solidFill>
              </a:rPr>
              <a:t>pour le document, révision de la source</a:t>
            </a:r>
            <a:endParaRPr sz="2800" b="0" i="0" u="none" strike="noStrike" cap="none" dirty="0">
              <a:solidFill>
                <a:schemeClr val="lt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s-ES"/>
              <a:t>6</a:t>
            </a:fld>
            <a:endParaRPr/>
          </a:p>
        </p:txBody>
      </p:sp>
      <p:sp>
        <p:nvSpPr>
          <p:cNvPr id="75" name="Google Shape;75;p1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pPr>
            <a:r>
              <a:rPr lang="fr-FR" sz="2800" dirty="0">
                <a:solidFill>
                  <a:schemeClr val="lt1"/>
                </a:solidFill>
              </a:rPr>
              <a:t>Pacte mondial des Nations Unies</a:t>
            </a:r>
            <a:endParaRPr dirty="0"/>
          </a:p>
        </p:txBody>
      </p:sp>
      <p:sp>
        <p:nvSpPr>
          <p:cNvPr id="76" name="Google Shape;76;p10"/>
          <p:cNvSpPr/>
          <p:nvPr/>
        </p:nvSpPr>
        <p:spPr>
          <a:xfrm>
            <a:off x="326575" y="1704724"/>
            <a:ext cx="8495175" cy="1495675"/>
          </a:xfrm>
          <a:prstGeom prst="rect">
            <a:avLst/>
          </a:prstGeom>
          <a:noFill/>
          <a:ln>
            <a:noFill/>
          </a:ln>
        </p:spPr>
        <p:txBody>
          <a:bodyPr spcFirstLastPara="1" wrap="square" lIns="91425" tIns="45700" rIns="91425" bIns="45700" anchor="t" anchorCtr="0">
            <a:noAutofit/>
          </a:bodyPr>
          <a:lstStyle/>
          <a:p>
            <a:pPr lvl="0" algn="just">
              <a:buSzPts val="2000"/>
            </a:pPr>
            <a:r>
              <a:rPr lang="fr-FR" sz="2000" dirty="0">
                <a:solidFill>
                  <a:schemeClr val="dk1"/>
                </a:solidFill>
              </a:rPr>
              <a:t>La </a:t>
            </a:r>
            <a:r>
              <a:rPr lang="fr-FR" sz="2000" b="1" dirty="0">
                <a:solidFill>
                  <a:srgbClr val="18C320"/>
                </a:solidFill>
              </a:rPr>
              <a:t>plus grande initiative de développement durable des entreprises au monde</a:t>
            </a:r>
            <a:r>
              <a:rPr lang="fr-FR" sz="2000" dirty="0">
                <a:solidFill>
                  <a:schemeClr val="dk1"/>
                </a:solidFill>
              </a:rPr>
              <a:t>, promue par les Nations Unies. Il s’agit d’une initiative volontaire basée sur les engagements des PDG à mettre en œuvre les principes universels de durabilité afin de prendre des mesures pour soutenir les objectifs de l’ONU.
</a:t>
            </a:r>
            <a:endParaRPr lang="es-ES" sz="2000" dirty="0">
              <a:solidFill>
                <a:schemeClr val="dk1"/>
              </a:solidFill>
            </a:endParaRPr>
          </a:p>
          <a:p>
            <a:pPr marL="0" marR="0" lvl="0" indent="0" algn="just" rtl="0">
              <a:lnSpc>
                <a:spcPct val="100000"/>
              </a:lnSpc>
              <a:spcBef>
                <a:spcPts val="0"/>
              </a:spcBef>
              <a:spcAft>
                <a:spcPts val="0"/>
              </a:spcAft>
              <a:buClr>
                <a:srgbClr val="000000"/>
              </a:buClr>
              <a:buSzPts val="2000"/>
              <a:buFont typeface="Arial"/>
              <a:buNone/>
            </a:pPr>
            <a:endParaRPr lang="es-ES" sz="2000" dirty="0">
              <a:solidFill>
                <a:schemeClr val="dk1"/>
              </a:solidFill>
            </a:endParaRPr>
          </a:p>
        </p:txBody>
      </p:sp>
      <p:pic>
        <p:nvPicPr>
          <p:cNvPr id="4" name="Imagen 3">
            <a:extLst>
              <a:ext uri="{FF2B5EF4-FFF2-40B4-BE49-F238E27FC236}">
                <a16:creationId xmlns:a16="http://schemas.microsoft.com/office/drawing/2014/main" id="{D6D1A94F-A6F5-85C9-C4B8-F65C4C5752ED}"/>
              </a:ext>
            </a:extLst>
          </p:cNvPr>
          <p:cNvPicPr>
            <a:picLocks noChangeAspect="1"/>
          </p:cNvPicPr>
          <p:nvPr/>
        </p:nvPicPr>
        <p:blipFill>
          <a:blip r:embed="rId3"/>
          <a:stretch>
            <a:fillRect/>
          </a:stretch>
        </p:blipFill>
        <p:spPr>
          <a:xfrm>
            <a:off x="4574162" y="3429000"/>
            <a:ext cx="3943350" cy="1162050"/>
          </a:xfrm>
          <a:prstGeom prst="rect">
            <a:avLst/>
          </a:prstGeom>
        </p:spPr>
      </p:pic>
      <p:sp>
        <p:nvSpPr>
          <p:cNvPr id="12" name="Google Shape;76;p10">
            <a:extLst>
              <a:ext uri="{FF2B5EF4-FFF2-40B4-BE49-F238E27FC236}">
                <a16:creationId xmlns:a16="http://schemas.microsoft.com/office/drawing/2014/main" id="{6308573C-394E-E07F-AB5D-619AC671DA22}"/>
              </a:ext>
            </a:extLst>
          </p:cNvPr>
          <p:cNvSpPr/>
          <p:nvPr/>
        </p:nvSpPr>
        <p:spPr>
          <a:xfrm>
            <a:off x="963038" y="3370121"/>
            <a:ext cx="3025302" cy="1495675"/>
          </a:xfrm>
          <a:prstGeom prst="rect">
            <a:avLst/>
          </a:prstGeom>
          <a:noFill/>
          <a:ln>
            <a:noFill/>
          </a:ln>
        </p:spPr>
        <p:txBody>
          <a:bodyPr spcFirstLastPara="1" wrap="square" lIns="91425" tIns="45700" rIns="91425" bIns="45700" anchor="t" anchorCtr="0">
            <a:noAutofit/>
          </a:bodyPr>
          <a:lstStyle/>
          <a:p>
            <a:pPr lvl="0" algn="just">
              <a:buSzPts val="2000"/>
            </a:pPr>
            <a:r>
              <a:rPr lang="es-ES" sz="2000" b="0" i="0" u="none" strike="noStrike" cap="none" dirty="0" err="1">
                <a:solidFill>
                  <a:schemeClr val="dk1"/>
                </a:solidFill>
                <a:latin typeface="Arial"/>
                <a:ea typeface="Arial"/>
                <a:cs typeface="Arial"/>
                <a:sym typeface="Arial"/>
              </a:rPr>
              <a:t>Source</a:t>
            </a:r>
            <a:r>
              <a:rPr lang="es-ES" sz="2000" dirty="0">
                <a:solidFill>
                  <a:schemeClr val="dk1"/>
                </a:solidFill>
              </a:rPr>
              <a:t> (site web en EN)</a:t>
            </a:r>
            <a:r>
              <a:rPr lang="es-ES" sz="2000" b="0" i="0" u="none" strike="noStrike" cap="none" dirty="0">
                <a:solidFill>
                  <a:schemeClr val="dk1"/>
                </a:solidFill>
                <a:latin typeface="Arial"/>
                <a:ea typeface="Arial"/>
                <a:cs typeface="Arial"/>
                <a:sym typeface="Arial"/>
              </a:rPr>
              <a:t>: </a:t>
            </a:r>
            <a:r>
              <a:rPr lang="en-GB" sz="2000" b="0" i="0" u="none" strike="noStrike" cap="none" dirty="0">
                <a:solidFill>
                  <a:schemeClr val="dk1"/>
                </a:solidFill>
                <a:latin typeface="Arial"/>
                <a:ea typeface="Arial"/>
                <a:cs typeface="Arial"/>
                <a:sym typeface="Arial"/>
              </a:rPr>
              <a:t>United Nations. (2022). </a:t>
            </a:r>
            <a:r>
              <a:rPr lang="en-GB" sz="2000" b="0" i="1" u="none" strike="noStrike" cap="none" dirty="0">
                <a:solidFill>
                  <a:schemeClr val="dk1"/>
                </a:solidFill>
                <a:latin typeface="Arial"/>
                <a:ea typeface="Arial"/>
                <a:cs typeface="Arial"/>
                <a:sym typeface="Arial"/>
              </a:rPr>
              <a:t>The 10 principles of UN </a:t>
            </a:r>
            <a:r>
              <a:rPr lang="es-ES" sz="2000" b="0" i="1" u="none" strike="noStrike" cap="none" dirty="0">
                <a:solidFill>
                  <a:schemeClr val="dk1"/>
                </a:solidFill>
                <a:latin typeface="Arial"/>
                <a:ea typeface="Arial"/>
                <a:cs typeface="Arial"/>
                <a:sym typeface="Arial"/>
              </a:rPr>
              <a:t>Global Compact</a:t>
            </a:r>
            <a:r>
              <a:rPr lang="es-ES" sz="2000" b="0" i="0" u="none" strike="noStrike" cap="none" dirty="0">
                <a:solidFill>
                  <a:schemeClr val="dk1"/>
                </a:solidFill>
                <a:latin typeface="Arial"/>
                <a:ea typeface="Arial"/>
                <a:cs typeface="Arial"/>
                <a:sym typeface="Arial"/>
              </a:rPr>
              <a:t>. </a:t>
            </a:r>
            <a:r>
              <a:rPr lang="es-ES" sz="2000" b="0" i="0" u="sng" strike="noStrike" cap="none" dirty="0">
                <a:solidFill>
                  <a:schemeClr val="dk1"/>
                </a:solidFill>
                <a:latin typeface="Arial"/>
                <a:ea typeface="Arial"/>
                <a:cs typeface="Arial"/>
                <a:sym typeface="Arial"/>
                <a:hlinkClick r:id="rId4">
                  <a:extLst>
                    <a:ext uri="{A12FA001-AC4F-418D-AE19-62706E023703}">
                      <ahyp:hlinkClr xmlns:ahyp="http://schemas.microsoft.com/office/drawing/2018/hyperlinkcolor" val="tx"/>
                    </a:ext>
                  </a:extLst>
                </a:hlinkClick>
              </a:rPr>
              <a:t>https://www.unglobalcompact.org/what-is-gc/mission/principles</a:t>
            </a:r>
            <a:r>
              <a:rPr lang="es-ES" sz="2000" b="0" i="0" u="sng" strike="noStrike" cap="none" dirty="0">
                <a:solidFill>
                  <a:schemeClr val="dk1"/>
                </a:solidFill>
                <a:latin typeface="Arial"/>
                <a:ea typeface="Arial"/>
                <a:cs typeface="Arial"/>
                <a:sym typeface="Arial"/>
              </a:rPr>
              <a:t>  </a:t>
            </a:r>
            <a:r>
              <a:rPr lang="es-ES" sz="2000" b="0" i="0" u="none" strike="noStrike" cap="none" dirty="0">
                <a:solidFill>
                  <a:schemeClr val="dk1"/>
                </a:solidFill>
                <a:latin typeface="Arial"/>
                <a:ea typeface="Arial"/>
                <a:cs typeface="Arial"/>
                <a:sym typeface="Arial"/>
              </a:rPr>
              <a:t> </a:t>
            </a:r>
            <a:endParaRPr sz="2000" b="0" i="0" u="none" strike="noStrike" cap="none" dirty="0">
              <a:solidFill>
                <a:schemeClr val="lt1"/>
              </a:solidFill>
              <a:latin typeface="Arial"/>
              <a:ea typeface="Arial"/>
              <a:cs typeface="Arial"/>
              <a:sym typeface="Arial"/>
            </a:endParaRPr>
          </a:p>
        </p:txBody>
      </p:sp>
      <p:pic>
        <p:nvPicPr>
          <p:cNvPr id="3" name="Imagen 2" descr="Icono&#10;&#10;Descripción generada automáticamente">
            <a:extLst>
              <a:ext uri="{FF2B5EF4-FFF2-40B4-BE49-F238E27FC236}">
                <a16:creationId xmlns:a16="http://schemas.microsoft.com/office/drawing/2014/main" id="{CB5AF763-EA7F-394C-5D2B-6876E3B4EE77}"/>
              </a:ext>
            </a:extLst>
          </p:cNvPr>
          <p:cNvPicPr>
            <a:picLocks noChangeAspect="1"/>
          </p:cNvPicPr>
          <p:nvPr/>
        </p:nvPicPr>
        <p:blipFill>
          <a:blip r:embed="rId5"/>
          <a:stretch>
            <a:fillRect/>
          </a:stretch>
        </p:blipFill>
        <p:spPr>
          <a:xfrm>
            <a:off x="234904" y="3302027"/>
            <a:ext cx="688958" cy="68895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s-ES"/>
              <a:t>7</a:t>
            </a:fld>
            <a:endParaRPr/>
          </a:p>
        </p:txBody>
      </p:sp>
      <p:sp>
        <p:nvSpPr>
          <p:cNvPr id="75" name="Google Shape;75;p1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pPr>
            <a:r>
              <a:rPr lang="fr-FR" sz="2800" dirty="0">
                <a:solidFill>
                  <a:schemeClr val="lt1"/>
                </a:solidFill>
              </a:rPr>
              <a:t>Pacte mondial des Nations Unies</a:t>
            </a:r>
            <a:endParaRPr dirty="0"/>
          </a:p>
        </p:txBody>
      </p:sp>
      <p:sp>
        <p:nvSpPr>
          <p:cNvPr id="8" name="Google Shape;76;p10">
            <a:extLst>
              <a:ext uri="{FF2B5EF4-FFF2-40B4-BE49-F238E27FC236}">
                <a16:creationId xmlns:a16="http://schemas.microsoft.com/office/drawing/2014/main" id="{C10ED860-74D1-5DB8-2184-901498562818}"/>
              </a:ext>
            </a:extLst>
          </p:cNvPr>
          <p:cNvSpPr/>
          <p:nvPr/>
        </p:nvSpPr>
        <p:spPr>
          <a:xfrm>
            <a:off x="607742" y="3510805"/>
            <a:ext cx="7928516" cy="3261784"/>
          </a:xfrm>
          <a:prstGeom prst="rect">
            <a:avLst/>
          </a:prstGeom>
          <a:noFill/>
          <a:ln w="15875">
            <a:solidFill>
              <a:schemeClr val="accent1"/>
            </a:solidFill>
            <a:prstDash val="dash"/>
          </a:ln>
        </p:spPr>
        <p:txBody>
          <a:bodyPr spcFirstLastPara="1" wrap="square" lIns="91425" tIns="45700" rIns="91425" bIns="45700" anchor="t" anchorCtr="0">
            <a:noAutofit/>
          </a:bodyPr>
          <a:lstStyle/>
          <a:p>
            <a:pPr lvl="0" algn="just">
              <a:buSzPts val="2000"/>
            </a:pPr>
            <a:r>
              <a:rPr lang="fr-FR" sz="1300" dirty="0">
                <a:solidFill>
                  <a:schemeClr val="bg2"/>
                </a:solidFill>
              </a:rPr>
              <a:t>P1 : Les entreprises devraient soutenir et respecter la protection des droits de l’homme internationalement proclamés ; et
P2 : s’assurer qu’ils ne sont pas complices de violations des droits de l’homme.</a:t>
            </a:r>
          </a:p>
          <a:p>
            <a:pPr lvl="0" algn="just">
              <a:buSzPts val="2000"/>
            </a:pPr>
            <a:r>
              <a:rPr lang="fr-FR" sz="1300" dirty="0">
                <a:solidFill>
                  <a:schemeClr val="bg2"/>
                </a:solidFill>
              </a:rPr>
              <a:t>
P3: Les entreprises devraient respecter la liberté syndicale et la reconnaissance effective du droit de négociation collective;
P4: l’élimination de toutes les formes de travail forcé et obligatoire;
P5: l’abolition effective du travail des enfants; et
P6: l’élimination de la discrimination en matière d’emploi et de profession.</a:t>
            </a:r>
          </a:p>
          <a:p>
            <a:pPr lvl="0" algn="just">
              <a:buSzPts val="2000"/>
            </a:pPr>
            <a:r>
              <a:rPr lang="fr-FR" sz="1300" dirty="0">
                <a:solidFill>
                  <a:schemeClr val="bg2"/>
                </a:solidFill>
              </a:rPr>
              <a:t>
P7 : Les entreprises devraient soutenir une approche de précaution face aux défis environnementaux ;
P8 : prendre des initiatives pour promouvoir une plus grande responsabilité environnementale; et
P9: encourager le développement et la diffusion de technologies respectueuses de l’environnement.</a:t>
            </a:r>
          </a:p>
          <a:p>
            <a:pPr lvl="0" algn="just">
              <a:buSzPts val="2000"/>
            </a:pPr>
            <a:r>
              <a:rPr lang="fr-FR" sz="1300" dirty="0">
                <a:solidFill>
                  <a:schemeClr val="bg2"/>
                </a:solidFill>
              </a:rPr>
              <a:t>
P10 : Les entreprises devraient lutter contre la corruption sous toutes ses formes, y compris l’extorsion et les pots-de-vin.</a:t>
            </a:r>
            <a:r>
              <a:rPr lang="fr-FR" sz="1300" b="1" dirty="0">
                <a:solidFill>
                  <a:schemeClr val="bg2"/>
                </a:solidFill>
              </a:rPr>
              <a:t>
</a:t>
            </a:r>
            <a:endParaRPr lang="en-GB" sz="1300" b="0" i="0" u="none" strike="noStrike" cap="none" dirty="0">
              <a:solidFill>
                <a:schemeClr val="lt1"/>
              </a:solidFill>
              <a:latin typeface="Arial"/>
              <a:ea typeface="Arial"/>
              <a:cs typeface="Arial"/>
              <a:sym typeface="Arial"/>
            </a:endParaRPr>
          </a:p>
        </p:txBody>
      </p:sp>
      <p:pic>
        <p:nvPicPr>
          <p:cNvPr id="3" name="Imagen 2">
            <a:extLst>
              <a:ext uri="{FF2B5EF4-FFF2-40B4-BE49-F238E27FC236}">
                <a16:creationId xmlns:a16="http://schemas.microsoft.com/office/drawing/2014/main" id="{B1EB0D11-E6CD-477C-F51F-1DD9DAE6D09B}"/>
              </a:ext>
            </a:extLst>
          </p:cNvPr>
          <p:cNvPicPr>
            <a:picLocks noChangeAspect="1"/>
          </p:cNvPicPr>
          <p:nvPr/>
        </p:nvPicPr>
        <p:blipFill rotWithShape="1">
          <a:blip r:embed="rId3"/>
          <a:srcRect b="29244"/>
          <a:stretch/>
        </p:blipFill>
        <p:spPr>
          <a:xfrm>
            <a:off x="1631267" y="1737383"/>
            <a:ext cx="5667375" cy="1691617"/>
          </a:xfrm>
          <a:prstGeom prst="rect">
            <a:avLst/>
          </a:prstGeom>
        </p:spPr>
      </p:pic>
      <p:pic>
        <p:nvPicPr>
          <p:cNvPr id="2" name="Imagen 1">
            <a:extLst>
              <a:ext uri="{FF2B5EF4-FFF2-40B4-BE49-F238E27FC236}">
                <a16:creationId xmlns:a16="http://schemas.microsoft.com/office/drawing/2014/main" id="{08D3C5FE-DA3D-33F8-4C73-B090DD9FB90C}"/>
              </a:ext>
            </a:extLst>
          </p:cNvPr>
          <p:cNvPicPr>
            <a:picLocks noChangeAspect="1"/>
          </p:cNvPicPr>
          <p:nvPr/>
        </p:nvPicPr>
        <p:blipFill rotWithShape="1">
          <a:blip r:embed="rId3"/>
          <a:srcRect l="9372" t="25620" r="76779" b="29244"/>
          <a:stretch/>
        </p:blipFill>
        <p:spPr>
          <a:xfrm>
            <a:off x="127616" y="3613631"/>
            <a:ext cx="353951" cy="486600"/>
          </a:xfrm>
          <a:prstGeom prst="rect">
            <a:avLst/>
          </a:prstGeom>
        </p:spPr>
      </p:pic>
      <p:pic>
        <p:nvPicPr>
          <p:cNvPr id="4" name="Imagen 3">
            <a:extLst>
              <a:ext uri="{FF2B5EF4-FFF2-40B4-BE49-F238E27FC236}">
                <a16:creationId xmlns:a16="http://schemas.microsoft.com/office/drawing/2014/main" id="{CA1D50D4-5E37-1DEC-059C-2E6F09BACF8E}"/>
              </a:ext>
            </a:extLst>
          </p:cNvPr>
          <p:cNvPicPr>
            <a:picLocks noChangeAspect="1"/>
          </p:cNvPicPr>
          <p:nvPr/>
        </p:nvPicPr>
        <p:blipFill rotWithShape="1">
          <a:blip r:embed="rId3"/>
          <a:srcRect l="75616" t="25620" r="5589" b="29244"/>
          <a:stretch/>
        </p:blipFill>
        <p:spPr>
          <a:xfrm>
            <a:off x="63023" y="6196926"/>
            <a:ext cx="480334" cy="486600"/>
          </a:xfrm>
          <a:prstGeom prst="rect">
            <a:avLst/>
          </a:prstGeom>
        </p:spPr>
      </p:pic>
      <p:pic>
        <p:nvPicPr>
          <p:cNvPr id="5" name="Imagen 4">
            <a:extLst>
              <a:ext uri="{FF2B5EF4-FFF2-40B4-BE49-F238E27FC236}">
                <a16:creationId xmlns:a16="http://schemas.microsoft.com/office/drawing/2014/main" id="{9D92E55E-1E41-E140-FFB3-F046A7614C04}"/>
              </a:ext>
            </a:extLst>
          </p:cNvPr>
          <p:cNvPicPr>
            <a:picLocks noChangeAspect="1"/>
          </p:cNvPicPr>
          <p:nvPr/>
        </p:nvPicPr>
        <p:blipFill rotWithShape="1">
          <a:blip r:embed="rId3"/>
          <a:srcRect l="31588" t="25620" r="55115" b="29244"/>
          <a:stretch/>
        </p:blipFill>
        <p:spPr>
          <a:xfrm>
            <a:off x="141733" y="4495540"/>
            <a:ext cx="339834" cy="486600"/>
          </a:xfrm>
          <a:prstGeom prst="rect">
            <a:avLst/>
          </a:prstGeom>
        </p:spPr>
      </p:pic>
      <p:pic>
        <p:nvPicPr>
          <p:cNvPr id="6" name="Imagen 5">
            <a:extLst>
              <a:ext uri="{FF2B5EF4-FFF2-40B4-BE49-F238E27FC236}">
                <a16:creationId xmlns:a16="http://schemas.microsoft.com/office/drawing/2014/main" id="{0591F541-101F-4B79-C2F1-AEF70D1D379C}"/>
              </a:ext>
            </a:extLst>
          </p:cNvPr>
          <p:cNvPicPr>
            <a:picLocks noChangeAspect="1"/>
          </p:cNvPicPr>
          <p:nvPr/>
        </p:nvPicPr>
        <p:blipFill rotWithShape="1">
          <a:blip r:embed="rId3"/>
          <a:srcRect l="54962" t="25620" r="31209" b="29244"/>
          <a:stretch/>
        </p:blipFill>
        <p:spPr>
          <a:xfrm>
            <a:off x="126477" y="5598509"/>
            <a:ext cx="353427" cy="486600"/>
          </a:xfrm>
          <a:prstGeom prst="rect">
            <a:avLst/>
          </a:prstGeom>
        </p:spPr>
      </p:pic>
    </p:spTree>
    <p:extLst>
      <p:ext uri="{BB962C8B-B14F-4D97-AF65-F5344CB8AC3E}">
        <p14:creationId xmlns:p14="http://schemas.microsoft.com/office/powerpoint/2010/main" val="3149958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1"/>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8</a:t>
            </a:fld>
            <a:endParaRPr/>
          </a:p>
        </p:txBody>
      </p:sp>
      <p:sp>
        <p:nvSpPr>
          <p:cNvPr id="83" name="Google Shape;83;p11"/>
          <p:cNvSpPr/>
          <p:nvPr/>
        </p:nvSpPr>
        <p:spPr>
          <a:xfrm>
            <a:off x="319069" y="1799013"/>
            <a:ext cx="8367731" cy="1323399"/>
          </a:xfrm>
          <a:prstGeom prst="rect">
            <a:avLst/>
          </a:prstGeom>
          <a:noFill/>
          <a:ln>
            <a:noFill/>
          </a:ln>
        </p:spPr>
        <p:txBody>
          <a:bodyPr spcFirstLastPara="1" wrap="square" lIns="91425" tIns="45700" rIns="91425" bIns="45700" anchor="t" anchorCtr="0">
            <a:spAutoFit/>
          </a:bodyPr>
          <a:lstStyle/>
          <a:p>
            <a:pPr lvl="0" algn="just"/>
            <a:r>
              <a:rPr lang="es-ES" sz="2000" dirty="0">
                <a:solidFill>
                  <a:schemeClr val="dk1"/>
                </a:solidFill>
              </a:rPr>
              <a:t>L’ISO 26000:2010, </a:t>
            </a:r>
            <a:r>
              <a:rPr lang="es-ES" sz="2000" b="0" i="0" u="none" strike="noStrike" cap="none" dirty="0">
                <a:solidFill>
                  <a:schemeClr val="dk1"/>
                </a:solidFill>
                <a:latin typeface="Arial"/>
                <a:ea typeface="Arial"/>
                <a:cs typeface="Arial"/>
                <a:sym typeface="Arial"/>
              </a:rPr>
              <a:t>“</a:t>
            </a:r>
            <a:r>
              <a:rPr lang="fr-FR" sz="2000" b="1" dirty="0">
                <a:solidFill>
                  <a:srgbClr val="18C320"/>
                </a:solidFill>
              </a:rPr>
              <a:t>Orientations sur la responsabilité sociale</a:t>
            </a:r>
            <a:r>
              <a:rPr lang="es-ES" sz="2000" b="0" i="0" u="none" strike="noStrike" cap="none" dirty="0">
                <a:solidFill>
                  <a:schemeClr val="dk1"/>
                </a:solidFill>
                <a:latin typeface="Arial"/>
                <a:ea typeface="Arial"/>
                <a:cs typeface="Arial"/>
                <a:sym typeface="Arial"/>
              </a:rPr>
              <a:t>” </a:t>
            </a:r>
            <a:r>
              <a:rPr lang="fr-FR" sz="2000" dirty="0">
                <a:solidFill>
                  <a:schemeClr val="dk1"/>
                </a:solidFill>
              </a:rPr>
              <a:t>est une </a:t>
            </a:r>
            <a:r>
              <a:rPr lang="fr-FR" sz="2000" b="1" dirty="0">
                <a:solidFill>
                  <a:srgbClr val="18C320"/>
                </a:solidFill>
              </a:rPr>
              <a:t>Norme internationale volontaire </a:t>
            </a:r>
            <a:r>
              <a:rPr lang="fr-FR" sz="2000" dirty="0">
                <a:solidFill>
                  <a:schemeClr val="dk1"/>
                </a:solidFill>
              </a:rPr>
              <a:t>qui fournit des lignes directrices sur la RSE. Il aborde sept sujets fondamentaux de la responsabilité sociale. </a:t>
            </a:r>
            <a:endParaRPr sz="2000" b="0" i="0" u="none" strike="noStrike" cap="none" dirty="0">
              <a:solidFill>
                <a:srgbClr val="7F7F7F"/>
              </a:solidFill>
              <a:latin typeface="Arial"/>
              <a:ea typeface="Arial"/>
              <a:cs typeface="Arial"/>
              <a:sym typeface="Arial"/>
            </a:endParaRPr>
          </a:p>
        </p:txBody>
      </p:sp>
      <p:sp>
        <p:nvSpPr>
          <p:cNvPr id="84" name="Google Shape;84;p11"/>
          <p:cNvSpPr/>
          <p:nvPr/>
        </p:nvSpPr>
        <p:spPr>
          <a:xfrm>
            <a:off x="319069" y="3253475"/>
            <a:ext cx="3695105" cy="1200288"/>
          </a:xfrm>
          <a:prstGeom prst="rect">
            <a:avLst/>
          </a:prstGeom>
          <a:noFill/>
          <a:ln>
            <a:noFill/>
          </a:ln>
        </p:spPr>
        <p:txBody>
          <a:bodyPr spcFirstLastPara="1" wrap="square" lIns="91425" tIns="45700" rIns="91425" bIns="45700" anchor="t" anchorCtr="0">
            <a:spAutoFit/>
          </a:bodyPr>
          <a:lstStyle/>
          <a:p>
            <a:pPr lvl="0" algn="just"/>
            <a:r>
              <a:rPr lang="fr-FR" sz="1800" dirty="0">
                <a:solidFill>
                  <a:schemeClr val="dk1"/>
                </a:solidFill>
              </a:rPr>
              <a:t>ISO 26000 n’est pas une norme de système de management et ne peut pas être utilisée pour la certification.</a:t>
            </a:r>
            <a:endParaRPr sz="1200" dirty="0"/>
          </a:p>
        </p:txBody>
      </p:sp>
      <p:pic>
        <p:nvPicPr>
          <p:cNvPr id="85" name="Google Shape;85;p11"/>
          <p:cNvPicPr preferRelativeResize="0"/>
          <p:nvPr/>
        </p:nvPicPr>
        <p:blipFill rotWithShape="1">
          <a:blip r:embed="rId3">
            <a:alphaModFix/>
          </a:blip>
          <a:srcRect/>
          <a:stretch/>
        </p:blipFill>
        <p:spPr>
          <a:xfrm>
            <a:off x="4321016" y="2877758"/>
            <a:ext cx="4514801" cy="3824655"/>
          </a:xfrm>
          <a:prstGeom prst="rect">
            <a:avLst/>
          </a:prstGeom>
          <a:noFill/>
          <a:ln>
            <a:noFill/>
          </a:ln>
        </p:spPr>
      </p:pic>
      <p:sp>
        <p:nvSpPr>
          <p:cNvPr id="86" name="Google Shape;86;p11"/>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None/>
            </a:pPr>
            <a:r>
              <a:rPr lang="es-ES" sz="2800" b="0" i="0" u="none" strike="noStrike" cap="none">
                <a:solidFill>
                  <a:schemeClr val="lt1"/>
                </a:solidFill>
                <a:latin typeface="Arial"/>
                <a:ea typeface="Arial"/>
                <a:cs typeface="Arial"/>
                <a:sym typeface="Arial"/>
              </a:rPr>
              <a:t>ISO 26000</a:t>
            </a:r>
            <a:endParaRPr/>
          </a:p>
        </p:txBody>
      </p:sp>
      <p:pic>
        <p:nvPicPr>
          <p:cNvPr id="2" name="Imagen 1" descr="Icono&#10;&#10;Descripción generada automáticamente">
            <a:extLst>
              <a:ext uri="{FF2B5EF4-FFF2-40B4-BE49-F238E27FC236}">
                <a16:creationId xmlns:a16="http://schemas.microsoft.com/office/drawing/2014/main" id="{B5AB0A60-D77A-ACED-03C9-D5DDA2FD9D97}"/>
              </a:ext>
            </a:extLst>
          </p:cNvPr>
          <p:cNvPicPr>
            <a:picLocks noChangeAspect="1"/>
          </p:cNvPicPr>
          <p:nvPr/>
        </p:nvPicPr>
        <p:blipFill>
          <a:blip r:embed="rId4"/>
          <a:stretch>
            <a:fillRect/>
          </a:stretch>
        </p:blipFill>
        <p:spPr>
          <a:xfrm>
            <a:off x="251405" y="4445606"/>
            <a:ext cx="688958" cy="688958"/>
          </a:xfrm>
          <a:prstGeom prst="rect">
            <a:avLst/>
          </a:prstGeom>
        </p:spPr>
      </p:pic>
      <p:sp>
        <p:nvSpPr>
          <p:cNvPr id="3" name="Google Shape;84;p11">
            <a:extLst>
              <a:ext uri="{FF2B5EF4-FFF2-40B4-BE49-F238E27FC236}">
                <a16:creationId xmlns:a16="http://schemas.microsoft.com/office/drawing/2014/main" id="{3655494A-622C-B814-F826-CBE0CA41C529}"/>
              </a:ext>
            </a:extLst>
          </p:cNvPr>
          <p:cNvSpPr/>
          <p:nvPr/>
        </p:nvSpPr>
        <p:spPr>
          <a:xfrm>
            <a:off x="1070043" y="4584827"/>
            <a:ext cx="2944131" cy="1938952"/>
          </a:xfrm>
          <a:prstGeom prst="rect">
            <a:avLst/>
          </a:prstGeom>
          <a:noFill/>
          <a:ln>
            <a:noFill/>
          </a:ln>
        </p:spPr>
        <p:txBody>
          <a:bodyPr spcFirstLastPara="1" wrap="square" lIns="91425" tIns="45700" rIns="91425" bIns="45700" anchor="t" anchorCtr="0">
            <a:spAutoFit/>
          </a:bodyPr>
          <a:lstStyle/>
          <a:p>
            <a:pPr lvl="0" algn="just"/>
            <a:r>
              <a:rPr lang="en-GB" sz="2000" b="0" i="0" u="none" strike="noStrike" cap="none" dirty="0">
                <a:solidFill>
                  <a:schemeClr val="dk1"/>
                </a:solidFill>
                <a:latin typeface="Arial"/>
                <a:ea typeface="Arial"/>
                <a:cs typeface="Arial"/>
                <a:sym typeface="Arial"/>
              </a:rPr>
              <a:t>Source (</a:t>
            </a:r>
            <a:r>
              <a:rPr lang="es-ES" sz="2000" dirty="0">
                <a:solidFill>
                  <a:schemeClr val="dk1"/>
                </a:solidFill>
              </a:rPr>
              <a:t>site web en </a:t>
            </a:r>
            <a:r>
              <a:rPr lang="es-ES" sz="2000" dirty="0" err="1">
                <a:solidFill>
                  <a:schemeClr val="dk1"/>
                </a:solidFill>
              </a:rPr>
              <a:t>EN</a:t>
            </a:r>
            <a:r>
              <a:rPr lang="en-GB" sz="2000" b="0" i="0" u="none" strike="noStrike" cap="none" dirty="0">
                <a:solidFill>
                  <a:schemeClr val="dk1"/>
                </a:solidFill>
                <a:latin typeface="Arial"/>
                <a:ea typeface="Arial"/>
                <a:cs typeface="Arial"/>
                <a:sym typeface="Arial"/>
              </a:rPr>
              <a:t>): ISO. (2022). </a:t>
            </a:r>
            <a:r>
              <a:rPr lang="en-GB" sz="2000" b="0" i="1" u="none" strike="noStrike" cap="none" dirty="0">
                <a:solidFill>
                  <a:schemeClr val="dk1"/>
                </a:solidFill>
                <a:latin typeface="Arial"/>
                <a:ea typeface="Arial"/>
                <a:cs typeface="Arial"/>
                <a:sym typeface="Arial"/>
              </a:rPr>
              <a:t>Social Responsibility – Discovering </a:t>
            </a:r>
            <a:r>
              <a:rPr lang="es-ES" sz="2000" b="0" i="1" u="none" strike="noStrike" cap="none" dirty="0">
                <a:solidFill>
                  <a:schemeClr val="dk1"/>
                </a:solidFill>
                <a:latin typeface="Arial"/>
                <a:ea typeface="Arial"/>
                <a:cs typeface="Arial"/>
                <a:sym typeface="Arial"/>
              </a:rPr>
              <a:t>ISO 26000.</a:t>
            </a:r>
            <a:endParaRPr dirty="0"/>
          </a:p>
          <a:p>
            <a:pPr marL="0" marR="0" lvl="0" indent="0" algn="just" rtl="0">
              <a:lnSpc>
                <a:spcPct val="100000"/>
              </a:lnSpc>
              <a:spcBef>
                <a:spcPts val="0"/>
              </a:spcBef>
              <a:spcAft>
                <a:spcPts val="0"/>
              </a:spcAft>
              <a:buNone/>
            </a:pPr>
            <a:r>
              <a:rPr lang="es-ES" sz="2000" b="0" i="0" u="sng" strike="noStrike" cap="none" dirty="0">
                <a:solidFill>
                  <a:schemeClr val="dk1"/>
                </a:solidFill>
                <a:latin typeface="Arial"/>
                <a:ea typeface="Arial"/>
                <a:cs typeface="Arial"/>
                <a:sym typeface="Arial"/>
                <a:hlinkClick r:id="rId5">
                  <a:extLst>
                    <a:ext uri="{A12FA001-AC4F-418D-AE19-62706E023703}">
                      <ahyp:hlinkClr xmlns:ahyp="http://schemas.microsoft.com/office/drawing/2018/hyperlinkcolor" val="tx"/>
                    </a:ext>
                  </a:extLst>
                </a:hlinkClick>
              </a:rPr>
              <a:t>https://www.iso.org/publication/PUB100258.html</a:t>
            </a:r>
            <a:r>
              <a:rPr lang="es-ES" sz="2000" b="0" i="0" u="none" strike="noStrike" cap="none" dirty="0">
                <a:solidFill>
                  <a:schemeClr val="dk1"/>
                </a:solidFill>
                <a:latin typeface="Arial"/>
                <a:ea typeface="Arial"/>
                <a:cs typeface="Arial"/>
                <a:sym typeface="Arial"/>
              </a:rPr>
              <a:t> </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2"/>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t>9</a:t>
            </a:fld>
            <a:endParaRPr/>
          </a:p>
        </p:txBody>
      </p:sp>
      <p:sp>
        <p:nvSpPr>
          <p:cNvPr id="92" name="Google Shape;92;p12"/>
          <p:cNvSpPr/>
          <p:nvPr/>
        </p:nvSpPr>
        <p:spPr>
          <a:xfrm>
            <a:off x="319069" y="1799013"/>
            <a:ext cx="8367731" cy="1938992"/>
          </a:xfrm>
          <a:prstGeom prst="rect">
            <a:avLst/>
          </a:prstGeom>
          <a:noFill/>
          <a:ln>
            <a:noFill/>
          </a:ln>
        </p:spPr>
        <p:txBody>
          <a:bodyPr spcFirstLastPara="1" wrap="square" lIns="91425" tIns="45700" rIns="91425" bIns="45700" anchor="t" anchorCtr="0">
            <a:spAutoFit/>
          </a:bodyPr>
          <a:lstStyle/>
          <a:p>
            <a:pPr lvl="0" algn="just"/>
            <a:r>
              <a:rPr lang="fr-FR" sz="2000" dirty="0">
                <a:solidFill>
                  <a:schemeClr val="dk1"/>
                </a:solidFill>
              </a:rPr>
              <a:t>La famille ISO 14000 est définie comme </a:t>
            </a:r>
            <a:r>
              <a:rPr lang="fr-FR" sz="2000" b="1" dirty="0">
                <a:solidFill>
                  <a:srgbClr val="18C320"/>
                </a:solidFill>
              </a:rPr>
              <a:t>une série de normes, de guides et de rapports techniques internationaux de gestion de l’environnement</a:t>
            </a:r>
            <a:r>
              <a:rPr lang="es-ES" sz="2000" b="0" i="0" u="none" strike="noStrike" cap="none" dirty="0">
                <a:solidFill>
                  <a:schemeClr val="dk1"/>
                </a:solidFill>
                <a:latin typeface="Arial"/>
                <a:ea typeface="Arial"/>
                <a:cs typeface="Arial"/>
                <a:sym typeface="Arial"/>
              </a:rPr>
              <a:t>. </a:t>
            </a:r>
            <a:r>
              <a:rPr lang="fr-FR" sz="2000" dirty="0">
                <a:solidFill>
                  <a:schemeClr val="dk1"/>
                </a:solidFill>
              </a:rPr>
              <a:t>Plus précisément, ISO 14001 définit les critères d’un système de management environnemental et peut être certifiée. Il définit un cadre qu’une entreprise ou une organisation peut suivre pour mettre en place un système de gestion environnementale efficace.</a:t>
            </a:r>
            <a:endParaRPr sz="2000" b="0" i="0" u="none" strike="noStrike" cap="none" dirty="0">
              <a:solidFill>
                <a:srgbClr val="7F7F7F"/>
              </a:solidFill>
              <a:latin typeface="Arial"/>
              <a:ea typeface="Arial"/>
              <a:cs typeface="Arial"/>
              <a:sym typeface="Arial"/>
            </a:endParaRPr>
          </a:p>
        </p:txBody>
      </p:sp>
      <p:sp>
        <p:nvSpPr>
          <p:cNvPr id="93" name="Google Shape;93;p12"/>
          <p:cNvSpPr/>
          <p:nvPr/>
        </p:nvSpPr>
        <p:spPr>
          <a:xfrm>
            <a:off x="1293779" y="3738005"/>
            <a:ext cx="4607994" cy="2862282"/>
          </a:xfrm>
          <a:prstGeom prst="rect">
            <a:avLst/>
          </a:prstGeom>
          <a:noFill/>
          <a:ln>
            <a:noFill/>
          </a:ln>
        </p:spPr>
        <p:txBody>
          <a:bodyPr spcFirstLastPara="1" wrap="square" lIns="91425" tIns="45700" rIns="91425" bIns="45700" anchor="t" anchorCtr="0">
            <a:spAutoFit/>
          </a:bodyPr>
          <a:lstStyle/>
          <a:p>
            <a:pPr lvl="0" algn="just"/>
            <a:r>
              <a:rPr lang="es-ES" sz="2000" b="0" i="0" u="none" strike="noStrike" cap="none" dirty="0" err="1">
                <a:solidFill>
                  <a:schemeClr val="dk1"/>
                </a:solidFill>
                <a:latin typeface="Arial"/>
                <a:ea typeface="Arial"/>
                <a:cs typeface="Arial"/>
                <a:sym typeface="Arial"/>
              </a:rPr>
              <a:t>Source</a:t>
            </a:r>
            <a:r>
              <a:rPr lang="es-ES" sz="2000" b="0" i="0" u="none" strike="noStrike" cap="none" dirty="0">
                <a:solidFill>
                  <a:schemeClr val="dk1"/>
                </a:solidFill>
                <a:latin typeface="Arial"/>
                <a:ea typeface="Arial"/>
                <a:cs typeface="Arial"/>
                <a:sym typeface="Arial"/>
              </a:rPr>
              <a:t> </a:t>
            </a:r>
            <a:r>
              <a:rPr lang="es-ES" sz="2000" dirty="0">
                <a:solidFill>
                  <a:schemeClr val="dk1"/>
                </a:solidFill>
              </a:rPr>
              <a:t>(site web en EN): </a:t>
            </a:r>
            <a:r>
              <a:rPr lang="es-ES" sz="2000" b="0" i="0" u="none" strike="noStrike" cap="none" dirty="0">
                <a:solidFill>
                  <a:schemeClr val="dk1"/>
                </a:solidFill>
                <a:latin typeface="Arial"/>
                <a:ea typeface="Arial"/>
                <a:cs typeface="Arial"/>
                <a:sym typeface="Arial"/>
              </a:rPr>
              <a:t>ISO. (2022). </a:t>
            </a:r>
            <a:r>
              <a:rPr lang="es-ES" sz="2000" b="0" i="1" u="none" strike="noStrike" cap="none" dirty="0">
                <a:solidFill>
                  <a:schemeClr val="dk1"/>
                </a:solidFill>
                <a:latin typeface="Arial"/>
                <a:ea typeface="Arial"/>
                <a:cs typeface="Arial"/>
                <a:sym typeface="Arial"/>
              </a:rPr>
              <a:t>ISO 14000 </a:t>
            </a:r>
            <a:r>
              <a:rPr lang="es-ES" sz="2000" b="0" i="1" u="none" strike="noStrike" cap="none" dirty="0" err="1">
                <a:solidFill>
                  <a:schemeClr val="dk1"/>
                </a:solidFill>
                <a:latin typeface="Arial"/>
                <a:ea typeface="Arial"/>
                <a:cs typeface="Arial"/>
                <a:sym typeface="Arial"/>
              </a:rPr>
              <a:t>Family</a:t>
            </a:r>
            <a:r>
              <a:rPr lang="es-ES" sz="2000" b="0" i="1" u="none" strike="noStrike" cap="none" dirty="0">
                <a:solidFill>
                  <a:schemeClr val="dk1"/>
                </a:solidFill>
                <a:latin typeface="Arial"/>
                <a:ea typeface="Arial"/>
                <a:cs typeface="Arial"/>
                <a:sym typeface="Arial"/>
              </a:rPr>
              <a:t> </a:t>
            </a:r>
            <a:r>
              <a:rPr lang="es-ES" sz="2000" b="0" i="1" u="none" strike="noStrike" cap="none" dirty="0" err="1">
                <a:solidFill>
                  <a:schemeClr val="dk1"/>
                </a:solidFill>
                <a:latin typeface="Arial"/>
                <a:ea typeface="Arial"/>
                <a:cs typeface="Arial"/>
                <a:sym typeface="Arial"/>
              </a:rPr>
              <a:t>Environmental</a:t>
            </a:r>
            <a:r>
              <a:rPr lang="es-ES" sz="2000" b="0" i="1" u="none" strike="noStrike" cap="none" dirty="0">
                <a:solidFill>
                  <a:schemeClr val="dk1"/>
                </a:solidFill>
                <a:latin typeface="Arial"/>
                <a:ea typeface="Arial"/>
                <a:cs typeface="Arial"/>
                <a:sym typeface="Arial"/>
              </a:rPr>
              <a:t> Manag</a:t>
            </a:r>
            <a:r>
              <a:rPr lang="es-ES" sz="2000" i="1" dirty="0">
                <a:solidFill>
                  <a:schemeClr val="dk1"/>
                </a:solidFill>
              </a:rPr>
              <a:t>e</a:t>
            </a:r>
            <a:r>
              <a:rPr lang="es-ES" sz="2000" b="0" i="1" u="none" strike="noStrike" cap="none" dirty="0">
                <a:solidFill>
                  <a:schemeClr val="dk1"/>
                </a:solidFill>
                <a:latin typeface="Arial"/>
                <a:ea typeface="Arial"/>
                <a:cs typeface="Arial"/>
                <a:sym typeface="Arial"/>
              </a:rPr>
              <a:t>ment:</a:t>
            </a:r>
            <a:endParaRPr dirty="0"/>
          </a:p>
          <a:p>
            <a:pPr marL="0" marR="0" lvl="0" indent="0" algn="just" rtl="0">
              <a:lnSpc>
                <a:spcPct val="100000"/>
              </a:lnSpc>
              <a:spcBef>
                <a:spcPts val="0"/>
              </a:spcBef>
              <a:spcAft>
                <a:spcPts val="0"/>
              </a:spcAft>
              <a:buNone/>
            </a:pPr>
            <a:r>
              <a:rPr lang="es-ES" sz="2000" b="0" i="0" u="sng" strike="noStrike" cap="none" dirty="0">
                <a:solidFill>
                  <a:schemeClr val="dk1"/>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https://www.iso.org/iso-14001-environmental-management.html</a:t>
            </a:r>
            <a:r>
              <a:rPr lang="es-ES" sz="2000" b="0" i="0" u="none" strike="noStrike" cap="none" dirty="0">
                <a:solidFill>
                  <a:schemeClr val="dk1"/>
                </a:solidFill>
                <a:latin typeface="Arial"/>
                <a:ea typeface="Arial"/>
                <a:cs typeface="Arial"/>
                <a:sym typeface="Arial"/>
              </a:rPr>
              <a:t> </a:t>
            </a:r>
            <a:endParaRPr dirty="0"/>
          </a:p>
          <a:p>
            <a:pPr marL="0" marR="0" lvl="0" indent="0" algn="just" rtl="0">
              <a:lnSpc>
                <a:spcPct val="100000"/>
              </a:lnSpc>
              <a:spcBef>
                <a:spcPts val="0"/>
              </a:spcBef>
              <a:spcAft>
                <a:spcPts val="0"/>
              </a:spcAft>
              <a:buNone/>
            </a:pPr>
            <a:endParaRPr sz="2000" b="0" i="1" u="none" strike="noStrike" cap="none" dirty="0">
              <a:solidFill>
                <a:schemeClr val="dk1"/>
              </a:solidFill>
              <a:latin typeface="Arial"/>
              <a:ea typeface="Arial"/>
              <a:cs typeface="Arial"/>
              <a:sym typeface="Arial"/>
            </a:endParaRPr>
          </a:p>
          <a:p>
            <a:pPr lvl="0" algn="just"/>
            <a:r>
              <a:rPr lang="es-ES" sz="2000" dirty="0" err="1">
                <a:solidFill>
                  <a:schemeClr val="dk1"/>
                </a:solidFill>
              </a:rPr>
              <a:t>Regarder</a:t>
            </a:r>
            <a:r>
              <a:rPr lang="es-ES" sz="2000" dirty="0">
                <a:solidFill>
                  <a:schemeClr val="dk1"/>
                </a:solidFill>
              </a:rPr>
              <a:t> une </a:t>
            </a:r>
            <a:r>
              <a:rPr lang="es-ES" sz="2000" dirty="0" err="1">
                <a:solidFill>
                  <a:schemeClr val="dk1"/>
                </a:solidFill>
              </a:rPr>
              <a:t>vidéo</a:t>
            </a:r>
            <a:r>
              <a:rPr lang="es-ES" sz="2000" dirty="0">
                <a:solidFill>
                  <a:schemeClr val="dk1"/>
                </a:solidFill>
              </a:rPr>
              <a:t> informative</a:t>
            </a:r>
            <a:r>
              <a:rPr lang="es-ES" sz="2000" b="0" i="1" u="none" strike="noStrike" cap="none" dirty="0">
                <a:solidFill>
                  <a:schemeClr val="dk1"/>
                </a:solidFill>
                <a:latin typeface="Arial"/>
                <a:ea typeface="Arial"/>
                <a:cs typeface="Arial"/>
                <a:sym typeface="Arial"/>
              </a:rPr>
              <a:t>:</a:t>
            </a:r>
            <a:endParaRPr dirty="0"/>
          </a:p>
          <a:p>
            <a:pPr marL="0" marR="0" lvl="0" indent="0" algn="just" rtl="0">
              <a:lnSpc>
                <a:spcPct val="100000"/>
              </a:lnSpc>
              <a:spcBef>
                <a:spcPts val="0"/>
              </a:spcBef>
              <a:spcAft>
                <a:spcPts val="0"/>
              </a:spcAft>
              <a:buNone/>
            </a:pPr>
            <a:r>
              <a:rPr lang="es-ES" sz="2000" b="0" i="1" u="sng" strike="noStrike" cap="none" dirty="0">
                <a:solidFill>
                  <a:schemeClr val="dk1"/>
                </a:solidFill>
                <a:latin typeface="Arial"/>
                <a:ea typeface="Arial"/>
                <a:cs typeface="Arial"/>
                <a:sym typeface="Arial"/>
                <a:hlinkClick r:id="rId4">
                  <a:extLst>
                    <a:ext uri="{A12FA001-AC4F-418D-AE19-62706E023703}">
                      <ahyp:hlinkClr xmlns:ahyp="http://schemas.microsoft.com/office/drawing/2018/hyperlinkcolor" val="tx"/>
                    </a:ext>
                  </a:extLst>
                </a:hlinkClick>
              </a:rPr>
              <a:t>https://youtu.be/_hs54V3x1VQ</a:t>
            </a:r>
            <a:r>
              <a:rPr lang="es-ES" sz="2000" b="0" i="1" u="none" strike="noStrike" cap="none" dirty="0">
                <a:solidFill>
                  <a:schemeClr val="dk1"/>
                </a:solidFill>
                <a:latin typeface="Arial"/>
                <a:ea typeface="Arial"/>
                <a:cs typeface="Arial"/>
                <a:sym typeface="Arial"/>
              </a:rPr>
              <a:t> </a:t>
            </a:r>
            <a:endParaRPr dirty="0"/>
          </a:p>
          <a:p>
            <a:pPr marL="0" marR="0" lvl="0" indent="0" algn="just" rtl="0">
              <a:lnSpc>
                <a:spcPct val="100000"/>
              </a:lnSpc>
              <a:spcBef>
                <a:spcPts val="0"/>
              </a:spcBef>
              <a:spcAft>
                <a:spcPts val="0"/>
              </a:spcAft>
              <a:buNone/>
            </a:pPr>
            <a:endParaRPr sz="2000" b="0" i="0" u="none" strike="noStrike" cap="none" dirty="0">
              <a:solidFill>
                <a:schemeClr val="dk1"/>
              </a:solidFill>
              <a:latin typeface="Arial"/>
              <a:ea typeface="Arial"/>
              <a:cs typeface="Arial"/>
              <a:sym typeface="Arial"/>
            </a:endParaRPr>
          </a:p>
        </p:txBody>
      </p:sp>
      <p:pic>
        <p:nvPicPr>
          <p:cNvPr id="94" name="Google Shape;94;p12"/>
          <p:cNvPicPr preferRelativeResize="0"/>
          <p:nvPr/>
        </p:nvPicPr>
        <p:blipFill rotWithShape="1">
          <a:blip r:embed="rId5">
            <a:alphaModFix/>
          </a:blip>
          <a:srcRect/>
          <a:stretch/>
        </p:blipFill>
        <p:spPr>
          <a:xfrm>
            <a:off x="6392992" y="3868615"/>
            <a:ext cx="2027528" cy="2715812"/>
          </a:xfrm>
          <a:prstGeom prst="rect">
            <a:avLst/>
          </a:prstGeom>
          <a:noFill/>
          <a:ln>
            <a:noFill/>
          </a:ln>
        </p:spPr>
      </p:pic>
      <p:sp>
        <p:nvSpPr>
          <p:cNvPr id="95" name="Google Shape;95;p12"/>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pPr>
            <a:r>
              <a:rPr lang="es-ES" sz="2800" b="0" i="0" u="none" strike="noStrike" cap="none" dirty="0">
                <a:solidFill>
                  <a:schemeClr val="lt1"/>
                </a:solidFill>
                <a:latin typeface="Arial"/>
                <a:ea typeface="Arial"/>
                <a:cs typeface="Arial"/>
                <a:sym typeface="Arial"/>
              </a:rPr>
              <a:t>ISO 14000 </a:t>
            </a:r>
            <a:r>
              <a:rPr lang="es-ES" sz="2800" dirty="0" err="1">
                <a:solidFill>
                  <a:schemeClr val="lt1"/>
                </a:solidFill>
              </a:rPr>
              <a:t>Famille</a:t>
            </a:r>
            <a:endParaRPr dirty="0"/>
          </a:p>
        </p:txBody>
      </p:sp>
      <p:sp>
        <p:nvSpPr>
          <p:cNvPr id="7" name="Google Shape;76;p10">
            <a:extLst>
              <a:ext uri="{FF2B5EF4-FFF2-40B4-BE49-F238E27FC236}">
                <a16:creationId xmlns:a16="http://schemas.microsoft.com/office/drawing/2014/main" id="{2E4AEFC5-50FF-11DE-FBC6-CBC8F6966CD9}"/>
              </a:ext>
            </a:extLst>
          </p:cNvPr>
          <p:cNvSpPr/>
          <p:nvPr/>
        </p:nvSpPr>
        <p:spPr>
          <a:xfrm>
            <a:off x="2563753" y="4681660"/>
            <a:ext cx="1939181" cy="447273"/>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sp>
        <p:nvSpPr>
          <p:cNvPr id="8" name="Google Shape;76;p10">
            <a:extLst>
              <a:ext uri="{FF2B5EF4-FFF2-40B4-BE49-F238E27FC236}">
                <a16:creationId xmlns:a16="http://schemas.microsoft.com/office/drawing/2014/main" id="{D8EAE96A-53E4-4D59-CB10-5A0A9D959665}"/>
              </a:ext>
            </a:extLst>
          </p:cNvPr>
          <p:cNvSpPr/>
          <p:nvPr/>
        </p:nvSpPr>
        <p:spPr>
          <a:xfrm>
            <a:off x="1293779" y="6296226"/>
            <a:ext cx="1939181" cy="447273"/>
          </a:xfrm>
          <a:prstGeom prst="rect">
            <a:avLst/>
          </a:prstGeom>
          <a:noFill/>
          <a:ln>
            <a:noFill/>
          </a:ln>
        </p:spPr>
        <p:txBody>
          <a:bodyPr spcFirstLastPara="1" wrap="square" lIns="91425" tIns="45700" rIns="91425" bIns="45700" anchor="t" anchorCtr="0">
            <a:noAutofit/>
          </a:bodyPr>
          <a:lstStyle/>
          <a:p>
            <a:pPr lvl="0" algn="just">
              <a:buSzPts val="2000"/>
            </a:pPr>
            <a:r>
              <a:rPr lang="es-ES" sz="2000" dirty="0">
                <a:solidFill>
                  <a:schemeClr val="dk1"/>
                </a:solidFill>
              </a:rPr>
              <a:t>(</a:t>
            </a:r>
            <a:r>
              <a:rPr lang="es-ES" sz="2000" dirty="0" err="1">
                <a:solidFill>
                  <a:schemeClr val="dk1"/>
                </a:solidFill>
              </a:rPr>
              <a:t>vidéo</a:t>
            </a:r>
            <a:r>
              <a:rPr lang="es-ES" sz="2000" dirty="0">
                <a:solidFill>
                  <a:schemeClr val="dk1"/>
                </a:solidFill>
              </a:rPr>
              <a:t> en EN)</a:t>
            </a:r>
            <a:endParaRPr sz="2000" b="0" i="0" u="none" strike="noStrike" cap="none" dirty="0">
              <a:solidFill>
                <a:schemeClr val="lt1"/>
              </a:solidFill>
              <a:latin typeface="Arial"/>
              <a:ea typeface="Arial"/>
              <a:cs typeface="Arial"/>
              <a:sym typeface="Arial"/>
            </a:endParaRPr>
          </a:p>
        </p:txBody>
      </p:sp>
      <p:pic>
        <p:nvPicPr>
          <p:cNvPr id="2" name="Imagen 1" descr="Icono&#10;&#10;Descripción generada automáticamente">
            <a:extLst>
              <a:ext uri="{FF2B5EF4-FFF2-40B4-BE49-F238E27FC236}">
                <a16:creationId xmlns:a16="http://schemas.microsoft.com/office/drawing/2014/main" id="{CC693F79-0796-7D68-605B-ABE60C1A6C3C}"/>
              </a:ext>
            </a:extLst>
          </p:cNvPr>
          <p:cNvPicPr>
            <a:picLocks noChangeAspect="1"/>
          </p:cNvPicPr>
          <p:nvPr/>
        </p:nvPicPr>
        <p:blipFill>
          <a:blip r:embed="rId6"/>
          <a:stretch>
            <a:fillRect/>
          </a:stretch>
        </p:blipFill>
        <p:spPr>
          <a:xfrm>
            <a:off x="455586" y="3738005"/>
            <a:ext cx="688958" cy="688958"/>
          </a:xfrm>
          <a:prstGeom prst="rect">
            <a:avLst/>
          </a:prstGeom>
        </p:spPr>
      </p:pic>
      <p:pic>
        <p:nvPicPr>
          <p:cNvPr id="3" name="Irudia 3">
            <a:extLst>
              <a:ext uri="{FF2B5EF4-FFF2-40B4-BE49-F238E27FC236}">
                <a16:creationId xmlns:a16="http://schemas.microsoft.com/office/drawing/2014/main" id="{4E7FDB0D-689D-72F1-1C52-39B0C7AE2F2D}"/>
              </a:ext>
            </a:extLst>
          </p:cNvPr>
          <p:cNvPicPr>
            <a:picLocks noChangeAspect="1"/>
          </p:cNvPicPr>
          <p:nvPr/>
        </p:nvPicPr>
        <p:blipFill>
          <a:blip r:embed="rId7"/>
          <a:stretch>
            <a:fillRect/>
          </a:stretch>
        </p:blipFill>
        <p:spPr>
          <a:xfrm>
            <a:off x="459696" y="5469229"/>
            <a:ext cx="680737" cy="680737"/>
          </a:xfrm>
          <a:prstGeom prst="rect">
            <a:avLst/>
          </a:prstGeom>
        </p:spPr>
      </p:pic>
    </p:spTree>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1234</Words>
  <Application>Microsoft Office PowerPoint</Application>
  <PresentationFormat>Affichage à l'écran (4:3)</PresentationFormat>
  <Paragraphs>97</Paragraphs>
  <Slides>13</Slides>
  <Notes>13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Calibri</vt:lpstr>
      <vt:lpstr>Cambria</vt:lpstr>
      <vt:lpstr>Noto Sans Symbols</vt:lpstr>
      <vt:lpstr>Aspecto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i.virgel</dc:creator>
  <cp:lastModifiedBy>Emilie DE MIGUEL</cp:lastModifiedBy>
  <cp:revision>19</cp:revision>
  <dcterms:created xsi:type="dcterms:W3CDTF">2016-11-18T09:55:38Z</dcterms:created>
  <dcterms:modified xsi:type="dcterms:W3CDTF">2022-10-31T15:43:45Z</dcterms:modified>
</cp:coreProperties>
</file>