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9"/>
  </p:notesMasterIdLst>
  <p:sldIdLst>
    <p:sldId id="256" r:id="rId2"/>
    <p:sldId id="257" r:id="rId3"/>
    <p:sldId id="264" r:id="rId4"/>
    <p:sldId id="259" r:id="rId5"/>
    <p:sldId id="261" r:id="rId6"/>
    <p:sldId id="265" r:id="rId7"/>
    <p:sldId id="266" r:id="rId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gbzyEzC8tiMHWx6deNdtHXJhxgOA=="/>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a:srgbClr val="18C3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0C5976-FB19-4867-A2B4-DEF7078B3A27}">
  <a:tblStyle styleId="{980C5976-FB19-4867-A2B4-DEF7078B3A2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902" y="65"/>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customschemas.google.com/relationships/presentationmetadata" Target="meta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‹N°›</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dirty="0"/>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17" name="Google Shape;17;p7"/>
          <p:cNvSpPr txBox="1"/>
          <p:nvPr/>
        </p:nvSpPr>
        <p:spPr>
          <a:xfrm>
            <a:off x="2377921" y="6381511"/>
            <a:ext cx="4422929" cy="452760"/>
          </a:xfrm>
          <a:prstGeom prst="rect">
            <a:avLst/>
          </a:prstGeom>
          <a:noFill/>
          <a:ln>
            <a:noFill/>
          </a:ln>
        </p:spPr>
        <p:txBody>
          <a:bodyPr spcFirstLastPara="1" wrap="square" lIns="34275" tIns="34275" rIns="34275" bIns="34275" anchor="ctr" anchorCtr="0">
            <a:noAutofit/>
          </a:bodyPr>
          <a:lstStyle/>
          <a:p>
            <a:pPr marL="0" marR="0" lvl="0" indent="0" algn="l" rtl="0">
              <a:lnSpc>
                <a:spcPct val="100000"/>
              </a:lnSpc>
              <a:spcBef>
                <a:spcPts val="0"/>
              </a:spcBef>
              <a:spcAft>
                <a:spcPts val="0"/>
              </a:spcAft>
              <a:buClr>
                <a:srgbClr val="666666"/>
              </a:buClr>
              <a:buSzPts val="750"/>
              <a:buFont typeface="Calibri"/>
              <a:buNone/>
            </a:pPr>
            <a:r>
              <a:rPr lang="fr-FR" sz="750" b="0" i="0" u="none" strike="noStrike" cap="none" dirty="0">
                <a:solidFill>
                  <a:srgbClr val="666666"/>
                </a:solidFill>
                <a:latin typeface="Arial"/>
                <a:cs typeface="Arial"/>
                <a:sym typeface="Arial"/>
              </a:rPr>
              <a:t>Le soutien de la Commission européenne à la production de cette publication ne constitue pas une approbation du contenu, qui reflète uniquement le point de vue des auteurs, et la Commission ne peut pas être tenue responsable de toute utilisation qui pourrait être faite des informations qu’elle contient.</a:t>
            </a:r>
            <a:endParaRPr lang="fr-FR" sz="750" b="0" i="0" u="none" strike="noStrike" cap="none" dirty="0">
              <a:solidFill>
                <a:srgbClr val="666666"/>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dirty="0">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dirty="0">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car-2-car.org/about-c-i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a:t>
            </a:fld>
            <a:endParaRPr dirty="0"/>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Capsule</a:t>
            </a:r>
            <a:endParaRPr dirty="0"/>
          </a:p>
          <a:p>
            <a:pPr marL="0" marR="0" lvl="0" indent="0" algn="ctr" rtl="0">
              <a:lnSpc>
                <a:spcPct val="100000"/>
              </a:lnSpc>
              <a:spcBef>
                <a:spcPts val="0"/>
              </a:spcBef>
              <a:spcAft>
                <a:spcPts val="0"/>
              </a:spcAft>
              <a:buClr>
                <a:srgbClr val="000000"/>
              </a:buClr>
              <a:buSzPts val="3200"/>
              <a:buFont typeface="Arial"/>
              <a:buNone/>
            </a:pPr>
            <a:r>
              <a:rPr lang="cs-CZ" sz="3200" b="1" dirty="0">
                <a:solidFill>
                  <a:schemeClr val="lt1"/>
                </a:solidFill>
              </a:rPr>
              <a:t>3</a:t>
            </a:r>
            <a:r>
              <a:rPr lang="es-ES" sz="3200" b="1" i="0" u="none" strike="noStrike" cap="none" dirty="0">
                <a:solidFill>
                  <a:schemeClr val="lt1"/>
                </a:solidFill>
                <a:latin typeface="Arial"/>
                <a:ea typeface="Arial"/>
                <a:cs typeface="Arial"/>
                <a:sym typeface="Arial"/>
              </a:rPr>
              <a:t>.</a:t>
            </a:r>
            <a:r>
              <a:rPr lang="cs-CZ" sz="3200" b="1" dirty="0">
                <a:solidFill>
                  <a:schemeClr val="lt1"/>
                </a:solidFill>
              </a:rPr>
              <a:t>2</a:t>
            </a:r>
            <a:r>
              <a:rPr lang="es-ES" sz="3200" b="1" i="0" u="none" strike="noStrike" cap="none" dirty="0">
                <a:solidFill>
                  <a:schemeClr val="lt1"/>
                </a:solidFill>
                <a:latin typeface="Arial"/>
                <a:ea typeface="Arial"/>
                <a:cs typeface="Arial"/>
                <a:sym typeface="Arial"/>
              </a:rPr>
              <a:t>.</a:t>
            </a:r>
            <a:r>
              <a:rPr lang="cs-CZ" sz="3200" b="1" i="0" u="none" strike="noStrike" cap="none" dirty="0">
                <a:solidFill>
                  <a:schemeClr val="lt1"/>
                </a:solidFill>
                <a:latin typeface="Arial"/>
                <a:ea typeface="Arial"/>
                <a:cs typeface="Arial"/>
                <a:sym typeface="Arial"/>
              </a:rPr>
              <a:t>3</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461624"/>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en-GB" sz="2400" b="1" dirty="0">
                <a:solidFill>
                  <a:schemeClr val="dk1"/>
                </a:solidFill>
              </a:rPr>
              <a:t> </a:t>
            </a:r>
            <a:r>
              <a:rPr lang="en-GB" sz="2400" b="1" dirty="0" err="1">
                <a:solidFill>
                  <a:schemeClr val="dk1"/>
                </a:solidFill>
              </a:rPr>
              <a:t>Collecte</a:t>
            </a:r>
            <a:r>
              <a:rPr lang="en-GB" sz="2400" b="1" dirty="0">
                <a:solidFill>
                  <a:schemeClr val="dk1"/>
                </a:solidFill>
              </a:rPr>
              <a:t> </a:t>
            </a:r>
            <a:r>
              <a:rPr lang="en-GB" sz="2400" b="1" dirty="0" err="1">
                <a:solidFill>
                  <a:schemeClr val="dk1"/>
                </a:solidFill>
              </a:rPr>
              <a:t>d’informations</a:t>
            </a:r>
            <a:r>
              <a:rPr lang="en-GB" sz="2400" b="1" dirty="0">
                <a:solidFill>
                  <a:schemeClr val="dk1"/>
                </a:solidFill>
              </a:rPr>
              <a:t> dans LMD</a:t>
            </a:r>
          </a:p>
        </p:txBody>
      </p:sp>
      <p:sp>
        <p:nvSpPr>
          <p:cNvPr id="27" name="Google Shape;27;p4"/>
          <p:cNvSpPr txBox="1"/>
          <p:nvPr/>
        </p:nvSpPr>
        <p:spPr>
          <a:xfrm>
            <a:off x="248194" y="1222861"/>
            <a:ext cx="8451669" cy="400069"/>
          </a:xfrm>
          <a:prstGeom prst="rect">
            <a:avLst/>
          </a:prstGeom>
          <a:solidFill>
            <a:srgbClr val="18C320"/>
          </a:solidFill>
          <a:ln>
            <a:noFill/>
          </a:ln>
        </p:spPr>
        <p:txBody>
          <a:bodyPr spcFirstLastPara="1" wrap="square" lIns="91425" tIns="45700" rIns="91425" bIns="45700" anchor="t" anchorCtr="0">
            <a:spAutoFit/>
          </a:bodyPr>
          <a:lstStyle/>
          <a:p>
            <a:pPr lvl="0" algn="ctr"/>
            <a:r>
              <a:rPr lang="fr-FR" sz="2000" b="1" dirty="0">
                <a:solidFill>
                  <a:schemeClr val="lt1"/>
                </a:solidFill>
              </a:rPr>
              <a:t>CHAPITRE 3 : Tendances pour une logistique LMD plus efficace</a:t>
            </a:r>
            <a:endParaRPr lang="en-GB" sz="2000" b="1" i="0" u="none" strike="noStrike" cap="none" dirty="0">
              <a:solidFill>
                <a:schemeClr val="lt1"/>
              </a:solidFill>
              <a:latin typeface="Arial"/>
              <a:ea typeface="Arial"/>
              <a:cs typeface="Arial"/>
              <a:sym typeface="Arial"/>
            </a:endParaRPr>
          </a:p>
        </p:txBody>
      </p:sp>
      <p:sp>
        <p:nvSpPr>
          <p:cNvPr id="28" name="Google Shape;28;p4"/>
          <p:cNvSpPr txBox="1"/>
          <p:nvPr/>
        </p:nvSpPr>
        <p:spPr>
          <a:xfrm>
            <a:off x="243840" y="1858586"/>
            <a:ext cx="8451669" cy="400069"/>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fr-FR" sz="2000" b="1" dirty="0">
                <a:solidFill>
                  <a:schemeClr val="dk1"/>
                </a:solidFill>
              </a:rPr>
              <a:t>UNITÉ 2 : Gestion de l’information : la clé du succès</a:t>
            </a:r>
            <a:endParaRPr lang="en-GB" sz="2000" b="1" i="0" u="none" strike="noStrike" cap="none" dirty="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2</a:t>
            </a:fld>
            <a:endParaRPr/>
          </a:p>
        </p:txBody>
      </p:sp>
      <p:sp>
        <p:nvSpPr>
          <p:cNvPr id="34" name="Google Shape;34;g10b78f225a7_0_0"/>
          <p:cNvSpPr txBox="1"/>
          <p:nvPr/>
        </p:nvSpPr>
        <p:spPr>
          <a:xfrm>
            <a:off x="248175" y="13667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À faire avant cette capsule</a:t>
            </a:r>
            <a:r>
              <a:rPr lang="en-GB" sz="2000" b="1" i="0" u="none" strike="noStrike" cap="none" dirty="0">
                <a:solidFill>
                  <a:srgbClr val="18C320"/>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 </a:t>
            </a:r>
            <a:endParaRPr lang="en-GB"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Capsule </a:t>
            </a:r>
            <a:r>
              <a:rPr lang="en-GB" sz="2000" b="1" dirty="0" err="1">
                <a:solidFill>
                  <a:srgbClr val="18C320"/>
                </a:solidFill>
              </a:rPr>
              <a:t>liée</a:t>
            </a:r>
            <a:r>
              <a:rPr lang="en-GB" sz="2000" b="1" dirty="0">
                <a:solidFill>
                  <a:srgbClr val="18C320"/>
                </a:solidFill>
              </a:rPr>
              <a:t> à:</a:t>
            </a:r>
            <a:endParaRPr lang="en-GB"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369291"/>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cs-CZ" sz="1800" b="0" i="1" u="none" strike="noStrike" dirty="0">
                <a:solidFill>
                  <a:srgbClr val="000000"/>
                </a:solidFill>
                <a:effectLst/>
                <a:latin typeface="Calibri" panose="020F0502020204030204" pitchFamily="34" charset="0"/>
              </a:rPr>
              <a:t>2.3.4, 3.1.1, 3.2.2</a:t>
            </a:r>
            <a:endParaRPr sz="2000" i="0" u="none" strike="noStrike" cap="none" dirty="0">
              <a:solidFill>
                <a:schemeClr val="dk1"/>
              </a:solidFill>
              <a:latin typeface="Arial"/>
              <a:ea typeface="Arial"/>
              <a:cs typeface="Arial"/>
              <a:sym typeface="Arial"/>
            </a:endParaRPr>
          </a:p>
        </p:txBody>
      </p:sp>
      <p:sp>
        <p:nvSpPr>
          <p:cNvPr id="37" name="Google Shape;37;g10b78f225a7_0_0"/>
          <p:cNvSpPr txBox="1"/>
          <p:nvPr/>
        </p:nvSpPr>
        <p:spPr>
          <a:xfrm>
            <a:off x="4824134" y="2881963"/>
            <a:ext cx="4160400" cy="369291"/>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buSzPts val="3200"/>
            </a:pPr>
            <a:r>
              <a:rPr lang="cs-CZ" sz="1800" b="0" i="1" u="none" strike="noStrike" dirty="0">
                <a:solidFill>
                  <a:srgbClr val="000000"/>
                </a:solidFill>
                <a:effectLst/>
                <a:latin typeface="Calibri" panose="020F0502020204030204" pitchFamily="34" charset="0"/>
              </a:rPr>
              <a:t>1.4.2, 1.4.3, 2.2.3, 2.2.4, 3.4.1, 3.4.4</a:t>
            </a:r>
            <a:endParaRPr lang="es-ES" sz="1600" dirty="0">
              <a:solidFill>
                <a:schemeClr val="dk1"/>
              </a:solidFill>
            </a:endParaRP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Auteurs:</a:t>
            </a:r>
            <a:endParaRPr lang="en-GB"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793300" y="4635309"/>
            <a:ext cx="4160400" cy="369291"/>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cs-CZ" sz="1600" dirty="0">
                <a:solidFill>
                  <a:schemeClr val="dk1"/>
                </a:solidFill>
              </a:rPr>
              <a:t>CLA</a:t>
            </a:r>
            <a:r>
              <a:rPr lang="cs-CZ" sz="1800" b="0" i="0" u="none" strike="noStrike" dirty="0">
                <a:solidFill>
                  <a:srgbClr val="000000"/>
                </a:solidFill>
                <a:effectLst/>
                <a:latin typeface="Arial" panose="020B0604020202020204" pitchFamily="34" charset="0"/>
              </a:rPr>
              <a:t>, </a:t>
            </a:r>
            <a:r>
              <a:rPr lang="en-GB" sz="1600" b="0" i="0" u="none" strike="noStrike" dirty="0">
                <a:solidFill>
                  <a:srgbClr val="000000"/>
                </a:solidFill>
                <a:effectLst/>
                <a:latin typeface="Arial" panose="020B0604020202020204" pitchFamily="34" charset="0"/>
              </a:rPr>
              <a:t>SUSMILE</a:t>
            </a:r>
            <a:r>
              <a:rPr lang="en-GB" sz="1800" b="0" i="0" u="none" strike="noStrike" dirty="0">
                <a:solidFill>
                  <a:srgbClr val="000000"/>
                </a:solidFill>
                <a:effectLst/>
                <a:latin typeface="Arial" panose="020B0604020202020204" pitchFamily="34" charset="0"/>
              </a:rPr>
              <a:t> consortium member</a:t>
            </a:r>
            <a:endParaRPr lang="en-GB" sz="1600" dirty="0">
              <a:solidFill>
                <a:schemeClr val="dk1"/>
              </a:solidFill>
            </a:endParaRPr>
          </a:p>
        </p:txBody>
      </p:sp>
      <p:sp>
        <p:nvSpPr>
          <p:cNvPr id="9" name="8 Rectángulo"/>
          <p:cNvSpPr/>
          <p:nvPr/>
        </p:nvSpPr>
        <p:spPr>
          <a:xfrm>
            <a:off x="4454820" y="3275112"/>
            <a:ext cx="234360" cy="307777"/>
          </a:xfrm>
          <a:prstGeom prst="rect">
            <a:avLst/>
          </a:prstGeom>
        </p:spPr>
        <p:txBody>
          <a:bodyPr wrap="none">
            <a:spAutoFit/>
          </a:bodyPr>
          <a:lstStyle/>
          <a:p>
            <a:r>
              <a:rPr lang="es-ES" dirty="0"/>
              <a:t> </a:t>
            </a:r>
          </a:p>
        </p:txBody>
      </p:sp>
      <p:sp>
        <p:nvSpPr>
          <p:cNvPr id="10" name="9 Rectángulo"/>
          <p:cNvSpPr/>
          <p:nvPr/>
        </p:nvSpPr>
        <p:spPr>
          <a:xfrm>
            <a:off x="4454820" y="3275112"/>
            <a:ext cx="234360" cy="307777"/>
          </a:xfrm>
          <a:prstGeom prst="rect">
            <a:avLst/>
          </a:prstGeom>
        </p:spPr>
        <p:txBody>
          <a:bodyPr wrap="none">
            <a:spAutoFit/>
          </a:bodyPr>
          <a:lstStyle/>
          <a:p>
            <a:r>
              <a:rPr lang="es-E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3</a:t>
            </a:fld>
            <a:endParaRPr lang="en-GB"/>
          </a:p>
        </p:txBody>
      </p:sp>
      <p:sp>
        <p:nvSpPr>
          <p:cNvPr id="3" name="2 Rectángulo"/>
          <p:cNvSpPr/>
          <p:nvPr/>
        </p:nvSpPr>
        <p:spPr>
          <a:xfrm>
            <a:off x="313508" y="891234"/>
            <a:ext cx="8477795" cy="523220"/>
          </a:xfrm>
          <a:prstGeom prst="rect">
            <a:avLst/>
          </a:prstGeom>
          <a:solidFill>
            <a:srgbClr val="18C320"/>
          </a:solidFill>
        </p:spPr>
        <p:txBody>
          <a:bodyPr wrap="square">
            <a:spAutoFit/>
          </a:bodyPr>
          <a:lstStyle/>
          <a:p>
            <a:r>
              <a:rPr lang="en-GB" sz="2800" dirty="0">
                <a:solidFill>
                  <a:schemeClr val="bg1"/>
                </a:solidFill>
              </a:rPr>
              <a:t>Objectives of the Capsule </a:t>
            </a:r>
            <a:endParaRPr lang="en-GB" dirty="0"/>
          </a:p>
        </p:txBody>
      </p:sp>
      <p:sp>
        <p:nvSpPr>
          <p:cNvPr id="4" name="3 Rectángulo"/>
          <p:cNvSpPr/>
          <p:nvPr/>
        </p:nvSpPr>
        <p:spPr>
          <a:xfrm>
            <a:off x="313509" y="1586972"/>
            <a:ext cx="8464731" cy="1764586"/>
          </a:xfrm>
          <a:prstGeom prst="rect">
            <a:avLst/>
          </a:prstGeom>
          <a:ln>
            <a:solidFill>
              <a:schemeClr val="tx1">
                <a:lumMod val="50000"/>
                <a:lumOff val="50000"/>
              </a:schemeClr>
            </a:solidFill>
            <a:prstDash val="dash"/>
          </a:ln>
        </p:spPr>
        <p:txBody>
          <a:bodyPr wrap="square">
            <a:spAutoFit/>
          </a:bodyPr>
          <a:lstStyle/>
          <a:p>
            <a:pPr algn="just" rtl="0">
              <a:spcBef>
                <a:spcPts val="0"/>
              </a:spcBef>
              <a:spcAft>
                <a:spcPts val="800"/>
              </a:spcAft>
            </a:pPr>
            <a:r>
              <a:rPr lang="en-US" sz="2000" b="0" u="none" strike="noStrike" dirty="0">
                <a:solidFill>
                  <a:srgbClr val="000000"/>
                </a:solidFill>
                <a:effectLst/>
                <a:latin typeface="+mn-lt"/>
              </a:rPr>
              <a:t>This capsule deals with the issue of acquisition of new data when collecting information and presents students with modern communication systems and their use in distribution, navigation and parking.</a:t>
            </a:r>
            <a:endParaRPr lang="en-US" sz="2000" b="0" dirty="0">
              <a:effectLst/>
              <a:latin typeface="+mn-lt"/>
            </a:endParaRPr>
          </a:p>
          <a:p>
            <a:br>
              <a:rPr lang="en-US" sz="2800" dirty="0"/>
            </a:br>
            <a:endParaRPr lang="en-GB" dirty="0"/>
          </a:p>
        </p:txBody>
      </p:sp>
      <p:graphicFrame>
        <p:nvGraphicFramePr>
          <p:cNvPr id="6" name="5 Tabla"/>
          <p:cNvGraphicFramePr>
            <a:graphicFrameLocks noGrp="1"/>
          </p:cNvGraphicFramePr>
          <p:nvPr>
            <p:extLst>
              <p:ext uri="{D42A27DB-BD31-4B8C-83A1-F6EECF244321}">
                <p14:modId xmlns:p14="http://schemas.microsoft.com/office/powerpoint/2010/main" val="1526908362"/>
              </p:ext>
            </p:extLst>
          </p:nvPr>
        </p:nvGraphicFramePr>
        <p:xfrm>
          <a:off x="326571" y="4053498"/>
          <a:ext cx="8464731" cy="906060"/>
        </p:xfrm>
        <a:graphic>
          <a:graphicData uri="http://schemas.openxmlformats.org/drawingml/2006/table">
            <a:tbl>
              <a:tblPr/>
              <a:tblGrid>
                <a:gridCol w="2457809">
                  <a:extLst>
                    <a:ext uri="{9D8B030D-6E8A-4147-A177-3AD203B41FA5}">
                      <a16:colId xmlns:a16="http://schemas.microsoft.com/office/drawing/2014/main" val="20000"/>
                    </a:ext>
                  </a:extLst>
                </a:gridCol>
                <a:gridCol w="3103102">
                  <a:extLst>
                    <a:ext uri="{9D8B030D-6E8A-4147-A177-3AD203B41FA5}">
                      <a16:colId xmlns:a16="http://schemas.microsoft.com/office/drawing/2014/main" val="20001"/>
                    </a:ext>
                  </a:extLst>
                </a:gridCol>
                <a:gridCol w="873044">
                  <a:extLst>
                    <a:ext uri="{9D8B030D-6E8A-4147-A177-3AD203B41FA5}">
                      <a16:colId xmlns:a16="http://schemas.microsoft.com/office/drawing/2014/main" val="20002"/>
                    </a:ext>
                  </a:extLst>
                </a:gridCol>
                <a:gridCol w="1015388">
                  <a:extLst>
                    <a:ext uri="{9D8B030D-6E8A-4147-A177-3AD203B41FA5}">
                      <a16:colId xmlns:a16="http://schemas.microsoft.com/office/drawing/2014/main" val="20003"/>
                    </a:ext>
                  </a:extLst>
                </a:gridCol>
                <a:gridCol w="1015388">
                  <a:extLst>
                    <a:ext uri="{9D8B030D-6E8A-4147-A177-3AD203B41FA5}">
                      <a16:colId xmlns:a16="http://schemas.microsoft.com/office/drawing/2014/main" val="20004"/>
                    </a:ext>
                  </a:extLst>
                </a:gridCol>
              </a:tblGrid>
              <a:tr h="254228">
                <a:tc rowSpan="3">
                  <a:txBody>
                    <a:bodyPr/>
                    <a:lstStyle/>
                    <a:p>
                      <a:pPr algn="just" rtl="0" fontAlgn="t">
                        <a:spcBef>
                          <a:spcPts val="0"/>
                        </a:spcBef>
                        <a:spcAft>
                          <a:spcPts val="0"/>
                        </a:spcAft>
                      </a:pPr>
                      <a:r>
                        <a:rPr lang="en-GB" sz="1800" b="0" i="0" u="none" strike="noStrike" noProof="0">
                          <a:solidFill>
                            <a:srgbClr val="FFFFFF"/>
                          </a:solidFill>
                          <a:latin typeface="Arial"/>
                        </a:rPr>
                        <a:t>Category </a:t>
                      </a:r>
                      <a:endParaRPr lang="en-GB" sz="1800" noProof="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rowSpan="3">
                  <a:txBody>
                    <a:bodyPr/>
                    <a:lstStyle/>
                    <a:p>
                      <a:pPr algn="just" rtl="0" fontAlgn="t">
                        <a:spcBef>
                          <a:spcPts val="0"/>
                        </a:spcBef>
                        <a:spcAft>
                          <a:spcPts val="0"/>
                        </a:spcAft>
                      </a:pPr>
                      <a:r>
                        <a:rPr lang="en-GB" sz="1800" b="0" i="0" u="none" strike="noStrike" noProof="0" dirty="0">
                          <a:solidFill>
                            <a:schemeClr val="tx1"/>
                          </a:solidFill>
                          <a:latin typeface="Arial"/>
                        </a:rPr>
                        <a:t>Document, source</a:t>
                      </a:r>
                      <a:endParaRPr lang="en-GB" sz="1800" noProof="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3">
                  <a:txBody>
                    <a:bodyPr/>
                    <a:lstStyle/>
                    <a:p>
                      <a:pPr algn="ctr" rtl="0" fontAlgn="t">
                        <a:spcBef>
                          <a:spcPts val="0"/>
                        </a:spcBef>
                        <a:spcAft>
                          <a:spcPts val="0"/>
                        </a:spcAft>
                      </a:pPr>
                      <a:r>
                        <a:rPr lang="es-ES" sz="1800" b="0" i="0" u="none" strike="noStrike" dirty="0">
                          <a:solidFill>
                            <a:srgbClr val="FFFFFF"/>
                          </a:solidFill>
                          <a:latin typeface="Arial"/>
                        </a:rPr>
                        <a:t>EQF</a:t>
                      </a:r>
                      <a:endParaRPr lang="es-ES" sz="180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dirty="0">
                          <a:solidFill>
                            <a:schemeClr val="tx1"/>
                          </a:solidFill>
                          <a:latin typeface="Arial"/>
                        </a:rPr>
                        <a:t>4</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5</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6</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a:solidFill>
                            <a:schemeClr val="tx1"/>
                          </a:solidFill>
                          <a:latin typeface="Arial"/>
                        </a:rPr>
                        <a:t>X</a:t>
                      </a:r>
                      <a:endParaRPr lang="es-ES" sz="140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2986823549"/>
              </p:ext>
            </p:extLst>
          </p:nvPr>
        </p:nvGraphicFramePr>
        <p:xfrm>
          <a:off x="326572" y="5281362"/>
          <a:ext cx="8490858" cy="342584"/>
        </p:xfrm>
        <a:graphic>
          <a:graphicData uri="http://schemas.openxmlformats.org/drawingml/2006/table">
            <a:tbl>
              <a:tblPr/>
              <a:tblGrid>
                <a:gridCol w="2472141">
                  <a:extLst>
                    <a:ext uri="{9D8B030D-6E8A-4147-A177-3AD203B41FA5}">
                      <a16:colId xmlns:a16="http://schemas.microsoft.com/office/drawing/2014/main" val="20000"/>
                    </a:ext>
                  </a:extLst>
                </a:gridCol>
                <a:gridCol w="6018717">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en-GB" sz="1800" b="0" i="0" u="none" strike="noStrike" noProof="0" dirty="0">
                          <a:solidFill>
                            <a:srgbClr val="FFFFFF"/>
                          </a:solidFill>
                          <a:latin typeface="Arial"/>
                        </a:rPr>
                        <a:t>Exercises included</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es-ES" sz="1800" b="0" i="0" u="none" strike="noStrike" dirty="0">
                          <a:solidFill>
                            <a:schemeClr val="tx1"/>
                          </a:solidFill>
                          <a:latin typeface="Arial"/>
                        </a:rPr>
                        <a:t>NOT</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0" name="9 Tabla"/>
          <p:cNvGraphicFramePr>
            <a:graphicFrameLocks noGrp="1"/>
          </p:cNvGraphicFramePr>
          <p:nvPr>
            <p:extLst>
              <p:ext uri="{D42A27DB-BD31-4B8C-83A1-F6EECF244321}">
                <p14:modId xmlns:p14="http://schemas.microsoft.com/office/powerpoint/2010/main" val="3773810372"/>
              </p:ext>
            </p:extLst>
          </p:nvPr>
        </p:nvGraphicFramePr>
        <p:xfrm>
          <a:off x="300445" y="5945750"/>
          <a:ext cx="8477795" cy="891224"/>
        </p:xfrm>
        <a:graphic>
          <a:graphicData uri="http://schemas.openxmlformats.org/drawingml/2006/table">
            <a:tbl>
              <a:tblPr/>
              <a:tblGrid>
                <a:gridCol w="2468339">
                  <a:extLst>
                    <a:ext uri="{9D8B030D-6E8A-4147-A177-3AD203B41FA5}">
                      <a16:colId xmlns:a16="http://schemas.microsoft.com/office/drawing/2014/main" val="20000"/>
                    </a:ext>
                  </a:extLst>
                </a:gridCol>
                <a:gridCol w="2003152">
                  <a:extLst>
                    <a:ext uri="{9D8B030D-6E8A-4147-A177-3AD203B41FA5}">
                      <a16:colId xmlns:a16="http://schemas.microsoft.com/office/drawing/2014/main" val="20001"/>
                    </a:ext>
                  </a:extLst>
                </a:gridCol>
                <a:gridCol w="2003152">
                  <a:extLst>
                    <a:ext uri="{9D8B030D-6E8A-4147-A177-3AD203B41FA5}">
                      <a16:colId xmlns:a16="http://schemas.microsoft.com/office/drawing/2014/main" val="3821588110"/>
                    </a:ext>
                  </a:extLst>
                </a:gridCol>
                <a:gridCol w="2003152">
                  <a:extLst>
                    <a:ext uri="{9D8B030D-6E8A-4147-A177-3AD203B41FA5}">
                      <a16:colId xmlns:a16="http://schemas.microsoft.com/office/drawing/2014/main" val="2249189944"/>
                    </a:ext>
                  </a:extLst>
                </a:gridCol>
              </a:tblGrid>
              <a:tr h="0">
                <a:tc>
                  <a:txBody>
                    <a:bodyPr/>
                    <a:lstStyle/>
                    <a:p>
                      <a:pPr algn="just" rtl="0" fontAlgn="t">
                        <a:spcBef>
                          <a:spcPts val="0"/>
                        </a:spcBef>
                        <a:spcAft>
                          <a:spcPts val="0"/>
                        </a:spcAft>
                      </a:pPr>
                      <a:r>
                        <a:rPr lang="en-GB" sz="1800" b="0" i="0" u="none" strike="noStrike" noProof="0" dirty="0">
                          <a:solidFill>
                            <a:srgbClr val="FFFFFF"/>
                          </a:solidFill>
                          <a:latin typeface="Arial"/>
                        </a:rPr>
                        <a:t>Effort for the capsule</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ctr" rtl="0" fontAlgn="t">
                        <a:spcBef>
                          <a:spcPts val="0"/>
                        </a:spcBef>
                        <a:spcAft>
                          <a:spcPts val="0"/>
                        </a:spcAft>
                      </a:pPr>
                      <a:r>
                        <a:rPr lang="en-GB" sz="1800" b="0" i="0" u="none" strike="noStrike" noProof="0">
                          <a:solidFill>
                            <a:schemeClr val="tx1"/>
                          </a:solidFill>
                          <a:latin typeface="Arial"/>
                        </a:rPr>
                        <a:t>Content</a:t>
                      </a:r>
                    </a:p>
                    <a:p>
                      <a:pPr algn="ctr" rtl="0" fontAlgn="t">
                        <a:spcBef>
                          <a:spcPts val="0"/>
                        </a:spcBef>
                        <a:spcAft>
                          <a:spcPts val="0"/>
                        </a:spcAft>
                      </a:pPr>
                      <a:r>
                        <a:rPr lang="en-GB" sz="1800" b="0" i="0" u="none" strike="noStrike" noProof="0">
                          <a:solidFill>
                            <a:srgbClr val="7F7F7F"/>
                          </a:solidFill>
                          <a:latin typeface="Arial"/>
                        </a:rPr>
                        <a:t> </a:t>
                      </a:r>
                      <a:r>
                        <a:rPr lang="en-GB" sz="1800" b="0" i="0" u="none" strike="noStrike" noProof="0">
                          <a:solidFill>
                            <a:schemeClr val="tx1"/>
                          </a:solidFill>
                          <a:latin typeface="Arial"/>
                        </a:rPr>
                        <a:t>5 minutes</a:t>
                      </a:r>
                    </a:p>
                    <a:p>
                      <a:pPr algn="ctr" rtl="0" fontAlgn="t">
                        <a:spcBef>
                          <a:spcPts val="0"/>
                        </a:spcBef>
                        <a:spcAft>
                          <a:spcPts val="0"/>
                        </a:spcAft>
                      </a:pPr>
                      <a:endParaRPr lang="en-GB" sz="1800" noProof="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n-GB" sz="1800" noProof="0">
                          <a:solidFill>
                            <a:schemeClr val="tx1"/>
                          </a:solidFill>
                        </a:rPr>
                        <a:t>Exercises</a:t>
                      </a:r>
                    </a:p>
                    <a:p>
                      <a:pPr algn="ctr" rtl="0" fontAlgn="t">
                        <a:spcBef>
                          <a:spcPts val="0"/>
                        </a:spcBef>
                        <a:spcAft>
                          <a:spcPts val="0"/>
                        </a:spcAft>
                      </a:pPr>
                      <a:r>
                        <a:rPr lang="en-GB" sz="1800" noProof="0">
                          <a:solidFill>
                            <a:schemeClr val="tx1"/>
                          </a:solidFill>
                        </a:rPr>
                        <a:t>0 Minutes</a:t>
                      </a: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n-GB" sz="1800" noProof="0" dirty="0">
                          <a:solidFill>
                            <a:schemeClr val="tx1"/>
                          </a:solidFill>
                        </a:rPr>
                        <a:t>Extra documents</a:t>
                      </a:r>
                    </a:p>
                    <a:p>
                      <a:pPr algn="ctr" rtl="0" fontAlgn="t">
                        <a:spcBef>
                          <a:spcPts val="0"/>
                        </a:spcBef>
                        <a:spcAft>
                          <a:spcPts val="0"/>
                        </a:spcAft>
                      </a:pPr>
                      <a:r>
                        <a:rPr lang="en-GB" sz="1800" noProof="0" dirty="0">
                          <a:solidFill>
                            <a:schemeClr val="tx1"/>
                          </a:solidFill>
                        </a:rPr>
                        <a:t>15 Minutes</a:t>
                      </a: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7"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4</a:t>
            </a:fld>
            <a:endParaRPr/>
          </a:p>
        </p:txBody>
      </p:sp>
      <p:sp>
        <p:nvSpPr>
          <p:cNvPr id="56" name="Google Shape;56;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en-GB" sz="2800" b="0" i="0" u="none" strike="noStrike" cap="none" dirty="0" err="1">
                <a:solidFill>
                  <a:schemeClr val="lt1"/>
                </a:solidFill>
                <a:latin typeface="Arial"/>
                <a:ea typeface="Arial"/>
                <a:cs typeface="Arial"/>
                <a:sym typeface="Arial"/>
              </a:rPr>
              <a:t>Contenu</a:t>
            </a:r>
            <a:r>
              <a:rPr lang="en-GB" sz="2800" b="0" i="0" u="none" strike="noStrike" cap="none" dirty="0">
                <a:solidFill>
                  <a:schemeClr val="lt1"/>
                </a:solidFill>
                <a:latin typeface="Arial"/>
                <a:ea typeface="Arial"/>
                <a:cs typeface="Arial"/>
                <a:sym typeface="Arial"/>
              </a:rPr>
              <a:t> </a:t>
            </a:r>
            <a:endParaRPr lang="en-GB" sz="2800" dirty="0"/>
          </a:p>
        </p:txBody>
      </p:sp>
      <p:sp>
        <p:nvSpPr>
          <p:cNvPr id="57" name="Google Shape;57;p3"/>
          <p:cNvSpPr/>
          <p:nvPr/>
        </p:nvSpPr>
        <p:spPr>
          <a:xfrm>
            <a:off x="1358538" y="2396683"/>
            <a:ext cx="7354388" cy="1938952"/>
          </a:xfrm>
          <a:prstGeom prst="rect">
            <a:avLst/>
          </a:prstGeom>
          <a:noFill/>
          <a:ln>
            <a:noFill/>
          </a:ln>
        </p:spPr>
        <p:txBody>
          <a:bodyPr spcFirstLastPara="1" wrap="square" lIns="91425" tIns="45700" rIns="91425" bIns="45700" anchor="t" anchorCtr="0">
            <a:spAutoFit/>
          </a:bodyPr>
          <a:lstStyle/>
          <a:p>
            <a:pPr marL="457200" lvl="0" indent="-457200">
              <a:lnSpc>
                <a:spcPct val="150000"/>
              </a:lnSpc>
              <a:buSzPts val="2200"/>
              <a:buFont typeface="+mj-lt"/>
              <a:buAutoNum type="arabicPeriod"/>
            </a:pPr>
            <a:r>
              <a:rPr lang="fr-FR" sz="2000" dirty="0"/>
              <a:t>Systèmes de transport intelligents (STI)
Acquisition d’informations sur les transports
Acquisition d’informations sur la circulation routière
Systèmes de transport intelligents coopératifs</a:t>
            </a:r>
            <a:endParaRPr lang="en-AU" sz="2000" b="0" i="0" u="none" strike="noStrike" cap="none" dirty="0">
              <a:solidFill>
                <a:srgbClr val="000000"/>
              </a:solidFill>
              <a:latin typeface="Arial"/>
              <a:ea typeface="Arial"/>
              <a:cs typeface="Arial"/>
              <a:sym typeface="Arial"/>
            </a:endParaRPr>
          </a:p>
        </p:txBody>
      </p:sp>
      <p:sp>
        <p:nvSpPr>
          <p:cNvPr id="58" name="Google Shape;58;p3"/>
          <p:cNvSpPr/>
          <p:nvPr/>
        </p:nvSpPr>
        <p:spPr>
          <a:xfrm>
            <a:off x="876753" y="2360711"/>
            <a:ext cx="338093" cy="1754089"/>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5</a:t>
            </a:fld>
            <a:endParaRPr/>
          </a:p>
        </p:txBody>
      </p:sp>
      <p:sp>
        <p:nvSpPr>
          <p:cNvPr id="72" name="Google Shape;72;g10b78f225a7_0_23"/>
          <p:cNvSpPr txBox="1"/>
          <p:nvPr/>
        </p:nvSpPr>
        <p:spPr>
          <a:xfrm>
            <a:off x="285530" y="970029"/>
            <a:ext cx="8558023" cy="793457"/>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Instructions pour le document, révision de la source 
</a:t>
            </a:r>
            <a:endParaRPr lang="en-GB" sz="2800" dirty="0">
              <a:solidFill>
                <a:schemeClr val="lt1"/>
              </a:solidFill>
            </a:endParaRPr>
          </a:p>
        </p:txBody>
      </p:sp>
      <p:sp>
        <p:nvSpPr>
          <p:cNvPr id="5" name="4 Rectángulo"/>
          <p:cNvSpPr/>
          <p:nvPr/>
        </p:nvSpPr>
        <p:spPr>
          <a:xfrm>
            <a:off x="319069" y="1929637"/>
            <a:ext cx="8367731" cy="3447098"/>
          </a:xfrm>
          <a:prstGeom prst="rect">
            <a:avLst/>
          </a:prstGeom>
        </p:spPr>
        <p:txBody>
          <a:bodyPr wrap="square">
            <a:spAutoFit/>
          </a:bodyPr>
          <a:lstStyle/>
          <a:p>
            <a:r>
              <a:rPr lang="fr-FR" sz="1600" dirty="0">
                <a:latin typeface="+mn-lt"/>
                <a:ea typeface="Calibri" panose="020F0502020204030204" pitchFamily="34" charset="0"/>
                <a:cs typeface="Times New Roman" panose="02020603050405020304" pitchFamily="18" charset="0"/>
              </a:rPr>
              <a:t>Pour faciliter la mobilité croissante, les STI ont été largement introduits et leur efficacité dépend également de la collecte d’informations sur le trafic et les transports. Cette capsule présentera les faits clés dans deux sources:
</a:t>
            </a:r>
            <a:endParaRPr lang="en-AU" sz="1600" dirty="0">
              <a:effectLst/>
              <a:latin typeface="+mn-lt"/>
              <a:ea typeface="Calibri" panose="020F0502020204030204" pitchFamily="34" charset="0"/>
              <a:cs typeface="Times New Roman" panose="02020603050405020304" pitchFamily="18" charset="0"/>
            </a:endParaRPr>
          </a:p>
          <a:p>
            <a:pPr marL="342900" indent="-342900">
              <a:buAutoNum type="arabicPeriod"/>
            </a:pPr>
            <a:r>
              <a:rPr lang="fr-FR" sz="1600" dirty="0">
                <a:solidFill>
                  <a:schemeClr val="tx1"/>
                </a:solidFill>
                <a:latin typeface="+mn-lt"/>
              </a:rPr>
              <a:t>Document Word qui inclut une description des systèmes de transport intelligents</a:t>
            </a:r>
          </a:p>
          <a:p>
            <a:pPr marL="342900" indent="-342900">
              <a:buAutoNum type="arabicPeriod"/>
            </a:pPr>
            <a:endParaRPr lang="en-AU" sz="1600" dirty="0">
              <a:solidFill>
                <a:srgbClr val="7F7F7F"/>
              </a:solidFill>
              <a:latin typeface="+mn-lt"/>
            </a:endParaRPr>
          </a:p>
          <a:p>
            <a:r>
              <a:rPr lang="en-AU" sz="1600" dirty="0">
                <a:effectLst/>
                <a:latin typeface="+mn-lt"/>
                <a:ea typeface="Calibri" panose="020F0502020204030204" pitchFamily="34" charset="0"/>
                <a:cs typeface="Times New Roman" panose="02020603050405020304" pitchFamily="18" charset="0"/>
              </a:rPr>
              <a:t>2. </a:t>
            </a:r>
            <a:r>
              <a:rPr lang="fr-FR" sz="1600" dirty="0">
                <a:latin typeface="+mn-lt"/>
                <a:ea typeface="Calibri" panose="020F0502020204030204" pitchFamily="34" charset="0"/>
                <a:cs typeface="Times New Roman" panose="02020603050405020304" pitchFamily="18" charset="0"/>
              </a:rPr>
              <a:t>Article en ligne qui présente des informations sur les systèmes de stationnement
</a:t>
            </a:r>
            <a:endParaRPr lang="en-AU" dirty="0">
              <a:solidFill>
                <a:schemeClr val="tx1">
                  <a:lumMod val="50000"/>
                  <a:lumOff val="50000"/>
                </a:schemeClr>
              </a:solidFill>
            </a:endParaRPr>
          </a:p>
          <a:p>
            <a:r>
              <a:rPr lang="fr-FR" sz="1600" dirty="0">
                <a:solidFill>
                  <a:schemeClr val="tx1"/>
                </a:solidFill>
              </a:rPr>
              <a:t>Alors que le document Word comprend les trois points du contenu (ITS, acquisition d’informations), l’article en ligne se concentre principalement sur les systèmes de transport intelligents coopératifs (CITS).
</a:t>
            </a:r>
            <a:endParaRPr lang="en-GB" dirty="0">
              <a:solidFill>
                <a:schemeClr val="tx1">
                  <a:lumMod val="50000"/>
                  <a:lumOff val="50000"/>
                </a:schemeClr>
              </a:solidFill>
            </a:endParaRPr>
          </a:p>
          <a:p>
            <a:endParaRPr lang="en-GB" dirty="0">
              <a:solidFill>
                <a:schemeClr val="tx1">
                  <a:lumMod val="50000"/>
                  <a:lumOff val="50000"/>
                </a:schemeClr>
              </a:solidFill>
            </a:endParaRPr>
          </a:p>
          <a:p>
            <a:r>
              <a:rPr lang="en-GB" dirty="0">
                <a:solidFill>
                  <a:schemeClr val="tx1">
                    <a:lumMod val="50000"/>
                    <a:lumOff val="50000"/>
                  </a:schemeClr>
                </a:solidFill>
              </a:rPr>
              <a:t> </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6</a:t>
            </a:fld>
            <a:endParaRPr dirty="0"/>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62500" lnSpcReduction="20000"/>
          </a:bodyPr>
          <a:lstStyle/>
          <a:p>
            <a:pPr marL="742950" lvl="0" indent="-742950">
              <a:lnSpc>
                <a:spcPct val="90000"/>
              </a:lnSpc>
              <a:buSzPts val="2400"/>
            </a:pPr>
            <a:r>
              <a:rPr lang="fr-FR" sz="2800" dirty="0">
                <a:solidFill>
                  <a:schemeClr val="lt1"/>
                </a:solidFill>
              </a:rPr>
              <a:t>Source 1 - Source d’information : document joint
</a:t>
            </a:r>
            <a:endParaRPr lang="en-GB" sz="2800" dirty="0">
              <a:solidFill>
                <a:schemeClr val="lt1"/>
              </a:solidFill>
            </a:endParaRPr>
          </a:p>
        </p:txBody>
      </p:sp>
      <p:sp>
        <p:nvSpPr>
          <p:cNvPr id="80" name="Google Shape;80;g10b78f226a2_0_0"/>
          <p:cNvSpPr/>
          <p:nvPr/>
        </p:nvSpPr>
        <p:spPr>
          <a:xfrm>
            <a:off x="326575" y="1704724"/>
            <a:ext cx="8477700" cy="1724275"/>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buSzPts val="2000"/>
            </a:pPr>
            <a:r>
              <a:rPr lang="fr-FR" sz="2000" dirty="0">
                <a:solidFill>
                  <a:schemeClr val="tx1"/>
                </a:solidFill>
              </a:rPr>
              <a:t>Ce document Word a été compilé spécialement pour cette capsule afin de couvrir les points les plus importants de l’ITS. Comment ces systèmes fonctionnent et quels avantages ils apportent aux usagers de la route. Il comprend une description du flux d’informations, des différents modules de systèmes d’information et de leur connexion. 
</a:t>
            </a:r>
            <a:endParaRPr sz="2000" dirty="0">
              <a:solidFill>
                <a:schemeClr val="lt1"/>
              </a:solidFill>
            </a:endParaRPr>
          </a:p>
          <a:p>
            <a:pPr marL="0" marR="0" lvl="0" indent="0" algn="l" rtl="0">
              <a:lnSpc>
                <a:spcPct val="100000"/>
              </a:lnSpc>
              <a:spcBef>
                <a:spcPts val="0"/>
              </a:spcBef>
              <a:spcAft>
                <a:spcPts val="0"/>
              </a:spcAft>
              <a:buClr>
                <a:srgbClr val="000000"/>
              </a:buClr>
              <a:buSzPts val="2000"/>
              <a:buFont typeface="Arial"/>
              <a:buNone/>
            </a:pPr>
            <a:endParaRPr sz="20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pic>
        <p:nvPicPr>
          <p:cNvPr id="5" name="Obrázek 4">
            <a:extLst>
              <a:ext uri="{FF2B5EF4-FFF2-40B4-BE49-F238E27FC236}">
                <a16:creationId xmlns:a16="http://schemas.microsoft.com/office/drawing/2014/main" id="{DEEB55E8-DB41-AE9C-F664-201C199C61BD}"/>
              </a:ext>
            </a:extLst>
          </p:cNvPr>
          <p:cNvPicPr>
            <a:picLocks noChangeAspect="1"/>
          </p:cNvPicPr>
          <p:nvPr/>
        </p:nvPicPr>
        <p:blipFill>
          <a:blip r:embed="rId3"/>
          <a:stretch>
            <a:fillRect/>
          </a:stretch>
        </p:blipFill>
        <p:spPr>
          <a:xfrm>
            <a:off x="3962400" y="4705180"/>
            <a:ext cx="1219200" cy="1219200"/>
          </a:xfrm>
          <a:prstGeom prst="rect">
            <a:avLst/>
          </a:prstGeom>
        </p:spPr>
      </p:pic>
      <p:pic>
        <p:nvPicPr>
          <p:cNvPr id="2" name="Obrázek 1">
            <a:extLst>
              <a:ext uri="{FF2B5EF4-FFF2-40B4-BE49-F238E27FC236}">
                <a16:creationId xmlns:a16="http://schemas.microsoft.com/office/drawing/2014/main" id="{4808A518-A7FE-3716-93FE-97FE7135D94F}"/>
              </a:ext>
            </a:extLst>
          </p:cNvPr>
          <p:cNvPicPr>
            <a:picLocks noChangeAspect="1"/>
          </p:cNvPicPr>
          <p:nvPr/>
        </p:nvPicPr>
        <p:blipFill>
          <a:blip r:embed="rId4"/>
          <a:stretch>
            <a:fillRect/>
          </a:stretch>
        </p:blipFill>
        <p:spPr>
          <a:xfrm>
            <a:off x="4117330" y="3665966"/>
            <a:ext cx="896190" cy="89619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7</a:t>
            </a:fld>
            <a:endParaRPr dirty="0"/>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fr-FR" sz="2800" dirty="0">
                <a:solidFill>
                  <a:schemeClr val="lt1"/>
                </a:solidFill>
              </a:rPr>
              <a:t>Source 2 – article en ligne</a:t>
            </a:r>
            <a:endParaRPr lang="en-GB" sz="2800" dirty="0">
              <a:solidFill>
                <a:schemeClr val="lt1"/>
              </a:solidFill>
            </a:endParaRPr>
          </a:p>
        </p:txBody>
      </p:sp>
      <p:sp>
        <p:nvSpPr>
          <p:cNvPr id="80" name="Google Shape;80;g10b78f226a2_0_0"/>
          <p:cNvSpPr/>
          <p:nvPr/>
        </p:nvSpPr>
        <p:spPr>
          <a:xfrm>
            <a:off x="344050" y="1833186"/>
            <a:ext cx="8477700" cy="2650334"/>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buSzPts val="2000"/>
            </a:pPr>
            <a:r>
              <a:rPr lang="fr-FR" sz="2000" dirty="0">
                <a:solidFill>
                  <a:schemeClr val="tx1"/>
                </a:solidFill>
                <a:latin typeface="+mj-lt"/>
              </a:rPr>
              <a:t>Une version avancée des STI est le système intelligent coopératif dans lequel deux sous-systèmes STI ou plus coopèrent. Lisez cet article pour apprendre quelques détails techniques et pratiques qui peuvent être utilisés dans LMD.
</a:t>
            </a:r>
            <a:endParaRPr lang="en-GB" sz="2400" dirty="0">
              <a:latin typeface="Segoe UI" panose="020B0502040204020203" pitchFamily="34" charset="0"/>
            </a:endParaRPr>
          </a:p>
          <a:p>
            <a:pPr marL="0" marR="0" lvl="0" indent="0" algn="l" rtl="0">
              <a:lnSpc>
                <a:spcPct val="100000"/>
              </a:lnSpc>
              <a:spcBef>
                <a:spcPts val="0"/>
              </a:spcBef>
              <a:spcAft>
                <a:spcPts val="0"/>
              </a:spcAft>
              <a:buClr>
                <a:srgbClr val="000000"/>
              </a:buClr>
              <a:buSzPts val="2000"/>
              <a:buFont typeface="Arial"/>
              <a:buNone/>
            </a:pPr>
            <a:endParaRPr lang="cs-CZ" sz="20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2000" dirty="0">
              <a:solidFill>
                <a:schemeClr val="tx1"/>
              </a:solidFill>
            </a:endParaRPr>
          </a:p>
          <a:p>
            <a:pPr lvl="0">
              <a:buSzPts val="2000"/>
            </a:pPr>
            <a:r>
              <a:rPr lang="fr-FR" sz="2000" dirty="0">
                <a:solidFill>
                  <a:schemeClr val="tx1"/>
                </a:solidFill>
              </a:rPr>
              <a:t>Lisez cet article en anglais pour en savoir plus.
</a:t>
            </a:r>
            <a:endParaRPr lang="en-GB" sz="2000" dirty="0">
              <a:solidFill>
                <a:schemeClr val="tx1"/>
              </a:solidFill>
            </a:endParaRPr>
          </a:p>
          <a:p>
            <a:pPr marL="0" lvl="0" indent="0" algn="l" rtl="0">
              <a:spcBef>
                <a:spcPts val="0"/>
              </a:spcBef>
              <a:spcAft>
                <a:spcPts val="0"/>
              </a:spcAft>
              <a:buNone/>
            </a:pPr>
            <a:endParaRPr sz="2000" dirty="0">
              <a:solidFill>
                <a:schemeClr val="lt1"/>
              </a:solidFill>
            </a:endParaRPr>
          </a:p>
          <a:p>
            <a:pPr marL="0" marR="0" lvl="0" indent="0" algn="l" rtl="0">
              <a:lnSpc>
                <a:spcPct val="100000"/>
              </a:lnSpc>
              <a:spcBef>
                <a:spcPts val="0"/>
              </a:spcBef>
              <a:spcAft>
                <a:spcPts val="0"/>
              </a:spcAft>
              <a:buClr>
                <a:srgbClr val="000000"/>
              </a:buClr>
              <a:buSzPts val="2000"/>
              <a:buFont typeface="Arial"/>
              <a:buNone/>
            </a:pPr>
            <a:endParaRPr sz="20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pic>
        <p:nvPicPr>
          <p:cNvPr id="2" name="Obrázek 1">
            <a:extLst>
              <a:ext uri="{FF2B5EF4-FFF2-40B4-BE49-F238E27FC236}">
                <a16:creationId xmlns:a16="http://schemas.microsoft.com/office/drawing/2014/main" id="{34F33D84-EC8B-B7E8-6B02-CD7CE45CA1CF}"/>
              </a:ext>
            </a:extLst>
          </p:cNvPr>
          <p:cNvPicPr>
            <a:picLocks noChangeAspect="1"/>
          </p:cNvPicPr>
          <p:nvPr/>
        </p:nvPicPr>
        <p:blipFill>
          <a:blip r:embed="rId3"/>
          <a:stretch>
            <a:fillRect/>
          </a:stretch>
        </p:blipFill>
        <p:spPr>
          <a:xfrm>
            <a:off x="392034" y="3188218"/>
            <a:ext cx="748665" cy="748665"/>
          </a:xfrm>
          <a:prstGeom prst="rect">
            <a:avLst/>
          </a:prstGeom>
        </p:spPr>
      </p:pic>
      <p:sp>
        <p:nvSpPr>
          <p:cNvPr id="3" name="TextovéPole 2">
            <a:extLst>
              <a:ext uri="{FF2B5EF4-FFF2-40B4-BE49-F238E27FC236}">
                <a16:creationId xmlns:a16="http://schemas.microsoft.com/office/drawing/2014/main" id="{BD403522-ED5C-79B1-041B-2B408381F5F5}"/>
              </a:ext>
            </a:extLst>
          </p:cNvPr>
          <p:cNvSpPr txBox="1"/>
          <p:nvPr/>
        </p:nvSpPr>
        <p:spPr>
          <a:xfrm>
            <a:off x="1226858" y="3401777"/>
            <a:ext cx="3356042" cy="307777"/>
          </a:xfrm>
          <a:prstGeom prst="rect">
            <a:avLst/>
          </a:prstGeom>
          <a:noFill/>
        </p:spPr>
        <p:txBody>
          <a:bodyPr wrap="square" rtlCol="0">
            <a:spAutoFit/>
          </a:bodyPr>
          <a:lstStyle/>
          <a:p>
            <a:pPr marL="0" marR="0" lvl="0" indent="0" algn="l" rtl="0">
              <a:lnSpc>
                <a:spcPct val="100000"/>
              </a:lnSpc>
              <a:spcBef>
                <a:spcPts val="0"/>
              </a:spcBef>
              <a:spcAft>
                <a:spcPts val="0"/>
              </a:spcAft>
              <a:buClr>
                <a:srgbClr val="000000"/>
              </a:buClr>
              <a:buSzPts val="2000"/>
              <a:buFont typeface="Arial"/>
              <a:buNone/>
            </a:pPr>
            <a:r>
              <a:rPr lang="cs-CZ" sz="1400" dirty="0">
                <a:solidFill>
                  <a:schemeClr val="tx1"/>
                </a:solidFill>
                <a:hlinkClick r:id="rId4"/>
              </a:rPr>
              <a:t>https://</a:t>
            </a:r>
            <a:r>
              <a:rPr lang="en-GB" sz="1400" dirty="0">
                <a:solidFill>
                  <a:schemeClr val="tx1"/>
                </a:solidFill>
                <a:hlinkClick r:id="rId4"/>
              </a:rPr>
              <a:t>www.car-2-car.org/about-c-its/</a:t>
            </a:r>
            <a:endParaRPr lang="cs-CZ" sz="1400" dirty="0">
              <a:solidFill>
                <a:schemeClr val="tx1"/>
              </a:solidFill>
            </a:endParaRPr>
          </a:p>
        </p:txBody>
      </p:sp>
    </p:spTree>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TotalTime>
  <Words>405</Words>
  <Application>Microsoft Office PowerPoint</Application>
  <PresentationFormat>Affichage à l'écran (4:3)</PresentationFormat>
  <Paragraphs>62</Paragraphs>
  <Slides>7</Slides>
  <Notes>6</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Calibri</vt:lpstr>
      <vt:lpstr>Cambria</vt:lpstr>
      <vt:lpstr>Noto Sans Symbols</vt:lpstr>
      <vt:lpstr>Segoe UI</vt:lpstr>
      <vt:lpstr>Aspecto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i.virgel</dc:creator>
  <cp:lastModifiedBy>Emilie DE MIGUEL</cp:lastModifiedBy>
  <cp:revision>27</cp:revision>
  <dcterms:created xsi:type="dcterms:W3CDTF">2016-11-18T09:55:38Z</dcterms:created>
  <dcterms:modified xsi:type="dcterms:W3CDTF">2022-10-31T14:56:27Z</dcterms:modified>
</cp:coreProperties>
</file>