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0"/>
  </p:notesMasterIdLst>
  <p:sldIdLst>
    <p:sldId id="256" r:id="rId2"/>
    <p:sldId id="257" r:id="rId3"/>
    <p:sldId id="264" r:id="rId4"/>
    <p:sldId id="259" r:id="rId5"/>
    <p:sldId id="261" r:id="rId6"/>
    <p:sldId id="265" r:id="rId7"/>
    <p:sldId id="266" r:id="rId8"/>
    <p:sldId id="267" r:id="rId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bzyEzC8tiMHWx6deNdtHXJhxg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18C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788" y="65"/>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notesMaster" Target="notesMasters/notesMaster1.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dirty="0"/>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‹N°›</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dirty="0"/>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01566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dirty="0"/>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263339" y="6432228"/>
            <a:ext cx="3904007"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fr-FR" sz="750" b="0" i="0" u="none" strike="noStrike" cap="none" dirty="0">
                <a:solidFill>
                  <a:srgbClr val="666666"/>
                </a:solidFill>
                <a:latin typeface="Arial"/>
                <a:cs typeface="Arial"/>
                <a:sym typeface="Arial"/>
              </a:rPr>
              <a:t>Le soutien de la Commission européenne à la production de cette publication ne constitue pas une approbation du contenu, qui reflète uniquement le point de vue des auteurs, et la Commission ne peut pas être tenue responsable de toute utilisation qui pourrait être faite des informations qu’elle contient.</a:t>
            </a:r>
            <a:endParaRPr lang="fr-FR" sz="750" b="0" i="0" u="none" strike="noStrike" cap="none" dirty="0">
              <a:solidFill>
                <a:srgbClr val="666666"/>
              </a:solidFill>
              <a:latin typeface="Arial"/>
              <a:ea typeface="Arial"/>
              <a:cs typeface="Arial"/>
              <a:sym typeface="Arial"/>
            </a:endParaRPr>
          </a:p>
          <a:p>
            <a:pPr marL="0" marR="0" lvl="0" indent="0" algn="l" rtl="0">
              <a:lnSpc>
                <a:spcPct val="100000"/>
              </a:lnSpc>
              <a:spcBef>
                <a:spcPts val="0"/>
              </a:spcBef>
              <a:spcAft>
                <a:spcPts val="0"/>
              </a:spcAft>
              <a:buClr>
                <a:srgbClr val="666666"/>
              </a:buClr>
              <a:buSzPts val="750"/>
              <a:buFont typeface="Calibri"/>
              <a:buNone/>
            </a:pPr>
            <a:endParaRPr sz="750" b="0" i="0" u="none" strike="noStrike" cap="none" dirty="0">
              <a:solidFill>
                <a:srgbClr val="666666"/>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‹N°›</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dirty="0">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dirty="0">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dirty="0">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hyperlink" Target="http://www.webfleet.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youtube.com/watch?v=7tZl4oLzySU"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dirty="0"/>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s-ES" sz="3200" b="1" i="0" u="none" strike="noStrike" cap="none" dirty="0">
                <a:solidFill>
                  <a:schemeClr val="lt1"/>
                </a:solidFill>
                <a:latin typeface="Arial"/>
                <a:ea typeface="Arial"/>
                <a:cs typeface="Arial"/>
                <a:sym typeface="Arial"/>
              </a:rPr>
              <a:t>Capsule</a:t>
            </a:r>
            <a:endParaRPr dirty="0"/>
          </a:p>
          <a:p>
            <a:pPr marL="0" marR="0" lvl="0" indent="0" algn="ctr" rtl="0">
              <a:lnSpc>
                <a:spcPct val="100000"/>
              </a:lnSpc>
              <a:spcBef>
                <a:spcPts val="0"/>
              </a:spcBef>
              <a:spcAft>
                <a:spcPts val="0"/>
              </a:spcAft>
              <a:buClr>
                <a:srgbClr val="000000"/>
              </a:buClr>
              <a:buSzPts val="3200"/>
              <a:buFont typeface="Arial"/>
              <a:buNone/>
            </a:pPr>
            <a:r>
              <a:rPr lang="cs-CZ" sz="3200" b="1" dirty="0">
                <a:solidFill>
                  <a:schemeClr val="lt1"/>
                </a:solidFill>
              </a:rPr>
              <a:t>3</a:t>
            </a:r>
            <a:r>
              <a:rPr lang="es-ES" sz="3200" b="1" i="0" u="none" strike="noStrike" cap="none" dirty="0">
                <a:solidFill>
                  <a:schemeClr val="lt1"/>
                </a:solidFill>
                <a:latin typeface="Arial"/>
                <a:ea typeface="Arial"/>
                <a:cs typeface="Arial"/>
                <a:sym typeface="Arial"/>
              </a:rPr>
              <a:t>.</a:t>
            </a:r>
            <a:r>
              <a:rPr lang="cs-CZ" sz="3200" b="1" dirty="0">
                <a:solidFill>
                  <a:schemeClr val="lt1"/>
                </a:solidFill>
              </a:rPr>
              <a:t>2</a:t>
            </a:r>
            <a:r>
              <a:rPr lang="es-ES" sz="3200" b="1" i="0" u="none" strike="noStrike" cap="none" dirty="0">
                <a:solidFill>
                  <a:schemeClr val="lt1"/>
                </a:solidFill>
                <a:latin typeface="Arial"/>
                <a:ea typeface="Arial"/>
                <a:cs typeface="Arial"/>
                <a:sym typeface="Arial"/>
              </a:rPr>
              <a:t>.</a:t>
            </a:r>
            <a:r>
              <a:rPr lang="cs-CZ" sz="3200" b="1" dirty="0">
                <a:solidFill>
                  <a:schemeClr val="lt1"/>
                </a:solidFill>
              </a:rPr>
              <a:t>2</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830956"/>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400" b="1" dirty="0">
                <a:solidFill>
                  <a:schemeClr val="dk1"/>
                </a:solidFill>
              </a:rPr>
              <a:t> Les technologies les plus adaptées à la logistique LMD</a:t>
            </a:r>
            <a:endParaRPr lang="en-GB" sz="2400" b="1" dirty="0">
              <a:solidFill>
                <a:schemeClr val="dk1"/>
              </a:solidFill>
            </a:endParaRPr>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r>
              <a:rPr lang="fr-FR" sz="2000" b="1" dirty="0">
                <a:solidFill>
                  <a:schemeClr val="lt1"/>
                </a:solidFill>
              </a:rPr>
              <a:t>CHAPITRE 3 : Tendances pour une logistique LMD plus efficace</a:t>
            </a:r>
            <a:endParaRPr lang="en-GB" sz="2000" b="1" i="0" u="none" strike="noStrike" cap="none" dirty="0">
              <a:solidFill>
                <a:schemeClr val="lt1"/>
              </a:solidFill>
              <a:latin typeface="Arial"/>
              <a:ea typeface="Arial"/>
              <a:cs typeface="Arial"/>
              <a:sym typeface="Aria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lgn="ctr"/>
            <a:r>
              <a:rPr lang="fr-FR" sz="2000" b="1" dirty="0">
                <a:solidFill>
                  <a:schemeClr val="dk1"/>
                </a:solidFill>
              </a:rPr>
              <a:t>UNITÉ 2 : Gestion de l’information : la clé du succès</a:t>
            </a:r>
            <a:endParaRPr lang="en-GB" sz="2000" b="1" i="0" u="none" strike="noStrike" cap="none" dirty="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fr-FR" sz="2000" b="1" dirty="0">
                <a:solidFill>
                  <a:srgbClr val="18C320"/>
                </a:solidFil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À faire avant cette capsule</a:t>
            </a:r>
            <a:r>
              <a:rPr lang="en-GB" sz="2000" b="1" i="0" u="none" strike="noStrike" cap="none" dirty="0">
                <a:solidFill>
                  <a:srgbClr val="18C32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2915075"/>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Capsule </a:t>
            </a:r>
            <a:r>
              <a:rPr lang="en-GB" sz="2000" b="1" dirty="0" err="1">
                <a:solidFill>
                  <a:srgbClr val="18C320"/>
                </a:solidFill>
              </a:rPr>
              <a:t>liée</a:t>
            </a:r>
            <a:r>
              <a:rPr lang="en-GB" sz="2000" b="1" dirty="0">
                <a:solidFill>
                  <a:srgbClr val="18C320"/>
                </a:solidFill>
              </a:rPr>
              <a:t> à:</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40006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cs-CZ" sz="2000" b="0" i="1" u="none" strike="noStrike" dirty="0">
                <a:solidFill>
                  <a:srgbClr val="000000"/>
                </a:solidFill>
                <a:effectLst/>
                <a:latin typeface="Calibri" panose="020F0502020204030204" pitchFamily="34" charset="0"/>
              </a:rPr>
              <a:t>3.1.1</a:t>
            </a:r>
            <a:endParaRPr sz="2000" i="0" u="none" strike="noStrike" cap="none" dirty="0">
              <a:solidFill>
                <a:schemeClr val="dk1"/>
              </a:solidFill>
              <a:latin typeface="Arial"/>
              <a:ea typeface="Arial"/>
              <a:cs typeface="Arial"/>
              <a:sym typeface="Arial"/>
            </a:endParaRPr>
          </a:p>
        </p:txBody>
      </p:sp>
      <p:sp>
        <p:nvSpPr>
          <p:cNvPr id="37" name="Google Shape;37;g10b78f225a7_0_0"/>
          <p:cNvSpPr txBox="1"/>
          <p:nvPr/>
        </p:nvSpPr>
        <p:spPr>
          <a:xfrm>
            <a:off x="4793300" y="2915075"/>
            <a:ext cx="4160400" cy="369291"/>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buSzPts val="3200"/>
            </a:pPr>
            <a:r>
              <a:rPr lang="cs-CZ" sz="1800" b="0" i="1" u="none" strike="noStrike" dirty="0">
                <a:solidFill>
                  <a:srgbClr val="000000"/>
                </a:solidFill>
                <a:effectLst/>
                <a:latin typeface="Calibri" panose="020F0502020204030204" pitchFamily="34" charset="0"/>
              </a:rPr>
              <a:t>2.2.1, 2.2.3, 2.2.4, 2.3.4, 3.1.1, 3.4.1, 3.4.4</a:t>
            </a:r>
            <a:endParaRPr lang="es-ES" sz="1600" dirty="0">
              <a:solidFill>
                <a:schemeClr val="dk1"/>
              </a:solidFill>
            </a:endParaRP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GB" sz="2000" b="1" dirty="0">
                <a:solidFill>
                  <a:srgbClr val="18C320"/>
                </a:solidFill>
              </a:rPr>
              <a:t>Auteurs:</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793300" y="4635309"/>
            <a:ext cx="4160400" cy="369291"/>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cs-CZ" sz="1600" dirty="0">
                <a:solidFill>
                  <a:schemeClr val="dk1"/>
                </a:solidFill>
              </a:rPr>
              <a:t>CLA</a:t>
            </a:r>
            <a:r>
              <a:rPr lang="cs-CZ" sz="1800" b="0" i="0" u="none" strike="noStrike" dirty="0">
                <a:solidFill>
                  <a:srgbClr val="000000"/>
                </a:solidFill>
                <a:effectLst/>
                <a:latin typeface="Arial" panose="020B0604020202020204" pitchFamily="34" charset="0"/>
              </a:rPr>
              <a:t>, </a:t>
            </a:r>
            <a:r>
              <a:rPr lang="en-GB" sz="1800" b="0" i="0" u="none" strike="noStrike" dirty="0">
                <a:solidFill>
                  <a:srgbClr val="000000"/>
                </a:solidFill>
                <a:effectLst/>
                <a:latin typeface="Arial" panose="020B0604020202020204" pitchFamily="34" charset="0"/>
              </a:rPr>
              <a:t>SUSMILE consortium member</a:t>
            </a:r>
            <a:endParaRPr lang="en-GB" sz="1600" dirty="0">
              <a:solidFill>
                <a:schemeClr val="dk1"/>
              </a:solidFill>
            </a:endParaRP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r>
              <a:rPr lang="en-GB" sz="2800" dirty="0" err="1">
                <a:solidFill>
                  <a:schemeClr val="bg1"/>
                </a:solidFill>
              </a:rPr>
              <a:t>Objectifs</a:t>
            </a:r>
            <a:r>
              <a:rPr lang="en-GB" sz="2800" dirty="0">
                <a:solidFill>
                  <a:schemeClr val="bg1"/>
                </a:solidFill>
              </a:rPr>
              <a:t> de la capsule</a:t>
            </a:r>
            <a:endParaRPr lang="en-GB" dirty="0"/>
          </a:p>
        </p:txBody>
      </p:sp>
      <p:sp>
        <p:nvSpPr>
          <p:cNvPr id="4" name="3 Rectángulo"/>
          <p:cNvSpPr/>
          <p:nvPr/>
        </p:nvSpPr>
        <p:spPr>
          <a:xfrm>
            <a:off x="313509" y="1586972"/>
            <a:ext cx="8464731" cy="2185214"/>
          </a:xfrm>
          <a:prstGeom prst="rect">
            <a:avLst/>
          </a:prstGeom>
          <a:ln>
            <a:solidFill>
              <a:schemeClr val="tx1">
                <a:lumMod val="50000"/>
                <a:lumOff val="50000"/>
              </a:schemeClr>
            </a:solidFill>
            <a:prstDash val="dash"/>
          </a:ln>
        </p:spPr>
        <p:txBody>
          <a:bodyPr wrap="square">
            <a:spAutoFit/>
          </a:bodyPr>
          <a:lstStyle/>
          <a:p>
            <a:r>
              <a:rPr lang="fr-FR" sz="2000" dirty="0">
                <a:latin typeface="+mn-lt"/>
              </a:rPr>
              <a:t>Cette capsule traite de la question des technologies de l’information, des logiciels pour les conducteurs et les opérateurs, des exigences techniques et de leur utilisation et avantages dans le LMD.
</a:t>
            </a:r>
            <a:br>
              <a:rPr lang="en-GB" dirty="0"/>
            </a:br>
            <a:br>
              <a:rPr lang="en-GB" dirty="0"/>
            </a:br>
            <a:br>
              <a:rPr lang="en-GB" dirty="0"/>
            </a:br>
            <a:br>
              <a:rPr lang="en-GB" dirty="0"/>
            </a:br>
            <a:endParaRPr lang="en-GB" dirty="0"/>
          </a:p>
        </p:txBody>
      </p:sp>
      <p:graphicFrame>
        <p:nvGraphicFramePr>
          <p:cNvPr id="6" name="5 Tabla"/>
          <p:cNvGraphicFramePr>
            <a:graphicFrameLocks noGrp="1"/>
          </p:cNvGraphicFramePr>
          <p:nvPr>
            <p:extLst>
              <p:ext uri="{D42A27DB-BD31-4B8C-83A1-F6EECF244321}">
                <p14:modId xmlns:p14="http://schemas.microsoft.com/office/powerpoint/2010/main" val="1218643105"/>
              </p:ext>
            </p:extLst>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en-GB" sz="1800" b="0" i="0" u="none" strike="noStrike" noProof="0" dirty="0" err="1">
                          <a:solidFill>
                            <a:srgbClr val="FFFFFF"/>
                          </a:solidFill>
                          <a:latin typeface="+mn-lt"/>
                        </a:rPr>
                        <a:t>Catégorie</a:t>
                      </a:r>
                      <a:r>
                        <a:rPr lang="en-GB" sz="1800" b="0" i="0" u="none" strike="noStrike" noProof="0" dirty="0">
                          <a:solidFill>
                            <a:srgbClr val="FFFFFF"/>
                          </a:solidFill>
                          <a:latin typeface="+mn-lt"/>
                        </a:rPr>
                        <a:t> </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Document, source</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a:solidFill>
                            <a:schemeClr val="tx1"/>
                          </a:solidFill>
                          <a:latin typeface="Arial"/>
                        </a:rPr>
                        <a:t>X</a:t>
                      </a:r>
                      <a:endParaRPr lang="es-ES" sz="140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3622748799"/>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en-GB" sz="1800" b="0" i="0" u="none" strike="noStrike" noProof="0" dirty="0" err="1">
                          <a:solidFill>
                            <a:srgbClr val="FFFFFF"/>
                          </a:solidFill>
                          <a:latin typeface="+mn-lt"/>
                        </a:rPr>
                        <a:t>Exercices</a:t>
                      </a:r>
                      <a:r>
                        <a:rPr lang="en-GB" sz="1800" b="0" i="0" u="none" strike="noStrike" noProof="0" dirty="0">
                          <a:solidFill>
                            <a:srgbClr val="FFFFFF"/>
                          </a:solidFill>
                          <a:latin typeface="+mn-lt"/>
                        </a:rPr>
                        <a:t> </a:t>
                      </a:r>
                      <a:r>
                        <a:rPr lang="en-GB" sz="1800" b="0" i="0" u="none" strike="noStrike" noProof="0" dirty="0" err="1">
                          <a:solidFill>
                            <a:srgbClr val="FFFFFF"/>
                          </a:solidFill>
                          <a:latin typeface="+mn-lt"/>
                        </a:rPr>
                        <a:t>inclus</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chemeClr val="tx1"/>
                          </a:solidFill>
                          <a:latin typeface="+mn-lt"/>
                        </a:rPr>
                        <a:t>Non</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284989150"/>
              </p:ext>
            </p:extLst>
          </p:nvPr>
        </p:nvGraphicFramePr>
        <p:xfrm>
          <a:off x="339635" y="5774367"/>
          <a:ext cx="8477795" cy="891224"/>
        </p:xfrm>
        <a:graphic>
          <a:graphicData uri="http://schemas.openxmlformats.org/drawingml/2006/table">
            <a:tbl>
              <a:tblPr/>
              <a:tblGrid>
                <a:gridCol w="2468339">
                  <a:extLst>
                    <a:ext uri="{9D8B030D-6E8A-4147-A177-3AD203B41FA5}">
                      <a16:colId xmlns:a16="http://schemas.microsoft.com/office/drawing/2014/main" val="20000"/>
                    </a:ext>
                  </a:extLst>
                </a:gridCol>
                <a:gridCol w="2003152">
                  <a:extLst>
                    <a:ext uri="{9D8B030D-6E8A-4147-A177-3AD203B41FA5}">
                      <a16:colId xmlns:a16="http://schemas.microsoft.com/office/drawing/2014/main" val="20001"/>
                    </a:ext>
                  </a:extLst>
                </a:gridCol>
                <a:gridCol w="2003152">
                  <a:extLst>
                    <a:ext uri="{9D8B030D-6E8A-4147-A177-3AD203B41FA5}">
                      <a16:colId xmlns:a16="http://schemas.microsoft.com/office/drawing/2014/main" val="172838587"/>
                    </a:ext>
                  </a:extLst>
                </a:gridCol>
                <a:gridCol w="2003152">
                  <a:extLst>
                    <a:ext uri="{9D8B030D-6E8A-4147-A177-3AD203B41FA5}">
                      <a16:colId xmlns:a16="http://schemas.microsoft.com/office/drawing/2014/main" val="1207216971"/>
                    </a:ext>
                  </a:extLst>
                </a:gridCol>
              </a:tblGrid>
              <a:tr h="264865">
                <a:tc>
                  <a:txBody>
                    <a:bodyPr/>
                    <a:lstStyle/>
                    <a:p>
                      <a:pPr algn="just" rtl="0" fontAlgn="t">
                        <a:spcBef>
                          <a:spcPts val="0"/>
                        </a:spcBef>
                        <a:spcAft>
                          <a:spcPts val="0"/>
                        </a:spcAft>
                      </a:pPr>
                      <a:r>
                        <a:rPr lang="en-GB" sz="1800" b="0" i="0" u="none" strike="noStrike" noProof="0" dirty="0">
                          <a:solidFill>
                            <a:srgbClr val="FFFFFF"/>
                          </a:solidFill>
                          <a:latin typeface="+mn-lt"/>
                        </a:rPr>
                        <a:t>Effort pour la capsule
</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ctr" rtl="0" fontAlgn="t">
                        <a:spcBef>
                          <a:spcPts val="0"/>
                        </a:spcBef>
                        <a:spcAft>
                          <a:spcPts val="0"/>
                        </a:spcAft>
                      </a:pPr>
                      <a:r>
                        <a:rPr lang="en-GB" sz="1800" b="0" i="0" u="none" strike="noStrike" noProof="0" dirty="0" err="1">
                          <a:solidFill>
                            <a:schemeClr val="tx1"/>
                          </a:solidFill>
                          <a:latin typeface="Arial"/>
                        </a:rPr>
                        <a:t>Contenu</a:t>
                      </a:r>
                      <a:r>
                        <a:rPr lang="en-GB" sz="1800" b="0" i="0" u="none" strike="noStrike" noProof="0" dirty="0">
                          <a:solidFill>
                            <a:schemeClr val="tx1"/>
                          </a:solidFill>
                          <a:latin typeface="Arial"/>
                        </a:rPr>
                        <a:t> </a:t>
                      </a:r>
                    </a:p>
                    <a:p>
                      <a:pPr algn="ctr" rtl="0" fontAlgn="t">
                        <a:spcBef>
                          <a:spcPts val="0"/>
                        </a:spcBef>
                        <a:spcAft>
                          <a:spcPts val="0"/>
                        </a:spcAft>
                      </a:pPr>
                      <a:r>
                        <a:rPr lang="en-GB" sz="1800" b="0" i="0" u="none" strike="noStrike" noProof="0" dirty="0">
                          <a:solidFill>
                            <a:schemeClr val="tx1"/>
                          </a:solidFill>
                          <a:latin typeface="Arial"/>
                        </a:rPr>
                        <a:t>5 Minutes</a:t>
                      </a:r>
                    </a:p>
                    <a:p>
                      <a:pPr algn="ctr" rtl="0" fontAlgn="t">
                        <a:spcBef>
                          <a:spcPts val="0"/>
                        </a:spcBef>
                        <a:spcAft>
                          <a:spcPts val="0"/>
                        </a:spcAft>
                      </a:pPr>
                      <a:endParaRPr lang="en-GB" sz="1800" noProof="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GB" sz="1800" noProof="0" dirty="0" err="1">
                          <a:solidFill>
                            <a:schemeClr val="tx1"/>
                          </a:solidFill>
                        </a:rPr>
                        <a:t>Exercices</a:t>
                      </a:r>
                      <a:endParaRPr lang="en-GB" sz="1800" noProof="0" dirty="0">
                        <a:solidFill>
                          <a:schemeClr val="tx1"/>
                        </a:solidFill>
                      </a:endParaRPr>
                    </a:p>
                    <a:p>
                      <a:pPr algn="ctr" rtl="0" fontAlgn="t">
                        <a:spcBef>
                          <a:spcPts val="0"/>
                        </a:spcBef>
                        <a:spcAft>
                          <a:spcPts val="0"/>
                        </a:spcAft>
                      </a:pPr>
                      <a:r>
                        <a:rPr lang="en-GB" sz="1800" noProof="0" dirty="0">
                          <a:solidFill>
                            <a:schemeClr val="tx1"/>
                          </a:solidFill>
                        </a:rPr>
                        <a:t>10 Minutes</a:t>
                      </a: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n-GB" sz="1800" noProof="0" dirty="0">
                          <a:solidFill>
                            <a:schemeClr val="tx1"/>
                          </a:solidFill>
                        </a:rPr>
                        <a:t>Documents </a:t>
                      </a:r>
                      <a:r>
                        <a:rPr lang="en-GB" sz="1800" noProof="0" dirty="0" err="1">
                          <a:solidFill>
                            <a:schemeClr val="tx1"/>
                          </a:solidFill>
                        </a:rPr>
                        <a:t>supplémentaires</a:t>
                      </a:r>
                      <a:r>
                        <a:rPr lang="en-GB" sz="1800" noProof="0" dirty="0">
                          <a:solidFill>
                            <a:schemeClr val="tx1"/>
                          </a:solidFill>
                        </a:rPr>
                        <a:t>
15 Minutes</a:t>
                      </a: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b="0" i="0" u="none" strike="noStrike" cap="none" dirty="0" err="1">
                <a:solidFill>
                  <a:schemeClr val="lt1"/>
                </a:solidFill>
                <a:latin typeface="Arial"/>
                <a:ea typeface="Arial"/>
                <a:cs typeface="Arial"/>
                <a:sym typeface="Arial"/>
              </a:rPr>
              <a:t>Contenu</a:t>
            </a:r>
            <a:endParaRPr lang="en-GB" sz="2800" dirty="0"/>
          </a:p>
        </p:txBody>
      </p:sp>
      <p:sp>
        <p:nvSpPr>
          <p:cNvPr id="57" name="Google Shape;57;p3"/>
          <p:cNvSpPr/>
          <p:nvPr/>
        </p:nvSpPr>
        <p:spPr>
          <a:xfrm>
            <a:off x="1358538" y="2396683"/>
            <a:ext cx="7354388" cy="1938952"/>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2000" dirty="0"/>
              <a:t>Technologies de l’information 
Informatique pour les commandes de livraison
Informatique pour le suivi des livraisons
Informatique pour la navigation des véhicules</a:t>
            </a:r>
            <a:endParaRPr lang="en-AU" sz="2000" b="0" i="0" u="none" strike="noStrike" cap="none" dirty="0">
              <a:solidFill>
                <a:srgbClr val="000000"/>
              </a:solidFill>
              <a:latin typeface="Arial"/>
              <a:ea typeface="Arial"/>
              <a:cs typeface="Arial"/>
              <a:sym typeface="Arial"/>
            </a:endParaRPr>
          </a:p>
        </p:txBody>
      </p:sp>
      <p:sp>
        <p:nvSpPr>
          <p:cNvPr id="58" name="Google Shape;58;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285530" y="970029"/>
            <a:ext cx="8558023" cy="793457"/>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fr-FR" sz="2800" dirty="0">
                <a:solidFill>
                  <a:schemeClr val="lt1"/>
                </a:solidFill>
              </a:rPr>
              <a:t>Instructions pour le document, révision de la source 
</a:t>
            </a:r>
            <a:endParaRPr lang="en-GB" sz="2800" dirty="0">
              <a:solidFill>
                <a:schemeClr val="lt1"/>
              </a:solidFill>
            </a:endParaRPr>
          </a:p>
        </p:txBody>
      </p:sp>
      <p:sp>
        <p:nvSpPr>
          <p:cNvPr id="5" name="4 Rectángulo"/>
          <p:cNvSpPr/>
          <p:nvPr/>
        </p:nvSpPr>
        <p:spPr>
          <a:xfrm>
            <a:off x="319069" y="1929637"/>
            <a:ext cx="8367731" cy="3970318"/>
          </a:xfrm>
          <a:prstGeom prst="rect">
            <a:avLst/>
          </a:prstGeom>
        </p:spPr>
        <p:txBody>
          <a:bodyPr wrap="square">
            <a:spAutoFit/>
          </a:bodyPr>
          <a:lstStyle/>
          <a:p>
            <a:r>
              <a:rPr lang="fr-FR" sz="1600" dirty="0">
                <a:latin typeface="+mn-lt"/>
                <a:ea typeface="Calibri" panose="020F0502020204030204" pitchFamily="34" charset="0"/>
                <a:cs typeface="Times New Roman" panose="02020603050405020304" pitchFamily="18" charset="0"/>
              </a:rPr>
              <a:t>De nos jours, il est nécessaire d’assurer une réponse flexible et de haute qualité de l’entreprise aux changements rapides qui se produisent sur le marché. La flexibilité ne signifie pas seulement disposer d’une technologie et d’une organisation de production flexibles, mais aussi disposer des bonnes informations pour le bon utilisateur, au bon moment et au bon endroit. Avoir suffisamment de bonnes informations se traduit par la prise de décisions plus éclairées.
</a:t>
            </a:r>
            <a:endParaRPr lang="en-GB" sz="1600" dirty="0">
              <a:latin typeface="+mn-lt"/>
              <a:ea typeface="Calibri" panose="020F0502020204030204" pitchFamily="34" charset="0"/>
              <a:cs typeface="Times New Roman" panose="02020603050405020304" pitchFamily="18" charset="0"/>
            </a:endParaRPr>
          </a:p>
          <a:p>
            <a:r>
              <a:rPr lang="fr-FR" sz="1600" dirty="0">
                <a:latin typeface="+mn-lt"/>
                <a:ea typeface="Calibri" panose="020F0502020204030204" pitchFamily="34" charset="0"/>
                <a:cs typeface="Times New Roman" panose="02020603050405020304" pitchFamily="18" charset="0"/>
              </a:rPr>
              <a:t>Cette capsule contient deux sources :
</a:t>
            </a:r>
            <a:endParaRPr lang="en-GB" sz="1600" dirty="0">
              <a:effectLst/>
              <a:latin typeface="+mn-lt"/>
              <a:ea typeface="Calibri" panose="020F0502020204030204" pitchFamily="34" charset="0"/>
              <a:cs typeface="Times New Roman" panose="02020603050405020304" pitchFamily="18" charset="0"/>
            </a:endParaRPr>
          </a:p>
          <a:p>
            <a:pPr marL="342900" indent="-342900">
              <a:buAutoNum type="arabicPeriod"/>
            </a:pPr>
            <a:r>
              <a:rPr lang="fr-FR" sz="1600" dirty="0">
                <a:solidFill>
                  <a:schemeClr val="tx1"/>
                </a:solidFill>
                <a:latin typeface="+mn-lt"/>
              </a:rPr>
              <a:t>Document Word qui comprend une description du flux d’informations, des différents modules et de leur connexion. </a:t>
            </a:r>
          </a:p>
          <a:p>
            <a:pPr marL="342900" indent="-342900">
              <a:buAutoNum type="arabicPeriod"/>
            </a:pPr>
            <a:endParaRPr lang="en-GB" sz="1600" dirty="0">
              <a:solidFill>
                <a:srgbClr val="7F7F7F"/>
              </a:solidFill>
              <a:latin typeface="+mn-lt"/>
            </a:endParaRPr>
          </a:p>
          <a:p>
            <a:r>
              <a:rPr lang="en-GB" sz="1600" dirty="0">
                <a:effectLst/>
                <a:latin typeface="+mn-lt"/>
                <a:ea typeface="Calibri" panose="020F0502020204030204" pitchFamily="34" charset="0"/>
                <a:cs typeface="Times New Roman" panose="02020603050405020304" pitchFamily="18" charset="0"/>
              </a:rPr>
              <a:t>2. </a:t>
            </a:r>
            <a:r>
              <a:rPr lang="fr-FR" sz="1600" dirty="0">
                <a:latin typeface="+mn-lt"/>
                <a:ea typeface="Calibri" panose="020F0502020204030204" pitchFamily="34" charset="0"/>
                <a:cs typeface="Times New Roman" panose="02020603050405020304" pitchFamily="18" charset="0"/>
              </a:rPr>
              <a:t>Vidéo </a:t>
            </a:r>
            <a:r>
              <a:rPr lang="fr-FR" sz="1600" dirty="0" err="1">
                <a:latin typeface="+mn-lt"/>
                <a:ea typeface="Calibri" panose="020F0502020204030204" pitchFamily="34" charset="0"/>
                <a:cs typeface="Times New Roman" panose="02020603050405020304" pitchFamily="18" charset="0"/>
              </a:rPr>
              <a:t>Youtube</a:t>
            </a:r>
            <a:r>
              <a:rPr lang="fr-FR" sz="1600" dirty="0">
                <a:latin typeface="+mn-lt"/>
                <a:ea typeface="Calibri" panose="020F0502020204030204" pitchFamily="34" charset="0"/>
                <a:cs typeface="Times New Roman" panose="02020603050405020304" pitchFamily="18" charset="0"/>
              </a:rPr>
              <a:t> qui présente un exemple de logiciel de gestion de flotte
</a:t>
            </a:r>
            <a:endParaRPr lang="en-GB" sz="1600" dirty="0">
              <a:solidFill>
                <a:schemeClr val="tx1"/>
              </a:solidFill>
            </a:endParaRPr>
          </a:p>
          <a:p>
            <a:endParaRPr lang="en-GB" dirty="0">
              <a:solidFill>
                <a:schemeClr val="tx1">
                  <a:lumMod val="50000"/>
                  <a:lumOff val="50000"/>
                </a:schemeClr>
              </a:solidFill>
            </a:endParaRPr>
          </a:p>
          <a:p>
            <a:endParaRPr lang="en-GB" dirty="0">
              <a:solidFill>
                <a:schemeClr val="tx1">
                  <a:lumMod val="50000"/>
                  <a:lumOff val="5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6</a:t>
            </a:fld>
            <a:endParaRPr dirty="0"/>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fr-FR" sz="2800" dirty="0">
                <a:solidFill>
                  <a:schemeClr val="lt1"/>
                </a:solidFill>
              </a:rPr>
              <a:t>Source 1 - Source d’information : document joint</a:t>
            </a:r>
            <a:endParaRPr lang="en-GB" sz="2800" dirty="0">
              <a:solidFill>
                <a:schemeClr val="lt1"/>
              </a:solidFill>
            </a:endParaRPr>
          </a:p>
        </p:txBody>
      </p:sp>
      <p:sp>
        <p:nvSpPr>
          <p:cNvPr id="80" name="Google Shape;80;g10b78f226a2_0_0"/>
          <p:cNvSpPr/>
          <p:nvPr/>
        </p:nvSpPr>
        <p:spPr>
          <a:xfrm>
            <a:off x="326575" y="1704725"/>
            <a:ext cx="8477700" cy="1215600"/>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buSzPts val="2000"/>
            </a:pPr>
            <a:r>
              <a:rPr lang="fr-FR" sz="2000" dirty="0">
                <a:solidFill>
                  <a:schemeClr val="tx1"/>
                </a:solidFill>
              </a:rPr>
              <a:t>Lisez un court document Word qui a été compilé spécialement pour cette capsule afin de couvrir les points les plus importants. Il comprend une description du flux d’informations, des différents modules de systèmes d’information et de leur connexion. 
</a:t>
            </a: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3" name="Obrázek 2">
            <a:extLst>
              <a:ext uri="{FF2B5EF4-FFF2-40B4-BE49-F238E27FC236}">
                <a16:creationId xmlns:a16="http://schemas.microsoft.com/office/drawing/2014/main" id="{BB31A1C6-64CD-4C74-1F10-648DE904591A}"/>
              </a:ext>
            </a:extLst>
          </p:cNvPr>
          <p:cNvPicPr>
            <a:picLocks noChangeAspect="1"/>
          </p:cNvPicPr>
          <p:nvPr/>
        </p:nvPicPr>
        <p:blipFill>
          <a:blip r:embed="rId3"/>
          <a:stretch>
            <a:fillRect/>
          </a:stretch>
        </p:blipFill>
        <p:spPr>
          <a:xfrm>
            <a:off x="3836276" y="4399529"/>
            <a:ext cx="1219200" cy="1219200"/>
          </a:xfrm>
          <a:prstGeom prst="rect">
            <a:avLst/>
          </a:prstGeom>
        </p:spPr>
      </p:pic>
      <p:pic>
        <p:nvPicPr>
          <p:cNvPr id="2" name="Obrázek 1">
            <a:extLst>
              <a:ext uri="{FF2B5EF4-FFF2-40B4-BE49-F238E27FC236}">
                <a16:creationId xmlns:a16="http://schemas.microsoft.com/office/drawing/2014/main" id="{E180CB1E-5DF3-0181-0334-DCCABAC14774}"/>
              </a:ext>
            </a:extLst>
          </p:cNvPr>
          <p:cNvPicPr>
            <a:picLocks noChangeAspect="1"/>
          </p:cNvPicPr>
          <p:nvPr/>
        </p:nvPicPr>
        <p:blipFill>
          <a:blip r:embed="rId4"/>
          <a:stretch>
            <a:fillRect/>
          </a:stretch>
        </p:blipFill>
        <p:spPr>
          <a:xfrm>
            <a:off x="3836276" y="3172418"/>
            <a:ext cx="896190" cy="89619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7</a:t>
            </a:fld>
            <a:endParaRPr dirty="0"/>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en-GB" sz="2800" dirty="0">
                <a:solidFill>
                  <a:schemeClr val="lt1"/>
                </a:solidFill>
              </a:rPr>
              <a:t>Source 2 – </a:t>
            </a:r>
            <a:r>
              <a:rPr lang="en-GB" sz="2800" dirty="0" err="1">
                <a:solidFill>
                  <a:schemeClr val="lt1"/>
                </a:solidFill>
              </a:rPr>
              <a:t>vidéo</a:t>
            </a:r>
            <a:r>
              <a:rPr lang="en-GB" sz="2800" dirty="0">
                <a:solidFill>
                  <a:schemeClr val="lt1"/>
                </a:solidFill>
              </a:rPr>
              <a:t> </a:t>
            </a:r>
            <a:r>
              <a:rPr lang="en-GB" sz="2800" dirty="0" err="1">
                <a:solidFill>
                  <a:schemeClr val="lt1"/>
                </a:solidFill>
              </a:rPr>
              <a:t>youtube</a:t>
            </a:r>
            <a:endParaRPr lang="en-GB" sz="2800" dirty="0">
              <a:solidFill>
                <a:schemeClr val="lt1"/>
              </a:solidFill>
            </a:endParaRPr>
          </a:p>
        </p:txBody>
      </p:sp>
      <p:sp>
        <p:nvSpPr>
          <p:cNvPr id="80" name="Google Shape;80;g10b78f226a2_0_0"/>
          <p:cNvSpPr/>
          <p:nvPr/>
        </p:nvSpPr>
        <p:spPr>
          <a:xfrm>
            <a:off x="344050" y="1833185"/>
            <a:ext cx="8477700" cy="2962551"/>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a:buSzPts val="2000"/>
            </a:pPr>
            <a:endParaRPr lang="cs-CZ" sz="20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buSzPts val="2000"/>
            </a:pPr>
            <a:endParaRPr lang="cs-CZ" sz="20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a:buSzPts val="2000"/>
            </a:pPr>
            <a:endParaRPr lang="cs-CZ" sz="2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a:buSzPts val="2000"/>
            </a:pPr>
            <a:r>
              <a:rPr lang="fr-FR" sz="2000" dirty="0">
                <a:solidFill>
                  <a:schemeClr val="tx1"/>
                </a:solidFill>
              </a:rPr>
              <a:t>Regardez une vidéo de 6 minutes en anglais qui comprend les chapitres suivants:
</a:t>
            </a:r>
            <a:endParaRPr lang="en-GB" sz="2000" dirty="0">
              <a:solidFill>
                <a:schemeClr val="tx1"/>
              </a:solidFill>
            </a:endParaRPr>
          </a:p>
          <a:p>
            <a:pPr marL="457200" lvl="0" indent="-457200">
              <a:buAutoNum type="arabicPeriod"/>
            </a:pPr>
            <a:r>
              <a:rPr lang="fr-FR" sz="2000" dirty="0">
                <a:solidFill>
                  <a:schemeClr val="tx1"/>
                </a:solidFill>
              </a:rPr>
              <a:t>Suivi des véhicules et des actifs
Gestion des chauffeurs
Efficacité du flux de travail
L’entreprise en un coup d’œil</a:t>
            </a:r>
          </a:p>
          <a:p>
            <a:pPr marL="457200" lvl="0" indent="-457200">
              <a:buAutoNum type="arabicPeriod"/>
            </a:pPr>
            <a:endParaRPr lang="cs-CZ" sz="2000" dirty="0">
              <a:solidFill>
                <a:schemeClr val="tx1"/>
              </a:solidFill>
            </a:endParaRPr>
          </a:p>
          <a:p>
            <a:r>
              <a:rPr lang="fr-FR" sz="1800" dirty="0">
                <a:latin typeface="Arial" panose="020B0604020202020204" pitchFamily="34" charset="0"/>
              </a:rPr>
              <a:t>Pour des informations spécifiques sur cette technologie SaaS (Software as a Service) facile à utiliser, rendez-vous sur le site officiel </a:t>
            </a:r>
            <a:r>
              <a:rPr lang="en-US" sz="1800" b="0" i="0" u="sng" strike="noStrike" dirty="0">
                <a:solidFill>
                  <a:srgbClr val="0000FF"/>
                </a:solidFill>
                <a:effectLst/>
                <a:latin typeface="Arial" panose="020B0604020202020204" pitchFamily="34" charset="0"/>
                <a:hlinkClick r:id="rId3"/>
              </a:rPr>
              <a:t>www.webfleet.com</a:t>
            </a:r>
            <a:endParaRPr lang="en-US" sz="2400" b="0" dirty="0">
              <a:effectLst/>
            </a:endParaRPr>
          </a:p>
          <a:p>
            <a:br>
              <a:rPr lang="en-US" sz="2400" dirty="0"/>
            </a:br>
            <a:br>
              <a:rPr lang="en-US" sz="2800" dirty="0"/>
            </a:br>
            <a:endParaRPr sz="2000" dirty="0">
              <a:solidFill>
                <a:schemeClr val="tx1"/>
              </a:solidFill>
            </a:endParaRPr>
          </a:p>
          <a:p>
            <a:pPr marL="0" lvl="0" indent="0" algn="l" rtl="0">
              <a:spcBef>
                <a:spcPts val="0"/>
              </a:spcBef>
              <a:spcAft>
                <a:spcPts val="0"/>
              </a:spcAft>
              <a:buNone/>
            </a:pPr>
            <a:endParaRPr sz="2000" dirty="0">
              <a:solidFill>
                <a:schemeClr val="lt1"/>
              </a:solidFill>
            </a:endParaRPr>
          </a:p>
          <a:p>
            <a:pPr marL="0" marR="0" lvl="0" indent="0" algn="l" rtl="0">
              <a:lnSpc>
                <a:spcPct val="100000"/>
              </a:lnSpc>
              <a:spcBef>
                <a:spcPts val="0"/>
              </a:spcBef>
              <a:spcAft>
                <a:spcPts val="0"/>
              </a:spcAft>
              <a:buClr>
                <a:srgbClr val="000000"/>
              </a:buClr>
              <a:buSzPts val="2000"/>
              <a:buFont typeface="Arial"/>
              <a:buNone/>
            </a:pPr>
            <a:endParaRPr sz="20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rgbClr val="7F7F7F"/>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000"/>
              <a:buFont typeface="Arial"/>
              <a:buNone/>
            </a:pPr>
            <a:endParaRPr sz="2000" b="0" i="0" u="none" strike="noStrike" cap="none" dirty="0">
              <a:solidFill>
                <a:schemeClr val="lt1"/>
              </a:solidFill>
              <a:latin typeface="Arial"/>
              <a:ea typeface="Arial"/>
              <a:cs typeface="Arial"/>
              <a:sym typeface="Arial"/>
            </a:endParaRPr>
          </a:p>
        </p:txBody>
      </p:sp>
      <p:pic>
        <p:nvPicPr>
          <p:cNvPr id="2" name="Irudia 3">
            <a:extLst>
              <a:ext uri="{FF2B5EF4-FFF2-40B4-BE49-F238E27FC236}">
                <a16:creationId xmlns:a16="http://schemas.microsoft.com/office/drawing/2014/main" id="{3F630596-6EEF-AE49-5033-70FEF7181944}"/>
              </a:ext>
            </a:extLst>
          </p:cNvPr>
          <p:cNvPicPr>
            <a:picLocks noChangeAspect="1"/>
          </p:cNvPicPr>
          <p:nvPr/>
        </p:nvPicPr>
        <p:blipFill>
          <a:blip r:embed="rId4"/>
          <a:stretch>
            <a:fillRect/>
          </a:stretch>
        </p:blipFill>
        <p:spPr>
          <a:xfrm>
            <a:off x="344050" y="1833186"/>
            <a:ext cx="680737" cy="680737"/>
          </a:xfrm>
          <a:prstGeom prst="rect">
            <a:avLst/>
          </a:prstGeom>
        </p:spPr>
      </p:pic>
      <p:sp>
        <p:nvSpPr>
          <p:cNvPr id="3" name="TextovéPole 2">
            <a:extLst>
              <a:ext uri="{FF2B5EF4-FFF2-40B4-BE49-F238E27FC236}">
                <a16:creationId xmlns:a16="http://schemas.microsoft.com/office/drawing/2014/main" id="{7B2EB0D4-A742-E6DE-9296-46DE5144B460}"/>
              </a:ext>
            </a:extLst>
          </p:cNvPr>
          <p:cNvSpPr txBox="1"/>
          <p:nvPr/>
        </p:nvSpPr>
        <p:spPr>
          <a:xfrm>
            <a:off x="1147769" y="2055367"/>
            <a:ext cx="4873652" cy="584775"/>
          </a:xfrm>
          <a:prstGeom prst="rect">
            <a:avLst/>
          </a:prstGeom>
          <a:noFill/>
        </p:spPr>
        <p:txBody>
          <a:bodyPr wrap="square" rtlCol="0">
            <a:spAutoFit/>
          </a:bodyPr>
          <a:lstStyle/>
          <a:p>
            <a:r>
              <a:rPr lang="cs-CZ" sz="1600" u="sng" dirty="0">
                <a:solidFill>
                  <a:srgbClr val="0563C1"/>
                </a:solidFill>
                <a:latin typeface="Calibri" panose="020F0502020204030204" pitchFamily="34" charset="0"/>
                <a:ea typeface="Calibri" panose="020F0502020204030204" pitchFamily="34" charset="0"/>
                <a:cs typeface="Times New Roman" panose="02020603050405020304" pitchFamily="18" charset="0"/>
              </a:rPr>
              <a:t>https://</a:t>
            </a:r>
            <a:r>
              <a:rPr lang="cs-CZ" sz="16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www.youtube.com/watch?v=7tZl4oLzySU</a:t>
            </a:r>
            <a:endParaRPr lang="cs-CZ" sz="16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endParaRPr lang="cs-CZ" sz="1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8</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en-GB" sz="2800" dirty="0">
                <a:solidFill>
                  <a:schemeClr val="lt1"/>
                </a:solidFill>
              </a:rPr>
              <a:t>Exercises</a:t>
            </a:r>
            <a:r>
              <a:rPr lang="en-GB" sz="2800" b="0" i="0" u="none" strike="noStrike" cap="none" dirty="0">
                <a:solidFill>
                  <a:schemeClr val="lt1"/>
                </a:solidFill>
                <a:latin typeface="Arial"/>
                <a:ea typeface="Arial"/>
                <a:cs typeface="Arial"/>
                <a:sym typeface="Arial"/>
              </a:rPr>
              <a:t> </a:t>
            </a:r>
            <a:endParaRPr lang="en-GB" sz="2800" dirty="0"/>
          </a:p>
        </p:txBody>
      </p:sp>
      <p:sp>
        <p:nvSpPr>
          <p:cNvPr id="57" name="Google Shape;57;p3"/>
          <p:cNvSpPr/>
          <p:nvPr/>
        </p:nvSpPr>
        <p:spPr>
          <a:xfrm>
            <a:off x="504497" y="2007477"/>
            <a:ext cx="8208429" cy="2862282"/>
          </a:xfrm>
          <a:prstGeom prst="rect">
            <a:avLst/>
          </a:prstGeom>
          <a:noFill/>
          <a:ln>
            <a:noFill/>
          </a:ln>
        </p:spPr>
        <p:txBody>
          <a:bodyPr spcFirstLastPara="1" wrap="square" lIns="91425" tIns="45700" rIns="91425" bIns="45700" anchor="t" anchorCtr="0">
            <a:spAutoFit/>
          </a:bodyPr>
          <a:lstStyle/>
          <a:p>
            <a:pPr marL="457200" lvl="0" indent="-457200">
              <a:lnSpc>
                <a:spcPct val="150000"/>
              </a:lnSpc>
              <a:buSzPts val="2200"/>
              <a:buFont typeface="+mj-lt"/>
              <a:buAutoNum type="arabicPeriod"/>
            </a:pPr>
            <a:r>
              <a:rPr lang="fr-FR" sz="2000" dirty="0"/>
              <a:t>Que signifie l’abréviation GNSS? 
Que signifie GPS?
Quel est le nom du système européen mondial de navigation?
En quoi un logiciel de gestion de flotte peut-il aider?
Quels types/modules de systèmes d’information logistique connaissez-vous ?</a:t>
            </a:r>
            <a:endParaRPr lang="en-GB" sz="20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1341623616"/>
      </p:ext>
    </p:extLst>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1106</TotalTime>
  <Words>484</Words>
  <Application>Microsoft Office PowerPoint</Application>
  <PresentationFormat>Affichage à l'écran (4:3)</PresentationFormat>
  <Paragraphs>65</Paragraphs>
  <Slides>8</Slides>
  <Notes>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8</vt:i4>
      </vt:variant>
    </vt:vector>
  </HeadingPairs>
  <TitlesOfParts>
    <vt:vector size="13" baseType="lpstr">
      <vt:lpstr>Arial</vt:lpstr>
      <vt:lpstr>Calibri</vt:lpstr>
      <vt:lpstr>Cambria</vt:lpstr>
      <vt:lpstr>Noto Sans Symbols</vt:lpstr>
      <vt:lpstr>Aspecto</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Emilie DE MIGUEL</cp:lastModifiedBy>
  <cp:revision>29</cp:revision>
  <dcterms:created xsi:type="dcterms:W3CDTF">2016-11-18T09:55:38Z</dcterms:created>
  <dcterms:modified xsi:type="dcterms:W3CDTF">2023-03-14T10:20:58Z</dcterms:modified>
</cp:coreProperties>
</file>