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71" r:id="rId7"/>
    <p:sldId id="261" r:id="rId8"/>
    <p:sldId id="262" r:id="rId9"/>
    <p:sldId id="263" r:id="rId10"/>
    <p:sldId id="265" r:id="rId11"/>
    <p:sldId id="266" r:id="rId12"/>
    <p:sldId id="264" r:id="rId13"/>
    <p:sldId id="267" r:id="rId14"/>
    <p:sldId id="268" r:id="rId15"/>
    <p:sldId id="269" r:id="rId16"/>
    <p:sldId id="286" r:id="rId17"/>
    <p:sldId id="287" r:id="rId18"/>
    <p:sldId id="288" r:id="rId19"/>
    <p:sldId id="289" r:id="rId20"/>
    <p:sldId id="290" r:id="rId21"/>
    <p:sldId id="291" r:id="rId22"/>
    <p:sldId id="292" r:id="rId23"/>
    <p:sldId id="270"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7hoJlwOasv6Yc1pxrmA8bxRmT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181685-6432-47D6-ADB2-F81EC1794624}">
  <a:tblStyle styleId="{26181685-6432-47D6-ADB2-F81EC179462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02"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8793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7" name="Google Shape;24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3" name="Google Shape;2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9" name="Google Shape;28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7" name="Google Shape;29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5" name="Google Shape;305;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20" name="Google Shape;52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28" name="Google Shape;52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0" name="Google Shape;54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1" name="Google Shape;55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62" name="Google Shape;56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7" name="Google Shape;57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2" name="Google Shape;312;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322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2" name="Google Shape;202;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2" name="Google Shape;2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5" name="Google Shape;17;p7"/>
          <p:cNvSpPr txBox="1"/>
          <p:nvPr userDrawn="1"/>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5.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figure/An-illustration-of-Autonomous-Vehicle-equipement_fig2_332539258" TargetMode="External"/><Relationship Id="rId7"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medium.com/@natalie_2231/technology-a-positive-or-negative-influence-on-society-ab91057f1934" TargetMode="External"/><Relationship Id="rId3" Type="http://schemas.openxmlformats.org/officeDocument/2006/relationships/hyperlink" Target="https://www.youtube.com/watch?v=v9rZOa3CUC8" TargetMode="External"/><Relationship Id="rId7" Type="http://schemas.openxmlformats.org/officeDocument/2006/relationships/hyperlink" Target="https://adilblogger.com/negative-impacts-modern-technology-busines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orbes.com/sites/forbestechcouncil/2021/09/20/17-experts-share-technologies-making-a-positive-impact-on-society/?sh=7bb102cc21b3" TargetMode="External"/><Relationship Id="rId5" Type="http://schemas.openxmlformats.org/officeDocument/2006/relationships/hyperlink" Target="https://www.mdpi.com/2076-3417/10/12/4182" TargetMode="External"/><Relationship Id="rId4" Type="http://schemas.openxmlformats.org/officeDocument/2006/relationships/hyperlink" Target="https://www.weforum.org/agenda/2020/11/heres-how-technology-has-changed-and-changed-us-over-the-past-20-yea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pload.wikimedia.org/wikipedia/commons/c/c8/Industry_4.0.pn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research-and-innovation.ec.europa.eu/research-area/industry/industry-50_en"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yrRaK8APa4" TargetMode="External"/><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www.youtube.com/watch?app=desktop&amp;v=v9rZOa3CUC8" TargetMode="Externa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dirty="0"/>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chemeClr val="lt1"/>
                </a:solidFill>
                <a:latin typeface="Arial"/>
                <a:ea typeface="Arial"/>
                <a:cs typeface="Arial"/>
                <a:sym typeface="Arial"/>
              </a:rPr>
              <a:t>3.2.1</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1077178"/>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i="0" u="none" strike="noStrike" cap="none" dirty="0">
                <a:solidFill>
                  <a:schemeClr val="dk1"/>
                </a:solidFill>
                <a:latin typeface="Arial"/>
                <a:ea typeface="Arial"/>
                <a:cs typeface="Arial"/>
                <a:sym typeface="Arial"/>
              </a:rPr>
              <a:t> </a:t>
            </a:r>
            <a:r>
              <a:rPr lang="fr-FR" sz="2400" b="1" dirty="0">
                <a:solidFill>
                  <a:schemeClr val="dk1"/>
                </a:solidFill>
              </a:rPr>
              <a:t>Impact des nouvelles technologies sur la société</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fr-FR" sz="2000" b="1" dirty="0">
                <a:solidFill>
                  <a:schemeClr val="lt1"/>
                </a:solidFill>
              </a:rPr>
              <a:t>CHAPITRE 3 : Tendances pour une logistique LMD plus efficace</a:t>
            </a:r>
            <a:endParaRP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2 : Gestion de l’information : la clé du succès</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250" name="Google Shape;250;p11"/>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7500" lnSpcReduction="20000"/>
          </a:bodyPr>
          <a:lstStyle/>
          <a:p>
            <a:pPr marL="742950" lvl="0" indent="-742950">
              <a:lnSpc>
                <a:spcPct val="90000"/>
              </a:lnSpc>
              <a:buSzPct val="100000"/>
            </a:pPr>
            <a:r>
              <a:rPr lang="en-GB" sz="2400" b="0" i="0" u="none" strike="noStrike" cap="none" dirty="0">
                <a:solidFill>
                  <a:schemeClr val="lt1"/>
                </a:solidFill>
                <a:latin typeface="Arial"/>
                <a:ea typeface="Arial"/>
                <a:cs typeface="Arial"/>
                <a:sym typeface="Arial"/>
              </a:rPr>
              <a:t>4. </a:t>
            </a:r>
            <a:r>
              <a:rPr lang="fr-FR" sz="2400" dirty="0">
                <a:solidFill>
                  <a:schemeClr val="lt1"/>
                </a:solidFill>
              </a:rPr>
              <a:t>Principales tendances actuelles – Interconnectivité &amp; Internet des objets</a:t>
            </a:r>
            <a:endParaRPr lang="en-GB" dirty="0"/>
          </a:p>
        </p:txBody>
      </p:sp>
      <p:sp>
        <p:nvSpPr>
          <p:cNvPr id="251" name="Google Shape;251;p11"/>
          <p:cNvSpPr txBox="1"/>
          <p:nvPr/>
        </p:nvSpPr>
        <p:spPr>
          <a:xfrm>
            <a:off x="550953" y="1535734"/>
            <a:ext cx="7929717" cy="1569620"/>
          </a:xfrm>
          <a:prstGeom prst="rect">
            <a:avLst/>
          </a:prstGeom>
          <a:noFill/>
          <a:ln>
            <a:noFill/>
          </a:ln>
        </p:spPr>
        <p:txBody>
          <a:bodyPr spcFirstLastPara="1" wrap="square" lIns="91425" tIns="45700" rIns="91425" bIns="45700" anchor="t" anchorCtr="0">
            <a:spAutoFit/>
          </a:bodyPr>
          <a:lstStyle/>
          <a:p>
            <a:pPr lvl="0" algn="just"/>
            <a:r>
              <a:rPr lang="es-ES" sz="1600" b="1" dirty="0" err="1">
                <a:solidFill>
                  <a:srgbClr val="18C320"/>
                </a:solidFill>
              </a:rPr>
              <a:t>Interconnectivité</a:t>
            </a:r>
            <a:r>
              <a:rPr lang="es-ES" sz="1600" b="1" dirty="0">
                <a:solidFill>
                  <a:srgbClr val="18C320"/>
                </a:solidFill>
              </a:rPr>
              <a:t>:</a:t>
            </a:r>
            <a:endParaRPr sz="1600" b="0" i="0" u="none" strike="noStrike" cap="none" dirty="0">
              <a:solidFill>
                <a:srgbClr val="18C320"/>
              </a:solidFill>
              <a:latin typeface="Arial"/>
              <a:ea typeface="Arial"/>
              <a:cs typeface="Arial"/>
              <a:sym typeface="Arial"/>
            </a:endParaRPr>
          </a:p>
          <a:p>
            <a:pPr marL="285750" lvl="0" indent="-285750" algn="just">
              <a:buSzPts val="1600"/>
              <a:buFont typeface="Arial"/>
              <a:buChar char="-"/>
            </a:pPr>
            <a:r>
              <a:rPr lang="fr-FR" sz="1600" dirty="0"/>
              <a:t>Tout est connecté à travers les technologies – processus, appareils, produits, organisations, personnes...
Les informations (données) sont partagées instantanément, en temps réel
Il façonne la communication entre les fournisseurs, les opérateurs logistiques, les clients (entreprises ou particuliers) et même les « tiers » (par exemple la ville)</a:t>
            </a:r>
            <a:endParaRPr sz="1600" b="0" i="0" u="none" strike="noStrike" cap="none" dirty="0">
              <a:solidFill>
                <a:srgbClr val="000000"/>
              </a:solidFill>
              <a:latin typeface="Arial"/>
              <a:ea typeface="Arial"/>
              <a:cs typeface="Arial"/>
              <a:sym typeface="Arial"/>
            </a:endParaRPr>
          </a:p>
        </p:txBody>
      </p:sp>
      <p:grpSp>
        <p:nvGrpSpPr>
          <p:cNvPr id="252" name="Google Shape;252;p11"/>
          <p:cNvGrpSpPr/>
          <p:nvPr/>
        </p:nvGrpSpPr>
        <p:grpSpPr>
          <a:xfrm>
            <a:off x="865914" y="5190825"/>
            <a:ext cx="7929717" cy="1609977"/>
            <a:chOff x="865914" y="5190825"/>
            <a:chExt cx="7929717" cy="1609977"/>
          </a:xfrm>
        </p:grpSpPr>
        <p:sp>
          <p:nvSpPr>
            <p:cNvPr id="253" name="Google Shape;253;p11"/>
            <p:cNvSpPr txBox="1"/>
            <p:nvPr/>
          </p:nvSpPr>
          <p:spPr>
            <a:xfrm>
              <a:off x="865914" y="5190825"/>
              <a:ext cx="7929717" cy="584775"/>
            </a:xfrm>
            <a:prstGeom prst="rect">
              <a:avLst/>
            </a:prstGeom>
            <a:noFill/>
            <a:ln>
              <a:noFill/>
            </a:ln>
          </p:spPr>
          <p:txBody>
            <a:bodyPr spcFirstLastPara="1" wrap="square" lIns="91425" tIns="45700" rIns="91425" bIns="45700" anchor="t" anchorCtr="0">
              <a:spAutoFit/>
            </a:bodyPr>
            <a:lstStyle/>
            <a:p>
              <a:pPr lvl="0" algn="just"/>
              <a:r>
                <a:rPr lang="fr-FR" sz="1600" dirty="0"/>
                <a:t>Le terme étroitement lié est également </a:t>
              </a:r>
              <a:r>
                <a:rPr lang="es-ES" sz="1600" b="1" dirty="0">
                  <a:solidFill>
                    <a:srgbClr val="18C320"/>
                  </a:solidFill>
                </a:rPr>
                <a:t>Internet des </a:t>
              </a:r>
              <a:r>
                <a:rPr lang="es-ES" sz="1600" b="1" dirty="0" err="1">
                  <a:solidFill>
                    <a:srgbClr val="18C320"/>
                  </a:solidFill>
                </a:rPr>
                <a:t>objets</a:t>
              </a:r>
              <a:r>
                <a:rPr lang="es-ES" sz="1600" b="1" dirty="0">
                  <a:solidFill>
                    <a:srgbClr val="18C320"/>
                  </a:solidFill>
                </a:rPr>
                <a:t> </a:t>
              </a:r>
              <a:r>
                <a:rPr lang="fr-FR" sz="1600" dirty="0"/>
                <a:t>qui permet un suivi en temps réel des livraisons/colis</a:t>
              </a:r>
              <a:endParaRPr sz="1600" b="0" i="0" u="none" strike="noStrike" cap="none" dirty="0">
                <a:solidFill>
                  <a:srgbClr val="000000"/>
                </a:solidFill>
                <a:latin typeface="Arial"/>
                <a:ea typeface="Arial"/>
                <a:cs typeface="Arial"/>
                <a:sym typeface="Arial"/>
              </a:endParaRPr>
            </a:p>
          </p:txBody>
        </p:sp>
        <p:grpSp>
          <p:nvGrpSpPr>
            <p:cNvPr id="254" name="Google Shape;254;p11"/>
            <p:cNvGrpSpPr/>
            <p:nvPr/>
          </p:nvGrpSpPr>
          <p:grpSpPr>
            <a:xfrm>
              <a:off x="3520343" y="5352536"/>
              <a:ext cx="3643461" cy="1448266"/>
              <a:chOff x="3483340" y="5323276"/>
              <a:chExt cx="3643461" cy="1448266"/>
            </a:xfrm>
          </p:grpSpPr>
          <p:pic>
            <p:nvPicPr>
              <p:cNvPr id="255" name="Google Shape;255;p11" descr="Úložný box archiv obrys"/>
              <p:cNvPicPr preferRelativeResize="0"/>
              <p:nvPr/>
            </p:nvPicPr>
            <p:blipFill rotWithShape="1">
              <a:blip r:embed="rId3">
                <a:alphaModFix/>
              </a:blip>
              <a:srcRect/>
              <a:stretch/>
            </p:blipFill>
            <p:spPr>
              <a:xfrm>
                <a:off x="4765913" y="5431646"/>
                <a:ext cx="1346453" cy="1019217"/>
              </a:xfrm>
              <a:prstGeom prst="rect">
                <a:avLst/>
              </a:prstGeom>
              <a:noFill/>
              <a:ln>
                <a:noFill/>
              </a:ln>
            </p:spPr>
          </p:pic>
          <p:pic>
            <p:nvPicPr>
              <p:cNvPr id="256" name="Google Shape;256;p11" descr="Úložný box archiv obrys"/>
              <p:cNvPicPr preferRelativeResize="0"/>
              <p:nvPr/>
            </p:nvPicPr>
            <p:blipFill rotWithShape="1">
              <a:blip r:embed="rId3">
                <a:alphaModFix/>
              </a:blip>
              <a:srcRect/>
              <a:stretch/>
            </p:blipFill>
            <p:spPr>
              <a:xfrm>
                <a:off x="3483340" y="5367626"/>
                <a:ext cx="1403916" cy="1403916"/>
              </a:xfrm>
              <a:prstGeom prst="rect">
                <a:avLst/>
              </a:prstGeom>
              <a:noFill/>
              <a:ln>
                <a:noFill/>
              </a:ln>
            </p:spPr>
          </p:pic>
          <p:pic>
            <p:nvPicPr>
              <p:cNvPr id="257" name="Google Shape;257;p11" descr="Čárový kód obrys"/>
              <p:cNvPicPr preferRelativeResize="0"/>
              <p:nvPr/>
            </p:nvPicPr>
            <p:blipFill rotWithShape="1">
              <a:blip r:embed="rId4">
                <a:alphaModFix/>
              </a:blip>
              <a:srcRect/>
              <a:stretch/>
            </p:blipFill>
            <p:spPr>
              <a:xfrm>
                <a:off x="5422441" y="5864546"/>
                <a:ext cx="474154" cy="474154"/>
              </a:xfrm>
              <a:prstGeom prst="rect">
                <a:avLst/>
              </a:prstGeom>
              <a:noFill/>
              <a:ln>
                <a:noFill/>
              </a:ln>
            </p:spPr>
          </p:pic>
          <p:pic>
            <p:nvPicPr>
              <p:cNvPr id="258" name="Google Shape;258;p11" descr="Úložný box archiv obrys"/>
              <p:cNvPicPr preferRelativeResize="0"/>
              <p:nvPr/>
            </p:nvPicPr>
            <p:blipFill rotWithShape="1">
              <a:blip r:embed="rId3">
                <a:alphaModFix/>
              </a:blip>
              <a:srcRect/>
              <a:stretch/>
            </p:blipFill>
            <p:spPr>
              <a:xfrm>
                <a:off x="5913254" y="5323276"/>
                <a:ext cx="1213547" cy="1213547"/>
              </a:xfrm>
              <a:prstGeom prst="rect">
                <a:avLst/>
              </a:prstGeom>
              <a:noFill/>
              <a:ln>
                <a:noFill/>
              </a:ln>
            </p:spPr>
          </p:pic>
          <p:pic>
            <p:nvPicPr>
              <p:cNvPr id="259" name="Google Shape;259;p11" descr="Čárový kód obrys"/>
              <p:cNvPicPr preferRelativeResize="0"/>
              <p:nvPr/>
            </p:nvPicPr>
            <p:blipFill rotWithShape="1">
              <a:blip r:embed="rId4">
                <a:alphaModFix/>
              </a:blip>
              <a:srcRect/>
              <a:stretch/>
            </p:blipFill>
            <p:spPr>
              <a:xfrm>
                <a:off x="6413299" y="5864545"/>
                <a:ext cx="574259" cy="574259"/>
              </a:xfrm>
              <a:prstGeom prst="rect">
                <a:avLst/>
              </a:prstGeom>
              <a:noFill/>
              <a:ln>
                <a:noFill/>
              </a:ln>
            </p:spPr>
          </p:pic>
          <p:pic>
            <p:nvPicPr>
              <p:cNvPr id="260" name="Google Shape;260;p11" descr="Čárový kód obrys"/>
              <p:cNvPicPr preferRelativeResize="0"/>
              <p:nvPr/>
            </p:nvPicPr>
            <p:blipFill rotWithShape="1">
              <a:blip r:embed="rId4">
                <a:alphaModFix/>
              </a:blip>
              <a:srcRect/>
              <a:stretch/>
            </p:blipFill>
            <p:spPr>
              <a:xfrm>
                <a:off x="3906972" y="5984284"/>
                <a:ext cx="632720" cy="632720"/>
              </a:xfrm>
              <a:prstGeom prst="rect">
                <a:avLst/>
              </a:prstGeom>
              <a:noFill/>
              <a:ln>
                <a:noFill/>
              </a:ln>
            </p:spPr>
          </p:pic>
        </p:grpSp>
      </p:grpSp>
      <p:grpSp>
        <p:nvGrpSpPr>
          <p:cNvPr id="261" name="Google Shape;261;p11"/>
          <p:cNvGrpSpPr/>
          <p:nvPr/>
        </p:nvGrpSpPr>
        <p:grpSpPr>
          <a:xfrm>
            <a:off x="3302286" y="3015864"/>
            <a:ext cx="3001259" cy="2245981"/>
            <a:chOff x="2932339" y="2941142"/>
            <a:chExt cx="3260342" cy="2431497"/>
          </a:xfrm>
        </p:grpSpPr>
        <p:pic>
          <p:nvPicPr>
            <p:cNvPr id="262" name="Google Shape;262;p11" descr="Svět obrys"/>
            <p:cNvPicPr preferRelativeResize="0"/>
            <p:nvPr/>
          </p:nvPicPr>
          <p:blipFill rotWithShape="1">
            <a:blip r:embed="rId5">
              <a:alphaModFix/>
            </a:blip>
            <a:srcRect/>
            <a:stretch/>
          </p:blipFill>
          <p:spPr>
            <a:xfrm>
              <a:off x="3728327" y="3296620"/>
              <a:ext cx="1723757" cy="1723757"/>
            </a:xfrm>
            <a:prstGeom prst="rect">
              <a:avLst/>
            </a:prstGeom>
            <a:noFill/>
            <a:ln>
              <a:noFill/>
            </a:ln>
          </p:spPr>
        </p:pic>
        <p:pic>
          <p:nvPicPr>
            <p:cNvPr id="263" name="Google Shape;263;p11" descr="Výroba obrys"/>
            <p:cNvPicPr preferRelativeResize="0"/>
            <p:nvPr/>
          </p:nvPicPr>
          <p:blipFill rotWithShape="1">
            <a:blip r:embed="rId6">
              <a:alphaModFix/>
            </a:blip>
            <a:srcRect/>
            <a:stretch/>
          </p:blipFill>
          <p:spPr>
            <a:xfrm>
              <a:off x="5013483" y="3174631"/>
              <a:ext cx="914400" cy="914400"/>
            </a:xfrm>
            <a:prstGeom prst="rect">
              <a:avLst/>
            </a:prstGeom>
            <a:noFill/>
            <a:ln>
              <a:noFill/>
            </a:ln>
          </p:spPr>
        </p:pic>
        <p:pic>
          <p:nvPicPr>
            <p:cNvPr id="264" name="Google Shape;264;p11" descr="Nákupní tašky obrys"/>
            <p:cNvPicPr preferRelativeResize="0"/>
            <p:nvPr/>
          </p:nvPicPr>
          <p:blipFill rotWithShape="1">
            <a:blip r:embed="rId7">
              <a:alphaModFix/>
            </a:blip>
            <a:srcRect/>
            <a:stretch/>
          </p:blipFill>
          <p:spPr>
            <a:xfrm>
              <a:off x="3459913" y="4067766"/>
              <a:ext cx="914400" cy="914400"/>
            </a:xfrm>
            <a:prstGeom prst="rect">
              <a:avLst/>
            </a:prstGeom>
            <a:noFill/>
            <a:ln>
              <a:noFill/>
            </a:ln>
          </p:spPr>
        </p:pic>
        <p:pic>
          <p:nvPicPr>
            <p:cNvPr id="265" name="Google Shape;265;p11" descr="Doručení obrys"/>
            <p:cNvPicPr preferRelativeResize="0"/>
            <p:nvPr/>
          </p:nvPicPr>
          <p:blipFill rotWithShape="1">
            <a:blip r:embed="rId8">
              <a:alphaModFix/>
            </a:blip>
            <a:srcRect/>
            <a:stretch/>
          </p:blipFill>
          <p:spPr>
            <a:xfrm>
              <a:off x="5278281" y="3898095"/>
              <a:ext cx="914400" cy="914400"/>
            </a:xfrm>
            <a:prstGeom prst="rect">
              <a:avLst/>
            </a:prstGeom>
            <a:noFill/>
            <a:ln>
              <a:noFill/>
            </a:ln>
          </p:spPr>
        </p:pic>
        <p:pic>
          <p:nvPicPr>
            <p:cNvPr id="266" name="Google Shape;266;p11" descr="Rudl obrys"/>
            <p:cNvPicPr preferRelativeResize="0"/>
            <p:nvPr/>
          </p:nvPicPr>
          <p:blipFill rotWithShape="1">
            <a:blip r:embed="rId9">
              <a:alphaModFix/>
            </a:blip>
            <a:srcRect/>
            <a:stretch/>
          </p:blipFill>
          <p:spPr>
            <a:xfrm>
              <a:off x="3916372" y="4458239"/>
              <a:ext cx="914400" cy="914400"/>
            </a:xfrm>
            <a:prstGeom prst="rect">
              <a:avLst/>
            </a:prstGeom>
            <a:noFill/>
            <a:ln>
              <a:noFill/>
            </a:ln>
          </p:spPr>
        </p:pic>
        <p:pic>
          <p:nvPicPr>
            <p:cNvPr id="267" name="Google Shape;267;p11" descr="Satelit obrys"/>
            <p:cNvPicPr preferRelativeResize="0"/>
            <p:nvPr/>
          </p:nvPicPr>
          <p:blipFill rotWithShape="1">
            <a:blip r:embed="rId10">
              <a:alphaModFix/>
            </a:blip>
            <a:srcRect/>
            <a:stretch/>
          </p:blipFill>
          <p:spPr>
            <a:xfrm>
              <a:off x="4145857" y="2941142"/>
              <a:ext cx="827910" cy="827910"/>
            </a:xfrm>
            <a:prstGeom prst="rect">
              <a:avLst/>
            </a:prstGeom>
            <a:noFill/>
            <a:ln>
              <a:noFill/>
            </a:ln>
          </p:spPr>
        </p:pic>
        <p:pic>
          <p:nvPicPr>
            <p:cNvPr id="268" name="Google Shape;268;p11" descr="Vibrace telefonu obrys"/>
            <p:cNvPicPr preferRelativeResize="0"/>
            <p:nvPr/>
          </p:nvPicPr>
          <p:blipFill rotWithShape="1">
            <a:blip r:embed="rId11">
              <a:alphaModFix/>
            </a:blip>
            <a:srcRect/>
            <a:stretch/>
          </p:blipFill>
          <p:spPr>
            <a:xfrm>
              <a:off x="4715838" y="4469546"/>
              <a:ext cx="756892" cy="756892"/>
            </a:xfrm>
            <a:prstGeom prst="rect">
              <a:avLst/>
            </a:prstGeom>
            <a:noFill/>
            <a:ln>
              <a:noFill/>
            </a:ln>
          </p:spPr>
        </p:pic>
        <p:pic>
          <p:nvPicPr>
            <p:cNvPr id="269" name="Google Shape;269;p11" descr="Call centrum obrys"/>
            <p:cNvPicPr preferRelativeResize="0"/>
            <p:nvPr/>
          </p:nvPicPr>
          <p:blipFill rotWithShape="1">
            <a:blip r:embed="rId12">
              <a:alphaModFix/>
            </a:blip>
            <a:srcRect/>
            <a:stretch/>
          </p:blipFill>
          <p:spPr>
            <a:xfrm>
              <a:off x="3520343" y="2965551"/>
              <a:ext cx="822642" cy="837476"/>
            </a:xfrm>
            <a:prstGeom prst="rect">
              <a:avLst/>
            </a:prstGeom>
            <a:noFill/>
            <a:ln>
              <a:noFill/>
            </a:ln>
          </p:spPr>
        </p:pic>
        <p:pic>
          <p:nvPicPr>
            <p:cNvPr id="270" name="Google Shape;270;p11" descr="Uživatel obrys"/>
            <p:cNvPicPr preferRelativeResize="0"/>
            <p:nvPr/>
          </p:nvPicPr>
          <p:blipFill rotWithShape="1">
            <a:blip r:embed="rId13">
              <a:alphaModFix/>
            </a:blip>
            <a:srcRect/>
            <a:stretch/>
          </p:blipFill>
          <p:spPr>
            <a:xfrm>
              <a:off x="2932339" y="3811068"/>
              <a:ext cx="760723" cy="760723"/>
            </a:xfrm>
            <a:prstGeom prst="rect">
              <a:avLst/>
            </a:prstGeom>
            <a:noFill/>
            <a:ln>
              <a:noFill/>
            </a:ln>
          </p:spPr>
        </p:pic>
        <p:pic>
          <p:nvPicPr>
            <p:cNvPr id="271" name="Google Shape;271;p11" descr="Hodnocení hvězdičkami se souvislou výplní"/>
            <p:cNvPicPr preferRelativeResize="0"/>
            <p:nvPr/>
          </p:nvPicPr>
          <p:blipFill rotWithShape="1">
            <a:blip r:embed="rId14">
              <a:alphaModFix/>
            </a:blip>
            <a:srcRect/>
            <a:stretch/>
          </p:blipFill>
          <p:spPr>
            <a:xfrm>
              <a:off x="3069739" y="3329450"/>
              <a:ext cx="914400" cy="9144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1000"/>
                                        <p:tgtEl>
                                          <p:spTgt spid="26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 calcmode="lin" valueType="num">
                                      <p:cBhvr additive="base">
                                        <p:cTn id="12" dur="1000"/>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2"/>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277" name="Google Shape;277;p12"/>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indent="-742950">
              <a:lnSpc>
                <a:spcPct val="90000"/>
              </a:lnSpc>
              <a:buSzPct val="100000"/>
            </a:pPr>
            <a:r>
              <a:rPr lang="en-GB" sz="2400" b="0" i="0" u="none" strike="noStrike" cap="none" dirty="0">
                <a:solidFill>
                  <a:schemeClr val="lt1"/>
                </a:solidFill>
                <a:latin typeface="Arial"/>
                <a:ea typeface="Arial"/>
                <a:cs typeface="Arial"/>
                <a:sym typeface="Arial"/>
              </a:rPr>
              <a:t>4. </a:t>
            </a:r>
            <a:r>
              <a:rPr lang="fr-FR" sz="2400" dirty="0">
                <a:solidFill>
                  <a:schemeClr val="lt1"/>
                </a:solidFill>
              </a:rPr>
              <a:t>Principales tendances actuelles – Intelligence artificielle</a:t>
            </a:r>
            <a:endParaRPr lang="en-GB" sz="2400" dirty="0"/>
          </a:p>
        </p:txBody>
      </p:sp>
      <p:sp>
        <p:nvSpPr>
          <p:cNvPr id="278" name="Google Shape;278;p12"/>
          <p:cNvSpPr txBox="1"/>
          <p:nvPr/>
        </p:nvSpPr>
        <p:spPr>
          <a:xfrm>
            <a:off x="358518" y="1504531"/>
            <a:ext cx="7929717" cy="2062063"/>
          </a:xfrm>
          <a:prstGeom prst="rect">
            <a:avLst/>
          </a:prstGeom>
          <a:noFill/>
          <a:ln>
            <a:noFill/>
          </a:ln>
        </p:spPr>
        <p:txBody>
          <a:bodyPr spcFirstLastPara="1" wrap="square" lIns="91425" tIns="45700" rIns="91425" bIns="45700" anchor="t" anchorCtr="0">
            <a:spAutoFit/>
          </a:bodyPr>
          <a:lstStyle/>
          <a:p>
            <a:pPr lvl="0" algn="just"/>
            <a:r>
              <a:rPr lang="es-ES" sz="1600" b="1" dirty="0" err="1">
                <a:solidFill>
                  <a:srgbClr val="18C320"/>
                </a:solidFill>
              </a:rPr>
              <a:t>Intelligence</a:t>
            </a:r>
            <a:r>
              <a:rPr lang="es-ES" sz="1600" b="1" dirty="0">
                <a:solidFill>
                  <a:srgbClr val="18C320"/>
                </a:solidFill>
              </a:rPr>
              <a:t> </a:t>
            </a:r>
            <a:r>
              <a:rPr lang="es-ES" sz="1600" b="1" dirty="0" err="1">
                <a:solidFill>
                  <a:srgbClr val="18C320"/>
                </a:solidFill>
              </a:rPr>
              <a:t>artificielle</a:t>
            </a:r>
            <a:r>
              <a:rPr lang="es-ES" sz="1600" b="1" dirty="0">
                <a:solidFill>
                  <a:srgbClr val="18C320"/>
                </a:solidFill>
              </a:rPr>
              <a:t> </a:t>
            </a:r>
            <a:r>
              <a:rPr lang="fr-FR" sz="1600" dirty="0"/>
              <a:t>permet l’analyse automatique des données et l’optimisation des processus...</a:t>
            </a:r>
            <a:endParaRPr dirty="0"/>
          </a:p>
          <a:p>
            <a:pPr marL="285750" lvl="0" indent="-285750" algn="just">
              <a:buSzPts val="1600"/>
              <a:buFont typeface="Arial"/>
              <a:buChar char="-"/>
            </a:pPr>
            <a:r>
              <a:rPr lang="fr-FR" sz="1600" dirty="0"/>
              <a:t>Une énorme quantité de données est collectée tout le temps (c’est de là que vient le terme « big data »)
L’intelligence artificielle signifie que le logiciel analyse et traite les données, de manière à ce qu’il en « apprenne » et soit capable d’améliorer les processus – par exemple :</a:t>
            </a:r>
            <a:endParaRPr sz="1600" b="0" i="0" u="none" strike="noStrike" cap="none" dirty="0">
              <a:solidFill>
                <a:srgbClr val="000000"/>
              </a:solidFill>
              <a:latin typeface="Arial"/>
              <a:ea typeface="Arial"/>
              <a:cs typeface="Arial"/>
              <a:sym typeface="Arial"/>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279" name="Google Shape;279;p12"/>
          <p:cNvSpPr txBox="1"/>
          <p:nvPr/>
        </p:nvSpPr>
        <p:spPr>
          <a:xfrm>
            <a:off x="533042" y="3733743"/>
            <a:ext cx="7580671" cy="830956"/>
          </a:xfrm>
          <a:prstGeom prst="rect">
            <a:avLst/>
          </a:prstGeom>
          <a:noFill/>
          <a:ln>
            <a:noFill/>
          </a:ln>
        </p:spPr>
        <p:txBody>
          <a:bodyPr spcFirstLastPara="1" wrap="square" lIns="91425" tIns="45700" rIns="91425" bIns="45700" anchor="t" anchorCtr="0">
            <a:spAutoFit/>
          </a:bodyPr>
          <a:lstStyle/>
          <a:p>
            <a:pPr marL="285750" lvl="0" indent="-285750" algn="just">
              <a:buSzPts val="1600"/>
              <a:buFont typeface="Noto Sans Symbols"/>
              <a:buChar char="❑"/>
            </a:pPr>
            <a:r>
              <a:rPr lang="fr-FR" sz="1600" dirty="0"/>
              <a:t>pour augmenter l’efficacité de l’entreposage (par exemple, prévisions de la demande, modification des commandes et réacheminement des produits en transit...)</a:t>
            </a:r>
            <a:endParaRPr dirty="0"/>
          </a:p>
        </p:txBody>
      </p:sp>
      <p:sp>
        <p:nvSpPr>
          <p:cNvPr id="280" name="Google Shape;280;p12"/>
          <p:cNvSpPr txBox="1"/>
          <p:nvPr/>
        </p:nvSpPr>
        <p:spPr>
          <a:xfrm>
            <a:off x="533040" y="4453490"/>
            <a:ext cx="7580671" cy="584735"/>
          </a:xfrm>
          <a:prstGeom prst="rect">
            <a:avLst/>
          </a:prstGeom>
          <a:noFill/>
          <a:ln>
            <a:noFill/>
          </a:ln>
        </p:spPr>
        <p:txBody>
          <a:bodyPr spcFirstLastPara="1" wrap="square" lIns="91425" tIns="45700" rIns="91425" bIns="45700" anchor="t" anchorCtr="0">
            <a:spAutoFit/>
          </a:bodyPr>
          <a:lstStyle/>
          <a:p>
            <a:pPr marL="285750" lvl="8" indent="-285750" algn="just">
              <a:buSzPts val="1600"/>
              <a:buFont typeface="Noto Sans Symbols"/>
              <a:buChar char="❑"/>
            </a:pPr>
            <a:r>
              <a:rPr lang="fr-FR" sz="1600" dirty="0"/>
              <a:t>offrir des algorithmes capables de prédire le nombre de biens et de fournitures qui seront nécessaires </a:t>
            </a:r>
            <a:endParaRPr dirty="0"/>
          </a:p>
        </p:txBody>
      </p:sp>
      <p:sp>
        <p:nvSpPr>
          <p:cNvPr id="281" name="Google Shape;281;p12"/>
          <p:cNvSpPr txBox="1"/>
          <p:nvPr/>
        </p:nvSpPr>
        <p:spPr>
          <a:xfrm>
            <a:off x="533040" y="4953860"/>
            <a:ext cx="7580671" cy="830956"/>
          </a:xfrm>
          <a:prstGeom prst="rect">
            <a:avLst/>
          </a:prstGeom>
          <a:noFill/>
          <a:ln>
            <a:noFill/>
          </a:ln>
        </p:spPr>
        <p:txBody>
          <a:bodyPr spcFirstLastPara="1" wrap="square" lIns="91425" tIns="45700" rIns="91425" bIns="45700" anchor="t" anchorCtr="0">
            <a:spAutoFit/>
          </a:bodyPr>
          <a:lstStyle/>
          <a:p>
            <a:pPr marL="285750" lvl="8" indent="-285750" algn="just">
              <a:buSzPts val="1600"/>
              <a:buFont typeface="Noto Sans Symbols"/>
              <a:buChar char="❑"/>
            </a:pPr>
            <a:r>
              <a:rPr lang="fr-FR" sz="1600" dirty="0"/>
              <a:t>assurer une meilleure expérience client grâce à la personnalisation et aux suggestions de produits en fonction des habitudes d’achat et des préférences personnelles des clients</a:t>
            </a:r>
            <a:endParaRPr dirty="0"/>
          </a:p>
        </p:txBody>
      </p:sp>
      <p:sp>
        <p:nvSpPr>
          <p:cNvPr id="282" name="Google Shape;282;p12"/>
          <p:cNvSpPr txBox="1"/>
          <p:nvPr/>
        </p:nvSpPr>
        <p:spPr>
          <a:xfrm>
            <a:off x="533042" y="3217170"/>
            <a:ext cx="7580671" cy="584735"/>
          </a:xfrm>
          <a:prstGeom prst="rect">
            <a:avLst/>
          </a:prstGeom>
          <a:noFill/>
          <a:ln>
            <a:noFill/>
          </a:ln>
        </p:spPr>
        <p:txBody>
          <a:bodyPr spcFirstLastPara="1" wrap="square" lIns="91425" tIns="45700" rIns="91425" bIns="45700" anchor="t" anchorCtr="0">
            <a:spAutoFit/>
          </a:bodyPr>
          <a:lstStyle/>
          <a:p>
            <a:pPr marL="285750" lvl="8" indent="-285750" algn="just">
              <a:buSzPts val="1600"/>
              <a:buFont typeface="Noto Sans Symbols"/>
              <a:buChar char="❑"/>
            </a:pPr>
            <a:r>
              <a:rPr lang="fr-FR" sz="1600" dirty="0"/>
              <a:t>pour augmenter l’efficacité du back-office en automatisant certaines tâches répétitives liées aux données</a:t>
            </a:r>
            <a:endParaRPr dirty="0"/>
          </a:p>
        </p:txBody>
      </p:sp>
      <p:sp>
        <p:nvSpPr>
          <p:cNvPr id="283" name="Google Shape;283;p12"/>
          <p:cNvSpPr txBox="1"/>
          <p:nvPr/>
        </p:nvSpPr>
        <p:spPr>
          <a:xfrm>
            <a:off x="533040" y="5886371"/>
            <a:ext cx="7580671" cy="584735"/>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Et bien sûr, l’intelligence artificielle est aussi ce qui conduit les véhicules autonomes...</a:t>
            </a:r>
            <a:endParaRPr dirty="0">
              <a:solidFill>
                <a:srgbClr val="18C320"/>
              </a:solidFill>
            </a:endParaRPr>
          </a:p>
        </p:txBody>
      </p:sp>
      <p:grpSp>
        <p:nvGrpSpPr>
          <p:cNvPr id="284" name="Google Shape;284;p12"/>
          <p:cNvGrpSpPr/>
          <p:nvPr/>
        </p:nvGrpSpPr>
        <p:grpSpPr>
          <a:xfrm>
            <a:off x="-776748" y="5806971"/>
            <a:ext cx="703006" cy="1187320"/>
            <a:chOff x="3755923" y="5697643"/>
            <a:chExt cx="703006" cy="1187320"/>
          </a:xfrm>
        </p:grpSpPr>
        <p:pic>
          <p:nvPicPr>
            <p:cNvPr id="285" name="Google Shape;285;p12" descr="Auto obrys"/>
            <p:cNvPicPr preferRelativeResize="0"/>
            <p:nvPr/>
          </p:nvPicPr>
          <p:blipFill rotWithShape="1">
            <a:blip r:embed="rId3">
              <a:alphaModFix/>
            </a:blip>
            <a:srcRect/>
            <a:stretch/>
          </p:blipFill>
          <p:spPr>
            <a:xfrm flipH="1">
              <a:off x="3755923" y="5970563"/>
              <a:ext cx="703006" cy="914400"/>
            </a:xfrm>
            <a:prstGeom prst="rect">
              <a:avLst/>
            </a:prstGeom>
            <a:noFill/>
            <a:ln>
              <a:noFill/>
            </a:ln>
          </p:spPr>
        </p:pic>
        <p:pic>
          <p:nvPicPr>
            <p:cNvPr id="286" name="Google Shape;286;p12" descr="Wi-Fi obrys"/>
            <p:cNvPicPr preferRelativeResize="0"/>
            <p:nvPr/>
          </p:nvPicPr>
          <p:blipFill rotWithShape="1">
            <a:blip r:embed="rId4">
              <a:alphaModFix/>
            </a:blip>
            <a:srcRect/>
            <a:stretch/>
          </p:blipFill>
          <p:spPr>
            <a:xfrm>
              <a:off x="3755923" y="5697643"/>
              <a:ext cx="703006" cy="70300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 calcmode="lin" valueType="num">
                                      <p:cBhvr additive="base">
                                        <p:cTn id="7" dur="500"/>
                                        <p:tgtEl>
                                          <p:spTgt spid="28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 calcmode="lin" valueType="num">
                                      <p:cBhvr additive="base">
                                        <p:cTn id="12" dur="500"/>
                                        <p:tgtEl>
                                          <p:spTgt spid="27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 calcmode="lin" valueType="num">
                                      <p:cBhvr additive="base">
                                        <p:cTn id="22" dur="500"/>
                                        <p:tgtEl>
                                          <p:spTgt spid="28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3"/>
                                        </p:tgtEl>
                                        <p:attrNameLst>
                                          <p:attrName>style.visibility</p:attrName>
                                        </p:attrNameLst>
                                      </p:cBhvr>
                                      <p:to>
                                        <p:strVal val="visible"/>
                                      </p:to>
                                    </p:set>
                                    <p:anim calcmode="lin" valueType="num">
                                      <p:cBhvr additive="base">
                                        <p:cTn id="27" dur="500"/>
                                        <p:tgtEl>
                                          <p:spTgt spid="28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84"/>
                                        </p:tgtEl>
                                        <p:attrNameLst>
                                          <p:attrName>style.visibility</p:attrName>
                                        </p:attrNameLst>
                                      </p:cBhvr>
                                      <p:to>
                                        <p:strVal val="visible"/>
                                      </p:to>
                                    </p:set>
                                    <p:anim calcmode="lin" valueType="num">
                                      <p:cBhvr additive="base">
                                        <p:cTn id="32" dur="1750"/>
                                        <p:tgtEl>
                                          <p:spTgt spid="2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236" name="Google Shape;236;p10"/>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n-GB" sz="2400" b="0" i="0" u="none" strike="noStrike" cap="none" dirty="0">
                <a:solidFill>
                  <a:schemeClr val="lt1"/>
                </a:solidFill>
                <a:latin typeface="Arial"/>
                <a:ea typeface="Arial"/>
                <a:cs typeface="Arial"/>
                <a:sym typeface="Arial"/>
              </a:rPr>
              <a:t>4. </a:t>
            </a:r>
            <a:r>
              <a:rPr lang="fr-FR" sz="2400" dirty="0">
                <a:solidFill>
                  <a:schemeClr val="lt1"/>
                </a:solidFill>
              </a:rPr>
              <a:t>Principales tendances actuelles – Mobilité autonome</a:t>
            </a:r>
            <a:endParaRPr lang="en-GB" sz="2400" dirty="0"/>
          </a:p>
        </p:txBody>
      </p:sp>
      <p:sp>
        <p:nvSpPr>
          <p:cNvPr id="237" name="Google Shape;237;p10"/>
          <p:cNvSpPr txBox="1"/>
          <p:nvPr/>
        </p:nvSpPr>
        <p:spPr>
          <a:xfrm>
            <a:off x="285529" y="1640496"/>
            <a:ext cx="8510099" cy="1323399"/>
          </a:xfrm>
          <a:prstGeom prst="rect">
            <a:avLst/>
          </a:prstGeom>
          <a:noFill/>
          <a:ln>
            <a:noFill/>
          </a:ln>
        </p:spPr>
        <p:txBody>
          <a:bodyPr spcFirstLastPara="1" wrap="square" lIns="91425" tIns="45700" rIns="91425" bIns="45700" anchor="t" anchorCtr="0">
            <a:spAutoFit/>
          </a:bodyPr>
          <a:lstStyle/>
          <a:p>
            <a:pPr lvl="0" algn="just"/>
            <a:r>
              <a:rPr lang="fr-FR" sz="1600" dirty="0"/>
              <a:t>Les tendances technologiques changent la façon dont nous vivons et interagissons dans notre vie quotidienne (comment nous communiquons / travaillons / apprécions les loisirs / apprenons / magasinons / faisons des affaires...)
... et changent profondément </a:t>
            </a:r>
            <a:r>
              <a:rPr lang="fr-FR" sz="1600" b="1" dirty="0">
                <a:solidFill>
                  <a:srgbClr val="18C320"/>
                </a:solidFill>
              </a:rPr>
              <a:t>la présence et l’avenir du LMD – en particulier les suivants:</a:t>
            </a:r>
            <a:endParaRPr sz="1600" b="1" i="0" u="none" strike="noStrike" cap="none" dirty="0">
              <a:solidFill>
                <a:srgbClr val="18C320"/>
              </a:solidFill>
              <a:latin typeface="Arial"/>
              <a:ea typeface="Arial"/>
              <a:cs typeface="Arial"/>
              <a:sym typeface="Arial"/>
            </a:endParaRPr>
          </a:p>
        </p:txBody>
      </p:sp>
      <p:sp>
        <p:nvSpPr>
          <p:cNvPr id="238" name="Google Shape;238;p10"/>
          <p:cNvSpPr txBox="1"/>
          <p:nvPr/>
        </p:nvSpPr>
        <p:spPr>
          <a:xfrm>
            <a:off x="285529" y="2854236"/>
            <a:ext cx="8993700" cy="338554"/>
          </a:xfrm>
          <a:prstGeom prst="rect">
            <a:avLst/>
          </a:prstGeom>
          <a:noFill/>
          <a:ln>
            <a:noFill/>
          </a:ln>
        </p:spPr>
        <p:txBody>
          <a:bodyPr spcFirstLastPara="1" wrap="square" lIns="91425" tIns="45700" rIns="91425" bIns="45700" anchor="t" anchorCtr="0">
            <a:spAutoFit/>
          </a:bodyPr>
          <a:lstStyle/>
          <a:p>
            <a:pPr lvl="0" algn="just"/>
            <a:r>
              <a:rPr lang="es-ES" sz="1600" b="1" dirty="0" err="1">
                <a:solidFill>
                  <a:srgbClr val="18C320"/>
                </a:solidFill>
              </a:rPr>
              <a:t>Mobilité</a:t>
            </a:r>
            <a:r>
              <a:rPr lang="es-ES" sz="1600" b="1" dirty="0">
                <a:solidFill>
                  <a:srgbClr val="18C320"/>
                </a:solidFill>
              </a:rPr>
              <a:t> </a:t>
            </a:r>
            <a:r>
              <a:rPr lang="es-ES" sz="1600" b="1" dirty="0" err="1">
                <a:solidFill>
                  <a:srgbClr val="18C320"/>
                </a:solidFill>
              </a:rPr>
              <a:t>autonome</a:t>
            </a:r>
            <a:r>
              <a:rPr lang="es-ES" sz="1600" b="1" dirty="0">
                <a:solidFill>
                  <a:srgbClr val="18C320"/>
                </a:solidFill>
              </a:rPr>
              <a:t> : </a:t>
            </a:r>
            <a:r>
              <a:rPr lang="fr-FR" sz="1600" dirty="0"/>
              <a:t>véhicules autonomes – voitures autonomes – robots de livraison....</a:t>
            </a:r>
            <a:endParaRPr dirty="0"/>
          </a:p>
        </p:txBody>
      </p:sp>
      <p:grpSp>
        <p:nvGrpSpPr>
          <p:cNvPr id="239" name="Google Shape;239;p10"/>
          <p:cNvGrpSpPr/>
          <p:nvPr/>
        </p:nvGrpSpPr>
        <p:grpSpPr>
          <a:xfrm>
            <a:off x="518508" y="3277458"/>
            <a:ext cx="3864190" cy="3182100"/>
            <a:chOff x="636495" y="3463270"/>
            <a:chExt cx="3029687" cy="2841751"/>
          </a:xfrm>
        </p:grpSpPr>
        <p:sp>
          <p:nvSpPr>
            <p:cNvPr id="240" name="Google Shape;240;p10"/>
            <p:cNvSpPr txBox="1"/>
            <p:nvPr/>
          </p:nvSpPr>
          <p:spPr>
            <a:xfrm>
              <a:off x="636495" y="5480448"/>
              <a:ext cx="3029687" cy="824573"/>
            </a:xfrm>
            <a:prstGeom prst="rect">
              <a:avLst/>
            </a:prstGeom>
            <a:noFill/>
            <a:ln>
              <a:noFill/>
            </a:ln>
          </p:spPr>
          <p:txBody>
            <a:bodyPr spcFirstLastPara="1" wrap="square" lIns="91425" tIns="45700" rIns="91425" bIns="45700" anchor="t" anchorCtr="0">
              <a:spAutoFit/>
            </a:bodyPr>
            <a:lstStyle/>
            <a:p>
              <a:pPr lvl="0"/>
              <a:r>
                <a:rPr lang="es-ES" sz="900" dirty="0" err="1"/>
                <a:t>Source</a:t>
              </a:r>
              <a:r>
                <a:rPr lang="es-ES" sz="900" dirty="0"/>
                <a:t> de </a:t>
              </a:r>
              <a:r>
                <a:rPr lang="es-ES" sz="900" dirty="0" err="1"/>
                <a:t>l’illustration</a:t>
              </a:r>
              <a:r>
                <a:rPr lang="es-ES" sz="900" dirty="0"/>
                <a:t> : El </a:t>
              </a:r>
              <a:r>
                <a:rPr lang="es-ES" sz="900" b="0" i="0" u="none" strike="noStrike" cap="none" dirty="0" err="1">
                  <a:solidFill>
                    <a:srgbClr val="000000"/>
                  </a:solidFill>
                  <a:latin typeface="Arial"/>
                  <a:ea typeface="Arial"/>
                  <a:cs typeface="Arial"/>
                  <a:sym typeface="Arial"/>
                </a:rPr>
                <a:t>Hamdani</a:t>
              </a:r>
              <a:r>
                <a:rPr lang="es-ES" sz="900" b="0" i="0" u="none" strike="noStrike" cap="none" dirty="0">
                  <a:solidFill>
                    <a:srgbClr val="000000"/>
                  </a:solidFill>
                  <a:latin typeface="Arial"/>
                  <a:ea typeface="Arial"/>
                  <a:cs typeface="Arial"/>
                  <a:sym typeface="Arial"/>
                </a:rPr>
                <a:t>, Sara &amp; </a:t>
              </a:r>
              <a:r>
                <a:rPr lang="es-ES" sz="900" b="0" i="0" u="none" strike="noStrike" cap="none" dirty="0" err="1">
                  <a:solidFill>
                    <a:srgbClr val="000000"/>
                  </a:solidFill>
                  <a:latin typeface="Arial"/>
                  <a:ea typeface="Arial"/>
                  <a:cs typeface="Arial"/>
                  <a:sym typeface="Arial"/>
                </a:rPr>
                <a:t>Benamar</a:t>
              </a:r>
              <a:r>
                <a:rPr lang="es-ES" sz="900" b="0" i="0" u="none" strike="noStrike" cap="none" dirty="0">
                  <a:solidFill>
                    <a:srgbClr val="000000"/>
                  </a:solidFill>
                  <a:latin typeface="Arial"/>
                  <a:ea typeface="Arial"/>
                  <a:cs typeface="Arial"/>
                  <a:sym typeface="Arial"/>
                </a:rPr>
                <a:t>, Nabil. (2019). DBDA: </a:t>
              </a:r>
              <a:r>
                <a:rPr lang="es-ES" sz="900" b="0" i="0" u="none" strike="noStrike" cap="none" dirty="0" err="1">
                  <a:solidFill>
                    <a:srgbClr val="000000"/>
                  </a:solidFill>
                  <a:latin typeface="Arial"/>
                  <a:ea typeface="Arial"/>
                  <a:cs typeface="Arial"/>
                  <a:sym typeface="Arial"/>
                </a:rPr>
                <a:t>Distant</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Bicycle</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Detection</a:t>
              </a:r>
              <a:r>
                <a:rPr lang="es-ES" sz="900" b="0" i="0" u="none" strike="noStrike" cap="none" dirty="0">
                  <a:solidFill>
                    <a:srgbClr val="000000"/>
                  </a:solidFill>
                  <a:latin typeface="Arial"/>
                  <a:ea typeface="Arial"/>
                  <a:cs typeface="Arial"/>
                  <a:sym typeface="Arial"/>
                </a:rPr>
                <a:t> and </a:t>
              </a:r>
              <a:r>
                <a:rPr lang="es-ES" sz="900" b="0" i="0" u="none" strike="noStrike" cap="none" dirty="0" err="1">
                  <a:solidFill>
                    <a:srgbClr val="000000"/>
                  </a:solidFill>
                  <a:latin typeface="Arial"/>
                  <a:ea typeface="Arial"/>
                  <a:cs typeface="Arial"/>
                  <a:sym typeface="Arial"/>
                </a:rPr>
                <a:t>Avoidance</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Protocol</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based</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on</a:t>
              </a:r>
              <a:r>
                <a:rPr lang="es-ES" sz="900" b="0" i="0" u="none" strike="noStrike" cap="none" dirty="0">
                  <a:solidFill>
                    <a:srgbClr val="000000"/>
                  </a:solidFill>
                  <a:latin typeface="Arial"/>
                  <a:ea typeface="Arial"/>
                  <a:cs typeface="Arial"/>
                  <a:sym typeface="Arial"/>
                </a:rPr>
                <a:t> V2V </a:t>
              </a:r>
              <a:r>
                <a:rPr lang="es-ES" sz="900" b="0" i="0" u="none" strike="noStrike" cap="none" dirty="0" err="1">
                  <a:solidFill>
                    <a:srgbClr val="000000"/>
                  </a:solidFill>
                  <a:latin typeface="Arial"/>
                  <a:ea typeface="Arial"/>
                  <a:cs typeface="Arial"/>
                  <a:sym typeface="Arial"/>
                </a:rPr>
                <a:t>Communication</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for</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Autonomous</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Vehicle</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Bicycle</a:t>
              </a:r>
              <a:r>
                <a:rPr lang="es-ES" sz="900" b="0" i="0" u="none" strike="noStrike" cap="none" dirty="0">
                  <a:solidFill>
                    <a:srgbClr val="000000"/>
                  </a:solidFill>
                  <a:latin typeface="Arial"/>
                  <a:ea typeface="Arial"/>
                  <a:cs typeface="Arial"/>
                  <a:sym typeface="Arial"/>
                </a:rPr>
                <a:t> Road Share. 10.1109/WITS.2019.8723866. Online: </a:t>
              </a:r>
              <a:r>
                <a:rPr lang="es-ES" sz="9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https://www.researchgate.net/figure/An-illustration-of-Autonomous-Vehicle-equipement_fig2_332539258</a:t>
              </a:r>
              <a:r>
                <a:rPr lang="es-ES" sz="900" b="0" i="0" u="none" strike="noStrike" cap="none" dirty="0">
                  <a:solidFill>
                    <a:srgbClr val="000000"/>
                  </a:solidFill>
                  <a:latin typeface="Arial"/>
                  <a:ea typeface="Arial"/>
                  <a:cs typeface="Arial"/>
                  <a:sym typeface="Arial"/>
                </a:rPr>
                <a:t> </a:t>
              </a:r>
              <a:endParaRPr dirty="0"/>
            </a:p>
          </p:txBody>
        </p:sp>
        <p:pic>
          <p:nvPicPr>
            <p:cNvPr id="241" name="Google Shape;241;p10"/>
            <p:cNvPicPr preferRelativeResize="0"/>
            <p:nvPr/>
          </p:nvPicPr>
          <p:blipFill rotWithShape="1">
            <a:blip r:embed="rId4">
              <a:alphaModFix/>
            </a:blip>
            <a:srcRect/>
            <a:stretch/>
          </p:blipFill>
          <p:spPr>
            <a:xfrm>
              <a:off x="636495" y="3463270"/>
              <a:ext cx="3029687" cy="1931871"/>
            </a:xfrm>
            <a:prstGeom prst="rect">
              <a:avLst/>
            </a:prstGeom>
            <a:noFill/>
            <a:ln>
              <a:noFill/>
            </a:ln>
          </p:spPr>
        </p:pic>
      </p:grpSp>
      <p:pic>
        <p:nvPicPr>
          <p:cNvPr id="242" name="Google Shape;242;p10" descr="Sádka nesoucí balík mezi moderními budovami"/>
          <p:cNvPicPr preferRelativeResize="0"/>
          <p:nvPr/>
        </p:nvPicPr>
        <p:blipFill rotWithShape="1">
          <a:blip r:embed="rId5">
            <a:alphaModFix/>
          </a:blip>
          <a:srcRect/>
          <a:stretch/>
        </p:blipFill>
        <p:spPr>
          <a:xfrm>
            <a:off x="4540578" y="3429000"/>
            <a:ext cx="2053486" cy="1319981"/>
          </a:xfrm>
          <a:prstGeom prst="rect">
            <a:avLst/>
          </a:prstGeom>
          <a:noFill/>
          <a:ln>
            <a:noFill/>
          </a:ln>
        </p:spPr>
      </p:pic>
      <p:pic>
        <p:nvPicPr>
          <p:cNvPr id="243" name="Google Shape;243;p10" descr="Obsah obrázku exteriér, strom, země, doprava&#10;&#10;Popis byl vytvořen automaticky"/>
          <p:cNvPicPr preferRelativeResize="0"/>
          <p:nvPr/>
        </p:nvPicPr>
        <p:blipFill rotWithShape="1">
          <a:blip r:embed="rId6">
            <a:alphaModFix/>
          </a:blip>
          <a:srcRect/>
          <a:stretch/>
        </p:blipFill>
        <p:spPr>
          <a:xfrm>
            <a:off x="6751944" y="4071727"/>
            <a:ext cx="1578579" cy="2104633"/>
          </a:xfrm>
          <a:prstGeom prst="rect">
            <a:avLst/>
          </a:prstGeom>
          <a:noFill/>
          <a:ln>
            <a:noFill/>
          </a:ln>
        </p:spPr>
      </p:pic>
      <p:pic>
        <p:nvPicPr>
          <p:cNvPr id="244" name="Google Shape;244;p10" descr="Obsah obrázku text, exteriér, budova, silnice&#10;&#10;Popis byl vytvořen automaticky"/>
          <p:cNvPicPr preferRelativeResize="0"/>
          <p:nvPr/>
        </p:nvPicPr>
        <p:blipFill rotWithShape="1">
          <a:blip r:embed="rId7">
            <a:alphaModFix/>
          </a:blip>
          <a:srcRect/>
          <a:stretch/>
        </p:blipFill>
        <p:spPr>
          <a:xfrm>
            <a:off x="4722002" y="4865917"/>
            <a:ext cx="1872062" cy="13104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292" name="Google Shape;292;p1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buSzPct val="100000"/>
            </a:pPr>
            <a:r>
              <a:rPr lang="cs-CZ" sz="2400" b="0" i="0" u="none" strike="noStrike" cap="none" dirty="0">
                <a:solidFill>
                  <a:schemeClr val="lt1"/>
                </a:solidFill>
                <a:latin typeface="Arial"/>
                <a:ea typeface="Arial"/>
                <a:cs typeface="Arial"/>
                <a:sym typeface="Arial"/>
              </a:rPr>
              <a:t>5. </a:t>
            </a:r>
            <a:r>
              <a:rPr lang="fr-FR" sz="2400" dirty="0">
                <a:solidFill>
                  <a:schemeClr val="lt1"/>
                </a:solidFill>
              </a:rPr>
              <a:t>Impacts des développements technologiques sur la société - positifs</a:t>
            </a:r>
            <a:endParaRPr sz="2400" b="0" i="0" u="none" strike="noStrike" cap="none" dirty="0">
              <a:solidFill>
                <a:schemeClr val="lt1"/>
              </a:solidFill>
              <a:latin typeface="Arial"/>
              <a:ea typeface="Arial"/>
              <a:cs typeface="Arial"/>
              <a:sym typeface="Arial"/>
            </a:endParaRPr>
          </a:p>
        </p:txBody>
      </p:sp>
      <p:sp>
        <p:nvSpPr>
          <p:cNvPr id="293" name="Google Shape;293;p13"/>
          <p:cNvSpPr txBox="1"/>
          <p:nvPr/>
        </p:nvSpPr>
        <p:spPr>
          <a:xfrm>
            <a:off x="2526923" y="2416104"/>
            <a:ext cx="5980113" cy="3561704"/>
          </a:xfrm>
          <a:prstGeom prst="rect">
            <a:avLst/>
          </a:prstGeom>
          <a:noFill/>
          <a:ln>
            <a:noFill/>
          </a:ln>
        </p:spPr>
        <p:txBody>
          <a:bodyPr spcFirstLastPara="1" wrap="square" lIns="91425" tIns="45700" rIns="91425" bIns="45700" anchor="t" anchorCtr="0">
            <a:spAutoFit/>
          </a:bodyPr>
          <a:lstStyle/>
          <a:p>
            <a:pPr lvl="0" algn="just">
              <a:lnSpc>
                <a:spcPct val="107000"/>
              </a:lnSpc>
            </a:pPr>
            <a:r>
              <a:rPr lang="es-ES" sz="1600" dirty="0"/>
              <a:t>AVANTAGES
</a:t>
            </a:r>
            <a:endParaRPr sz="1600" b="1" i="0" u="none" strike="noStrike" cap="none" dirty="0">
              <a:solidFill>
                <a:srgbClr val="000000"/>
              </a:solidFill>
              <a:latin typeface="Arial"/>
              <a:ea typeface="Arial"/>
              <a:cs typeface="Arial"/>
              <a:sym typeface="Arial"/>
            </a:endParaRPr>
          </a:p>
          <a:p>
            <a:pPr marL="342900" lvl="0" indent="-342900" algn="just">
              <a:lnSpc>
                <a:spcPct val="107000"/>
              </a:lnSpc>
              <a:spcBef>
                <a:spcPts val="600"/>
              </a:spcBef>
              <a:buSzPts val="1600"/>
              <a:buFont typeface="Noto Sans Symbols"/>
              <a:buChar char="▪"/>
            </a:pPr>
            <a:r>
              <a:rPr lang="fr-FR" sz="1600" dirty="0"/>
              <a:t>Des services plus rapides et plus flexibles, personnalisation
Transparence accrue des processus (par exemple, affaires, livraison...) – rétroaction instantanée, contrôle accru
Ouvrir des possibilités à une plus grande participation des individus (pour réaliser des idées, s’engager dans une économie partagée / à la demande, etc.) 
Démocratisation des sources (nombreux matériels pédagogiques, contenus, données, programmes/applications informatiques... deviennent disponibles gratuitement pour tout le monde)</a:t>
            </a:r>
            <a:endParaRPr sz="1600" b="0" i="0" u="none" strike="noStrike" cap="none" dirty="0">
              <a:solidFill>
                <a:srgbClr val="000000"/>
              </a:solidFill>
              <a:latin typeface="Arial"/>
              <a:ea typeface="Arial"/>
              <a:cs typeface="Arial"/>
              <a:sym typeface="Arial"/>
            </a:endParaRPr>
          </a:p>
        </p:txBody>
      </p:sp>
      <p:pic>
        <p:nvPicPr>
          <p:cNvPr id="294" name="Google Shape;294;p13" descr="Symbol zvednutého palce obrys"/>
          <p:cNvPicPr preferRelativeResize="0"/>
          <p:nvPr/>
        </p:nvPicPr>
        <p:blipFill rotWithShape="1">
          <a:blip r:embed="rId3">
            <a:alphaModFix/>
          </a:blip>
          <a:srcRect/>
          <a:stretch/>
        </p:blipFill>
        <p:spPr>
          <a:xfrm>
            <a:off x="636964" y="2518449"/>
            <a:ext cx="1821101" cy="1821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300" name="Google Shape;300;p14"/>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buSzPct val="100000"/>
            </a:pPr>
            <a:r>
              <a:rPr lang="fr-FR" sz="2400" dirty="0">
                <a:solidFill>
                  <a:schemeClr val="lt1"/>
                </a:solidFill>
              </a:rPr>
              <a:t>5. Impacts des développements technologiques sur la société - négatifs</a:t>
            </a:r>
            <a:endParaRPr sz="2400" b="0" i="0" u="none" strike="noStrike" cap="none" dirty="0">
              <a:solidFill>
                <a:schemeClr val="lt1"/>
              </a:solidFill>
              <a:latin typeface="Arial"/>
              <a:ea typeface="Arial"/>
              <a:cs typeface="Arial"/>
              <a:sym typeface="Arial"/>
            </a:endParaRPr>
          </a:p>
        </p:txBody>
      </p:sp>
      <p:sp>
        <p:nvSpPr>
          <p:cNvPr id="301" name="Google Shape;301;p14"/>
          <p:cNvSpPr txBox="1"/>
          <p:nvPr/>
        </p:nvSpPr>
        <p:spPr>
          <a:xfrm>
            <a:off x="2023381" y="1628030"/>
            <a:ext cx="6772249" cy="5219465"/>
          </a:xfrm>
          <a:prstGeom prst="rect">
            <a:avLst/>
          </a:prstGeom>
          <a:noFill/>
          <a:ln>
            <a:noFill/>
          </a:ln>
        </p:spPr>
        <p:txBody>
          <a:bodyPr spcFirstLastPara="1" wrap="square" lIns="91425" tIns="45700" rIns="91425" bIns="45700" anchor="t" anchorCtr="0">
            <a:spAutoFit/>
          </a:bodyPr>
          <a:lstStyle/>
          <a:p>
            <a:pPr lvl="0" algn="just">
              <a:lnSpc>
                <a:spcPct val="107000"/>
              </a:lnSpc>
            </a:pPr>
            <a:r>
              <a:rPr lang="es-ES" sz="1600" dirty="0"/>
              <a:t>RISQUES</a:t>
            </a:r>
            <a:endParaRPr dirty="0"/>
          </a:p>
          <a:p>
            <a:pPr marL="0" marR="0" lvl="0" indent="0" algn="just" rtl="0">
              <a:lnSpc>
                <a:spcPct val="107000"/>
              </a:lnSpc>
              <a:spcBef>
                <a:spcPts val="600"/>
              </a:spcBef>
              <a:spcAft>
                <a:spcPts val="0"/>
              </a:spcAft>
              <a:buNone/>
            </a:pPr>
            <a:endParaRPr sz="1600" b="0" i="0" u="none" strike="noStrike" cap="none" dirty="0">
              <a:solidFill>
                <a:srgbClr val="000000"/>
              </a:solidFill>
              <a:latin typeface="Arial"/>
              <a:ea typeface="Arial"/>
              <a:cs typeface="Arial"/>
              <a:sym typeface="Arial"/>
            </a:endParaRPr>
          </a:p>
          <a:p>
            <a:pPr marL="342900" lvl="0" indent="-342900" algn="just">
              <a:lnSpc>
                <a:spcPct val="107000"/>
              </a:lnSpc>
              <a:spcBef>
                <a:spcPts val="600"/>
              </a:spcBef>
              <a:buSzPts val="1600"/>
              <a:buFont typeface="Noto Sans Symbols"/>
              <a:buChar char="▪"/>
            </a:pPr>
            <a:r>
              <a:rPr lang="fr-FR" sz="1600" dirty="0"/>
              <a:t>Risques de sécurité, surveillance constante (non seulement politique, mais aussi dans un emploi – nécessité d’être toujours en ligne/disponible pour l’employeur...)
Creusement des écarts sociaux (en particulier entre les personnes qui suivent l’évolution des TIC ou même qui les dirigent et les personnes qui prennent du retard, qui n’obtiennent que des emplois précaires moins bien rémunérés, qui deviennent socialement exclues); fragmentation de la société (personnes ne restant que dans leur bulle sociale – risques plus élevés de tomber dans le </a:t>
            </a:r>
            <a:r>
              <a:rPr lang="fr-FR" sz="1600" dirty="0" err="1"/>
              <a:t>dezinformation</a:t>
            </a:r>
            <a:r>
              <a:rPr lang="fr-FR" sz="1600" dirty="0"/>
              <a:t> et l’extrémisme)
Risques pour la santé mentale (déshumanisation, communication principalement via les TIC, prédominance de relations superficielles en ligne...)
Nouveaux problèmes éthiques croissants (par exemple, la responsabilité pour les accidents causés par les véhicules autonomes) </a:t>
            </a:r>
            <a:endParaRPr sz="1600" b="0" i="0" u="none" strike="noStrike" cap="none" dirty="0">
              <a:solidFill>
                <a:srgbClr val="000000"/>
              </a:solidFill>
              <a:latin typeface="Arial"/>
              <a:ea typeface="Arial"/>
              <a:cs typeface="Arial"/>
              <a:sym typeface="Arial"/>
            </a:endParaRPr>
          </a:p>
        </p:txBody>
      </p:sp>
      <p:pic>
        <p:nvPicPr>
          <p:cNvPr id="302" name="Google Shape;302;p14" descr="Palec dolů obrys"/>
          <p:cNvPicPr preferRelativeResize="0"/>
          <p:nvPr/>
        </p:nvPicPr>
        <p:blipFill rotWithShape="1">
          <a:blip r:embed="rId3">
            <a:alphaModFix/>
          </a:blip>
          <a:srcRect/>
          <a:stretch/>
        </p:blipFill>
        <p:spPr>
          <a:xfrm>
            <a:off x="108550" y="2567789"/>
            <a:ext cx="1914832" cy="19148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15</a:t>
            </a:fld>
            <a:endParaRPr/>
          </a:p>
        </p:txBody>
      </p:sp>
      <p:sp>
        <p:nvSpPr>
          <p:cNvPr id="308" name="Google Shape;308;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a:t>
            </a:r>
            <a:endParaRPr sz="2800" b="0" i="0" u="none" strike="noStrike" cap="none" dirty="0">
              <a:solidFill>
                <a:schemeClr val="lt1"/>
              </a:solidFill>
              <a:latin typeface="Arial"/>
              <a:ea typeface="Arial"/>
              <a:cs typeface="Arial"/>
              <a:sym typeface="Arial"/>
            </a:endParaRPr>
          </a:p>
        </p:txBody>
      </p:sp>
      <p:sp>
        <p:nvSpPr>
          <p:cNvPr id="309" name="Google Shape;309;g10b78f226a2_0_0"/>
          <p:cNvSpPr/>
          <p:nvPr/>
        </p:nvSpPr>
        <p:spPr>
          <a:xfrm>
            <a:off x="402330" y="1848299"/>
            <a:ext cx="8477700" cy="209312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lgn="just">
              <a:buSzPts val="2000"/>
            </a:pPr>
            <a:r>
              <a:rPr lang="fr-FR" sz="2000" dirty="0"/>
              <a:t>Tâche : Pensez à votre propre expérience avec</a:t>
            </a:r>
            <a:r>
              <a:rPr lang="es-ES" sz="2000" b="0" i="0" u="none" strike="noStrike" cap="none" dirty="0">
                <a:solidFill>
                  <a:srgbClr val="000000"/>
                </a:solidFill>
                <a:latin typeface="Arial"/>
                <a:ea typeface="Arial"/>
                <a:cs typeface="Arial"/>
                <a:sym typeface="Arial"/>
              </a:rPr>
              <a:t> </a:t>
            </a:r>
            <a:endParaRPr dirty="0"/>
          </a:p>
          <a:p>
            <a:pPr marL="457200" lvl="0" indent="-457200" algn="just">
              <a:buSzPts val="2000"/>
              <a:buFont typeface="Arial"/>
              <a:buAutoNum type="alphaLcParenR"/>
            </a:pPr>
            <a:r>
              <a:rPr lang="fr-FR" sz="2000" dirty="0"/>
              <a:t>Avantages/bons impacts des technologies sur votre vie
Impacts/risques négatifs dans votre vie</a:t>
            </a:r>
          </a:p>
          <a:p>
            <a:pPr lvl="0" algn="just">
              <a:buSzPts val="2000"/>
            </a:pPr>
            <a:r>
              <a:rPr lang="fr-FR" sz="2000" dirty="0"/>
              <a:t>Pouvez-vous penser à des solutions pour prévenir les impacts négatifs?</a:t>
            </a:r>
            <a:endParaRPr sz="20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lvl="0" algn="just">
              <a:buSzPts val="2000"/>
            </a:pPr>
            <a:r>
              <a:rPr lang="fr-FR" sz="2000" dirty="0"/>
              <a:t>Discussion des étudiants : 
Une fois que les élèves ont étudié la capsule et réfléchi aux questions ci-dessus, l’enseignant organise une discussion de groupe – en ligne ou en classe. Les élèves apportent leurs propres expériences avec les impacts positifs / négatifs des nouvelles technologies sur leur vie et ont l’occasion de partager leurs idées de solutions. Il n’y a pas de bonnes ou de mauvaises réponses. L’enseignant anime et modère la discussion. 
</a:t>
            </a:r>
            <a:endParaRPr sz="2000" b="0" i="0" u="none" strike="noStrike" cap="none" dirty="0">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7"/>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16</a:t>
            </a:fld>
            <a:endParaRPr/>
          </a:p>
        </p:txBody>
      </p:sp>
      <p:sp>
        <p:nvSpPr>
          <p:cNvPr id="523" name="Google Shape;523;p37"/>
          <p:cNvSpPr txBox="1"/>
          <p:nvPr/>
        </p:nvSpPr>
        <p:spPr>
          <a:xfrm>
            <a:off x="285531" y="1074531"/>
            <a:ext cx="8510100" cy="5445331"/>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t" anchorCtr="0">
            <a:normAutofit/>
          </a:bodyPr>
          <a:lstStyle/>
          <a:p>
            <a:pPr marL="742950" marR="0" lvl="0" indent="-742950" algn="l" rtl="0">
              <a:lnSpc>
                <a:spcPct val="9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a:p>
            <a:pPr marL="742950" lvl="0" indent="-742950">
              <a:lnSpc>
                <a:spcPct val="90000"/>
              </a:lnSpc>
              <a:buSzPts val="2400"/>
            </a:pPr>
            <a:r>
              <a:rPr lang="fr-FR" sz="2400" dirty="0">
                <a:solidFill>
                  <a:schemeClr val="lt1"/>
                </a:solidFill>
              </a:rPr>
              <a:t>Quiz de validation de Capsule
</a:t>
            </a:r>
            <a:endParaRPr sz="2400" b="0" i="0" u="none" strike="noStrike" cap="none" dirty="0">
              <a:solidFill>
                <a:schemeClr val="lt1"/>
              </a:solidFill>
              <a:latin typeface="Arial"/>
              <a:ea typeface="Arial"/>
              <a:cs typeface="Arial"/>
              <a:sym typeface="Arial"/>
            </a:endParaRPr>
          </a:p>
        </p:txBody>
      </p:sp>
      <p:sp>
        <p:nvSpPr>
          <p:cNvPr id="524" name="Google Shape;524;p37"/>
          <p:cNvSpPr/>
          <p:nvPr/>
        </p:nvSpPr>
        <p:spPr>
          <a:xfrm>
            <a:off x="348369" y="3589447"/>
            <a:ext cx="8367731" cy="1384995"/>
          </a:xfrm>
          <a:prstGeom prst="rect">
            <a:avLst/>
          </a:prstGeom>
          <a:noFill/>
          <a:ln>
            <a:noFill/>
          </a:ln>
        </p:spPr>
        <p:txBody>
          <a:bodyPr spcFirstLastPara="1" wrap="square" lIns="91425" tIns="45700" rIns="91425" bIns="45700" anchor="t" anchorCtr="0">
            <a:noAutofit/>
          </a:bodyPr>
          <a:lstStyle/>
          <a:p>
            <a:pPr lvl="0" algn="just"/>
            <a:r>
              <a:rPr lang="fr-FR" sz="2100" dirty="0">
                <a:solidFill>
                  <a:srgbClr val="C5D8F1"/>
                </a:solidFill>
              </a:rPr>
              <a:t>Le quiz suivant représente 5 questions auxquelles vous devrez répondre pour confirmer votre compréhension de la présente capsule.
Chaque bonne réponse vaut 1 point. Aucun point pour les erreurs.
</a:t>
            </a:r>
            <a:endParaRPr dirty="0"/>
          </a:p>
        </p:txBody>
      </p:sp>
      <p:sp>
        <p:nvSpPr>
          <p:cNvPr id="525" name="Google Shape;525;p37">
            <a:hlinkClick r:id="" action="ppaction://hlinkshowjump?jump=nextslide"/>
          </p:cNvPr>
          <p:cNvSpPr/>
          <p:nvPr/>
        </p:nvSpPr>
        <p:spPr>
          <a:xfrm>
            <a:off x="7474187" y="5832263"/>
            <a:ext cx="903249" cy="49065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8"/>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17</a:t>
            </a:fld>
            <a:endParaRPr/>
          </a:p>
        </p:txBody>
      </p:sp>
      <p:sp>
        <p:nvSpPr>
          <p:cNvPr id="531" name="Google Shape;531;p38"/>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Quiz d’auto-évaluation</a:t>
            </a:r>
            <a:endParaRPr sz="2400" b="0" i="0" u="none" strike="noStrike" cap="none" dirty="0">
              <a:solidFill>
                <a:schemeClr val="lt1"/>
              </a:solidFill>
              <a:latin typeface="Arial"/>
              <a:ea typeface="Arial"/>
              <a:cs typeface="Arial"/>
              <a:sym typeface="Arial"/>
            </a:endParaRPr>
          </a:p>
        </p:txBody>
      </p:sp>
      <p:sp>
        <p:nvSpPr>
          <p:cNvPr id="532" name="Google Shape;532;p38"/>
          <p:cNvSpPr txBox="1"/>
          <p:nvPr/>
        </p:nvSpPr>
        <p:spPr>
          <a:xfrm>
            <a:off x="285531" y="1840935"/>
            <a:ext cx="85101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000000"/>
                </a:solidFill>
                <a:latin typeface="Arial"/>
                <a:ea typeface="Arial"/>
                <a:cs typeface="Arial"/>
                <a:sym typeface="Arial"/>
              </a:rPr>
              <a:t>Question n°1 :</a:t>
            </a:r>
            <a:endParaRPr lang="en-GB" dirty="0"/>
          </a:p>
          <a:p>
            <a:pPr lvl="0"/>
            <a:r>
              <a:rPr lang="fr-FR" sz="1800" dirty="0">
                <a:solidFill>
                  <a:schemeClr val="dk1"/>
                </a:solidFill>
              </a:rPr>
              <a:t>Comment appelle-t-on généralement la tendance actuelle du développement technologique rapide?
</a:t>
            </a:r>
            <a:endParaRPr lang="en-GB" dirty="0"/>
          </a:p>
        </p:txBody>
      </p:sp>
      <p:sp>
        <p:nvSpPr>
          <p:cNvPr id="533" name="Google Shape;533;p38"/>
          <p:cNvSpPr/>
          <p:nvPr/>
        </p:nvSpPr>
        <p:spPr>
          <a:xfrm>
            <a:off x="1828797" y="2744634"/>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Mobilité</a:t>
            </a:r>
            <a:r>
              <a:rPr lang="en-GB" sz="1600" dirty="0">
                <a:solidFill>
                  <a:schemeClr val="dk2"/>
                </a:solidFill>
              </a:rPr>
              <a:t> </a:t>
            </a:r>
            <a:r>
              <a:rPr lang="en-GB" sz="1600" dirty="0" err="1">
                <a:solidFill>
                  <a:schemeClr val="dk2"/>
                </a:solidFill>
              </a:rPr>
              <a:t>autonome</a:t>
            </a:r>
            <a:endParaRPr lang="en-GB" sz="1600" b="0" i="0" u="none" strike="noStrike" cap="none" dirty="0">
              <a:solidFill>
                <a:schemeClr val="dk2"/>
              </a:solidFill>
              <a:latin typeface="Arial"/>
              <a:ea typeface="Arial"/>
              <a:cs typeface="Arial"/>
              <a:sym typeface="Arial"/>
            </a:endParaRPr>
          </a:p>
        </p:txBody>
      </p:sp>
      <p:sp>
        <p:nvSpPr>
          <p:cNvPr id="534" name="Google Shape;534;p38"/>
          <p:cNvSpPr/>
          <p:nvPr/>
        </p:nvSpPr>
        <p:spPr>
          <a:xfrm>
            <a:off x="1828799" y="3556093"/>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chemeClr val="dk2"/>
                </a:solidFill>
              </a:rPr>
              <a:t>4ème révolution industrielle, parfois même 5ème </a:t>
            </a:r>
            <a:endParaRPr lang="en-GB" sz="1600" b="0" i="0" u="none" strike="noStrike" cap="none" dirty="0">
              <a:solidFill>
                <a:schemeClr val="dk2"/>
              </a:solidFill>
              <a:latin typeface="Arial"/>
              <a:ea typeface="Arial"/>
              <a:cs typeface="Arial"/>
              <a:sym typeface="Arial"/>
            </a:endParaRPr>
          </a:p>
        </p:txBody>
      </p:sp>
      <p:sp>
        <p:nvSpPr>
          <p:cNvPr id="535" name="Google Shape;535;p38"/>
          <p:cNvSpPr/>
          <p:nvPr/>
        </p:nvSpPr>
        <p:spPr>
          <a:xfrm>
            <a:off x="1828799" y="4367552"/>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a:solidFill>
                  <a:schemeClr val="dk2"/>
                </a:solidFill>
              </a:rPr>
              <a:t>1ère </a:t>
            </a:r>
            <a:r>
              <a:rPr lang="en-GB" sz="1600" dirty="0" err="1">
                <a:solidFill>
                  <a:schemeClr val="dk2"/>
                </a:solidFill>
              </a:rPr>
              <a:t>révolution</a:t>
            </a:r>
            <a:r>
              <a:rPr lang="en-GB" sz="1600" dirty="0">
                <a:solidFill>
                  <a:schemeClr val="dk2"/>
                </a:solidFill>
              </a:rPr>
              <a:t> </a:t>
            </a:r>
            <a:r>
              <a:rPr lang="en-GB" sz="1600" dirty="0" err="1">
                <a:solidFill>
                  <a:schemeClr val="dk2"/>
                </a:solidFill>
              </a:rPr>
              <a:t>industrielle</a:t>
            </a:r>
            <a:endParaRPr lang="en-GB" sz="1600" b="0" i="0" u="none" strike="noStrike" cap="none" dirty="0">
              <a:solidFill>
                <a:schemeClr val="dk2"/>
              </a:solidFill>
              <a:latin typeface="Arial"/>
              <a:ea typeface="Arial"/>
              <a:cs typeface="Arial"/>
              <a:sym typeface="Arial"/>
            </a:endParaRPr>
          </a:p>
        </p:txBody>
      </p:sp>
      <p:sp>
        <p:nvSpPr>
          <p:cNvPr id="536" name="Google Shape;536;p38"/>
          <p:cNvSpPr/>
          <p:nvPr/>
        </p:nvSpPr>
        <p:spPr>
          <a:xfrm>
            <a:off x="1828798" y="5179011"/>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Système</a:t>
            </a:r>
            <a:r>
              <a:rPr lang="en-GB" sz="1600" dirty="0">
                <a:solidFill>
                  <a:schemeClr val="dk2"/>
                </a:solidFill>
              </a:rPr>
              <a:t> cyber-physique</a:t>
            </a:r>
            <a:endParaRPr lang="en-GB"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18</a:t>
            </a:fld>
            <a:endParaRPr/>
          </a:p>
        </p:txBody>
      </p:sp>
      <p:sp>
        <p:nvSpPr>
          <p:cNvPr id="544" name="Google Shape;544;p39"/>
          <p:cNvSpPr txBox="1"/>
          <p:nvPr/>
        </p:nvSpPr>
        <p:spPr>
          <a:xfrm>
            <a:off x="285531" y="1951463"/>
            <a:ext cx="85101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000000"/>
                </a:solidFill>
                <a:latin typeface="Arial"/>
                <a:ea typeface="Arial"/>
                <a:cs typeface="Arial"/>
                <a:sym typeface="Arial"/>
              </a:rPr>
              <a:t>Question n°2 :</a:t>
            </a:r>
            <a:endParaRPr lang="en-GB" dirty="0"/>
          </a:p>
          <a:p>
            <a:pPr lvl="0" algn="just"/>
            <a:r>
              <a:rPr lang="fr-FR" sz="1800" dirty="0">
                <a:solidFill>
                  <a:schemeClr val="dk1"/>
                </a:solidFill>
              </a:rPr>
              <a:t>Qu’est-ce qui différencie la 4ème révolution industrielle actuelle des développements précédents ? 
</a:t>
            </a:r>
            <a:endParaRPr lang="en-GB" dirty="0"/>
          </a:p>
        </p:txBody>
      </p:sp>
      <p:sp>
        <p:nvSpPr>
          <p:cNvPr id="545" name="Google Shape;545;p39"/>
          <p:cNvSpPr/>
          <p:nvPr/>
        </p:nvSpPr>
        <p:spPr>
          <a:xfrm>
            <a:off x="1561171" y="3099425"/>
            <a:ext cx="5765182" cy="45285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Ordinateurs</a:t>
            </a:r>
            <a:endParaRPr lang="en-GB" sz="1600" b="0" i="0" u="none" strike="noStrike" cap="none" dirty="0">
              <a:solidFill>
                <a:schemeClr val="dk2"/>
              </a:solidFill>
              <a:latin typeface="Arial"/>
              <a:ea typeface="Arial"/>
              <a:cs typeface="Arial"/>
              <a:sym typeface="Arial"/>
            </a:endParaRPr>
          </a:p>
        </p:txBody>
      </p:sp>
      <p:sp>
        <p:nvSpPr>
          <p:cNvPr id="546" name="Google Shape;546;p39"/>
          <p:cNvSpPr/>
          <p:nvPr/>
        </p:nvSpPr>
        <p:spPr>
          <a:xfrm>
            <a:off x="1561170" y="3910884"/>
            <a:ext cx="5765182" cy="45285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Responsabilité</a:t>
            </a:r>
            <a:r>
              <a:rPr lang="en-GB" sz="1600" dirty="0">
                <a:solidFill>
                  <a:schemeClr val="dk2"/>
                </a:solidFill>
              </a:rPr>
              <a:t> </a:t>
            </a:r>
            <a:r>
              <a:rPr lang="en-GB" sz="1600" dirty="0" err="1">
                <a:solidFill>
                  <a:schemeClr val="dk2"/>
                </a:solidFill>
              </a:rPr>
              <a:t>environnementale</a:t>
            </a:r>
            <a:endParaRPr lang="en-GB" sz="1600" b="0" i="0" u="none" strike="noStrike" cap="none" dirty="0">
              <a:solidFill>
                <a:schemeClr val="dk2"/>
              </a:solidFill>
              <a:latin typeface="Arial"/>
              <a:ea typeface="Arial"/>
              <a:cs typeface="Arial"/>
              <a:sym typeface="Arial"/>
            </a:endParaRPr>
          </a:p>
        </p:txBody>
      </p:sp>
      <p:sp>
        <p:nvSpPr>
          <p:cNvPr id="547" name="Google Shape;547;p39"/>
          <p:cNvSpPr/>
          <p:nvPr/>
        </p:nvSpPr>
        <p:spPr>
          <a:xfrm>
            <a:off x="1561170" y="4722343"/>
            <a:ext cx="5765182" cy="45285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chemeClr val="dk2"/>
                </a:solidFill>
              </a:rPr>
              <a:t>Rien, juste un chiffre en plus</a:t>
            </a:r>
            <a:endParaRPr lang="en-GB" sz="1600" b="0" i="0" u="none" strike="noStrike" cap="none" dirty="0">
              <a:solidFill>
                <a:schemeClr val="dk2"/>
              </a:solidFill>
              <a:latin typeface="Arial"/>
              <a:ea typeface="Arial"/>
              <a:cs typeface="Arial"/>
              <a:sym typeface="Arial"/>
            </a:endParaRPr>
          </a:p>
        </p:txBody>
      </p:sp>
      <p:sp>
        <p:nvSpPr>
          <p:cNvPr id="548" name="Google Shape;548;p39"/>
          <p:cNvSpPr/>
          <p:nvPr/>
        </p:nvSpPr>
        <p:spPr>
          <a:xfrm>
            <a:off x="1561169" y="5533802"/>
            <a:ext cx="5765182" cy="45285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Systèmes</a:t>
            </a:r>
            <a:r>
              <a:rPr lang="en-GB" sz="1600" dirty="0">
                <a:solidFill>
                  <a:schemeClr val="dk2"/>
                </a:solidFill>
              </a:rPr>
              <a:t> cyber-physiques</a:t>
            </a:r>
            <a:endParaRPr lang="en-GB" sz="1600" b="0" i="0" u="none" strike="noStrike" cap="none" dirty="0">
              <a:solidFill>
                <a:schemeClr val="dk2"/>
              </a:solidFill>
              <a:latin typeface="Arial"/>
              <a:ea typeface="Arial"/>
              <a:cs typeface="Arial"/>
              <a:sym typeface="Arial"/>
            </a:endParaRPr>
          </a:p>
        </p:txBody>
      </p:sp>
      <p:sp>
        <p:nvSpPr>
          <p:cNvPr id="2" name="Google Shape;531;p38">
            <a:extLst>
              <a:ext uri="{FF2B5EF4-FFF2-40B4-BE49-F238E27FC236}">
                <a16:creationId xmlns:a16="http://schemas.microsoft.com/office/drawing/2014/main" id="{6655723D-AD3A-06DA-B4A6-24332ADC8423}"/>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Quiz 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19</a:t>
            </a:fld>
            <a:endParaRPr/>
          </a:p>
        </p:txBody>
      </p:sp>
      <p:sp>
        <p:nvSpPr>
          <p:cNvPr id="555" name="Google Shape;555;p40"/>
          <p:cNvSpPr txBox="1"/>
          <p:nvPr/>
        </p:nvSpPr>
        <p:spPr>
          <a:xfrm>
            <a:off x="285531" y="1951463"/>
            <a:ext cx="85101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000000"/>
                </a:solidFill>
                <a:latin typeface="Arial"/>
                <a:ea typeface="Arial"/>
                <a:cs typeface="Arial"/>
                <a:sym typeface="Arial"/>
              </a:rPr>
              <a:t>Question n°3 :</a:t>
            </a:r>
            <a:endParaRPr lang="en-GB" dirty="0"/>
          </a:p>
          <a:p>
            <a:pPr lvl="0"/>
            <a:r>
              <a:rPr lang="fr-FR" sz="1800" dirty="0">
                <a:solidFill>
                  <a:schemeClr val="dk1"/>
                </a:solidFill>
              </a:rPr>
              <a:t>Lequel des éléments suivants n’appartient PAS aux tendances technologiques actuelles qui façonnent l’avenir de LMD ?
</a:t>
            </a:r>
            <a:endParaRPr lang="en-GB" dirty="0"/>
          </a:p>
        </p:txBody>
      </p:sp>
      <p:sp>
        <p:nvSpPr>
          <p:cNvPr id="556" name="Google Shape;556;p40"/>
          <p:cNvSpPr/>
          <p:nvPr/>
        </p:nvSpPr>
        <p:spPr>
          <a:xfrm>
            <a:off x="1828802" y="3145581"/>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Mobilité</a:t>
            </a:r>
            <a:r>
              <a:rPr lang="en-GB" sz="1600" dirty="0">
                <a:solidFill>
                  <a:schemeClr val="dk2"/>
                </a:solidFill>
              </a:rPr>
              <a:t> </a:t>
            </a:r>
            <a:r>
              <a:rPr lang="en-GB" sz="1600" dirty="0" err="1">
                <a:solidFill>
                  <a:schemeClr val="dk2"/>
                </a:solidFill>
              </a:rPr>
              <a:t>autonome</a:t>
            </a:r>
            <a:endParaRPr lang="en-GB" sz="1600" b="0" i="0" u="none" strike="noStrike" cap="none" dirty="0">
              <a:solidFill>
                <a:schemeClr val="dk2"/>
              </a:solidFill>
              <a:latin typeface="Arial"/>
              <a:ea typeface="Arial"/>
              <a:cs typeface="Arial"/>
              <a:sym typeface="Arial"/>
            </a:endParaRPr>
          </a:p>
        </p:txBody>
      </p:sp>
      <p:sp>
        <p:nvSpPr>
          <p:cNvPr id="557" name="Google Shape;557;p40"/>
          <p:cNvSpPr/>
          <p:nvPr/>
        </p:nvSpPr>
        <p:spPr>
          <a:xfrm>
            <a:off x="1828801" y="3957040"/>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Interconnectivité</a:t>
            </a:r>
            <a:endParaRPr lang="en-GB" sz="1600" b="0" i="0" u="none" strike="noStrike" cap="none" dirty="0">
              <a:solidFill>
                <a:schemeClr val="dk2"/>
              </a:solidFill>
              <a:latin typeface="Arial"/>
              <a:ea typeface="Arial"/>
              <a:cs typeface="Arial"/>
              <a:sym typeface="Arial"/>
            </a:endParaRPr>
          </a:p>
        </p:txBody>
      </p:sp>
      <p:sp>
        <p:nvSpPr>
          <p:cNvPr id="558" name="Google Shape;558;p40"/>
          <p:cNvSpPr/>
          <p:nvPr/>
        </p:nvSpPr>
        <p:spPr>
          <a:xfrm>
            <a:off x="1828801" y="4768499"/>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a:solidFill>
                  <a:schemeClr val="dk2"/>
                </a:solidFill>
              </a:rPr>
              <a:t>Production de masse</a:t>
            </a:r>
            <a:endParaRPr lang="en-GB" sz="1600" b="0" i="0" u="none" strike="noStrike" cap="none" dirty="0">
              <a:solidFill>
                <a:schemeClr val="dk2"/>
              </a:solidFill>
              <a:latin typeface="Arial"/>
              <a:ea typeface="Arial"/>
              <a:cs typeface="Arial"/>
              <a:sym typeface="Arial"/>
            </a:endParaRPr>
          </a:p>
        </p:txBody>
      </p:sp>
      <p:sp>
        <p:nvSpPr>
          <p:cNvPr id="559" name="Google Shape;559;p40"/>
          <p:cNvSpPr/>
          <p:nvPr/>
        </p:nvSpPr>
        <p:spPr>
          <a:xfrm>
            <a:off x="1828800" y="557995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a:solidFill>
                  <a:schemeClr val="dk2"/>
                </a:solidFill>
              </a:rPr>
              <a:t>Internet des </a:t>
            </a:r>
            <a:r>
              <a:rPr lang="en-GB" sz="1600" dirty="0" err="1">
                <a:solidFill>
                  <a:schemeClr val="dk2"/>
                </a:solidFill>
              </a:rPr>
              <a:t>objets</a:t>
            </a:r>
            <a:endParaRPr lang="en-GB" sz="1600" b="0" i="0" u="none" strike="noStrike" cap="none" dirty="0">
              <a:solidFill>
                <a:schemeClr val="dk2"/>
              </a:solidFill>
              <a:latin typeface="Arial"/>
              <a:ea typeface="Arial"/>
              <a:cs typeface="Arial"/>
              <a:sym typeface="Arial"/>
            </a:endParaRPr>
          </a:p>
        </p:txBody>
      </p:sp>
      <p:sp>
        <p:nvSpPr>
          <p:cNvPr id="2" name="Google Shape;531;p38">
            <a:extLst>
              <a:ext uri="{FF2B5EF4-FFF2-40B4-BE49-F238E27FC236}">
                <a16:creationId xmlns:a16="http://schemas.microsoft.com/office/drawing/2014/main" id="{C5254E76-2B06-B07D-A2DD-37C68A03B0E0}"/>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Quiz 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dirty="0"/>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a:t>
            </a:r>
            <a:r>
              <a:rPr lang="es-ES" sz="2000" b="1" i="0" u="none"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b="0" i="0" u="none" strike="noStrike" cap="none">
                <a:solidFill>
                  <a:schemeClr val="dk1"/>
                </a:solidFill>
                <a:latin typeface="Arial"/>
                <a:ea typeface="Arial"/>
                <a:cs typeface="Arial"/>
                <a:sym typeface="Arial"/>
              </a:rPr>
              <a:t>1.1.1, 1.1.2</a:t>
            </a:r>
            <a:endParaRPr sz="16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b="0" i="0" u="none" strike="noStrike" cap="none">
                <a:solidFill>
                  <a:schemeClr val="dk1"/>
                </a:solidFill>
                <a:latin typeface="Arial"/>
                <a:ea typeface="Arial"/>
                <a:cs typeface="Arial"/>
                <a:sym typeface="Arial"/>
              </a:rPr>
              <a:t>2.3.4, 3.1.1, 3.2.2, 3.2.3, 3.2.4, 3.4.4</a:t>
            </a:r>
            <a:endParaRPr sz="20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NVF</a:t>
            </a:r>
            <a:r>
              <a:rPr lang="cs-CZ" sz="1600" b="0" i="0" u="none" strike="noStrike" cap="none" dirty="0">
                <a:solidFill>
                  <a:schemeClr val="dk1"/>
                </a:solidFill>
                <a:latin typeface="Arial"/>
                <a:ea typeface="Arial"/>
                <a:cs typeface="Arial"/>
                <a:sym typeface="Arial"/>
              </a:rPr>
              <a:t> &amp; SUSMILE </a:t>
            </a:r>
            <a:r>
              <a:rPr lang="cs-CZ" sz="1600" b="0" i="0" u="none" strike="noStrike" cap="none" dirty="0" err="1">
                <a:solidFill>
                  <a:schemeClr val="dk1"/>
                </a:solidFill>
                <a:latin typeface="Arial"/>
                <a:ea typeface="Arial"/>
                <a:cs typeface="Arial"/>
                <a:sym typeface="Arial"/>
              </a:rPr>
              <a:t>Consortium</a:t>
            </a:r>
            <a:endParaRPr lang="es-ES"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1"/>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20</a:t>
            </a:fld>
            <a:endParaRPr/>
          </a:p>
        </p:txBody>
      </p:sp>
      <p:sp>
        <p:nvSpPr>
          <p:cNvPr id="566" name="Google Shape;566;p41"/>
          <p:cNvSpPr txBox="1"/>
          <p:nvPr/>
        </p:nvSpPr>
        <p:spPr>
          <a:xfrm>
            <a:off x="285531" y="1951463"/>
            <a:ext cx="85101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000000"/>
                </a:solidFill>
                <a:latin typeface="Arial"/>
                <a:ea typeface="Arial"/>
                <a:cs typeface="Arial"/>
                <a:sym typeface="Arial"/>
              </a:rPr>
              <a:t>Question n°4 :</a:t>
            </a:r>
            <a:endParaRPr lang="en-GB" dirty="0"/>
          </a:p>
          <a:p>
            <a:pPr lvl="0" algn="just"/>
            <a:r>
              <a:rPr lang="fr-FR" sz="1800" dirty="0">
                <a:solidFill>
                  <a:schemeClr val="dk1"/>
                </a:solidFill>
              </a:rPr>
              <a:t>Qu’est-ce qui suit ne fait PAS partie des impacts positifs des nouveaux développements technologiques sur la société? 
</a:t>
            </a:r>
            <a:endParaRPr lang="en-GB" sz="1800" b="0" i="0" u="none" strike="noStrike" cap="none" dirty="0">
              <a:solidFill>
                <a:srgbClr val="000000"/>
              </a:solidFill>
              <a:latin typeface="Arial"/>
              <a:ea typeface="Arial"/>
              <a:cs typeface="Arial"/>
              <a:sym typeface="Arial"/>
            </a:endParaRPr>
          </a:p>
        </p:txBody>
      </p:sp>
      <p:sp>
        <p:nvSpPr>
          <p:cNvPr id="13" name="Google Shape;556;p40">
            <a:extLst>
              <a:ext uri="{FF2B5EF4-FFF2-40B4-BE49-F238E27FC236}">
                <a16:creationId xmlns:a16="http://schemas.microsoft.com/office/drawing/2014/main" id="{C526D36E-F8B0-E355-E4D7-3D2B9A24021B}"/>
              </a:ext>
            </a:extLst>
          </p:cNvPr>
          <p:cNvSpPr/>
          <p:nvPr/>
        </p:nvSpPr>
        <p:spPr>
          <a:xfrm>
            <a:off x="1828802" y="3145581"/>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Démocratisation</a:t>
            </a:r>
            <a:r>
              <a:rPr lang="en-GB" sz="1600" dirty="0">
                <a:solidFill>
                  <a:schemeClr val="dk2"/>
                </a:solidFill>
              </a:rPr>
              <a:t> des sources</a:t>
            </a:r>
            <a:endParaRPr lang="en-GB" sz="1600" b="0" i="0" u="none" strike="noStrike" cap="none" dirty="0">
              <a:solidFill>
                <a:schemeClr val="dk2"/>
              </a:solidFill>
              <a:latin typeface="Arial"/>
              <a:ea typeface="Arial"/>
              <a:cs typeface="Arial"/>
              <a:sym typeface="Arial"/>
            </a:endParaRPr>
          </a:p>
        </p:txBody>
      </p:sp>
      <p:sp>
        <p:nvSpPr>
          <p:cNvPr id="14" name="Google Shape;557;p40">
            <a:extLst>
              <a:ext uri="{FF2B5EF4-FFF2-40B4-BE49-F238E27FC236}">
                <a16:creationId xmlns:a16="http://schemas.microsoft.com/office/drawing/2014/main" id="{2A004810-FBB3-0FBD-6656-1C30D2830E09}"/>
              </a:ext>
            </a:extLst>
          </p:cNvPr>
          <p:cNvSpPr/>
          <p:nvPr/>
        </p:nvSpPr>
        <p:spPr>
          <a:xfrm>
            <a:off x="1828801" y="3957040"/>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Survelliance</a:t>
            </a:r>
            <a:r>
              <a:rPr lang="en-GB" sz="1600" dirty="0">
                <a:solidFill>
                  <a:schemeClr val="dk2"/>
                </a:solidFill>
              </a:rPr>
              <a:t> </a:t>
            </a:r>
            <a:r>
              <a:rPr lang="en-GB" sz="1600" dirty="0" err="1">
                <a:solidFill>
                  <a:schemeClr val="dk2"/>
                </a:solidFill>
              </a:rPr>
              <a:t>constante</a:t>
            </a:r>
            <a:endParaRPr lang="en-GB" sz="1600" b="0" i="0" u="none" strike="noStrike" cap="none" dirty="0">
              <a:solidFill>
                <a:schemeClr val="dk2"/>
              </a:solidFill>
              <a:latin typeface="Arial"/>
              <a:ea typeface="Arial"/>
              <a:cs typeface="Arial"/>
              <a:sym typeface="Arial"/>
            </a:endParaRPr>
          </a:p>
        </p:txBody>
      </p:sp>
      <p:sp>
        <p:nvSpPr>
          <p:cNvPr id="15" name="Google Shape;558;p40">
            <a:extLst>
              <a:ext uri="{FF2B5EF4-FFF2-40B4-BE49-F238E27FC236}">
                <a16:creationId xmlns:a16="http://schemas.microsoft.com/office/drawing/2014/main" id="{44A28A8D-F3A1-9017-16B7-8C11EFF3D41D}"/>
              </a:ext>
            </a:extLst>
          </p:cNvPr>
          <p:cNvSpPr/>
          <p:nvPr/>
        </p:nvSpPr>
        <p:spPr>
          <a:xfrm>
            <a:off x="1828799" y="4771624"/>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Transparence</a:t>
            </a:r>
            <a:r>
              <a:rPr lang="en-GB" sz="1600" dirty="0">
                <a:solidFill>
                  <a:schemeClr val="dk2"/>
                </a:solidFill>
              </a:rPr>
              <a:t> accrue des </a:t>
            </a:r>
            <a:r>
              <a:rPr lang="en-GB" sz="1600" dirty="0" err="1">
                <a:solidFill>
                  <a:schemeClr val="dk2"/>
                </a:solidFill>
              </a:rPr>
              <a:t>processus</a:t>
            </a:r>
            <a:endParaRPr lang="en-GB" sz="1600" b="0" i="0" u="none" strike="noStrike" cap="none" dirty="0">
              <a:solidFill>
                <a:schemeClr val="dk2"/>
              </a:solidFill>
              <a:latin typeface="Arial"/>
              <a:ea typeface="Arial"/>
              <a:cs typeface="Arial"/>
              <a:sym typeface="Arial"/>
            </a:endParaRPr>
          </a:p>
        </p:txBody>
      </p:sp>
      <p:sp>
        <p:nvSpPr>
          <p:cNvPr id="16" name="Google Shape;559;p40">
            <a:extLst>
              <a:ext uri="{FF2B5EF4-FFF2-40B4-BE49-F238E27FC236}">
                <a16:creationId xmlns:a16="http://schemas.microsoft.com/office/drawing/2014/main" id="{61CC9C09-F8F2-4A38-BD56-6D1BD7D8D5FF}"/>
              </a:ext>
            </a:extLst>
          </p:cNvPr>
          <p:cNvSpPr/>
          <p:nvPr/>
        </p:nvSpPr>
        <p:spPr>
          <a:xfrm>
            <a:off x="1828799" y="557995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a:solidFill>
                  <a:schemeClr val="dk2"/>
                </a:solidFill>
              </a:rPr>
              <a:t>Des services plus flexibles</a:t>
            </a:r>
            <a:endParaRPr lang="en-GB" sz="1600" b="0" i="0" u="none" strike="noStrike" cap="none" dirty="0">
              <a:solidFill>
                <a:schemeClr val="dk2"/>
              </a:solidFill>
              <a:latin typeface="Arial"/>
              <a:ea typeface="Arial"/>
              <a:cs typeface="Arial"/>
              <a:sym typeface="Arial"/>
            </a:endParaRPr>
          </a:p>
        </p:txBody>
      </p:sp>
      <p:sp>
        <p:nvSpPr>
          <p:cNvPr id="2" name="Google Shape;531;p38">
            <a:extLst>
              <a:ext uri="{FF2B5EF4-FFF2-40B4-BE49-F238E27FC236}">
                <a16:creationId xmlns:a16="http://schemas.microsoft.com/office/drawing/2014/main" id="{6A290611-42AC-14D5-A551-3E59DFBC1252}"/>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Quiz 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2"/>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21</a:t>
            </a:fld>
            <a:endParaRPr/>
          </a:p>
        </p:txBody>
      </p:sp>
      <p:sp>
        <p:nvSpPr>
          <p:cNvPr id="581" name="Google Shape;581;p42"/>
          <p:cNvSpPr txBox="1"/>
          <p:nvPr/>
        </p:nvSpPr>
        <p:spPr>
          <a:xfrm>
            <a:off x="285531" y="1951463"/>
            <a:ext cx="85101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000000"/>
                </a:solidFill>
                <a:latin typeface="Arial"/>
                <a:ea typeface="Arial"/>
                <a:cs typeface="Arial"/>
                <a:sym typeface="Arial"/>
              </a:rPr>
              <a:t>Question n°5 :</a:t>
            </a:r>
            <a:endParaRPr lang="en-GB" dirty="0"/>
          </a:p>
          <a:p>
            <a:pPr lvl="0" algn="just"/>
            <a:r>
              <a:rPr lang="fr-FR" sz="1800" dirty="0">
                <a:solidFill>
                  <a:schemeClr val="dk1"/>
                </a:solidFill>
              </a:rPr>
              <a:t>Qu’est-ce qui suit n’appartient PAS aux impacts négatifs actuels des nouvelles technologies sur la société? 
</a:t>
            </a:r>
            <a:endParaRPr lang="en-GB" sz="1800" b="0" i="0" u="none" strike="noStrike" cap="none" dirty="0">
              <a:solidFill>
                <a:srgbClr val="000000"/>
              </a:solidFill>
              <a:latin typeface="Arial"/>
              <a:ea typeface="Arial"/>
              <a:cs typeface="Arial"/>
              <a:sym typeface="Arial"/>
            </a:endParaRPr>
          </a:p>
        </p:txBody>
      </p:sp>
      <p:sp>
        <p:nvSpPr>
          <p:cNvPr id="582" name="Google Shape;582;p42"/>
          <p:cNvSpPr/>
          <p:nvPr/>
        </p:nvSpPr>
        <p:spPr>
          <a:xfrm>
            <a:off x="2396121" y="3032725"/>
            <a:ext cx="4351762" cy="43530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Pénuries</a:t>
            </a:r>
            <a:r>
              <a:rPr lang="en-GB" sz="1600" dirty="0">
                <a:solidFill>
                  <a:schemeClr val="dk2"/>
                </a:solidFill>
              </a:rPr>
              <a:t> </a:t>
            </a:r>
            <a:r>
              <a:rPr lang="en-GB" sz="1600" dirty="0" err="1">
                <a:solidFill>
                  <a:schemeClr val="dk2"/>
                </a:solidFill>
              </a:rPr>
              <a:t>alimentaires</a:t>
            </a:r>
            <a:endParaRPr lang="en-GB" sz="1600" b="0" i="0" u="none" strike="noStrike" cap="none" dirty="0">
              <a:solidFill>
                <a:schemeClr val="dk2"/>
              </a:solidFill>
              <a:latin typeface="Arial"/>
              <a:ea typeface="Arial"/>
              <a:cs typeface="Arial"/>
              <a:sym typeface="Arial"/>
            </a:endParaRPr>
          </a:p>
        </p:txBody>
      </p:sp>
      <p:sp>
        <p:nvSpPr>
          <p:cNvPr id="583" name="Google Shape;583;p42"/>
          <p:cNvSpPr/>
          <p:nvPr/>
        </p:nvSpPr>
        <p:spPr>
          <a:xfrm>
            <a:off x="2396119" y="3801134"/>
            <a:ext cx="4351762" cy="43530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Déshumanisation</a:t>
            </a:r>
            <a:endParaRPr lang="en-GB" sz="1600" b="0" i="0" u="none" strike="noStrike" cap="none" dirty="0">
              <a:solidFill>
                <a:schemeClr val="dk2"/>
              </a:solidFill>
              <a:latin typeface="Arial"/>
              <a:ea typeface="Arial"/>
              <a:cs typeface="Arial"/>
              <a:sym typeface="Arial"/>
            </a:endParaRPr>
          </a:p>
        </p:txBody>
      </p:sp>
      <p:sp>
        <p:nvSpPr>
          <p:cNvPr id="584" name="Google Shape;584;p42"/>
          <p:cNvSpPr/>
          <p:nvPr/>
        </p:nvSpPr>
        <p:spPr>
          <a:xfrm>
            <a:off x="2396119" y="4568199"/>
            <a:ext cx="4351762" cy="43530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Creuser</a:t>
            </a:r>
            <a:r>
              <a:rPr lang="en-GB" sz="1600" dirty="0">
                <a:solidFill>
                  <a:schemeClr val="dk2"/>
                </a:solidFill>
              </a:rPr>
              <a:t> les </a:t>
            </a:r>
            <a:r>
              <a:rPr lang="en-GB" sz="1600" dirty="0" err="1">
                <a:solidFill>
                  <a:schemeClr val="dk2"/>
                </a:solidFill>
              </a:rPr>
              <a:t>écarts</a:t>
            </a:r>
            <a:r>
              <a:rPr lang="en-GB" sz="1600" dirty="0">
                <a:solidFill>
                  <a:schemeClr val="dk2"/>
                </a:solidFill>
              </a:rPr>
              <a:t> </a:t>
            </a:r>
            <a:r>
              <a:rPr lang="en-GB" sz="1600" dirty="0" err="1">
                <a:solidFill>
                  <a:schemeClr val="dk2"/>
                </a:solidFill>
              </a:rPr>
              <a:t>sociaux</a:t>
            </a:r>
            <a:endParaRPr lang="en-GB" sz="1600" b="0" i="0" u="none" strike="noStrike" cap="none" dirty="0">
              <a:solidFill>
                <a:schemeClr val="dk2"/>
              </a:solidFill>
              <a:latin typeface="Arial"/>
              <a:ea typeface="Arial"/>
              <a:cs typeface="Arial"/>
              <a:sym typeface="Arial"/>
            </a:endParaRPr>
          </a:p>
        </p:txBody>
      </p:sp>
      <p:sp>
        <p:nvSpPr>
          <p:cNvPr id="585" name="Google Shape;585;p42"/>
          <p:cNvSpPr/>
          <p:nvPr/>
        </p:nvSpPr>
        <p:spPr>
          <a:xfrm>
            <a:off x="2396119" y="5335264"/>
            <a:ext cx="4351762" cy="43530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600" dirty="0" err="1">
                <a:solidFill>
                  <a:schemeClr val="dk2"/>
                </a:solidFill>
              </a:rPr>
              <a:t>Problèmes</a:t>
            </a:r>
            <a:r>
              <a:rPr lang="en-GB" sz="1600" dirty="0">
                <a:solidFill>
                  <a:schemeClr val="dk2"/>
                </a:solidFill>
              </a:rPr>
              <a:t> de </a:t>
            </a:r>
            <a:r>
              <a:rPr lang="en-GB" sz="1600" dirty="0" err="1">
                <a:solidFill>
                  <a:schemeClr val="dk2"/>
                </a:solidFill>
              </a:rPr>
              <a:t>santé</a:t>
            </a:r>
            <a:r>
              <a:rPr lang="en-GB" sz="1600" dirty="0">
                <a:solidFill>
                  <a:schemeClr val="dk2"/>
                </a:solidFill>
              </a:rPr>
              <a:t> </a:t>
            </a:r>
            <a:r>
              <a:rPr lang="en-GB" sz="1600" dirty="0" err="1">
                <a:solidFill>
                  <a:schemeClr val="dk2"/>
                </a:solidFill>
              </a:rPr>
              <a:t>mentale</a:t>
            </a:r>
            <a:endParaRPr lang="en-GB" sz="1600" b="0" i="0" u="none" strike="noStrike" cap="none" dirty="0">
              <a:solidFill>
                <a:schemeClr val="dk2"/>
              </a:solidFill>
              <a:latin typeface="Arial"/>
              <a:ea typeface="Arial"/>
              <a:cs typeface="Arial"/>
              <a:sym typeface="Arial"/>
            </a:endParaRPr>
          </a:p>
        </p:txBody>
      </p:sp>
      <p:sp>
        <p:nvSpPr>
          <p:cNvPr id="2" name="Google Shape;531;p38">
            <a:extLst>
              <a:ext uri="{FF2B5EF4-FFF2-40B4-BE49-F238E27FC236}">
                <a16:creationId xmlns:a16="http://schemas.microsoft.com/office/drawing/2014/main" id="{A9EBCCB5-1D4C-9850-281D-5C85FBE349D9}"/>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Quiz 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43" descr="Une image contenant lumière&#10;&#10;Description générée automatiquement"/>
          <p:cNvPicPr preferRelativeResize="0"/>
          <p:nvPr/>
        </p:nvPicPr>
        <p:blipFill rotWithShape="1">
          <a:blip r:embed="rId3">
            <a:alphaModFix/>
          </a:blip>
          <a:srcRect t="21656"/>
          <a:stretch/>
        </p:blipFill>
        <p:spPr>
          <a:xfrm>
            <a:off x="6630854" y="1190636"/>
            <a:ext cx="1860157" cy="1943092"/>
          </a:xfrm>
          <a:prstGeom prst="rect">
            <a:avLst/>
          </a:prstGeom>
          <a:noFill/>
          <a:ln>
            <a:noFill/>
          </a:ln>
        </p:spPr>
      </p:pic>
      <p:sp>
        <p:nvSpPr>
          <p:cNvPr id="592" name="Google Shape;592;p43"/>
          <p:cNvSpPr/>
          <p:nvPr/>
        </p:nvSpPr>
        <p:spPr>
          <a:xfrm>
            <a:off x="3027556" y="5724760"/>
            <a:ext cx="3088888" cy="441863"/>
          </a:xfrm>
          <a:prstGeom prst="roundRect">
            <a:avLst>
              <a:gd name="adj" fmla="val 16667"/>
            </a:avLst>
          </a:prstGeom>
          <a:solidFill>
            <a:srgbClr val="009FC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b="1" dirty="0">
                <a:solidFill>
                  <a:schemeClr val="lt1"/>
                </a:solidFill>
              </a:rPr>
              <a:t>Valider et quitter la capsule</a:t>
            </a:r>
            <a:endParaRPr dirty="0"/>
          </a:p>
        </p:txBody>
      </p:sp>
      <p:sp>
        <p:nvSpPr>
          <p:cNvPr id="593" name="Google Shape;593;p43"/>
          <p:cNvSpPr/>
          <p:nvPr/>
        </p:nvSpPr>
        <p:spPr>
          <a:xfrm>
            <a:off x="7666037" y="580099"/>
            <a:ext cx="1148575" cy="610537"/>
          </a:xfrm>
          <a:prstGeom prst="wedgeEllipseCallout">
            <a:avLst>
              <a:gd name="adj1" fmla="val -36218"/>
              <a:gd name="adj2" fmla="val 73459"/>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b="1" dirty="0">
                <a:solidFill>
                  <a:schemeClr val="lt1"/>
                </a:solidFill>
              </a:rPr>
              <a:t>Réessayer </a:t>
            </a:r>
            <a:r>
              <a:rPr lang="fr-FR" sz="1400" b="1" i="0" u="none" strike="noStrike" cap="none" dirty="0">
                <a:solidFill>
                  <a:schemeClr val="lt1"/>
                </a:solidFill>
                <a:latin typeface="Arial"/>
                <a:ea typeface="Arial"/>
                <a:cs typeface="Arial"/>
                <a:sym typeface="Arial"/>
              </a:rPr>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23</a:t>
            </a:fld>
            <a:endParaRPr/>
          </a:p>
        </p:txBody>
      </p:sp>
      <p:sp>
        <p:nvSpPr>
          <p:cNvPr id="315" name="Google Shape;315;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316" name="Google Shape;316;g10b78f225a7_0_15"/>
          <p:cNvSpPr txBox="1"/>
          <p:nvPr/>
        </p:nvSpPr>
        <p:spPr>
          <a:xfrm>
            <a:off x="366991" y="1672962"/>
            <a:ext cx="8399417" cy="5262939"/>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CNBC International (2019, January 22): What is the Fourth Industrial Revolution? CNBC Explains. [Video] Youtube. </a:t>
            </a:r>
            <a:r>
              <a:rPr lang="es-E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https://www.youtube.com/watch?v=v9rZOa3CUC8</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Laura Dye (2020, January 27): Industry 4 and 5. [Video] Youtube. https://www.youtube.com/watch?v=nyrRaK8APa4. </a:t>
            </a:r>
            <a:endParaRPr sz="12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Global Electronic Services Inc. </a:t>
            </a:r>
            <a:r>
              <a:rPr lang="es-ES" sz="1200" b="0" i="1" u="none" strike="noStrike" cap="none">
                <a:solidFill>
                  <a:srgbClr val="000000"/>
                </a:solidFill>
                <a:latin typeface="Arial"/>
                <a:ea typeface="Arial"/>
                <a:cs typeface="Arial"/>
                <a:sym typeface="Arial"/>
              </a:rPr>
              <a:t>What is Industry 4.0 and 5.0? Your Guide to Understanding Industry 4.0 and 5.0  </a:t>
            </a:r>
            <a:r>
              <a:rPr lang="es-ES" sz="1200" b="0" i="0" u="none" strike="noStrike" cap="none">
                <a:solidFill>
                  <a:srgbClr val="000000"/>
                </a:solidFill>
                <a:latin typeface="Arial"/>
                <a:ea typeface="Arial"/>
                <a:cs typeface="Arial"/>
                <a:sym typeface="Arial"/>
              </a:rPr>
              <a:t>https://gesrepair.com/industry-4-and-5/.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World Economic Forum (2020, November 8): How has technology changed - and changed us - in the past 20 years? </a:t>
            </a:r>
            <a:r>
              <a:rPr lang="es-E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https://www.weforum.org/agenda/2020/11/heres-how-technology-has-changed-and-changed-us-over-the-past-20-years</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Longo, F., Padovano, A., Umbrello, S. (2020, June 18): Value-Oriented and Ethical Technology Engineering in Industry 5.0: A Human-Centric Perspective for the Design of the Factory of the Future. </a:t>
            </a:r>
            <a:r>
              <a:rPr lang="es-E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https://www.mdpi.com/2076-3417/10/12/4182</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Forbes (2021, September 20): 17 Experts Share Technologies Making A Positive Impact On Society. </a:t>
            </a:r>
            <a:r>
              <a:rPr lang="es-ES" sz="12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https://www.forbes.com/sites/forbestechcouncil/2021/09/20/17-experts-share-technologies-making-a-positive-impact-on-society/?sh=7bb102cc21b3</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ADIL Blogger (2022, January 14): Top 10 Negative Impacts of Modern Technology on Business. </a:t>
            </a:r>
            <a:r>
              <a:rPr lang="es-ES" sz="12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https://adilblogger.com/negative-impacts-modern-technology-business</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Howells, N. (2021, October 5): Technology: A Positive or Negative Influence on Society? </a:t>
            </a:r>
            <a:r>
              <a:rPr lang="es-ES" sz="12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https://medium.com/@natalie_2231/technology-a-positive-or-negative-influence-on-society-ab91057f1934</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dirty="0"/>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buSzPts val="2800"/>
            </a:pPr>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0" y="1586975"/>
            <a:ext cx="8464800" cy="1631175"/>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lgn="just"/>
            <a:r>
              <a:rPr lang="fr-FR" sz="2000" dirty="0"/>
              <a:t>L’objectif est d’initier les étudiants aux concepts généraux de base des nouvelles technologies, formant ensemble le processus appelé 4ème révolution industrielle et de décrire les principaux impacts positifs et négatifs qu’elle a sur la société.
</a:t>
            </a: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nvGraphicFramePr>
        <p:xfrm>
          <a:off x="326571" y="4053498"/>
          <a:ext cx="8464750" cy="906090"/>
        </p:xfrm>
        <a:graphic>
          <a:graphicData uri="http://schemas.openxmlformats.org/drawingml/2006/table">
            <a:tbl>
              <a:tblPr>
                <a:noFill/>
                <a:tableStyleId>{26181685-6432-47D6-ADB2-F81EC1794624}</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Arial"/>
                          <a:ea typeface="Arial"/>
                          <a:cs typeface="Arial"/>
                          <a:sym typeface="Arial"/>
                        </a:rPr>
                        <a:t>Catégorie</a:t>
                      </a:r>
                      <a:r>
                        <a:rPr lang="es-ES" sz="1800" b="0" i="0" u="none" strike="noStrike" cap="none" dirty="0">
                          <a:solidFill>
                            <a:srgbClr val="FFFFFF"/>
                          </a:solidFill>
                          <a:latin typeface="Arial"/>
                          <a:ea typeface="Arial"/>
                          <a:cs typeface="Arial"/>
                          <a:sym typeface="Arial"/>
                        </a:rPr>
                        <a:t> 
</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E-learning</a:t>
                      </a:r>
                      <a:endParaRPr sz="18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Arial"/>
                          <a:ea typeface="Arial"/>
                          <a:cs typeface="Arial"/>
                          <a:sym typeface="Arial"/>
                        </a:rPr>
                        <a:t>EQF</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4225">
                <a:tc vMerge="1">
                  <a:txBody>
                    <a:bodyPr/>
                    <a:lstStyle/>
                    <a:p>
                      <a:endParaRPr lang="cs-CZ"/>
                    </a:p>
                  </a:txBody>
                  <a:tcPr/>
                </a:tc>
                <a:tc vMerge="1">
                  <a:txBody>
                    <a:bodyPr/>
                    <a:lstStyle/>
                    <a:p>
                      <a:endParaRPr lang="cs-CZ"/>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4</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5</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6</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cs-CZ"/>
                    </a:p>
                  </a:txBody>
                  <a:tcPr/>
                </a:tc>
                <a:tc vMerge="1">
                  <a:txBody>
                    <a:bodyPr/>
                    <a:lstStyle/>
                    <a:p>
                      <a:endParaRPr lang="cs-CZ"/>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1321404371"/>
              </p:ext>
            </p:extLst>
          </p:nvPr>
        </p:nvGraphicFramePr>
        <p:xfrm>
          <a:off x="326572" y="5281362"/>
          <a:ext cx="8490875" cy="342570"/>
        </p:xfrm>
        <a:graphic>
          <a:graphicData uri="http://schemas.openxmlformats.org/drawingml/2006/table">
            <a:tbl>
              <a:tblPr>
                <a:noFill/>
                <a:tableStyleId>{26181685-6432-47D6-ADB2-F81EC1794624}</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chemeClr val="dk1"/>
                          </a:solidFill>
                          <a:latin typeface="Arial"/>
                          <a:ea typeface="Arial"/>
                          <a:cs typeface="Arial"/>
                          <a:sym typeface="Arial"/>
                        </a:rPr>
                        <a:t>Oui</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2528671506"/>
              </p:ext>
            </p:extLst>
          </p:nvPr>
        </p:nvGraphicFramePr>
        <p:xfrm>
          <a:off x="339648" y="5902643"/>
          <a:ext cx="8477800" cy="617220"/>
        </p:xfrm>
        <a:graphic>
          <a:graphicData uri="http://schemas.openxmlformats.org/drawingml/2006/table">
            <a:tbl>
              <a:tblPr>
                <a:noFill/>
                <a:tableStyleId>{26181685-6432-47D6-ADB2-F81EC1794624}</a:tableStyleId>
              </a:tblPr>
              <a:tblGrid>
                <a:gridCol w="2492056">
                  <a:extLst>
                    <a:ext uri="{9D8B030D-6E8A-4147-A177-3AD203B41FA5}">
                      <a16:colId xmlns:a16="http://schemas.microsoft.com/office/drawing/2014/main" val="20000"/>
                    </a:ext>
                  </a:extLst>
                </a:gridCol>
                <a:gridCol w="1995248">
                  <a:extLst>
                    <a:ext uri="{9D8B030D-6E8A-4147-A177-3AD203B41FA5}">
                      <a16:colId xmlns:a16="http://schemas.microsoft.com/office/drawing/2014/main" val="20001"/>
                    </a:ext>
                  </a:extLst>
                </a:gridCol>
                <a:gridCol w="1995248">
                  <a:extLst>
                    <a:ext uri="{9D8B030D-6E8A-4147-A177-3AD203B41FA5}">
                      <a16:colId xmlns:a16="http://schemas.microsoft.com/office/drawing/2014/main" val="4106348272"/>
                    </a:ext>
                  </a:extLst>
                </a:gridCol>
                <a:gridCol w="1995248">
                  <a:extLst>
                    <a:ext uri="{9D8B030D-6E8A-4147-A177-3AD203B41FA5}">
                      <a16:colId xmlns:a16="http://schemas.microsoft.com/office/drawing/2014/main" val="2351832175"/>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noProof="0" dirty="0">
                          <a:solidFill>
                            <a:srgbClr val="FFFFFF"/>
                          </a:solidFill>
                          <a:latin typeface="Arial"/>
                          <a:ea typeface="Arial"/>
                          <a:cs typeface="Arial"/>
                          <a:sym typeface="Arial"/>
                        </a:rPr>
                        <a:t>Effort pour la capsule
</a:t>
                      </a:r>
                      <a:endParaRPr lang="en-GB" sz="1800" u="none" strike="noStrike" cap="none" noProof="0" dirty="0"/>
                    </a:p>
                  </a:txBody>
                  <a:tcPr marL="54600" marR="54600" marT="34125" marB="341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algn="ctr" fontAlgn="t"/>
                      <a:r>
                        <a:rPr lang="en-GB" sz="1800" noProof="0" dirty="0" err="1">
                          <a:solidFill>
                            <a:srgbClr val="000000"/>
                          </a:solidFill>
                          <a:effectLst/>
                          <a:latin typeface="Arial" panose="020B0604020202020204" pitchFamily="34" charset="0"/>
                        </a:rPr>
                        <a:t>Contenu</a:t>
                      </a:r>
                      <a:endParaRPr lang="en-GB" noProof="0" dirty="0">
                        <a:effectLst/>
                      </a:endParaRPr>
                    </a:p>
                    <a:p>
                      <a:pPr algn="ctr" fontAlgn="t"/>
                      <a:r>
                        <a:rPr lang="en-GB" sz="1800" noProof="0" dirty="0">
                          <a:solidFill>
                            <a:srgbClr val="7F7F7F"/>
                          </a:solidFill>
                          <a:effectLst/>
                          <a:latin typeface="Arial" panose="020B0604020202020204" pitchFamily="34" charset="0"/>
                        </a:rPr>
                        <a:t>20 </a:t>
                      </a:r>
                      <a:r>
                        <a:rPr lang="en-GB" sz="1800" noProof="0" dirty="0">
                          <a:solidFill>
                            <a:srgbClr val="000000"/>
                          </a:solidFill>
                          <a:effectLst/>
                          <a:latin typeface="Arial" panose="020B0604020202020204" pitchFamily="34" charset="0"/>
                        </a:rPr>
                        <a:t>Min. </a:t>
                      </a:r>
                      <a:endParaRPr lang="en-GB" noProof="0" dirty="0">
                        <a:effectLst/>
                      </a:endParaRPr>
                    </a:p>
                  </a:txBody>
                  <a:tcPr marL="54610" marR="54610" marT="34290" marB="34290">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algn="ctr" fontAlgn="t"/>
                      <a:r>
                        <a:rPr lang="en-GB" sz="1800" noProof="0" dirty="0" err="1">
                          <a:solidFill>
                            <a:srgbClr val="000000"/>
                          </a:solidFill>
                          <a:effectLst/>
                          <a:latin typeface="Arial" panose="020B0604020202020204" pitchFamily="34" charset="0"/>
                        </a:rPr>
                        <a:t>Exercices</a:t>
                      </a:r>
                      <a:r>
                        <a:rPr lang="en-GB" sz="1800" noProof="0" dirty="0">
                          <a:solidFill>
                            <a:srgbClr val="000000"/>
                          </a:solidFill>
                          <a:effectLst/>
                          <a:latin typeface="Arial" panose="020B0604020202020204" pitchFamily="34" charset="0"/>
                        </a:rPr>
                        <a:t> </a:t>
                      </a:r>
                      <a:endParaRPr lang="en-GB" noProof="0" dirty="0">
                        <a:effectLst/>
                      </a:endParaRPr>
                    </a:p>
                    <a:p>
                      <a:pPr algn="ctr" fontAlgn="t"/>
                      <a:r>
                        <a:rPr lang="en-GB" sz="1800" noProof="0" dirty="0">
                          <a:solidFill>
                            <a:srgbClr val="7F7F7F"/>
                          </a:solidFill>
                          <a:effectLst/>
                          <a:latin typeface="Arial" panose="020B0604020202020204" pitchFamily="34" charset="0"/>
                        </a:rPr>
                        <a:t>20 </a:t>
                      </a:r>
                      <a:r>
                        <a:rPr lang="en-GB" sz="1800" noProof="0" dirty="0">
                          <a:solidFill>
                            <a:srgbClr val="000000"/>
                          </a:solidFill>
                          <a:effectLst/>
                          <a:latin typeface="Arial" panose="020B0604020202020204" pitchFamily="34" charset="0"/>
                        </a:rPr>
                        <a:t>Min. </a:t>
                      </a:r>
                      <a:endParaRPr lang="en-GB" noProof="0" dirty="0">
                        <a:effectLst/>
                      </a:endParaRPr>
                    </a:p>
                  </a:txBody>
                  <a:tcPr marL="54610" marR="54610" marT="34290" marB="34290">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algn="ctr" fontAlgn="t"/>
                      <a:r>
                        <a:rPr lang="en-GB" sz="1800" noProof="0" dirty="0">
                          <a:solidFill>
                            <a:srgbClr val="000000"/>
                          </a:solidFill>
                          <a:effectLst/>
                          <a:latin typeface="Arial" panose="020B0604020202020204" pitchFamily="34" charset="0"/>
                        </a:rPr>
                        <a:t>Matériel suppl.
</a:t>
                      </a:r>
                      <a:r>
                        <a:rPr lang="en-GB" sz="1800" noProof="0" dirty="0">
                          <a:solidFill>
                            <a:srgbClr val="7F7F7F"/>
                          </a:solidFill>
                          <a:effectLst/>
                          <a:latin typeface="Arial" panose="020B0604020202020204" pitchFamily="34" charset="0"/>
                        </a:rPr>
                        <a:t>4 </a:t>
                      </a:r>
                      <a:r>
                        <a:rPr lang="en-GB" sz="1800" noProof="0" dirty="0">
                          <a:solidFill>
                            <a:srgbClr val="000000"/>
                          </a:solidFill>
                          <a:effectLst/>
                          <a:latin typeface="Arial" panose="020B0604020202020204" pitchFamily="34" charset="0"/>
                        </a:rPr>
                        <a:t>Min. </a:t>
                      </a:r>
                      <a:endParaRPr lang="en-GB" noProof="0" dirty="0">
                        <a:effectLst/>
                      </a:endParaRPr>
                    </a:p>
                  </a:txBody>
                  <a:tcPr marL="54610" marR="54610" marT="34290" marB="34290">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dirty="0"/>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dirty="0" err="1">
                <a:solidFill>
                  <a:schemeClr val="lt1"/>
                </a:solidFill>
                <a:latin typeface="Arial"/>
                <a:ea typeface="Arial"/>
                <a:cs typeface="Arial"/>
                <a:sym typeface="Arial"/>
              </a:rPr>
              <a:t>Contenu</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579894" y="2234077"/>
            <a:ext cx="7123200" cy="3939500"/>
          </a:xfrm>
          <a:prstGeom prst="rect">
            <a:avLst/>
          </a:prstGeom>
          <a:noFill/>
          <a:ln>
            <a:noFill/>
          </a:ln>
        </p:spPr>
        <p:txBody>
          <a:bodyPr spcFirstLastPara="1" wrap="square" lIns="91425" tIns="45700" rIns="91425" bIns="45700" anchor="t" anchorCtr="0">
            <a:spAutoFit/>
          </a:bodyPr>
          <a:lstStyle/>
          <a:p>
            <a:pPr lvl="0" indent="-127000" algn="just">
              <a:spcBef>
                <a:spcPts val="600"/>
              </a:spcBef>
              <a:buSzPts val="2000"/>
              <a:buFont typeface="Arial"/>
              <a:buAutoNum type="arabicPeriod"/>
            </a:pPr>
            <a:r>
              <a:rPr lang="fr-FR" sz="2000" dirty="0"/>
              <a:t>Introduction au sujet 
 Contexte historique
 Spécificités des développements actuels
 Principales tendances actuelles : </a:t>
            </a:r>
          </a:p>
          <a:p>
            <a:pPr lvl="4" algn="just">
              <a:spcBef>
                <a:spcPts val="600"/>
              </a:spcBef>
              <a:buSzPts val="2000"/>
            </a:pPr>
            <a:r>
              <a:rPr lang="fr-FR" sz="2000" dirty="0"/>
              <a:t>	</a:t>
            </a:r>
            <a:r>
              <a:rPr lang="cs-CZ" sz="2000" dirty="0"/>
              <a:t>a) </a:t>
            </a:r>
            <a:r>
              <a:rPr lang="fr-FR" sz="2000" dirty="0"/>
              <a:t>Interconnectivité et Internet des objets	
	b) Intelligence artificielle
	c) Mobilité autonome
</a:t>
            </a:r>
            <a:r>
              <a:rPr lang="en-GB" sz="2000" b="0" i="0" u="none" strike="noStrike" cap="none" dirty="0">
                <a:solidFill>
                  <a:srgbClr val="000000"/>
                </a:solidFill>
                <a:latin typeface="Arial"/>
                <a:ea typeface="Arial"/>
                <a:cs typeface="Arial"/>
                <a:sym typeface="Arial"/>
              </a:rPr>
              <a:t>5. </a:t>
            </a:r>
            <a:r>
              <a:rPr lang="en-GB" sz="2000" dirty="0"/>
              <a:t>Impacts sur la </a:t>
            </a:r>
            <a:r>
              <a:rPr lang="en-GB" sz="2000" dirty="0" err="1"/>
              <a:t>société</a:t>
            </a:r>
            <a:r>
              <a:rPr lang="en-GB" sz="2000" dirty="0"/>
              <a:t> :</a:t>
            </a:r>
          </a:p>
          <a:p>
            <a:pPr lvl="0" algn="just">
              <a:spcBef>
                <a:spcPts val="600"/>
              </a:spcBef>
              <a:buSzPts val="2000"/>
            </a:pPr>
            <a:r>
              <a:rPr lang="en-GB" sz="2000" dirty="0"/>
              <a:t>	a</a:t>
            </a:r>
            <a:r>
              <a:rPr lang="en-GB" sz="2000" b="0" i="0" u="none" strike="noStrike" cap="none" dirty="0">
                <a:solidFill>
                  <a:srgbClr val="000000"/>
                </a:solidFill>
                <a:latin typeface="Arial"/>
                <a:ea typeface="Arial"/>
                <a:cs typeface="Arial"/>
                <a:sym typeface="Arial"/>
              </a:rPr>
              <a:t>) </a:t>
            </a:r>
            <a:r>
              <a:rPr lang="fr-FR" sz="2000" dirty="0"/>
              <a:t>Positif (avantages/opportunités)
	b) Négatif (risques/défis)</a:t>
            </a:r>
            <a:endParaRPr lang="en-GB" sz="2000" b="0" i="1" u="none" strike="noStrike" cap="none" dirty="0">
              <a:solidFill>
                <a:srgbClr val="000000"/>
              </a:solidFill>
              <a:latin typeface="Arial"/>
              <a:ea typeface="Arial"/>
              <a:cs typeface="Arial"/>
              <a:sym typeface="Arial"/>
            </a:endParaRPr>
          </a:p>
        </p:txBody>
      </p:sp>
      <p:sp>
        <p:nvSpPr>
          <p:cNvPr id="62" name="Google Shape;62;p3"/>
          <p:cNvSpPr/>
          <p:nvPr/>
        </p:nvSpPr>
        <p:spPr>
          <a:xfrm>
            <a:off x="876750" y="2349910"/>
            <a:ext cx="338100" cy="3823667"/>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dirty="0"/>
          </a:p>
        </p:txBody>
      </p:sp>
      <p:sp>
        <p:nvSpPr>
          <p:cNvPr id="68" name="Google Shape;68;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457200" lvl="0" indent="-381000">
              <a:lnSpc>
                <a:spcPct val="90000"/>
              </a:lnSpc>
              <a:buClr>
                <a:schemeClr val="lt1"/>
              </a:buClr>
              <a:buSzPts val="2400"/>
              <a:buFont typeface="Arial"/>
              <a:buAutoNum type="arabicPeriod"/>
            </a:pPr>
            <a:r>
              <a:rPr lang="en-GB" sz="2400" dirty="0">
                <a:solidFill>
                  <a:schemeClr val="lt1"/>
                </a:solidFill>
              </a:rPr>
              <a:t>Introduction au </a:t>
            </a:r>
            <a:r>
              <a:rPr lang="en-GB" sz="2400" dirty="0" err="1">
                <a:solidFill>
                  <a:schemeClr val="lt1"/>
                </a:solidFill>
              </a:rPr>
              <a:t>sujet</a:t>
            </a:r>
            <a:endParaRPr lang="en-GB" sz="2400" dirty="0">
              <a:solidFill>
                <a:schemeClr val="lt1"/>
              </a:solidFill>
            </a:endParaRPr>
          </a:p>
        </p:txBody>
      </p:sp>
      <p:sp>
        <p:nvSpPr>
          <p:cNvPr id="69" name="Google Shape;69;p9"/>
          <p:cNvSpPr/>
          <p:nvPr/>
        </p:nvSpPr>
        <p:spPr>
          <a:xfrm>
            <a:off x="513782" y="1712581"/>
            <a:ext cx="8367731" cy="5016718"/>
          </a:xfrm>
          <a:prstGeom prst="rect">
            <a:avLst/>
          </a:prstGeom>
          <a:noFill/>
          <a:ln>
            <a:noFill/>
          </a:ln>
        </p:spPr>
        <p:txBody>
          <a:bodyPr spcFirstLastPara="1" wrap="square" lIns="91425" tIns="45700" rIns="91425" bIns="45700" anchor="t" anchorCtr="0">
            <a:spAutoFit/>
          </a:bodyPr>
          <a:lstStyle/>
          <a:p>
            <a:pPr lvl="0" algn="just">
              <a:buSzPts val="1800"/>
            </a:pPr>
            <a:r>
              <a:rPr lang="fr-FR" sz="1600" dirty="0">
                <a:latin typeface="+mn-lt"/>
                <a:cs typeface="Calibri"/>
                <a:sym typeface="Calibri"/>
              </a:rPr>
              <a:t>La logistique et le LMD ont toujours été étroitement ancrés dans le contexte de l’ensemble de la société et en particulier liés aux développements technologiques. </a:t>
            </a:r>
          </a:p>
          <a:p>
            <a:pPr lvl="0" algn="just">
              <a:buSzPts val="1800"/>
            </a:pPr>
            <a:r>
              <a:rPr lang="fr-FR" sz="1600" dirty="0">
                <a:latin typeface="+mn-lt"/>
                <a:cs typeface="Calibri"/>
                <a:sym typeface="Calibri"/>
              </a:rPr>
              <a:t>
Les développements technologiques façonnent non seulement le comportement et les attentes des clients (voir capsule 2.3.2), mais aussi l’environnement urbain avec par exemple le concept dit de « ville intelligente », ce qui signifie que diverses données sont collectées et que des réglementations sont établies en conséquence (voir par exemple la capsule 2.3.3). 
</a:t>
            </a:r>
            <a:endParaRPr lang="en-GB" sz="1600" dirty="0">
              <a:latin typeface="+mn-lt"/>
              <a:cs typeface="Calibri"/>
              <a:sym typeface="Calibri"/>
            </a:endParaRPr>
          </a:p>
          <a:p>
            <a:pPr algn="just">
              <a:buSzPts val="1800"/>
            </a:pPr>
            <a:r>
              <a:rPr lang="fr-FR" sz="1600" dirty="0">
                <a:latin typeface="+mn-lt"/>
                <a:cs typeface="Calibri"/>
                <a:sym typeface="Calibri"/>
              </a:rPr>
              <a:t>Dans un environnement de forte compétitivité des entreprises, les opérateurs LMD s’efforcent d’utiliser au mieux les nouvelles technologies. </a:t>
            </a:r>
          </a:p>
          <a:p>
            <a:pPr algn="just">
              <a:buSzPts val="1800"/>
            </a:pPr>
            <a:r>
              <a:rPr lang="fr-FR" sz="1600" dirty="0">
                <a:latin typeface="+mn-lt"/>
                <a:cs typeface="Calibri"/>
                <a:sym typeface="Calibri"/>
              </a:rPr>
              <a:t>
Dans les diapositives suivantes, nous montrerons le concept principal des étapes du développement technologique et comment et pourquoi la phase actuelle que nous voyons de nos propres yeux est spécifique et comment elle a un impact sur la société et LMD en son sein. Les principales technologies ayant le potentiel de façonner le LMD actuel et futur seront présentées. En fin de compte, les impacts positifs et négatifs des technologies sur la société seront suggérés et une discussion entre les étudiants encouragée car ils ont émergé des nouvelles technologies et pourraient bien avoir les influences positives et négatives vécues eux-mêmes. </a:t>
            </a:r>
            <a:endParaRPr lang="en-GB" sz="1600" dirty="0">
              <a:latin typeface="+mn-lt"/>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dirty="0"/>
          </a:p>
        </p:txBody>
      </p:sp>
      <p:sp>
        <p:nvSpPr>
          <p:cNvPr id="68" name="Google Shape;68;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6200" lvl="0">
              <a:lnSpc>
                <a:spcPct val="90000"/>
              </a:lnSpc>
              <a:buClr>
                <a:schemeClr val="lt1"/>
              </a:buClr>
              <a:buSzPts val="2400"/>
            </a:pPr>
            <a:r>
              <a:rPr lang="cs-CZ" sz="2400" dirty="0">
                <a:solidFill>
                  <a:schemeClr val="lt1"/>
                </a:solidFill>
              </a:rPr>
              <a:t>2. </a:t>
            </a:r>
            <a:r>
              <a:rPr lang="en-GB" sz="2400" dirty="0" err="1">
                <a:solidFill>
                  <a:schemeClr val="lt1"/>
                </a:solidFill>
              </a:rPr>
              <a:t>Contexte</a:t>
            </a:r>
            <a:r>
              <a:rPr lang="en-GB" sz="2400" dirty="0">
                <a:solidFill>
                  <a:schemeClr val="lt1"/>
                </a:solidFill>
              </a:rPr>
              <a:t> </a:t>
            </a:r>
            <a:r>
              <a:rPr lang="en-GB" sz="2400" dirty="0" err="1">
                <a:solidFill>
                  <a:schemeClr val="lt1"/>
                </a:solidFill>
              </a:rPr>
              <a:t>historique</a:t>
            </a:r>
            <a:endParaRPr lang="en-GB" sz="2400" b="0" i="1" u="none" strike="noStrike" cap="none" dirty="0">
              <a:solidFill>
                <a:schemeClr val="lt1"/>
              </a:solidFill>
              <a:latin typeface="Arial"/>
              <a:ea typeface="Arial"/>
              <a:cs typeface="Arial"/>
              <a:sym typeface="Arial"/>
            </a:endParaRPr>
          </a:p>
        </p:txBody>
      </p:sp>
      <p:sp>
        <p:nvSpPr>
          <p:cNvPr id="69" name="Google Shape;69;p9"/>
          <p:cNvSpPr/>
          <p:nvPr/>
        </p:nvSpPr>
        <p:spPr>
          <a:xfrm>
            <a:off x="641602" y="1594594"/>
            <a:ext cx="8367731" cy="338514"/>
          </a:xfrm>
          <a:prstGeom prst="rect">
            <a:avLst/>
          </a:prstGeom>
          <a:noFill/>
          <a:ln>
            <a:noFill/>
          </a:ln>
        </p:spPr>
        <p:txBody>
          <a:bodyPr spcFirstLastPara="1" wrap="square" lIns="91425" tIns="45700" rIns="91425" bIns="45700" anchor="t" anchorCtr="0">
            <a:spAutoFit/>
          </a:bodyPr>
          <a:lstStyle/>
          <a:p>
            <a:pPr lvl="0">
              <a:buSzPts val="1800"/>
            </a:pPr>
            <a:r>
              <a:rPr lang="fr-FR" sz="1600" dirty="0">
                <a:latin typeface="+mn-lt"/>
                <a:ea typeface="Calibri"/>
                <a:cs typeface="Calibri"/>
                <a:sym typeface="Calibri"/>
              </a:rPr>
              <a:t>Avez-vous déjà entendu le terme </a:t>
            </a:r>
            <a:r>
              <a:rPr lang="es-ES" sz="1600" b="0" i="0" u="none" strike="noStrike" cap="none" dirty="0">
                <a:solidFill>
                  <a:srgbClr val="000000"/>
                </a:solidFill>
                <a:latin typeface="+mn-lt"/>
                <a:ea typeface="Calibri"/>
                <a:cs typeface="Calibri"/>
                <a:sym typeface="Calibri"/>
              </a:rPr>
              <a:t>„</a:t>
            </a:r>
            <a:r>
              <a:rPr lang="es-ES" sz="1600" b="1" dirty="0">
                <a:solidFill>
                  <a:srgbClr val="18C320"/>
                </a:solidFill>
                <a:latin typeface="+mn-lt"/>
                <a:ea typeface="Calibri"/>
                <a:cs typeface="Calibri"/>
                <a:sym typeface="Calibri"/>
              </a:rPr>
              <a:t>4e </a:t>
            </a:r>
            <a:r>
              <a:rPr lang="es-ES" sz="1600" b="1" dirty="0" err="1">
                <a:solidFill>
                  <a:srgbClr val="18C320"/>
                </a:solidFill>
                <a:latin typeface="+mn-lt"/>
                <a:ea typeface="Calibri"/>
                <a:cs typeface="Calibri"/>
                <a:sym typeface="Calibri"/>
              </a:rPr>
              <a:t>révolution</a:t>
            </a:r>
            <a:r>
              <a:rPr lang="es-ES" sz="1600" b="1" dirty="0">
                <a:solidFill>
                  <a:srgbClr val="18C320"/>
                </a:solidFill>
                <a:latin typeface="+mn-lt"/>
                <a:ea typeface="Calibri"/>
                <a:cs typeface="Calibri"/>
                <a:sym typeface="Calibri"/>
              </a:rPr>
              <a:t> </a:t>
            </a:r>
            <a:r>
              <a:rPr lang="es-ES" sz="1600" b="1" dirty="0" err="1">
                <a:solidFill>
                  <a:srgbClr val="18C320"/>
                </a:solidFill>
                <a:latin typeface="+mn-lt"/>
                <a:ea typeface="Calibri"/>
                <a:cs typeface="Calibri"/>
                <a:sym typeface="Calibri"/>
              </a:rPr>
              <a:t>industrielle</a:t>
            </a:r>
            <a:r>
              <a:rPr lang="es-ES" sz="1600" b="1" dirty="0">
                <a:solidFill>
                  <a:srgbClr val="18C320"/>
                </a:solidFill>
                <a:latin typeface="+mn-lt"/>
                <a:ea typeface="Calibri"/>
                <a:cs typeface="Calibri"/>
                <a:sym typeface="Calibri"/>
              </a:rPr>
              <a:t> </a:t>
            </a:r>
            <a:r>
              <a:rPr lang="es-ES" sz="1600" dirty="0">
                <a:latin typeface="+mn-lt"/>
                <a:ea typeface="Calibri"/>
                <a:cs typeface="Calibri"/>
                <a:sym typeface="Calibri"/>
              </a:rPr>
              <a:t>“</a:t>
            </a:r>
            <a:r>
              <a:rPr lang="es-ES" sz="1600" dirty="0" err="1">
                <a:latin typeface="+mn-lt"/>
                <a:ea typeface="Calibri"/>
                <a:cs typeface="Calibri"/>
                <a:sym typeface="Calibri"/>
              </a:rPr>
              <a:t>ou</a:t>
            </a:r>
            <a:r>
              <a:rPr lang="es-ES" sz="1600" dirty="0">
                <a:latin typeface="+mn-lt"/>
                <a:ea typeface="Calibri"/>
                <a:cs typeface="Calibri"/>
                <a:sym typeface="Calibri"/>
              </a:rPr>
              <a:t> Industrie 4.0?</a:t>
            </a:r>
            <a:endParaRPr sz="1600" dirty="0">
              <a:latin typeface="+mn-lt"/>
            </a:endParaRPr>
          </a:p>
        </p:txBody>
      </p:sp>
      <p:sp>
        <p:nvSpPr>
          <p:cNvPr id="73" name="Google Shape;73;p9"/>
          <p:cNvSpPr txBox="1"/>
          <p:nvPr/>
        </p:nvSpPr>
        <p:spPr>
          <a:xfrm>
            <a:off x="641602" y="5438052"/>
            <a:ext cx="7600336"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800"/>
              <a:buNone/>
              <a:defRPr sz="1600">
                <a:latin typeface="+mn-lt"/>
                <a:ea typeface="Calibri"/>
                <a:cs typeface="Calibri"/>
              </a:defRPr>
            </a:lvl1pPr>
          </a:lstStyle>
          <a:p>
            <a:r>
              <a:rPr lang="fr-FR" dirty="0"/>
              <a:t>Pourquoi la 4ème révolution industrielle est-elle différente des développements technologiques précédents ?</a:t>
            </a:r>
            <a:endParaRPr lang="en-GB" dirty="0"/>
          </a:p>
        </p:txBody>
      </p:sp>
      <p:grpSp>
        <p:nvGrpSpPr>
          <p:cNvPr id="2" name="Skupina 1">
            <a:extLst>
              <a:ext uri="{FF2B5EF4-FFF2-40B4-BE49-F238E27FC236}">
                <a16:creationId xmlns:a16="http://schemas.microsoft.com/office/drawing/2014/main" id="{8B929035-12DC-6A64-C3D4-9DE6DFF5D414}"/>
              </a:ext>
            </a:extLst>
          </p:cNvPr>
          <p:cNvGrpSpPr/>
          <p:nvPr/>
        </p:nvGrpSpPr>
        <p:grpSpPr>
          <a:xfrm>
            <a:off x="641602" y="1961355"/>
            <a:ext cx="6676103" cy="3353878"/>
            <a:chOff x="641602" y="1961355"/>
            <a:chExt cx="6676103" cy="3353878"/>
          </a:xfrm>
        </p:grpSpPr>
        <p:grpSp>
          <p:nvGrpSpPr>
            <p:cNvPr id="70" name="Google Shape;70;p9"/>
            <p:cNvGrpSpPr/>
            <p:nvPr/>
          </p:nvGrpSpPr>
          <p:grpSpPr>
            <a:xfrm>
              <a:off x="1749963" y="2988993"/>
              <a:ext cx="4513185" cy="2326240"/>
              <a:chOff x="1339577" y="2581211"/>
              <a:chExt cx="6096000" cy="3561167"/>
            </a:xfrm>
          </p:grpSpPr>
          <p:pic>
            <p:nvPicPr>
              <p:cNvPr id="71" name="Google Shape;71;p9"/>
              <p:cNvPicPr preferRelativeResize="0"/>
              <p:nvPr/>
            </p:nvPicPr>
            <p:blipFill rotWithShape="1">
              <a:blip r:embed="rId3">
                <a:alphaModFix/>
              </a:blip>
              <a:srcRect/>
              <a:stretch/>
            </p:blipFill>
            <p:spPr>
              <a:xfrm>
                <a:off x="1339577" y="2581211"/>
                <a:ext cx="6096000" cy="2961045"/>
              </a:xfrm>
              <a:prstGeom prst="rect">
                <a:avLst/>
              </a:prstGeom>
              <a:noFill/>
              <a:ln>
                <a:noFill/>
              </a:ln>
            </p:spPr>
          </p:pic>
          <p:sp>
            <p:nvSpPr>
              <p:cNvPr id="72" name="Google Shape;72;p9"/>
              <p:cNvSpPr/>
              <p:nvPr/>
            </p:nvSpPr>
            <p:spPr>
              <a:xfrm>
                <a:off x="1523999" y="5529925"/>
                <a:ext cx="5798643" cy="612453"/>
              </a:xfrm>
              <a:prstGeom prst="rect">
                <a:avLst/>
              </a:prstGeom>
              <a:noFill/>
              <a:ln>
                <a:noFill/>
              </a:ln>
            </p:spPr>
            <p:txBody>
              <a:bodyPr spcFirstLastPara="1" wrap="square" lIns="91425" tIns="45700" rIns="91425" bIns="45700" anchor="t" anchorCtr="0">
                <a:spAutoFit/>
              </a:bodyPr>
              <a:lstStyle/>
              <a:p>
                <a:pPr lvl="0">
                  <a:buSzPts val="1000"/>
                </a:pPr>
                <a:r>
                  <a:rPr lang="es-ES" sz="1000" dirty="0" err="1">
                    <a:solidFill>
                      <a:schemeClr val="dk1"/>
                    </a:solidFill>
                  </a:rPr>
                  <a:t>Source</a:t>
                </a:r>
                <a:r>
                  <a:rPr lang="es-ES" sz="1000" dirty="0">
                    <a:solidFill>
                      <a:schemeClr val="dk1"/>
                    </a:solidFill>
                  </a:rPr>
                  <a:t> de </a:t>
                </a:r>
                <a:r>
                  <a:rPr lang="es-ES" sz="1000" dirty="0" err="1">
                    <a:solidFill>
                      <a:schemeClr val="dk1"/>
                    </a:solidFill>
                  </a:rPr>
                  <a:t>l’image</a:t>
                </a:r>
                <a:r>
                  <a:rPr lang="es-ES" sz="1000" dirty="0">
                    <a:solidFill>
                      <a:schemeClr val="dk1"/>
                    </a:solidFill>
                  </a:rPr>
                  <a:t>: </a:t>
                </a:r>
                <a:r>
                  <a:rPr lang="es-ES" sz="10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https://upload.wikimedia.org/wikipedia/commons/c/c8/Industry_4.0.png</a:t>
                </a:r>
                <a:r>
                  <a:rPr lang="es-ES" sz="1000" b="0" i="0" u="none" strike="noStrike" cap="none" dirty="0">
                    <a:solidFill>
                      <a:schemeClr val="dk1"/>
                    </a:solidFill>
                    <a:latin typeface="Arial"/>
                    <a:ea typeface="Arial"/>
                    <a:cs typeface="Arial"/>
                    <a:sym typeface="Arial"/>
                  </a:rPr>
                  <a:t> </a:t>
                </a:r>
                <a:endParaRPr sz="1000" b="0" i="0" u="none" strike="noStrike" cap="none" dirty="0">
                  <a:solidFill>
                    <a:srgbClr val="000000"/>
                  </a:solidFill>
                  <a:latin typeface="Arial"/>
                  <a:ea typeface="Arial"/>
                  <a:cs typeface="Arial"/>
                  <a:sym typeface="Arial"/>
                </a:endParaRPr>
              </a:p>
            </p:txBody>
          </p:sp>
        </p:grpSp>
        <p:sp>
          <p:nvSpPr>
            <p:cNvPr id="74" name="Google Shape;74;p9"/>
            <p:cNvSpPr txBox="1"/>
            <p:nvPr/>
          </p:nvSpPr>
          <p:spPr>
            <a:xfrm>
              <a:off x="641602" y="1961355"/>
              <a:ext cx="6676103" cy="1077178"/>
            </a:xfrm>
            <a:prstGeom prst="rect">
              <a:avLst/>
            </a:prstGeom>
            <a:noFill/>
            <a:ln>
              <a:noFill/>
            </a:ln>
          </p:spPr>
          <p:txBody>
            <a:bodyPr spcFirstLastPara="1" wrap="square" lIns="91425" tIns="45700" rIns="91425" bIns="45700" anchor="t" anchorCtr="0">
              <a:spAutoFit/>
            </a:bodyPr>
            <a:lstStyle/>
            <a:p>
              <a:pPr lvl="0" algn="just"/>
              <a:r>
                <a:rPr lang="fr-FR" sz="1600" dirty="0"/>
                <a:t>C’est un terme utilisé pour un ensemble de développements technologiques qui transforment profondément l’industrie, les entreprises et l’ensemble de la société au 21ème siècle, et sont basés principalement sur </a:t>
              </a:r>
              <a:r>
                <a:rPr lang="es-ES" sz="1600" b="1" dirty="0">
                  <a:solidFill>
                    <a:srgbClr val="18C320"/>
                  </a:solidFill>
                </a:rPr>
                <a:t>la </a:t>
              </a:r>
              <a:r>
                <a:rPr lang="es-ES" sz="1600" b="1" dirty="0" err="1">
                  <a:solidFill>
                    <a:srgbClr val="18C320"/>
                  </a:solidFill>
                </a:rPr>
                <a:t>connectivité</a:t>
              </a:r>
              <a:r>
                <a:rPr lang="es-ES" sz="1600" b="1" dirty="0">
                  <a:solidFill>
                    <a:srgbClr val="18C320"/>
                  </a:solidFill>
                </a:rPr>
                <a:t> et </a:t>
              </a:r>
              <a:r>
                <a:rPr lang="es-ES" sz="1600" b="1" dirty="0" err="1">
                  <a:solidFill>
                    <a:srgbClr val="18C320"/>
                  </a:solidFill>
                </a:rPr>
                <a:t>l’automatisation</a:t>
              </a:r>
              <a:r>
                <a:rPr lang="es-ES" sz="1600" i="0" u="none" strike="noStrike" cap="none" dirty="0">
                  <a:solidFill>
                    <a:srgbClr val="000000"/>
                  </a:solidFill>
                  <a:sym typeface="Arial"/>
                </a:rPr>
                <a:t>. </a:t>
              </a:r>
              <a:endParaRPr dirty="0"/>
            </a:p>
          </p:txBody>
        </p:sp>
      </p:grpSp>
      <p:sp>
        <p:nvSpPr>
          <p:cNvPr id="75" name="Google Shape;75;p9"/>
          <p:cNvSpPr txBox="1"/>
          <p:nvPr/>
        </p:nvSpPr>
        <p:spPr>
          <a:xfrm>
            <a:off x="1305537" y="6102539"/>
            <a:ext cx="6532925" cy="584735"/>
          </a:xfrm>
          <a:prstGeom prst="rect">
            <a:avLst/>
          </a:prstGeom>
          <a:noFill/>
          <a:ln>
            <a:noFill/>
          </a:ln>
        </p:spPr>
        <p:txBody>
          <a:bodyPr spcFirstLastPara="1" wrap="square" lIns="91425" tIns="45700" rIns="91425" bIns="45700" anchor="t" anchorCtr="0">
            <a:spAutoFit/>
          </a:bodyPr>
          <a:lstStyle/>
          <a:p>
            <a:pPr lvl="0" algn="ctr">
              <a:buSzPts val="1600"/>
            </a:pPr>
            <a:r>
              <a:rPr lang="fr-FR" sz="1600" dirty="0"/>
              <a:t>Parce que l’interconnexion et l’automatisation entraînent
</a:t>
            </a:r>
            <a:r>
              <a:rPr lang="es-ES" sz="1600" b="1" dirty="0" err="1">
                <a:solidFill>
                  <a:srgbClr val="18C320"/>
                </a:solidFill>
              </a:rPr>
              <a:t>Systèmes</a:t>
            </a:r>
            <a:r>
              <a:rPr lang="es-ES" sz="1600" b="1" dirty="0">
                <a:solidFill>
                  <a:srgbClr val="18C320"/>
                </a:solidFill>
              </a:rPr>
              <a:t> </a:t>
            </a:r>
            <a:r>
              <a:rPr lang="es-ES" sz="1600" b="1" dirty="0" err="1">
                <a:solidFill>
                  <a:srgbClr val="18C320"/>
                </a:solidFill>
              </a:rPr>
              <a:t>cyber-physiques</a:t>
            </a:r>
            <a:r>
              <a:rPr lang="es-ES" sz="1600" b="1" dirty="0">
                <a:solidFill>
                  <a:srgbClr val="18C320"/>
                </a:solidFill>
              </a:rPr>
              <a:t>... </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750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1000"/>
                                        <p:tgtEl>
                                          <p:spTgt spid="73"/>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1000"/>
                                        <p:tgtEl>
                                          <p:spTgt spid="75"/>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1000"/>
                                        <p:tgtEl>
                                          <p:spTgt spid="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81" name="Google Shape;81;p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6200" lvl="0">
              <a:lnSpc>
                <a:spcPct val="90000"/>
              </a:lnSpc>
              <a:buClr>
                <a:schemeClr val="lt1"/>
              </a:buClr>
              <a:buSzPts val="2400"/>
            </a:pPr>
            <a:r>
              <a:rPr lang="en-GB" sz="2400" dirty="0">
                <a:solidFill>
                  <a:schemeClr val="lt1"/>
                </a:solidFill>
              </a:rPr>
              <a:t>3. </a:t>
            </a:r>
            <a:r>
              <a:rPr lang="en-GB" sz="2400" dirty="0" err="1">
                <a:solidFill>
                  <a:schemeClr val="lt1"/>
                </a:solidFill>
              </a:rPr>
              <a:t>Spécificités</a:t>
            </a:r>
            <a:r>
              <a:rPr lang="en-GB" sz="2400" dirty="0">
                <a:solidFill>
                  <a:schemeClr val="lt1"/>
                </a:solidFill>
              </a:rPr>
              <a:t> des </a:t>
            </a:r>
            <a:r>
              <a:rPr lang="en-GB" sz="2400" dirty="0" err="1">
                <a:solidFill>
                  <a:schemeClr val="lt1"/>
                </a:solidFill>
              </a:rPr>
              <a:t>développements</a:t>
            </a:r>
            <a:r>
              <a:rPr lang="en-GB" sz="2400" dirty="0">
                <a:solidFill>
                  <a:schemeClr val="lt1"/>
                </a:solidFill>
              </a:rPr>
              <a:t> </a:t>
            </a:r>
            <a:r>
              <a:rPr lang="en-GB" sz="2400" dirty="0" err="1">
                <a:solidFill>
                  <a:schemeClr val="lt1"/>
                </a:solidFill>
              </a:rPr>
              <a:t>actuels</a:t>
            </a:r>
            <a:endParaRPr lang="en-GB" sz="2400" b="0" i="1" u="none" strike="noStrike" cap="none" dirty="0">
              <a:solidFill>
                <a:schemeClr val="lt1"/>
              </a:solidFill>
              <a:latin typeface="Arial"/>
              <a:ea typeface="Arial"/>
              <a:cs typeface="Arial"/>
              <a:sym typeface="Arial"/>
            </a:endParaRPr>
          </a:p>
        </p:txBody>
      </p:sp>
      <p:sp>
        <p:nvSpPr>
          <p:cNvPr id="82" name="Google Shape;82;p2"/>
          <p:cNvSpPr/>
          <p:nvPr/>
        </p:nvSpPr>
        <p:spPr>
          <a:xfrm>
            <a:off x="2756345" y="1595332"/>
            <a:ext cx="3955314" cy="584735"/>
          </a:xfrm>
          <a:prstGeom prst="rect">
            <a:avLst/>
          </a:prstGeom>
          <a:noFill/>
          <a:ln>
            <a:noFill/>
          </a:ln>
        </p:spPr>
        <p:txBody>
          <a:bodyPr spcFirstLastPara="1" wrap="square" lIns="91425" tIns="45700" rIns="91425" bIns="45700" anchor="t" anchorCtr="0">
            <a:spAutoFit/>
          </a:bodyPr>
          <a:lstStyle/>
          <a:p>
            <a:pPr lvl="0">
              <a:buSzPts val="1800"/>
            </a:pPr>
            <a:r>
              <a:rPr lang="fr-FR" sz="1600" dirty="0">
                <a:latin typeface="+mn-lt"/>
                <a:ea typeface="Calibri"/>
                <a:cs typeface="Calibri"/>
                <a:sym typeface="Calibri"/>
              </a:rPr>
              <a:t>Que sont les systèmes cyber-physiques ? 
</a:t>
            </a:r>
            <a:endParaRPr sz="1600" b="0" i="0" u="none" strike="noStrike" cap="none" dirty="0">
              <a:solidFill>
                <a:srgbClr val="000000"/>
              </a:solidFill>
              <a:latin typeface="+mn-lt"/>
              <a:ea typeface="Arial"/>
              <a:cs typeface="Arial"/>
              <a:sym typeface="Arial"/>
            </a:endParaRPr>
          </a:p>
        </p:txBody>
      </p:sp>
      <p:sp>
        <p:nvSpPr>
          <p:cNvPr id="83" name="Google Shape;83;p2"/>
          <p:cNvSpPr/>
          <p:nvPr/>
        </p:nvSpPr>
        <p:spPr>
          <a:xfrm>
            <a:off x="2735591" y="1957392"/>
            <a:ext cx="4127569" cy="830956"/>
          </a:xfrm>
          <a:prstGeom prst="rect">
            <a:avLst/>
          </a:prstGeom>
          <a:noFill/>
          <a:ln>
            <a:noFill/>
          </a:ln>
        </p:spPr>
        <p:txBody>
          <a:bodyPr spcFirstLastPara="1" wrap="square" lIns="91425" tIns="45700" rIns="91425" bIns="45700" anchor="t" anchorCtr="0">
            <a:spAutoFit/>
          </a:bodyPr>
          <a:lstStyle/>
          <a:p>
            <a:pPr lvl="0" algn="just">
              <a:buSzPts val="1800"/>
            </a:pPr>
            <a:r>
              <a:rPr lang="fr-FR" sz="1600" b="1" dirty="0">
                <a:solidFill>
                  <a:srgbClr val="18C320"/>
                </a:solidFill>
                <a:latin typeface="+mn-lt"/>
                <a:ea typeface="Calibri"/>
                <a:cs typeface="Calibri"/>
                <a:sym typeface="Calibri"/>
              </a:rPr>
              <a:t>Des systèmes où le logiciel et le monde physique sont profondément liés.
</a:t>
            </a:r>
            <a:endParaRPr sz="1600" b="1" i="0" u="none" strike="noStrike" cap="none" dirty="0">
              <a:solidFill>
                <a:srgbClr val="18C320"/>
              </a:solidFill>
              <a:latin typeface="+mn-lt"/>
              <a:ea typeface="Arial"/>
              <a:cs typeface="Arial"/>
              <a:sym typeface="Arial"/>
            </a:endParaRPr>
          </a:p>
        </p:txBody>
      </p:sp>
      <p:grpSp>
        <p:nvGrpSpPr>
          <p:cNvPr id="84" name="Google Shape;84;p2"/>
          <p:cNvGrpSpPr/>
          <p:nvPr/>
        </p:nvGrpSpPr>
        <p:grpSpPr>
          <a:xfrm>
            <a:off x="4285073" y="2487894"/>
            <a:ext cx="4232469" cy="3209133"/>
            <a:chOff x="4285073" y="2487894"/>
            <a:chExt cx="4232469" cy="3209133"/>
          </a:xfrm>
        </p:grpSpPr>
        <p:sp>
          <p:nvSpPr>
            <p:cNvPr id="85" name="Google Shape;85;p2"/>
            <p:cNvSpPr/>
            <p:nvPr/>
          </p:nvSpPr>
          <p:spPr>
            <a:xfrm>
              <a:off x="6861019" y="2579543"/>
              <a:ext cx="1641778" cy="400069"/>
            </a:xfrm>
            <a:prstGeom prst="rect">
              <a:avLst/>
            </a:prstGeom>
            <a:noFill/>
            <a:ln>
              <a:noFill/>
            </a:ln>
          </p:spPr>
          <p:txBody>
            <a:bodyPr spcFirstLastPara="1" wrap="square" lIns="91425" tIns="45700" rIns="91425" bIns="45700" anchor="t" anchorCtr="0">
              <a:spAutoFit/>
            </a:bodyPr>
            <a:lstStyle/>
            <a:p>
              <a:pPr>
                <a:buSzPts val="1800"/>
              </a:pPr>
              <a:r>
                <a:rPr lang="cs-CZ" sz="2000" b="1" dirty="0">
                  <a:solidFill>
                    <a:srgbClr val="18C320"/>
                  </a:solidFill>
                  <a:latin typeface="+mn-lt"/>
                  <a:cs typeface="Calibri"/>
                  <a:sym typeface="Calibri"/>
                </a:rPr>
                <a:t>-</a:t>
              </a:r>
              <a:r>
                <a:rPr lang="es-ES" sz="2000" b="1" dirty="0">
                  <a:solidFill>
                    <a:srgbClr val="18C320"/>
                  </a:solidFill>
                  <a:latin typeface="+mn-lt"/>
                  <a:cs typeface="Calibri"/>
                  <a:sym typeface="Calibri"/>
                </a:rPr>
                <a:t>PHYSIQUE</a:t>
              </a:r>
              <a:endParaRPr sz="2000" b="1" dirty="0">
                <a:solidFill>
                  <a:srgbClr val="18C320"/>
                </a:solidFill>
                <a:latin typeface="+mn-lt"/>
                <a:cs typeface="Calibri"/>
              </a:endParaRPr>
            </a:p>
          </p:txBody>
        </p:sp>
        <p:grpSp>
          <p:nvGrpSpPr>
            <p:cNvPr id="86" name="Google Shape;86;p2"/>
            <p:cNvGrpSpPr/>
            <p:nvPr/>
          </p:nvGrpSpPr>
          <p:grpSpPr>
            <a:xfrm>
              <a:off x="4285073" y="2487894"/>
              <a:ext cx="4232469" cy="3209133"/>
              <a:chOff x="4285073" y="2487894"/>
              <a:chExt cx="4232469" cy="3209133"/>
            </a:xfrm>
          </p:grpSpPr>
          <p:pic>
            <p:nvPicPr>
              <p:cNvPr id="87" name="Google Shape;87;p2" descr="Otevřený balík obrys"/>
              <p:cNvPicPr preferRelativeResize="0"/>
              <p:nvPr/>
            </p:nvPicPr>
            <p:blipFill rotWithShape="1">
              <a:blip r:embed="rId3">
                <a:alphaModFix/>
              </a:blip>
              <a:srcRect/>
              <a:stretch/>
            </p:blipFill>
            <p:spPr>
              <a:xfrm>
                <a:off x="4934945" y="3344902"/>
                <a:ext cx="914400" cy="914400"/>
              </a:xfrm>
              <a:prstGeom prst="rect">
                <a:avLst/>
              </a:prstGeom>
              <a:noFill/>
              <a:ln>
                <a:noFill/>
              </a:ln>
            </p:spPr>
          </p:pic>
          <p:pic>
            <p:nvPicPr>
              <p:cNvPr id="88" name="Google Shape;88;p2" descr="Rudl obrys"/>
              <p:cNvPicPr preferRelativeResize="0"/>
              <p:nvPr/>
            </p:nvPicPr>
            <p:blipFill rotWithShape="1">
              <a:blip r:embed="rId4">
                <a:alphaModFix/>
              </a:blip>
              <a:srcRect/>
              <a:stretch/>
            </p:blipFill>
            <p:spPr>
              <a:xfrm>
                <a:off x="6286935" y="4416401"/>
                <a:ext cx="914400" cy="914400"/>
              </a:xfrm>
              <a:prstGeom prst="rect">
                <a:avLst/>
              </a:prstGeom>
              <a:noFill/>
              <a:ln>
                <a:noFill/>
              </a:ln>
            </p:spPr>
          </p:pic>
          <p:pic>
            <p:nvPicPr>
              <p:cNvPr id="89" name="Google Shape;89;p2" descr="Krabice obrys"/>
              <p:cNvPicPr preferRelativeResize="0"/>
              <p:nvPr/>
            </p:nvPicPr>
            <p:blipFill rotWithShape="1">
              <a:blip r:embed="rId5">
                <a:alphaModFix/>
              </a:blip>
              <a:srcRect/>
              <a:stretch/>
            </p:blipFill>
            <p:spPr>
              <a:xfrm>
                <a:off x="5510617" y="4166756"/>
                <a:ext cx="914400" cy="914400"/>
              </a:xfrm>
              <a:prstGeom prst="rect">
                <a:avLst/>
              </a:prstGeom>
              <a:noFill/>
              <a:ln>
                <a:noFill/>
              </a:ln>
            </p:spPr>
          </p:pic>
          <p:pic>
            <p:nvPicPr>
              <p:cNvPr id="90" name="Google Shape;90;p2" descr="Rozbitý požární hydrant obrys"/>
              <p:cNvPicPr preferRelativeResize="0"/>
              <p:nvPr/>
            </p:nvPicPr>
            <p:blipFill rotWithShape="1">
              <a:blip r:embed="rId6">
                <a:alphaModFix/>
              </a:blip>
              <a:srcRect/>
              <a:stretch/>
            </p:blipFill>
            <p:spPr>
              <a:xfrm>
                <a:off x="7305668" y="4782627"/>
                <a:ext cx="914400" cy="914400"/>
              </a:xfrm>
              <a:prstGeom prst="rect">
                <a:avLst/>
              </a:prstGeom>
              <a:noFill/>
              <a:ln>
                <a:noFill/>
              </a:ln>
            </p:spPr>
          </p:pic>
          <p:pic>
            <p:nvPicPr>
              <p:cNvPr id="91" name="Google Shape;91;p2" descr="Auto obrys"/>
              <p:cNvPicPr preferRelativeResize="0"/>
              <p:nvPr/>
            </p:nvPicPr>
            <p:blipFill rotWithShape="1">
              <a:blip r:embed="rId7">
                <a:alphaModFix/>
              </a:blip>
              <a:srcRect/>
              <a:stretch/>
            </p:blipFill>
            <p:spPr>
              <a:xfrm>
                <a:off x="7192005" y="3712244"/>
                <a:ext cx="1063674" cy="1063674"/>
              </a:xfrm>
              <a:prstGeom prst="rect">
                <a:avLst/>
              </a:prstGeom>
              <a:noFill/>
              <a:ln>
                <a:noFill/>
              </a:ln>
            </p:spPr>
          </p:pic>
          <p:pic>
            <p:nvPicPr>
              <p:cNvPr id="92" name="Google Shape;92;p2" descr="Stavební pracovník muž obrys"/>
              <p:cNvPicPr preferRelativeResize="0"/>
              <p:nvPr/>
            </p:nvPicPr>
            <p:blipFill rotWithShape="1">
              <a:blip r:embed="rId8">
                <a:alphaModFix/>
              </a:blip>
              <a:srcRect/>
              <a:stretch/>
            </p:blipFill>
            <p:spPr>
              <a:xfrm>
                <a:off x="6423661" y="2955122"/>
                <a:ext cx="914400" cy="914400"/>
              </a:xfrm>
              <a:prstGeom prst="rect">
                <a:avLst/>
              </a:prstGeom>
              <a:noFill/>
              <a:ln>
                <a:noFill/>
              </a:ln>
            </p:spPr>
          </p:pic>
          <p:pic>
            <p:nvPicPr>
              <p:cNvPr id="93" name="Google Shape;93;p2" descr="Kvadrokoptéra obrys"/>
              <p:cNvPicPr preferRelativeResize="0"/>
              <p:nvPr/>
            </p:nvPicPr>
            <p:blipFill rotWithShape="1">
              <a:blip r:embed="rId9">
                <a:alphaModFix/>
              </a:blip>
              <a:srcRect/>
              <a:stretch/>
            </p:blipFill>
            <p:spPr>
              <a:xfrm>
                <a:off x="7603142" y="2887702"/>
                <a:ext cx="914400" cy="914400"/>
              </a:xfrm>
              <a:prstGeom prst="rect">
                <a:avLst/>
              </a:prstGeom>
              <a:noFill/>
              <a:ln>
                <a:noFill/>
              </a:ln>
            </p:spPr>
          </p:pic>
          <p:pic>
            <p:nvPicPr>
              <p:cNvPr id="94" name="Google Shape;94;p2" descr="Robot obrys"/>
              <p:cNvPicPr preferRelativeResize="0"/>
              <p:nvPr/>
            </p:nvPicPr>
            <p:blipFill rotWithShape="1">
              <a:blip r:embed="rId10">
                <a:alphaModFix/>
              </a:blip>
              <a:srcRect/>
              <a:stretch/>
            </p:blipFill>
            <p:spPr>
              <a:xfrm>
                <a:off x="4285073" y="4283129"/>
                <a:ext cx="914400" cy="914400"/>
              </a:xfrm>
              <a:prstGeom prst="rect">
                <a:avLst/>
              </a:prstGeom>
              <a:noFill/>
              <a:ln>
                <a:noFill/>
              </a:ln>
            </p:spPr>
          </p:pic>
          <p:pic>
            <p:nvPicPr>
              <p:cNvPr id="95" name="Google Shape;95;p2" descr="Robotická ruka obrys"/>
              <p:cNvPicPr preferRelativeResize="0"/>
              <p:nvPr/>
            </p:nvPicPr>
            <p:blipFill rotWithShape="1">
              <a:blip r:embed="rId11">
                <a:alphaModFix/>
              </a:blip>
              <a:srcRect/>
              <a:stretch/>
            </p:blipFill>
            <p:spPr>
              <a:xfrm>
                <a:off x="5403663" y="2487894"/>
                <a:ext cx="914400" cy="914400"/>
              </a:xfrm>
              <a:prstGeom prst="rect">
                <a:avLst/>
              </a:prstGeom>
              <a:noFill/>
              <a:ln>
                <a:noFill/>
              </a:ln>
            </p:spPr>
          </p:pic>
        </p:grpSp>
      </p:grpSp>
      <p:grpSp>
        <p:nvGrpSpPr>
          <p:cNvPr id="97" name="Google Shape;97;p2"/>
          <p:cNvGrpSpPr/>
          <p:nvPr/>
        </p:nvGrpSpPr>
        <p:grpSpPr>
          <a:xfrm>
            <a:off x="489589" y="2527331"/>
            <a:ext cx="4470411" cy="3157246"/>
            <a:chOff x="489589" y="2527331"/>
            <a:chExt cx="4470411" cy="3157246"/>
          </a:xfrm>
        </p:grpSpPr>
        <p:sp>
          <p:nvSpPr>
            <p:cNvPr id="98" name="Google Shape;98;p2"/>
            <p:cNvSpPr/>
            <p:nvPr/>
          </p:nvSpPr>
          <p:spPr>
            <a:xfrm>
              <a:off x="534225" y="2760449"/>
              <a:ext cx="118996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000" b="1" i="0" u="none" strike="noStrike" cap="none" dirty="0">
                  <a:solidFill>
                    <a:srgbClr val="18C320"/>
                  </a:solidFill>
                  <a:latin typeface="+mn-lt"/>
                  <a:ea typeface="Calibri"/>
                  <a:cs typeface="Calibri"/>
                  <a:sym typeface="Calibri"/>
                </a:rPr>
                <a:t>CYBER-</a:t>
              </a:r>
              <a:endParaRPr sz="2000" b="1" i="0" u="none" strike="noStrike" cap="none" dirty="0">
                <a:solidFill>
                  <a:srgbClr val="18C320"/>
                </a:solidFill>
                <a:latin typeface="+mn-lt"/>
                <a:ea typeface="Arial"/>
                <a:cs typeface="Arial"/>
                <a:sym typeface="Arial"/>
              </a:endParaRPr>
            </a:p>
          </p:txBody>
        </p:sp>
        <p:grpSp>
          <p:nvGrpSpPr>
            <p:cNvPr id="99" name="Google Shape;99;p2"/>
            <p:cNvGrpSpPr/>
            <p:nvPr/>
          </p:nvGrpSpPr>
          <p:grpSpPr>
            <a:xfrm>
              <a:off x="489589" y="2527331"/>
              <a:ext cx="4470411" cy="3157246"/>
              <a:chOff x="489589" y="2527331"/>
              <a:chExt cx="4470411" cy="3157246"/>
            </a:xfrm>
          </p:grpSpPr>
          <p:grpSp>
            <p:nvGrpSpPr>
              <p:cNvPr id="100" name="Google Shape;100;p2" descr="Uživatelské rozhraní obrys"/>
              <p:cNvGrpSpPr/>
              <p:nvPr/>
            </p:nvGrpSpPr>
            <p:grpSpPr>
              <a:xfrm>
                <a:off x="1813200" y="4028772"/>
                <a:ext cx="1222104" cy="914399"/>
                <a:chOff x="796753" y="4102029"/>
                <a:chExt cx="876300" cy="704850"/>
              </a:xfrm>
            </p:grpSpPr>
            <p:sp>
              <p:nvSpPr>
                <p:cNvPr id="101" name="Google Shape;101;p2"/>
                <p:cNvSpPr/>
                <p:nvPr/>
              </p:nvSpPr>
              <p:spPr>
                <a:xfrm>
                  <a:off x="16540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16159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15016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5397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4635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5778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4254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425403" y="42544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1425403" y="42925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425403" y="41401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1425403" y="42163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1425403" y="41782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14254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16159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15397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15016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14635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15778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16540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1654003" y="41782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1654003" y="42544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1654003" y="42163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1654003" y="42925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1654003" y="41401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901537" y="4206642"/>
                  <a:ext cx="495290" cy="19211"/>
                </a:xfrm>
                <a:custGeom>
                  <a:avLst/>
                  <a:gdLst/>
                  <a:ahLst/>
                  <a:cxnLst/>
                  <a:rect l="l" t="t" r="r" b="b"/>
                  <a:pathLst>
                    <a:path w="495290" h="19211" extrusionOk="0">
                      <a:moveTo>
                        <a:pt x="0" y="0"/>
                      </a:moveTo>
                      <a:lnTo>
                        <a:pt x="0" y="19212"/>
                      </a:lnTo>
                      <a:lnTo>
                        <a:pt x="495290" y="19050"/>
                      </a:lnTo>
                      <a:lnTo>
                        <a:pt x="495290" y="0"/>
                      </a:lnTo>
                      <a:lnTo>
                        <a:pt x="0"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1473028" y="4206642"/>
                  <a:ext cx="95288" cy="95411"/>
                </a:xfrm>
                <a:custGeom>
                  <a:avLst/>
                  <a:gdLst/>
                  <a:ahLst/>
                  <a:cxnLst/>
                  <a:rect l="l" t="t" r="r" b="b"/>
                  <a:pathLst>
                    <a:path w="95288" h="95411" extrusionOk="0">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901537" y="4378254"/>
                  <a:ext cx="666778" cy="266652"/>
                </a:xfrm>
                <a:custGeom>
                  <a:avLst/>
                  <a:gdLst/>
                  <a:ahLst/>
                  <a:cxnLst/>
                  <a:rect l="l" t="t" r="r" b="b"/>
                  <a:pathLst>
                    <a:path w="666778" h="266652" extrusionOk="0">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853903" y="4159007"/>
                  <a:ext cx="542925" cy="66846"/>
                </a:xfrm>
                <a:custGeom>
                  <a:avLst/>
                  <a:gdLst/>
                  <a:ahLst/>
                  <a:cxnLst/>
                  <a:rect l="l" t="t" r="r" b="b"/>
                  <a:pathLst>
                    <a:path w="542925" h="66846" extrusionOk="0">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1473028" y="4159007"/>
                  <a:ext cx="142875" cy="143046"/>
                </a:xfrm>
                <a:custGeom>
                  <a:avLst/>
                  <a:gdLst/>
                  <a:ahLst/>
                  <a:cxnLst/>
                  <a:rect l="l" t="t" r="r" b="b"/>
                  <a:pathLst>
                    <a:path w="142875" h="143046" extrusionOk="0">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853903" y="4378254"/>
                  <a:ext cx="762000" cy="428625"/>
                </a:xfrm>
                <a:custGeom>
                  <a:avLst/>
                  <a:gdLst/>
                  <a:ahLst/>
                  <a:cxnLst/>
                  <a:rect l="l" t="t" r="r" b="b"/>
                  <a:pathLst>
                    <a:path w="762000" h="428625" extrusionOk="0">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796753" y="4254429"/>
                  <a:ext cx="247650" cy="200025"/>
                </a:xfrm>
                <a:custGeom>
                  <a:avLst/>
                  <a:gdLst/>
                  <a:ahLst/>
                  <a:cxnLst/>
                  <a:rect l="l" t="t" r="r" b="b"/>
                  <a:pathLst>
                    <a:path w="247650" h="200025" extrusionOk="0">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863428" y="4311579"/>
                  <a:ext cx="114300" cy="19050"/>
                </a:xfrm>
                <a:custGeom>
                  <a:avLst/>
                  <a:gdLst/>
                  <a:ahLst/>
                  <a:cxnLst/>
                  <a:rect l="l" t="t" r="r" b="b"/>
                  <a:pathLst>
                    <a:path w="114300" h="19050" extrusionOk="0">
                      <a:moveTo>
                        <a:pt x="0" y="0"/>
                      </a:moveTo>
                      <a:lnTo>
                        <a:pt x="114300" y="0"/>
                      </a:lnTo>
                      <a:lnTo>
                        <a:pt x="11430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863428" y="4368729"/>
                  <a:ext cx="76200" cy="19050"/>
                </a:xfrm>
                <a:custGeom>
                  <a:avLst/>
                  <a:gdLst/>
                  <a:ahLst/>
                  <a:cxnLst/>
                  <a:rect l="l" t="t" r="r" b="b"/>
                  <a:pathLst>
                    <a:path w="76200" h="19050" extrusionOk="0">
                      <a:moveTo>
                        <a:pt x="0" y="0"/>
                      </a:moveTo>
                      <a:lnTo>
                        <a:pt x="76200" y="0"/>
                      </a:lnTo>
                      <a:lnTo>
                        <a:pt x="7620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1101553" y="4292529"/>
                  <a:ext cx="266700" cy="266700"/>
                </a:xfrm>
                <a:custGeom>
                  <a:avLst/>
                  <a:gdLst/>
                  <a:ahLst/>
                  <a:cxnLst/>
                  <a:rect l="l" t="t" r="r" b="b"/>
                  <a:pathLst>
                    <a:path w="266700" h="266700" extrusionOk="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1397590" y="4473504"/>
                  <a:ext cx="104012" cy="104775"/>
                </a:xfrm>
                <a:custGeom>
                  <a:avLst/>
                  <a:gdLst/>
                  <a:ahLst/>
                  <a:cxnLst/>
                  <a:rect l="l" t="t" r="r" b="b"/>
                  <a:pathLst>
                    <a:path w="104012" h="104775" extrusionOk="0">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 name="Google Shape;136;p2" descr="Selfie obrys"/>
              <p:cNvGrpSpPr/>
              <p:nvPr/>
            </p:nvGrpSpPr>
            <p:grpSpPr>
              <a:xfrm>
                <a:off x="4381006" y="2527331"/>
                <a:ext cx="578994" cy="876449"/>
                <a:chOff x="1109354" y="4185354"/>
                <a:chExt cx="578994" cy="876449"/>
              </a:xfrm>
            </p:grpSpPr>
            <p:sp>
              <p:nvSpPr>
                <p:cNvPr id="137" name="Google Shape;137;p2"/>
                <p:cNvSpPr/>
                <p:nvPr/>
              </p:nvSpPr>
              <p:spPr>
                <a:xfrm>
                  <a:off x="1271241" y="4328229"/>
                  <a:ext cx="85725" cy="19050"/>
                </a:xfrm>
                <a:custGeom>
                  <a:avLst/>
                  <a:gdLst/>
                  <a:ahLst/>
                  <a:cxnLst/>
                  <a:rect l="l" t="t" r="r" b="b"/>
                  <a:pathLst>
                    <a:path w="85725" h="19050" extrusionOk="0">
                      <a:moveTo>
                        <a:pt x="9525" y="19050"/>
                      </a:moveTo>
                      <a:lnTo>
                        <a:pt x="76200" y="19050"/>
                      </a:lnTo>
                      <a:cubicBezTo>
                        <a:pt x="81461" y="19050"/>
                        <a:pt x="85725" y="14786"/>
                        <a:pt x="85725" y="9525"/>
                      </a:cubicBezTo>
                      <a:cubicBezTo>
                        <a:pt x="85725" y="4264"/>
                        <a:pt x="81461" y="0"/>
                        <a:pt x="76200" y="0"/>
                      </a:cubicBezTo>
                      <a:lnTo>
                        <a:pt x="9525" y="0"/>
                      </a:lnTo>
                      <a:cubicBezTo>
                        <a:pt x="4264" y="0"/>
                        <a:pt x="0" y="4264"/>
                        <a:pt x="0" y="9525"/>
                      </a:cubicBezTo>
                      <a:cubicBezTo>
                        <a:pt x="0" y="14786"/>
                        <a:pt x="4264" y="19050"/>
                        <a:pt x="9525"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2700000">
                  <a:off x="1175994" y="4206035"/>
                  <a:ext cx="19050" cy="53882"/>
                </a:xfrm>
                <a:custGeom>
                  <a:avLst/>
                  <a:gdLst/>
                  <a:ahLst/>
                  <a:cxnLst/>
                  <a:rect l="l" t="t" r="r" b="b"/>
                  <a:pathLst>
                    <a:path w="19050" h="53882" extrusionOk="0">
                      <a:moveTo>
                        <a:pt x="0" y="0"/>
                      </a:moveTo>
                      <a:lnTo>
                        <a:pt x="19050" y="0"/>
                      </a:lnTo>
                      <a:lnTo>
                        <a:pt x="19050" y="53883"/>
                      </a:lnTo>
                      <a:lnTo>
                        <a:pt x="0" y="538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1223616" y="4185354"/>
                  <a:ext cx="19050" cy="57150"/>
                </a:xfrm>
                <a:custGeom>
                  <a:avLst/>
                  <a:gdLst/>
                  <a:ahLst/>
                  <a:cxnLst/>
                  <a:rect l="l" t="t" r="r" b="b"/>
                  <a:pathLst>
                    <a:path w="19050" h="57150" extrusionOk="0">
                      <a:moveTo>
                        <a:pt x="0" y="0"/>
                      </a:moveTo>
                      <a:lnTo>
                        <a:pt x="19050" y="0"/>
                      </a:lnTo>
                      <a:lnTo>
                        <a:pt x="19050" y="57150"/>
                      </a:lnTo>
                      <a:lnTo>
                        <a:pt x="0" y="571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2700000">
                  <a:off x="1253822" y="4223451"/>
                  <a:ext cx="53882" cy="19050"/>
                </a:xfrm>
                <a:custGeom>
                  <a:avLst/>
                  <a:gdLst/>
                  <a:ahLst/>
                  <a:cxnLst/>
                  <a:rect l="l" t="t" r="r" b="b"/>
                  <a:pathLst>
                    <a:path w="53882" h="19050" extrusionOk="0">
                      <a:moveTo>
                        <a:pt x="0" y="0"/>
                      </a:moveTo>
                      <a:lnTo>
                        <a:pt x="53883" y="0"/>
                      </a:lnTo>
                      <a:lnTo>
                        <a:pt x="53883"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1214091" y="4318704"/>
                  <a:ext cx="38100" cy="38100"/>
                </a:xfrm>
                <a:custGeom>
                  <a:avLst/>
                  <a:gdLst/>
                  <a:ahLst/>
                  <a:cxnLst/>
                  <a:rect l="l" t="t" r="r" b="b"/>
                  <a:pathLst>
                    <a:path w="38100" h="38100" extrusionOk="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1177438" y="4642554"/>
                  <a:ext cx="258127" cy="152400"/>
                </a:xfrm>
                <a:custGeom>
                  <a:avLst/>
                  <a:gdLst/>
                  <a:ahLst/>
                  <a:cxnLst/>
                  <a:rect l="l" t="t" r="r" b="b"/>
                  <a:pathLst>
                    <a:path w="258127" h="152400" extrusionOk="0">
                      <a:moveTo>
                        <a:pt x="181270" y="8153"/>
                      </a:moveTo>
                      <a:cubicBezTo>
                        <a:pt x="164322" y="2795"/>
                        <a:pt x="146657" y="46"/>
                        <a:pt x="128883" y="0"/>
                      </a:cubicBezTo>
                      <a:cubicBezTo>
                        <a:pt x="111295" y="320"/>
                        <a:pt x="93835" y="3054"/>
                        <a:pt x="76991" y="8125"/>
                      </a:cubicBezTo>
                      <a:cubicBezTo>
                        <a:pt x="54830" y="14833"/>
                        <a:pt x="34005" y="25347"/>
                        <a:pt x="15450" y="39195"/>
                      </a:cubicBezTo>
                      <a:cubicBezTo>
                        <a:pt x="5810" y="47074"/>
                        <a:pt x="153" y="58817"/>
                        <a:pt x="0" y="71266"/>
                      </a:cubicBezTo>
                      <a:lnTo>
                        <a:pt x="0" y="152400"/>
                      </a:lnTo>
                      <a:lnTo>
                        <a:pt x="258128" y="152400"/>
                      </a:lnTo>
                      <a:lnTo>
                        <a:pt x="258128" y="71114"/>
                      </a:lnTo>
                      <a:cubicBezTo>
                        <a:pt x="257919" y="58668"/>
                        <a:pt x="252222" y="46952"/>
                        <a:pt x="242564" y="39100"/>
                      </a:cubicBezTo>
                      <a:cubicBezTo>
                        <a:pt x="224465" y="24699"/>
                        <a:pt x="203604" y="14166"/>
                        <a:pt x="181270" y="8153"/>
                      </a:cubicBezTo>
                      <a:close/>
                      <a:moveTo>
                        <a:pt x="239106" y="133350"/>
                      </a:moveTo>
                      <a:lnTo>
                        <a:pt x="19079" y="133350"/>
                      </a:lnTo>
                      <a:lnTo>
                        <a:pt x="19079" y="71438"/>
                      </a:lnTo>
                      <a:cubicBezTo>
                        <a:pt x="19151" y="64795"/>
                        <a:pt x="22110" y="58513"/>
                        <a:pt x="27184" y="54226"/>
                      </a:cubicBezTo>
                      <a:cubicBezTo>
                        <a:pt x="43881" y="41810"/>
                        <a:pt x="62605" y="32387"/>
                        <a:pt x="82525" y="26375"/>
                      </a:cubicBezTo>
                      <a:cubicBezTo>
                        <a:pt x="97630" y="21817"/>
                        <a:pt x="113288" y="19353"/>
                        <a:pt x="129064" y="19050"/>
                      </a:cubicBezTo>
                      <a:cubicBezTo>
                        <a:pt x="144972" y="19120"/>
                        <a:pt x="160778" y="21613"/>
                        <a:pt x="175936" y="26441"/>
                      </a:cubicBezTo>
                      <a:cubicBezTo>
                        <a:pt x="195866" y="31759"/>
                        <a:pt x="214489" y="41119"/>
                        <a:pt x="230648" y="53940"/>
                      </a:cubicBezTo>
                      <a:cubicBezTo>
                        <a:pt x="235871" y="58196"/>
                        <a:pt x="238964" y="64530"/>
                        <a:pt x="239106" y="712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1229826" y="4480629"/>
                  <a:ext cx="152400" cy="152400"/>
                </a:xfrm>
                <a:custGeom>
                  <a:avLst/>
                  <a:gdLst/>
                  <a:ahLst/>
                  <a:cxnLst/>
                  <a:rect l="l" t="t" r="r" b="b"/>
                  <a:pathLst>
                    <a:path w="152400" h="152400" extrusionOk="0">
                      <a:moveTo>
                        <a:pt x="76200" y="152400"/>
                      </a:moveTo>
                      <a:cubicBezTo>
                        <a:pt x="118284" y="152400"/>
                        <a:pt x="152400" y="118284"/>
                        <a:pt x="152400" y="76200"/>
                      </a:cubicBezTo>
                      <a:cubicBezTo>
                        <a:pt x="152400" y="34116"/>
                        <a:pt x="118284" y="0"/>
                        <a:pt x="76200" y="0"/>
                      </a:cubicBezTo>
                      <a:cubicBezTo>
                        <a:pt x="34116" y="0"/>
                        <a:pt x="0" y="34116"/>
                        <a:pt x="0" y="76200"/>
                      </a:cubicBezTo>
                      <a:cubicBezTo>
                        <a:pt x="48" y="118264"/>
                        <a:pt x="34136" y="152352"/>
                        <a:pt x="76200" y="152400"/>
                      </a:cubicBezTo>
                      <a:close/>
                      <a:moveTo>
                        <a:pt x="76200" y="19050"/>
                      </a:moveTo>
                      <a:cubicBezTo>
                        <a:pt x="107763" y="19050"/>
                        <a:pt x="133350" y="44637"/>
                        <a:pt x="133350" y="76200"/>
                      </a:cubicBezTo>
                      <a:cubicBezTo>
                        <a:pt x="133350" y="107763"/>
                        <a:pt x="107763" y="133350"/>
                        <a:pt x="76200" y="133350"/>
                      </a:cubicBezTo>
                      <a:cubicBezTo>
                        <a:pt x="44637" y="133350"/>
                        <a:pt x="19050" y="107763"/>
                        <a:pt x="19050" y="76200"/>
                      </a:cubicBezTo>
                      <a:cubicBezTo>
                        <a:pt x="19081" y="44650"/>
                        <a:pt x="44650" y="19081"/>
                        <a:pt x="76200"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1109354" y="4280604"/>
                  <a:ext cx="578994" cy="781199"/>
                </a:xfrm>
                <a:custGeom>
                  <a:avLst/>
                  <a:gdLst/>
                  <a:ahLst/>
                  <a:cxnLst/>
                  <a:rect l="l" t="t" r="r" b="b"/>
                  <a:pathLst>
                    <a:path w="578994" h="781199" extrusionOk="0">
                      <a:moveTo>
                        <a:pt x="577225" y="639994"/>
                      </a:moveTo>
                      <a:lnTo>
                        <a:pt x="524018" y="564232"/>
                      </a:lnTo>
                      <a:lnTo>
                        <a:pt x="486375" y="373542"/>
                      </a:lnTo>
                      <a:cubicBezTo>
                        <a:pt x="485582" y="369884"/>
                        <a:pt x="484403" y="366322"/>
                        <a:pt x="482860" y="362912"/>
                      </a:cubicBezTo>
                      <a:cubicBezTo>
                        <a:pt x="481860" y="360534"/>
                        <a:pt x="480692" y="358229"/>
                        <a:pt x="479365" y="356016"/>
                      </a:cubicBezTo>
                      <a:lnTo>
                        <a:pt x="422624" y="262338"/>
                      </a:lnTo>
                      <a:cubicBezTo>
                        <a:pt x="417369" y="253727"/>
                        <a:pt x="409442" y="247074"/>
                        <a:pt x="400050" y="243392"/>
                      </a:cubicBezTo>
                      <a:lnTo>
                        <a:pt x="400050" y="28575"/>
                      </a:lnTo>
                      <a:cubicBezTo>
                        <a:pt x="400050" y="12793"/>
                        <a:pt x="387257" y="0"/>
                        <a:pt x="371475" y="0"/>
                      </a:cubicBezTo>
                      <a:lnTo>
                        <a:pt x="28575" y="0"/>
                      </a:lnTo>
                      <a:cubicBezTo>
                        <a:pt x="12793" y="0"/>
                        <a:pt x="0" y="12793"/>
                        <a:pt x="0" y="28575"/>
                      </a:cubicBezTo>
                      <a:lnTo>
                        <a:pt x="0" y="666979"/>
                      </a:lnTo>
                      <a:cubicBezTo>
                        <a:pt x="0" y="682761"/>
                        <a:pt x="12793" y="695554"/>
                        <a:pt x="28575" y="695554"/>
                      </a:cubicBezTo>
                      <a:lnTo>
                        <a:pt x="290427" y="695554"/>
                      </a:lnTo>
                      <a:lnTo>
                        <a:pt x="408594" y="779278"/>
                      </a:lnTo>
                      <a:cubicBezTo>
                        <a:pt x="412794" y="782446"/>
                        <a:pt x="418767" y="781609"/>
                        <a:pt x="421934" y="777410"/>
                      </a:cubicBezTo>
                      <a:cubicBezTo>
                        <a:pt x="425102" y="773209"/>
                        <a:pt x="424264" y="767237"/>
                        <a:pt x="420065" y="764069"/>
                      </a:cubicBezTo>
                      <a:cubicBezTo>
                        <a:pt x="419914" y="763956"/>
                        <a:pt x="419761" y="763847"/>
                        <a:pt x="419605" y="763743"/>
                      </a:cubicBezTo>
                      <a:lnTo>
                        <a:pt x="323402" y="695554"/>
                      </a:lnTo>
                      <a:lnTo>
                        <a:pt x="371465" y="695554"/>
                      </a:lnTo>
                      <a:cubicBezTo>
                        <a:pt x="387247" y="695554"/>
                        <a:pt x="400040" y="682761"/>
                        <a:pt x="400040" y="666979"/>
                      </a:cubicBezTo>
                      <a:lnTo>
                        <a:pt x="400040" y="403222"/>
                      </a:lnTo>
                      <a:cubicBezTo>
                        <a:pt x="404450" y="406091"/>
                        <a:pt x="410350" y="404842"/>
                        <a:pt x="413219" y="400432"/>
                      </a:cubicBezTo>
                      <a:cubicBezTo>
                        <a:pt x="415186" y="397409"/>
                        <a:pt x="415277" y="393532"/>
                        <a:pt x="413452" y="390420"/>
                      </a:cubicBezTo>
                      <a:lnTo>
                        <a:pt x="359159" y="300780"/>
                      </a:lnTo>
                      <a:cubicBezTo>
                        <a:pt x="350640" y="288126"/>
                        <a:pt x="353992" y="270961"/>
                        <a:pt x="366647" y="262440"/>
                      </a:cubicBezTo>
                      <a:cubicBezTo>
                        <a:pt x="379303" y="253921"/>
                        <a:pt x="396468" y="257274"/>
                        <a:pt x="404987" y="269929"/>
                      </a:cubicBezTo>
                      <a:cubicBezTo>
                        <a:pt x="405483" y="270665"/>
                        <a:pt x="405942" y="271424"/>
                        <a:pt x="406365" y="272205"/>
                      </a:cubicBezTo>
                      <a:lnTo>
                        <a:pt x="463067" y="365817"/>
                      </a:lnTo>
                      <a:cubicBezTo>
                        <a:pt x="465346" y="369338"/>
                        <a:pt x="466936" y="373258"/>
                        <a:pt x="467754" y="377371"/>
                      </a:cubicBezTo>
                      <a:lnTo>
                        <a:pt x="506139" y="571872"/>
                      </a:lnTo>
                      <a:lnTo>
                        <a:pt x="561670" y="650929"/>
                      </a:lnTo>
                      <a:cubicBezTo>
                        <a:pt x="564695" y="655234"/>
                        <a:pt x="570638" y="656273"/>
                        <a:pt x="574943" y="653248"/>
                      </a:cubicBezTo>
                      <a:cubicBezTo>
                        <a:pt x="579249" y="650223"/>
                        <a:pt x="580288" y="644281"/>
                        <a:pt x="577263" y="639975"/>
                      </a:cubicBezTo>
                      <a:close/>
                      <a:moveTo>
                        <a:pt x="28537" y="19050"/>
                      </a:moveTo>
                      <a:lnTo>
                        <a:pt x="371437" y="19050"/>
                      </a:lnTo>
                      <a:cubicBezTo>
                        <a:pt x="376698" y="19050"/>
                        <a:pt x="380962" y="23314"/>
                        <a:pt x="380962" y="28575"/>
                      </a:cubicBezTo>
                      <a:lnTo>
                        <a:pt x="380962" y="95250"/>
                      </a:lnTo>
                      <a:lnTo>
                        <a:pt x="19012" y="95250"/>
                      </a:lnTo>
                      <a:lnTo>
                        <a:pt x="19012" y="28575"/>
                      </a:lnTo>
                      <a:cubicBezTo>
                        <a:pt x="19012" y="23314"/>
                        <a:pt x="23276" y="19050"/>
                        <a:pt x="28537" y="19050"/>
                      </a:cubicBezTo>
                      <a:close/>
                      <a:moveTo>
                        <a:pt x="371437" y="676504"/>
                      </a:moveTo>
                      <a:lnTo>
                        <a:pt x="28537" y="676504"/>
                      </a:lnTo>
                      <a:cubicBezTo>
                        <a:pt x="23276" y="676504"/>
                        <a:pt x="19012" y="672239"/>
                        <a:pt x="19012" y="666979"/>
                      </a:cubicBezTo>
                      <a:lnTo>
                        <a:pt x="19012" y="600075"/>
                      </a:lnTo>
                      <a:lnTo>
                        <a:pt x="380962" y="600075"/>
                      </a:lnTo>
                      <a:lnTo>
                        <a:pt x="380962" y="666988"/>
                      </a:lnTo>
                      <a:cubicBezTo>
                        <a:pt x="380957" y="672234"/>
                        <a:pt x="376711" y="676487"/>
                        <a:pt x="371465" y="676504"/>
                      </a:cubicBezTo>
                      <a:close/>
                      <a:moveTo>
                        <a:pt x="358578" y="246593"/>
                      </a:moveTo>
                      <a:cubicBezTo>
                        <a:pt x="336553" y="259941"/>
                        <a:pt x="329502" y="288607"/>
                        <a:pt x="342824" y="310648"/>
                      </a:cubicBezTo>
                      <a:lnTo>
                        <a:pt x="381000" y="373628"/>
                      </a:lnTo>
                      <a:lnTo>
                        <a:pt x="381000" y="581025"/>
                      </a:lnTo>
                      <a:lnTo>
                        <a:pt x="19050" y="581025"/>
                      </a:lnTo>
                      <a:lnTo>
                        <a:pt x="19050" y="114300"/>
                      </a:lnTo>
                      <a:lnTo>
                        <a:pt x="381000" y="114300"/>
                      </a:lnTo>
                      <a:lnTo>
                        <a:pt x="381000" y="240125"/>
                      </a:lnTo>
                      <a:cubicBezTo>
                        <a:pt x="373094" y="240320"/>
                        <a:pt x="365372" y="242547"/>
                        <a:pt x="358578" y="24659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1266792" y="4566354"/>
                  <a:ext cx="78486" cy="28575"/>
                </a:xfrm>
                <a:custGeom>
                  <a:avLst/>
                  <a:gdLst/>
                  <a:ahLst/>
                  <a:cxnLst/>
                  <a:rect l="l" t="t" r="r" b="b"/>
                  <a:pathLst>
                    <a:path w="78486" h="28575" extrusionOk="0">
                      <a:moveTo>
                        <a:pt x="39234" y="28575"/>
                      </a:moveTo>
                      <a:cubicBezTo>
                        <a:pt x="57119" y="28534"/>
                        <a:pt x="72953" y="17007"/>
                        <a:pt x="78486" y="0"/>
                      </a:cubicBezTo>
                      <a:lnTo>
                        <a:pt x="0" y="0"/>
                      </a:lnTo>
                      <a:cubicBezTo>
                        <a:pt x="5536" y="16997"/>
                        <a:pt x="21358" y="28520"/>
                        <a:pt x="39234" y="2857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6" name="Google Shape;146;p2" descr="Internet věcí obrys"/>
              <p:cNvGrpSpPr/>
              <p:nvPr/>
            </p:nvGrpSpPr>
            <p:grpSpPr>
              <a:xfrm>
                <a:off x="1574564" y="3045266"/>
                <a:ext cx="857249" cy="771829"/>
                <a:chOff x="1106268" y="4382827"/>
                <a:chExt cx="857249" cy="771829"/>
              </a:xfrm>
            </p:grpSpPr>
            <p:sp>
              <p:nvSpPr>
                <p:cNvPr id="147" name="Google Shape;147;p2"/>
                <p:cNvSpPr/>
                <p:nvPr/>
              </p:nvSpPr>
              <p:spPr>
                <a:xfrm>
                  <a:off x="1182469" y="4497403"/>
                  <a:ext cx="171458" cy="185060"/>
                </a:xfrm>
                <a:custGeom>
                  <a:avLst/>
                  <a:gdLst/>
                  <a:ahLst/>
                  <a:cxnLst/>
                  <a:rect l="l" t="t" r="r" b="b"/>
                  <a:pathLst>
                    <a:path w="171458" h="185060" extrusionOk="0">
                      <a:moveTo>
                        <a:pt x="38109" y="76076"/>
                      </a:moveTo>
                      <a:cubicBezTo>
                        <a:pt x="55429" y="76011"/>
                        <a:pt x="70526" y="64271"/>
                        <a:pt x="74856" y="47501"/>
                      </a:cubicBezTo>
                      <a:lnTo>
                        <a:pt x="123834" y="47501"/>
                      </a:lnTo>
                      <a:cubicBezTo>
                        <a:pt x="139616" y="47501"/>
                        <a:pt x="152409" y="60294"/>
                        <a:pt x="152409" y="76076"/>
                      </a:cubicBezTo>
                      <a:lnTo>
                        <a:pt x="152409" y="185061"/>
                      </a:lnTo>
                      <a:cubicBezTo>
                        <a:pt x="156638" y="183765"/>
                        <a:pt x="160924" y="182641"/>
                        <a:pt x="165287" y="181756"/>
                      </a:cubicBezTo>
                      <a:cubicBezTo>
                        <a:pt x="167038" y="176281"/>
                        <a:pt x="169098" y="170910"/>
                        <a:pt x="171459" y="165668"/>
                      </a:cubicBezTo>
                      <a:lnTo>
                        <a:pt x="171459" y="76076"/>
                      </a:lnTo>
                      <a:cubicBezTo>
                        <a:pt x="171427" y="49786"/>
                        <a:pt x="150124" y="28482"/>
                        <a:pt x="123834" y="28451"/>
                      </a:cubicBezTo>
                      <a:lnTo>
                        <a:pt x="74847" y="28451"/>
                      </a:lnTo>
                      <a:cubicBezTo>
                        <a:pt x="69549" y="8124"/>
                        <a:pt x="48778" y="-4059"/>
                        <a:pt x="28451" y="1239"/>
                      </a:cubicBezTo>
                      <a:cubicBezTo>
                        <a:pt x="8125" y="6536"/>
                        <a:pt x="-4058" y="27308"/>
                        <a:pt x="1238" y="47634"/>
                      </a:cubicBezTo>
                      <a:cubicBezTo>
                        <a:pt x="5610" y="64410"/>
                        <a:pt x="20773" y="76106"/>
                        <a:pt x="38109" y="7607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1106268" y="4706677"/>
                  <a:ext cx="157752" cy="181126"/>
                </a:xfrm>
                <a:custGeom>
                  <a:avLst/>
                  <a:gdLst/>
                  <a:ahLst/>
                  <a:cxnLst/>
                  <a:rect l="l" t="t" r="r" b="b"/>
                  <a:pathLst>
                    <a:path w="157752" h="181126" extrusionOk="0">
                      <a:moveTo>
                        <a:pt x="146399" y="162077"/>
                      </a:moveTo>
                      <a:lnTo>
                        <a:pt x="76209" y="162077"/>
                      </a:lnTo>
                      <a:cubicBezTo>
                        <a:pt x="60428" y="162077"/>
                        <a:pt x="47634" y="149284"/>
                        <a:pt x="47634" y="133502"/>
                      </a:cubicBezTo>
                      <a:lnTo>
                        <a:pt x="47634" y="74999"/>
                      </a:lnTo>
                      <a:cubicBezTo>
                        <a:pt x="68008" y="69739"/>
                        <a:pt x="80260" y="48958"/>
                        <a:pt x="75000" y="28584"/>
                      </a:cubicBezTo>
                      <a:cubicBezTo>
                        <a:pt x="69739" y="8210"/>
                        <a:pt x="48958" y="-4041"/>
                        <a:pt x="28584" y="1219"/>
                      </a:cubicBezTo>
                      <a:cubicBezTo>
                        <a:pt x="8210" y="6479"/>
                        <a:pt x="-4041" y="27260"/>
                        <a:pt x="1219" y="47634"/>
                      </a:cubicBezTo>
                      <a:cubicBezTo>
                        <a:pt x="4684" y="61055"/>
                        <a:pt x="15164" y="71534"/>
                        <a:pt x="28584" y="74999"/>
                      </a:cubicBezTo>
                      <a:lnTo>
                        <a:pt x="28584" y="133502"/>
                      </a:lnTo>
                      <a:cubicBezTo>
                        <a:pt x="28616" y="159792"/>
                        <a:pt x="49920" y="181096"/>
                        <a:pt x="76209" y="181127"/>
                      </a:cubicBezTo>
                      <a:lnTo>
                        <a:pt x="157753" y="181127"/>
                      </a:lnTo>
                      <a:cubicBezTo>
                        <a:pt x="153447" y="175102"/>
                        <a:pt x="149650" y="168730"/>
                        <a:pt x="146399" y="16207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1477743" y="4382827"/>
                  <a:ext cx="76218" cy="193947"/>
                </a:xfrm>
                <a:custGeom>
                  <a:avLst/>
                  <a:gdLst/>
                  <a:ahLst/>
                  <a:cxnLst/>
                  <a:rect l="l" t="t" r="r" b="b"/>
                  <a:pathLst>
                    <a:path w="76218" h="193947" extrusionOk="0">
                      <a:moveTo>
                        <a:pt x="28584" y="74999"/>
                      </a:moveTo>
                      <a:lnTo>
                        <a:pt x="28584" y="191328"/>
                      </a:lnTo>
                      <a:cubicBezTo>
                        <a:pt x="34983" y="191803"/>
                        <a:pt x="41345" y="192677"/>
                        <a:pt x="47634" y="193948"/>
                      </a:cubicBezTo>
                      <a:lnTo>
                        <a:pt x="47634" y="74999"/>
                      </a:lnTo>
                      <a:cubicBezTo>
                        <a:pt x="68008" y="69739"/>
                        <a:pt x="80260" y="48958"/>
                        <a:pt x="75000" y="28584"/>
                      </a:cubicBezTo>
                      <a:cubicBezTo>
                        <a:pt x="69739" y="8210"/>
                        <a:pt x="48958" y="-4041"/>
                        <a:pt x="28584" y="1219"/>
                      </a:cubicBezTo>
                      <a:cubicBezTo>
                        <a:pt x="8210" y="6480"/>
                        <a:pt x="-4042" y="27260"/>
                        <a:pt x="1219" y="47634"/>
                      </a:cubicBezTo>
                      <a:cubicBezTo>
                        <a:pt x="4684" y="61055"/>
                        <a:pt x="15164" y="71534"/>
                        <a:pt x="28584" y="749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a:off x="1668253" y="4459026"/>
                  <a:ext cx="180984" cy="185889"/>
                </a:xfrm>
                <a:custGeom>
                  <a:avLst/>
                  <a:gdLst/>
                  <a:ahLst/>
                  <a:cxnLst/>
                  <a:rect l="l" t="t" r="r" b="b"/>
                  <a:pathLst>
                    <a:path w="180984" h="185889" extrusionOk="0">
                      <a:moveTo>
                        <a:pt x="19050" y="171602"/>
                      </a:moveTo>
                      <a:cubicBezTo>
                        <a:pt x="19050" y="155820"/>
                        <a:pt x="31843" y="143027"/>
                        <a:pt x="47625" y="143027"/>
                      </a:cubicBezTo>
                      <a:lnTo>
                        <a:pt x="104775" y="143027"/>
                      </a:lnTo>
                      <a:cubicBezTo>
                        <a:pt x="131065" y="142996"/>
                        <a:pt x="152369" y="121692"/>
                        <a:pt x="152400" y="95402"/>
                      </a:cubicBezTo>
                      <a:lnTo>
                        <a:pt x="152400" y="75000"/>
                      </a:lnTo>
                      <a:cubicBezTo>
                        <a:pt x="172774" y="69739"/>
                        <a:pt x="185026" y="48958"/>
                        <a:pt x="179765" y="28584"/>
                      </a:cubicBezTo>
                      <a:cubicBezTo>
                        <a:pt x="174505" y="8210"/>
                        <a:pt x="153724" y="-4042"/>
                        <a:pt x="133350" y="1219"/>
                      </a:cubicBezTo>
                      <a:cubicBezTo>
                        <a:pt x="112976" y="6480"/>
                        <a:pt x="100724" y="27260"/>
                        <a:pt x="105985" y="47634"/>
                      </a:cubicBezTo>
                      <a:cubicBezTo>
                        <a:pt x="109450" y="61055"/>
                        <a:pt x="119929" y="71535"/>
                        <a:pt x="133350" y="75000"/>
                      </a:cubicBezTo>
                      <a:lnTo>
                        <a:pt x="133350" y="95402"/>
                      </a:lnTo>
                      <a:cubicBezTo>
                        <a:pt x="133350" y="111184"/>
                        <a:pt x="120557" y="123977"/>
                        <a:pt x="104775" y="123977"/>
                      </a:cubicBezTo>
                      <a:lnTo>
                        <a:pt x="47625" y="123977"/>
                      </a:lnTo>
                      <a:cubicBezTo>
                        <a:pt x="21335" y="124009"/>
                        <a:pt x="31" y="145312"/>
                        <a:pt x="0" y="171602"/>
                      </a:cubicBezTo>
                      <a:lnTo>
                        <a:pt x="0" y="176155"/>
                      </a:lnTo>
                      <a:cubicBezTo>
                        <a:pt x="6595" y="178898"/>
                        <a:pt x="12964" y="182152"/>
                        <a:pt x="19050" y="18589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1525368" y="4944954"/>
                  <a:ext cx="76218" cy="209702"/>
                </a:xfrm>
                <a:custGeom>
                  <a:avLst/>
                  <a:gdLst/>
                  <a:ahLst/>
                  <a:cxnLst/>
                  <a:rect l="l" t="t" r="r" b="b"/>
                  <a:pathLst>
                    <a:path w="76218" h="209702" extrusionOk="0">
                      <a:moveTo>
                        <a:pt x="47634" y="134703"/>
                      </a:moveTo>
                      <a:lnTo>
                        <a:pt x="47634" y="0"/>
                      </a:lnTo>
                      <a:lnTo>
                        <a:pt x="28584" y="0"/>
                      </a:lnTo>
                      <a:lnTo>
                        <a:pt x="28584" y="134703"/>
                      </a:lnTo>
                      <a:cubicBezTo>
                        <a:pt x="8210" y="139963"/>
                        <a:pt x="-4042" y="160744"/>
                        <a:pt x="1219" y="181118"/>
                      </a:cubicBezTo>
                      <a:cubicBezTo>
                        <a:pt x="6480" y="201492"/>
                        <a:pt x="27260" y="213744"/>
                        <a:pt x="47634" y="208483"/>
                      </a:cubicBezTo>
                      <a:cubicBezTo>
                        <a:pt x="68008" y="203223"/>
                        <a:pt x="80260" y="182442"/>
                        <a:pt x="75000" y="162068"/>
                      </a:cubicBezTo>
                      <a:cubicBezTo>
                        <a:pt x="71535" y="148647"/>
                        <a:pt x="61055" y="138168"/>
                        <a:pt x="47634" y="13470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1249143" y="4944954"/>
                  <a:ext cx="180984" cy="181127"/>
                </a:xfrm>
                <a:custGeom>
                  <a:avLst/>
                  <a:gdLst/>
                  <a:ahLst/>
                  <a:cxnLst/>
                  <a:rect l="l" t="t" r="r" b="b"/>
                  <a:pathLst>
                    <a:path w="180984" h="181127" extrusionOk="0">
                      <a:moveTo>
                        <a:pt x="161934" y="9525"/>
                      </a:moveTo>
                      <a:cubicBezTo>
                        <a:pt x="161934" y="25307"/>
                        <a:pt x="149141" y="38100"/>
                        <a:pt x="133359" y="38100"/>
                      </a:cubicBezTo>
                      <a:lnTo>
                        <a:pt x="76209" y="38100"/>
                      </a:lnTo>
                      <a:cubicBezTo>
                        <a:pt x="49919" y="38131"/>
                        <a:pt x="28616" y="59435"/>
                        <a:pt x="28584" y="85725"/>
                      </a:cubicBezTo>
                      <a:lnTo>
                        <a:pt x="28584" y="106128"/>
                      </a:lnTo>
                      <a:cubicBezTo>
                        <a:pt x="8210" y="111388"/>
                        <a:pt x="-4042" y="132169"/>
                        <a:pt x="1219" y="152543"/>
                      </a:cubicBezTo>
                      <a:cubicBezTo>
                        <a:pt x="6480" y="172917"/>
                        <a:pt x="27260" y="185169"/>
                        <a:pt x="47634" y="179908"/>
                      </a:cubicBezTo>
                      <a:cubicBezTo>
                        <a:pt x="68008" y="174648"/>
                        <a:pt x="80260" y="153867"/>
                        <a:pt x="75000" y="133493"/>
                      </a:cubicBezTo>
                      <a:cubicBezTo>
                        <a:pt x="71535" y="120072"/>
                        <a:pt x="61055" y="109593"/>
                        <a:pt x="47634" y="106128"/>
                      </a:cubicBezTo>
                      <a:lnTo>
                        <a:pt x="47634" y="85725"/>
                      </a:lnTo>
                      <a:cubicBezTo>
                        <a:pt x="47634" y="69943"/>
                        <a:pt x="60427" y="57150"/>
                        <a:pt x="76209" y="57150"/>
                      </a:cubicBezTo>
                      <a:lnTo>
                        <a:pt x="133359" y="57150"/>
                      </a:lnTo>
                      <a:cubicBezTo>
                        <a:pt x="159649" y="57119"/>
                        <a:pt x="180953" y="35815"/>
                        <a:pt x="180984" y="9525"/>
                      </a:cubicBezTo>
                      <a:lnTo>
                        <a:pt x="180984" y="0"/>
                      </a:lnTo>
                      <a:lnTo>
                        <a:pt x="161934"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1807794" y="4735403"/>
                  <a:ext cx="155723" cy="76075"/>
                </a:xfrm>
                <a:custGeom>
                  <a:avLst/>
                  <a:gdLst/>
                  <a:ahLst/>
                  <a:cxnLst/>
                  <a:rect l="l" t="t" r="r" b="b"/>
                  <a:pathLst>
                    <a:path w="155723" h="76075" extrusionOk="0">
                      <a:moveTo>
                        <a:pt x="117634" y="0"/>
                      </a:moveTo>
                      <a:cubicBezTo>
                        <a:pt x="100314" y="65"/>
                        <a:pt x="85216" y="11804"/>
                        <a:pt x="80886" y="28575"/>
                      </a:cubicBezTo>
                      <a:lnTo>
                        <a:pt x="0" y="28575"/>
                      </a:lnTo>
                      <a:cubicBezTo>
                        <a:pt x="4019" y="34594"/>
                        <a:pt x="7471" y="40971"/>
                        <a:pt x="10316" y="47625"/>
                      </a:cubicBezTo>
                      <a:lnTo>
                        <a:pt x="80877" y="47625"/>
                      </a:lnTo>
                      <a:cubicBezTo>
                        <a:pt x="86175" y="67951"/>
                        <a:pt x="106946" y="80135"/>
                        <a:pt x="127272" y="74837"/>
                      </a:cubicBezTo>
                      <a:cubicBezTo>
                        <a:pt x="147598" y="69540"/>
                        <a:pt x="159782" y="48768"/>
                        <a:pt x="154485" y="28442"/>
                      </a:cubicBezTo>
                      <a:cubicBezTo>
                        <a:pt x="150115" y="11673"/>
                        <a:pt x="134963" y="-21"/>
                        <a:pt x="117634"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1706353" y="4943772"/>
                  <a:ext cx="171449" cy="124881"/>
                </a:xfrm>
                <a:custGeom>
                  <a:avLst/>
                  <a:gdLst/>
                  <a:ahLst/>
                  <a:cxnLst/>
                  <a:rect l="l" t="t" r="r" b="b"/>
                  <a:pathLst>
                    <a:path w="171449" h="124881" extrusionOk="0">
                      <a:moveTo>
                        <a:pt x="133350" y="48806"/>
                      </a:moveTo>
                      <a:cubicBezTo>
                        <a:pt x="116030" y="48871"/>
                        <a:pt x="100933" y="60610"/>
                        <a:pt x="96603" y="77381"/>
                      </a:cubicBezTo>
                      <a:lnTo>
                        <a:pt x="47625" y="77381"/>
                      </a:lnTo>
                      <a:cubicBezTo>
                        <a:pt x="31843" y="77381"/>
                        <a:pt x="19050" y="64588"/>
                        <a:pt x="19050" y="48806"/>
                      </a:cubicBezTo>
                      <a:lnTo>
                        <a:pt x="19050" y="0"/>
                      </a:lnTo>
                      <a:cubicBezTo>
                        <a:pt x="13812" y="746"/>
                        <a:pt x="8530" y="1141"/>
                        <a:pt x="3238" y="1181"/>
                      </a:cubicBezTo>
                      <a:lnTo>
                        <a:pt x="0" y="1181"/>
                      </a:lnTo>
                      <a:lnTo>
                        <a:pt x="0" y="48806"/>
                      </a:lnTo>
                      <a:cubicBezTo>
                        <a:pt x="31" y="75096"/>
                        <a:pt x="21335" y="96400"/>
                        <a:pt x="47625" y="96431"/>
                      </a:cubicBezTo>
                      <a:lnTo>
                        <a:pt x="96603" y="96431"/>
                      </a:lnTo>
                      <a:cubicBezTo>
                        <a:pt x="101900" y="116757"/>
                        <a:pt x="122672" y="128941"/>
                        <a:pt x="142998" y="123643"/>
                      </a:cubicBezTo>
                      <a:cubicBezTo>
                        <a:pt x="163324" y="118346"/>
                        <a:pt x="175508" y="97574"/>
                        <a:pt x="170211" y="77248"/>
                      </a:cubicBezTo>
                      <a:cubicBezTo>
                        <a:pt x="165840" y="60476"/>
                        <a:pt x="150682" y="48780"/>
                        <a:pt x="133350" y="4880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1267815" y="4602053"/>
                  <a:ext cx="530900" cy="314311"/>
                </a:xfrm>
                <a:custGeom>
                  <a:avLst/>
                  <a:gdLst/>
                  <a:ahLst/>
                  <a:cxnLst/>
                  <a:rect l="l" t="t" r="r" b="b"/>
                  <a:pathLst>
                    <a:path w="530900" h="314311" extrusionOk="0">
                      <a:moveTo>
                        <a:pt x="21419" y="145172"/>
                      </a:moveTo>
                      <a:cubicBezTo>
                        <a:pt x="-2443" y="176416"/>
                        <a:pt x="-6718" y="218422"/>
                        <a:pt x="10360" y="253833"/>
                      </a:cubicBezTo>
                      <a:cubicBezTo>
                        <a:pt x="27461" y="289337"/>
                        <a:pt x="62774" y="312492"/>
                        <a:pt x="102153" y="314021"/>
                      </a:cubicBezTo>
                      <a:lnTo>
                        <a:pt x="102762" y="314021"/>
                      </a:lnTo>
                      <a:lnTo>
                        <a:pt x="130775" y="314307"/>
                      </a:lnTo>
                      <a:lnTo>
                        <a:pt x="441767" y="314307"/>
                      </a:lnTo>
                      <a:cubicBezTo>
                        <a:pt x="490481" y="314818"/>
                        <a:pt x="530386" y="275739"/>
                        <a:pt x="530896" y="227025"/>
                      </a:cubicBezTo>
                      <a:cubicBezTo>
                        <a:pt x="531367" y="182068"/>
                        <a:pt x="497952" y="143950"/>
                        <a:pt x="453320" y="138533"/>
                      </a:cubicBezTo>
                      <a:cubicBezTo>
                        <a:pt x="448384" y="111016"/>
                        <a:pt x="432727" y="86583"/>
                        <a:pt x="409791" y="70600"/>
                      </a:cubicBezTo>
                      <a:cubicBezTo>
                        <a:pt x="391767" y="57994"/>
                        <a:pt x="370293" y="51255"/>
                        <a:pt x="348298" y="51303"/>
                      </a:cubicBezTo>
                      <a:cubicBezTo>
                        <a:pt x="341481" y="51296"/>
                        <a:pt x="334678" y="51933"/>
                        <a:pt x="327981" y="53208"/>
                      </a:cubicBezTo>
                      <a:cubicBezTo>
                        <a:pt x="304691" y="19731"/>
                        <a:pt x="266435" y="-161"/>
                        <a:pt x="225654" y="1"/>
                      </a:cubicBezTo>
                      <a:cubicBezTo>
                        <a:pt x="215926" y="5"/>
                        <a:pt x="206231" y="1136"/>
                        <a:pt x="196765" y="3373"/>
                      </a:cubicBezTo>
                      <a:cubicBezTo>
                        <a:pt x="148229" y="14575"/>
                        <a:pt x="111230" y="53928"/>
                        <a:pt x="103039" y="103061"/>
                      </a:cubicBezTo>
                      <a:cubicBezTo>
                        <a:pt x="70908" y="104204"/>
                        <a:pt x="40971" y="119649"/>
                        <a:pt x="21419" y="145172"/>
                      </a:cubicBezTo>
                      <a:close/>
                      <a:moveTo>
                        <a:pt x="106706" y="122045"/>
                      </a:moveTo>
                      <a:cubicBezTo>
                        <a:pt x="111282" y="122046"/>
                        <a:pt x="115853" y="122403"/>
                        <a:pt x="120374" y="123112"/>
                      </a:cubicBezTo>
                      <a:cubicBezTo>
                        <a:pt x="120420" y="123122"/>
                        <a:pt x="120466" y="123094"/>
                        <a:pt x="120477" y="123047"/>
                      </a:cubicBezTo>
                      <a:cubicBezTo>
                        <a:pt x="120478" y="123040"/>
                        <a:pt x="120479" y="123033"/>
                        <a:pt x="120479" y="123026"/>
                      </a:cubicBezTo>
                      <a:cubicBezTo>
                        <a:pt x="120479" y="122512"/>
                        <a:pt x="120479" y="120711"/>
                        <a:pt x="120479" y="120035"/>
                      </a:cubicBezTo>
                      <a:cubicBezTo>
                        <a:pt x="121996" y="72832"/>
                        <a:pt x="155093" y="32561"/>
                        <a:pt x="201108" y="21928"/>
                      </a:cubicBezTo>
                      <a:cubicBezTo>
                        <a:pt x="247971" y="10792"/>
                        <a:pt x="296441" y="32718"/>
                        <a:pt x="319018" y="75268"/>
                      </a:cubicBezTo>
                      <a:cubicBezTo>
                        <a:pt x="319052" y="75293"/>
                        <a:pt x="319098" y="75293"/>
                        <a:pt x="319132" y="75268"/>
                      </a:cubicBezTo>
                      <a:cubicBezTo>
                        <a:pt x="345926" y="65953"/>
                        <a:pt x="375559" y="70025"/>
                        <a:pt x="398847" y="86221"/>
                      </a:cubicBezTo>
                      <a:cubicBezTo>
                        <a:pt x="421551" y="101965"/>
                        <a:pt x="435332" y="127637"/>
                        <a:pt x="435909" y="155258"/>
                      </a:cubicBezTo>
                      <a:cubicBezTo>
                        <a:pt x="435909" y="155573"/>
                        <a:pt x="435909" y="156706"/>
                        <a:pt x="435909" y="157049"/>
                      </a:cubicBezTo>
                      <a:cubicBezTo>
                        <a:pt x="435909" y="157106"/>
                        <a:pt x="435909" y="157135"/>
                        <a:pt x="436014" y="157125"/>
                      </a:cubicBezTo>
                      <a:cubicBezTo>
                        <a:pt x="437910" y="156903"/>
                        <a:pt x="439820" y="156814"/>
                        <a:pt x="441729" y="156859"/>
                      </a:cubicBezTo>
                      <a:cubicBezTo>
                        <a:pt x="479949" y="156410"/>
                        <a:pt x="511296" y="187030"/>
                        <a:pt x="511744" y="225251"/>
                      </a:cubicBezTo>
                      <a:cubicBezTo>
                        <a:pt x="512193" y="263471"/>
                        <a:pt x="481573" y="294818"/>
                        <a:pt x="443353" y="295266"/>
                      </a:cubicBezTo>
                      <a:cubicBezTo>
                        <a:pt x="442812" y="295273"/>
                        <a:pt x="442270" y="295273"/>
                        <a:pt x="441729" y="295266"/>
                      </a:cubicBezTo>
                      <a:lnTo>
                        <a:pt x="130966" y="295266"/>
                      </a:lnTo>
                      <a:lnTo>
                        <a:pt x="102962" y="294981"/>
                      </a:lnTo>
                      <a:cubicBezTo>
                        <a:pt x="70628" y="293705"/>
                        <a:pt x="41627" y="274713"/>
                        <a:pt x="27534" y="245584"/>
                      </a:cubicBezTo>
                      <a:cubicBezTo>
                        <a:pt x="13613" y="216604"/>
                        <a:pt x="17109" y="182268"/>
                        <a:pt x="36583" y="156687"/>
                      </a:cubicBezTo>
                      <a:cubicBezTo>
                        <a:pt x="53260" y="134818"/>
                        <a:pt x="79202" y="122001"/>
                        <a:pt x="106706" y="1220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56" name="Google Shape;156;p2" descr="Binární obrys"/>
              <p:cNvPicPr preferRelativeResize="0"/>
              <p:nvPr/>
            </p:nvPicPr>
            <p:blipFill rotWithShape="1">
              <a:blip r:embed="rId12">
                <a:alphaModFix/>
              </a:blip>
              <a:srcRect/>
              <a:stretch/>
            </p:blipFill>
            <p:spPr>
              <a:xfrm>
                <a:off x="495144" y="3170209"/>
                <a:ext cx="914400" cy="914400"/>
              </a:xfrm>
              <a:prstGeom prst="rect">
                <a:avLst/>
              </a:prstGeom>
              <a:noFill/>
              <a:ln>
                <a:noFill/>
              </a:ln>
            </p:spPr>
          </p:pic>
          <p:pic>
            <p:nvPicPr>
              <p:cNvPr id="157" name="Google Shape;157;p2" descr="Vysílač mobilní sítě obrys"/>
              <p:cNvPicPr preferRelativeResize="0"/>
              <p:nvPr/>
            </p:nvPicPr>
            <p:blipFill rotWithShape="1">
              <a:blip r:embed="rId13">
                <a:alphaModFix/>
              </a:blip>
              <a:srcRect/>
              <a:stretch/>
            </p:blipFill>
            <p:spPr>
              <a:xfrm>
                <a:off x="3328338" y="3218074"/>
                <a:ext cx="1127729" cy="1127729"/>
              </a:xfrm>
              <a:prstGeom prst="rect">
                <a:avLst/>
              </a:prstGeom>
              <a:noFill/>
              <a:ln>
                <a:noFill/>
              </a:ln>
            </p:spPr>
          </p:pic>
          <p:pic>
            <p:nvPicPr>
              <p:cNvPr id="158" name="Google Shape;158;p2" descr="Cloud Computing obrys"/>
              <p:cNvPicPr preferRelativeResize="0"/>
              <p:nvPr/>
            </p:nvPicPr>
            <p:blipFill rotWithShape="1">
              <a:blip r:embed="rId14">
                <a:alphaModFix/>
              </a:blip>
              <a:srcRect/>
              <a:stretch/>
            </p:blipFill>
            <p:spPr>
              <a:xfrm>
                <a:off x="2795708" y="2654875"/>
                <a:ext cx="914400" cy="914400"/>
              </a:xfrm>
              <a:prstGeom prst="rect">
                <a:avLst/>
              </a:prstGeom>
              <a:noFill/>
              <a:ln>
                <a:noFill/>
              </a:ln>
            </p:spPr>
          </p:pic>
          <p:pic>
            <p:nvPicPr>
              <p:cNvPr id="159" name="Google Shape;159;p2" descr="Internet obrys"/>
              <p:cNvPicPr preferRelativeResize="0"/>
              <p:nvPr/>
            </p:nvPicPr>
            <p:blipFill rotWithShape="1">
              <a:blip r:embed="rId15">
                <a:alphaModFix/>
              </a:blip>
              <a:srcRect/>
              <a:stretch/>
            </p:blipFill>
            <p:spPr>
              <a:xfrm>
                <a:off x="3171367" y="4251193"/>
                <a:ext cx="914400" cy="914400"/>
              </a:xfrm>
              <a:prstGeom prst="rect">
                <a:avLst/>
              </a:prstGeom>
              <a:noFill/>
              <a:ln>
                <a:noFill/>
              </a:ln>
            </p:spPr>
          </p:pic>
          <p:pic>
            <p:nvPicPr>
              <p:cNvPr id="160" name="Google Shape;160;p2" descr="Binární obrys"/>
              <p:cNvPicPr preferRelativeResize="0"/>
              <p:nvPr/>
            </p:nvPicPr>
            <p:blipFill rotWithShape="1">
              <a:blip r:embed="rId12">
                <a:alphaModFix/>
              </a:blip>
              <a:srcRect/>
              <a:stretch/>
            </p:blipFill>
            <p:spPr>
              <a:xfrm>
                <a:off x="489589" y="3917561"/>
                <a:ext cx="914400" cy="914400"/>
              </a:xfrm>
              <a:prstGeom prst="rect">
                <a:avLst/>
              </a:prstGeom>
              <a:noFill/>
              <a:ln>
                <a:noFill/>
              </a:ln>
            </p:spPr>
          </p:pic>
          <p:pic>
            <p:nvPicPr>
              <p:cNvPr id="161" name="Google Shape;161;p2" descr="Internet obrys"/>
              <p:cNvPicPr preferRelativeResize="0"/>
              <p:nvPr/>
            </p:nvPicPr>
            <p:blipFill rotWithShape="1">
              <a:blip r:embed="rId15">
                <a:alphaModFix/>
              </a:blip>
              <a:srcRect/>
              <a:stretch/>
            </p:blipFill>
            <p:spPr>
              <a:xfrm>
                <a:off x="1033320" y="4770177"/>
                <a:ext cx="914400" cy="914400"/>
              </a:xfrm>
              <a:prstGeom prst="rect">
                <a:avLst/>
              </a:prstGeom>
              <a:noFill/>
              <a:ln>
                <a:noFill/>
              </a:ln>
            </p:spPr>
          </p:pic>
        </p:grpSp>
      </p:grpSp>
      <p:grpSp>
        <p:nvGrpSpPr>
          <p:cNvPr id="2" name="Skupina 1">
            <a:extLst>
              <a:ext uri="{FF2B5EF4-FFF2-40B4-BE49-F238E27FC236}">
                <a16:creationId xmlns:a16="http://schemas.microsoft.com/office/drawing/2014/main" id="{739CA406-3102-138C-16B1-A7BFBADAD4E0}"/>
              </a:ext>
            </a:extLst>
          </p:cNvPr>
          <p:cNvGrpSpPr/>
          <p:nvPr/>
        </p:nvGrpSpPr>
        <p:grpSpPr>
          <a:xfrm>
            <a:off x="1241719" y="2803918"/>
            <a:ext cx="6666091" cy="4319770"/>
            <a:chOff x="1241719" y="2803918"/>
            <a:chExt cx="6666091" cy="4319770"/>
          </a:xfrm>
        </p:grpSpPr>
        <p:sp>
          <p:nvSpPr>
            <p:cNvPr id="96" name="Google Shape;96;p2"/>
            <p:cNvSpPr/>
            <p:nvPr/>
          </p:nvSpPr>
          <p:spPr>
            <a:xfrm>
              <a:off x="3272453" y="5800289"/>
              <a:ext cx="2970103" cy="1323399"/>
            </a:xfrm>
            <a:prstGeom prst="rect">
              <a:avLst/>
            </a:prstGeom>
            <a:noFill/>
            <a:ln>
              <a:noFill/>
            </a:ln>
          </p:spPr>
          <p:txBody>
            <a:bodyPr spcFirstLastPara="1" wrap="square" lIns="91425" tIns="45700" rIns="91425" bIns="45700" anchor="t" anchorCtr="0">
              <a:spAutoFit/>
            </a:bodyPr>
            <a:lstStyle/>
            <a:p>
              <a:pPr>
                <a:buSzPts val="1800"/>
              </a:pPr>
              <a:r>
                <a:rPr lang="fr-FR" sz="1600" dirty="0">
                  <a:latin typeface="+mn-lt"/>
                  <a:cs typeface="Calibri"/>
                  <a:sym typeface="Calibri"/>
                </a:rPr>
                <a:t>C’est ce qui distingue la 4ème révolution industrielle actuelle des phases précédentes de développement technologique. 
</a:t>
              </a:r>
              <a:endParaRPr sz="1600" dirty="0">
                <a:latin typeface="+mn-lt"/>
                <a:cs typeface="Calibri"/>
              </a:endParaRPr>
            </a:p>
          </p:txBody>
        </p:sp>
        <p:grpSp>
          <p:nvGrpSpPr>
            <p:cNvPr id="162" name="Google Shape;162;p2"/>
            <p:cNvGrpSpPr/>
            <p:nvPr/>
          </p:nvGrpSpPr>
          <p:grpSpPr>
            <a:xfrm>
              <a:off x="1241719" y="2803918"/>
              <a:ext cx="6666091" cy="3001032"/>
              <a:chOff x="1241719" y="2803918"/>
              <a:chExt cx="6666091" cy="3001032"/>
            </a:xfrm>
          </p:grpSpPr>
          <p:sp>
            <p:nvSpPr>
              <p:cNvPr id="163" name="Google Shape;163;p2"/>
              <p:cNvSpPr/>
              <p:nvPr/>
            </p:nvSpPr>
            <p:spPr>
              <a:xfrm>
                <a:off x="4031071" y="5404881"/>
                <a:ext cx="1479545" cy="400069"/>
              </a:xfrm>
              <a:prstGeom prst="rect">
                <a:avLst/>
              </a:prstGeom>
              <a:noFill/>
              <a:ln>
                <a:noFill/>
              </a:ln>
            </p:spPr>
            <p:txBody>
              <a:bodyPr spcFirstLastPara="1" wrap="square" lIns="91425" tIns="45700" rIns="91425" bIns="45700" anchor="t" anchorCtr="0">
                <a:spAutoFit/>
              </a:bodyPr>
              <a:lstStyle/>
              <a:p>
                <a:pPr>
                  <a:buSzPts val="1800"/>
                </a:pPr>
                <a:r>
                  <a:rPr lang="es-ES" sz="2000" b="1" dirty="0">
                    <a:solidFill>
                      <a:srgbClr val="18C320"/>
                    </a:solidFill>
                    <a:latin typeface="+mn-lt"/>
                    <a:cs typeface="Calibri"/>
                    <a:sym typeface="Calibri"/>
                  </a:rPr>
                  <a:t>SYSTÈME</a:t>
                </a:r>
                <a:endParaRPr sz="2000" b="1" dirty="0">
                  <a:solidFill>
                    <a:srgbClr val="18C320"/>
                  </a:solidFill>
                  <a:latin typeface="+mn-lt"/>
                  <a:cs typeface="Calibri"/>
                </a:endParaRPr>
              </a:p>
            </p:txBody>
          </p:sp>
          <p:grpSp>
            <p:nvGrpSpPr>
              <p:cNvPr id="164" name="Google Shape;164;p2"/>
              <p:cNvGrpSpPr/>
              <p:nvPr/>
            </p:nvGrpSpPr>
            <p:grpSpPr>
              <a:xfrm>
                <a:off x="1241719" y="2803918"/>
                <a:ext cx="6666091" cy="2700285"/>
                <a:chOff x="1241719" y="2803918"/>
                <a:chExt cx="6666091" cy="2700285"/>
              </a:xfrm>
            </p:grpSpPr>
            <p:cxnSp>
              <p:nvCxnSpPr>
                <p:cNvPr id="165" name="Google Shape;165;p2"/>
                <p:cNvCxnSpPr/>
                <p:nvPr/>
              </p:nvCxnSpPr>
              <p:spPr>
                <a:xfrm rot="10800000" flipH="1">
                  <a:off x="1288026" y="3697956"/>
                  <a:ext cx="362739" cy="219605"/>
                </a:xfrm>
                <a:prstGeom prst="straightConnector1">
                  <a:avLst/>
                </a:prstGeom>
                <a:noFill/>
                <a:ln w="44450" cap="flat" cmpd="sng">
                  <a:solidFill>
                    <a:srgbClr val="BD4B48"/>
                  </a:solidFill>
                  <a:prstDash val="solid"/>
                  <a:round/>
                  <a:headEnd type="triangle" w="med" len="med"/>
                  <a:tailEnd type="triangle" w="med" len="med"/>
                </a:ln>
              </p:spPr>
            </p:cxnSp>
            <p:cxnSp>
              <p:nvCxnSpPr>
                <p:cNvPr id="166" name="Google Shape;166;p2"/>
                <p:cNvCxnSpPr/>
                <p:nvPr/>
              </p:nvCxnSpPr>
              <p:spPr>
                <a:xfrm rot="10800000" flipH="1">
                  <a:off x="1892902" y="4970619"/>
                  <a:ext cx="362739" cy="219605"/>
                </a:xfrm>
                <a:prstGeom prst="straightConnector1">
                  <a:avLst/>
                </a:prstGeom>
                <a:noFill/>
                <a:ln w="44450" cap="flat" cmpd="sng">
                  <a:solidFill>
                    <a:srgbClr val="BD4B48"/>
                  </a:solidFill>
                  <a:prstDash val="solid"/>
                  <a:round/>
                  <a:headEnd type="triangle" w="med" len="med"/>
                  <a:tailEnd type="triangle" w="med" len="med"/>
                </a:ln>
              </p:spPr>
            </p:cxnSp>
            <p:cxnSp>
              <p:nvCxnSpPr>
                <p:cNvPr id="167" name="Google Shape;167;p2"/>
                <p:cNvCxnSpPr/>
                <p:nvPr/>
              </p:nvCxnSpPr>
              <p:spPr>
                <a:xfrm rot="10800000" flipH="1">
                  <a:off x="2374900" y="3315060"/>
                  <a:ext cx="487715" cy="16911"/>
                </a:xfrm>
                <a:prstGeom prst="straightConnector1">
                  <a:avLst/>
                </a:prstGeom>
                <a:noFill/>
                <a:ln w="44450" cap="flat" cmpd="sng">
                  <a:solidFill>
                    <a:srgbClr val="BD4B48"/>
                  </a:solidFill>
                  <a:prstDash val="solid"/>
                  <a:round/>
                  <a:headEnd type="triangle" w="med" len="med"/>
                  <a:tailEnd type="triangle" w="med" len="med"/>
                </a:ln>
              </p:spPr>
            </p:cxnSp>
            <p:cxnSp>
              <p:nvCxnSpPr>
                <p:cNvPr id="168" name="Google Shape;168;p2"/>
                <p:cNvCxnSpPr>
                  <a:stCxn id="128" idx="3"/>
                </p:cNvCxnSpPr>
                <p:nvPr/>
              </p:nvCxnSpPr>
              <p:spPr>
                <a:xfrm rot="10800000" flipH="1">
                  <a:off x="2650075" y="3416289"/>
                  <a:ext cx="285900" cy="686400"/>
                </a:xfrm>
                <a:prstGeom prst="straightConnector1">
                  <a:avLst/>
                </a:prstGeom>
                <a:noFill/>
                <a:ln w="44450" cap="flat" cmpd="sng">
                  <a:solidFill>
                    <a:srgbClr val="BD4B48"/>
                  </a:solidFill>
                  <a:prstDash val="solid"/>
                  <a:round/>
                  <a:headEnd type="triangle" w="med" len="med"/>
                  <a:tailEnd type="triangle" w="med" len="med"/>
                </a:ln>
              </p:spPr>
            </p:cxnSp>
            <p:cxnSp>
              <p:nvCxnSpPr>
                <p:cNvPr id="169" name="Google Shape;169;p2"/>
                <p:cNvCxnSpPr/>
                <p:nvPr/>
              </p:nvCxnSpPr>
              <p:spPr>
                <a:xfrm>
                  <a:off x="3176652" y="3462331"/>
                  <a:ext cx="422139" cy="524351"/>
                </a:xfrm>
                <a:prstGeom prst="straightConnector1">
                  <a:avLst/>
                </a:prstGeom>
                <a:noFill/>
                <a:ln w="44450" cap="flat" cmpd="sng">
                  <a:solidFill>
                    <a:srgbClr val="BD4B48"/>
                  </a:solidFill>
                  <a:prstDash val="solid"/>
                  <a:round/>
                  <a:headEnd type="triangle" w="med" len="med"/>
                  <a:tailEnd type="triangle" w="med" len="med"/>
                </a:ln>
              </p:spPr>
            </p:cxnSp>
            <p:cxnSp>
              <p:nvCxnSpPr>
                <p:cNvPr id="170" name="Google Shape;170;p2"/>
                <p:cNvCxnSpPr/>
                <p:nvPr/>
              </p:nvCxnSpPr>
              <p:spPr>
                <a:xfrm>
                  <a:off x="1254844" y="4084609"/>
                  <a:ext cx="554144" cy="302796"/>
                </a:xfrm>
                <a:prstGeom prst="straightConnector1">
                  <a:avLst/>
                </a:prstGeom>
                <a:noFill/>
                <a:ln w="44450" cap="flat" cmpd="sng">
                  <a:solidFill>
                    <a:srgbClr val="BD4B48"/>
                  </a:solidFill>
                  <a:prstDash val="solid"/>
                  <a:round/>
                  <a:headEnd type="triangle" w="med" len="med"/>
                  <a:tailEnd type="triangle" w="med" len="med"/>
                </a:ln>
              </p:spPr>
            </p:cxnSp>
            <p:cxnSp>
              <p:nvCxnSpPr>
                <p:cNvPr id="171" name="Google Shape;171;p2"/>
                <p:cNvCxnSpPr/>
                <p:nvPr/>
              </p:nvCxnSpPr>
              <p:spPr>
                <a:xfrm>
                  <a:off x="5880706" y="3060731"/>
                  <a:ext cx="692769" cy="360133"/>
                </a:xfrm>
                <a:prstGeom prst="straightConnector1">
                  <a:avLst/>
                </a:prstGeom>
                <a:noFill/>
                <a:ln w="44450" cap="flat" cmpd="sng">
                  <a:solidFill>
                    <a:srgbClr val="BD4B48"/>
                  </a:solidFill>
                  <a:prstDash val="solid"/>
                  <a:round/>
                  <a:headEnd type="triangle" w="med" len="med"/>
                  <a:tailEnd type="triangle" w="med" len="med"/>
                </a:ln>
              </p:spPr>
            </p:cxnSp>
            <p:cxnSp>
              <p:nvCxnSpPr>
                <p:cNvPr id="172" name="Google Shape;172;p2"/>
                <p:cNvCxnSpPr/>
                <p:nvPr/>
              </p:nvCxnSpPr>
              <p:spPr>
                <a:xfrm>
                  <a:off x="1241719" y="4421165"/>
                  <a:ext cx="277266" cy="500607"/>
                </a:xfrm>
                <a:prstGeom prst="straightConnector1">
                  <a:avLst/>
                </a:prstGeom>
                <a:noFill/>
                <a:ln w="44450" cap="flat" cmpd="sng">
                  <a:solidFill>
                    <a:srgbClr val="BD4B48"/>
                  </a:solidFill>
                  <a:prstDash val="solid"/>
                  <a:round/>
                  <a:headEnd type="triangle" w="med" len="med"/>
                  <a:tailEnd type="triangle" w="med" len="med"/>
                </a:ln>
              </p:spPr>
            </p:cxnSp>
            <p:cxnSp>
              <p:nvCxnSpPr>
                <p:cNvPr id="173" name="Google Shape;173;p2"/>
                <p:cNvCxnSpPr/>
                <p:nvPr/>
              </p:nvCxnSpPr>
              <p:spPr>
                <a:xfrm rot="10800000" flipH="1">
                  <a:off x="2951281" y="4073180"/>
                  <a:ext cx="602088" cy="184344"/>
                </a:xfrm>
                <a:prstGeom prst="straightConnector1">
                  <a:avLst/>
                </a:prstGeom>
                <a:noFill/>
                <a:ln w="44450" cap="flat" cmpd="sng">
                  <a:solidFill>
                    <a:srgbClr val="BD4B48"/>
                  </a:solidFill>
                  <a:prstDash val="solid"/>
                  <a:round/>
                  <a:headEnd type="triangle" w="med" len="med"/>
                  <a:tailEnd type="triangle" w="med" len="med"/>
                </a:ln>
              </p:spPr>
            </p:cxnSp>
            <p:cxnSp>
              <p:nvCxnSpPr>
                <p:cNvPr id="174" name="Google Shape;174;p2"/>
                <p:cNvCxnSpPr/>
                <p:nvPr/>
              </p:nvCxnSpPr>
              <p:spPr>
                <a:xfrm>
                  <a:off x="2959061" y="4435537"/>
                  <a:ext cx="369277" cy="239507"/>
                </a:xfrm>
                <a:prstGeom prst="straightConnector1">
                  <a:avLst/>
                </a:prstGeom>
                <a:noFill/>
                <a:ln w="44450" cap="flat" cmpd="sng">
                  <a:solidFill>
                    <a:srgbClr val="BD4B48"/>
                  </a:solidFill>
                  <a:prstDash val="solid"/>
                  <a:round/>
                  <a:headEnd type="triangle" w="med" len="med"/>
                  <a:tailEnd type="triangle" w="med" len="med"/>
                </a:ln>
              </p:spPr>
            </p:cxnSp>
            <p:cxnSp>
              <p:nvCxnSpPr>
                <p:cNvPr id="175" name="Google Shape;175;p2"/>
                <p:cNvCxnSpPr/>
                <p:nvPr/>
              </p:nvCxnSpPr>
              <p:spPr>
                <a:xfrm rot="10800000" flipH="1">
                  <a:off x="3709401" y="4067402"/>
                  <a:ext cx="182801" cy="381499"/>
                </a:xfrm>
                <a:prstGeom prst="straightConnector1">
                  <a:avLst/>
                </a:prstGeom>
                <a:noFill/>
                <a:ln w="44450" cap="flat" cmpd="sng">
                  <a:solidFill>
                    <a:srgbClr val="BD4B48"/>
                  </a:solidFill>
                  <a:prstDash val="solid"/>
                  <a:round/>
                  <a:headEnd type="triangle" w="med" len="med"/>
                  <a:tailEnd type="triangle" w="med" len="med"/>
                </a:ln>
              </p:spPr>
            </p:cxnSp>
            <p:cxnSp>
              <p:nvCxnSpPr>
                <p:cNvPr id="176" name="Google Shape;176;p2"/>
                <p:cNvCxnSpPr/>
                <p:nvPr/>
              </p:nvCxnSpPr>
              <p:spPr>
                <a:xfrm rot="10800000" flipH="1">
                  <a:off x="3844128" y="2940113"/>
                  <a:ext cx="507114" cy="343558"/>
                </a:xfrm>
                <a:prstGeom prst="straightConnector1">
                  <a:avLst/>
                </a:prstGeom>
                <a:noFill/>
                <a:ln w="44450" cap="flat" cmpd="sng">
                  <a:solidFill>
                    <a:srgbClr val="BD4B48"/>
                  </a:solidFill>
                  <a:prstDash val="solid"/>
                  <a:round/>
                  <a:headEnd type="triangle" w="med" len="med"/>
                  <a:tailEnd type="triangle" w="med" len="med"/>
                </a:ln>
              </p:spPr>
            </p:cxnSp>
            <p:cxnSp>
              <p:nvCxnSpPr>
                <p:cNvPr id="177" name="Google Shape;177;p2"/>
                <p:cNvCxnSpPr/>
                <p:nvPr/>
              </p:nvCxnSpPr>
              <p:spPr>
                <a:xfrm rot="10800000" flipH="1">
                  <a:off x="3558867" y="2803918"/>
                  <a:ext cx="819763" cy="18688"/>
                </a:xfrm>
                <a:prstGeom prst="straightConnector1">
                  <a:avLst/>
                </a:prstGeom>
                <a:noFill/>
                <a:ln w="44450" cap="flat" cmpd="sng">
                  <a:solidFill>
                    <a:srgbClr val="BD4B48"/>
                  </a:solidFill>
                  <a:prstDash val="solid"/>
                  <a:round/>
                  <a:headEnd type="triangle" w="med" len="med"/>
                  <a:tailEnd type="triangle" w="med" len="med"/>
                </a:ln>
              </p:spPr>
            </p:cxnSp>
            <p:cxnSp>
              <p:nvCxnSpPr>
                <p:cNvPr id="178" name="Google Shape;178;p2"/>
                <p:cNvCxnSpPr/>
                <p:nvPr/>
              </p:nvCxnSpPr>
              <p:spPr>
                <a:xfrm rot="10800000" flipH="1">
                  <a:off x="3952195" y="4708393"/>
                  <a:ext cx="543073" cy="22032"/>
                </a:xfrm>
                <a:prstGeom prst="straightConnector1">
                  <a:avLst/>
                </a:prstGeom>
                <a:noFill/>
                <a:ln w="44450" cap="flat" cmpd="sng">
                  <a:solidFill>
                    <a:srgbClr val="BD4B48"/>
                  </a:solidFill>
                  <a:prstDash val="solid"/>
                  <a:round/>
                  <a:headEnd type="triangle" w="med" len="med"/>
                  <a:tailEnd type="triangle" w="med" len="med"/>
                </a:ln>
              </p:spPr>
            </p:cxnSp>
            <p:cxnSp>
              <p:nvCxnSpPr>
                <p:cNvPr id="179" name="Google Shape;179;p2"/>
                <p:cNvCxnSpPr/>
                <p:nvPr/>
              </p:nvCxnSpPr>
              <p:spPr>
                <a:xfrm>
                  <a:off x="4197614" y="4017683"/>
                  <a:ext cx="410139" cy="307650"/>
                </a:xfrm>
                <a:prstGeom prst="straightConnector1">
                  <a:avLst/>
                </a:prstGeom>
                <a:noFill/>
                <a:ln w="44450" cap="flat" cmpd="sng">
                  <a:solidFill>
                    <a:srgbClr val="BD4B48"/>
                  </a:solidFill>
                  <a:prstDash val="solid"/>
                  <a:round/>
                  <a:headEnd type="triangle" w="med" len="med"/>
                  <a:tailEnd type="triangle" w="med" len="med"/>
                </a:ln>
              </p:spPr>
            </p:cxnSp>
            <p:cxnSp>
              <p:nvCxnSpPr>
                <p:cNvPr id="180" name="Google Shape;180;p2"/>
                <p:cNvCxnSpPr/>
                <p:nvPr/>
              </p:nvCxnSpPr>
              <p:spPr>
                <a:xfrm>
                  <a:off x="4960000" y="4730425"/>
                  <a:ext cx="629218" cy="9904"/>
                </a:xfrm>
                <a:prstGeom prst="straightConnector1">
                  <a:avLst/>
                </a:prstGeom>
                <a:noFill/>
                <a:ln w="44450" cap="flat" cmpd="sng">
                  <a:solidFill>
                    <a:srgbClr val="BD4B48"/>
                  </a:solidFill>
                  <a:prstDash val="solid"/>
                  <a:round/>
                  <a:headEnd type="triangle" w="med" len="med"/>
                  <a:tailEnd type="triangle" w="med" len="med"/>
                </a:ln>
              </p:spPr>
            </p:cxnSp>
            <p:cxnSp>
              <p:nvCxnSpPr>
                <p:cNvPr id="181" name="Google Shape;181;p2"/>
                <p:cNvCxnSpPr/>
                <p:nvPr/>
              </p:nvCxnSpPr>
              <p:spPr>
                <a:xfrm rot="10800000" flipH="1">
                  <a:off x="4821189" y="4033484"/>
                  <a:ext cx="402786" cy="420741"/>
                </a:xfrm>
                <a:prstGeom prst="straightConnector1">
                  <a:avLst/>
                </a:prstGeom>
                <a:noFill/>
                <a:ln w="44450" cap="flat" cmpd="sng">
                  <a:solidFill>
                    <a:srgbClr val="BD4B48"/>
                  </a:solidFill>
                  <a:prstDash val="solid"/>
                  <a:round/>
                  <a:headEnd type="triangle" w="med" len="med"/>
                  <a:tailEnd type="triangle" w="med" len="med"/>
                </a:ln>
              </p:spPr>
            </p:cxnSp>
            <p:cxnSp>
              <p:nvCxnSpPr>
                <p:cNvPr id="182" name="Google Shape;182;p2"/>
                <p:cNvCxnSpPr/>
                <p:nvPr/>
              </p:nvCxnSpPr>
              <p:spPr>
                <a:xfrm rot="10800000" flipH="1">
                  <a:off x="4828878" y="2908331"/>
                  <a:ext cx="708758" cy="21922"/>
                </a:xfrm>
                <a:prstGeom prst="straightConnector1">
                  <a:avLst/>
                </a:prstGeom>
                <a:noFill/>
                <a:ln w="44450" cap="flat" cmpd="sng">
                  <a:solidFill>
                    <a:srgbClr val="BD4B48"/>
                  </a:solidFill>
                  <a:prstDash val="solid"/>
                  <a:round/>
                  <a:headEnd type="triangle" w="med" len="med"/>
                  <a:tailEnd type="triangle" w="med" len="med"/>
                </a:ln>
              </p:spPr>
            </p:cxnSp>
            <p:cxnSp>
              <p:nvCxnSpPr>
                <p:cNvPr id="183" name="Google Shape;183;p2"/>
                <p:cNvCxnSpPr>
                  <a:endCxn id="92" idx="2"/>
                </p:cNvCxnSpPr>
                <p:nvPr/>
              </p:nvCxnSpPr>
              <p:spPr>
                <a:xfrm rot="10800000" flipH="1">
                  <a:off x="6863161" y="3869522"/>
                  <a:ext cx="17700" cy="811800"/>
                </a:xfrm>
                <a:prstGeom prst="straightConnector1">
                  <a:avLst/>
                </a:prstGeom>
                <a:noFill/>
                <a:ln w="44450" cap="flat" cmpd="sng">
                  <a:solidFill>
                    <a:srgbClr val="BD4B48"/>
                  </a:solidFill>
                  <a:prstDash val="solid"/>
                  <a:round/>
                  <a:headEnd type="triangle" w="med" len="med"/>
                  <a:tailEnd type="triangle" w="med" len="med"/>
                </a:ln>
              </p:spPr>
            </p:cxnSp>
            <p:cxnSp>
              <p:nvCxnSpPr>
                <p:cNvPr id="184" name="Google Shape;184;p2"/>
                <p:cNvCxnSpPr/>
                <p:nvPr/>
              </p:nvCxnSpPr>
              <p:spPr>
                <a:xfrm rot="10800000" flipH="1">
                  <a:off x="5734603" y="3665226"/>
                  <a:ext cx="819763" cy="18688"/>
                </a:xfrm>
                <a:prstGeom prst="straightConnector1">
                  <a:avLst/>
                </a:prstGeom>
                <a:noFill/>
                <a:ln w="44450" cap="flat" cmpd="sng">
                  <a:solidFill>
                    <a:srgbClr val="BD4B48"/>
                  </a:solidFill>
                  <a:prstDash val="solid"/>
                  <a:round/>
                  <a:headEnd type="triangle" w="med" len="med"/>
                  <a:tailEnd type="triangle" w="med" len="med"/>
                </a:ln>
              </p:spPr>
            </p:cxnSp>
            <p:cxnSp>
              <p:nvCxnSpPr>
                <p:cNvPr id="185" name="Google Shape;185;p2"/>
                <p:cNvCxnSpPr/>
                <p:nvPr/>
              </p:nvCxnSpPr>
              <p:spPr>
                <a:xfrm rot="10800000" flipH="1">
                  <a:off x="6176537" y="3840674"/>
                  <a:ext cx="535122" cy="543459"/>
                </a:xfrm>
                <a:prstGeom prst="straightConnector1">
                  <a:avLst/>
                </a:prstGeom>
                <a:noFill/>
                <a:ln w="44450" cap="flat" cmpd="sng">
                  <a:solidFill>
                    <a:srgbClr val="BD4B48"/>
                  </a:solidFill>
                  <a:prstDash val="solid"/>
                  <a:round/>
                  <a:headEnd type="triangle" w="med" len="med"/>
                  <a:tailEnd type="triangle" w="med" len="med"/>
                </a:ln>
              </p:spPr>
            </p:cxnSp>
            <p:cxnSp>
              <p:nvCxnSpPr>
                <p:cNvPr id="186" name="Google Shape;186;p2"/>
                <p:cNvCxnSpPr/>
                <p:nvPr/>
              </p:nvCxnSpPr>
              <p:spPr>
                <a:xfrm rot="10800000" flipH="1">
                  <a:off x="7723842" y="3569275"/>
                  <a:ext cx="183968" cy="459497"/>
                </a:xfrm>
                <a:prstGeom prst="straightConnector1">
                  <a:avLst/>
                </a:prstGeom>
                <a:noFill/>
                <a:ln w="44450" cap="flat" cmpd="sng">
                  <a:solidFill>
                    <a:srgbClr val="BD4B48"/>
                  </a:solidFill>
                  <a:prstDash val="solid"/>
                  <a:round/>
                  <a:headEnd type="triangle" w="med" len="med"/>
                  <a:tailEnd type="triangle" w="med" len="med"/>
                </a:ln>
              </p:spPr>
            </p:cxnSp>
            <p:cxnSp>
              <p:nvCxnSpPr>
                <p:cNvPr id="187" name="Google Shape;187;p2"/>
                <p:cNvCxnSpPr/>
                <p:nvPr/>
              </p:nvCxnSpPr>
              <p:spPr>
                <a:xfrm rot="10800000" flipH="1">
                  <a:off x="6998007" y="3374000"/>
                  <a:ext cx="819763" cy="18688"/>
                </a:xfrm>
                <a:prstGeom prst="straightConnector1">
                  <a:avLst/>
                </a:prstGeom>
                <a:noFill/>
                <a:ln w="44450" cap="flat" cmpd="sng">
                  <a:solidFill>
                    <a:srgbClr val="BD4B48"/>
                  </a:solidFill>
                  <a:prstDash val="solid"/>
                  <a:round/>
                  <a:headEnd type="triangle" w="med" len="med"/>
                  <a:tailEnd type="triangle" w="med" len="med"/>
                </a:ln>
              </p:spPr>
            </p:cxnSp>
            <p:cxnSp>
              <p:nvCxnSpPr>
                <p:cNvPr id="188" name="Google Shape;188;p2"/>
                <p:cNvCxnSpPr/>
                <p:nvPr/>
              </p:nvCxnSpPr>
              <p:spPr>
                <a:xfrm rot="10800000" flipH="1">
                  <a:off x="7022451" y="4493443"/>
                  <a:ext cx="374007" cy="302537"/>
                </a:xfrm>
                <a:prstGeom prst="straightConnector1">
                  <a:avLst/>
                </a:prstGeom>
                <a:noFill/>
                <a:ln w="44450" cap="flat" cmpd="sng">
                  <a:solidFill>
                    <a:srgbClr val="BD4B48"/>
                  </a:solidFill>
                  <a:prstDash val="solid"/>
                  <a:round/>
                  <a:headEnd type="triangle" w="med" len="med"/>
                  <a:tailEnd type="triangle" w="med" len="med"/>
                </a:ln>
              </p:spPr>
            </p:cxnSp>
            <p:cxnSp>
              <p:nvCxnSpPr>
                <p:cNvPr id="189" name="Google Shape;189;p2"/>
                <p:cNvCxnSpPr/>
                <p:nvPr/>
              </p:nvCxnSpPr>
              <p:spPr>
                <a:xfrm>
                  <a:off x="7092956" y="3662438"/>
                  <a:ext cx="350703" cy="333201"/>
                </a:xfrm>
                <a:prstGeom prst="straightConnector1">
                  <a:avLst/>
                </a:prstGeom>
                <a:noFill/>
                <a:ln w="44450" cap="flat" cmpd="sng">
                  <a:solidFill>
                    <a:srgbClr val="BD4B48"/>
                  </a:solidFill>
                  <a:prstDash val="solid"/>
                  <a:round/>
                  <a:headEnd type="triangle" w="med" len="med"/>
                  <a:tailEnd type="triangle" w="med" len="med"/>
                </a:ln>
              </p:spPr>
            </p:cxnSp>
            <p:cxnSp>
              <p:nvCxnSpPr>
                <p:cNvPr id="190" name="Google Shape;190;p2"/>
                <p:cNvCxnSpPr/>
                <p:nvPr/>
              </p:nvCxnSpPr>
              <p:spPr>
                <a:xfrm rot="10800000">
                  <a:off x="7815826" y="4416401"/>
                  <a:ext cx="0" cy="502486"/>
                </a:xfrm>
                <a:prstGeom prst="straightConnector1">
                  <a:avLst/>
                </a:prstGeom>
                <a:noFill/>
                <a:ln w="44450" cap="flat" cmpd="sng">
                  <a:solidFill>
                    <a:srgbClr val="BD4B48"/>
                  </a:solidFill>
                  <a:prstDash val="solid"/>
                  <a:round/>
                  <a:headEnd type="triangle" w="med" len="med"/>
                  <a:tailEnd type="triangle" w="med" len="med"/>
                </a:ln>
              </p:spPr>
            </p:cxnSp>
            <p:cxnSp>
              <p:nvCxnSpPr>
                <p:cNvPr id="191" name="Google Shape;191;p2"/>
                <p:cNvCxnSpPr/>
                <p:nvPr/>
              </p:nvCxnSpPr>
              <p:spPr>
                <a:xfrm rot="10800000" flipH="1">
                  <a:off x="4115182" y="3802102"/>
                  <a:ext cx="819763" cy="18688"/>
                </a:xfrm>
                <a:prstGeom prst="straightConnector1">
                  <a:avLst/>
                </a:prstGeom>
                <a:noFill/>
                <a:ln w="44450" cap="flat" cmpd="sng">
                  <a:solidFill>
                    <a:srgbClr val="BD4B48"/>
                  </a:solidFill>
                  <a:prstDash val="solid"/>
                  <a:round/>
                  <a:headEnd type="triangle" w="med" len="med"/>
                  <a:tailEnd type="triangle" w="med" len="med"/>
                </a:ln>
              </p:spPr>
            </p:cxnSp>
            <p:cxnSp>
              <p:nvCxnSpPr>
                <p:cNvPr id="192" name="Google Shape;192;p2"/>
                <p:cNvCxnSpPr/>
                <p:nvPr/>
              </p:nvCxnSpPr>
              <p:spPr>
                <a:xfrm>
                  <a:off x="7022451" y="5164809"/>
                  <a:ext cx="357748" cy="206898"/>
                </a:xfrm>
                <a:prstGeom prst="straightConnector1">
                  <a:avLst/>
                </a:prstGeom>
                <a:noFill/>
                <a:ln w="44450" cap="flat" cmpd="sng">
                  <a:solidFill>
                    <a:srgbClr val="BD4B48"/>
                  </a:solidFill>
                  <a:prstDash val="solid"/>
                  <a:round/>
                  <a:headEnd type="triangle" w="med" len="med"/>
                  <a:tailEnd type="triangle" w="med" len="med"/>
                </a:ln>
              </p:spPr>
            </p:cxnSp>
            <p:cxnSp>
              <p:nvCxnSpPr>
                <p:cNvPr id="193" name="Google Shape;193;p2"/>
                <p:cNvCxnSpPr/>
                <p:nvPr/>
              </p:nvCxnSpPr>
              <p:spPr>
                <a:xfrm>
                  <a:off x="4828285" y="3275185"/>
                  <a:ext cx="219215" cy="258708"/>
                </a:xfrm>
                <a:prstGeom prst="straightConnector1">
                  <a:avLst/>
                </a:prstGeom>
                <a:noFill/>
                <a:ln w="44450" cap="flat" cmpd="sng">
                  <a:solidFill>
                    <a:srgbClr val="BD4B48"/>
                  </a:solidFill>
                  <a:prstDash val="solid"/>
                  <a:round/>
                  <a:headEnd type="triangle" w="med" len="med"/>
                  <a:tailEnd type="triangle" w="med" len="med"/>
                </a:ln>
              </p:spPr>
            </p:cxnSp>
            <p:cxnSp>
              <p:nvCxnSpPr>
                <p:cNvPr id="194" name="Google Shape;194;p2"/>
                <p:cNvCxnSpPr/>
                <p:nvPr/>
              </p:nvCxnSpPr>
              <p:spPr>
                <a:xfrm rot="10800000" flipH="1">
                  <a:off x="5437043" y="3215725"/>
                  <a:ext cx="231281" cy="412413"/>
                </a:xfrm>
                <a:prstGeom prst="straightConnector1">
                  <a:avLst/>
                </a:prstGeom>
                <a:noFill/>
                <a:ln w="44450" cap="flat" cmpd="sng">
                  <a:solidFill>
                    <a:srgbClr val="BD4B48"/>
                  </a:solidFill>
                  <a:prstDash val="solid"/>
                  <a:round/>
                  <a:headEnd type="triangle" w="med" len="med"/>
                  <a:tailEnd type="triangle" w="med" len="med"/>
                </a:ln>
              </p:spPr>
            </p:cxnSp>
            <p:cxnSp>
              <p:nvCxnSpPr>
                <p:cNvPr id="195" name="Google Shape;195;p2"/>
                <p:cNvCxnSpPr/>
                <p:nvPr/>
              </p:nvCxnSpPr>
              <p:spPr>
                <a:xfrm>
                  <a:off x="5551167" y="4051215"/>
                  <a:ext cx="309696" cy="471019"/>
                </a:xfrm>
                <a:prstGeom prst="straightConnector1">
                  <a:avLst/>
                </a:prstGeom>
                <a:noFill/>
                <a:ln w="44450" cap="flat" cmpd="sng">
                  <a:solidFill>
                    <a:srgbClr val="BD4B48"/>
                  </a:solidFill>
                  <a:prstDash val="solid"/>
                  <a:round/>
                  <a:headEnd type="triangle" w="med" len="med"/>
                  <a:tailEnd type="triangle" w="med" len="med"/>
                </a:ln>
              </p:spPr>
            </p:cxnSp>
            <p:cxnSp>
              <p:nvCxnSpPr>
                <p:cNvPr id="196" name="Google Shape;196;p2"/>
                <p:cNvCxnSpPr/>
                <p:nvPr/>
              </p:nvCxnSpPr>
              <p:spPr>
                <a:xfrm>
                  <a:off x="6227090" y="4831961"/>
                  <a:ext cx="417560" cy="146826"/>
                </a:xfrm>
                <a:prstGeom prst="straightConnector1">
                  <a:avLst/>
                </a:prstGeom>
                <a:noFill/>
                <a:ln w="44450" cap="flat" cmpd="sng">
                  <a:solidFill>
                    <a:srgbClr val="BD4B48"/>
                  </a:solidFill>
                  <a:prstDash val="solid"/>
                  <a:round/>
                  <a:headEnd type="triangle" w="med" len="med"/>
                  <a:tailEnd type="triangle" w="med" len="med"/>
                </a:ln>
              </p:spPr>
            </p:cxnSp>
            <p:cxnSp>
              <p:nvCxnSpPr>
                <p:cNvPr id="197" name="Google Shape;197;p2"/>
                <p:cNvCxnSpPr>
                  <a:stCxn id="151" idx="0"/>
                </p:cNvCxnSpPr>
                <p:nvPr/>
              </p:nvCxnSpPr>
              <p:spPr>
                <a:xfrm>
                  <a:off x="2041298" y="3742096"/>
                  <a:ext cx="161100" cy="377700"/>
                </a:xfrm>
                <a:prstGeom prst="straightConnector1">
                  <a:avLst/>
                </a:prstGeom>
                <a:noFill/>
                <a:ln w="44450" cap="flat" cmpd="sng">
                  <a:solidFill>
                    <a:srgbClr val="BD4B48"/>
                  </a:solidFill>
                  <a:prstDash val="solid"/>
                  <a:round/>
                  <a:headEnd type="triangle" w="med" len="med"/>
                  <a:tailEnd type="triangle" w="med" len="med"/>
                </a:ln>
              </p:spPr>
            </p:cxnSp>
            <p:cxnSp>
              <p:nvCxnSpPr>
                <p:cNvPr id="198" name="Google Shape;198;p2"/>
                <p:cNvCxnSpPr/>
                <p:nvPr/>
              </p:nvCxnSpPr>
              <p:spPr>
                <a:xfrm rot="10800000" flipH="1">
                  <a:off x="1937586" y="5017250"/>
                  <a:ext cx="2586257" cy="313551"/>
                </a:xfrm>
                <a:prstGeom prst="straightConnector1">
                  <a:avLst/>
                </a:prstGeom>
                <a:noFill/>
                <a:ln w="44450" cap="flat" cmpd="sng">
                  <a:solidFill>
                    <a:srgbClr val="BD4B48"/>
                  </a:solidFill>
                  <a:prstDash val="solid"/>
                  <a:round/>
                  <a:headEnd type="triangle" w="med" len="med"/>
                  <a:tailEnd type="triangle" w="med" len="med"/>
                </a:ln>
              </p:spPr>
            </p:cxnSp>
            <p:cxnSp>
              <p:nvCxnSpPr>
                <p:cNvPr id="199" name="Google Shape;199;p2"/>
                <p:cNvCxnSpPr/>
                <p:nvPr/>
              </p:nvCxnSpPr>
              <p:spPr>
                <a:xfrm>
                  <a:off x="5047500" y="5108795"/>
                  <a:ext cx="2390112" cy="395408"/>
                </a:xfrm>
                <a:prstGeom prst="straightConnector1">
                  <a:avLst/>
                </a:prstGeom>
                <a:noFill/>
                <a:ln w="44450" cap="flat" cmpd="sng">
                  <a:solidFill>
                    <a:srgbClr val="BD4B48"/>
                  </a:solidFill>
                  <a:prstDash val="solid"/>
                  <a:round/>
                  <a:headEnd type="triangle" w="med" len="med"/>
                  <a:tailEnd type="triangle" w="med" len="med"/>
                </a:ln>
              </p:spPr>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1000"/>
                                        <p:tgtEl>
                                          <p:spTgt spid="9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1000"/>
                                        <p:tgtEl>
                                          <p:spTgt spid="8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ppt_x"/>
                                          </p:val>
                                        </p:tav>
                                        <p:tav tm="100000">
                                          <p:val>
                                            <p:strVal val="#ppt_x"/>
                                          </p:val>
                                        </p:tav>
                                      </p:tavLst>
                                    </p:anim>
                                    <p:anim calcmode="lin" valueType="num">
                                      <p:cBhvr additive="base">
                                        <p:cTn id="1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205" name="Google Shape;205;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6200" lvl="0">
              <a:lnSpc>
                <a:spcPct val="90000"/>
              </a:lnSpc>
              <a:buClr>
                <a:schemeClr val="lt1"/>
              </a:buClr>
              <a:buSzPts val="2400"/>
            </a:pPr>
            <a:r>
              <a:rPr lang="en-GB" sz="2400" dirty="0">
                <a:solidFill>
                  <a:schemeClr val="lt1"/>
                </a:solidFill>
              </a:rPr>
              <a:t>3</a:t>
            </a:r>
            <a:r>
              <a:rPr lang="cs-CZ" sz="2400" dirty="0">
                <a:solidFill>
                  <a:schemeClr val="lt1"/>
                </a:solidFill>
              </a:rPr>
              <a:t>.</a:t>
            </a:r>
            <a:r>
              <a:rPr lang="en-GB" sz="2400" dirty="0">
                <a:solidFill>
                  <a:schemeClr val="lt1"/>
                </a:solidFill>
              </a:rPr>
              <a:t> </a:t>
            </a:r>
            <a:r>
              <a:rPr lang="en-GB" sz="2400" dirty="0" err="1">
                <a:solidFill>
                  <a:schemeClr val="lt1"/>
                </a:solidFill>
              </a:rPr>
              <a:t>Spécificités</a:t>
            </a:r>
            <a:r>
              <a:rPr lang="en-GB" sz="2400" dirty="0">
                <a:solidFill>
                  <a:schemeClr val="lt1"/>
                </a:solidFill>
              </a:rPr>
              <a:t> des </a:t>
            </a:r>
            <a:r>
              <a:rPr lang="en-GB" sz="2400" dirty="0" err="1">
                <a:solidFill>
                  <a:schemeClr val="lt1"/>
                </a:solidFill>
              </a:rPr>
              <a:t>développements</a:t>
            </a:r>
            <a:r>
              <a:rPr lang="en-GB" sz="2400" dirty="0">
                <a:solidFill>
                  <a:schemeClr val="lt1"/>
                </a:solidFill>
              </a:rPr>
              <a:t> </a:t>
            </a:r>
            <a:r>
              <a:rPr lang="en-GB" sz="2400" dirty="0" err="1">
                <a:solidFill>
                  <a:schemeClr val="lt1"/>
                </a:solidFill>
              </a:rPr>
              <a:t>actuels</a:t>
            </a:r>
            <a:r>
              <a:rPr lang="en-GB" sz="2400" dirty="0">
                <a:solidFill>
                  <a:schemeClr val="lt1"/>
                </a:solidFill>
              </a:rPr>
              <a:t> </a:t>
            </a:r>
            <a:endParaRPr lang="en-GB" sz="2400" b="0" i="0" u="none" strike="noStrike" cap="none" dirty="0">
              <a:solidFill>
                <a:schemeClr val="lt1"/>
              </a:solidFill>
              <a:sym typeface="Arial"/>
            </a:endParaRPr>
          </a:p>
        </p:txBody>
      </p:sp>
      <p:sp>
        <p:nvSpPr>
          <p:cNvPr id="207" name="Google Shape;207;g10b78f225a7_0_23"/>
          <p:cNvSpPr/>
          <p:nvPr/>
        </p:nvSpPr>
        <p:spPr>
          <a:xfrm>
            <a:off x="315981" y="1449832"/>
            <a:ext cx="8464225" cy="3493224"/>
          </a:xfrm>
          <a:prstGeom prst="rect">
            <a:avLst/>
          </a:prstGeom>
          <a:noFill/>
          <a:ln>
            <a:noFill/>
          </a:ln>
        </p:spPr>
        <p:txBody>
          <a:bodyPr spcFirstLastPara="1" wrap="square" lIns="91425" tIns="45700" rIns="91425" bIns="45700" anchor="t" anchorCtr="0">
            <a:spAutoFit/>
          </a:bodyPr>
          <a:lstStyle/>
          <a:p>
            <a:pPr>
              <a:buSzPts val="1600"/>
            </a:pPr>
            <a:r>
              <a:rPr lang="fr-FR" sz="1600" dirty="0">
                <a:solidFill>
                  <a:schemeClr val="dk1"/>
                </a:solidFill>
              </a:rPr>
              <a:t>Certains experts parlent même maintenant de </a:t>
            </a:r>
            <a:r>
              <a:rPr lang="fr-FR" sz="1600" b="1" dirty="0">
                <a:solidFill>
                  <a:srgbClr val="18C320"/>
                </a:solidFill>
              </a:rPr>
              <a:t>5ème révolution industrielle ou Industrie 5.0, quand les personnes et les technologies coopèrent naturellement pour le bénéfice commun de la société</a:t>
            </a:r>
            <a:r>
              <a:rPr lang="en-GB" sz="1600" b="1" i="0" u="none" strike="noStrike" cap="none" dirty="0">
                <a:solidFill>
                  <a:srgbClr val="18C320"/>
                </a:solidFill>
                <a:sym typeface="Arial"/>
              </a:rPr>
              <a:t>. </a:t>
            </a:r>
          </a:p>
          <a:p>
            <a:pPr>
              <a:buSzPts val="1600"/>
            </a:pPr>
            <a:r>
              <a:rPr lang="fr-FR" sz="1600" dirty="0">
                <a:solidFill>
                  <a:schemeClr val="dk1"/>
                </a:solidFill>
              </a:rPr>
              <a:t>La Commission européenne décrit l’industrie 5.0 comme une « </a:t>
            </a:r>
            <a:r>
              <a:rPr lang="fr-FR" sz="1600" i="1" dirty="0">
                <a:solidFill>
                  <a:schemeClr val="dk1"/>
                </a:solidFill>
              </a:rPr>
              <a:t>industrie qui vise au-delà de l’efficacité et de la productivité comme seuls objectifs, et renforce le rôle et la contribution de l’industrie à la société. Il place le bien-être du travailleur au centre du processus de production et utilise les nouvelles technologies pour assurer la prospérité au-delà des emplois et de la croissance tout en respectant les limites de production de la planète. »</a:t>
            </a:r>
            <a:r>
              <a:rPr lang="fr-FR" sz="1600" dirty="0">
                <a:solidFill>
                  <a:schemeClr val="dk1"/>
                </a:solidFill>
              </a:rPr>
              <a:t>
</a:t>
            </a:r>
            <a:endParaRPr lang="en-GB" sz="1600" dirty="0">
              <a:solidFill>
                <a:schemeClr val="dk1"/>
              </a:solidFill>
            </a:endParaRPr>
          </a:p>
          <a:p>
            <a:pPr marL="1080000">
              <a:buSzPts val="1600"/>
            </a:pPr>
            <a:r>
              <a:rPr lang="en-GB" sz="1600" dirty="0">
                <a:solidFill>
                  <a:schemeClr val="dk1"/>
                </a:solidFill>
              </a:rPr>
              <a:t>Source: </a:t>
            </a:r>
            <a:r>
              <a:rPr lang="en-GB" sz="1600" dirty="0">
                <a:solidFill>
                  <a:schemeClr val="dk1"/>
                </a:solidFill>
                <a:hlinkClick r:id="rId3"/>
              </a:rPr>
              <a:t>https://research-and-innovation.ec.europa.eu/research-area/industry/industry-50_en</a:t>
            </a:r>
            <a:r>
              <a:rPr lang="en-GB" sz="1600" dirty="0">
                <a:solidFill>
                  <a:schemeClr val="dk1"/>
                </a:solidFill>
              </a:rPr>
              <a:t> </a:t>
            </a:r>
          </a:p>
          <a:p>
            <a:pPr marL="0" marR="0" lvl="0" indent="0" algn="l" rtl="0">
              <a:lnSpc>
                <a:spcPct val="100000"/>
              </a:lnSpc>
              <a:spcBef>
                <a:spcPts val="0"/>
              </a:spcBef>
              <a:spcAft>
                <a:spcPts val="0"/>
              </a:spcAft>
              <a:buClr>
                <a:srgbClr val="000000"/>
              </a:buClr>
              <a:buSzPts val="1600"/>
              <a:buFont typeface="Arial"/>
              <a:buNone/>
            </a:pPr>
            <a:endParaRPr lang="en-GB" b="1" dirty="0">
              <a:solidFill>
                <a:srgbClr val="18C320"/>
              </a:solidFill>
            </a:endParaRPr>
          </a:p>
          <a:p>
            <a:pPr lvl="0">
              <a:spcBef>
                <a:spcPts val="1800"/>
              </a:spcBef>
              <a:buSzPts val="1600"/>
            </a:pPr>
            <a:r>
              <a:rPr lang="fr-FR" sz="1600" dirty="0">
                <a:solidFill>
                  <a:schemeClr val="dk1"/>
                </a:solidFill>
              </a:rPr>
              <a:t>Pour le résumer, il comprend :</a:t>
            </a:r>
            <a:r>
              <a:rPr lang="en-GB" sz="1600" b="0" i="0" u="none" strike="noStrike" cap="none" dirty="0">
                <a:solidFill>
                  <a:schemeClr val="dk1"/>
                </a:solidFill>
                <a:latin typeface="Arial"/>
                <a:ea typeface="Arial"/>
                <a:cs typeface="Arial"/>
                <a:sym typeface="Arial"/>
              </a:rPr>
              <a:t>:  </a:t>
            </a:r>
            <a:endParaRPr lang="en-GB" sz="1400" b="0" i="0" u="none" strike="noStrike" cap="none" dirty="0">
              <a:solidFill>
                <a:srgbClr val="000000"/>
              </a:solidFill>
              <a:latin typeface="Arial"/>
              <a:ea typeface="Arial"/>
              <a:cs typeface="Arial"/>
              <a:sym typeface="Arial"/>
            </a:endParaRPr>
          </a:p>
        </p:txBody>
      </p:sp>
      <p:grpSp>
        <p:nvGrpSpPr>
          <p:cNvPr id="208" name="Google Shape;208;g10b78f225a7_0_23"/>
          <p:cNvGrpSpPr/>
          <p:nvPr/>
        </p:nvGrpSpPr>
        <p:grpSpPr>
          <a:xfrm>
            <a:off x="6467155" y="4613738"/>
            <a:ext cx="2229131" cy="1957560"/>
            <a:chOff x="2589553" y="3703218"/>
            <a:chExt cx="3300493" cy="3056740"/>
          </a:xfrm>
        </p:grpSpPr>
        <p:sp>
          <p:nvSpPr>
            <p:cNvPr id="209" name="Google Shape;209;g10b78f225a7_0_23"/>
            <p:cNvSpPr txBox="1"/>
            <p:nvPr/>
          </p:nvSpPr>
          <p:spPr>
            <a:xfrm>
              <a:off x="2589553" y="5894951"/>
              <a:ext cx="3300493" cy="865007"/>
            </a:xfrm>
            <a:prstGeom prst="rect">
              <a:avLst/>
            </a:prstGeom>
            <a:noFill/>
            <a:ln>
              <a:noFill/>
            </a:ln>
          </p:spPr>
          <p:txBody>
            <a:bodyPr spcFirstLastPara="1" wrap="square" lIns="91425" tIns="45700" rIns="91425" bIns="45700" anchor="t" anchorCtr="0">
              <a:spAutoFit/>
            </a:bodyPr>
            <a:lstStyle/>
            <a:p>
              <a:pPr lvl="0"/>
              <a:r>
                <a:rPr lang="es-ES" sz="1000" dirty="0" err="1"/>
                <a:t>Source</a:t>
              </a:r>
              <a:r>
                <a:rPr lang="es-ES" sz="1000" dirty="0"/>
                <a:t> de </a:t>
              </a:r>
              <a:r>
                <a:rPr lang="es-ES" sz="1000" dirty="0" err="1"/>
                <a:t>l’image</a:t>
              </a:r>
              <a:r>
                <a:rPr lang="es-ES" sz="1000" dirty="0"/>
                <a:t> : https</a:t>
              </a:r>
              <a:r>
                <a:rPr lang="es-ES" sz="1000" b="0" i="0" u="none" strike="noStrike" cap="none" dirty="0">
                  <a:solidFill>
                    <a:srgbClr val="000000"/>
                  </a:solidFill>
                  <a:latin typeface="Arial"/>
                  <a:ea typeface="Arial"/>
                  <a:cs typeface="Arial"/>
                  <a:sym typeface="Arial"/>
                </a:rPr>
                <a:t>://commons.wikimedia.org/wiki/File:Db_tuda_jes2899_a.jpg</a:t>
              </a:r>
              <a:endParaRPr dirty="0"/>
            </a:p>
          </p:txBody>
        </p:sp>
        <p:pic>
          <p:nvPicPr>
            <p:cNvPr id="210" name="Google Shape;210;g10b78f225a7_0_23" descr="Obsah obrázku osoba, paže&#10;&#10;Popis byl vytvořen automaticky"/>
            <p:cNvPicPr preferRelativeResize="0"/>
            <p:nvPr/>
          </p:nvPicPr>
          <p:blipFill rotWithShape="1">
            <a:blip r:embed="rId4">
              <a:alphaModFix/>
            </a:blip>
            <a:srcRect/>
            <a:stretch/>
          </p:blipFill>
          <p:spPr>
            <a:xfrm>
              <a:off x="2589553" y="3703218"/>
              <a:ext cx="3300493" cy="2191734"/>
            </a:xfrm>
            <a:prstGeom prst="rect">
              <a:avLst/>
            </a:prstGeom>
            <a:noFill/>
            <a:ln>
              <a:noFill/>
            </a:ln>
          </p:spPr>
        </p:pic>
      </p:grpSp>
      <p:grpSp>
        <p:nvGrpSpPr>
          <p:cNvPr id="211" name="Google Shape;211;g10b78f225a7_0_23"/>
          <p:cNvGrpSpPr/>
          <p:nvPr/>
        </p:nvGrpSpPr>
        <p:grpSpPr>
          <a:xfrm>
            <a:off x="894528" y="4536166"/>
            <a:ext cx="5488345" cy="914400"/>
            <a:chOff x="1257454" y="2666818"/>
            <a:chExt cx="5488345" cy="914400"/>
          </a:xfrm>
        </p:grpSpPr>
        <p:sp>
          <p:nvSpPr>
            <p:cNvPr id="212" name="Google Shape;212;g10b78f225a7_0_23"/>
            <p:cNvSpPr/>
            <p:nvPr/>
          </p:nvSpPr>
          <p:spPr>
            <a:xfrm>
              <a:off x="1257454" y="2938269"/>
              <a:ext cx="4921526" cy="584735"/>
            </a:xfrm>
            <a:prstGeom prst="rect">
              <a:avLst/>
            </a:prstGeom>
            <a:noFill/>
            <a:ln>
              <a:noFill/>
            </a:ln>
          </p:spPr>
          <p:txBody>
            <a:bodyPr spcFirstLastPara="1" wrap="square" lIns="91425" tIns="45700" rIns="91425" bIns="45700" anchor="t" anchorCtr="0">
              <a:spAutoFit/>
            </a:bodyPr>
            <a:lstStyle/>
            <a:p>
              <a:pPr lvl="0">
                <a:buSzPts val="1600"/>
              </a:pPr>
              <a:r>
                <a:rPr lang="fr-FR" sz="1600" dirty="0">
                  <a:solidFill>
                    <a:srgbClr val="FF0000"/>
                  </a:solidFill>
                </a:rPr>
                <a:t>... le bien-être et le développement du travailleur... 
</a:t>
              </a:r>
              <a:endParaRPr sz="1400" b="0" i="0" u="none" strike="noStrike" cap="none" dirty="0">
                <a:solidFill>
                  <a:srgbClr val="FF0000"/>
                </a:solidFill>
                <a:latin typeface="Arial"/>
                <a:ea typeface="Arial"/>
                <a:cs typeface="Arial"/>
                <a:sym typeface="Arial"/>
              </a:endParaRPr>
            </a:p>
          </p:txBody>
        </p:sp>
        <p:pic>
          <p:nvPicPr>
            <p:cNvPr id="213" name="Google Shape;213;g10b78f225a7_0_23" descr="Obrys usmívající se tváře se srdíčky obrys"/>
            <p:cNvPicPr preferRelativeResize="0"/>
            <p:nvPr/>
          </p:nvPicPr>
          <p:blipFill rotWithShape="1">
            <a:blip r:embed="rId5">
              <a:alphaModFix/>
            </a:blip>
            <a:srcRect/>
            <a:stretch/>
          </p:blipFill>
          <p:spPr>
            <a:xfrm>
              <a:off x="5831399" y="2666818"/>
              <a:ext cx="914400" cy="914400"/>
            </a:xfrm>
            <a:prstGeom prst="rect">
              <a:avLst/>
            </a:prstGeom>
            <a:noFill/>
            <a:ln>
              <a:noFill/>
            </a:ln>
          </p:spPr>
        </p:pic>
      </p:grpSp>
      <p:grpSp>
        <p:nvGrpSpPr>
          <p:cNvPr id="214" name="Google Shape;214;g10b78f225a7_0_23"/>
          <p:cNvGrpSpPr/>
          <p:nvPr/>
        </p:nvGrpSpPr>
        <p:grpSpPr>
          <a:xfrm>
            <a:off x="384281" y="4902432"/>
            <a:ext cx="5866382" cy="1024292"/>
            <a:chOff x="694433" y="3151743"/>
            <a:chExt cx="5866382" cy="1024292"/>
          </a:xfrm>
        </p:grpSpPr>
        <p:sp>
          <p:nvSpPr>
            <p:cNvPr id="215" name="Google Shape;215;g10b78f225a7_0_23"/>
            <p:cNvSpPr/>
            <p:nvPr/>
          </p:nvSpPr>
          <p:spPr>
            <a:xfrm>
              <a:off x="1639289" y="3343670"/>
              <a:ext cx="4921526" cy="338514"/>
            </a:xfrm>
            <a:prstGeom prst="rect">
              <a:avLst/>
            </a:prstGeom>
            <a:noFill/>
            <a:ln>
              <a:noFill/>
            </a:ln>
          </p:spPr>
          <p:txBody>
            <a:bodyPr spcFirstLastPara="1" wrap="square" lIns="91425" tIns="45700" rIns="91425" bIns="45700" anchor="t" anchorCtr="0">
              <a:spAutoFit/>
            </a:bodyPr>
            <a:lstStyle/>
            <a:p>
              <a:pPr lvl="0">
                <a:buSzPts val="1600"/>
              </a:pPr>
              <a:r>
                <a:rPr lang="es-ES" sz="1600" b="0" i="0" u="none" strike="noStrike" cap="none" dirty="0">
                  <a:solidFill>
                    <a:schemeClr val="dk1"/>
                  </a:solidFill>
                  <a:latin typeface="Arial"/>
                  <a:ea typeface="Arial"/>
                  <a:cs typeface="Arial"/>
                  <a:sym typeface="Arial"/>
                </a:rPr>
                <a:t>…</a:t>
              </a:r>
              <a:r>
                <a:rPr lang="fr-FR" sz="1600" dirty="0">
                  <a:solidFill>
                    <a:schemeClr val="dk1"/>
                  </a:solidFill>
                </a:rPr>
                <a:t>ainsi que celui de la société et</a:t>
              </a:r>
              <a:r>
                <a:rPr lang="es-ES" sz="16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216" name="Google Shape;216;g10b78f225a7_0_23" descr="Skupina obrys"/>
            <p:cNvPicPr preferRelativeResize="0"/>
            <p:nvPr/>
          </p:nvPicPr>
          <p:blipFill rotWithShape="1">
            <a:blip r:embed="rId6">
              <a:alphaModFix/>
            </a:blip>
            <a:srcRect/>
            <a:stretch/>
          </p:blipFill>
          <p:spPr>
            <a:xfrm>
              <a:off x="694433" y="3151743"/>
              <a:ext cx="1024292" cy="1024292"/>
            </a:xfrm>
            <a:prstGeom prst="rect">
              <a:avLst/>
            </a:prstGeom>
            <a:noFill/>
            <a:ln>
              <a:noFill/>
            </a:ln>
          </p:spPr>
        </p:pic>
      </p:grpSp>
      <p:grpSp>
        <p:nvGrpSpPr>
          <p:cNvPr id="217" name="Google Shape;217;g10b78f225a7_0_23"/>
          <p:cNvGrpSpPr/>
          <p:nvPr/>
        </p:nvGrpSpPr>
        <p:grpSpPr>
          <a:xfrm>
            <a:off x="1923074" y="5237550"/>
            <a:ext cx="4921526" cy="914400"/>
            <a:chOff x="1605356" y="3832393"/>
            <a:chExt cx="4921526" cy="914400"/>
          </a:xfrm>
        </p:grpSpPr>
        <p:sp>
          <p:nvSpPr>
            <p:cNvPr id="218" name="Google Shape;218;g10b78f225a7_0_23"/>
            <p:cNvSpPr/>
            <p:nvPr/>
          </p:nvSpPr>
          <p:spPr>
            <a:xfrm>
              <a:off x="1605356" y="3996383"/>
              <a:ext cx="4921526" cy="584735"/>
            </a:xfrm>
            <a:prstGeom prst="rect">
              <a:avLst/>
            </a:prstGeom>
            <a:noFill/>
            <a:ln>
              <a:noFill/>
            </a:ln>
          </p:spPr>
          <p:txBody>
            <a:bodyPr spcFirstLastPara="1" wrap="square" lIns="91425" tIns="45700" rIns="91425" bIns="45700" anchor="t" anchorCtr="0">
              <a:spAutoFit/>
            </a:bodyPr>
            <a:lstStyle/>
            <a:p>
              <a:pPr lvl="0">
                <a:buSzPts val="1600"/>
              </a:pPr>
              <a:r>
                <a:rPr lang="es-ES" sz="1600" dirty="0">
                  <a:solidFill>
                    <a:srgbClr val="18C320"/>
                  </a:solidFill>
                </a:rPr>
                <a:t>... La </a:t>
              </a:r>
              <a:r>
                <a:rPr lang="es-ES" sz="1600" dirty="0" err="1">
                  <a:solidFill>
                    <a:srgbClr val="18C320"/>
                  </a:solidFill>
                </a:rPr>
                <a:t>durabilité</a:t>
              </a:r>
              <a:r>
                <a:rPr lang="es-ES" sz="1600" dirty="0">
                  <a:solidFill>
                    <a:srgbClr val="18C320"/>
                  </a:solidFill>
                </a:rPr>
                <a:t>...
</a:t>
              </a:r>
              <a:r>
                <a:rPr lang="es-ES" sz="16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219" name="Google Shape;219;g10b78f225a7_0_23" descr="List obrys"/>
            <p:cNvPicPr preferRelativeResize="0"/>
            <p:nvPr/>
          </p:nvPicPr>
          <p:blipFill rotWithShape="1">
            <a:blip r:embed="rId7">
              <a:alphaModFix/>
            </a:blip>
            <a:srcRect/>
            <a:stretch/>
          </p:blipFill>
          <p:spPr>
            <a:xfrm>
              <a:off x="3146539" y="3832393"/>
              <a:ext cx="914400" cy="914400"/>
            </a:xfrm>
            <a:prstGeom prst="rect">
              <a:avLst/>
            </a:prstGeom>
            <a:noFill/>
            <a:ln>
              <a:noFill/>
            </a:ln>
          </p:spPr>
        </p:pic>
      </p:grpSp>
      <p:sp>
        <p:nvSpPr>
          <p:cNvPr id="3" name="TextovéPole 2">
            <a:extLst>
              <a:ext uri="{FF2B5EF4-FFF2-40B4-BE49-F238E27FC236}">
                <a16:creationId xmlns:a16="http://schemas.microsoft.com/office/drawing/2014/main" id="{A1319350-E14A-DD43-53D2-B2013D6B5497}"/>
              </a:ext>
            </a:extLst>
          </p:cNvPr>
          <p:cNvSpPr txBox="1"/>
          <p:nvPr/>
        </p:nvSpPr>
        <p:spPr>
          <a:xfrm>
            <a:off x="266820" y="6094804"/>
            <a:ext cx="5886868" cy="584775"/>
          </a:xfrm>
          <a:prstGeom prst="rect">
            <a:avLst/>
          </a:prstGeom>
          <a:noFill/>
        </p:spPr>
        <p:txBody>
          <a:bodyPr wrap="square" rtlCol="0">
            <a:spAutoFit/>
          </a:bodyPr>
          <a:lstStyle/>
          <a:p>
            <a:r>
              <a:rPr lang="fr-FR" sz="1600" dirty="0"/>
              <a:t>Dans ce contexte, un concept de </a:t>
            </a:r>
            <a:r>
              <a:rPr lang="fr-FR" sz="1600" b="1" dirty="0">
                <a:solidFill>
                  <a:srgbClr val="18C320"/>
                </a:solidFill>
              </a:rPr>
              <a:t>Responsabilité sociale des entreprises (RSE) gagne en importance. Voir capsule 2.4.4</a:t>
            </a:r>
            <a:endParaRPr lang="en-GB" sz="1600" dirty="0"/>
          </a:p>
        </p:txBody>
      </p:sp>
      <p:pic>
        <p:nvPicPr>
          <p:cNvPr id="2" name="Irudia 3">
            <a:extLst>
              <a:ext uri="{FF2B5EF4-FFF2-40B4-BE49-F238E27FC236}">
                <a16:creationId xmlns:a16="http://schemas.microsoft.com/office/drawing/2014/main" id="{7E085E08-4FDA-045D-8A3C-87A7A1967C5E}"/>
              </a:ext>
            </a:extLst>
          </p:cNvPr>
          <p:cNvPicPr>
            <a:picLocks noChangeAspect="1"/>
          </p:cNvPicPr>
          <p:nvPr/>
        </p:nvPicPr>
        <p:blipFill>
          <a:blip r:embed="rId8"/>
          <a:stretch>
            <a:fillRect/>
          </a:stretch>
        </p:blipFill>
        <p:spPr>
          <a:xfrm>
            <a:off x="363794" y="3496178"/>
            <a:ext cx="896760" cy="89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1000"/>
                                        <p:tgtEl>
                                          <p:spTgt spid="2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 calcmode="lin" valueType="num">
                                      <p:cBhvr additive="base">
                                        <p:cTn id="12" dur="1000"/>
                                        <p:tgtEl>
                                          <p:spTgt spid="21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 calcmode="lin" valueType="num">
                                      <p:cBhvr additive="base">
                                        <p:cTn id="17" dur="1000"/>
                                        <p:tgtEl>
                                          <p:spTgt spid="2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fill="hold"/>
                                        <p:tgtEl>
                                          <p:spTgt spid="3"/>
                                        </p:tgtEl>
                                        <p:attrNameLst>
                                          <p:attrName>ppt_x</p:attrName>
                                        </p:attrNameLst>
                                      </p:cBhvr>
                                      <p:tavLst>
                                        <p:tav tm="0">
                                          <p:val>
                                            <p:strVal val="0-#ppt_w/2"/>
                                          </p:val>
                                        </p:tav>
                                        <p:tav tm="100000">
                                          <p:val>
                                            <p:strVal val="#ppt_x"/>
                                          </p:val>
                                        </p:tav>
                                      </p:tavLst>
                                    </p:anim>
                                    <p:anim calcmode="lin" valueType="num">
                                      <p:cBhvr additive="base">
                                        <p:cTn id="23"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225" name="Google Shape;22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cs-CZ" sz="2400" b="0" i="0" u="none" strike="noStrike" cap="none" dirty="0">
                <a:solidFill>
                  <a:schemeClr val="lt1"/>
                </a:solidFill>
                <a:latin typeface="Arial"/>
                <a:ea typeface="Arial"/>
                <a:cs typeface="Arial"/>
                <a:sym typeface="Arial"/>
              </a:rPr>
              <a:t>3. </a:t>
            </a:r>
            <a:r>
              <a:rPr lang="fr-FR" sz="2400" dirty="0">
                <a:solidFill>
                  <a:schemeClr val="lt1"/>
                </a:solidFill>
              </a:rPr>
              <a:t>Spécificités des développements actuels - vidéos</a:t>
            </a:r>
            <a:endParaRPr lang="cs-CZ" sz="2400" b="0" i="0" u="none" strike="noStrike" cap="none" dirty="0">
              <a:solidFill>
                <a:schemeClr val="lt1"/>
              </a:solidFill>
              <a:latin typeface="Arial"/>
              <a:ea typeface="Arial"/>
              <a:cs typeface="Arial"/>
              <a:sym typeface="Arial"/>
            </a:endParaRPr>
          </a:p>
        </p:txBody>
      </p:sp>
      <p:sp>
        <p:nvSpPr>
          <p:cNvPr id="226" name="Google Shape;226;p6"/>
          <p:cNvSpPr/>
          <p:nvPr/>
        </p:nvSpPr>
        <p:spPr>
          <a:xfrm>
            <a:off x="285531" y="1626256"/>
            <a:ext cx="8367731" cy="1815841"/>
          </a:xfrm>
          <a:prstGeom prst="rect">
            <a:avLst/>
          </a:prstGeom>
          <a:noFill/>
          <a:ln>
            <a:noFill/>
          </a:ln>
        </p:spPr>
        <p:txBody>
          <a:bodyPr spcFirstLastPara="1" wrap="square" lIns="91425" tIns="45700" rIns="91425" bIns="45700" anchor="t" anchorCtr="0">
            <a:spAutoFit/>
          </a:bodyPr>
          <a:lstStyle/>
          <a:p>
            <a:pPr lvl="0" algn="just">
              <a:buSzPts val="1600"/>
            </a:pPr>
            <a:r>
              <a:rPr lang="fr-FR" sz="1600" dirty="0">
                <a:solidFill>
                  <a:schemeClr val="dk1"/>
                </a:solidFill>
              </a:rPr>
              <a:t>Pour avoir une meilleure image de la 4ème et 5ème révolution industrielle, vous pouvez regarder l’une des vidéos </a:t>
            </a:r>
            <a:r>
              <a:rPr lang="fr-FR" sz="1600" dirty="0" err="1">
                <a:solidFill>
                  <a:schemeClr val="dk1"/>
                </a:solidFill>
              </a:rPr>
              <a:t>Youtube</a:t>
            </a:r>
            <a:r>
              <a:rPr lang="fr-FR" sz="1600" dirty="0">
                <a:solidFill>
                  <a:schemeClr val="dk1"/>
                </a:solidFill>
              </a:rPr>
              <a:t> suivantes (ou les deux ☺) :
</a:t>
            </a: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s-ES" sz="1600" b="0" i="0" u="none" strike="noStrike" cap="none" dirty="0">
                <a:solidFill>
                  <a:srgbClr val="7F7F7F"/>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227" name="Google Shape;227;p6"/>
          <p:cNvSpPr txBox="1"/>
          <p:nvPr/>
        </p:nvSpPr>
        <p:spPr>
          <a:xfrm>
            <a:off x="506815" y="2995800"/>
            <a:ext cx="3962581" cy="2739171"/>
          </a:xfrm>
          <a:prstGeom prst="rect">
            <a:avLst/>
          </a:prstGeom>
          <a:noFill/>
          <a:ln>
            <a:noFill/>
          </a:ln>
        </p:spPr>
        <p:txBody>
          <a:bodyPr spcFirstLastPara="1" wrap="square" lIns="91425" tIns="45700" rIns="91425" bIns="45700" anchor="t" anchorCtr="0">
            <a:spAutoFit/>
          </a:bodyPr>
          <a:lstStyle/>
          <a:p>
            <a:pPr marL="540000" lvl="0" algn="just">
              <a:buSzPts val="1600"/>
            </a:pPr>
            <a:r>
              <a:rPr lang="fr-FR" sz="1600" dirty="0">
                <a:solidFill>
                  <a:schemeClr val="dk1"/>
                </a:solidFill>
              </a:rPr>
              <a:t>Vidéo illustrative simple (1 min), 
Pas de commentaire :  
</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28" name="Google Shape;228;p6" descr="Obsah obrázku text, ovoce, hrozen, snímek obrazovky&#10;&#10;Popis byl vytvořen automaticky">
            <a:hlinkClick r:id="rId3"/>
          </p:cNvPr>
          <p:cNvPicPr preferRelativeResize="0"/>
          <p:nvPr/>
        </p:nvPicPr>
        <p:blipFill rotWithShape="1">
          <a:blip r:embed="rId4">
            <a:alphaModFix/>
          </a:blip>
          <a:srcRect/>
          <a:stretch/>
        </p:blipFill>
        <p:spPr>
          <a:xfrm>
            <a:off x="1163227" y="3618521"/>
            <a:ext cx="2881944" cy="1578116"/>
          </a:xfrm>
          <a:prstGeom prst="rect">
            <a:avLst/>
          </a:prstGeom>
          <a:noFill/>
          <a:ln>
            <a:noFill/>
          </a:ln>
        </p:spPr>
      </p:pic>
      <p:sp>
        <p:nvSpPr>
          <p:cNvPr id="229" name="Google Shape;229;p6"/>
          <p:cNvSpPr txBox="1"/>
          <p:nvPr/>
        </p:nvSpPr>
        <p:spPr>
          <a:xfrm>
            <a:off x="5047529" y="2942607"/>
            <a:ext cx="3795570" cy="2031285"/>
          </a:xfrm>
          <a:prstGeom prst="rect">
            <a:avLst/>
          </a:prstGeom>
          <a:noFill/>
          <a:ln>
            <a:noFill/>
          </a:ln>
        </p:spPr>
        <p:txBody>
          <a:bodyPr spcFirstLastPara="1" wrap="square" lIns="91425" tIns="45700" rIns="91425" bIns="45700" anchor="t" anchorCtr="0">
            <a:spAutoFit/>
          </a:bodyPr>
          <a:lstStyle/>
          <a:p>
            <a:pPr lvl="0" algn="just"/>
            <a:r>
              <a:rPr lang="fr-FR" sz="1600" dirty="0"/>
              <a:t>Une vidéo un peu plus avancée avec un commentaire en EN (4 min). Vous pouvez activer les sous-titres dans une autre langue en sélectionnant Paramètres – Sous-titres – Traduction automatique :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30" name="Google Shape;230;p6" descr="Obsah obrázku text&#10;&#10;Popis byl vytvořen automaticky">
            <a:hlinkClick r:id="rId5"/>
          </p:cNvPr>
          <p:cNvPicPr preferRelativeResize="0"/>
          <p:nvPr/>
        </p:nvPicPr>
        <p:blipFill rotWithShape="1">
          <a:blip r:embed="rId6">
            <a:alphaModFix/>
          </a:blip>
          <a:srcRect/>
          <a:stretch/>
        </p:blipFill>
        <p:spPr>
          <a:xfrm>
            <a:off x="5148736" y="4539872"/>
            <a:ext cx="3593156" cy="1918951"/>
          </a:xfrm>
          <a:prstGeom prst="rect">
            <a:avLst/>
          </a:prstGeom>
          <a:noFill/>
          <a:ln>
            <a:noFill/>
          </a:ln>
        </p:spPr>
      </p:pic>
      <p:pic>
        <p:nvPicPr>
          <p:cNvPr id="2" name="Irudia 1">
            <a:extLst>
              <a:ext uri="{FF2B5EF4-FFF2-40B4-BE49-F238E27FC236}">
                <a16:creationId xmlns:a16="http://schemas.microsoft.com/office/drawing/2014/main" id="{D2C4DA9B-5A4D-50C0-0AD2-F2EA6DD4D8BB}"/>
              </a:ext>
            </a:extLst>
          </p:cNvPr>
          <p:cNvPicPr>
            <a:picLocks noChangeAspect="1"/>
          </p:cNvPicPr>
          <p:nvPr/>
        </p:nvPicPr>
        <p:blipFill>
          <a:blip r:embed="rId7"/>
          <a:stretch>
            <a:fillRect/>
          </a:stretch>
        </p:blipFill>
        <p:spPr>
          <a:xfrm>
            <a:off x="404211" y="2881053"/>
            <a:ext cx="680737" cy="680737"/>
          </a:xfrm>
          <a:prstGeom prst="rect">
            <a:avLst/>
          </a:prstGeom>
        </p:spPr>
      </p:pic>
      <p:pic>
        <p:nvPicPr>
          <p:cNvPr id="3" name="Irudia 1">
            <a:extLst>
              <a:ext uri="{FF2B5EF4-FFF2-40B4-BE49-F238E27FC236}">
                <a16:creationId xmlns:a16="http://schemas.microsoft.com/office/drawing/2014/main" id="{ECDDB828-A100-EF15-7ED4-0CFA19E2B58F}"/>
              </a:ext>
            </a:extLst>
          </p:cNvPr>
          <p:cNvPicPr>
            <a:picLocks noChangeAspect="1"/>
          </p:cNvPicPr>
          <p:nvPr/>
        </p:nvPicPr>
        <p:blipFill>
          <a:blip r:embed="rId7"/>
          <a:stretch>
            <a:fillRect/>
          </a:stretch>
        </p:blipFill>
        <p:spPr>
          <a:xfrm>
            <a:off x="4334237" y="2881052"/>
            <a:ext cx="680737" cy="680737"/>
          </a:xfrm>
          <a:prstGeom prst="rect">
            <a:avLst/>
          </a:prstGeom>
        </p:spPr>
      </p:pic>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2139</Words>
  <Application>Microsoft Office PowerPoint</Application>
  <PresentationFormat>Affichage à l'écran (4:3)</PresentationFormat>
  <Paragraphs>181</Paragraphs>
  <Slides>23</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i.virgel</dc:creator>
  <cp:lastModifiedBy>Emilie DE MIGUEL</cp:lastModifiedBy>
  <cp:revision>15</cp:revision>
  <dcterms:created xsi:type="dcterms:W3CDTF">2016-11-18T09:55:38Z</dcterms:created>
  <dcterms:modified xsi:type="dcterms:W3CDTF">2022-10-31T11:29:54Z</dcterms:modified>
</cp:coreProperties>
</file>