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09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56" r:id="rId2"/>
    <p:sldId id="257" r:id="rId3"/>
    <p:sldId id="264" r:id="rId4"/>
    <p:sldId id="259" r:id="rId5"/>
    <p:sldId id="265"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bzyEzC8tiMHWx6deNdtHXJhxgO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7DD6BA-45CD-CCDE-A493-5631DCBD3220}" name="Garoa Lekuona Izeta" initials="GLI" userId="ded43327580c5403"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130"/>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9" Type="http://schemas.openxmlformats.org/officeDocument/2006/relationships/theme" Target="theme/theme1.xml"/><Relationship Id="rId4" Type="http://schemas.openxmlformats.org/officeDocument/2006/relationships/slide" Target="slides/slide3.xml"/></Relationships>
</file>

<file path=ppt/comments/modernComment_109_0.xml><?xml version="1.0" encoding="utf-8"?>
<p188:cmLst xmlns:a="http://schemas.openxmlformats.org/drawingml/2006/main" xmlns:r="http://schemas.openxmlformats.org/officeDocument/2006/relationships" xmlns:p188="http://schemas.microsoft.com/office/powerpoint/2018/8/main">
  <p188:cm id="{8B46E5D7-BC6B-4059-B34B-4F8CF0E8BDA1}" authorId="{0B7DD6BA-45CD-CCDE-A493-5631DCBD3220}" created="2022-08-30T08:57:59.613">
    <pc:sldMkLst xmlns:pc="http://schemas.microsoft.com/office/powerpoint/2013/main/command">
      <pc:docMk/>
      <pc:sldMk cId="0" sldId="265"/>
    </pc:sldMkLst>
    <p188:txBody>
      <a:bodyPr/>
      <a:lstStyle/>
      <a:p>
        <a:r>
          <a:rPr lang="eu-ES"/>
          <a:t>Metes los enlaces según normas APA</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295745"/>
            <a:ext cx="2010676" cy="500217"/>
          </a:xfrm>
          <a:prstGeom prst="rect">
            <a:avLst/>
          </a:prstGeom>
          <a:noFill/>
          <a:ln>
            <a:noFill/>
          </a:ln>
        </p:spPr>
      </p:pic>
      <p:sp>
        <p:nvSpPr>
          <p:cNvPr id="17" name="Google Shape;17;p7"/>
          <p:cNvSpPr txBox="1"/>
          <p:nvPr/>
        </p:nvSpPr>
        <p:spPr>
          <a:xfrm>
            <a:off x="2263339" y="6319474"/>
            <a:ext cx="4697547"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09_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youtube.com/watch?v=YslMWNnvFZY" TargetMode="External"/><Relationship Id="rId4" Type="http://schemas.openxmlformats.org/officeDocument/2006/relationships/hyperlink" Target="https://www.youtube.com/watch?v=uOlboD7BoTE&amp;t=1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3.1.3</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1077178"/>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es-ES" sz="4000" b="1" i="0" u="none" strike="noStrike" cap="none" dirty="0">
                <a:solidFill>
                  <a:schemeClr val="dk1"/>
                </a:solidFill>
                <a:latin typeface="Arial"/>
                <a:ea typeface="Arial"/>
                <a:cs typeface="Arial"/>
                <a:sym typeface="Arial"/>
              </a:rPr>
              <a:t> </a:t>
            </a:r>
            <a:r>
              <a:rPr lang="fr-FR" sz="2400" b="1" dirty="0">
                <a:solidFill>
                  <a:schemeClr val="dk1"/>
                </a:solidFill>
              </a:rPr>
              <a:t>Investir dans la collaboration et faire partie d’une chaîne d’approvisionnement étendue</a:t>
            </a:r>
            <a:endParaRPr lang="en-GB" sz="2400" b="0" i="0" u="none" strike="no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r>
              <a:rPr lang="fr-FR" sz="2000" b="1" dirty="0">
                <a:solidFill>
                  <a:schemeClr val="lt1"/>
                </a:solidFill>
              </a:rPr>
              <a:t>CHAPITRE 3 : Tendances pour une logistique LMD plus efficace</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1 : Mécanismes d’adaptation logistique en milieu urbain</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1600" dirty="0">
                <a:solidFill>
                  <a:schemeClr val="dk1"/>
                </a:solidFill>
              </a:rPr>
              <a:t>1.2.1, 1.3.1, 1.4.1, 2.2.1, 3.1.1</a:t>
            </a:r>
            <a:endParaRPr lang="es-ES" sz="2000" dirty="0">
              <a:solidFill>
                <a:schemeClr val="dk1"/>
              </a:solidFil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s-ES" sz="1600" dirty="0">
                <a:solidFill>
                  <a:schemeClr val="dk1"/>
                </a:solidFill>
              </a:rPr>
              <a:t>2.2.2; 2.2.3, 2.2.4 et 3.1.2</a:t>
            </a: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MLC ITS Euskadi &amp; SUSMILE Consortium</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2862322"/>
          </a:xfrm>
          <a:prstGeom prst="rect">
            <a:avLst/>
          </a:prstGeom>
          <a:ln>
            <a:solidFill>
              <a:schemeClr val="tx1">
                <a:lumMod val="50000"/>
                <a:lumOff val="50000"/>
              </a:schemeClr>
            </a:solidFill>
            <a:prstDash val="dash"/>
          </a:ln>
        </p:spPr>
        <p:txBody>
          <a:bodyPr wrap="square">
            <a:spAutoFit/>
          </a:bodyPr>
          <a:lstStyle/>
          <a:p>
            <a:pPr algn="just"/>
            <a:r>
              <a:rPr lang="fr-FR" sz="2000" dirty="0"/>
              <a:t>L’objectif de cette capsule est d’offrir un exemple de la façon dont la volonté d’offrir un service toujours meilleur dans le LMD a permis d’entrer de nouveaux acteurs dans la chaîne d’approvisionnement, après avoir été essentiel pour cela d’investir dans la collaboration.
Un professionnel d’une entreprise de transport spécialisée dans la distribution du dernier kilomètre présentera le travail effectué pour collaborer avec d’autres opérateurs logistiques et commerçants, et devenir un partenaire essentiel de la chaîne d’approvisionnement étendue (SC).</a:t>
            </a:r>
            <a:endParaRPr lang="en-GB" dirty="0"/>
          </a:p>
        </p:txBody>
      </p:sp>
      <p:graphicFrame>
        <p:nvGraphicFramePr>
          <p:cNvPr id="6" name="5 Tabla"/>
          <p:cNvGraphicFramePr>
            <a:graphicFrameLocks noGrp="1"/>
          </p:cNvGraphicFramePr>
          <p:nvPr/>
        </p:nvGraphicFramePr>
        <p:xfrm>
          <a:off x="297695" y="4332631"/>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r>
                        <a:rPr lang="en-GB" sz="1800" b="0" i="0" u="none" strike="noStrike" noProof="0" dirty="0">
                          <a:solidFill>
                            <a:srgbClr val="FFFFFF"/>
                          </a:solidFill>
                          <a:latin typeface="+mn-lt"/>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mn-lt"/>
                        </a:rPr>
                        <a:t>Proposition de </a:t>
                      </a:r>
                      <a:r>
                        <a:rPr lang="en-GB" sz="1800" b="0" i="0" u="none" strike="noStrike" noProof="0" dirty="0" err="1">
                          <a:solidFill>
                            <a:schemeClr val="tx1"/>
                          </a:solidFill>
                          <a:latin typeface="+mn-lt"/>
                        </a:rPr>
                        <a:t>conférence</a:t>
                      </a:r>
                      <a:r>
                        <a:rPr lang="en-GB" sz="1800" b="0" i="0" u="none" strike="noStrike" noProof="0" dirty="0">
                          <a:solidFill>
                            <a:schemeClr val="tx1"/>
                          </a:solidFill>
                          <a:latin typeface="+mn-lt"/>
                        </a:rPr>
                        <a:t>
</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415826098"/>
              </p:ext>
            </p:extLst>
          </p:nvPr>
        </p:nvGraphicFramePr>
        <p:xfrm>
          <a:off x="316947" y="544499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Non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3268161270"/>
              </p:ext>
            </p:extLst>
          </p:nvPr>
        </p:nvGraphicFramePr>
        <p:xfrm>
          <a:off x="339634" y="6065134"/>
          <a:ext cx="8477795" cy="342584"/>
        </p:xfrm>
        <a:graphic>
          <a:graphicData uri="http://schemas.openxmlformats.org/drawingml/2006/table">
            <a:tbl>
              <a:tblPr/>
              <a:tblGrid>
                <a:gridCol w="2468339">
                  <a:extLst>
                    <a:ext uri="{9D8B030D-6E8A-4147-A177-3AD203B41FA5}">
                      <a16:colId xmlns:a16="http://schemas.microsoft.com/office/drawing/2014/main" val="20000"/>
                    </a:ext>
                  </a:extLst>
                </a:gridCol>
                <a:gridCol w="6009456">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rgbClr val="7F7F7F"/>
                          </a:solidFill>
                          <a:latin typeface="Arial"/>
                        </a:rPr>
                        <a:t>De 10 </a:t>
                      </a:r>
                      <a:r>
                        <a:rPr lang="es-ES" sz="1800" b="0" i="0" u="none" strike="noStrike" dirty="0" err="1">
                          <a:solidFill>
                            <a:srgbClr val="7F7F7F"/>
                          </a:solidFill>
                          <a:latin typeface="Arial"/>
                        </a:rPr>
                        <a:t>to</a:t>
                      </a:r>
                      <a:r>
                        <a:rPr lang="es-ES" sz="1800" b="0" i="0" u="none" strike="noStrike" dirty="0">
                          <a:solidFill>
                            <a:srgbClr val="7F7F7F"/>
                          </a:solidFill>
                          <a:latin typeface="Arial"/>
                        </a:rPr>
                        <a:t> 60 </a:t>
                      </a:r>
                      <a:r>
                        <a:rPr lang="es-ES" sz="1800" b="0" i="0" u="none" strike="noStrike" dirty="0">
                          <a:solidFill>
                            <a:schemeClr val="tx1"/>
                          </a:solidFill>
                          <a:latin typeface="Arial"/>
                        </a:rPr>
                        <a:t>Minutes</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indent="-457200" fontAlgn="base">
              <a:lnSpc>
                <a:spcPct val="150000"/>
              </a:lnSpc>
              <a:buAutoNum type="arabicPeriod"/>
            </a:pPr>
            <a:r>
              <a:rPr lang="fr-FR" sz="2000" dirty="0"/>
              <a:t>Présentation de l’entreprise et de son secteur d’activités
Explication du modèle de collaboration 
Avantages de la collaboration
Moyens d’obtenir une collaboration plus efficace </a:t>
            </a:r>
            <a:endParaRPr sz="2000" b="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989908"/>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65" name="Google Shape;65;p9"/>
          <p:cNvSpPr txBox="1"/>
          <p:nvPr/>
        </p:nvSpPr>
        <p:spPr>
          <a:xfrm>
            <a:off x="285531" y="1074532"/>
            <a:ext cx="8571086"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marR="0" lvl="0" indent="-742950" algn="l" rtl="0">
              <a:lnSpc>
                <a:spcPct val="90000"/>
              </a:lnSpc>
              <a:spcBef>
                <a:spcPts val="0"/>
              </a:spcBef>
              <a:spcAft>
                <a:spcPts val="0"/>
              </a:spcAft>
              <a:buNone/>
            </a:pPr>
            <a:r>
              <a:rPr lang="en-GB" sz="2800" b="0" i="0" u="none" strike="noStrike" cap="none" dirty="0">
                <a:solidFill>
                  <a:schemeClr val="lt1"/>
                </a:solidFill>
                <a:latin typeface="Arial"/>
                <a:ea typeface="Arial"/>
                <a:cs typeface="Arial"/>
                <a:sym typeface="Arial"/>
              </a:rPr>
              <a:t>Instructions</a:t>
            </a:r>
          </a:p>
        </p:txBody>
      </p:sp>
      <p:sp>
        <p:nvSpPr>
          <p:cNvPr id="6" name="5 Rectángulo"/>
          <p:cNvSpPr/>
          <p:nvPr/>
        </p:nvSpPr>
        <p:spPr>
          <a:xfrm>
            <a:off x="306006" y="1812071"/>
            <a:ext cx="8524485" cy="4031873"/>
          </a:xfrm>
          <a:prstGeom prst="rect">
            <a:avLst/>
          </a:prstGeom>
        </p:spPr>
        <p:txBody>
          <a:bodyPr wrap="square">
            <a:spAutoFit/>
          </a:bodyPr>
          <a:lstStyle/>
          <a:p>
            <a:pPr algn="just"/>
            <a:r>
              <a:rPr lang="fr-FR" sz="1600" dirty="0"/>
              <a:t>Afin de préparer au mieux cette conférence, le professionnel qui serait invité à présenter son entreprise et son périmètre d’intervention doit correspondre au profil ci-dessous :
</a:t>
            </a:r>
            <a:br>
              <a:rPr lang="en-GB" sz="1600" dirty="0"/>
            </a:br>
            <a:r>
              <a:rPr lang="en-GB" sz="1600" dirty="0"/>
              <a:t>- </a:t>
            </a:r>
            <a:r>
              <a:rPr lang="fr-FR" sz="1600" dirty="0"/>
              <a:t>Opérateur logistique spécialisé dans la distribution du dernier kilomètre, utilisant de préférence un système de distribution durable du dernier kilomètre.
</a:t>
            </a:r>
            <a:endParaRPr lang="en-GB" sz="1600" dirty="0"/>
          </a:p>
          <a:p>
            <a:pPr algn="just" fontAlgn="base">
              <a:buFontTx/>
              <a:buChar char="-"/>
            </a:pPr>
            <a:r>
              <a:rPr lang="en-GB" sz="1600" dirty="0"/>
              <a:t> </a:t>
            </a:r>
            <a:r>
              <a:rPr lang="fr-FR" sz="1600" dirty="0"/>
              <a:t>Cet opérateur spécialisé dans le dernier kilomètre doit collaborer avec d’autres opérateurs logistiques dont la spécialité n’est pas le dernier kilomètre, et que face aux nouvelles tendances de distribution, l’opérateur logistique du dernier kilomètre est devenu un partenaire indispensable.</a:t>
            </a:r>
          </a:p>
          <a:p>
            <a:pPr algn="just" fontAlgn="base">
              <a:buFontTx/>
              <a:buChar char="-"/>
            </a:pPr>
            <a:endParaRPr lang="fr-FR" sz="1600" dirty="0"/>
          </a:p>
          <a:p>
            <a:pPr algn="just" fontAlgn="base">
              <a:buFontTx/>
              <a:buChar char="-"/>
            </a:pPr>
            <a:r>
              <a:rPr lang="fr-FR" sz="1600" dirty="0"/>
              <a:t> Voici un exemple du type d’entreprise auquel nous pensons en tant que conférencier :</a:t>
            </a:r>
          </a:p>
          <a:p>
            <a:pPr algn="just" fontAlgn="base">
              <a:buFontTx/>
              <a:buChar char="-"/>
            </a:pPr>
            <a:endParaRPr lang="en-GB" sz="1600" dirty="0">
              <a:solidFill>
                <a:schemeClr val="tx1"/>
              </a:solidFill>
              <a:hlinkClick r:id="rId4"/>
            </a:endParaRPr>
          </a:p>
          <a:p>
            <a:pPr algn="just" fontAlgn="base"/>
            <a:r>
              <a:rPr lang="en-GB" sz="1600" dirty="0"/>
              <a:t>Source (</a:t>
            </a:r>
            <a:r>
              <a:rPr lang="en-GB" sz="1600" dirty="0" err="1"/>
              <a:t>en</a:t>
            </a:r>
            <a:r>
              <a:rPr lang="en-GB" sz="1600" dirty="0"/>
              <a:t> EN): </a:t>
            </a:r>
            <a:r>
              <a:rPr lang="en-GB" sz="1600" dirty="0" err="1"/>
              <a:t>Eltis</a:t>
            </a:r>
            <a:r>
              <a:rPr lang="en-GB" sz="1600" dirty="0"/>
              <a:t> Mobility Portal(2014). </a:t>
            </a:r>
            <a:r>
              <a:rPr lang="en-US" sz="1600" dirty="0"/>
              <a:t>Bicycle goods delivery service in San Sebastian, Spain.</a:t>
            </a:r>
            <a:endParaRPr lang="en-GB" sz="1600" dirty="0"/>
          </a:p>
          <a:p>
            <a:pPr algn="just" fontAlgn="base">
              <a:buFontTx/>
              <a:buChar char="-"/>
            </a:pPr>
            <a:endParaRPr lang="en-GB" sz="1600" dirty="0"/>
          </a:p>
        </p:txBody>
      </p:sp>
      <p:sp>
        <p:nvSpPr>
          <p:cNvPr id="3" name="CuadroTexto 2">
            <a:extLst>
              <a:ext uri="{FF2B5EF4-FFF2-40B4-BE49-F238E27FC236}">
                <a16:creationId xmlns:a16="http://schemas.microsoft.com/office/drawing/2014/main" id="{C6B2F308-0197-F078-4AF5-4FFAF0464985}"/>
              </a:ext>
            </a:extLst>
          </p:cNvPr>
          <p:cNvSpPr txBox="1"/>
          <p:nvPr/>
        </p:nvSpPr>
        <p:spPr>
          <a:xfrm>
            <a:off x="1878671" y="5597127"/>
            <a:ext cx="4588932" cy="307777"/>
          </a:xfrm>
          <a:prstGeom prst="rect">
            <a:avLst/>
          </a:prstGeom>
          <a:noFill/>
        </p:spPr>
        <p:txBody>
          <a:bodyPr wrap="square">
            <a:spAutoFit/>
          </a:bodyPr>
          <a:lstStyle/>
          <a:p>
            <a:pPr algn="just" fontAlgn="base"/>
            <a:r>
              <a:rPr lang="en-GB" sz="1400" dirty="0">
                <a:hlinkClick r:id="rId5"/>
              </a:rPr>
              <a:t>https://www.youtube.com/watch?v=YslMWNnvFZY</a:t>
            </a:r>
            <a:endParaRPr lang="en-GB" sz="1400" dirty="0"/>
          </a:p>
        </p:txBody>
      </p:sp>
      <p:pic>
        <p:nvPicPr>
          <p:cNvPr id="4" name="Irudia 2">
            <a:extLst>
              <a:ext uri="{FF2B5EF4-FFF2-40B4-BE49-F238E27FC236}">
                <a16:creationId xmlns:a16="http://schemas.microsoft.com/office/drawing/2014/main" id="{2D4D1969-D96C-E27C-4440-DCBEA11CAE71}"/>
              </a:ext>
            </a:extLst>
          </p:cNvPr>
          <p:cNvPicPr>
            <a:picLocks noChangeAspect="1"/>
          </p:cNvPicPr>
          <p:nvPr/>
        </p:nvPicPr>
        <p:blipFill>
          <a:blip r:embed="rId6"/>
          <a:stretch>
            <a:fillRect/>
          </a:stretch>
        </p:blipFill>
        <p:spPr>
          <a:xfrm>
            <a:off x="949526" y="5410646"/>
            <a:ext cx="680737" cy="680737"/>
          </a:xfrm>
          <a:prstGeom prst="rect">
            <a:avLst/>
          </a:prstGeom>
        </p:spPr>
      </p:pic>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359</Words>
  <Application>Microsoft Office PowerPoint</Application>
  <PresentationFormat>Affichage à l'écran (4:3)</PresentationFormat>
  <Paragraphs>42</Paragraphs>
  <Slides>5</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26</cp:revision>
  <dcterms:created xsi:type="dcterms:W3CDTF">2016-11-18T09:55:38Z</dcterms:created>
  <dcterms:modified xsi:type="dcterms:W3CDTF">2022-10-31T11:00:58Z</dcterms:modified>
</cp:coreProperties>
</file>