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7"/>
  </p:notesMasterIdLst>
  <p:sldIdLst>
    <p:sldId id="256" r:id="rId2"/>
    <p:sldId id="257" r:id="rId3"/>
    <p:sldId id="264" r:id="rId4"/>
    <p:sldId id="259" r:id="rId5"/>
    <p:sldId id="260" r:id="rId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gbzyEzC8tiMHWx6deNdtHXJhxgO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roa" initials="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18C3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80C5976-FB19-4867-A2B4-DEF7078B3A27}">
  <a:tblStyle styleId="{980C5976-FB19-4867-A2B4-DEF7078B3A2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929" y="82"/>
      </p:cViewPr>
      <p:guideLst>
        <p:guide orient="horz" pos="2160"/>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customschemas.google.com/relationships/presentationmetadata" Target="metadata"/><Relationship Id="rId19" Type="http://schemas.openxmlformats.org/officeDocument/2006/relationships/theme" Target="theme/theme1.xml"/><Relationship Id="rId4"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2" name="Google Shape;2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10b78f225a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1" name="Google Shape;31;g10b78f225a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53" name="Google Shape;5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2" name="Google Shape;62;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4"/>
        <p:cNvGrpSpPr/>
        <p:nvPr/>
      </p:nvGrpSpPr>
      <p:grpSpPr>
        <a:xfrm>
          <a:off x="0" y="0"/>
          <a:ext cx="0" cy="0"/>
          <a:chOff x="0" y="0"/>
          <a:chExt cx="0" cy="0"/>
        </a:xfrm>
      </p:grpSpPr>
      <p:sp>
        <p:nvSpPr>
          <p:cNvPr id="15" name="Google Shape;15;p7"/>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pic>
        <p:nvPicPr>
          <p:cNvPr id="16" name="Google Shape;16;p7"/>
          <p:cNvPicPr preferRelativeResize="0"/>
          <p:nvPr/>
        </p:nvPicPr>
        <p:blipFill rotWithShape="1">
          <a:blip r:embed="rId2">
            <a:alphaModFix/>
          </a:blip>
          <a:srcRect/>
          <a:stretch/>
        </p:blipFill>
        <p:spPr>
          <a:xfrm>
            <a:off x="234508" y="6293276"/>
            <a:ext cx="2010676" cy="500217"/>
          </a:xfrm>
          <a:prstGeom prst="rect">
            <a:avLst/>
          </a:prstGeom>
          <a:noFill/>
          <a:ln>
            <a:noFill/>
          </a:ln>
        </p:spPr>
      </p:pic>
      <p:sp>
        <p:nvSpPr>
          <p:cNvPr id="17" name="Google Shape;17;p7"/>
          <p:cNvSpPr txBox="1"/>
          <p:nvPr/>
        </p:nvSpPr>
        <p:spPr>
          <a:xfrm>
            <a:off x="2289850" y="6293483"/>
            <a:ext cx="4667730" cy="452760"/>
          </a:xfrm>
          <a:prstGeom prst="rect">
            <a:avLst/>
          </a:prstGeom>
          <a:noFill/>
          <a:ln>
            <a:noFill/>
          </a:ln>
        </p:spPr>
        <p:txBody>
          <a:bodyPr spcFirstLastPara="1" wrap="square" lIns="34275" tIns="34275" rIns="34275" bIns="34275" anchor="ctr" anchorCtr="0">
            <a:noAutofit/>
          </a:bodyPr>
          <a:lstStyle/>
          <a:p>
            <a:pPr marL="0" marR="0" lvl="0" indent="0" algn="l" rtl="0">
              <a:lnSpc>
                <a:spcPct val="100000"/>
              </a:lnSpc>
              <a:spcBef>
                <a:spcPts val="0"/>
              </a:spcBef>
              <a:spcAft>
                <a:spcPts val="0"/>
              </a:spcAft>
              <a:buClr>
                <a:srgbClr val="666666"/>
              </a:buClr>
              <a:buSzPts val="750"/>
              <a:buFont typeface="Calibri"/>
              <a:buNone/>
            </a:pPr>
            <a:r>
              <a:rPr lang="fr-FR" sz="750" b="0" i="0" u="none" strike="noStrike" cap="none" dirty="0">
                <a:solidFill>
                  <a:srgbClr val="666666"/>
                </a:solidFill>
                <a:latin typeface="Arial"/>
                <a:cs typeface="Arial"/>
                <a:sym typeface="Arial"/>
              </a:rPr>
              <a:t>Le soutien de la Commission européenne à la production de cette publication ne constitue pas une approbation du contenu, qui reflète uniquement le point de vue des auteurs, et la Commission ne peut pas être tenue responsable de toute utilisation qui pourrait être faite des informations qu’elle contient.</a:t>
            </a:r>
            <a:endParaRPr lang="fr-FR" sz="750" b="0" i="0" u="none" strike="noStrike" cap="none" dirty="0">
              <a:solidFill>
                <a:srgbClr val="666666"/>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18"/>
        <p:cNvGrpSpPr/>
        <p:nvPr/>
      </p:nvGrpSpPr>
      <p:grpSpPr>
        <a:xfrm>
          <a:off x="0" y="0"/>
          <a:ext cx="0" cy="0"/>
          <a:chOff x="0" y="0"/>
          <a:chExt cx="0" cy="0"/>
        </a:xfrm>
      </p:grpSpPr>
      <p:sp>
        <p:nvSpPr>
          <p:cNvPr id="19" name="Google Shape;19;p8"/>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body" idx="1"/>
          </p:nvPr>
        </p:nvSpPr>
        <p:spPr>
          <a:xfrm>
            <a:off x="468313" y="1196975"/>
            <a:ext cx="8183562" cy="1612900"/>
          </a:xfrm>
          <a:prstGeom prst="rect">
            <a:avLst/>
          </a:prstGeom>
          <a:noFill/>
          <a:ln>
            <a:noFill/>
          </a:ln>
        </p:spPr>
        <p:txBody>
          <a:bodyPr spcFirstLastPara="1" wrap="square" lIns="182875" tIns="91425" rIns="91425" bIns="45700" anchor="t" anchorCtr="0">
            <a:noAutofit/>
          </a:bodyPr>
          <a:lstStyle>
            <a:lvl1pPr marL="457200" marR="0" lvl="0" indent="-370840" algn="l" rtl="0">
              <a:lnSpc>
                <a:spcPct val="100000"/>
              </a:lnSpc>
              <a:spcBef>
                <a:spcPts val="250"/>
              </a:spcBef>
              <a:spcAft>
                <a:spcPts val="0"/>
              </a:spcAft>
              <a:buClr>
                <a:schemeClr val="accent1"/>
              </a:buClr>
              <a:buSzPts val="2240"/>
              <a:buFont typeface="Noto Sans Symbols"/>
              <a:buChar char="⚫"/>
              <a:defRPr sz="2800" b="0" i="0" u="none" strike="noStrike" cap="none">
                <a:solidFill>
                  <a:schemeClr val="dk1"/>
                </a:solidFill>
                <a:latin typeface="Cambria"/>
                <a:ea typeface="Cambria"/>
                <a:cs typeface="Cambria"/>
                <a:sym typeface="Cambria"/>
              </a:defRPr>
            </a:lvl1pPr>
            <a:lvl2pPr marL="914400" marR="0" lvl="1" indent="-381000" algn="l" rtl="0">
              <a:lnSpc>
                <a:spcPct val="100000"/>
              </a:lnSpc>
              <a:spcBef>
                <a:spcPts val="250"/>
              </a:spcBef>
              <a:spcAft>
                <a:spcPts val="0"/>
              </a:spcAft>
              <a:buClr>
                <a:schemeClr val="accent1"/>
              </a:buClr>
              <a:buSzPts val="2400"/>
              <a:buFont typeface="Verdana"/>
              <a:buChar char="◦"/>
              <a:defRPr sz="2400" b="0" i="0" u="none" strike="noStrike" cap="none">
                <a:solidFill>
                  <a:schemeClr val="dk1"/>
                </a:solidFill>
                <a:latin typeface="Cambria"/>
                <a:ea typeface="Cambria"/>
                <a:cs typeface="Cambria"/>
                <a:sym typeface="Cambria"/>
              </a:defRPr>
            </a:lvl2pPr>
            <a:lvl3pPr marL="1371600" marR="0" lvl="2" indent="-368300" algn="l" rtl="0">
              <a:lnSpc>
                <a:spcPct val="100000"/>
              </a:lnSpc>
              <a:spcBef>
                <a:spcPts val="250"/>
              </a:spcBef>
              <a:spcAft>
                <a:spcPts val="0"/>
              </a:spcAft>
              <a:buClr>
                <a:srgbClr val="ED3742"/>
              </a:buClr>
              <a:buSzPts val="2200"/>
              <a:buFont typeface="Noto Sans Symbols"/>
              <a:buChar char="●"/>
              <a:defRPr sz="2200" b="0" i="0" u="none" strike="noStrike" cap="none">
                <a:solidFill>
                  <a:schemeClr val="dk1"/>
                </a:solidFill>
                <a:latin typeface="Cambria"/>
                <a:ea typeface="Cambria"/>
                <a:cs typeface="Cambria"/>
                <a:sym typeface="Cambria"/>
              </a:defRPr>
            </a:lvl3pPr>
            <a:lvl4pPr marL="1828800" marR="0" lvl="3" indent="-363728" algn="l" rtl="0">
              <a:lnSpc>
                <a:spcPct val="100000"/>
              </a:lnSpc>
              <a:spcBef>
                <a:spcPts val="225"/>
              </a:spcBef>
              <a:spcAft>
                <a:spcPts val="0"/>
              </a:spcAft>
              <a:buClr>
                <a:srgbClr val="ED3742"/>
              </a:buClr>
              <a:buSzPts val="2128"/>
              <a:buFont typeface="Verdana"/>
              <a:buChar char="◦"/>
              <a:defRPr sz="1900" b="0" i="0" u="none" strike="noStrike" cap="none">
                <a:solidFill>
                  <a:schemeClr val="dk1"/>
                </a:solidFill>
                <a:latin typeface="Cambria"/>
                <a:ea typeface="Cambria"/>
                <a:cs typeface="Cambria"/>
                <a:sym typeface="Cambria"/>
              </a:defRPr>
            </a:lvl4pPr>
            <a:lvl5pPr marL="2286000" marR="0" lvl="4" indent="-342900" algn="l" rtl="0">
              <a:lnSpc>
                <a:spcPct val="100000"/>
              </a:lnSpc>
              <a:spcBef>
                <a:spcPts val="250"/>
              </a:spcBef>
              <a:spcAft>
                <a:spcPts val="0"/>
              </a:spcAft>
              <a:buClr>
                <a:srgbClr val="4A85BF"/>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36550" algn="l" rtl="0">
              <a:lnSpc>
                <a:spcPct val="100000"/>
              </a:lnSpc>
              <a:spcBef>
                <a:spcPts val="250"/>
              </a:spcBef>
              <a:spcAft>
                <a:spcPts val="0"/>
              </a:spcAft>
              <a:buClr>
                <a:srgbClr val="BFFF49"/>
              </a:buClr>
              <a:buSzPts val="1700"/>
              <a:buFont typeface="Verdana"/>
              <a:buChar char="◦"/>
              <a:defRPr sz="1700" b="0" i="0" u="none" strike="noStrike" cap="none">
                <a:solidFill>
                  <a:schemeClr val="dk1"/>
                </a:solidFill>
                <a:latin typeface="Cambria"/>
                <a:ea typeface="Cambria"/>
                <a:cs typeface="Cambria"/>
                <a:sym typeface="Cambria"/>
              </a:defRPr>
            </a:lvl6pPr>
            <a:lvl7pPr marL="3200400" marR="0" lvl="6"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7pPr>
            <a:lvl8pPr marL="3657600" marR="0" lvl="7" indent="-323850" algn="l" rtl="0">
              <a:lnSpc>
                <a:spcPct val="100000"/>
              </a:lnSpc>
              <a:spcBef>
                <a:spcPts val="257"/>
              </a:spcBef>
              <a:spcAft>
                <a:spcPts val="0"/>
              </a:spcAft>
              <a:buClr>
                <a:srgbClr val="BFFF49"/>
              </a:buClr>
              <a:buSzPts val="1500"/>
              <a:buFont typeface="Verdana"/>
              <a:buChar char="◦"/>
              <a:defRPr sz="1500" b="0" i="0" u="none" strike="noStrike" cap="none">
                <a:solidFill>
                  <a:schemeClr val="dk1"/>
                </a:solidFill>
                <a:latin typeface="Cambria"/>
                <a:ea typeface="Cambria"/>
                <a:cs typeface="Cambria"/>
                <a:sym typeface="Cambria"/>
              </a:defRPr>
            </a:lvl8pPr>
            <a:lvl9pPr marL="4114800" marR="0" lvl="8"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9pPr>
          </a:lstStyle>
          <a:p>
            <a:endParaRPr/>
          </a:p>
        </p:txBody>
      </p:sp>
      <p:sp>
        <p:nvSpPr>
          <p:cNvPr id="11" name="Google Shape;11;p5" descr="Dexion s.r.o. joins the Czech Logistics Association"/>
          <p:cNvSpPr/>
          <p:nvPr/>
        </p:nvSpPr>
        <p:spPr>
          <a:xfrm>
            <a:off x="173038"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2" name="Google Shape;12;p5"/>
          <p:cNvPicPr preferRelativeResize="0"/>
          <p:nvPr/>
        </p:nvPicPr>
        <p:blipFill rotWithShape="1">
          <a:blip r:embed="rId4">
            <a:alphaModFix/>
          </a:blip>
          <a:srcRect/>
          <a:stretch/>
        </p:blipFill>
        <p:spPr>
          <a:xfrm>
            <a:off x="372979" y="0"/>
            <a:ext cx="2061054" cy="649705"/>
          </a:xfrm>
          <a:prstGeom prst="rect">
            <a:avLst/>
          </a:prstGeom>
          <a:noFill/>
          <a:ln>
            <a:noFill/>
          </a:ln>
        </p:spPr>
      </p:pic>
      <p:sp>
        <p:nvSpPr>
          <p:cNvPr id="13" name="Google Shape;13;p5"/>
          <p:cNvSpPr/>
          <p:nvPr/>
        </p:nvSpPr>
        <p:spPr>
          <a:xfrm>
            <a:off x="264695" y="508411"/>
            <a:ext cx="1852863" cy="338554"/>
          </a:xfrm>
          <a:prstGeom prst="rect">
            <a:avLst/>
          </a:prstGeom>
          <a:noFill/>
          <a:ln>
            <a:noFill/>
          </a:ln>
        </p:spPr>
        <p:txBody>
          <a:bodyPr spcFirstLastPara="1" wrap="square" lIns="91425" tIns="45700" rIns="91425" bIns="45700" anchor="t" anchorCtr="0">
            <a:spAutoFit/>
          </a:bodyPr>
          <a:lstStyle/>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Successful online learning for </a:t>
            </a:r>
            <a:endParaRPr sz="800" b="0" i="0" u="none" strike="noStrike" cap="none">
              <a:solidFill>
                <a:srgbClr val="7F7F7F"/>
              </a:solidFill>
              <a:latin typeface="Arial"/>
              <a:ea typeface="Arial"/>
              <a:cs typeface="Arial"/>
              <a:sym typeface="Arial"/>
            </a:endParaRPr>
          </a:p>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sustainable last mile logistics</a:t>
            </a:r>
            <a:endParaRPr sz="800" b="1" i="0" u="none" strike="noStrike" cap="none">
              <a:solidFill>
                <a:srgbClr val="7F7F7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a:t>
            </a:fld>
            <a:endParaRPr/>
          </a:p>
        </p:txBody>
      </p:sp>
      <p:sp>
        <p:nvSpPr>
          <p:cNvPr id="25" name="Google Shape;25;p4"/>
          <p:cNvSpPr txBox="1"/>
          <p:nvPr/>
        </p:nvSpPr>
        <p:spPr>
          <a:xfrm>
            <a:off x="2599506" y="2794758"/>
            <a:ext cx="3945000" cy="1077300"/>
          </a:xfrm>
          <a:prstGeom prst="rect">
            <a:avLst/>
          </a:prstGeom>
          <a:solidFill>
            <a:srgbClr val="18C32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Capsule</a:t>
            </a:r>
            <a:endParaRPr dirty="0"/>
          </a:p>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3.1.2</a:t>
            </a:r>
            <a:endParaRPr sz="3200" b="0" i="0" u="none" strike="noStrike" cap="none" dirty="0">
              <a:solidFill>
                <a:schemeClr val="lt1"/>
              </a:solidFill>
              <a:latin typeface="Arial"/>
              <a:ea typeface="Arial"/>
              <a:cs typeface="Arial"/>
              <a:sym typeface="Arial"/>
            </a:endParaRPr>
          </a:p>
        </p:txBody>
      </p:sp>
      <p:sp>
        <p:nvSpPr>
          <p:cNvPr id="26" name="Google Shape;26;p4"/>
          <p:cNvSpPr txBox="1"/>
          <p:nvPr/>
        </p:nvSpPr>
        <p:spPr>
          <a:xfrm>
            <a:off x="1342793" y="4293825"/>
            <a:ext cx="7014600" cy="1077178"/>
          </a:xfrm>
          <a:prstGeom prst="rect">
            <a:avLst/>
          </a:prstGeom>
          <a:noFill/>
          <a:ln w="19050"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r>
              <a:rPr lang="es-ES" sz="4000" b="1" i="0" u="none" strike="noStrike" cap="none" dirty="0">
                <a:solidFill>
                  <a:schemeClr val="dk1"/>
                </a:solidFill>
                <a:latin typeface="Arial"/>
                <a:ea typeface="Arial"/>
                <a:cs typeface="Arial"/>
                <a:sym typeface="Arial"/>
              </a:rPr>
              <a:t> </a:t>
            </a:r>
            <a:r>
              <a:rPr lang="fr-FR" sz="2400" b="1" dirty="0">
                <a:solidFill>
                  <a:schemeClr val="dk1"/>
                </a:solidFill>
              </a:rPr>
              <a:t>Adapter le modèle de distribution à la nouvelle ère </a:t>
            </a:r>
            <a:endParaRPr lang="en-GB" sz="2400" b="0" i="0" u="none" strike="noStrike" cap="none" dirty="0">
              <a:solidFill>
                <a:schemeClr val="dk1"/>
              </a:solidFill>
              <a:latin typeface="Arial"/>
              <a:ea typeface="Arial"/>
              <a:cs typeface="Arial"/>
              <a:sym typeface="Arial"/>
            </a:endParaRPr>
          </a:p>
        </p:txBody>
      </p:sp>
      <p:sp>
        <p:nvSpPr>
          <p:cNvPr id="27" name="Google Shape;27;p4"/>
          <p:cNvSpPr txBox="1"/>
          <p:nvPr/>
        </p:nvSpPr>
        <p:spPr>
          <a:xfrm>
            <a:off x="248194" y="1222861"/>
            <a:ext cx="8451669" cy="400069"/>
          </a:xfrm>
          <a:prstGeom prst="rect">
            <a:avLst/>
          </a:prstGeom>
          <a:solidFill>
            <a:srgbClr val="18C320"/>
          </a:solidFill>
          <a:ln>
            <a:noFill/>
          </a:ln>
        </p:spPr>
        <p:txBody>
          <a:bodyPr spcFirstLastPara="1" wrap="square" lIns="91425" tIns="45700" rIns="91425" bIns="45700" anchor="t" anchorCtr="0">
            <a:spAutoFit/>
          </a:bodyPr>
          <a:lstStyle/>
          <a:p>
            <a:pPr lvl="0"/>
            <a:r>
              <a:rPr lang="fr-FR" sz="2000" b="1" dirty="0">
                <a:solidFill>
                  <a:schemeClr val="lt1"/>
                </a:solidFill>
              </a:rPr>
              <a:t>CHAPITRE 3 : Tendances pour une logistique LMD plus efficace</a:t>
            </a:r>
            <a:endParaRPr lang="en-GB" sz="2000" b="1" i="0" u="none" strike="noStrike" cap="none" dirty="0">
              <a:solidFill>
                <a:schemeClr val="lt1"/>
              </a:solidFill>
              <a:latin typeface="Arial"/>
              <a:ea typeface="Arial"/>
              <a:cs typeface="Arial"/>
              <a:sym typeface="Arial"/>
            </a:endParaRPr>
          </a:p>
        </p:txBody>
      </p:sp>
      <p:sp>
        <p:nvSpPr>
          <p:cNvPr id="28" name="Google Shape;28;p4"/>
          <p:cNvSpPr txBox="1"/>
          <p:nvPr/>
        </p:nvSpPr>
        <p:spPr>
          <a:xfrm>
            <a:off x="243840" y="1858586"/>
            <a:ext cx="8451669" cy="400069"/>
          </a:xfrm>
          <a:prstGeom prst="rect">
            <a:avLst/>
          </a:prstGeom>
          <a:no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r>
              <a:rPr lang="fr-FR" sz="2000" b="1" dirty="0">
                <a:solidFill>
                  <a:schemeClr val="dk1"/>
                </a:solidFill>
              </a:rPr>
              <a:t>UNITÉ 1 : Mécanismes d’adaptation logistique en milieu urbain</a:t>
            </a:r>
            <a:endParaRPr lang="en-GB" sz="2000" b="1" i="0" u="none" strike="noStrike" cap="none" dirty="0">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g10b78f225a7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2</a:t>
            </a:fld>
            <a:endParaRPr/>
          </a:p>
        </p:txBody>
      </p:sp>
      <p:sp>
        <p:nvSpPr>
          <p:cNvPr id="34" name="Google Shape;34;g10b78f225a7_0_0"/>
          <p:cNvSpPr txBox="1"/>
          <p:nvPr/>
        </p:nvSpPr>
        <p:spPr>
          <a:xfrm>
            <a:off x="248175" y="13667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fr-FR" sz="2000" b="1" dirty="0">
                <a:solidFill>
                  <a:srgbClr val="18C32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À faire avant cette capsule</a:t>
            </a:r>
            <a:r>
              <a:rPr lang="en-GB" sz="2000" b="1" i="0" u="none" strike="noStrike" cap="none" dirty="0">
                <a:solidFill>
                  <a:srgbClr val="18C320"/>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 </a:t>
            </a:r>
            <a:endParaRPr lang="en-GB" sz="2000" b="0" i="0" u="none" strike="noStrike" cap="none" dirty="0">
              <a:solidFill>
                <a:srgbClr val="18C320"/>
              </a:solidFill>
              <a:latin typeface="Arial"/>
              <a:ea typeface="Arial"/>
              <a:cs typeface="Arial"/>
              <a:sym typeface="Arial"/>
            </a:endParaRPr>
          </a:p>
        </p:txBody>
      </p:sp>
      <p:sp>
        <p:nvSpPr>
          <p:cNvPr id="35" name="Google Shape;35;g10b78f225a7_0_0"/>
          <p:cNvSpPr txBox="1"/>
          <p:nvPr/>
        </p:nvSpPr>
        <p:spPr>
          <a:xfrm>
            <a:off x="248175" y="2915075"/>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Capsule </a:t>
            </a:r>
            <a:r>
              <a:rPr lang="en-GB" sz="2000" b="1" dirty="0" err="1">
                <a:solidFill>
                  <a:srgbClr val="18C320"/>
                </a:solidFill>
              </a:rPr>
              <a:t>liée</a:t>
            </a:r>
            <a:r>
              <a:rPr lang="en-GB" sz="2000" b="1" dirty="0">
                <a:solidFill>
                  <a:srgbClr val="18C320"/>
                </a:solidFill>
              </a:rPr>
              <a:t> à:</a:t>
            </a:r>
            <a:endParaRPr lang="en-GB" sz="2000" b="0" i="0" u="none" strike="noStrike" cap="none" dirty="0">
              <a:solidFill>
                <a:srgbClr val="18C320"/>
              </a:solidFill>
              <a:latin typeface="Arial"/>
              <a:ea typeface="Arial"/>
              <a:cs typeface="Arial"/>
              <a:sym typeface="Arial"/>
            </a:endParaRPr>
          </a:p>
        </p:txBody>
      </p:sp>
      <p:sp>
        <p:nvSpPr>
          <p:cNvPr id="36" name="Google Shape;36;g10b78f225a7_0_0"/>
          <p:cNvSpPr txBox="1"/>
          <p:nvPr/>
        </p:nvSpPr>
        <p:spPr>
          <a:xfrm>
            <a:off x="4793300" y="1366700"/>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s-ES" sz="1600" dirty="0">
                <a:solidFill>
                  <a:schemeClr val="dk1"/>
                </a:solidFill>
              </a:rPr>
              <a:t>1.2.1, 1.3.1, 1.4.1, 2.2.1, 3.1.1</a:t>
            </a:r>
            <a:endParaRPr lang="es-ES" sz="2000" dirty="0">
              <a:solidFill>
                <a:schemeClr val="dk1"/>
              </a:solidFill>
            </a:endParaRPr>
          </a:p>
        </p:txBody>
      </p:sp>
      <p:sp>
        <p:nvSpPr>
          <p:cNvPr id="37" name="Google Shape;37;g10b78f225a7_0_0"/>
          <p:cNvSpPr txBox="1"/>
          <p:nvPr/>
        </p:nvSpPr>
        <p:spPr>
          <a:xfrm>
            <a:off x="4793300" y="2915075"/>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buSzPts val="3200"/>
            </a:pPr>
            <a:r>
              <a:rPr lang="es-ES" sz="1600" dirty="0">
                <a:solidFill>
                  <a:schemeClr val="dk1"/>
                </a:solidFill>
              </a:rPr>
              <a:t>2.2.2; 2.2.3, 2.2.4 et 3.1.3</a:t>
            </a:r>
          </a:p>
        </p:txBody>
      </p:sp>
      <p:sp>
        <p:nvSpPr>
          <p:cNvPr id="38" name="Google Shape;38;g10b78f225a7_0_0"/>
          <p:cNvSpPr txBox="1"/>
          <p:nvPr/>
        </p:nvSpPr>
        <p:spPr>
          <a:xfrm>
            <a:off x="300300" y="46044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Auteurs:</a:t>
            </a:r>
            <a:endParaRPr lang="en-GB" sz="2000" b="0" i="0" u="none" strike="noStrike" cap="none" dirty="0">
              <a:solidFill>
                <a:srgbClr val="18C320"/>
              </a:solidFill>
              <a:latin typeface="Arial"/>
              <a:ea typeface="Arial"/>
              <a:cs typeface="Arial"/>
              <a:sym typeface="Arial"/>
            </a:endParaRPr>
          </a:p>
        </p:txBody>
      </p:sp>
      <p:sp>
        <p:nvSpPr>
          <p:cNvPr id="39" name="Google Shape;39;g10b78f225a7_0_0"/>
          <p:cNvSpPr txBox="1"/>
          <p:nvPr/>
        </p:nvSpPr>
        <p:spPr>
          <a:xfrm>
            <a:off x="4887475" y="4604400"/>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US" sz="1600" dirty="0">
                <a:solidFill>
                  <a:schemeClr val="dk1"/>
                </a:solidFill>
              </a:rPr>
              <a:t>MLC ITS Euskadi &amp; SUSMILE Consortium</a:t>
            </a:r>
            <a:endParaRPr lang="es-ES" sz="1600" dirty="0">
              <a:solidFill>
                <a:schemeClr val="dk1"/>
              </a:solidFill>
            </a:endParaRPr>
          </a:p>
        </p:txBody>
      </p:sp>
      <p:sp>
        <p:nvSpPr>
          <p:cNvPr id="9" name="8 Rectángulo"/>
          <p:cNvSpPr/>
          <p:nvPr/>
        </p:nvSpPr>
        <p:spPr>
          <a:xfrm>
            <a:off x="4454820" y="3275112"/>
            <a:ext cx="234360" cy="307777"/>
          </a:xfrm>
          <a:prstGeom prst="rect">
            <a:avLst/>
          </a:prstGeom>
        </p:spPr>
        <p:txBody>
          <a:bodyPr wrap="none">
            <a:spAutoFit/>
          </a:bodyPr>
          <a:lstStyle/>
          <a:p>
            <a:r>
              <a:rPr lang="es-ES" dirty="0"/>
              <a:t> </a:t>
            </a:r>
          </a:p>
        </p:txBody>
      </p:sp>
      <p:sp>
        <p:nvSpPr>
          <p:cNvPr id="10" name="9 Rectángulo"/>
          <p:cNvSpPr/>
          <p:nvPr/>
        </p:nvSpPr>
        <p:spPr>
          <a:xfrm>
            <a:off x="4454820" y="3275112"/>
            <a:ext cx="234360" cy="307777"/>
          </a:xfrm>
          <a:prstGeom prst="rect">
            <a:avLst/>
          </a:prstGeom>
        </p:spPr>
        <p:txBody>
          <a:bodyPr wrap="none">
            <a:spAutoFit/>
          </a:bodyPr>
          <a:lstStyle/>
          <a:p>
            <a:r>
              <a:rPr lang="es-E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3</a:t>
            </a:fld>
            <a:endParaRPr lang="en-GB"/>
          </a:p>
        </p:txBody>
      </p:sp>
      <p:sp>
        <p:nvSpPr>
          <p:cNvPr id="3" name="2 Rectángulo"/>
          <p:cNvSpPr/>
          <p:nvPr/>
        </p:nvSpPr>
        <p:spPr>
          <a:xfrm>
            <a:off x="313508" y="891234"/>
            <a:ext cx="8477795" cy="523220"/>
          </a:xfrm>
          <a:prstGeom prst="rect">
            <a:avLst/>
          </a:prstGeom>
          <a:solidFill>
            <a:srgbClr val="18C320"/>
          </a:solidFill>
        </p:spPr>
        <p:txBody>
          <a:bodyPr wrap="square">
            <a:spAutoFit/>
          </a:bodyPr>
          <a:lstStyle/>
          <a:p>
            <a:r>
              <a:rPr lang="en-GB" sz="2800" dirty="0" err="1">
                <a:solidFill>
                  <a:schemeClr val="bg1"/>
                </a:solidFill>
              </a:rPr>
              <a:t>Objectifs</a:t>
            </a:r>
            <a:r>
              <a:rPr lang="en-GB" sz="2800" dirty="0">
                <a:solidFill>
                  <a:schemeClr val="bg1"/>
                </a:solidFill>
              </a:rPr>
              <a:t> de la capsule</a:t>
            </a:r>
            <a:endParaRPr lang="en-GB" dirty="0"/>
          </a:p>
        </p:txBody>
      </p:sp>
      <p:sp>
        <p:nvSpPr>
          <p:cNvPr id="4" name="3 Rectángulo"/>
          <p:cNvSpPr/>
          <p:nvPr/>
        </p:nvSpPr>
        <p:spPr>
          <a:xfrm>
            <a:off x="313509" y="1586972"/>
            <a:ext cx="8464731" cy="2554545"/>
          </a:xfrm>
          <a:prstGeom prst="rect">
            <a:avLst/>
          </a:prstGeom>
          <a:ln>
            <a:solidFill>
              <a:schemeClr val="tx1">
                <a:lumMod val="50000"/>
                <a:lumOff val="50000"/>
              </a:schemeClr>
            </a:solidFill>
            <a:prstDash val="dash"/>
          </a:ln>
        </p:spPr>
        <p:txBody>
          <a:bodyPr wrap="square">
            <a:spAutoFit/>
          </a:bodyPr>
          <a:lstStyle/>
          <a:p>
            <a:pPr algn="just"/>
            <a:r>
              <a:rPr lang="fr-FR" sz="2000" dirty="0"/>
              <a:t>L’augmentation du commerce électronique, ainsi que les politiques d’accès restreint mises en œuvre dans les villes (nouvelle ère), obligent les opérateurs logistiques et les distributeurs eux-mêmes à changer leur modèle de distribution du dernier kilomètre.</a:t>
            </a:r>
          </a:p>
          <a:p>
            <a:pPr algn="just"/>
            <a:r>
              <a:rPr lang="fr-FR" sz="2000" dirty="0"/>
              <a:t>
Dans ce cas, il est proposé d’organiser une conférence au cours de laquelle un distributeur explique son expérience du changement de modèle de distribution.</a:t>
            </a:r>
            <a:endParaRPr lang="en-GB" dirty="0"/>
          </a:p>
        </p:txBody>
      </p:sp>
      <p:graphicFrame>
        <p:nvGraphicFramePr>
          <p:cNvPr id="6" name="5 Tabla"/>
          <p:cNvGraphicFramePr>
            <a:graphicFrameLocks noGrp="1"/>
          </p:cNvGraphicFramePr>
          <p:nvPr/>
        </p:nvGraphicFramePr>
        <p:xfrm>
          <a:off x="326571" y="4053498"/>
          <a:ext cx="8464731" cy="906060"/>
        </p:xfrm>
        <a:graphic>
          <a:graphicData uri="http://schemas.openxmlformats.org/drawingml/2006/table">
            <a:tbl>
              <a:tblPr/>
              <a:tblGrid>
                <a:gridCol w="2457809">
                  <a:extLst>
                    <a:ext uri="{9D8B030D-6E8A-4147-A177-3AD203B41FA5}">
                      <a16:colId xmlns:a16="http://schemas.microsoft.com/office/drawing/2014/main" val="20000"/>
                    </a:ext>
                  </a:extLst>
                </a:gridCol>
                <a:gridCol w="3103102">
                  <a:extLst>
                    <a:ext uri="{9D8B030D-6E8A-4147-A177-3AD203B41FA5}">
                      <a16:colId xmlns:a16="http://schemas.microsoft.com/office/drawing/2014/main" val="20001"/>
                    </a:ext>
                  </a:extLst>
                </a:gridCol>
                <a:gridCol w="873044">
                  <a:extLst>
                    <a:ext uri="{9D8B030D-6E8A-4147-A177-3AD203B41FA5}">
                      <a16:colId xmlns:a16="http://schemas.microsoft.com/office/drawing/2014/main" val="20002"/>
                    </a:ext>
                  </a:extLst>
                </a:gridCol>
                <a:gridCol w="1015388">
                  <a:extLst>
                    <a:ext uri="{9D8B030D-6E8A-4147-A177-3AD203B41FA5}">
                      <a16:colId xmlns:a16="http://schemas.microsoft.com/office/drawing/2014/main" val="20003"/>
                    </a:ext>
                  </a:extLst>
                </a:gridCol>
                <a:gridCol w="1015388">
                  <a:extLst>
                    <a:ext uri="{9D8B030D-6E8A-4147-A177-3AD203B41FA5}">
                      <a16:colId xmlns:a16="http://schemas.microsoft.com/office/drawing/2014/main" val="20004"/>
                    </a:ext>
                  </a:extLst>
                </a:gridCol>
              </a:tblGrid>
              <a:tr h="254228">
                <a:tc rowSpan="3">
                  <a:txBody>
                    <a:bodyPr/>
                    <a:lstStyle/>
                    <a:p>
                      <a:pPr algn="just" rtl="0" fontAlgn="t">
                        <a:spcBef>
                          <a:spcPts val="0"/>
                        </a:spcBef>
                        <a:spcAft>
                          <a:spcPts val="0"/>
                        </a:spcAft>
                      </a:pPr>
                      <a:r>
                        <a:rPr lang="en-GB" sz="1800" b="0" i="0" u="none" strike="noStrike" noProof="0" dirty="0" err="1">
                          <a:solidFill>
                            <a:srgbClr val="FFFFFF"/>
                          </a:solidFill>
                          <a:latin typeface="+mn-lt"/>
                        </a:rPr>
                        <a:t>Catégorie</a:t>
                      </a:r>
                      <a:endParaRPr lang="en-GB" sz="1800" noProof="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rowSpan="3">
                  <a:txBody>
                    <a:bodyPr/>
                    <a:lstStyle/>
                    <a:p>
                      <a:pPr algn="just" rtl="0" fontAlgn="t">
                        <a:spcBef>
                          <a:spcPts val="0"/>
                        </a:spcBef>
                        <a:spcAft>
                          <a:spcPts val="0"/>
                        </a:spcAft>
                      </a:pPr>
                      <a:r>
                        <a:rPr lang="en-GB" sz="1800" b="0" i="0" u="none" strike="noStrike" noProof="0" dirty="0">
                          <a:solidFill>
                            <a:schemeClr val="tx1"/>
                          </a:solidFill>
                          <a:latin typeface="+mn-lt"/>
                        </a:rPr>
                        <a:t>Proposition de </a:t>
                      </a:r>
                      <a:r>
                        <a:rPr lang="en-GB" sz="1800" b="0" i="0" u="none" strike="noStrike" noProof="0" dirty="0" err="1">
                          <a:solidFill>
                            <a:schemeClr val="tx1"/>
                          </a:solidFill>
                          <a:latin typeface="+mn-lt"/>
                        </a:rPr>
                        <a:t>conférence</a:t>
                      </a:r>
                      <a:r>
                        <a:rPr lang="en-GB" sz="1800" b="0" i="0" u="none" strike="noStrike" noProof="0" dirty="0">
                          <a:solidFill>
                            <a:schemeClr val="tx1"/>
                          </a:solidFill>
                          <a:latin typeface="+mn-lt"/>
                        </a:rPr>
                        <a:t>
</a:t>
                      </a:r>
                      <a:endParaRPr lang="en-GB" sz="1800" noProof="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3">
                  <a:txBody>
                    <a:bodyPr/>
                    <a:lstStyle/>
                    <a:p>
                      <a:pPr algn="ctr" rtl="0" fontAlgn="t">
                        <a:spcBef>
                          <a:spcPts val="0"/>
                        </a:spcBef>
                        <a:spcAft>
                          <a:spcPts val="0"/>
                        </a:spcAft>
                      </a:pPr>
                      <a:r>
                        <a:rPr lang="es-ES" sz="1800" b="0" i="0" u="none" strike="noStrike" dirty="0">
                          <a:solidFill>
                            <a:srgbClr val="FFFFFF"/>
                          </a:solidFill>
                          <a:latin typeface="Arial"/>
                        </a:rPr>
                        <a:t>EQF</a:t>
                      </a:r>
                      <a:endParaRPr lang="es-ES" sz="180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r>
                        <a:rPr lang="es-ES" sz="1400" b="0" i="0" u="none" strike="noStrike" dirty="0">
                          <a:solidFill>
                            <a:schemeClr val="tx1"/>
                          </a:solidFill>
                          <a:latin typeface="Arial"/>
                        </a:rPr>
                        <a:t>4</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5</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6</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1"/>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25"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1944207733"/>
              </p:ext>
            </p:extLst>
          </p:nvPr>
        </p:nvGraphicFramePr>
        <p:xfrm>
          <a:off x="326572" y="5281362"/>
          <a:ext cx="8490858" cy="342584"/>
        </p:xfrm>
        <a:graphic>
          <a:graphicData uri="http://schemas.openxmlformats.org/drawingml/2006/table">
            <a:tbl>
              <a:tblPr/>
              <a:tblGrid>
                <a:gridCol w="2472141">
                  <a:extLst>
                    <a:ext uri="{9D8B030D-6E8A-4147-A177-3AD203B41FA5}">
                      <a16:colId xmlns:a16="http://schemas.microsoft.com/office/drawing/2014/main" val="20000"/>
                    </a:ext>
                  </a:extLst>
                </a:gridCol>
                <a:gridCol w="6018717">
                  <a:extLst>
                    <a:ext uri="{9D8B030D-6E8A-4147-A177-3AD203B41FA5}">
                      <a16:colId xmlns:a16="http://schemas.microsoft.com/office/drawing/2014/main" val="20001"/>
                    </a:ext>
                  </a:extLst>
                </a:gridCol>
              </a:tblGrid>
              <a:tr h="264865">
                <a:tc>
                  <a:txBody>
                    <a:bodyPr/>
                    <a:lstStyle/>
                    <a:p>
                      <a:pPr algn="just" rtl="0" fontAlgn="t">
                        <a:spcBef>
                          <a:spcPts val="0"/>
                        </a:spcBef>
                        <a:spcAft>
                          <a:spcPts val="0"/>
                        </a:spcAft>
                      </a:pPr>
                      <a:r>
                        <a:rPr lang="en-GB" sz="1800" b="0" i="0" u="none" strike="noStrike" noProof="0" dirty="0" err="1">
                          <a:solidFill>
                            <a:srgbClr val="FFFFFF"/>
                          </a:solidFill>
                          <a:latin typeface="+mn-lt"/>
                        </a:rPr>
                        <a:t>Exercices</a:t>
                      </a:r>
                      <a:r>
                        <a:rPr lang="en-GB" sz="1800" b="0" i="0" u="none" strike="noStrike" noProof="0" dirty="0">
                          <a:solidFill>
                            <a:srgbClr val="FFFFFF"/>
                          </a:solidFill>
                          <a:latin typeface="+mn-lt"/>
                        </a:rPr>
                        <a:t> </a:t>
                      </a:r>
                      <a:r>
                        <a:rPr lang="en-GB" sz="1800" b="0" i="0" u="none" strike="noStrike" noProof="0" dirty="0" err="1">
                          <a:solidFill>
                            <a:srgbClr val="FFFFFF"/>
                          </a:solidFill>
                          <a:latin typeface="+mn-lt"/>
                        </a:rPr>
                        <a:t>inclus</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just" rtl="0" fontAlgn="t">
                        <a:spcBef>
                          <a:spcPts val="0"/>
                        </a:spcBef>
                        <a:spcAft>
                          <a:spcPts val="0"/>
                        </a:spcAft>
                      </a:pPr>
                      <a:r>
                        <a:rPr lang="es-ES" sz="1800" b="0" i="0" u="none" strike="noStrike" dirty="0">
                          <a:solidFill>
                            <a:schemeClr val="tx1"/>
                          </a:solidFill>
                          <a:latin typeface="Arial"/>
                        </a:rPr>
                        <a:t> NO</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6"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10" name="9 Tabla"/>
          <p:cNvGraphicFramePr>
            <a:graphicFrameLocks noGrp="1"/>
          </p:cNvGraphicFramePr>
          <p:nvPr>
            <p:extLst>
              <p:ext uri="{D42A27DB-BD31-4B8C-83A1-F6EECF244321}">
                <p14:modId xmlns:p14="http://schemas.microsoft.com/office/powerpoint/2010/main" val="162597294"/>
              </p:ext>
            </p:extLst>
          </p:nvPr>
        </p:nvGraphicFramePr>
        <p:xfrm>
          <a:off x="339634" y="6065134"/>
          <a:ext cx="8477795" cy="342584"/>
        </p:xfrm>
        <a:graphic>
          <a:graphicData uri="http://schemas.openxmlformats.org/drawingml/2006/table">
            <a:tbl>
              <a:tblPr/>
              <a:tblGrid>
                <a:gridCol w="2468339">
                  <a:extLst>
                    <a:ext uri="{9D8B030D-6E8A-4147-A177-3AD203B41FA5}">
                      <a16:colId xmlns:a16="http://schemas.microsoft.com/office/drawing/2014/main" val="20000"/>
                    </a:ext>
                  </a:extLst>
                </a:gridCol>
                <a:gridCol w="6009456">
                  <a:extLst>
                    <a:ext uri="{9D8B030D-6E8A-4147-A177-3AD203B41FA5}">
                      <a16:colId xmlns:a16="http://schemas.microsoft.com/office/drawing/2014/main" val="20001"/>
                    </a:ext>
                  </a:extLst>
                </a:gridCol>
              </a:tblGrid>
              <a:tr h="264865">
                <a:tc>
                  <a:txBody>
                    <a:bodyPr/>
                    <a:lstStyle/>
                    <a:p>
                      <a:pPr algn="just" rtl="0" fontAlgn="t">
                        <a:spcBef>
                          <a:spcPts val="0"/>
                        </a:spcBef>
                        <a:spcAft>
                          <a:spcPts val="0"/>
                        </a:spcAft>
                      </a:pPr>
                      <a:r>
                        <a:rPr lang="en-GB" sz="1800" b="0" i="0" u="none" strike="noStrike" noProof="0" dirty="0">
                          <a:solidFill>
                            <a:srgbClr val="FFFFFF"/>
                          </a:solidFill>
                          <a:latin typeface="+mn-lt"/>
                        </a:rPr>
                        <a:t>Effort pour la capsule</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just" rtl="0" fontAlgn="t">
                        <a:spcBef>
                          <a:spcPts val="0"/>
                        </a:spcBef>
                        <a:spcAft>
                          <a:spcPts val="0"/>
                        </a:spcAft>
                      </a:pPr>
                      <a:r>
                        <a:rPr lang="es-ES" sz="1800" b="0" i="0" u="none" strike="noStrike" dirty="0">
                          <a:solidFill>
                            <a:srgbClr val="7F7F7F"/>
                          </a:solidFill>
                          <a:latin typeface="Arial"/>
                        </a:rPr>
                        <a:t>    </a:t>
                      </a:r>
                      <a:r>
                        <a:rPr lang="en-GB" sz="1800" b="0" i="0" u="none" strike="noStrike" noProof="0" dirty="0">
                          <a:solidFill>
                            <a:srgbClr val="7F7F7F"/>
                          </a:solidFill>
                          <a:latin typeface="+mn-lt"/>
                        </a:rPr>
                        <a:t>de 10 à 60 </a:t>
                      </a:r>
                      <a:r>
                        <a:rPr lang="en-GB" sz="1800" b="0" i="0" u="none" strike="noStrike" cap="none" noProof="0" dirty="0">
                          <a:solidFill>
                            <a:schemeClr val="tx1"/>
                          </a:solidFill>
                          <a:latin typeface="Arial"/>
                          <a:ea typeface="+mn-ea"/>
                          <a:cs typeface="+mn-cs"/>
                          <a:sym typeface="Arial"/>
                        </a:rPr>
                        <a:t>M</a:t>
                      </a:r>
                      <a:r>
                        <a:rPr lang="es-ES" sz="1800" b="0" i="0" u="none" strike="noStrike" cap="none" dirty="0" err="1">
                          <a:solidFill>
                            <a:schemeClr val="tx1"/>
                          </a:solidFill>
                          <a:latin typeface="Arial"/>
                          <a:ea typeface="+mn-ea"/>
                          <a:cs typeface="+mn-cs"/>
                          <a:sym typeface="Arial"/>
                        </a:rPr>
                        <a:t>inutes</a:t>
                      </a:r>
                      <a:endParaRPr lang="es-ES" sz="1800" b="0" i="0" u="none" strike="noStrike" cap="none" dirty="0">
                        <a:solidFill>
                          <a:schemeClr val="tx1"/>
                        </a:solidFill>
                        <a:latin typeface="Arial"/>
                        <a:ea typeface="+mn-ea"/>
                        <a:cs typeface="+mn-cs"/>
                        <a:sym typeface="Aria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7" name="Rectangle 3"/>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3"/>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4</a:t>
            </a:fld>
            <a:endParaRPr/>
          </a:p>
        </p:txBody>
      </p:sp>
      <p:sp>
        <p:nvSpPr>
          <p:cNvPr id="56" name="Google Shape;56;p3"/>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a:lnSpc>
                <a:spcPct val="90000"/>
              </a:lnSpc>
              <a:buClr>
                <a:schemeClr val="lt1"/>
              </a:buClr>
              <a:buSzPts val="3959"/>
            </a:pPr>
            <a:r>
              <a:rPr lang="en-GB" sz="2800" b="0" i="0" u="none" strike="noStrike" cap="none" dirty="0" err="1">
                <a:solidFill>
                  <a:schemeClr val="lt1"/>
                </a:solidFill>
                <a:latin typeface="Arial"/>
                <a:ea typeface="Arial"/>
                <a:cs typeface="Arial"/>
                <a:sym typeface="Arial"/>
              </a:rPr>
              <a:t>Contenu</a:t>
            </a:r>
            <a:endParaRPr lang="en-GB" sz="2800" dirty="0"/>
          </a:p>
        </p:txBody>
      </p:sp>
      <p:sp>
        <p:nvSpPr>
          <p:cNvPr id="57" name="Google Shape;57;p3"/>
          <p:cNvSpPr/>
          <p:nvPr/>
        </p:nvSpPr>
        <p:spPr>
          <a:xfrm>
            <a:off x="1358538" y="2396683"/>
            <a:ext cx="7354388" cy="1477287"/>
          </a:xfrm>
          <a:prstGeom prst="rect">
            <a:avLst/>
          </a:prstGeom>
          <a:noFill/>
          <a:ln>
            <a:noFill/>
          </a:ln>
        </p:spPr>
        <p:txBody>
          <a:bodyPr spcFirstLastPara="1" wrap="square" lIns="91425" tIns="45700" rIns="91425" bIns="45700" anchor="t" anchorCtr="0">
            <a:spAutoFit/>
          </a:bodyPr>
          <a:lstStyle/>
          <a:p>
            <a:pPr marL="457200" indent="-457200" fontAlgn="base">
              <a:lnSpc>
                <a:spcPct val="150000"/>
              </a:lnSpc>
              <a:buAutoNum type="arabicPeriod"/>
            </a:pPr>
            <a:r>
              <a:rPr lang="fr-FR" sz="2000" dirty="0"/>
              <a:t>Présentation de l’entreprise et de son secteur d’activités
Explication du nouveau modèle de distribution 
Avantages de l’adaptation d’un modèle</a:t>
            </a:r>
            <a:endParaRPr sz="2000" b="0" u="none" strike="noStrike" cap="none" dirty="0">
              <a:solidFill>
                <a:srgbClr val="000000"/>
              </a:solidFill>
              <a:latin typeface="Arial"/>
              <a:ea typeface="Arial"/>
              <a:cs typeface="Arial"/>
              <a:sym typeface="Arial"/>
            </a:endParaRPr>
          </a:p>
        </p:txBody>
      </p:sp>
      <p:sp>
        <p:nvSpPr>
          <p:cNvPr id="58" name="Google Shape;58;p3"/>
          <p:cNvSpPr/>
          <p:nvPr/>
        </p:nvSpPr>
        <p:spPr>
          <a:xfrm>
            <a:off x="876753" y="2360711"/>
            <a:ext cx="338093" cy="1754089"/>
          </a:xfrm>
          <a:prstGeom prst="rect">
            <a:avLst/>
          </a:prstGeom>
          <a:solidFill>
            <a:srgbClr val="18C32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5</a:t>
            </a:fld>
            <a:endParaRPr/>
          </a:p>
        </p:txBody>
      </p:sp>
      <p:sp>
        <p:nvSpPr>
          <p:cNvPr id="65" name="Google Shape;65;p9"/>
          <p:cNvSpPr txBox="1"/>
          <p:nvPr/>
        </p:nvSpPr>
        <p:spPr>
          <a:xfrm>
            <a:off x="285531" y="1074532"/>
            <a:ext cx="8571086" cy="493011"/>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marR="0" lvl="0" indent="-742950" algn="l" rtl="0">
              <a:lnSpc>
                <a:spcPct val="90000"/>
              </a:lnSpc>
              <a:spcBef>
                <a:spcPts val="0"/>
              </a:spcBef>
              <a:spcAft>
                <a:spcPts val="0"/>
              </a:spcAft>
              <a:buNone/>
            </a:pPr>
            <a:r>
              <a:rPr lang="en-GB" sz="2800" b="0" i="0" u="none" strike="noStrike" cap="none" dirty="0">
                <a:solidFill>
                  <a:schemeClr val="lt1"/>
                </a:solidFill>
                <a:latin typeface="Arial"/>
                <a:ea typeface="Arial"/>
                <a:cs typeface="Arial"/>
                <a:sym typeface="Arial"/>
              </a:rPr>
              <a:t>Instructions</a:t>
            </a:r>
          </a:p>
        </p:txBody>
      </p:sp>
      <p:sp>
        <p:nvSpPr>
          <p:cNvPr id="6" name="5 Rectángulo"/>
          <p:cNvSpPr/>
          <p:nvPr/>
        </p:nvSpPr>
        <p:spPr>
          <a:xfrm>
            <a:off x="306006" y="1812071"/>
            <a:ext cx="8524485" cy="3785652"/>
          </a:xfrm>
          <a:prstGeom prst="rect">
            <a:avLst/>
          </a:prstGeom>
        </p:spPr>
        <p:txBody>
          <a:bodyPr wrap="square">
            <a:spAutoFit/>
          </a:bodyPr>
          <a:lstStyle/>
          <a:p>
            <a:pPr algn="just"/>
            <a:r>
              <a:rPr lang="fr-FR" sz="1600" dirty="0"/>
              <a:t>Afin de préparer au mieux cette conférence, le professionnel qui serait invité à présenter son entreprise et son périmètre d’intervention doit correspondre au profil ci-dessous :
</a:t>
            </a:r>
            <a:br>
              <a:rPr lang="en-GB" sz="1600" dirty="0"/>
            </a:br>
            <a:r>
              <a:rPr lang="en-GB" sz="1600" dirty="0"/>
              <a:t>- </a:t>
            </a:r>
            <a:r>
              <a:rPr lang="fr-FR" sz="1600" dirty="0"/>
              <a:t>Société de distribution qui distribue dans le centre-ville avec ses propres moyens ou ceux de tiers.
</a:t>
            </a:r>
            <a:endParaRPr lang="en-GB" sz="1600" dirty="0"/>
          </a:p>
          <a:p>
            <a:pPr algn="just" fontAlgn="base">
              <a:buFontTx/>
              <a:buChar char="-"/>
            </a:pPr>
            <a:r>
              <a:rPr lang="en-GB" sz="1600" dirty="0"/>
              <a:t> </a:t>
            </a:r>
            <a:r>
              <a:rPr lang="fr-FR" sz="1600" dirty="0"/>
              <a:t>Il peut s’agir d’un distributeur qui livre dans ses propres magasins, ou d’un distributeur qui livre dans différents points, tels que le canal Horeca (pubs, restaurants, hôtels...),</a:t>
            </a:r>
          </a:p>
          <a:p>
            <a:pPr algn="just" fontAlgn="base"/>
            <a:endParaRPr lang="fr-FR" sz="1600" dirty="0"/>
          </a:p>
          <a:p>
            <a:pPr algn="just" fontAlgn="base">
              <a:buFontTx/>
              <a:buChar char="-"/>
            </a:pPr>
            <a:r>
              <a:rPr lang="fr-FR" sz="1600" dirty="0"/>
              <a:t> Mais dans tous les cas, il a changé son modèle de distribution du dernier kilomètre.</a:t>
            </a:r>
          </a:p>
          <a:p>
            <a:pPr algn="just" fontAlgn="base">
              <a:buFontTx/>
              <a:buChar char="-"/>
            </a:pPr>
            <a:endParaRPr lang="fr-FR" sz="1600" dirty="0"/>
          </a:p>
          <a:p>
            <a:pPr algn="just" fontAlgn="base">
              <a:buFontTx/>
              <a:buChar char="-"/>
            </a:pPr>
            <a:r>
              <a:rPr lang="fr-FR" sz="1600" dirty="0"/>
              <a:t> Tout au long de la conférence, l’intervenant doit présenter l’entreprise et son secteur d’activités; Expliquer le nouveau modèle de distribution et détailler spécifiquement les avantages et les inconvénients du nouveau modèle de distribution. </a:t>
            </a:r>
            <a:endParaRPr lang="en-GB" sz="1600" dirty="0"/>
          </a:p>
          <a:p>
            <a:pPr algn="just" fontAlgn="base"/>
            <a:r>
              <a:rPr lang="en-GB" sz="1600" dirty="0"/>
              <a:t> </a:t>
            </a:r>
          </a:p>
        </p:txBody>
      </p:sp>
    </p:spTree>
  </p:cSld>
  <p:clrMapOvr>
    <a:masterClrMapping/>
  </p:clrMapOvr>
</p:sld>
</file>

<file path=ppt/theme/theme1.xml><?xml version="1.0" encoding="utf-8"?>
<a:theme xmlns:a="http://schemas.openxmlformats.org/drawingml/2006/main" name="Aspect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329</Words>
  <Application>Microsoft Office PowerPoint</Application>
  <PresentationFormat>Affichage à l'écran (4:3)</PresentationFormat>
  <Paragraphs>43</Paragraphs>
  <Slides>5</Slides>
  <Notes>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vt:i4>
      </vt:variant>
    </vt:vector>
  </HeadingPairs>
  <TitlesOfParts>
    <vt:vector size="10" baseType="lpstr">
      <vt:lpstr>Arial</vt:lpstr>
      <vt:lpstr>Calibri</vt:lpstr>
      <vt:lpstr>Cambria</vt:lpstr>
      <vt:lpstr>Noto Sans Symbols</vt:lpstr>
      <vt:lpstr>Aspecto</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i.virgel</dc:creator>
  <cp:lastModifiedBy>Emilie DE MIGUEL</cp:lastModifiedBy>
  <cp:revision>24</cp:revision>
  <dcterms:created xsi:type="dcterms:W3CDTF">2016-11-18T09:55:38Z</dcterms:created>
  <dcterms:modified xsi:type="dcterms:W3CDTF">2022-10-31T10:49:24Z</dcterms:modified>
</cp:coreProperties>
</file>