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264" r:id="rId4"/>
    <p:sldId id="293" r:id="rId5"/>
    <p:sldId id="274" r:id="rId6"/>
    <p:sldId id="261" r:id="rId7"/>
    <p:sldId id="284" r:id="rId8"/>
    <p:sldId id="285" r:id="rId9"/>
    <p:sldId id="286" r:id="rId10"/>
    <p:sldId id="282" r:id="rId11"/>
    <p:sldId id="294" r:id="rId12"/>
    <p:sldId id="283" r:id="rId13"/>
    <p:sldId id="291" r:id="rId14"/>
    <p:sldId id="287" r:id="rId15"/>
    <p:sldId id="292" r:id="rId16"/>
    <p:sldId id="295" r:id="rId17"/>
    <p:sldId id="266"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91" d="100"/>
          <a:sy n="91" d="100"/>
        </p:scale>
        <p:origin x="1685" y="71"/>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0095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pic>
        <p:nvPicPr>
          <p:cNvPr id="16" name="Google Shape;16;p7"/>
          <p:cNvPicPr preferRelativeResize="0"/>
          <p:nvPr/>
        </p:nvPicPr>
        <p:blipFill rotWithShape="1">
          <a:blip r:embed="rId2">
            <a:alphaModFix/>
          </a:blip>
          <a:srcRect/>
          <a:stretch/>
        </p:blipFill>
        <p:spPr>
          <a:xfrm>
            <a:off x="252663" y="6293276"/>
            <a:ext cx="2010676" cy="500217"/>
          </a:xfrm>
          <a:prstGeom prst="rect">
            <a:avLst/>
          </a:prstGeom>
          <a:noFill/>
          <a:ln>
            <a:noFill/>
          </a:ln>
        </p:spPr>
      </p:pic>
      <p:sp>
        <p:nvSpPr>
          <p:cNvPr id="17" name="Google Shape;17;p7"/>
          <p:cNvSpPr txBox="1"/>
          <p:nvPr/>
        </p:nvSpPr>
        <p:spPr>
          <a:xfrm>
            <a:off x="2263339" y="6293483"/>
            <a:ext cx="4717425"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urbanaccessregulations.eu/"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hyperlink" Target="http://www.bestfact.net/wp-content/uploads/2016/01/CL1_063_QuickInfo_Multiuse-lanes-16Dec2015.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getfareye.com/insights/blog/last-mile-kpi-metrics"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3.1.1</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fr-FR" sz="2400" b="1" dirty="0">
                <a:solidFill>
                  <a:schemeClr val="dk1"/>
                </a:solidFill>
              </a:rPr>
              <a:t>Organisation et méthodes vs technologies </a:t>
            </a:r>
            <a:endParaRPr lang="en-GB"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r"/>
            <a:r>
              <a:rPr lang="fr-FR" sz="2000" b="1" dirty="0">
                <a:solidFill>
                  <a:schemeClr val="lt1"/>
                </a:solidFill>
              </a:rPr>
              <a:t>CHAPITRE 3 : Tendances pour une logistique LMD plus efficace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1 : Mécanismes logistiques d’adaptation en milieu urbain</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10</a:t>
            </a:fld>
            <a:endParaRPr/>
          </a:p>
        </p:txBody>
      </p:sp>
      <p:sp>
        <p:nvSpPr>
          <p:cNvPr id="72" name="Google Shape;72;g10b78f225a7_0_23"/>
          <p:cNvSpPr txBox="1"/>
          <p:nvPr/>
        </p:nvSpPr>
        <p:spPr>
          <a:xfrm>
            <a:off x="285530" y="970031"/>
            <a:ext cx="8558023" cy="519136"/>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indent="-742950">
              <a:lnSpc>
                <a:spcPct val="90000"/>
              </a:lnSpc>
            </a:pPr>
            <a:r>
              <a:rPr lang="en-GB" sz="2800" dirty="0">
                <a:solidFill>
                  <a:schemeClr val="lt1"/>
                </a:solidFill>
              </a:rPr>
              <a:t>2. </a:t>
            </a:r>
            <a:r>
              <a:rPr lang="fr-FR" sz="2800" dirty="0">
                <a:solidFill>
                  <a:schemeClr val="bg1"/>
                </a:solidFill>
              </a:rPr>
              <a:t>Rendre les opérations LMD plus efficaces</a:t>
            </a:r>
            <a:endParaRPr lang="en-GB" sz="2800" dirty="0">
              <a:solidFill>
                <a:schemeClr val="bg1"/>
              </a:solidFill>
            </a:endParaRPr>
          </a:p>
        </p:txBody>
      </p:sp>
      <p:sp>
        <p:nvSpPr>
          <p:cNvPr id="6" name="5 CuadroTexto"/>
          <p:cNvSpPr txBox="1"/>
          <p:nvPr/>
        </p:nvSpPr>
        <p:spPr>
          <a:xfrm>
            <a:off x="313509" y="1802675"/>
            <a:ext cx="8490857" cy="1077218"/>
          </a:xfrm>
          <a:prstGeom prst="rect">
            <a:avLst/>
          </a:prstGeom>
          <a:noFill/>
        </p:spPr>
        <p:txBody>
          <a:bodyPr wrap="square" rtlCol="0">
            <a:spAutoFit/>
          </a:bodyPr>
          <a:lstStyle/>
          <a:p>
            <a:pPr algn="just"/>
            <a:r>
              <a:rPr lang="fr-FR" sz="1600" dirty="0"/>
              <a:t>Les opérateurs logistiques et les distributeurs ont changé, sont en train de changer ou pensent qu’ils devraient changer leurs processus logistiques du dernier kilomètre pour devenir plus efficaces dans leurs opérations, pour deux raisons principales:
</a:t>
            </a:r>
            <a:endParaRPr lang="en-GB" sz="1600" dirty="0"/>
          </a:p>
        </p:txBody>
      </p:sp>
      <p:pic>
        <p:nvPicPr>
          <p:cNvPr id="1026" name="Picture 2"/>
          <p:cNvPicPr>
            <a:picLocks noChangeAspect="1" noChangeArrowheads="1"/>
          </p:cNvPicPr>
          <p:nvPr/>
        </p:nvPicPr>
        <p:blipFill>
          <a:blip r:embed="rId3"/>
          <a:srcRect/>
          <a:stretch>
            <a:fillRect/>
          </a:stretch>
        </p:blipFill>
        <p:spPr bwMode="auto">
          <a:xfrm>
            <a:off x="4409678" y="5055325"/>
            <a:ext cx="3706813" cy="1009787"/>
          </a:xfrm>
          <a:prstGeom prst="rect">
            <a:avLst/>
          </a:prstGeom>
          <a:noFill/>
          <a:ln w="9525">
            <a:noFill/>
            <a:miter lim="800000"/>
            <a:headEnd/>
            <a:tailEnd/>
          </a:ln>
        </p:spPr>
      </p:pic>
      <p:sp>
        <p:nvSpPr>
          <p:cNvPr id="7" name="6 CuadroTexto"/>
          <p:cNvSpPr txBox="1"/>
          <p:nvPr/>
        </p:nvSpPr>
        <p:spPr>
          <a:xfrm>
            <a:off x="4493623" y="6074647"/>
            <a:ext cx="4310743" cy="461665"/>
          </a:xfrm>
          <a:prstGeom prst="rect">
            <a:avLst/>
          </a:prstGeom>
          <a:noFill/>
        </p:spPr>
        <p:txBody>
          <a:bodyPr wrap="square" rtlCol="0">
            <a:spAutoFit/>
          </a:bodyPr>
          <a:lstStyle/>
          <a:p>
            <a:r>
              <a:rPr lang="es-ES" sz="1200" dirty="0"/>
              <a:t>Source: </a:t>
            </a:r>
            <a:r>
              <a:rPr lang="en-US" sz="1200" dirty="0">
                <a:solidFill>
                  <a:schemeClr val="tx1"/>
                </a:solidFill>
              </a:rPr>
              <a:t>Urban Access Regulations in Europe</a:t>
            </a:r>
            <a:r>
              <a:rPr lang="en-GB" sz="1200" dirty="0">
                <a:solidFill>
                  <a:schemeClr val="tx1"/>
                </a:solidFill>
              </a:rPr>
              <a:t>. (</a:t>
            </a:r>
            <a:r>
              <a:rPr lang="en-GB" sz="1200" dirty="0" err="1">
                <a:solidFill>
                  <a:schemeClr val="tx1"/>
                </a:solidFill>
              </a:rPr>
              <a:t>n.d</a:t>
            </a:r>
            <a:r>
              <a:rPr lang="en-GB" sz="1200" dirty="0">
                <a:solidFill>
                  <a:schemeClr val="tx1"/>
                </a:solidFill>
              </a:rPr>
              <a:t>.).</a:t>
            </a:r>
            <a:r>
              <a:rPr lang="en-GB" sz="1200" b="1" dirty="0">
                <a:solidFill>
                  <a:schemeClr val="tx1"/>
                </a:solidFill>
              </a:rPr>
              <a:t> </a:t>
            </a:r>
            <a:r>
              <a:rPr lang="en-GB" sz="1200" dirty="0">
                <a:solidFill>
                  <a:schemeClr val="tx1"/>
                </a:solidFill>
                <a:hlinkClick r:id="rId4"/>
              </a:rPr>
              <a:t>https://urbanaccessregulations.eu/</a:t>
            </a:r>
            <a:r>
              <a:rPr lang="en-GB" sz="1200" dirty="0">
                <a:solidFill>
                  <a:schemeClr val="tx1"/>
                </a:solidFill>
              </a:rPr>
              <a:t> </a:t>
            </a:r>
            <a:endParaRPr lang="es-ES" sz="1200" dirty="0"/>
          </a:p>
        </p:txBody>
      </p:sp>
      <p:pic>
        <p:nvPicPr>
          <p:cNvPr id="1027" name="Picture 3"/>
          <p:cNvPicPr>
            <a:picLocks noChangeAspect="1" noChangeArrowheads="1"/>
          </p:cNvPicPr>
          <p:nvPr/>
        </p:nvPicPr>
        <p:blipFill>
          <a:blip r:embed="rId5"/>
          <a:srcRect/>
          <a:stretch>
            <a:fillRect/>
          </a:stretch>
        </p:blipFill>
        <p:spPr bwMode="auto">
          <a:xfrm>
            <a:off x="6501956" y="2679389"/>
            <a:ext cx="1614535" cy="1336574"/>
          </a:xfrm>
          <a:prstGeom prst="rect">
            <a:avLst/>
          </a:prstGeom>
          <a:noFill/>
          <a:ln w="9525">
            <a:noFill/>
            <a:miter lim="800000"/>
            <a:headEnd/>
            <a:tailEnd/>
          </a:ln>
        </p:spPr>
      </p:pic>
      <p:sp>
        <p:nvSpPr>
          <p:cNvPr id="3" name="TestuKoadroa 2">
            <a:extLst>
              <a:ext uri="{FF2B5EF4-FFF2-40B4-BE49-F238E27FC236}">
                <a16:creationId xmlns:a16="http://schemas.microsoft.com/office/drawing/2014/main" id="{13C3439A-6FF6-1625-37DB-C1F6C0AA75FA}"/>
              </a:ext>
            </a:extLst>
          </p:cNvPr>
          <p:cNvSpPr txBox="1"/>
          <p:nvPr/>
        </p:nvSpPr>
        <p:spPr>
          <a:xfrm>
            <a:off x="313509" y="4135023"/>
            <a:ext cx="8367029" cy="1785104"/>
          </a:xfrm>
          <a:prstGeom prst="rect">
            <a:avLst/>
          </a:prstGeom>
          <a:noFill/>
        </p:spPr>
        <p:txBody>
          <a:bodyPr wrap="square">
            <a:spAutoFit/>
          </a:bodyPr>
          <a:lstStyle/>
          <a:p>
            <a:pPr algn="just"/>
            <a:endParaRPr lang="en-GB" sz="1400" dirty="0"/>
          </a:p>
          <a:p>
            <a:pPr algn="just"/>
            <a:r>
              <a:rPr lang="en-GB" sz="1600" b="1" dirty="0"/>
              <a:t>2. </a:t>
            </a:r>
            <a:r>
              <a:rPr lang="fr-FR" sz="1600" dirty="0"/>
              <a:t>Augmenter les difficultés d’accès des véhicules aux centres-villes en raison des embouteillages ou de la mise en œuvre du </a:t>
            </a:r>
            <a:r>
              <a:rPr lang="fr-FR" sz="1600" b="1" dirty="0">
                <a:solidFill>
                  <a:srgbClr val="18C320"/>
                </a:solidFill>
              </a:rPr>
              <a:t>Règlement sur l’accès des véhicules urbains (UVAR)</a:t>
            </a:r>
            <a:r>
              <a:rPr lang="en-GB" sz="1600" b="1" dirty="0">
                <a:solidFill>
                  <a:schemeClr val="tx1"/>
                </a:solidFill>
              </a:rPr>
              <a:t>*</a:t>
            </a:r>
          </a:p>
          <a:p>
            <a:pPr algn="just"/>
            <a:endParaRPr lang="en-GB" sz="1600" b="1" dirty="0">
              <a:solidFill>
                <a:srgbClr val="18C320"/>
              </a:solidFill>
            </a:endParaRPr>
          </a:p>
          <a:p>
            <a:pPr algn="just"/>
            <a:endParaRPr lang="en-GB" sz="1600" b="1" dirty="0">
              <a:solidFill>
                <a:srgbClr val="18C320"/>
              </a:solidFill>
            </a:endParaRPr>
          </a:p>
          <a:p>
            <a:pPr algn="just"/>
            <a:r>
              <a:rPr lang="en-GB" sz="1600" b="1" dirty="0">
                <a:solidFill>
                  <a:schemeClr val="tx1"/>
                </a:solidFill>
              </a:rPr>
              <a:t>*</a:t>
            </a:r>
            <a:r>
              <a:rPr lang="fr-FR" i="1" dirty="0">
                <a:solidFill>
                  <a:schemeClr val="tx1"/>
                </a:solidFill>
              </a:rPr>
              <a:t>Sujet expliqué dans la capsule 1.4.6</a:t>
            </a:r>
            <a:endParaRPr lang="en-GB" i="1" dirty="0">
              <a:solidFill>
                <a:schemeClr val="tx1"/>
              </a:solidFill>
            </a:endParaRPr>
          </a:p>
        </p:txBody>
      </p:sp>
      <p:sp>
        <p:nvSpPr>
          <p:cNvPr id="5" name="TestuKoadroa 4">
            <a:extLst>
              <a:ext uri="{FF2B5EF4-FFF2-40B4-BE49-F238E27FC236}">
                <a16:creationId xmlns:a16="http://schemas.microsoft.com/office/drawing/2014/main" id="{AB10AE11-7FED-A6D5-0250-1B689394D753}"/>
              </a:ext>
            </a:extLst>
          </p:cNvPr>
          <p:cNvSpPr txBox="1"/>
          <p:nvPr/>
        </p:nvSpPr>
        <p:spPr>
          <a:xfrm>
            <a:off x="339633" y="2787885"/>
            <a:ext cx="5660333" cy="1323439"/>
          </a:xfrm>
          <a:prstGeom prst="rect">
            <a:avLst/>
          </a:prstGeom>
          <a:noFill/>
        </p:spPr>
        <p:txBody>
          <a:bodyPr wrap="square">
            <a:spAutoFit/>
          </a:bodyPr>
          <a:lstStyle/>
          <a:p>
            <a:pPr marL="342900" indent="-342900" algn="just"/>
            <a:r>
              <a:rPr lang="en-GB" sz="1600" b="1" dirty="0"/>
              <a:t>1. 	</a:t>
            </a:r>
            <a:r>
              <a:rPr lang="fr-FR" sz="1600" dirty="0"/>
              <a:t>Augmentation des livraisons à des personnes particulières, en raison de </a:t>
            </a:r>
            <a:r>
              <a:rPr lang="fr-FR" sz="1600" b="1" dirty="0">
                <a:solidFill>
                  <a:srgbClr val="18C320"/>
                </a:solidFill>
              </a:rPr>
              <a:t>l’énorme augmentation du commerce électronique</a:t>
            </a:r>
            <a:r>
              <a:rPr lang="fr-FR" sz="1600" dirty="0"/>
              <a:t>, qui a ses propres paramètres de satisfaction client et de nouvelles difficultés de livraison par rapport au modèle de distribution C2C.</a:t>
            </a:r>
            <a:endParaRPr lang="en-GB"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11</a:t>
            </a:fld>
            <a:endParaRPr/>
          </a:p>
        </p:txBody>
      </p:sp>
      <p:sp>
        <p:nvSpPr>
          <p:cNvPr id="72" name="Google Shape;72;g10b78f225a7_0_23"/>
          <p:cNvSpPr txBox="1"/>
          <p:nvPr/>
        </p:nvSpPr>
        <p:spPr>
          <a:xfrm>
            <a:off x="285530" y="970031"/>
            <a:ext cx="8558023" cy="519136"/>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indent="-742950">
              <a:lnSpc>
                <a:spcPct val="90000"/>
              </a:lnSpc>
            </a:pPr>
            <a:r>
              <a:rPr lang="en-GB" sz="2800" dirty="0">
                <a:solidFill>
                  <a:schemeClr val="bg1"/>
                </a:solidFill>
              </a:rPr>
              <a:t>2. </a:t>
            </a:r>
            <a:r>
              <a:rPr lang="fr-FR" sz="2800" dirty="0">
                <a:solidFill>
                  <a:schemeClr val="bg1"/>
                </a:solidFill>
              </a:rPr>
              <a:t>Rendre les opérations LMD plus efficaces</a:t>
            </a:r>
            <a:endParaRPr lang="en-GB" sz="2800" dirty="0">
              <a:solidFill>
                <a:schemeClr val="bg1"/>
              </a:solidFill>
            </a:endParaRPr>
          </a:p>
        </p:txBody>
      </p:sp>
      <p:sp>
        <p:nvSpPr>
          <p:cNvPr id="6" name="5 CuadroTexto"/>
          <p:cNvSpPr txBox="1"/>
          <p:nvPr/>
        </p:nvSpPr>
        <p:spPr>
          <a:xfrm>
            <a:off x="352697" y="1763487"/>
            <a:ext cx="8490857" cy="3231654"/>
          </a:xfrm>
          <a:prstGeom prst="rect">
            <a:avLst/>
          </a:prstGeom>
          <a:noFill/>
        </p:spPr>
        <p:txBody>
          <a:bodyPr wrap="square" rtlCol="0">
            <a:spAutoFit/>
          </a:bodyPr>
          <a:lstStyle/>
          <a:p>
            <a:pPr algn="just"/>
            <a:r>
              <a:rPr lang="fr-FR" sz="1600" dirty="0"/>
              <a:t>Avant de lire les prochaines diapositives, nous vous proposons de réfléchir aux options auxquelles vous pouvez penser pour améliorer les opérations logistiques du dernier kilomètre.
</a:t>
            </a:r>
            <a:endParaRPr lang="en-GB" sz="1600" dirty="0"/>
          </a:p>
          <a:p>
            <a:pPr algn="ctr"/>
            <a:r>
              <a:rPr lang="fr-FR" sz="2000" b="1" dirty="0">
                <a:solidFill>
                  <a:srgbClr val="18C320"/>
                </a:solidFill>
              </a:rPr>
              <a:t>Comment rendre plus efficaces les opérations de distribution du dernier kilomètre? 
</a:t>
            </a:r>
            <a:endParaRPr lang="en-GB" sz="1600" dirty="0"/>
          </a:p>
          <a:p>
            <a:pPr algn="just"/>
            <a:endParaRPr lang="en-GB" sz="1600" dirty="0"/>
          </a:p>
          <a:p>
            <a:pPr algn="just"/>
            <a:r>
              <a:rPr lang="fr-FR" sz="1600" dirty="0"/>
              <a:t>Vous pouvez faire ce brainstorming par vous-même, ou en classe tous ensemble. Dans ce dernier cas, il est bon que chaque élève écrive sa proposition au tableau afin qu’une analyse ultérieure des propositions reçues et une réflexion commune puissent être menées.
</a:t>
            </a:r>
            <a:endParaRPr lang="en-GB"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12</a:t>
            </a:fld>
            <a:endParaRPr/>
          </a:p>
        </p:txBody>
      </p:sp>
      <p:sp>
        <p:nvSpPr>
          <p:cNvPr id="72" name="Google Shape;72;g10b78f225a7_0_23"/>
          <p:cNvSpPr txBox="1"/>
          <p:nvPr/>
        </p:nvSpPr>
        <p:spPr>
          <a:xfrm>
            <a:off x="285530" y="970031"/>
            <a:ext cx="8558023" cy="519136"/>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indent="-742950">
              <a:lnSpc>
                <a:spcPct val="90000"/>
              </a:lnSpc>
            </a:pPr>
            <a:r>
              <a:rPr lang="en-GB" sz="2800" dirty="0">
                <a:solidFill>
                  <a:schemeClr val="bg1"/>
                </a:solidFill>
              </a:rPr>
              <a:t>2. </a:t>
            </a:r>
            <a:r>
              <a:rPr lang="fr-FR" sz="2800" dirty="0">
                <a:solidFill>
                  <a:schemeClr val="bg1"/>
                </a:solidFill>
              </a:rPr>
              <a:t>Rendre les opérations LMD plus efficaces</a:t>
            </a:r>
            <a:endParaRPr lang="en-GB" sz="2800" dirty="0">
              <a:solidFill>
                <a:schemeClr val="bg1"/>
              </a:solidFill>
            </a:endParaRPr>
          </a:p>
        </p:txBody>
      </p:sp>
      <p:sp>
        <p:nvSpPr>
          <p:cNvPr id="6" name="5 CuadroTexto"/>
          <p:cNvSpPr txBox="1"/>
          <p:nvPr/>
        </p:nvSpPr>
        <p:spPr>
          <a:xfrm>
            <a:off x="352697" y="1763487"/>
            <a:ext cx="8490857" cy="3970318"/>
          </a:xfrm>
          <a:prstGeom prst="rect">
            <a:avLst/>
          </a:prstGeom>
          <a:noFill/>
        </p:spPr>
        <p:txBody>
          <a:bodyPr wrap="square" rtlCol="0">
            <a:spAutoFit/>
          </a:bodyPr>
          <a:lstStyle/>
          <a:p>
            <a:pPr algn="just"/>
            <a:r>
              <a:rPr lang="fr-FR" sz="1600" dirty="0"/>
              <a:t>Si nous faisons une recherche rapide sur Internet, sur la façon d’être plus efficace dans LMD, nous verrons que presque tous les contenus sont concentrés sur la technologie. Ils nous proposent d’avoir un planificateur d’itinéraire automatisé; surveiller les performances et la conduite des conducteurs; fournir un suivi en temps réel; preuve de livraison, etc.  Toutes ces </a:t>
            </a:r>
            <a:r>
              <a:rPr lang="fr-FR" sz="1600" b="1" dirty="0">
                <a:solidFill>
                  <a:srgbClr val="18C320"/>
                </a:solidFill>
              </a:rPr>
              <a:t>options technologiques</a:t>
            </a:r>
            <a:r>
              <a:rPr lang="fr-FR" sz="1600" dirty="0"/>
              <a:t>, principalement axées sur la gestion de l’information, seront expliquées en détail dans la deuxième partie de ce chapitre. Mais comme vous le verrez dans les unités trois et quatre de ce chapitre, LMD pourrait également être plus efficace, en </a:t>
            </a:r>
            <a:r>
              <a:rPr lang="fr-FR" sz="1600" b="1" dirty="0">
                <a:solidFill>
                  <a:srgbClr val="18C320"/>
                </a:solidFill>
              </a:rPr>
              <a:t>modifiant les processus</a:t>
            </a:r>
            <a:r>
              <a:rPr lang="fr-FR" sz="1600" dirty="0"/>
              <a:t>.
</a:t>
            </a:r>
            <a:endParaRPr lang="en-GB" sz="1600" dirty="0"/>
          </a:p>
          <a:p>
            <a:pPr algn="ctr"/>
            <a:r>
              <a:rPr lang="fr-FR" sz="2000" b="1" dirty="0">
                <a:solidFill>
                  <a:srgbClr val="18C320"/>
                </a:solidFill>
              </a:rPr>
              <a:t>Mais comment pouvons-nous modifier les processus de livraison du dernier kilomètre?
</a:t>
            </a:r>
            <a:endParaRPr lang="en-GB" sz="1600" dirty="0"/>
          </a:p>
          <a:p>
            <a:pPr algn="just"/>
            <a:endParaRPr lang="en-GB" sz="1600" dirty="0"/>
          </a:p>
          <a:p>
            <a:pPr algn="just"/>
            <a:endParaRPr lang="en-GB" sz="1600" dirty="0"/>
          </a:p>
          <a:p>
            <a:pPr algn="just"/>
            <a:r>
              <a:rPr lang="fr-FR" sz="1600" dirty="0"/>
              <a:t>Dans la diapositive suivante, plusieurs idées sont présentées. </a:t>
            </a:r>
            <a:endParaRPr lang="en-GB"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13</a:t>
            </a:fld>
            <a:endParaRPr/>
          </a:p>
        </p:txBody>
      </p:sp>
      <p:sp>
        <p:nvSpPr>
          <p:cNvPr id="72" name="Google Shape;72;g10b78f225a7_0_23"/>
          <p:cNvSpPr txBox="1"/>
          <p:nvPr/>
        </p:nvSpPr>
        <p:spPr>
          <a:xfrm>
            <a:off x="285530" y="970030"/>
            <a:ext cx="8558023" cy="47994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indent="-742950">
              <a:lnSpc>
                <a:spcPct val="90000"/>
              </a:lnSpc>
            </a:pPr>
            <a:r>
              <a:rPr lang="en-GB" sz="2800" dirty="0">
                <a:solidFill>
                  <a:schemeClr val="bg1"/>
                </a:solidFill>
              </a:rPr>
              <a:t>2. </a:t>
            </a:r>
            <a:r>
              <a:rPr lang="fr-FR" sz="2800" dirty="0">
                <a:solidFill>
                  <a:schemeClr val="bg1"/>
                </a:solidFill>
              </a:rPr>
              <a:t>Rendre les opérations LMD plus efficaces</a:t>
            </a:r>
            <a:endParaRPr lang="en-GB" sz="2800" dirty="0">
              <a:solidFill>
                <a:schemeClr val="bg1"/>
              </a:solidFill>
            </a:endParaRPr>
          </a:p>
        </p:txBody>
      </p:sp>
      <p:sp>
        <p:nvSpPr>
          <p:cNvPr id="6" name="5 CuadroTexto"/>
          <p:cNvSpPr txBox="1"/>
          <p:nvPr/>
        </p:nvSpPr>
        <p:spPr>
          <a:xfrm>
            <a:off x="600890" y="1711235"/>
            <a:ext cx="8281853" cy="2554545"/>
          </a:xfrm>
          <a:prstGeom prst="rect">
            <a:avLst/>
          </a:prstGeom>
          <a:noFill/>
        </p:spPr>
        <p:txBody>
          <a:bodyPr wrap="square" numCol="2" rtlCol="0">
            <a:spAutoFit/>
          </a:bodyPr>
          <a:lstStyle/>
          <a:p>
            <a:pPr algn="ctr">
              <a:lnSpc>
                <a:spcPct val="150000"/>
              </a:lnSpc>
            </a:pPr>
            <a:r>
              <a:rPr lang="fr-FR" sz="2000" b="1" i="1" dirty="0">
                <a:solidFill>
                  <a:schemeClr val="tx1"/>
                </a:solidFill>
                <a:latin typeface="Bahnschrift Light" pitchFamily="34" charset="0"/>
              </a:rPr>
              <a:t>Formation à l’</a:t>
            </a:r>
            <a:r>
              <a:rPr lang="fr-FR" sz="2000" b="1" i="1" dirty="0" err="1">
                <a:solidFill>
                  <a:schemeClr val="tx1"/>
                </a:solidFill>
                <a:latin typeface="Bahnschrift Light" pitchFamily="34" charset="0"/>
              </a:rPr>
              <a:t>éco-conduite</a:t>
            </a:r>
            <a:r>
              <a:rPr lang="fr-FR" sz="2000" b="1" i="1" dirty="0">
                <a:solidFill>
                  <a:schemeClr val="tx1"/>
                </a:solidFill>
                <a:latin typeface="Bahnschrift Light" pitchFamily="34" charset="0"/>
              </a:rPr>
              <a:t> et aux comportements des conducteurs</a:t>
            </a:r>
            <a:endParaRPr lang="en-GB" sz="800" b="1" i="1" dirty="0">
              <a:solidFill>
                <a:schemeClr val="tx1"/>
              </a:solidFill>
              <a:latin typeface="Bahnschrift Light" pitchFamily="34" charset="0"/>
            </a:endParaRPr>
          </a:p>
          <a:p>
            <a:pPr algn="ctr">
              <a:lnSpc>
                <a:spcPct val="250000"/>
              </a:lnSpc>
            </a:pPr>
            <a:r>
              <a:rPr lang="en-GB" sz="2000" b="1" i="1" dirty="0">
                <a:solidFill>
                  <a:schemeClr val="tx1"/>
                </a:solidFill>
                <a:latin typeface="Bahnschrift Light" pitchFamily="34" charset="0"/>
              </a:rPr>
              <a:t>Collaboration
</a:t>
            </a:r>
            <a:r>
              <a:rPr lang="fr-FR" sz="2000" b="1" i="1" dirty="0">
                <a:solidFill>
                  <a:schemeClr val="tx1"/>
                </a:solidFill>
                <a:latin typeface="Bahnschrift Light" pitchFamily="34" charset="0"/>
              </a:rPr>
              <a:t>Partenariat pour la qualité du fret</a:t>
            </a:r>
            <a:endParaRPr lang="en-GB" sz="2000" b="1" i="1" dirty="0">
              <a:solidFill>
                <a:schemeClr val="tx1"/>
              </a:solidFill>
              <a:latin typeface="Bahnschrift Light" pitchFamily="34" charset="0"/>
            </a:endParaRPr>
          </a:p>
          <a:p>
            <a:pPr algn="ctr">
              <a:lnSpc>
                <a:spcPct val="250000"/>
              </a:lnSpc>
            </a:pPr>
            <a:r>
              <a:rPr lang="en-GB" sz="2000" b="1" i="1" dirty="0">
                <a:solidFill>
                  <a:schemeClr val="tx1"/>
                </a:solidFill>
                <a:latin typeface="Bahnschrift Light" pitchFamily="34" charset="0"/>
              </a:rPr>
              <a:t>	</a:t>
            </a:r>
            <a:r>
              <a:rPr lang="en-GB" sz="2000" b="1" i="1" dirty="0" err="1">
                <a:solidFill>
                  <a:schemeClr val="tx1"/>
                </a:solidFill>
                <a:latin typeface="Bahnschrift Light" pitchFamily="34" charset="0"/>
              </a:rPr>
              <a:t>Économie</a:t>
            </a:r>
            <a:r>
              <a:rPr lang="en-GB" sz="2000" b="1" i="1" dirty="0">
                <a:solidFill>
                  <a:schemeClr val="tx1"/>
                </a:solidFill>
                <a:latin typeface="Bahnschrift Light" pitchFamily="34" charset="0"/>
              </a:rPr>
              <a:t> </a:t>
            </a:r>
            <a:r>
              <a:rPr lang="en-GB" sz="2000" b="1" i="1" dirty="0" err="1">
                <a:solidFill>
                  <a:schemeClr val="tx1"/>
                </a:solidFill>
                <a:latin typeface="Bahnschrift Light" pitchFamily="34" charset="0"/>
              </a:rPr>
              <a:t>circulaire</a:t>
            </a:r>
            <a:endParaRPr lang="en-GB" sz="2000" b="1" i="1" dirty="0">
              <a:solidFill>
                <a:schemeClr val="tx1"/>
              </a:solidFill>
              <a:latin typeface="Bahnschrift Light" pitchFamily="34" charset="0"/>
            </a:endParaRPr>
          </a:p>
          <a:p>
            <a:pPr algn="ctr">
              <a:lnSpc>
                <a:spcPct val="250000"/>
              </a:lnSpc>
            </a:pPr>
            <a:r>
              <a:rPr lang="en-GB" sz="2000" b="1" i="1" dirty="0">
                <a:solidFill>
                  <a:schemeClr val="tx1"/>
                </a:solidFill>
                <a:latin typeface="Bahnschrift Light" pitchFamily="34" charset="0"/>
              </a:rPr>
              <a:t>	Labels et certifications</a:t>
            </a:r>
          </a:p>
          <a:p>
            <a:pPr algn="ctr">
              <a:lnSpc>
                <a:spcPct val="250000"/>
              </a:lnSpc>
            </a:pPr>
            <a:r>
              <a:rPr lang="en-GB" sz="2000" b="1" i="1" dirty="0">
                <a:solidFill>
                  <a:schemeClr val="tx1"/>
                </a:solidFill>
                <a:latin typeface="Bahnschrift Light" pitchFamily="34" charset="0"/>
              </a:rPr>
              <a:t>	</a:t>
            </a:r>
            <a:r>
              <a:rPr lang="en-GB" sz="2000" b="1" i="1" dirty="0" err="1">
                <a:solidFill>
                  <a:schemeClr val="tx1"/>
                </a:solidFill>
                <a:latin typeface="Bahnschrift Light" pitchFamily="34" charset="0"/>
              </a:rPr>
              <a:t>Technologie</a:t>
            </a:r>
            <a:r>
              <a:rPr lang="en-GB" sz="2000" b="1" i="1" dirty="0">
                <a:solidFill>
                  <a:schemeClr val="tx1"/>
                </a:solidFill>
                <a:latin typeface="Bahnschrift Light" pitchFamily="34" charset="0"/>
              </a:rPr>
              <a:t> </a:t>
            </a:r>
            <a:endParaRPr lang="en-GB" sz="1600" dirty="0"/>
          </a:p>
        </p:txBody>
      </p:sp>
      <p:sp>
        <p:nvSpPr>
          <p:cNvPr id="5" name="4 Rectángulo"/>
          <p:cNvSpPr/>
          <p:nvPr/>
        </p:nvSpPr>
        <p:spPr>
          <a:xfrm>
            <a:off x="535577" y="4966846"/>
            <a:ext cx="8281851" cy="830997"/>
          </a:xfrm>
          <a:prstGeom prst="rect">
            <a:avLst/>
          </a:prstGeom>
        </p:spPr>
        <p:txBody>
          <a:bodyPr wrap="square">
            <a:spAutoFit/>
          </a:bodyPr>
          <a:lstStyle/>
          <a:p>
            <a:pPr algn="just"/>
            <a:r>
              <a:rPr lang="fr-FR" sz="1600" dirty="0"/>
              <a:t>Dans la diapositive suivante, certains d’entre eux sont légèrement expliqués, mais ceux-ci et d’autres seront expliqués plus en profondeur le long des différentes capsules du chapitre 3.</a:t>
            </a:r>
            <a:endParaRPr lang="en-GB"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14</a:t>
            </a:fld>
            <a:endParaRPr/>
          </a:p>
        </p:txBody>
      </p:sp>
      <p:sp>
        <p:nvSpPr>
          <p:cNvPr id="72" name="Google Shape;72;g10b78f225a7_0_23"/>
          <p:cNvSpPr txBox="1"/>
          <p:nvPr/>
        </p:nvSpPr>
        <p:spPr>
          <a:xfrm>
            <a:off x="285530" y="970030"/>
            <a:ext cx="8558023" cy="45382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indent="-742950">
              <a:lnSpc>
                <a:spcPct val="90000"/>
              </a:lnSpc>
            </a:pPr>
            <a:r>
              <a:rPr lang="en-GB" sz="2800" dirty="0">
                <a:solidFill>
                  <a:schemeClr val="bg1"/>
                </a:solidFill>
              </a:rPr>
              <a:t>2. </a:t>
            </a:r>
            <a:r>
              <a:rPr lang="fr-FR" sz="2800" dirty="0">
                <a:solidFill>
                  <a:schemeClr val="bg1"/>
                </a:solidFill>
              </a:rPr>
              <a:t>Rendre les opérations LMD plus efficaces</a:t>
            </a:r>
            <a:endParaRPr lang="en-GB" sz="2800" dirty="0">
              <a:solidFill>
                <a:schemeClr val="bg1"/>
              </a:solidFill>
            </a:endParaRPr>
          </a:p>
        </p:txBody>
      </p:sp>
      <p:sp>
        <p:nvSpPr>
          <p:cNvPr id="6" name="5 CuadroTexto"/>
          <p:cNvSpPr txBox="1"/>
          <p:nvPr/>
        </p:nvSpPr>
        <p:spPr>
          <a:xfrm>
            <a:off x="287384" y="1867990"/>
            <a:ext cx="5324276" cy="4478662"/>
          </a:xfrm>
          <a:prstGeom prst="rect">
            <a:avLst/>
          </a:prstGeom>
          <a:noFill/>
        </p:spPr>
        <p:txBody>
          <a:bodyPr wrap="square" rtlCol="0">
            <a:spAutoFit/>
          </a:bodyPr>
          <a:lstStyle/>
          <a:p>
            <a:pPr marL="342900" indent="-342900" algn="just"/>
            <a:r>
              <a:rPr lang="en-GB" sz="1600" b="1" dirty="0">
                <a:solidFill>
                  <a:srgbClr val="18C320"/>
                </a:solidFill>
              </a:rPr>
              <a:t>La formation</a:t>
            </a:r>
            <a:r>
              <a:rPr lang="en-GB" sz="1600" dirty="0">
                <a:solidFill>
                  <a:srgbClr val="18C320"/>
                </a:solidFill>
              </a:rPr>
              <a:t> </a:t>
            </a:r>
            <a:r>
              <a:rPr lang="fr-FR" sz="1600" dirty="0"/>
              <a:t>pourrait être un bon outil pour avoir des processus plus efficaces. Par exemple</a:t>
            </a:r>
            <a:r>
              <a:rPr lang="en-GB" sz="1600" dirty="0"/>
              <a:t>:</a:t>
            </a:r>
          </a:p>
          <a:p>
            <a:pPr marL="342900" indent="-342900" algn="just">
              <a:buAutoNum type="arabicParenR"/>
            </a:pPr>
            <a:endParaRPr lang="en-GB" sz="1600" dirty="0"/>
          </a:p>
          <a:p>
            <a:pPr marL="342900" lvl="3" indent="-342900" algn="just">
              <a:lnSpc>
                <a:spcPct val="150000"/>
              </a:lnSpc>
              <a:buFontTx/>
              <a:buChar char="-"/>
            </a:pPr>
            <a:r>
              <a:rPr lang="fr-FR" sz="1600" b="1" dirty="0">
                <a:solidFill>
                  <a:srgbClr val="00B0F0"/>
                </a:solidFill>
              </a:rPr>
              <a:t>Formation à l’</a:t>
            </a:r>
            <a:r>
              <a:rPr lang="fr-FR" sz="1600" b="1" dirty="0" err="1">
                <a:solidFill>
                  <a:srgbClr val="00B0F0"/>
                </a:solidFill>
              </a:rPr>
              <a:t>éco-conduite</a:t>
            </a:r>
            <a:r>
              <a:rPr lang="fr-FR" sz="1600" b="1" dirty="0">
                <a:solidFill>
                  <a:srgbClr val="00B0F0"/>
                </a:solidFill>
              </a:rPr>
              <a:t> pour les conducteurs</a:t>
            </a:r>
            <a:r>
              <a:rPr lang="en-GB" sz="1600" dirty="0"/>
              <a:t>, </a:t>
            </a:r>
            <a:r>
              <a:rPr lang="fr-FR" sz="1600" dirty="0"/>
              <a:t>peut réduire la consommation de carburant et, par conséquent, réduit les coûts d’exploitation. 
</a:t>
            </a:r>
            <a:r>
              <a:rPr lang="en-GB" sz="1600" b="1" dirty="0">
                <a:solidFill>
                  <a:srgbClr val="00B0F0"/>
                </a:solidFill>
              </a:rPr>
              <a:t>Formation </a:t>
            </a:r>
            <a:r>
              <a:rPr lang="en-GB" sz="1600" b="1" dirty="0" err="1">
                <a:solidFill>
                  <a:srgbClr val="00B0F0"/>
                </a:solidFill>
              </a:rPr>
              <a:t>comportementale</a:t>
            </a:r>
            <a:r>
              <a:rPr lang="en-GB" sz="1600" b="1" dirty="0">
                <a:solidFill>
                  <a:srgbClr val="00B0F0"/>
                </a:solidFill>
              </a:rPr>
              <a:t> des </a:t>
            </a:r>
            <a:r>
              <a:rPr lang="en-GB" sz="1600" b="1" dirty="0" err="1">
                <a:solidFill>
                  <a:srgbClr val="00B0F0"/>
                </a:solidFill>
              </a:rPr>
              <a:t>conducteurs</a:t>
            </a:r>
            <a:r>
              <a:rPr lang="en-GB" sz="1600" dirty="0"/>
              <a:t>, </a:t>
            </a:r>
            <a:r>
              <a:rPr lang="fr-FR" sz="1600" dirty="0"/>
              <a:t>pourrait être un outil intéressant pour améliorer le taux de satisfaction de la clientèle.
</a:t>
            </a:r>
            <a:r>
              <a:rPr lang="fr-FR" sz="1600" b="1" dirty="0">
                <a:solidFill>
                  <a:srgbClr val="00B0F0"/>
                </a:solidFill>
              </a:rPr>
              <a:t>Formation sur la conduite urbaine sûre </a:t>
            </a:r>
            <a:r>
              <a:rPr lang="fr-FR" sz="1600" dirty="0"/>
              <a:t>contribue à améliorer la sécurité routière, à réduire leur impact sur l’environnement et le réseau routier et à accroître leur niveau de conformité réglementaire. </a:t>
            </a:r>
            <a:endParaRPr lang="en-GB" sz="1600" dirty="0"/>
          </a:p>
        </p:txBody>
      </p:sp>
      <p:pic>
        <p:nvPicPr>
          <p:cNvPr id="3" name="Irudia 2">
            <a:extLst>
              <a:ext uri="{FF2B5EF4-FFF2-40B4-BE49-F238E27FC236}">
                <a16:creationId xmlns:a16="http://schemas.microsoft.com/office/drawing/2014/main" id="{0D6A314A-B315-0827-610F-6EBCFB41D801}"/>
              </a:ext>
            </a:extLst>
          </p:cNvPr>
          <p:cNvPicPr>
            <a:picLocks noChangeAspect="1"/>
          </p:cNvPicPr>
          <p:nvPr/>
        </p:nvPicPr>
        <p:blipFill>
          <a:blip r:embed="rId3"/>
          <a:stretch>
            <a:fillRect/>
          </a:stretch>
        </p:blipFill>
        <p:spPr>
          <a:xfrm>
            <a:off x="5993149" y="2580361"/>
            <a:ext cx="2678822" cy="233873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15</a:t>
            </a:fld>
            <a:endParaRPr/>
          </a:p>
        </p:txBody>
      </p:sp>
      <p:sp>
        <p:nvSpPr>
          <p:cNvPr id="72" name="Google Shape;72;g10b78f225a7_0_23"/>
          <p:cNvSpPr txBox="1"/>
          <p:nvPr/>
        </p:nvSpPr>
        <p:spPr>
          <a:xfrm>
            <a:off x="285530" y="970031"/>
            <a:ext cx="8558023" cy="519136"/>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indent="-742950">
              <a:lnSpc>
                <a:spcPct val="90000"/>
              </a:lnSpc>
            </a:pPr>
            <a:r>
              <a:rPr lang="en-GB" sz="2800" dirty="0">
                <a:solidFill>
                  <a:schemeClr val="bg1"/>
                </a:solidFill>
              </a:rPr>
              <a:t>2. </a:t>
            </a:r>
            <a:r>
              <a:rPr lang="fr-FR" sz="2800" dirty="0">
                <a:solidFill>
                  <a:schemeClr val="bg1"/>
                </a:solidFill>
              </a:rPr>
              <a:t>Rendre les opérations LMD plus efficaces</a:t>
            </a:r>
            <a:endParaRPr lang="en-GB" sz="2800" dirty="0">
              <a:solidFill>
                <a:schemeClr val="bg1"/>
              </a:solidFill>
            </a:endParaRPr>
          </a:p>
        </p:txBody>
      </p:sp>
      <p:sp>
        <p:nvSpPr>
          <p:cNvPr id="6" name="5 CuadroTexto"/>
          <p:cNvSpPr txBox="1"/>
          <p:nvPr/>
        </p:nvSpPr>
        <p:spPr>
          <a:xfrm>
            <a:off x="-41781" y="1536174"/>
            <a:ext cx="8797474" cy="4278094"/>
          </a:xfrm>
          <a:prstGeom prst="rect">
            <a:avLst/>
          </a:prstGeom>
          <a:noFill/>
        </p:spPr>
        <p:txBody>
          <a:bodyPr wrap="square" rtlCol="0">
            <a:spAutoFit/>
          </a:bodyPr>
          <a:lstStyle/>
          <a:p>
            <a:pPr marL="342900" indent="-342900" algn="just"/>
            <a:endParaRPr lang="en-US" sz="1600" dirty="0"/>
          </a:p>
          <a:p>
            <a:pPr marL="342900" indent="-342900" algn="just"/>
            <a:r>
              <a:rPr lang="en-GB" sz="1600" dirty="0"/>
              <a:t>	</a:t>
            </a:r>
            <a:r>
              <a:rPr lang="fr-FR" sz="1600" dirty="0"/>
              <a:t>En outre, si la livraison de marchandises n’est pas votre cible principale, mais vous souhaitez donner ce service, car vous êtes un magasin ou un restaurant; Vous pourriez </a:t>
            </a:r>
            <a:r>
              <a:rPr lang="fr-FR" sz="1600" b="1" dirty="0">
                <a:solidFill>
                  <a:srgbClr val="18C320"/>
                </a:solidFill>
              </a:rPr>
              <a:t>collaborer avec des opérateurs spécialisés dans le LMD</a:t>
            </a:r>
            <a:r>
              <a:rPr lang="en-US" sz="1600" dirty="0"/>
              <a:t>. </a:t>
            </a:r>
          </a:p>
          <a:p>
            <a:pPr marL="342900" indent="-342900" algn="just"/>
            <a:endParaRPr lang="en-US" sz="1600" dirty="0"/>
          </a:p>
          <a:p>
            <a:pPr marL="342900" indent="-342900" algn="just"/>
            <a:endParaRPr lang="en-US" sz="1600" dirty="0"/>
          </a:p>
          <a:p>
            <a:pPr marL="342900" indent="-342900" algn="just"/>
            <a:endParaRPr lang="en-US" sz="1600" dirty="0"/>
          </a:p>
          <a:p>
            <a:pPr marL="342900" indent="-342900" algn="just"/>
            <a:endParaRPr lang="en-US" sz="1600" dirty="0"/>
          </a:p>
          <a:p>
            <a:pPr marL="342900" indent="-342900" algn="just"/>
            <a:endParaRPr lang="en-US" sz="1600" dirty="0"/>
          </a:p>
          <a:p>
            <a:pPr marL="342900" indent="-342900" algn="just"/>
            <a:endParaRPr lang="en-US" sz="1600" dirty="0"/>
          </a:p>
          <a:p>
            <a:pPr marL="342900" indent="-342900" algn="just"/>
            <a:r>
              <a:rPr lang="en-US" sz="1600" dirty="0"/>
              <a:t>	</a:t>
            </a:r>
            <a:r>
              <a:rPr lang="en-US" sz="1600" dirty="0" err="1"/>
              <a:t>Même</a:t>
            </a:r>
            <a:r>
              <a:rPr lang="en-US" sz="1600" dirty="0"/>
              <a:t>, </a:t>
            </a:r>
            <a:r>
              <a:rPr lang="en-US" sz="1600" dirty="0" err="1"/>
              <a:t>vous</a:t>
            </a:r>
            <a:r>
              <a:rPr lang="en-US" sz="1600" dirty="0"/>
              <a:t> </a:t>
            </a:r>
            <a:r>
              <a:rPr lang="en-US" sz="1600" dirty="0" err="1"/>
              <a:t>pourriez</a:t>
            </a:r>
            <a:r>
              <a:rPr lang="en-US" sz="1600" dirty="0"/>
              <a:t> </a:t>
            </a:r>
            <a:r>
              <a:rPr lang="en-US" sz="1600" b="1" dirty="0" err="1">
                <a:solidFill>
                  <a:srgbClr val="18C320"/>
                </a:solidFill>
              </a:rPr>
              <a:t>collaborer</a:t>
            </a:r>
            <a:r>
              <a:rPr lang="en-US" sz="1600" b="1" dirty="0">
                <a:solidFill>
                  <a:srgbClr val="18C320"/>
                </a:solidFill>
              </a:rPr>
              <a:t> avec </a:t>
            </a:r>
            <a:r>
              <a:rPr lang="en-US" sz="1600" b="1" dirty="0" err="1">
                <a:solidFill>
                  <a:srgbClr val="18C320"/>
                </a:solidFill>
              </a:rPr>
              <a:t>d’autres</a:t>
            </a:r>
            <a:r>
              <a:rPr lang="en-US" sz="1600" b="1" dirty="0">
                <a:solidFill>
                  <a:srgbClr val="18C320"/>
                </a:solidFill>
              </a:rPr>
              <a:t> </a:t>
            </a:r>
            <a:r>
              <a:rPr lang="en-US" sz="1600" b="1" dirty="0" err="1">
                <a:solidFill>
                  <a:srgbClr val="18C320"/>
                </a:solidFill>
              </a:rPr>
              <a:t>marchands</a:t>
            </a:r>
            <a:r>
              <a:rPr lang="en-US" sz="1600" b="1" dirty="0">
                <a:solidFill>
                  <a:srgbClr val="18C320"/>
                </a:solidFill>
              </a:rPr>
              <a:t> </a:t>
            </a:r>
            <a:r>
              <a:rPr lang="fr-FR" sz="1600" dirty="0"/>
              <a:t>qui pourraient être dans la même situation et partager les coûts.... Par conséquent, la collaboration est une bonne option pour avoir des processus plus efficaces et plus rentables.
</a:t>
            </a:r>
            <a:endParaRPr lang="en-US" sz="1600" dirty="0"/>
          </a:p>
          <a:p>
            <a:pPr marL="342900" indent="-342900" algn="just"/>
            <a:endParaRPr lang="en-US" sz="1600" dirty="0"/>
          </a:p>
          <a:p>
            <a:pPr marL="342900" indent="-342900" algn="just"/>
            <a:endParaRPr lang="en-US" sz="1600" dirty="0"/>
          </a:p>
          <a:p>
            <a:pPr marL="342900" indent="-342900" algn="just"/>
            <a:r>
              <a:rPr lang="en-US" sz="1600" dirty="0"/>
              <a:t>	</a:t>
            </a:r>
          </a:p>
        </p:txBody>
      </p:sp>
      <p:pic>
        <p:nvPicPr>
          <p:cNvPr id="3" name="Irudia 2">
            <a:extLst>
              <a:ext uri="{FF2B5EF4-FFF2-40B4-BE49-F238E27FC236}">
                <a16:creationId xmlns:a16="http://schemas.microsoft.com/office/drawing/2014/main" id="{DDE408B5-B3A1-1399-3EC2-552FB6BB3333}"/>
              </a:ext>
            </a:extLst>
          </p:cNvPr>
          <p:cNvPicPr>
            <a:picLocks noChangeAspect="1"/>
          </p:cNvPicPr>
          <p:nvPr/>
        </p:nvPicPr>
        <p:blipFill>
          <a:blip r:embed="rId3"/>
          <a:stretch>
            <a:fillRect/>
          </a:stretch>
        </p:blipFill>
        <p:spPr>
          <a:xfrm>
            <a:off x="3930129" y="2516392"/>
            <a:ext cx="1295041" cy="1295041"/>
          </a:xfrm>
          <a:prstGeom prst="rect">
            <a:avLst/>
          </a:prstGeom>
        </p:spPr>
      </p:pic>
      <p:pic>
        <p:nvPicPr>
          <p:cNvPr id="4" name="Irudia 3" descr="Hau duen irudia testua, proiektoreaa&#10;&#10;Azalpena automatikoki sortu da">
            <a:extLst>
              <a:ext uri="{FF2B5EF4-FFF2-40B4-BE49-F238E27FC236}">
                <a16:creationId xmlns:a16="http://schemas.microsoft.com/office/drawing/2014/main" id="{BBAA8E6B-B62F-4D69-A291-33F754BBD7F5}"/>
              </a:ext>
            </a:extLst>
          </p:cNvPr>
          <p:cNvPicPr>
            <a:picLocks noChangeAspect="1"/>
          </p:cNvPicPr>
          <p:nvPr/>
        </p:nvPicPr>
        <p:blipFill>
          <a:blip r:embed="rId4"/>
          <a:stretch>
            <a:fillRect/>
          </a:stretch>
        </p:blipFill>
        <p:spPr>
          <a:xfrm>
            <a:off x="683901" y="2283614"/>
            <a:ext cx="2771181" cy="1824924"/>
          </a:xfrm>
          <a:prstGeom prst="rect">
            <a:avLst/>
          </a:prstGeom>
        </p:spPr>
      </p:pic>
      <p:pic>
        <p:nvPicPr>
          <p:cNvPr id="8" name="Irudia 7">
            <a:extLst>
              <a:ext uri="{FF2B5EF4-FFF2-40B4-BE49-F238E27FC236}">
                <a16:creationId xmlns:a16="http://schemas.microsoft.com/office/drawing/2014/main" id="{72DD5395-338D-CAEE-D792-E511C988F1C8}"/>
              </a:ext>
            </a:extLst>
          </p:cNvPr>
          <p:cNvPicPr>
            <a:picLocks noChangeAspect="1"/>
          </p:cNvPicPr>
          <p:nvPr/>
        </p:nvPicPr>
        <p:blipFill>
          <a:blip r:embed="rId5"/>
          <a:stretch>
            <a:fillRect/>
          </a:stretch>
        </p:blipFill>
        <p:spPr>
          <a:xfrm>
            <a:off x="5688920" y="2422202"/>
            <a:ext cx="2350282" cy="1547747"/>
          </a:xfrm>
          <a:prstGeom prst="rect">
            <a:avLst/>
          </a:prstGeom>
        </p:spPr>
      </p:pic>
      <p:pic>
        <p:nvPicPr>
          <p:cNvPr id="9" name="Irudia 8">
            <a:extLst>
              <a:ext uri="{FF2B5EF4-FFF2-40B4-BE49-F238E27FC236}">
                <a16:creationId xmlns:a16="http://schemas.microsoft.com/office/drawing/2014/main" id="{DC66692A-DA88-F8FC-2F75-2AC254512DA1}"/>
              </a:ext>
            </a:extLst>
          </p:cNvPr>
          <p:cNvPicPr>
            <a:picLocks noChangeAspect="1"/>
          </p:cNvPicPr>
          <p:nvPr/>
        </p:nvPicPr>
        <p:blipFill>
          <a:blip r:embed="rId3"/>
          <a:stretch>
            <a:fillRect/>
          </a:stretch>
        </p:blipFill>
        <p:spPr>
          <a:xfrm>
            <a:off x="3930129" y="4961837"/>
            <a:ext cx="1558026" cy="1558026"/>
          </a:xfrm>
          <a:prstGeom prst="rect">
            <a:avLst/>
          </a:prstGeom>
        </p:spPr>
      </p:pic>
      <p:pic>
        <p:nvPicPr>
          <p:cNvPr id="11" name="Irudia 10">
            <a:extLst>
              <a:ext uri="{FF2B5EF4-FFF2-40B4-BE49-F238E27FC236}">
                <a16:creationId xmlns:a16="http://schemas.microsoft.com/office/drawing/2014/main" id="{5669875F-1871-E7CA-219A-9B29FE31C8D8}"/>
              </a:ext>
            </a:extLst>
          </p:cNvPr>
          <p:cNvPicPr>
            <a:picLocks noChangeAspect="1"/>
          </p:cNvPicPr>
          <p:nvPr/>
        </p:nvPicPr>
        <p:blipFill>
          <a:blip r:embed="rId6"/>
          <a:stretch>
            <a:fillRect/>
          </a:stretch>
        </p:blipFill>
        <p:spPr>
          <a:xfrm>
            <a:off x="1327550" y="5035981"/>
            <a:ext cx="1483882" cy="1483882"/>
          </a:xfrm>
          <a:prstGeom prst="rect">
            <a:avLst/>
          </a:prstGeom>
        </p:spPr>
      </p:pic>
      <p:pic>
        <p:nvPicPr>
          <p:cNvPr id="13" name="Irudia 12">
            <a:extLst>
              <a:ext uri="{FF2B5EF4-FFF2-40B4-BE49-F238E27FC236}">
                <a16:creationId xmlns:a16="http://schemas.microsoft.com/office/drawing/2014/main" id="{196D51A0-BBC3-7C52-0B60-A4D6D5AD905E}"/>
              </a:ext>
            </a:extLst>
          </p:cNvPr>
          <p:cNvPicPr>
            <a:picLocks noChangeAspect="1"/>
          </p:cNvPicPr>
          <p:nvPr/>
        </p:nvPicPr>
        <p:blipFill>
          <a:blip r:embed="rId6"/>
          <a:stretch>
            <a:fillRect/>
          </a:stretch>
        </p:blipFill>
        <p:spPr>
          <a:xfrm>
            <a:off x="6455602" y="5035980"/>
            <a:ext cx="1483883" cy="148388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16</a:t>
            </a:fld>
            <a:endParaRPr/>
          </a:p>
        </p:txBody>
      </p:sp>
      <p:sp>
        <p:nvSpPr>
          <p:cNvPr id="72" name="Google Shape;72;g10b78f225a7_0_23"/>
          <p:cNvSpPr txBox="1"/>
          <p:nvPr/>
        </p:nvSpPr>
        <p:spPr>
          <a:xfrm>
            <a:off x="285530" y="970031"/>
            <a:ext cx="8558023" cy="519136"/>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indent="-742950">
              <a:lnSpc>
                <a:spcPct val="90000"/>
              </a:lnSpc>
            </a:pPr>
            <a:r>
              <a:rPr lang="en-GB" sz="2800" dirty="0">
                <a:solidFill>
                  <a:schemeClr val="bg1"/>
                </a:solidFill>
              </a:rPr>
              <a:t>2. </a:t>
            </a:r>
            <a:r>
              <a:rPr lang="fr-FR" sz="2800" dirty="0">
                <a:solidFill>
                  <a:schemeClr val="bg1"/>
                </a:solidFill>
              </a:rPr>
              <a:t>Rendre les opérations LMD plus efficaces</a:t>
            </a:r>
            <a:endParaRPr lang="en-GB" sz="2800" dirty="0">
              <a:solidFill>
                <a:schemeClr val="bg1"/>
              </a:solidFill>
            </a:endParaRPr>
          </a:p>
        </p:txBody>
      </p:sp>
      <p:sp>
        <p:nvSpPr>
          <p:cNvPr id="6" name="5 CuadroTexto"/>
          <p:cNvSpPr txBox="1"/>
          <p:nvPr/>
        </p:nvSpPr>
        <p:spPr>
          <a:xfrm>
            <a:off x="352697" y="1763487"/>
            <a:ext cx="8490857" cy="2800767"/>
          </a:xfrm>
          <a:prstGeom prst="rect">
            <a:avLst/>
          </a:prstGeom>
          <a:noFill/>
        </p:spPr>
        <p:txBody>
          <a:bodyPr wrap="square" rtlCol="0">
            <a:spAutoFit/>
          </a:bodyPr>
          <a:lstStyle/>
          <a:p>
            <a:pPr algn="just"/>
            <a:r>
              <a:rPr lang="fr-FR" sz="1600" dirty="0"/>
              <a:t>Le champ d’application de la collaboration est également applicable avec l’administration, en particulier les municipalités. Parfois, la façon dont les règles de distribution urbaine sont établies dans la ville pourrait être adaptée ou modifiée, et de petits changements pourraient supposer un processus beaucoup plus efficace. 
</a:t>
            </a:r>
            <a:endParaRPr lang="en-GB" sz="1600" dirty="0"/>
          </a:p>
          <a:p>
            <a:pPr algn="just"/>
            <a:r>
              <a:rPr lang="fr-FR" sz="1600" dirty="0"/>
              <a:t>Par exemple, le développement de voies polyvalentes pour la distribution de fret (1) ou simplement la modification des caractéristiques des aires de chargement et de déchargement (allongement des heures, changement de la signalisation pour éviter leur utilisation par des véhicules privés, s’assurer que les conteneurs à ordures ne limitent pas leur utilisation...) pourrait être le résultat d’une collaboration entre l’opérateur et les villes </a:t>
            </a:r>
            <a:r>
              <a:rPr lang="en-US" sz="1600" dirty="0"/>
              <a:t>(</a:t>
            </a:r>
            <a:r>
              <a:rPr lang="en-US" sz="1600" dirty="0" err="1"/>
              <a:t>appelé</a:t>
            </a:r>
            <a:r>
              <a:rPr lang="en-US" sz="1600" dirty="0"/>
              <a:t> </a:t>
            </a:r>
            <a:r>
              <a:rPr lang="fr-FR" sz="1600" b="1" dirty="0">
                <a:solidFill>
                  <a:srgbClr val="18C320"/>
                </a:solidFill>
              </a:rPr>
              <a:t>Partenariat pour la qualité du fret </a:t>
            </a:r>
            <a:r>
              <a:rPr lang="en-US" sz="1600" dirty="0">
                <a:solidFill>
                  <a:schemeClr val="tx1"/>
                </a:solidFill>
              </a:rPr>
              <a:t>– capsule 3.4.8</a:t>
            </a:r>
            <a:r>
              <a:rPr lang="en-US" sz="1600" dirty="0"/>
              <a:t>).</a:t>
            </a:r>
          </a:p>
        </p:txBody>
      </p:sp>
      <p:pic>
        <p:nvPicPr>
          <p:cNvPr id="3" name="Irudia 2">
            <a:extLst>
              <a:ext uri="{FF2B5EF4-FFF2-40B4-BE49-F238E27FC236}">
                <a16:creationId xmlns:a16="http://schemas.microsoft.com/office/drawing/2014/main" id="{ACDF5C93-FC04-C129-5E9C-1F37EF61FBC1}"/>
              </a:ext>
            </a:extLst>
          </p:cNvPr>
          <p:cNvPicPr>
            <a:picLocks noChangeAspect="1"/>
          </p:cNvPicPr>
          <p:nvPr/>
        </p:nvPicPr>
        <p:blipFill>
          <a:blip r:embed="rId3"/>
          <a:stretch>
            <a:fillRect/>
          </a:stretch>
        </p:blipFill>
        <p:spPr>
          <a:xfrm>
            <a:off x="6206221" y="4414711"/>
            <a:ext cx="2660420" cy="2660420"/>
          </a:xfrm>
          <a:prstGeom prst="rect">
            <a:avLst/>
          </a:prstGeom>
        </p:spPr>
      </p:pic>
      <p:pic>
        <p:nvPicPr>
          <p:cNvPr id="4" name="Irudia 3">
            <a:extLst>
              <a:ext uri="{FF2B5EF4-FFF2-40B4-BE49-F238E27FC236}">
                <a16:creationId xmlns:a16="http://schemas.microsoft.com/office/drawing/2014/main" id="{2437F1F8-A47C-A253-2319-BD3229F0BF4E}"/>
              </a:ext>
            </a:extLst>
          </p:cNvPr>
          <p:cNvPicPr>
            <a:picLocks noChangeAspect="1"/>
          </p:cNvPicPr>
          <p:nvPr/>
        </p:nvPicPr>
        <p:blipFill>
          <a:blip r:embed="rId4"/>
          <a:stretch>
            <a:fillRect/>
          </a:stretch>
        </p:blipFill>
        <p:spPr>
          <a:xfrm>
            <a:off x="3883208" y="4689031"/>
            <a:ext cx="2009141" cy="2009141"/>
          </a:xfrm>
          <a:prstGeom prst="rect">
            <a:avLst/>
          </a:prstGeom>
        </p:spPr>
      </p:pic>
      <p:pic>
        <p:nvPicPr>
          <p:cNvPr id="9" name="Irudia 8" descr="Hau duen irudia testua, proiektoreaa&#10;&#10;Azalpena automatikoki sortu da">
            <a:extLst>
              <a:ext uri="{FF2B5EF4-FFF2-40B4-BE49-F238E27FC236}">
                <a16:creationId xmlns:a16="http://schemas.microsoft.com/office/drawing/2014/main" id="{25F60D6A-A7BF-5757-049E-4346E55F0F4C}"/>
              </a:ext>
            </a:extLst>
          </p:cNvPr>
          <p:cNvPicPr>
            <a:picLocks noChangeAspect="1"/>
          </p:cNvPicPr>
          <p:nvPr/>
        </p:nvPicPr>
        <p:blipFill>
          <a:blip r:embed="rId5"/>
          <a:stretch>
            <a:fillRect/>
          </a:stretch>
        </p:blipFill>
        <p:spPr>
          <a:xfrm>
            <a:off x="352697" y="4094920"/>
            <a:ext cx="3301334" cy="2174049"/>
          </a:xfrm>
          <a:prstGeom prst="rect">
            <a:avLst/>
          </a:prstGeom>
        </p:spPr>
      </p:pic>
      <p:pic>
        <p:nvPicPr>
          <p:cNvPr id="10" name="Irudia 9">
            <a:extLst>
              <a:ext uri="{FF2B5EF4-FFF2-40B4-BE49-F238E27FC236}">
                <a16:creationId xmlns:a16="http://schemas.microsoft.com/office/drawing/2014/main" id="{4B444B93-78E1-5D58-3950-E9CA1019DC0A}"/>
              </a:ext>
            </a:extLst>
          </p:cNvPr>
          <p:cNvPicPr>
            <a:picLocks noChangeAspect="1"/>
          </p:cNvPicPr>
          <p:nvPr/>
        </p:nvPicPr>
        <p:blipFill>
          <a:blip r:embed="rId6"/>
          <a:stretch>
            <a:fillRect/>
          </a:stretch>
        </p:blipFill>
        <p:spPr>
          <a:xfrm>
            <a:off x="828223" y="5536118"/>
            <a:ext cx="2350282" cy="1547747"/>
          </a:xfrm>
          <a:prstGeom prst="rect">
            <a:avLst/>
          </a:prstGeom>
        </p:spPr>
      </p:pic>
    </p:spTree>
    <p:extLst>
      <p:ext uri="{BB962C8B-B14F-4D97-AF65-F5344CB8AC3E}">
        <p14:creationId xmlns:p14="http://schemas.microsoft.com/office/powerpoint/2010/main" val="1204429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Références</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lgn="just"/>
            <a:r>
              <a:rPr lang="es-ES" sz="1200" dirty="0"/>
              <a:t>(1) </a:t>
            </a:r>
            <a:r>
              <a:rPr lang="es-ES" sz="1200" dirty="0" err="1"/>
              <a:t>Bestfact</a:t>
            </a:r>
            <a:r>
              <a:rPr lang="en-US" sz="1200" dirty="0"/>
              <a:t>. (2013). </a:t>
            </a:r>
            <a:r>
              <a:rPr lang="en-US" sz="1200" i="1" dirty="0"/>
              <a:t>Multiuse lanes for freight distribution in Bilbao.</a:t>
            </a:r>
            <a:r>
              <a:rPr lang="en-US" sz="1200" dirty="0"/>
              <a:t> </a:t>
            </a:r>
            <a:r>
              <a:rPr lang="en-US" sz="1200" dirty="0">
                <a:hlinkClick r:id="rId3"/>
              </a:rPr>
              <a:t>http://www.bestfact.net/wp-content/uploads/2016/01/CL1_063_QuickInfo_Multiuse-lanes-16Dec2015.pdf</a:t>
            </a:r>
            <a:r>
              <a:rPr lang="en-US" sz="1200" dirty="0"/>
              <a:t> </a:t>
            </a:r>
          </a:p>
          <a:p>
            <a:pPr marL="342900" lvl="0" indent="-342900">
              <a:buSzPts val="2000"/>
              <a:buAutoNum type="arabicParenR"/>
            </a:pPr>
            <a:endParaRPr lang="en-US" sz="1600" dirty="0">
              <a:solidFill>
                <a:schemeClr val="tx1"/>
              </a:solidFill>
            </a:endParaRPr>
          </a:p>
          <a:p>
            <a:pPr marL="342900" lvl="0" indent="-342900">
              <a:buSzPts val="2000"/>
              <a:buAutoNum type="arabicParenR"/>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en-GB" sz="2000" dirty="0">
                <a:solidFill>
                  <a:schemeClr val="tx1"/>
                </a:solidFill>
              </a:rPr>
              <a:t> </a:t>
            </a: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1600" i="0" u="none" strike="noStrike" cap="none" dirty="0">
                <a:solidFill>
                  <a:schemeClr val="dk1"/>
                </a:solidFill>
                <a:latin typeface="Arial"/>
                <a:ea typeface="Arial"/>
                <a:cs typeface="Arial"/>
                <a:sym typeface="Arial"/>
              </a:rPr>
              <a:t>1.4.6, 2.1.1, 2.1.4, 2.2.4</a:t>
            </a:r>
          </a:p>
        </p:txBody>
      </p:sp>
      <p:sp>
        <p:nvSpPr>
          <p:cNvPr id="37" name="Google Shape;37;g10b78f225a7_0_0"/>
          <p:cNvSpPr txBox="1"/>
          <p:nvPr/>
        </p:nvSpPr>
        <p:spPr>
          <a:xfrm>
            <a:off x="4793300" y="2915075"/>
            <a:ext cx="4160400" cy="584735"/>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fr-FR" sz="1600" dirty="0">
                <a:solidFill>
                  <a:schemeClr val="dk1"/>
                </a:solidFill>
              </a:rPr>
              <a:t>Au reste des capsules du chapitre 3, car il s’agit d’une capsule d’introduction</a:t>
            </a:r>
            <a:endParaRPr lang="en-GB"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MLC ITS Euskadi &amp; SUSMILE Consortium </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462213"/>
          </a:xfrm>
          <a:prstGeom prst="rect">
            <a:avLst/>
          </a:prstGeom>
          <a:ln>
            <a:solidFill>
              <a:schemeClr val="tx1">
                <a:lumMod val="50000"/>
                <a:lumOff val="50000"/>
              </a:schemeClr>
            </a:solidFill>
            <a:prstDash val="dash"/>
          </a:ln>
        </p:spPr>
        <p:txBody>
          <a:bodyPr wrap="square">
            <a:spAutoFit/>
          </a:bodyPr>
          <a:lstStyle/>
          <a:p>
            <a:pPr algn="just"/>
            <a:r>
              <a:rPr lang="fr-FR" sz="2000" dirty="0"/>
              <a:t>L’efficacité de la livraison du dernier kilomètre est mesurée par des indicateurs, en particulier des indicateurs clés de performance (KPI). L’objectif de cette capsule d’introduction est de montrer aux apprenants qu’il existe différentes façons de les améliorer, et bien que la technologie puisse être un outil important dans les processus logistiques du dernier kilomètre, ce n’est pas la seule option.
</a:t>
            </a:r>
            <a:endParaRPr lang="en-GB" dirty="0"/>
          </a:p>
          <a:p>
            <a:endParaRPr lang="en-GB" dirty="0"/>
          </a:p>
        </p:txBody>
      </p:sp>
      <p:graphicFrame>
        <p:nvGraphicFramePr>
          <p:cNvPr id="6" name="5 Tabla"/>
          <p:cNvGraphicFramePr>
            <a:graphicFrameLocks noGrp="1"/>
          </p:cNvGraphicFramePr>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r>
                        <a:rPr lang="en-GB" sz="1800" b="0" i="0" u="none" strike="noStrike" noProof="0" dirty="0">
                          <a:solidFill>
                            <a:srgbClr val="FFFFFF"/>
                          </a:solidFill>
                          <a:latin typeface="+mn-lt"/>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 </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511603927"/>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err="1">
                          <a:solidFill>
                            <a:schemeClr val="tx1"/>
                          </a:solidFill>
                          <a:latin typeface="Arial"/>
                        </a:rPr>
                        <a:t>Oui</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2" name="Tabla 11">
            <a:extLst>
              <a:ext uri="{FF2B5EF4-FFF2-40B4-BE49-F238E27FC236}">
                <a16:creationId xmlns:a16="http://schemas.microsoft.com/office/drawing/2014/main" id="{75D5AEA8-345D-913F-491A-61084DD8EB20}"/>
              </a:ext>
            </a:extLst>
          </p:cNvPr>
          <p:cNvGraphicFramePr>
            <a:graphicFrameLocks noGrp="1"/>
          </p:cNvGraphicFramePr>
          <p:nvPr>
            <p:extLst>
              <p:ext uri="{D42A27DB-BD31-4B8C-83A1-F6EECF244321}">
                <p14:modId xmlns:p14="http://schemas.microsoft.com/office/powerpoint/2010/main" val="2980136982"/>
              </p:ext>
            </p:extLst>
          </p:nvPr>
        </p:nvGraphicFramePr>
        <p:xfrm>
          <a:off x="327635" y="5909648"/>
          <a:ext cx="8477796" cy="616904"/>
        </p:xfrm>
        <a:graphic>
          <a:graphicData uri="http://schemas.openxmlformats.org/drawingml/2006/table">
            <a:tbl>
              <a:tblPr/>
              <a:tblGrid>
                <a:gridCol w="2429692">
                  <a:extLst>
                    <a:ext uri="{9D8B030D-6E8A-4147-A177-3AD203B41FA5}">
                      <a16:colId xmlns:a16="http://schemas.microsoft.com/office/drawing/2014/main" val="4097796781"/>
                    </a:ext>
                  </a:extLst>
                </a:gridCol>
                <a:gridCol w="2024743">
                  <a:extLst>
                    <a:ext uri="{9D8B030D-6E8A-4147-A177-3AD203B41FA5}">
                      <a16:colId xmlns:a16="http://schemas.microsoft.com/office/drawing/2014/main" val="3352578713"/>
                    </a:ext>
                  </a:extLst>
                </a:gridCol>
                <a:gridCol w="1841862">
                  <a:extLst>
                    <a:ext uri="{9D8B030D-6E8A-4147-A177-3AD203B41FA5}">
                      <a16:colId xmlns:a16="http://schemas.microsoft.com/office/drawing/2014/main" val="420646528"/>
                    </a:ext>
                  </a:extLst>
                </a:gridCol>
                <a:gridCol w="2181499">
                  <a:extLst>
                    <a:ext uri="{9D8B030D-6E8A-4147-A177-3AD203B41FA5}">
                      <a16:colId xmlns:a16="http://schemas.microsoft.com/office/drawing/2014/main" val="51836284"/>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GB" sz="1800" b="0" i="0" u="none" strike="noStrike" dirty="0">
                          <a:solidFill>
                            <a:srgbClr val="7F7F7F"/>
                          </a:solidFill>
                          <a:latin typeface="Arial"/>
                        </a:rPr>
                        <a:t> </a:t>
                      </a:r>
                      <a:r>
                        <a:rPr lang="en-GB" sz="1800" b="0" i="0" u="none" strike="noStrike" dirty="0" err="1">
                          <a:solidFill>
                            <a:schemeClr val="tx1"/>
                          </a:solidFill>
                          <a:latin typeface="Arial"/>
                        </a:rPr>
                        <a:t>Contenu</a:t>
                      </a:r>
                      <a:endParaRPr lang="en-GB" sz="1800" b="0" i="0" u="none" strike="noStrike" noProof="0" dirty="0">
                        <a:solidFill>
                          <a:schemeClr val="tx1"/>
                        </a:solidFill>
                        <a:latin typeface="Arial"/>
                      </a:endParaRPr>
                    </a:p>
                    <a:p>
                      <a:pPr algn="ctr" rtl="0" fontAlgn="t">
                        <a:spcBef>
                          <a:spcPts val="0"/>
                        </a:spcBef>
                        <a:spcAft>
                          <a:spcPts val="0"/>
                        </a:spcAft>
                      </a:pPr>
                      <a:r>
                        <a:rPr lang="en-GB" sz="1800" b="0" i="0" u="none" strike="noStrike" dirty="0">
                          <a:solidFill>
                            <a:srgbClr val="7F7F7F"/>
                          </a:solidFill>
                          <a:latin typeface="+mn-lt"/>
                        </a:rPr>
                        <a:t>12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err="1">
                          <a:solidFill>
                            <a:schemeClr val="tx1"/>
                          </a:solidFill>
                          <a:latin typeface="+mn-lt"/>
                        </a:rPr>
                        <a:t>Exercices</a:t>
                      </a:r>
                      <a:endParaRPr lang="en-GB" sz="1800" b="0" i="0" u="none" strike="noStrike" noProof="0" dirty="0">
                        <a:solidFill>
                          <a:schemeClr val="tx1"/>
                        </a:solidFill>
                        <a:latin typeface="+mn-lt"/>
                      </a:endParaRPr>
                    </a:p>
                    <a:p>
                      <a:pPr algn="ctr" rtl="0" fontAlgn="t">
                        <a:spcBef>
                          <a:spcPts val="0"/>
                        </a:spcBef>
                        <a:spcAft>
                          <a:spcPts val="0"/>
                        </a:spcAft>
                      </a:pPr>
                      <a:r>
                        <a:rPr lang="en-GB" sz="1800" b="0" i="0" u="none" strike="noStrike" dirty="0">
                          <a:solidFill>
                            <a:srgbClr val="7F7F7F"/>
                          </a:solidFill>
                          <a:latin typeface="+mn-lt"/>
                        </a:rPr>
                        <a:t>5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b="0" i="0" u="none" strike="noStrike" dirty="0">
                          <a:solidFill>
                            <a:schemeClr val="tx1"/>
                          </a:solidFill>
                          <a:latin typeface="+mn-lt"/>
                        </a:rPr>
                        <a:t>Matériel suppl.
</a:t>
                      </a:r>
                      <a:r>
                        <a:rPr lang="en-GB" sz="1800" b="0" i="0" u="none" strike="noStrike" dirty="0">
                          <a:solidFill>
                            <a:srgbClr val="7F7F7F"/>
                          </a:solidFill>
                          <a:latin typeface="+mn-lt"/>
                        </a:rPr>
                        <a:t>8 </a:t>
                      </a:r>
                      <a:r>
                        <a:rPr lang="en-GB" sz="1800" b="0" i="0" u="none" strike="noStrike" noProof="0" dirty="0">
                          <a:solidFill>
                            <a:schemeClr val="tx1"/>
                          </a:solidFill>
                          <a:latin typeface="+mn-lt"/>
                        </a:rPr>
                        <a:t>Min.</a:t>
                      </a:r>
                      <a:endParaRPr lang="en-GB"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599809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1477287"/>
          </a:xfrm>
          <a:prstGeom prst="rect">
            <a:avLst/>
          </a:prstGeom>
          <a:noFill/>
          <a:ln>
            <a:noFill/>
          </a:ln>
        </p:spPr>
        <p:txBody>
          <a:bodyPr spcFirstLastPara="1" wrap="square" lIns="91425" tIns="45700" rIns="91425" bIns="45700" anchor="t" anchorCtr="0">
            <a:spAutoFit/>
          </a:bodyPr>
          <a:lstStyle/>
          <a:p>
            <a:pPr marL="457200" indent="-457200" fontAlgn="base">
              <a:lnSpc>
                <a:spcPct val="150000"/>
              </a:lnSpc>
              <a:buSzPts val="2200"/>
              <a:buFont typeface="+mj-lt"/>
              <a:buAutoNum type="arabicPeriod"/>
            </a:pPr>
            <a:r>
              <a:rPr lang="fr-FR" sz="2000" dirty="0"/>
              <a:t>KPI utilisés pour mesurer le succès du LMD
Rendre les opérations LMD plus efficaces</a:t>
            </a:r>
          </a:p>
          <a:p>
            <a:pPr fontAlgn="base">
              <a:lnSpc>
                <a:spcPct val="150000"/>
              </a:lnSpc>
              <a:buSzPts val="2200"/>
            </a:pPr>
            <a:r>
              <a:rPr lang="fr-FR" sz="2000" dirty="0"/>
              <a:t>- Exercice :: type brainstorming</a:t>
            </a:r>
            <a:endParaRPr lang="en-GB" sz="2000" dirty="0"/>
          </a:p>
        </p:txBody>
      </p:sp>
      <p:sp>
        <p:nvSpPr>
          <p:cNvPr id="58" name="Google Shape;58;p3"/>
          <p:cNvSpPr/>
          <p:nvPr/>
        </p:nvSpPr>
        <p:spPr>
          <a:xfrm>
            <a:off x="876753" y="2399901"/>
            <a:ext cx="338093" cy="1492830"/>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493011"/>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la révision des sources</a:t>
            </a:r>
            <a:endParaRPr lang="en-GB" sz="2800" dirty="0">
              <a:solidFill>
                <a:schemeClr val="lt1"/>
              </a:solidFill>
            </a:endParaRPr>
          </a:p>
        </p:txBody>
      </p:sp>
      <p:sp>
        <p:nvSpPr>
          <p:cNvPr id="5" name="4 Rectángulo"/>
          <p:cNvSpPr/>
          <p:nvPr/>
        </p:nvSpPr>
        <p:spPr>
          <a:xfrm>
            <a:off x="319069" y="1929637"/>
            <a:ext cx="8367731" cy="2277547"/>
          </a:xfrm>
          <a:prstGeom prst="rect">
            <a:avLst/>
          </a:prstGeom>
        </p:spPr>
        <p:txBody>
          <a:bodyPr wrap="square">
            <a:spAutoFit/>
          </a:bodyPr>
          <a:lstStyle/>
          <a:p>
            <a:pPr algn="just"/>
            <a:r>
              <a:rPr lang="fr-FR" sz="1600" dirty="0"/>
              <a:t>Dans cette capsule d’introduction, une seule source sera utilisée. Une page Web, où 11 KPI (indicateurs clés de performance) de la livraison du dernier kilomètre sont présentés. </a:t>
            </a:r>
          </a:p>
          <a:p>
            <a:pPr algn="just"/>
            <a:r>
              <a:rPr lang="fr-FR" sz="1600" dirty="0"/>
              <a:t>
Il sera suivi d’une introduction générale sur la façon dont ils pourraient être améliorés, car différentes options seront présentées tout au long du chapitre. 
</a:t>
            </a:r>
            <a:endParaRPr lang="en-GB" sz="1600" dirty="0">
              <a:solidFill>
                <a:schemeClr val="tx1"/>
              </a:solidFill>
            </a:endParaRPr>
          </a:p>
          <a:p>
            <a:pPr lvl="0" algn="just"/>
            <a:endParaRPr lang="en-GB" sz="1600" dirty="0">
              <a:solidFill>
                <a:schemeClr val="tx1"/>
              </a:solidFill>
            </a:endParaRPr>
          </a:p>
          <a:p>
            <a:pPr lvl="0" algn="just"/>
            <a:r>
              <a:rPr lang="en-GB" sz="1600" dirty="0">
                <a:solidFill>
                  <a:schemeClr val="tx1"/>
                </a:solidFill>
              </a:rPr>
              <a:t> </a:t>
            </a:r>
          </a:p>
          <a:p>
            <a:r>
              <a:rPr lang="en-GB" dirty="0">
                <a:solidFill>
                  <a:schemeClr val="tx1"/>
                </a:solidFill>
              </a:rPr>
              <a:t> </a:t>
            </a:r>
            <a:endParaRPr lang="es-E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6</a:t>
            </a:fld>
            <a:endParaRPr/>
          </a:p>
        </p:txBody>
      </p:sp>
      <p:sp>
        <p:nvSpPr>
          <p:cNvPr id="72" name="Google Shape;72;g10b78f225a7_0_23"/>
          <p:cNvSpPr txBox="1"/>
          <p:nvPr/>
        </p:nvSpPr>
        <p:spPr>
          <a:xfrm>
            <a:off x="285531" y="970030"/>
            <a:ext cx="8375144" cy="59751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a:solidFill>
                  <a:schemeClr val="lt1"/>
                </a:solidFill>
              </a:rPr>
              <a:t>1. </a:t>
            </a:r>
            <a:r>
              <a:rPr lang="fr-FR" sz="2800" dirty="0">
                <a:solidFill>
                  <a:schemeClr val="lt1"/>
                </a:solidFill>
              </a:rPr>
              <a:t>KPI utilisés pour mesurer le succès du LMD</a:t>
            </a:r>
            <a:endParaRPr lang="en-GB" sz="2800" dirty="0">
              <a:solidFill>
                <a:schemeClr val="bg1"/>
              </a:solidFill>
            </a:endParaRPr>
          </a:p>
        </p:txBody>
      </p:sp>
      <p:sp>
        <p:nvSpPr>
          <p:cNvPr id="5" name="4 Rectángulo"/>
          <p:cNvSpPr/>
          <p:nvPr/>
        </p:nvSpPr>
        <p:spPr>
          <a:xfrm>
            <a:off x="266819" y="1795198"/>
            <a:ext cx="8367731" cy="3293209"/>
          </a:xfrm>
          <a:prstGeom prst="rect">
            <a:avLst/>
          </a:prstGeom>
        </p:spPr>
        <p:txBody>
          <a:bodyPr wrap="square">
            <a:spAutoFit/>
          </a:bodyPr>
          <a:lstStyle/>
          <a:p>
            <a:pPr algn="ctr"/>
            <a:r>
              <a:rPr lang="en-US" sz="1600" dirty="0"/>
              <a:t>KPI </a:t>
            </a:r>
            <a:r>
              <a:rPr lang="en-US" sz="1600" dirty="0" err="1"/>
              <a:t>signifie</a:t>
            </a:r>
            <a:r>
              <a:rPr lang="en-US" sz="1600" dirty="0"/>
              <a:t> </a:t>
            </a:r>
            <a:r>
              <a:rPr lang="en-US" sz="1600" b="1" dirty="0">
                <a:solidFill>
                  <a:srgbClr val="18C320"/>
                </a:solidFill>
              </a:rPr>
              <a:t>K</a:t>
            </a:r>
            <a:r>
              <a:rPr lang="en-US" sz="1600" dirty="0"/>
              <a:t>ey </a:t>
            </a:r>
            <a:r>
              <a:rPr lang="en-US" sz="1600" b="1" dirty="0">
                <a:solidFill>
                  <a:srgbClr val="18C320"/>
                </a:solidFill>
              </a:rPr>
              <a:t>P</a:t>
            </a:r>
            <a:r>
              <a:rPr lang="en-US" sz="1600" dirty="0"/>
              <a:t>erformance </a:t>
            </a:r>
            <a:r>
              <a:rPr lang="en-US" sz="1600" b="1" dirty="0">
                <a:solidFill>
                  <a:srgbClr val="18C320"/>
                </a:solidFill>
              </a:rPr>
              <a:t>I</a:t>
            </a:r>
            <a:r>
              <a:rPr lang="en-US" sz="1600" dirty="0"/>
              <a:t>ndicators :
</a:t>
            </a:r>
          </a:p>
          <a:p>
            <a:pPr algn="ctr"/>
            <a:r>
              <a:rPr lang="fr-FR" sz="1600" b="1" dirty="0">
                <a:solidFill>
                  <a:srgbClr val="18C320"/>
                </a:solidFill>
              </a:rPr>
              <a:t>Valeur mesurable qui indique les progrès réalisés vers l’atteinte d’un résultat du projet.
</a:t>
            </a:r>
            <a:endParaRPr lang="en-US" sz="1600" dirty="0"/>
          </a:p>
          <a:p>
            <a:pPr algn="just"/>
            <a:r>
              <a:rPr lang="fr-FR" sz="1600" dirty="0"/>
              <a:t>Les KPI sont des indicateurs définis au début d’un processus donné pour évaluer les progrès globaux et identifier les résultats obtenus. Ils peuvent être conçus dans de nombreux domaines, tels que le marketing, l’organisation ou le financement, ainsi que la livraison du dernier kilomètre (LMD).</a:t>
            </a:r>
          </a:p>
          <a:p>
            <a:pPr algn="just"/>
            <a:r>
              <a:rPr lang="fr-FR" sz="1600" dirty="0"/>
              <a:t>
Dans le site Web que nous utiliserons comme source, 11 KPI sont identifiés dans LMD, et tous vous aident à avoir une image globale de vos opérations logistiques.
</a:t>
            </a:r>
            <a:endParaRPr lang="en-US" sz="1600" dirty="0"/>
          </a:p>
        </p:txBody>
      </p:sp>
      <p:pic>
        <p:nvPicPr>
          <p:cNvPr id="1027" name="Picture 3"/>
          <p:cNvPicPr>
            <a:picLocks noChangeAspect="1" noChangeArrowheads="1"/>
          </p:cNvPicPr>
          <p:nvPr/>
        </p:nvPicPr>
        <p:blipFill>
          <a:blip r:embed="rId3"/>
          <a:srcRect/>
          <a:stretch>
            <a:fillRect/>
          </a:stretch>
        </p:blipFill>
        <p:spPr bwMode="auto">
          <a:xfrm>
            <a:off x="3430777" y="4798718"/>
            <a:ext cx="2282445" cy="206420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7</a:t>
            </a:fld>
            <a:endParaRPr/>
          </a:p>
        </p:txBody>
      </p:sp>
      <p:sp>
        <p:nvSpPr>
          <p:cNvPr id="72" name="Google Shape;72;g10b78f225a7_0_23"/>
          <p:cNvSpPr txBox="1"/>
          <p:nvPr/>
        </p:nvSpPr>
        <p:spPr>
          <a:xfrm>
            <a:off x="285531" y="970030"/>
            <a:ext cx="8375144" cy="59751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a:solidFill>
                  <a:schemeClr val="lt1"/>
                </a:solidFill>
              </a:rPr>
              <a:t>1. </a:t>
            </a:r>
            <a:r>
              <a:rPr lang="fr-FR" sz="2800" dirty="0">
                <a:solidFill>
                  <a:schemeClr val="lt1"/>
                </a:solidFill>
              </a:rPr>
              <a:t>KPI utilisés pour mesurer le succès du LMD</a:t>
            </a:r>
            <a:endParaRPr lang="en-GB" sz="2800" dirty="0">
              <a:solidFill>
                <a:schemeClr val="bg1"/>
              </a:solidFill>
            </a:endParaRPr>
          </a:p>
        </p:txBody>
      </p:sp>
      <p:sp>
        <p:nvSpPr>
          <p:cNvPr id="5" name="4 Rectángulo"/>
          <p:cNvSpPr/>
          <p:nvPr/>
        </p:nvSpPr>
        <p:spPr>
          <a:xfrm>
            <a:off x="266819" y="1890448"/>
            <a:ext cx="8367731" cy="830997"/>
          </a:xfrm>
          <a:prstGeom prst="rect">
            <a:avLst/>
          </a:prstGeom>
        </p:spPr>
        <p:txBody>
          <a:bodyPr wrap="square">
            <a:spAutoFit/>
          </a:bodyPr>
          <a:lstStyle/>
          <a:p>
            <a:pPr algn="just"/>
            <a:r>
              <a:rPr lang="en-GB" sz="1600" b="1" dirty="0">
                <a:solidFill>
                  <a:schemeClr val="tx1"/>
                </a:solidFill>
              </a:rPr>
              <a:t>Source (Site web </a:t>
            </a:r>
            <a:r>
              <a:rPr lang="en-GB" sz="1600" b="1" dirty="0" err="1">
                <a:solidFill>
                  <a:schemeClr val="tx1"/>
                </a:solidFill>
              </a:rPr>
              <a:t>en</a:t>
            </a:r>
            <a:r>
              <a:rPr lang="en-GB" sz="1600" b="1" dirty="0">
                <a:solidFill>
                  <a:schemeClr val="tx1"/>
                </a:solidFill>
              </a:rPr>
              <a:t> EN): </a:t>
            </a:r>
            <a:r>
              <a:rPr lang="en-GB" sz="1600" dirty="0">
                <a:solidFill>
                  <a:schemeClr val="tx1"/>
                </a:solidFill>
              </a:rPr>
              <a:t>Far Eye.</a:t>
            </a:r>
            <a:r>
              <a:rPr lang="en-US" sz="1600" dirty="0">
                <a:solidFill>
                  <a:schemeClr val="tx1"/>
                </a:solidFill>
              </a:rPr>
              <a:t> (2022). </a:t>
            </a:r>
            <a:r>
              <a:rPr lang="en-US" sz="1600" i="1" dirty="0">
                <a:solidFill>
                  <a:schemeClr val="tx1"/>
                </a:solidFill>
              </a:rPr>
              <a:t>11 Last Mile Delivery KPIs To Measure The Success Of Last Mile Logistics</a:t>
            </a:r>
            <a:r>
              <a:rPr lang="en-US" sz="1600" dirty="0">
                <a:solidFill>
                  <a:schemeClr val="tx1"/>
                </a:solidFill>
              </a:rPr>
              <a:t>.</a:t>
            </a:r>
            <a:r>
              <a:rPr lang="en-US" sz="1600" b="1" dirty="0">
                <a:solidFill>
                  <a:srgbClr val="FF0000"/>
                </a:solidFill>
              </a:rPr>
              <a:t> </a:t>
            </a:r>
            <a:endParaRPr lang="en-GB" sz="1600" dirty="0"/>
          </a:p>
          <a:p>
            <a:pPr algn="just"/>
            <a:endParaRPr lang="en-GB" sz="1600" dirty="0"/>
          </a:p>
        </p:txBody>
      </p:sp>
      <p:pic>
        <p:nvPicPr>
          <p:cNvPr id="6" name="Picture 2"/>
          <p:cNvPicPr>
            <a:picLocks noChangeAspect="1" noChangeArrowheads="1"/>
          </p:cNvPicPr>
          <p:nvPr/>
        </p:nvPicPr>
        <p:blipFill>
          <a:blip r:embed="rId3"/>
          <a:srcRect/>
          <a:stretch>
            <a:fillRect/>
          </a:stretch>
        </p:blipFill>
        <p:spPr bwMode="auto">
          <a:xfrm>
            <a:off x="4572000" y="3741575"/>
            <a:ext cx="3962086" cy="2079392"/>
          </a:xfrm>
          <a:prstGeom prst="rect">
            <a:avLst/>
          </a:prstGeom>
          <a:noFill/>
          <a:ln w="9525">
            <a:noFill/>
            <a:miter lim="800000"/>
            <a:headEnd/>
            <a:tailEnd/>
          </a:ln>
        </p:spPr>
      </p:pic>
      <p:sp>
        <p:nvSpPr>
          <p:cNvPr id="7" name="6 Rectángulo"/>
          <p:cNvSpPr/>
          <p:nvPr/>
        </p:nvSpPr>
        <p:spPr>
          <a:xfrm>
            <a:off x="266819" y="3429000"/>
            <a:ext cx="4051577" cy="3046988"/>
          </a:xfrm>
          <a:prstGeom prst="rect">
            <a:avLst/>
          </a:prstGeom>
        </p:spPr>
        <p:txBody>
          <a:bodyPr wrap="square">
            <a:spAutoFit/>
          </a:bodyPr>
          <a:lstStyle/>
          <a:p>
            <a:pPr algn="just"/>
            <a:r>
              <a:rPr lang="en-GB" sz="1600" b="1" dirty="0"/>
              <a:t>Résumé:
</a:t>
            </a:r>
            <a:r>
              <a:rPr lang="fr-FR" sz="1600" dirty="0"/>
              <a:t>Pour chacun des 11 KPI, une définition est incluse et comment être calculé.</a:t>
            </a:r>
          </a:p>
          <a:p>
            <a:pPr algn="just"/>
            <a:r>
              <a:rPr lang="fr-FR" sz="1600" dirty="0"/>
              <a:t>
Après avoir calculé ces 11 KPI, un opérateur logistique qui dessert le dernier kilomètre ou un distributeur qui dessert la ville, sait où il doit minimiser les dépenses, réduire les erreurs, corriger la responsabilité, gagner en visibilité, etc. pour renforcer la livraison du dernier kilomètre. </a:t>
            </a:r>
            <a:endParaRPr lang="es-ES" sz="1600" dirty="0"/>
          </a:p>
        </p:txBody>
      </p:sp>
      <p:sp>
        <p:nvSpPr>
          <p:cNvPr id="3" name="CuadroTexto 2">
            <a:extLst>
              <a:ext uri="{FF2B5EF4-FFF2-40B4-BE49-F238E27FC236}">
                <a16:creationId xmlns:a16="http://schemas.microsoft.com/office/drawing/2014/main" id="{3FFD2FCC-113E-069A-F1E9-6356ABD86FA9}"/>
              </a:ext>
            </a:extLst>
          </p:cNvPr>
          <p:cNvSpPr txBox="1"/>
          <p:nvPr/>
        </p:nvSpPr>
        <p:spPr>
          <a:xfrm>
            <a:off x="1514212" y="2734903"/>
            <a:ext cx="6883167" cy="307777"/>
          </a:xfrm>
          <a:prstGeom prst="rect">
            <a:avLst/>
          </a:prstGeom>
          <a:noFill/>
        </p:spPr>
        <p:txBody>
          <a:bodyPr wrap="square">
            <a:spAutoFit/>
          </a:bodyPr>
          <a:lstStyle/>
          <a:p>
            <a:r>
              <a:rPr lang="en-GB" sz="1400" dirty="0">
                <a:solidFill>
                  <a:srgbClr val="FF0000"/>
                </a:solidFill>
                <a:hlinkClick r:id="rId4"/>
              </a:rPr>
              <a:t>https://www.getfareye.com/insights/blog/last-mile-kpi-metrics</a:t>
            </a:r>
            <a:endParaRPr lang="es-ES" dirty="0"/>
          </a:p>
        </p:txBody>
      </p:sp>
      <p:pic>
        <p:nvPicPr>
          <p:cNvPr id="4" name="Irudia 3">
            <a:extLst>
              <a:ext uri="{FF2B5EF4-FFF2-40B4-BE49-F238E27FC236}">
                <a16:creationId xmlns:a16="http://schemas.microsoft.com/office/drawing/2014/main" id="{181EE7E4-BD5B-65D4-4F47-302485367C75}"/>
              </a:ext>
            </a:extLst>
          </p:cNvPr>
          <p:cNvPicPr>
            <a:picLocks noChangeAspect="1"/>
          </p:cNvPicPr>
          <p:nvPr/>
        </p:nvPicPr>
        <p:blipFill>
          <a:blip r:embed="rId5"/>
          <a:stretch>
            <a:fillRect/>
          </a:stretch>
        </p:blipFill>
        <p:spPr>
          <a:xfrm>
            <a:off x="591903" y="2545396"/>
            <a:ext cx="740768" cy="7407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a:p>
        </p:txBody>
      </p:sp>
      <p:sp>
        <p:nvSpPr>
          <p:cNvPr id="72" name="Google Shape;72;g10b78f225a7_0_23"/>
          <p:cNvSpPr txBox="1"/>
          <p:nvPr/>
        </p:nvSpPr>
        <p:spPr>
          <a:xfrm>
            <a:off x="285531" y="970030"/>
            <a:ext cx="8375144" cy="59751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a:solidFill>
                  <a:schemeClr val="lt1"/>
                </a:solidFill>
              </a:rPr>
              <a:t>1. </a:t>
            </a:r>
            <a:r>
              <a:rPr lang="fr-FR" sz="2800" dirty="0">
                <a:solidFill>
                  <a:schemeClr val="lt1"/>
                </a:solidFill>
              </a:rPr>
              <a:t>KPI utilisés pour mesurer le succès du LMD</a:t>
            </a:r>
            <a:endParaRPr lang="en-GB" sz="2800" dirty="0">
              <a:solidFill>
                <a:schemeClr val="bg1"/>
              </a:solidFill>
            </a:endParaRPr>
          </a:p>
        </p:txBody>
      </p:sp>
      <p:sp>
        <p:nvSpPr>
          <p:cNvPr id="5" name="4 Rectángulo"/>
          <p:cNvSpPr/>
          <p:nvPr/>
        </p:nvSpPr>
        <p:spPr>
          <a:xfrm>
            <a:off x="266819" y="1890448"/>
            <a:ext cx="8367731" cy="3785652"/>
          </a:xfrm>
          <a:prstGeom prst="rect">
            <a:avLst/>
          </a:prstGeom>
        </p:spPr>
        <p:txBody>
          <a:bodyPr wrap="square">
            <a:spAutoFit/>
          </a:bodyPr>
          <a:lstStyle/>
          <a:p>
            <a:pPr algn="just"/>
            <a:r>
              <a:rPr lang="fr-FR" sz="1600" dirty="0"/>
              <a:t>En bref, la définition de chacun d’eux est la suivante:
</a:t>
            </a:r>
            <a:endParaRPr lang="en-US" sz="1600" dirty="0"/>
          </a:p>
          <a:p>
            <a:pPr marL="342900" indent="-342900" algn="just">
              <a:buAutoNum type="arabicPeriod"/>
            </a:pPr>
            <a:r>
              <a:rPr lang="en-GB" sz="1600" b="1" dirty="0">
                <a:solidFill>
                  <a:srgbClr val="18C320"/>
                </a:solidFill>
              </a:rPr>
              <a:t>Exactitude de la commande </a:t>
            </a:r>
            <a:r>
              <a:rPr lang="en-GB" sz="1600" dirty="0"/>
              <a:t>:: </a:t>
            </a:r>
            <a:r>
              <a:rPr lang="fr-FR" sz="1600" dirty="0"/>
              <a:t>Vérifier si la commande emballée répond aux spécifications de la demande réelle du client
</a:t>
            </a:r>
            <a:r>
              <a:rPr lang="fr-FR" sz="1600" b="1" dirty="0">
                <a:solidFill>
                  <a:srgbClr val="18C320"/>
                </a:solidFill>
              </a:rPr>
              <a:t>Taux de consommation de carburant </a:t>
            </a:r>
            <a:r>
              <a:rPr lang="en-GB" sz="1600" dirty="0"/>
              <a:t>:: </a:t>
            </a:r>
            <a:r>
              <a:rPr lang="fr-FR" sz="1600" dirty="0"/>
              <a:t>Tout ce que vous avez à faire est de calculer une moyenne des prix du carburant, par véhicule, par itinéraire.</a:t>
            </a:r>
            <a:endParaRPr lang="en-GB" sz="1600" dirty="0"/>
          </a:p>
          <a:p>
            <a:pPr marL="342900" indent="-342900" algn="just">
              <a:buFont typeface="Arial"/>
              <a:buAutoNum type="arabicPeriod"/>
            </a:pPr>
            <a:r>
              <a:rPr lang="en-GB" sz="1600" b="1" dirty="0">
                <a:solidFill>
                  <a:srgbClr val="18C320"/>
                </a:solidFill>
              </a:rPr>
              <a:t>Temps de service </a:t>
            </a:r>
            <a:r>
              <a:rPr lang="en-GB" sz="1600" b="1" dirty="0" err="1">
                <a:solidFill>
                  <a:srgbClr val="18C320"/>
                </a:solidFill>
              </a:rPr>
              <a:t>moyen</a:t>
            </a:r>
            <a:r>
              <a:rPr lang="en-GB" sz="1600" b="1" dirty="0">
                <a:solidFill>
                  <a:srgbClr val="18C320"/>
                </a:solidFill>
              </a:rPr>
              <a:t> </a:t>
            </a:r>
            <a:r>
              <a:rPr lang="en-GB" sz="1600" dirty="0"/>
              <a:t>:: </a:t>
            </a:r>
            <a:r>
              <a:rPr lang="fr-FR" sz="1600" dirty="0"/>
              <a:t>Il s’agit essentiellement du temps total consacré à l’exécution d’une seule commande.</a:t>
            </a:r>
            <a:endParaRPr lang="en-GB" sz="1600" dirty="0"/>
          </a:p>
          <a:p>
            <a:pPr marL="342900" indent="-342900" algn="just">
              <a:buFont typeface="Arial"/>
              <a:buAutoNum type="arabicPeriod"/>
            </a:pPr>
            <a:r>
              <a:rPr lang="en-GB" sz="1600" b="1" dirty="0" err="1">
                <a:solidFill>
                  <a:srgbClr val="18C320"/>
                </a:solidFill>
              </a:rPr>
              <a:t>Demandes</a:t>
            </a:r>
            <a:r>
              <a:rPr lang="en-GB" sz="1600" b="1" dirty="0">
                <a:solidFill>
                  <a:srgbClr val="18C320"/>
                </a:solidFill>
              </a:rPr>
              <a:t> </a:t>
            </a:r>
            <a:r>
              <a:rPr lang="en-GB" sz="1600" b="1" dirty="0" err="1">
                <a:solidFill>
                  <a:srgbClr val="18C320"/>
                </a:solidFill>
              </a:rPr>
              <a:t>d’indemnisation</a:t>
            </a:r>
            <a:r>
              <a:rPr lang="en-GB" sz="1600" b="1" dirty="0">
                <a:solidFill>
                  <a:srgbClr val="18C320"/>
                </a:solidFill>
              </a:rPr>
              <a:t> </a:t>
            </a:r>
            <a:r>
              <a:rPr lang="en-GB" sz="1600" dirty="0"/>
              <a:t>:: </a:t>
            </a:r>
            <a:r>
              <a:rPr lang="fr-FR" sz="1600" dirty="0"/>
              <a:t>Il peut être calculé en divisant le nombre total de réclamations reçues par le nombre d’envois envoyés.
</a:t>
            </a:r>
            <a:r>
              <a:rPr lang="en-GB" sz="1600" b="1" dirty="0" err="1">
                <a:solidFill>
                  <a:srgbClr val="18C320"/>
                </a:solidFill>
              </a:rPr>
              <a:t>Délai</a:t>
            </a:r>
            <a:r>
              <a:rPr lang="en-GB" sz="1600" b="1" dirty="0">
                <a:solidFill>
                  <a:srgbClr val="18C320"/>
                </a:solidFill>
              </a:rPr>
              <a:t> de livraison </a:t>
            </a:r>
            <a:r>
              <a:rPr lang="en-GB" sz="1600" dirty="0"/>
              <a:t>:: </a:t>
            </a:r>
            <a:r>
              <a:rPr lang="fr-FR" sz="1600" dirty="0"/>
              <a:t>Dans la logistique du dernier kilomètre, le délai de livraison est l’un des KPI les plus critiques
</a:t>
            </a:r>
            <a:r>
              <a:rPr lang="en-GB" sz="1600" b="1" dirty="0" err="1">
                <a:solidFill>
                  <a:srgbClr val="18C320"/>
                </a:solidFill>
              </a:rPr>
              <a:t>Kilométrage</a:t>
            </a:r>
            <a:r>
              <a:rPr lang="en-GB" sz="1600" b="1" dirty="0">
                <a:solidFill>
                  <a:srgbClr val="18C320"/>
                </a:solidFill>
              </a:rPr>
              <a:t> total </a:t>
            </a:r>
            <a:r>
              <a:rPr lang="en-GB" sz="1600" dirty="0"/>
              <a:t>:: </a:t>
            </a:r>
            <a:r>
              <a:rPr lang="fr-FR" sz="1600" dirty="0"/>
              <a:t>En établissant une comparaison entre votre kilométrage prévu et le kilométrage réel de la commande, vous pouvez facilement savoir s’il y a des problèmes dans la planification de l’itinéraire, le détour ou les horaires de livraison. </a:t>
            </a:r>
            <a:endParaRPr lang="en-GB"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9</a:t>
            </a:fld>
            <a:endParaRPr/>
          </a:p>
        </p:txBody>
      </p:sp>
      <p:sp>
        <p:nvSpPr>
          <p:cNvPr id="72" name="Google Shape;72;g10b78f225a7_0_23"/>
          <p:cNvSpPr txBox="1"/>
          <p:nvPr/>
        </p:nvSpPr>
        <p:spPr>
          <a:xfrm>
            <a:off x="285531" y="970030"/>
            <a:ext cx="8375144" cy="597514"/>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a:solidFill>
                  <a:schemeClr val="lt1"/>
                </a:solidFill>
              </a:rPr>
              <a:t>1. </a:t>
            </a:r>
            <a:r>
              <a:rPr lang="fr-FR" sz="2800" dirty="0">
                <a:solidFill>
                  <a:schemeClr val="lt1"/>
                </a:solidFill>
              </a:rPr>
              <a:t>KPI utilisés pour mesurer le succès du LMD</a:t>
            </a:r>
            <a:endParaRPr lang="en-GB" sz="2800" dirty="0">
              <a:solidFill>
                <a:schemeClr val="bg1"/>
              </a:solidFill>
            </a:endParaRPr>
          </a:p>
        </p:txBody>
      </p:sp>
      <p:sp>
        <p:nvSpPr>
          <p:cNvPr id="5" name="4 Rectángulo"/>
          <p:cNvSpPr/>
          <p:nvPr/>
        </p:nvSpPr>
        <p:spPr>
          <a:xfrm>
            <a:off x="266819" y="1795198"/>
            <a:ext cx="8367731" cy="3293209"/>
          </a:xfrm>
          <a:prstGeom prst="rect">
            <a:avLst/>
          </a:prstGeom>
        </p:spPr>
        <p:txBody>
          <a:bodyPr wrap="square">
            <a:spAutoFit/>
          </a:bodyPr>
          <a:lstStyle/>
          <a:p>
            <a:pPr marL="342900" indent="-342900" algn="just">
              <a:buAutoNum type="arabicPeriod" startAt="7"/>
            </a:pPr>
            <a:r>
              <a:rPr lang="en-GB" sz="1600" b="1" dirty="0" err="1">
                <a:solidFill>
                  <a:srgbClr val="18C320"/>
                </a:solidFill>
              </a:rPr>
              <a:t>Coût</a:t>
            </a:r>
            <a:r>
              <a:rPr lang="en-GB" sz="1600" b="1" dirty="0">
                <a:solidFill>
                  <a:srgbClr val="18C320"/>
                </a:solidFill>
              </a:rPr>
              <a:t> par </a:t>
            </a:r>
            <a:r>
              <a:rPr lang="en-GB" sz="1600" b="1" dirty="0" err="1">
                <a:solidFill>
                  <a:srgbClr val="18C320"/>
                </a:solidFill>
              </a:rPr>
              <a:t>kilomètre</a:t>
            </a:r>
            <a:r>
              <a:rPr lang="en-GB" sz="1600" b="1" dirty="0">
                <a:solidFill>
                  <a:srgbClr val="18C320"/>
                </a:solidFill>
              </a:rPr>
              <a:t> </a:t>
            </a:r>
            <a:r>
              <a:rPr lang="en-GB" sz="1600" dirty="0"/>
              <a:t>:: </a:t>
            </a:r>
            <a:r>
              <a:rPr lang="fr-FR" sz="1600" dirty="0"/>
              <a:t>Le coût qu’une entreprise doit supporter dans l’exécution d’une commande par kilomètre, par véhicule, est un KPI qui doit être calculé quotidiennement.
</a:t>
            </a:r>
            <a:r>
              <a:rPr lang="en-GB" sz="1600" b="1" dirty="0">
                <a:solidFill>
                  <a:srgbClr val="18C320"/>
                </a:solidFill>
              </a:rPr>
              <a:t>Utilisation de la </a:t>
            </a:r>
            <a:r>
              <a:rPr lang="en-GB" sz="1600" b="1" dirty="0" err="1">
                <a:solidFill>
                  <a:srgbClr val="18C320"/>
                </a:solidFill>
              </a:rPr>
              <a:t>capacité</a:t>
            </a:r>
            <a:r>
              <a:rPr lang="en-GB" sz="1600" b="1" dirty="0">
                <a:solidFill>
                  <a:srgbClr val="18C320"/>
                </a:solidFill>
              </a:rPr>
              <a:t> </a:t>
            </a:r>
            <a:r>
              <a:rPr lang="en-GB" sz="1600" dirty="0"/>
              <a:t>:: </a:t>
            </a:r>
            <a:r>
              <a:rPr lang="fr-FR" sz="1600" dirty="0"/>
              <a:t>L’utilisation de la capacité peut facilement être calculée en divisant la capacité disponible d’un véhicule par sa capacité de charge totale.
</a:t>
            </a:r>
            <a:r>
              <a:rPr lang="en-GB" sz="1600" b="1" dirty="0" err="1">
                <a:solidFill>
                  <a:srgbClr val="18C320"/>
                </a:solidFill>
              </a:rPr>
              <a:t>Arrêts</a:t>
            </a:r>
            <a:r>
              <a:rPr lang="en-GB" sz="1600" b="1" dirty="0">
                <a:solidFill>
                  <a:srgbClr val="18C320"/>
                </a:solidFill>
              </a:rPr>
              <a:t> </a:t>
            </a:r>
            <a:r>
              <a:rPr lang="en-GB" sz="1600" b="1" dirty="0" err="1">
                <a:solidFill>
                  <a:srgbClr val="18C320"/>
                </a:solidFill>
              </a:rPr>
              <a:t>inutiles</a:t>
            </a:r>
            <a:r>
              <a:rPr lang="en-GB" sz="1600" b="1" dirty="0">
                <a:solidFill>
                  <a:srgbClr val="18C320"/>
                </a:solidFill>
              </a:rPr>
              <a:t> </a:t>
            </a:r>
            <a:r>
              <a:rPr lang="en-GB" sz="1600" dirty="0"/>
              <a:t>:: </a:t>
            </a:r>
            <a:r>
              <a:rPr lang="fr-FR" sz="1600" dirty="0"/>
              <a:t>Présenté comme l’une des mesures les plus simples du dernier kilomètre, les arrêts de travail consistent à suivre le nombre total d’arrêts effectués par un véhicule lors de la livraison d’un lot de commandes.
</a:t>
            </a:r>
            <a:r>
              <a:rPr lang="en-GB" sz="1600" b="1" dirty="0" err="1">
                <a:solidFill>
                  <a:srgbClr val="18C320"/>
                </a:solidFill>
              </a:rPr>
              <a:t>Heures</a:t>
            </a:r>
            <a:r>
              <a:rPr lang="en-GB" sz="1600" b="1" dirty="0">
                <a:solidFill>
                  <a:srgbClr val="18C320"/>
                </a:solidFill>
              </a:rPr>
              <a:t> </a:t>
            </a:r>
            <a:r>
              <a:rPr lang="en-GB" sz="1600" b="1" dirty="0" err="1">
                <a:solidFill>
                  <a:srgbClr val="18C320"/>
                </a:solidFill>
              </a:rPr>
              <a:t>en</a:t>
            </a:r>
            <a:r>
              <a:rPr lang="en-GB" sz="1600" b="1" dirty="0">
                <a:solidFill>
                  <a:srgbClr val="18C320"/>
                </a:solidFill>
              </a:rPr>
              <a:t> </a:t>
            </a:r>
            <a:r>
              <a:rPr lang="en-GB" sz="1600" b="1" dirty="0" err="1">
                <a:solidFill>
                  <a:srgbClr val="18C320"/>
                </a:solidFill>
              </a:rPr>
              <a:t>mouvement</a:t>
            </a:r>
            <a:r>
              <a:rPr lang="en-GB" sz="1600" b="1" dirty="0">
                <a:solidFill>
                  <a:srgbClr val="18C320"/>
                </a:solidFill>
              </a:rPr>
              <a:t> </a:t>
            </a:r>
            <a:r>
              <a:rPr lang="en-GB" sz="1600" dirty="0"/>
              <a:t>:: No</a:t>
            </a:r>
            <a:r>
              <a:rPr lang="fr-FR" sz="1600" dirty="0"/>
              <a:t> Quel que soit votre mode de transport du dernier kilomètre, le véhicule en question a tendance à rester à la fois en mouvement et à l’arrêt pendant de longues périodes.
</a:t>
            </a:r>
            <a:r>
              <a:rPr lang="en-GB" sz="1600" b="1" dirty="0" err="1">
                <a:solidFill>
                  <a:srgbClr val="18C320"/>
                </a:solidFill>
              </a:rPr>
              <a:t>Détails</a:t>
            </a:r>
            <a:r>
              <a:rPr lang="en-GB" sz="1600" b="1" dirty="0">
                <a:solidFill>
                  <a:srgbClr val="18C320"/>
                </a:solidFill>
              </a:rPr>
              <a:t> de la </a:t>
            </a:r>
            <a:r>
              <a:rPr lang="en-GB" sz="1600" b="1" dirty="0" err="1">
                <a:solidFill>
                  <a:srgbClr val="18C320"/>
                </a:solidFill>
              </a:rPr>
              <a:t>plainte</a:t>
            </a:r>
            <a:r>
              <a:rPr lang="en-GB" sz="1600" b="1" dirty="0">
                <a:solidFill>
                  <a:srgbClr val="18C320"/>
                </a:solidFill>
              </a:rPr>
              <a:t> </a:t>
            </a:r>
            <a:r>
              <a:rPr lang="en-GB" sz="1600" dirty="0"/>
              <a:t>:: </a:t>
            </a:r>
            <a:r>
              <a:rPr lang="fr-FR" sz="1600" dirty="0"/>
              <a:t>Les détails de la plainte peuvent servir de bon KPI pour calculer l’efficacité de votre livraison et l’expérience client </a:t>
            </a:r>
            <a:endParaRPr lang="en-GB" sz="1600" dirty="0"/>
          </a:p>
        </p:txBody>
      </p:sp>
      <p:pic>
        <p:nvPicPr>
          <p:cNvPr id="6" name="Google Shape;150;p13"/>
          <p:cNvPicPr preferRelativeResize="0"/>
          <p:nvPr/>
        </p:nvPicPr>
        <p:blipFill rotWithShape="1">
          <a:blip r:embed="rId3">
            <a:alphaModFix/>
          </a:blip>
          <a:srcRect/>
          <a:stretch/>
        </p:blipFill>
        <p:spPr>
          <a:xfrm>
            <a:off x="496389" y="5600039"/>
            <a:ext cx="485095" cy="983759"/>
          </a:xfrm>
          <a:prstGeom prst="rect">
            <a:avLst/>
          </a:prstGeom>
          <a:noFill/>
          <a:ln>
            <a:noFill/>
          </a:ln>
        </p:spPr>
      </p:pic>
      <p:sp>
        <p:nvSpPr>
          <p:cNvPr id="7" name="6 Rectángulo"/>
          <p:cNvSpPr/>
          <p:nvPr/>
        </p:nvSpPr>
        <p:spPr>
          <a:xfrm>
            <a:off x="1293223" y="5740772"/>
            <a:ext cx="2338251" cy="954107"/>
          </a:xfrm>
          <a:prstGeom prst="rect">
            <a:avLst/>
          </a:prstGeom>
          <a:ln>
            <a:solidFill>
              <a:schemeClr val="bg1">
                <a:lumMod val="50000"/>
              </a:schemeClr>
            </a:solidFill>
            <a:prstDash val="sysDash"/>
          </a:ln>
        </p:spPr>
        <p:txBody>
          <a:bodyPr wrap="square">
            <a:spAutoFit/>
          </a:bodyPr>
          <a:lstStyle/>
          <a:p>
            <a:pPr lvl="0" algn="just"/>
            <a:r>
              <a:rPr lang="fr-FR" b="1" dirty="0">
                <a:solidFill>
                  <a:srgbClr val="18C320"/>
                </a:solidFill>
              </a:rPr>
              <a:t>Dans le </a:t>
            </a:r>
            <a:r>
              <a:rPr lang="fr-FR" b="1" dirty="0" err="1">
                <a:solidFill>
                  <a:srgbClr val="18C320"/>
                </a:solidFill>
              </a:rPr>
              <a:t>serious</a:t>
            </a:r>
            <a:r>
              <a:rPr lang="fr-FR" b="1" dirty="0">
                <a:solidFill>
                  <a:srgbClr val="18C320"/>
                </a:solidFill>
              </a:rPr>
              <a:t> </a:t>
            </a:r>
            <a:r>
              <a:rPr lang="fr-FR" b="1" dirty="0" err="1">
                <a:solidFill>
                  <a:srgbClr val="18C320"/>
                </a:solidFill>
              </a:rPr>
              <a:t>game</a:t>
            </a:r>
            <a:r>
              <a:rPr lang="fr-FR" b="1" dirty="0">
                <a:solidFill>
                  <a:srgbClr val="18C320"/>
                </a:solidFill>
              </a:rPr>
              <a:t>, nous avons regroupé ces indicateurs en 3 : 
</a:t>
            </a:r>
            <a:endParaRPr lang="en-US" b="1" dirty="0">
              <a:solidFill>
                <a:srgbClr val="18C320"/>
              </a:solidFill>
            </a:endParaRPr>
          </a:p>
        </p:txBody>
      </p:sp>
      <p:pic>
        <p:nvPicPr>
          <p:cNvPr id="2050" name="Picture 2"/>
          <p:cNvPicPr>
            <a:picLocks noChangeAspect="1" noChangeArrowheads="1"/>
          </p:cNvPicPr>
          <p:nvPr/>
        </p:nvPicPr>
        <p:blipFill>
          <a:blip r:embed="rId4"/>
          <a:srcRect/>
          <a:stretch>
            <a:fillRect/>
          </a:stretch>
        </p:blipFill>
        <p:spPr bwMode="auto">
          <a:xfrm>
            <a:off x="3772730" y="5032193"/>
            <a:ext cx="4892957" cy="182423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4924</TotalTime>
  <Words>1703</Words>
  <Application>Microsoft Office PowerPoint</Application>
  <PresentationFormat>Affichage à l'écran (4:3)</PresentationFormat>
  <Paragraphs>131</Paragraphs>
  <Slides>17</Slides>
  <Notes>16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Bahnschrift Light</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122</cp:revision>
  <dcterms:created xsi:type="dcterms:W3CDTF">2016-11-18T09:55:38Z</dcterms:created>
  <dcterms:modified xsi:type="dcterms:W3CDTF">2022-11-21T11:14:23Z</dcterms:modified>
</cp:coreProperties>
</file>