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10"/>
  </p:notesMasterIdLst>
  <p:sldIdLst>
    <p:sldId id="256" r:id="rId2"/>
    <p:sldId id="257" r:id="rId3"/>
    <p:sldId id="295" r:id="rId4"/>
    <p:sldId id="296" r:id="rId5"/>
    <p:sldId id="261" r:id="rId6"/>
    <p:sldId id="265" r:id="rId7"/>
    <p:sldId id="266" r:id="rId8"/>
    <p:sldId id="272" r:id="rId9"/>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000000"/>
          </p15:clr>
        </p15:guide>
        <p15:guide id="2" pos="2880">
          <p15:clr>
            <a:srgbClr val="000000"/>
          </p15:clr>
        </p15:guide>
      </p15:sldGuideLst>
    </p:ext>
    <p:ext uri="{2D200454-40CA-4A62-9FC3-DE9A4176ACB9}">
      <p15:notesGuideLst xmlns:p15="http://schemas.microsoft.com/office/powerpoint/2012/main">
        <p15:guide id="1" orient="horz" pos="2880">
          <p15:clr>
            <a:srgbClr val="000000"/>
          </p15:clr>
        </p15:guide>
        <p15:guide id="2" pos="2160">
          <p15:clr>
            <a:srgbClr val="000000"/>
          </p15:clr>
        </p15:guide>
      </p15:notesGuideLst>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21" roundtripDataSignature="AMtx7mgbzyEzC8tiMHWx6deNdtHXJhxgOA=="/>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Garoa" initials="G" lastIdx="5"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8C320"/>
    <a:srgbClr val="7F7F7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80C5976-FB19-4867-A2B4-DEF7078B3A27}">
  <a:tblStyle styleId="{980C5976-FB19-4867-A2B4-DEF7078B3A27}"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91" d="100"/>
          <a:sy n="91" d="100"/>
        </p:scale>
        <p:origin x="755" y="65"/>
      </p:cViewPr>
      <p:guideLst>
        <p:guide orient="horz" pos="2160"/>
        <p:guide pos="2880"/>
      </p:guideLst>
    </p:cSldViewPr>
  </p:slideViewPr>
  <p:notesTextViewPr>
    <p:cViewPr>
      <p:scale>
        <a:sx n="100" d="100"/>
        <a:sy n="100" d="100"/>
      </p:scale>
      <p:origin x="0" y="0"/>
    </p:cViewPr>
  </p:notesTextViewPr>
  <p:notesViewPr>
    <p:cSldViewPr snapToGrid="0">
      <p:cViewPr varScale="1">
        <p:scale>
          <a:sx n="100" d="100"/>
          <a:sy n="100" d="100"/>
        </p:scale>
        <p:origin x="0" y="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26" Type="http://schemas.openxmlformats.org/officeDocument/2006/relationships/tableStyles" Target="tableStyles.xml"/><Relationship Id="rId3" Type="http://schemas.openxmlformats.org/officeDocument/2006/relationships/slide" Target="slides/slide2.xml"/><Relationship Id="rId21" Type="http://customschemas.google.com/relationships/presentationmetadata" Target="metadata"/><Relationship Id="rId7" Type="http://schemas.openxmlformats.org/officeDocument/2006/relationships/slide" Target="slides/slide6.xml"/><Relationship Id="rId25"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24" Type="http://schemas.openxmlformats.org/officeDocument/2006/relationships/viewProps" Target="viewProps.xml"/><Relationship Id="rId5" Type="http://schemas.openxmlformats.org/officeDocument/2006/relationships/slide" Target="slides/slide4.xml"/><Relationship Id="rId23" Type="http://schemas.openxmlformats.org/officeDocument/2006/relationships/presProps" Target="pres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22"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lvl1pPr marL="457200" marR="0" lvl="0" indent="-228600" algn="l" rtl="0">
              <a:lnSpc>
                <a:spcPct val="100000"/>
              </a:lnSpc>
              <a:spcBef>
                <a:spcPts val="36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36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36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36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36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s-ES" sz="1200" b="0" i="0" u="none" strike="noStrike" cap="none">
                <a:solidFill>
                  <a:schemeClr val="dk1"/>
                </a:solidFill>
                <a:latin typeface="Calibri"/>
                <a:ea typeface="Calibri"/>
                <a:cs typeface="Calibri"/>
                <a:sym typeface="Calibri"/>
              </a:rPr>
              <a:pPr marL="0" marR="0" lvl="0" indent="0" algn="r" rtl="0">
                <a:lnSpc>
                  <a:spcPct val="100000"/>
                </a:lnSpc>
                <a:spcBef>
                  <a:spcPts val="0"/>
                </a:spcBef>
                <a:spcAft>
                  <a:spcPts val="0"/>
                </a:spcAft>
                <a:buClr>
                  <a:srgbClr val="000000"/>
                </a:buClr>
                <a:buSzPts val="1200"/>
                <a:buFont typeface="Arial"/>
                <a:buNone/>
              </a:pPr>
              <a:t>‹N°›</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
        <p:cNvGrpSpPr/>
        <p:nvPr/>
      </p:nvGrpSpPr>
      <p:grpSpPr>
        <a:xfrm>
          <a:off x="0" y="0"/>
          <a:ext cx="0" cy="0"/>
          <a:chOff x="0" y="0"/>
          <a:chExt cx="0" cy="0"/>
        </a:xfrm>
      </p:grpSpPr>
      <p:sp>
        <p:nvSpPr>
          <p:cNvPr id="21" name="Google Shape;21;p4: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22" name="Google Shape;22;p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
        <p:cNvGrpSpPr/>
        <p:nvPr/>
      </p:nvGrpSpPr>
      <p:grpSpPr>
        <a:xfrm>
          <a:off x="0" y="0"/>
          <a:ext cx="0" cy="0"/>
          <a:chOff x="0" y="0"/>
          <a:chExt cx="0" cy="0"/>
        </a:xfrm>
      </p:grpSpPr>
      <p:sp>
        <p:nvSpPr>
          <p:cNvPr id="30" name="Google Shape;30;g10b78f225a7_0_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31" name="Google Shape;31;g10b78f225a7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
        <p:cNvGrpSpPr/>
        <p:nvPr/>
      </p:nvGrpSpPr>
      <p:grpSpPr>
        <a:xfrm>
          <a:off x="0" y="0"/>
          <a:ext cx="0" cy="0"/>
          <a:chOff x="0" y="0"/>
          <a:chExt cx="0" cy="0"/>
        </a:xfrm>
      </p:grpSpPr>
      <p:sp>
        <p:nvSpPr>
          <p:cNvPr id="52" name="Google Shape;52;p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53" name="Google Shape;53;p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g10b78f225a7_0_2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69" name="Google Shape;69;g10b78f225a7_0_2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10b78f226a2_0_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76" name="Google Shape;76;g10b78f226a2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10b78f226a2_0_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76" name="Google Shape;76;g10b78f226a2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10b78f226a2_0_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r>
              <a:rPr lang="it-IT" dirty="0"/>
              <a:t>G he</a:t>
            </a:r>
            <a:endParaRPr dirty="0"/>
          </a:p>
        </p:txBody>
      </p:sp>
      <p:sp>
        <p:nvSpPr>
          <p:cNvPr id="76" name="Google Shape;76;g10b78f226a2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97406283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En blanco" type="blank">
  <p:cSld name="BLANK">
    <p:spTree>
      <p:nvGrpSpPr>
        <p:cNvPr id="1" name="Shape 14"/>
        <p:cNvGrpSpPr/>
        <p:nvPr/>
      </p:nvGrpSpPr>
      <p:grpSpPr>
        <a:xfrm>
          <a:off x="0" y="0"/>
          <a:ext cx="0" cy="0"/>
          <a:chOff x="0" y="0"/>
          <a:chExt cx="0" cy="0"/>
        </a:xfrm>
      </p:grpSpPr>
      <p:sp>
        <p:nvSpPr>
          <p:cNvPr id="15" name="Google Shape;15;p7"/>
          <p:cNvSpPr txBox="1">
            <a:spLocks noGrp="1"/>
          </p:cNvSpPr>
          <p:nvPr>
            <p:ph type="sldNum" idx="12"/>
          </p:nvPr>
        </p:nvSpPr>
        <p:spPr>
          <a:xfrm>
            <a:off x="7046913" y="6519863"/>
            <a:ext cx="21336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9pPr>
          </a:lstStyle>
          <a:p>
            <a:pPr marL="0" lvl="0" indent="0" algn="r" rtl="0">
              <a:spcBef>
                <a:spcPts val="0"/>
              </a:spcBef>
              <a:spcAft>
                <a:spcPts val="0"/>
              </a:spcAft>
              <a:buNone/>
            </a:pPr>
            <a:fld id="{00000000-1234-1234-1234-123412341234}" type="slidenum">
              <a:rPr lang="es-ES"/>
              <a:pPr marL="0" lvl="0" indent="0" algn="r" rtl="0">
                <a:spcBef>
                  <a:spcPts val="0"/>
                </a:spcBef>
                <a:spcAft>
                  <a:spcPts val="0"/>
                </a:spcAft>
                <a:buNone/>
              </a:pPr>
              <a:t>‹N°›</a:t>
            </a:fld>
            <a:endParaRPr/>
          </a:p>
        </p:txBody>
      </p:sp>
      <p:pic>
        <p:nvPicPr>
          <p:cNvPr id="16" name="Google Shape;16;p7"/>
          <p:cNvPicPr preferRelativeResize="0"/>
          <p:nvPr/>
        </p:nvPicPr>
        <p:blipFill rotWithShape="1">
          <a:blip r:embed="rId2">
            <a:alphaModFix/>
          </a:blip>
          <a:srcRect/>
          <a:stretch/>
        </p:blipFill>
        <p:spPr>
          <a:xfrm>
            <a:off x="252663" y="6357783"/>
            <a:ext cx="2010676" cy="500217"/>
          </a:xfrm>
          <a:prstGeom prst="rect">
            <a:avLst/>
          </a:prstGeom>
          <a:noFill/>
          <a:ln>
            <a:noFill/>
          </a:ln>
        </p:spPr>
      </p:pic>
      <p:sp>
        <p:nvSpPr>
          <p:cNvPr id="17" name="Google Shape;17;p7"/>
          <p:cNvSpPr txBox="1"/>
          <p:nvPr/>
        </p:nvSpPr>
        <p:spPr>
          <a:xfrm>
            <a:off x="2249905" y="6353327"/>
            <a:ext cx="4325556" cy="452760"/>
          </a:xfrm>
          <a:prstGeom prst="rect">
            <a:avLst/>
          </a:prstGeom>
          <a:noFill/>
          <a:ln>
            <a:noFill/>
          </a:ln>
        </p:spPr>
        <p:txBody>
          <a:bodyPr spcFirstLastPara="1" wrap="square" lIns="34275" tIns="34275" rIns="34275" bIns="34275" anchor="ctr" anchorCtr="0">
            <a:noAutofit/>
          </a:bodyPr>
          <a:lstStyle/>
          <a:p>
            <a:pPr marL="0" marR="0" lvl="0" indent="0" algn="l" rtl="0">
              <a:lnSpc>
                <a:spcPct val="100000"/>
              </a:lnSpc>
              <a:spcBef>
                <a:spcPts val="0"/>
              </a:spcBef>
              <a:spcAft>
                <a:spcPts val="0"/>
              </a:spcAft>
              <a:buClr>
                <a:srgbClr val="666666"/>
              </a:buClr>
              <a:buSzPts val="750"/>
              <a:buFont typeface="Calibri"/>
              <a:buNone/>
            </a:pPr>
            <a:r>
              <a:rPr lang="fr-FR" sz="750" b="0" i="0" u="none" strike="noStrike" cap="none" dirty="0">
                <a:solidFill>
                  <a:srgbClr val="666666"/>
                </a:solidFill>
                <a:latin typeface="Arial"/>
                <a:cs typeface="Arial"/>
                <a:sym typeface="Arial"/>
              </a:rPr>
              <a:t>Le soutien de la Commission européenne à la production de cette publication ne constitue pas une approbation du contenu, qui reflète uniquement le point de vue des auteurs, et la Commission ne peut pas être tenue responsable de toute utilisation qui pourrait être faite des informations qu’elle contient.</a:t>
            </a:r>
            <a:endParaRPr lang="fr-FR" sz="750" b="0" i="0" u="none" strike="noStrike" cap="none" dirty="0">
              <a:solidFill>
                <a:srgbClr val="666666"/>
              </a:solidFill>
              <a:latin typeface="Arial"/>
              <a:ea typeface="Arial"/>
              <a:cs typeface="Arial"/>
              <a:sym typeface="Arial"/>
            </a:endParaRPr>
          </a:p>
        </p:txBody>
      </p:sp>
    </p:spTree>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1_Diseño personalizado">
  <p:cSld name="1_Diseño personalizado">
    <p:spTree>
      <p:nvGrpSpPr>
        <p:cNvPr id="1" name="Shape 18"/>
        <p:cNvGrpSpPr/>
        <p:nvPr/>
      </p:nvGrpSpPr>
      <p:grpSpPr>
        <a:xfrm>
          <a:off x="0" y="0"/>
          <a:ext cx="0" cy="0"/>
          <a:chOff x="0" y="0"/>
          <a:chExt cx="0" cy="0"/>
        </a:xfrm>
      </p:grpSpPr>
      <p:sp>
        <p:nvSpPr>
          <p:cNvPr id="19" name="Google Shape;19;p8"/>
          <p:cNvSpPr txBox="1">
            <a:spLocks noGrp="1"/>
          </p:cNvSpPr>
          <p:nvPr>
            <p:ph type="sldNum" idx="12"/>
          </p:nvPr>
        </p:nvSpPr>
        <p:spPr>
          <a:xfrm>
            <a:off x="7046913" y="6519863"/>
            <a:ext cx="21336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9pPr>
          </a:lstStyle>
          <a:p>
            <a:pPr marL="0" lvl="0" indent="0" algn="r" rtl="0">
              <a:spcBef>
                <a:spcPts val="0"/>
              </a:spcBef>
              <a:spcAft>
                <a:spcPts val="0"/>
              </a:spcAft>
              <a:buNone/>
            </a:pPr>
            <a:fld id="{00000000-1234-1234-1234-123412341234}" type="slidenum">
              <a:rPr lang="es-ES"/>
              <a:pPr marL="0" lvl="0" indent="0" algn="r" rtl="0">
                <a:spcBef>
                  <a:spcPts val="0"/>
                </a:spcBef>
                <a:spcAft>
                  <a:spcPts val="0"/>
                </a:spcAft>
                <a:buNone/>
              </a:pPr>
              <a:t>‹N°›</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5"/>
          <p:cNvSpPr txBox="1">
            <a:spLocks noGrp="1"/>
          </p:cNvSpPr>
          <p:nvPr>
            <p:ph type="body" idx="1"/>
          </p:nvPr>
        </p:nvSpPr>
        <p:spPr>
          <a:xfrm>
            <a:off x="468313" y="1196975"/>
            <a:ext cx="8183562" cy="1612900"/>
          </a:xfrm>
          <a:prstGeom prst="rect">
            <a:avLst/>
          </a:prstGeom>
          <a:noFill/>
          <a:ln>
            <a:noFill/>
          </a:ln>
        </p:spPr>
        <p:txBody>
          <a:bodyPr spcFirstLastPara="1" wrap="square" lIns="182875" tIns="91425" rIns="91425" bIns="45700" anchor="t" anchorCtr="0">
            <a:noAutofit/>
          </a:bodyPr>
          <a:lstStyle>
            <a:lvl1pPr marL="457200" marR="0" lvl="0" indent="-370840" algn="l" rtl="0">
              <a:lnSpc>
                <a:spcPct val="100000"/>
              </a:lnSpc>
              <a:spcBef>
                <a:spcPts val="250"/>
              </a:spcBef>
              <a:spcAft>
                <a:spcPts val="0"/>
              </a:spcAft>
              <a:buClr>
                <a:schemeClr val="accent1"/>
              </a:buClr>
              <a:buSzPts val="2240"/>
              <a:buFont typeface="Noto Sans Symbols"/>
              <a:buChar char="⚫"/>
              <a:defRPr sz="2800" b="0" i="0" u="none" strike="noStrike" cap="none">
                <a:solidFill>
                  <a:schemeClr val="dk1"/>
                </a:solidFill>
                <a:latin typeface="Cambria"/>
                <a:ea typeface="Cambria"/>
                <a:cs typeface="Cambria"/>
                <a:sym typeface="Cambria"/>
              </a:defRPr>
            </a:lvl1pPr>
            <a:lvl2pPr marL="914400" marR="0" lvl="1" indent="-381000" algn="l" rtl="0">
              <a:lnSpc>
                <a:spcPct val="100000"/>
              </a:lnSpc>
              <a:spcBef>
                <a:spcPts val="250"/>
              </a:spcBef>
              <a:spcAft>
                <a:spcPts val="0"/>
              </a:spcAft>
              <a:buClr>
                <a:schemeClr val="accent1"/>
              </a:buClr>
              <a:buSzPts val="2400"/>
              <a:buFont typeface="Verdana"/>
              <a:buChar char="◦"/>
              <a:defRPr sz="2400" b="0" i="0" u="none" strike="noStrike" cap="none">
                <a:solidFill>
                  <a:schemeClr val="dk1"/>
                </a:solidFill>
                <a:latin typeface="Cambria"/>
                <a:ea typeface="Cambria"/>
                <a:cs typeface="Cambria"/>
                <a:sym typeface="Cambria"/>
              </a:defRPr>
            </a:lvl2pPr>
            <a:lvl3pPr marL="1371600" marR="0" lvl="2" indent="-368300" algn="l" rtl="0">
              <a:lnSpc>
                <a:spcPct val="100000"/>
              </a:lnSpc>
              <a:spcBef>
                <a:spcPts val="250"/>
              </a:spcBef>
              <a:spcAft>
                <a:spcPts val="0"/>
              </a:spcAft>
              <a:buClr>
                <a:srgbClr val="ED3742"/>
              </a:buClr>
              <a:buSzPts val="2200"/>
              <a:buFont typeface="Noto Sans Symbols"/>
              <a:buChar char="●"/>
              <a:defRPr sz="2200" b="0" i="0" u="none" strike="noStrike" cap="none">
                <a:solidFill>
                  <a:schemeClr val="dk1"/>
                </a:solidFill>
                <a:latin typeface="Cambria"/>
                <a:ea typeface="Cambria"/>
                <a:cs typeface="Cambria"/>
                <a:sym typeface="Cambria"/>
              </a:defRPr>
            </a:lvl3pPr>
            <a:lvl4pPr marL="1828800" marR="0" lvl="3" indent="-363728" algn="l" rtl="0">
              <a:lnSpc>
                <a:spcPct val="100000"/>
              </a:lnSpc>
              <a:spcBef>
                <a:spcPts val="225"/>
              </a:spcBef>
              <a:spcAft>
                <a:spcPts val="0"/>
              </a:spcAft>
              <a:buClr>
                <a:srgbClr val="ED3742"/>
              </a:buClr>
              <a:buSzPts val="2128"/>
              <a:buFont typeface="Verdana"/>
              <a:buChar char="◦"/>
              <a:defRPr sz="1900" b="0" i="0" u="none" strike="noStrike" cap="none">
                <a:solidFill>
                  <a:schemeClr val="dk1"/>
                </a:solidFill>
                <a:latin typeface="Cambria"/>
                <a:ea typeface="Cambria"/>
                <a:cs typeface="Cambria"/>
                <a:sym typeface="Cambria"/>
              </a:defRPr>
            </a:lvl4pPr>
            <a:lvl5pPr marL="2286000" marR="0" lvl="4" indent="-342900" algn="l" rtl="0">
              <a:lnSpc>
                <a:spcPct val="100000"/>
              </a:lnSpc>
              <a:spcBef>
                <a:spcPts val="250"/>
              </a:spcBef>
              <a:spcAft>
                <a:spcPts val="0"/>
              </a:spcAft>
              <a:buClr>
                <a:srgbClr val="4A85BF"/>
              </a:buClr>
              <a:buSzPts val="1800"/>
              <a:buFont typeface="Noto Sans Symbols"/>
              <a:buChar char="●"/>
              <a:defRPr sz="1800" b="0" i="0" u="none" strike="noStrike" cap="none">
                <a:solidFill>
                  <a:schemeClr val="dk1"/>
                </a:solidFill>
                <a:latin typeface="Cambria"/>
                <a:ea typeface="Cambria"/>
                <a:cs typeface="Cambria"/>
                <a:sym typeface="Cambria"/>
              </a:defRPr>
            </a:lvl5pPr>
            <a:lvl6pPr marL="2743200" marR="0" lvl="5" indent="-336550" algn="l" rtl="0">
              <a:lnSpc>
                <a:spcPct val="100000"/>
              </a:lnSpc>
              <a:spcBef>
                <a:spcPts val="250"/>
              </a:spcBef>
              <a:spcAft>
                <a:spcPts val="0"/>
              </a:spcAft>
              <a:buClr>
                <a:srgbClr val="BFFF49"/>
              </a:buClr>
              <a:buSzPts val="1700"/>
              <a:buFont typeface="Verdana"/>
              <a:buChar char="◦"/>
              <a:defRPr sz="1700" b="0" i="0" u="none" strike="noStrike" cap="none">
                <a:solidFill>
                  <a:schemeClr val="dk1"/>
                </a:solidFill>
                <a:latin typeface="Cambria"/>
                <a:ea typeface="Cambria"/>
                <a:cs typeface="Cambria"/>
                <a:sym typeface="Cambria"/>
              </a:defRPr>
            </a:lvl6pPr>
            <a:lvl7pPr marL="3200400" marR="0" lvl="6" indent="-323850" algn="l" rtl="0">
              <a:lnSpc>
                <a:spcPct val="100000"/>
              </a:lnSpc>
              <a:spcBef>
                <a:spcPts val="255"/>
              </a:spcBef>
              <a:spcAft>
                <a:spcPts val="0"/>
              </a:spcAft>
              <a:buClr>
                <a:srgbClr val="BFFF49"/>
              </a:buClr>
              <a:buSzPts val="1500"/>
              <a:buFont typeface="Noto Sans Symbols"/>
              <a:buChar char="●"/>
              <a:defRPr sz="1500" b="0" i="0" u="none" strike="noStrike" cap="none">
                <a:solidFill>
                  <a:schemeClr val="dk1"/>
                </a:solidFill>
                <a:latin typeface="Cambria"/>
                <a:ea typeface="Cambria"/>
                <a:cs typeface="Cambria"/>
                <a:sym typeface="Cambria"/>
              </a:defRPr>
            </a:lvl7pPr>
            <a:lvl8pPr marL="3657600" marR="0" lvl="7" indent="-323850" algn="l" rtl="0">
              <a:lnSpc>
                <a:spcPct val="100000"/>
              </a:lnSpc>
              <a:spcBef>
                <a:spcPts val="257"/>
              </a:spcBef>
              <a:spcAft>
                <a:spcPts val="0"/>
              </a:spcAft>
              <a:buClr>
                <a:srgbClr val="BFFF49"/>
              </a:buClr>
              <a:buSzPts val="1500"/>
              <a:buFont typeface="Verdana"/>
              <a:buChar char="◦"/>
              <a:defRPr sz="1500" b="0" i="0" u="none" strike="noStrike" cap="none">
                <a:solidFill>
                  <a:schemeClr val="dk1"/>
                </a:solidFill>
                <a:latin typeface="Cambria"/>
                <a:ea typeface="Cambria"/>
                <a:cs typeface="Cambria"/>
                <a:sym typeface="Cambria"/>
              </a:defRPr>
            </a:lvl8pPr>
            <a:lvl9pPr marL="4114800" marR="0" lvl="8" indent="-323850" algn="l" rtl="0">
              <a:lnSpc>
                <a:spcPct val="100000"/>
              </a:lnSpc>
              <a:spcBef>
                <a:spcPts val="255"/>
              </a:spcBef>
              <a:spcAft>
                <a:spcPts val="0"/>
              </a:spcAft>
              <a:buClr>
                <a:srgbClr val="BFFF49"/>
              </a:buClr>
              <a:buSzPts val="1500"/>
              <a:buFont typeface="Noto Sans Symbols"/>
              <a:buChar char="●"/>
              <a:defRPr sz="1500" b="0" i="0" u="none" strike="noStrike" cap="none">
                <a:solidFill>
                  <a:schemeClr val="dk1"/>
                </a:solidFill>
                <a:latin typeface="Cambria"/>
                <a:ea typeface="Cambria"/>
                <a:cs typeface="Cambria"/>
                <a:sym typeface="Cambria"/>
              </a:defRPr>
            </a:lvl9pPr>
          </a:lstStyle>
          <a:p>
            <a:endParaRPr/>
          </a:p>
        </p:txBody>
      </p:sp>
      <p:sp>
        <p:nvSpPr>
          <p:cNvPr id="11" name="Google Shape;11;p5" descr="Dexion s.r.o. joins the Czech Logistics Association"/>
          <p:cNvSpPr/>
          <p:nvPr/>
        </p:nvSpPr>
        <p:spPr>
          <a:xfrm>
            <a:off x="173038" y="-144463"/>
            <a:ext cx="304800" cy="304801"/>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pic>
        <p:nvPicPr>
          <p:cNvPr id="12" name="Google Shape;12;p5"/>
          <p:cNvPicPr preferRelativeResize="0"/>
          <p:nvPr/>
        </p:nvPicPr>
        <p:blipFill rotWithShape="1">
          <a:blip r:embed="rId4">
            <a:alphaModFix/>
          </a:blip>
          <a:srcRect/>
          <a:stretch/>
        </p:blipFill>
        <p:spPr>
          <a:xfrm>
            <a:off x="372979" y="0"/>
            <a:ext cx="2061054" cy="649705"/>
          </a:xfrm>
          <a:prstGeom prst="rect">
            <a:avLst/>
          </a:prstGeom>
          <a:noFill/>
          <a:ln>
            <a:noFill/>
          </a:ln>
        </p:spPr>
      </p:pic>
      <p:sp>
        <p:nvSpPr>
          <p:cNvPr id="13" name="Google Shape;13;p5"/>
          <p:cNvSpPr/>
          <p:nvPr/>
        </p:nvSpPr>
        <p:spPr>
          <a:xfrm>
            <a:off x="264695" y="508411"/>
            <a:ext cx="1852863" cy="338554"/>
          </a:xfrm>
          <a:prstGeom prst="rect">
            <a:avLst/>
          </a:prstGeom>
          <a:noFill/>
          <a:ln>
            <a:noFill/>
          </a:ln>
        </p:spPr>
        <p:txBody>
          <a:bodyPr spcFirstLastPara="1" wrap="square" lIns="91425" tIns="45700" rIns="91425" bIns="45700" anchor="t" anchorCtr="0">
            <a:spAutoFit/>
          </a:bodyPr>
          <a:lstStyle/>
          <a:p>
            <a:pPr marL="36576" marR="0" lvl="0" indent="0" algn="ctr" rtl="0">
              <a:lnSpc>
                <a:spcPct val="100000"/>
              </a:lnSpc>
              <a:spcBef>
                <a:spcPts val="0"/>
              </a:spcBef>
              <a:spcAft>
                <a:spcPts val="0"/>
              </a:spcAft>
              <a:buClr>
                <a:srgbClr val="000000"/>
              </a:buClr>
              <a:buSzPts val="2240"/>
              <a:buFont typeface="Arial"/>
              <a:buNone/>
            </a:pPr>
            <a:r>
              <a:rPr lang="es-ES" sz="800" b="1" i="1" u="none" strike="noStrike" cap="none">
                <a:solidFill>
                  <a:srgbClr val="7F7F7F"/>
                </a:solidFill>
                <a:latin typeface="Arial"/>
                <a:ea typeface="Arial"/>
                <a:cs typeface="Arial"/>
                <a:sym typeface="Arial"/>
              </a:rPr>
              <a:t>Successful online learning for </a:t>
            </a:r>
            <a:endParaRPr sz="800" b="0" i="0" u="none" strike="noStrike" cap="none">
              <a:solidFill>
                <a:srgbClr val="7F7F7F"/>
              </a:solidFill>
              <a:latin typeface="Arial"/>
              <a:ea typeface="Arial"/>
              <a:cs typeface="Arial"/>
              <a:sym typeface="Arial"/>
            </a:endParaRPr>
          </a:p>
          <a:p>
            <a:pPr marL="36576" marR="0" lvl="0" indent="0" algn="ctr" rtl="0">
              <a:lnSpc>
                <a:spcPct val="100000"/>
              </a:lnSpc>
              <a:spcBef>
                <a:spcPts val="0"/>
              </a:spcBef>
              <a:spcAft>
                <a:spcPts val="0"/>
              </a:spcAft>
              <a:buClr>
                <a:srgbClr val="000000"/>
              </a:buClr>
              <a:buSzPts val="2240"/>
              <a:buFont typeface="Arial"/>
              <a:buNone/>
            </a:pPr>
            <a:r>
              <a:rPr lang="es-ES" sz="800" b="1" i="1" u="none" strike="noStrike" cap="none">
                <a:solidFill>
                  <a:srgbClr val="7F7F7F"/>
                </a:solidFill>
                <a:latin typeface="Arial"/>
                <a:ea typeface="Arial"/>
                <a:cs typeface="Arial"/>
                <a:sym typeface="Arial"/>
              </a:rPr>
              <a:t>sustainable last mile logistics</a:t>
            </a:r>
            <a:endParaRPr sz="800" b="1" i="0" u="none" strike="noStrike" cap="none">
              <a:solidFill>
                <a:srgbClr val="7F7F7F"/>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journals.openedition.org/factsreports/3637"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hyperlink" Target="https://www.mdpi.com/2071-1050/13/7/3774"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3"/>
        <p:cNvGrpSpPr/>
        <p:nvPr/>
      </p:nvGrpSpPr>
      <p:grpSpPr>
        <a:xfrm>
          <a:off x="0" y="0"/>
          <a:ext cx="0" cy="0"/>
          <a:chOff x="0" y="0"/>
          <a:chExt cx="0" cy="0"/>
        </a:xfrm>
      </p:grpSpPr>
      <p:sp>
        <p:nvSpPr>
          <p:cNvPr id="24" name="Google Shape;24;p4"/>
          <p:cNvSpPr txBox="1">
            <a:spLocks noGrp="1"/>
          </p:cNvSpPr>
          <p:nvPr>
            <p:ph type="sldNum" idx="12"/>
          </p:nvPr>
        </p:nvSpPr>
        <p:spPr>
          <a:xfrm>
            <a:off x="7046913" y="6519863"/>
            <a:ext cx="21336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00"/>
              <a:buNone/>
            </a:pPr>
            <a:fld id="{00000000-1234-1234-1234-123412341234}" type="slidenum">
              <a:rPr lang="es-ES"/>
              <a:pPr marL="0" lvl="0" indent="0" algn="r" rtl="0">
                <a:lnSpc>
                  <a:spcPct val="100000"/>
                </a:lnSpc>
                <a:spcBef>
                  <a:spcPts val="0"/>
                </a:spcBef>
                <a:spcAft>
                  <a:spcPts val="0"/>
                </a:spcAft>
                <a:buSzPts val="1000"/>
                <a:buNone/>
              </a:pPr>
              <a:t>1</a:t>
            </a:fld>
            <a:endParaRPr/>
          </a:p>
        </p:txBody>
      </p:sp>
      <p:sp>
        <p:nvSpPr>
          <p:cNvPr id="25" name="Google Shape;25;p4"/>
          <p:cNvSpPr txBox="1"/>
          <p:nvPr/>
        </p:nvSpPr>
        <p:spPr>
          <a:xfrm>
            <a:off x="2599506" y="2794758"/>
            <a:ext cx="3945000" cy="1077300"/>
          </a:xfrm>
          <a:prstGeom prst="rect">
            <a:avLst/>
          </a:prstGeom>
          <a:solidFill>
            <a:srgbClr val="18C320"/>
          </a:solid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3200"/>
              <a:buFont typeface="Arial"/>
              <a:buNone/>
            </a:pPr>
            <a:r>
              <a:rPr lang="es-ES" sz="3200" b="1" i="0" u="none" strike="noStrike" cap="none" dirty="0">
                <a:solidFill>
                  <a:schemeClr val="lt1"/>
                </a:solidFill>
                <a:latin typeface="Arial"/>
                <a:ea typeface="Arial"/>
                <a:cs typeface="Arial"/>
                <a:sym typeface="Arial"/>
              </a:rPr>
              <a:t>Capsule</a:t>
            </a:r>
            <a:endParaRPr dirty="0"/>
          </a:p>
          <a:p>
            <a:pPr marL="0" marR="0" lvl="0" indent="0" algn="ctr" rtl="0">
              <a:lnSpc>
                <a:spcPct val="100000"/>
              </a:lnSpc>
              <a:spcBef>
                <a:spcPts val="0"/>
              </a:spcBef>
              <a:spcAft>
                <a:spcPts val="0"/>
              </a:spcAft>
              <a:buClr>
                <a:srgbClr val="000000"/>
              </a:buClr>
              <a:buSzPts val="3200"/>
              <a:buFont typeface="Arial"/>
              <a:buNone/>
            </a:pPr>
            <a:r>
              <a:rPr lang="es-ES" sz="3200" b="1" i="0" u="none" strike="noStrike" cap="none" dirty="0">
                <a:solidFill>
                  <a:schemeClr val="lt1"/>
                </a:solidFill>
                <a:latin typeface="Arial"/>
                <a:ea typeface="Arial"/>
                <a:cs typeface="Arial"/>
                <a:sym typeface="Arial"/>
              </a:rPr>
              <a:t>2.5.7</a:t>
            </a:r>
            <a:endParaRPr sz="3200" b="0" i="0" u="none" strike="noStrike" cap="none" dirty="0">
              <a:solidFill>
                <a:schemeClr val="lt1"/>
              </a:solidFill>
              <a:latin typeface="Arial"/>
              <a:ea typeface="Arial"/>
              <a:cs typeface="Arial"/>
              <a:sym typeface="Arial"/>
            </a:endParaRPr>
          </a:p>
        </p:txBody>
      </p:sp>
      <p:sp>
        <p:nvSpPr>
          <p:cNvPr id="26" name="Google Shape;26;p4"/>
          <p:cNvSpPr txBox="1"/>
          <p:nvPr/>
        </p:nvSpPr>
        <p:spPr>
          <a:xfrm>
            <a:off x="1342793" y="4293825"/>
            <a:ext cx="7014600" cy="461624"/>
          </a:xfrm>
          <a:prstGeom prst="rect">
            <a:avLst/>
          </a:prstGeom>
          <a:noFill/>
          <a:ln w="19050" cap="flat" cmpd="sng">
            <a:solidFill>
              <a:srgbClr val="18C320"/>
            </a:solidFill>
            <a:prstDash val="solid"/>
            <a:round/>
            <a:headEnd type="none" w="sm" len="sm"/>
            <a:tailEnd type="none" w="sm" len="sm"/>
          </a:ln>
        </p:spPr>
        <p:txBody>
          <a:bodyPr spcFirstLastPara="1" wrap="square" lIns="91425" tIns="45700" rIns="91425" bIns="45700" anchor="t" anchorCtr="0">
            <a:spAutoFit/>
          </a:bodyPr>
          <a:lstStyle/>
          <a:p>
            <a:pPr algn="ctr"/>
            <a:r>
              <a:rPr lang="fr-FR" sz="2400" b="1" dirty="0">
                <a:solidFill>
                  <a:schemeClr val="dk1"/>
                </a:solidFill>
              </a:rPr>
              <a:t> Utilité sociale de LMD pour la société</a:t>
            </a:r>
            <a:endParaRPr lang="en-US" sz="2400" b="1" dirty="0">
              <a:solidFill>
                <a:schemeClr val="dk1"/>
              </a:solidFill>
            </a:endParaRPr>
          </a:p>
        </p:txBody>
      </p:sp>
      <p:sp>
        <p:nvSpPr>
          <p:cNvPr id="27" name="Google Shape;27;p4"/>
          <p:cNvSpPr txBox="1"/>
          <p:nvPr/>
        </p:nvSpPr>
        <p:spPr>
          <a:xfrm>
            <a:off x="248194" y="1222861"/>
            <a:ext cx="8451669" cy="400069"/>
          </a:xfrm>
          <a:prstGeom prst="rect">
            <a:avLst/>
          </a:prstGeom>
          <a:solidFill>
            <a:srgbClr val="18C320"/>
          </a:solid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None/>
            </a:pPr>
            <a:r>
              <a:rPr lang="en-GB" sz="2000" b="1" i="0" u="none" strike="noStrike" cap="none" dirty="0">
                <a:solidFill>
                  <a:schemeClr val="lt1"/>
                </a:solidFill>
                <a:latin typeface="Arial"/>
                <a:ea typeface="Arial"/>
                <a:cs typeface="Arial"/>
                <a:sym typeface="Arial"/>
              </a:rPr>
              <a:t>CHAPTER 2: </a:t>
            </a:r>
            <a:r>
              <a:rPr lang="en-GB" sz="2000" b="1" dirty="0">
                <a:solidFill>
                  <a:schemeClr val="lt1"/>
                </a:solidFill>
              </a:rPr>
              <a:t>Last Mile Distribution logistics operation and impacts</a:t>
            </a:r>
            <a:endParaRPr lang="en-GB" sz="2000" b="1" i="0" u="none" strike="noStrike" cap="none" dirty="0">
              <a:solidFill>
                <a:schemeClr val="lt1"/>
              </a:solidFill>
              <a:latin typeface="Arial"/>
              <a:ea typeface="Arial"/>
              <a:cs typeface="Arial"/>
              <a:sym typeface="Arial"/>
            </a:endParaRPr>
          </a:p>
        </p:txBody>
      </p:sp>
      <p:sp>
        <p:nvSpPr>
          <p:cNvPr id="28" name="Google Shape;28;p4"/>
          <p:cNvSpPr txBox="1"/>
          <p:nvPr/>
        </p:nvSpPr>
        <p:spPr>
          <a:xfrm>
            <a:off x="243840" y="1858586"/>
            <a:ext cx="8451669" cy="400069"/>
          </a:xfrm>
          <a:prstGeom prst="rect">
            <a:avLst/>
          </a:prstGeom>
          <a:noFill/>
          <a:ln w="9525" cap="flat" cmpd="sng">
            <a:solidFill>
              <a:srgbClr val="18C320"/>
            </a:solidFill>
            <a:prstDash val="solid"/>
            <a:round/>
            <a:headEnd type="none" w="sm" len="sm"/>
            <a:tailEnd type="none" w="sm" len="sm"/>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None/>
            </a:pPr>
            <a:r>
              <a:rPr lang="en-GB" sz="2000" b="1" i="0" u="none" strike="noStrike" cap="none" dirty="0">
                <a:solidFill>
                  <a:schemeClr val="dk1"/>
                </a:solidFill>
                <a:latin typeface="Arial"/>
                <a:ea typeface="Arial"/>
                <a:cs typeface="Arial"/>
                <a:sym typeface="Arial"/>
              </a:rPr>
              <a:t>UNIT 5: </a:t>
            </a:r>
            <a:r>
              <a:rPr lang="es-ES" sz="2000" b="1" i="0" u="none" strike="noStrike" cap="none" dirty="0">
                <a:solidFill>
                  <a:schemeClr val="dk1"/>
                </a:solidFill>
                <a:latin typeface="Arial"/>
                <a:ea typeface="Arial"/>
                <a:cs typeface="Arial"/>
                <a:sym typeface="Arial"/>
              </a:rPr>
              <a:t>Environmental and Social Impact of LMD Logistics</a:t>
            </a:r>
            <a:endParaRPr lang="en-GB" sz="2000" b="1" i="0" u="none" strike="noStrike" cap="none" dirty="0">
              <a:solidFill>
                <a:schemeClr val="dk1"/>
              </a:solidFill>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2"/>
        <p:cNvGrpSpPr/>
        <p:nvPr/>
      </p:nvGrpSpPr>
      <p:grpSpPr>
        <a:xfrm>
          <a:off x="0" y="0"/>
          <a:ext cx="0" cy="0"/>
          <a:chOff x="0" y="0"/>
          <a:chExt cx="0" cy="0"/>
        </a:xfrm>
      </p:grpSpPr>
      <p:sp>
        <p:nvSpPr>
          <p:cNvPr id="33" name="Google Shape;33;g10b78f225a7_0_0"/>
          <p:cNvSpPr txBox="1">
            <a:spLocks noGrp="1"/>
          </p:cNvSpPr>
          <p:nvPr>
            <p:ph type="sldNum" idx="12"/>
          </p:nvPr>
        </p:nvSpPr>
        <p:spPr>
          <a:xfrm>
            <a:off x="7046913" y="6519863"/>
            <a:ext cx="21336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00"/>
              <a:buNone/>
            </a:pPr>
            <a:fld id="{00000000-1234-1234-1234-123412341234}" type="slidenum">
              <a:rPr lang="es-ES"/>
              <a:pPr marL="0" lvl="0" indent="0" algn="r" rtl="0">
                <a:lnSpc>
                  <a:spcPct val="100000"/>
                </a:lnSpc>
                <a:spcBef>
                  <a:spcPts val="0"/>
                </a:spcBef>
                <a:spcAft>
                  <a:spcPts val="0"/>
                </a:spcAft>
                <a:buSzPts val="1000"/>
                <a:buNone/>
              </a:pPr>
              <a:t>2</a:t>
            </a:fld>
            <a:endParaRPr/>
          </a:p>
        </p:txBody>
      </p:sp>
      <p:sp>
        <p:nvSpPr>
          <p:cNvPr id="34" name="Google Shape;34;g10b78f225a7_0_0"/>
          <p:cNvSpPr txBox="1"/>
          <p:nvPr/>
        </p:nvSpPr>
        <p:spPr>
          <a:xfrm>
            <a:off x="248175" y="1366700"/>
            <a:ext cx="4271700" cy="400069"/>
          </a:xfrm>
          <a:prstGeom prst="rect">
            <a:avLst/>
          </a:prstGeom>
          <a:solidFill>
            <a:schemeClr val="lt1"/>
          </a:solidFill>
          <a:ln w="9525" cap="flat" cmpd="sng">
            <a:solidFill>
              <a:srgbClr val="18C320"/>
            </a:solidFill>
            <a:prstDash val="solid"/>
            <a:round/>
            <a:headEnd type="none" w="sm" len="sm"/>
            <a:tailEnd type="none" w="sm" len="sm"/>
          </a:ln>
        </p:spPr>
        <p:txBody>
          <a:bodyPr spcFirstLastPara="1" wrap="square" lIns="91425" tIns="45700" rIns="91425" bIns="45700" anchor="t" anchorCtr="0">
            <a:spAutoFit/>
          </a:bodyPr>
          <a:lstStyle/>
          <a:p>
            <a:pPr lvl="0">
              <a:buSzPts val="3200"/>
            </a:pPr>
            <a:r>
              <a:rPr lang="fr-FR" sz="2000" b="1" dirty="0">
                <a:solidFill>
                  <a:srgbClr val="18C320"/>
                </a:solidFill>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0"/>
                  </a:ext>
                </a:extLst>
              </a:rPr>
              <a:t>À faire avant cette capsule : </a:t>
            </a:r>
            <a:endParaRPr lang="en-GB" sz="2000" b="0" i="0" u="none" strike="noStrike" cap="none" dirty="0">
              <a:solidFill>
                <a:srgbClr val="18C320"/>
              </a:solidFill>
              <a:latin typeface="Arial"/>
              <a:ea typeface="Arial"/>
              <a:cs typeface="Arial"/>
              <a:sym typeface="Arial"/>
            </a:endParaRPr>
          </a:p>
        </p:txBody>
      </p:sp>
      <p:sp>
        <p:nvSpPr>
          <p:cNvPr id="35" name="Google Shape;35;g10b78f225a7_0_0"/>
          <p:cNvSpPr txBox="1"/>
          <p:nvPr/>
        </p:nvSpPr>
        <p:spPr>
          <a:xfrm>
            <a:off x="248175" y="2915075"/>
            <a:ext cx="4271700" cy="400069"/>
          </a:xfrm>
          <a:prstGeom prst="rect">
            <a:avLst/>
          </a:prstGeom>
          <a:solidFill>
            <a:schemeClr val="lt1"/>
          </a:solidFill>
          <a:ln w="9525" cap="flat" cmpd="sng">
            <a:solidFill>
              <a:srgbClr val="18C320"/>
            </a:solidFill>
            <a:prstDash val="solid"/>
            <a:round/>
            <a:headEnd type="none" w="sm" len="sm"/>
            <a:tailEnd type="none" w="sm" len="sm"/>
          </a:ln>
        </p:spPr>
        <p:txBody>
          <a:bodyPr spcFirstLastPara="1" wrap="square" lIns="91425" tIns="45700" rIns="91425" bIns="45700" anchor="t" anchorCtr="0">
            <a:spAutoFit/>
          </a:bodyPr>
          <a:lstStyle/>
          <a:p>
            <a:pPr lvl="0">
              <a:buSzPts val="3200"/>
            </a:pPr>
            <a:r>
              <a:rPr lang="en-GB" sz="2000" b="1" dirty="0">
                <a:solidFill>
                  <a:srgbClr val="18C320"/>
                </a:solidFill>
              </a:rPr>
              <a:t>Capsule </a:t>
            </a:r>
            <a:r>
              <a:rPr lang="en-GB" sz="2000" b="1" dirty="0" err="1">
                <a:solidFill>
                  <a:srgbClr val="18C320"/>
                </a:solidFill>
              </a:rPr>
              <a:t>liée</a:t>
            </a:r>
            <a:r>
              <a:rPr lang="en-GB" sz="2000" b="1" dirty="0">
                <a:solidFill>
                  <a:srgbClr val="18C320"/>
                </a:solidFill>
              </a:rPr>
              <a:t> à:</a:t>
            </a:r>
            <a:endParaRPr lang="en-GB" sz="2000" b="0" i="0" u="none" strike="noStrike" cap="none" dirty="0">
              <a:solidFill>
                <a:srgbClr val="18C320"/>
              </a:solidFill>
              <a:latin typeface="Arial"/>
              <a:ea typeface="Arial"/>
              <a:cs typeface="Arial"/>
              <a:sym typeface="Arial"/>
            </a:endParaRPr>
          </a:p>
        </p:txBody>
      </p:sp>
      <p:sp>
        <p:nvSpPr>
          <p:cNvPr id="36" name="Google Shape;36;g10b78f225a7_0_0"/>
          <p:cNvSpPr txBox="1"/>
          <p:nvPr/>
        </p:nvSpPr>
        <p:spPr>
          <a:xfrm>
            <a:off x="4793300" y="1366700"/>
            <a:ext cx="4160400" cy="1323399"/>
          </a:xfrm>
          <a:prstGeom prst="rect">
            <a:avLst/>
          </a:prstGeom>
          <a:solidFill>
            <a:schemeClr val="lt1"/>
          </a:solidFill>
          <a:ln w="9525" cap="flat" cmpd="sng">
            <a:solidFill>
              <a:srgbClr val="18C320"/>
            </a:solidFill>
            <a:prstDash val="solid"/>
            <a:round/>
            <a:headEnd type="none" w="sm" len="sm"/>
            <a:tailEnd type="none" w="sm" len="sm"/>
          </a:ln>
        </p:spPr>
        <p:txBody>
          <a:bodyPr spcFirstLastPara="1" wrap="square" lIns="91425" tIns="45700" rIns="91425" bIns="45700" anchor="t" anchorCtr="0">
            <a:spAutoFit/>
          </a:bodyPr>
          <a:lstStyle/>
          <a:p>
            <a:pPr lvl="0" algn="just">
              <a:buSzPts val="3200"/>
            </a:pPr>
            <a:r>
              <a:rPr lang="fr-FR" sz="1600" dirty="0">
                <a:solidFill>
                  <a:schemeClr val="dk1"/>
                </a:solidFill>
              </a:rPr>
              <a:t>Cette capsule peut être un document d’étude autonome. Néanmoins, veuillez consulter les chapitres 1 et 2 pour une meilleure compréhension des fonctionnalités LMD</a:t>
            </a:r>
            <a:endParaRPr lang="en-US" sz="2000" i="0" u="none" strike="noStrike" cap="none" dirty="0">
              <a:solidFill>
                <a:schemeClr val="dk1"/>
              </a:solidFill>
              <a:latin typeface="Arial"/>
              <a:ea typeface="Arial"/>
              <a:cs typeface="Arial"/>
              <a:sym typeface="Arial"/>
            </a:endParaRPr>
          </a:p>
        </p:txBody>
      </p:sp>
      <p:sp>
        <p:nvSpPr>
          <p:cNvPr id="37" name="Google Shape;37;g10b78f225a7_0_0"/>
          <p:cNvSpPr txBox="1"/>
          <p:nvPr/>
        </p:nvSpPr>
        <p:spPr>
          <a:xfrm>
            <a:off x="4793300" y="2915075"/>
            <a:ext cx="4160400" cy="338514"/>
          </a:xfrm>
          <a:prstGeom prst="rect">
            <a:avLst/>
          </a:prstGeom>
          <a:solidFill>
            <a:schemeClr val="lt1"/>
          </a:solidFill>
          <a:ln w="9525" cap="flat" cmpd="sng">
            <a:solidFill>
              <a:srgbClr val="18C320"/>
            </a:solidFill>
            <a:prstDash val="solid"/>
            <a:round/>
            <a:headEnd type="none" w="sm" len="sm"/>
            <a:tailEnd type="none" w="sm" len="sm"/>
          </a:ln>
        </p:spPr>
        <p:txBody>
          <a:bodyPr spcFirstLastPara="1" wrap="square" lIns="91425" tIns="45700" rIns="91425" bIns="45700" anchor="t" anchorCtr="0">
            <a:spAutoFit/>
          </a:bodyPr>
          <a:lstStyle/>
          <a:p>
            <a:pPr>
              <a:buSzPts val="3200"/>
            </a:pPr>
            <a:r>
              <a:rPr lang="es-ES" sz="1600" dirty="0">
                <a:solidFill>
                  <a:schemeClr val="tx1"/>
                </a:solidFill>
              </a:rPr>
              <a:t>2.5.6</a:t>
            </a:r>
            <a:endParaRPr lang="es-ES" sz="1600" dirty="0">
              <a:solidFill>
                <a:schemeClr val="dk1"/>
              </a:solidFill>
            </a:endParaRPr>
          </a:p>
        </p:txBody>
      </p:sp>
      <p:sp>
        <p:nvSpPr>
          <p:cNvPr id="38" name="Google Shape;38;g10b78f225a7_0_0"/>
          <p:cNvSpPr txBox="1"/>
          <p:nvPr/>
        </p:nvSpPr>
        <p:spPr>
          <a:xfrm>
            <a:off x="300300" y="4604400"/>
            <a:ext cx="4271700" cy="400200"/>
          </a:xfrm>
          <a:prstGeom prst="rect">
            <a:avLst/>
          </a:prstGeom>
          <a:solidFill>
            <a:schemeClr val="lt1"/>
          </a:solidFill>
          <a:ln w="9525" cap="flat" cmpd="sng">
            <a:solidFill>
              <a:srgbClr val="18C320"/>
            </a:solidFill>
            <a:prstDash val="solid"/>
            <a:round/>
            <a:headEnd type="none" w="sm" len="sm"/>
            <a:tailEnd type="none" w="sm" len="sm"/>
          </a:ln>
        </p:spPr>
        <p:txBody>
          <a:bodyPr spcFirstLastPara="1" wrap="square" lIns="91425" tIns="45700" rIns="91425" bIns="45700" anchor="t" anchorCtr="0">
            <a:spAutoFit/>
          </a:bodyPr>
          <a:lstStyle/>
          <a:p>
            <a:pPr lvl="0">
              <a:buSzPts val="3200"/>
            </a:pPr>
            <a:r>
              <a:rPr lang="en-GB" sz="2000" b="1" dirty="0">
                <a:solidFill>
                  <a:srgbClr val="18C320"/>
                </a:solidFill>
              </a:rPr>
              <a:t>Auteurs:</a:t>
            </a:r>
            <a:endParaRPr lang="en-GB" sz="2000" b="0" i="0" u="none" strike="noStrike" cap="none" dirty="0">
              <a:solidFill>
                <a:srgbClr val="18C320"/>
              </a:solidFill>
              <a:latin typeface="Arial"/>
              <a:ea typeface="Arial"/>
              <a:cs typeface="Arial"/>
              <a:sym typeface="Arial"/>
            </a:endParaRPr>
          </a:p>
        </p:txBody>
      </p:sp>
      <p:sp>
        <p:nvSpPr>
          <p:cNvPr id="39" name="Google Shape;39;g10b78f225a7_0_0"/>
          <p:cNvSpPr txBox="1"/>
          <p:nvPr/>
        </p:nvSpPr>
        <p:spPr>
          <a:xfrm>
            <a:off x="4887475" y="4604400"/>
            <a:ext cx="4160400" cy="584735"/>
          </a:xfrm>
          <a:prstGeom prst="rect">
            <a:avLst/>
          </a:prstGeom>
          <a:solidFill>
            <a:schemeClr val="lt1"/>
          </a:solidFill>
          <a:ln w="9525" cap="flat" cmpd="sng">
            <a:solidFill>
              <a:srgbClr val="18C320"/>
            </a:solidFill>
            <a:prstDash val="solid"/>
            <a:round/>
            <a:headEnd type="none" w="sm" len="sm"/>
            <a:tailEnd type="none" w="sm" len="sm"/>
          </a:ln>
        </p:spPr>
        <p:txBody>
          <a:bodyPr spcFirstLastPara="1" wrap="square" lIns="91425" tIns="45700" rIns="91425" bIns="45700" anchor="t" anchorCtr="0">
            <a:spAutoFit/>
          </a:bodyPr>
          <a:lstStyle/>
          <a:p>
            <a:pPr lvl="0">
              <a:buSzPts val="3200"/>
            </a:pPr>
            <a:r>
              <a:rPr lang="en-US" sz="1600" dirty="0">
                <a:solidFill>
                  <a:schemeClr val="dk1"/>
                </a:solidFill>
              </a:rPr>
              <a:t>Cisita Parma </a:t>
            </a:r>
            <a:r>
              <a:rPr lang="en-US" sz="1600" dirty="0" err="1">
                <a:solidFill>
                  <a:schemeClr val="dk1"/>
                </a:solidFill>
              </a:rPr>
              <a:t>Scarl</a:t>
            </a:r>
            <a:r>
              <a:rPr lang="en-US" sz="1600" dirty="0">
                <a:solidFill>
                  <a:schemeClr val="dk1"/>
                </a:solidFill>
              </a:rPr>
              <a:t> &amp; NVF Fonds national de formation &amp; SUSMILE Consortium</a:t>
            </a:r>
          </a:p>
        </p:txBody>
      </p:sp>
      <p:sp>
        <p:nvSpPr>
          <p:cNvPr id="9" name="8 Rectángulo"/>
          <p:cNvSpPr/>
          <p:nvPr/>
        </p:nvSpPr>
        <p:spPr>
          <a:xfrm>
            <a:off x="4454820" y="3275112"/>
            <a:ext cx="234360" cy="307777"/>
          </a:xfrm>
          <a:prstGeom prst="rect">
            <a:avLst/>
          </a:prstGeom>
        </p:spPr>
        <p:txBody>
          <a:bodyPr wrap="none">
            <a:spAutoFit/>
          </a:bodyPr>
          <a:lstStyle/>
          <a:p>
            <a:r>
              <a:rPr lang="es-ES" dirty="0"/>
              <a:t> </a:t>
            </a:r>
          </a:p>
        </p:txBody>
      </p:sp>
      <p:sp>
        <p:nvSpPr>
          <p:cNvPr id="10" name="9 Rectángulo"/>
          <p:cNvSpPr/>
          <p:nvPr/>
        </p:nvSpPr>
        <p:spPr>
          <a:xfrm>
            <a:off x="4454820" y="3275112"/>
            <a:ext cx="234360" cy="307777"/>
          </a:xfrm>
          <a:prstGeom prst="rect">
            <a:avLst/>
          </a:prstGeom>
        </p:spPr>
        <p:txBody>
          <a:bodyPr wrap="none">
            <a:spAutoFit/>
          </a:bodyPr>
          <a:lstStyle/>
          <a:p>
            <a:r>
              <a:rPr lang="es-ES" dirty="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número de diapositiva"/>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GB" smtClean="0"/>
              <a:pPr marL="0" lvl="0" indent="0" algn="r" rtl="0">
                <a:spcBef>
                  <a:spcPts val="0"/>
                </a:spcBef>
                <a:spcAft>
                  <a:spcPts val="0"/>
                </a:spcAft>
                <a:buNone/>
              </a:pPr>
              <a:t>3</a:t>
            </a:fld>
            <a:endParaRPr lang="en-GB"/>
          </a:p>
        </p:txBody>
      </p:sp>
      <p:sp>
        <p:nvSpPr>
          <p:cNvPr id="3" name="2 Rectángulo"/>
          <p:cNvSpPr/>
          <p:nvPr/>
        </p:nvSpPr>
        <p:spPr>
          <a:xfrm>
            <a:off x="313508" y="891234"/>
            <a:ext cx="8477795" cy="523220"/>
          </a:xfrm>
          <a:prstGeom prst="rect">
            <a:avLst/>
          </a:prstGeom>
          <a:solidFill>
            <a:srgbClr val="18C320"/>
          </a:solidFill>
        </p:spPr>
        <p:txBody>
          <a:bodyPr wrap="square">
            <a:spAutoFit/>
          </a:bodyPr>
          <a:lstStyle/>
          <a:p>
            <a:r>
              <a:rPr lang="en-GB" sz="2800" dirty="0" err="1">
                <a:solidFill>
                  <a:schemeClr val="bg1"/>
                </a:solidFill>
              </a:rPr>
              <a:t>Objectifs</a:t>
            </a:r>
            <a:r>
              <a:rPr lang="en-GB" sz="2800" dirty="0">
                <a:solidFill>
                  <a:schemeClr val="bg1"/>
                </a:solidFill>
              </a:rPr>
              <a:t> de la capsule</a:t>
            </a:r>
            <a:endParaRPr lang="en-GB" dirty="0"/>
          </a:p>
        </p:txBody>
      </p:sp>
      <p:sp>
        <p:nvSpPr>
          <p:cNvPr id="4" name="3 Rectángulo"/>
          <p:cNvSpPr/>
          <p:nvPr/>
        </p:nvSpPr>
        <p:spPr>
          <a:xfrm>
            <a:off x="313509" y="1586972"/>
            <a:ext cx="8464731" cy="1938992"/>
          </a:xfrm>
          <a:prstGeom prst="rect">
            <a:avLst/>
          </a:prstGeom>
          <a:ln>
            <a:solidFill>
              <a:schemeClr val="tx1">
                <a:lumMod val="50000"/>
                <a:lumOff val="50000"/>
              </a:schemeClr>
            </a:solidFill>
            <a:prstDash val="dash"/>
          </a:ln>
        </p:spPr>
        <p:txBody>
          <a:bodyPr wrap="square">
            <a:spAutoFit/>
          </a:bodyPr>
          <a:lstStyle/>
          <a:p>
            <a:pPr algn="just"/>
            <a:r>
              <a:rPr lang="fr-FR" sz="2000" dirty="0">
                <a:latin typeface="+mj-lt"/>
              </a:rPr>
              <a:t>Dans cette capsule, les utilisateurs apprendront les implications des systèmes de distribution LMD au niveau social, à la fois sur les marchés de l’UE qui s’efforcent d’améliorer la durabilité environnementale et de stimuler la croissance économique des pays en développement qui s’approvisionnent également dans les zones reculées ou rurales.
</a:t>
            </a:r>
            <a:endParaRPr lang="en-GB" sz="2000" dirty="0">
              <a:latin typeface="+mj-lt"/>
            </a:endParaRPr>
          </a:p>
        </p:txBody>
      </p:sp>
      <p:graphicFrame>
        <p:nvGraphicFramePr>
          <p:cNvPr id="6" name="5 Tabla"/>
          <p:cNvGraphicFramePr>
            <a:graphicFrameLocks noGrp="1"/>
          </p:cNvGraphicFramePr>
          <p:nvPr/>
        </p:nvGraphicFramePr>
        <p:xfrm>
          <a:off x="326571" y="4053498"/>
          <a:ext cx="8464731" cy="906060"/>
        </p:xfrm>
        <a:graphic>
          <a:graphicData uri="http://schemas.openxmlformats.org/drawingml/2006/table">
            <a:tbl>
              <a:tblPr/>
              <a:tblGrid>
                <a:gridCol w="2457809">
                  <a:extLst>
                    <a:ext uri="{9D8B030D-6E8A-4147-A177-3AD203B41FA5}">
                      <a16:colId xmlns:a16="http://schemas.microsoft.com/office/drawing/2014/main" val="20000"/>
                    </a:ext>
                  </a:extLst>
                </a:gridCol>
                <a:gridCol w="3103102">
                  <a:extLst>
                    <a:ext uri="{9D8B030D-6E8A-4147-A177-3AD203B41FA5}">
                      <a16:colId xmlns:a16="http://schemas.microsoft.com/office/drawing/2014/main" val="20001"/>
                    </a:ext>
                  </a:extLst>
                </a:gridCol>
                <a:gridCol w="873044">
                  <a:extLst>
                    <a:ext uri="{9D8B030D-6E8A-4147-A177-3AD203B41FA5}">
                      <a16:colId xmlns:a16="http://schemas.microsoft.com/office/drawing/2014/main" val="20002"/>
                    </a:ext>
                  </a:extLst>
                </a:gridCol>
                <a:gridCol w="1015388">
                  <a:extLst>
                    <a:ext uri="{9D8B030D-6E8A-4147-A177-3AD203B41FA5}">
                      <a16:colId xmlns:a16="http://schemas.microsoft.com/office/drawing/2014/main" val="20003"/>
                    </a:ext>
                  </a:extLst>
                </a:gridCol>
                <a:gridCol w="1015388">
                  <a:extLst>
                    <a:ext uri="{9D8B030D-6E8A-4147-A177-3AD203B41FA5}">
                      <a16:colId xmlns:a16="http://schemas.microsoft.com/office/drawing/2014/main" val="20004"/>
                    </a:ext>
                  </a:extLst>
                </a:gridCol>
              </a:tblGrid>
              <a:tr h="254228">
                <a:tc rowSpan="3">
                  <a:txBody>
                    <a:bodyPr/>
                    <a:lstStyle/>
                    <a:p>
                      <a:pPr algn="just" rtl="0" fontAlgn="t">
                        <a:spcBef>
                          <a:spcPts val="0"/>
                        </a:spcBef>
                        <a:spcAft>
                          <a:spcPts val="0"/>
                        </a:spcAft>
                      </a:pPr>
                      <a:r>
                        <a:rPr lang="en-GB" sz="1800" b="0" i="0" u="none" strike="noStrike" noProof="0" dirty="0" err="1">
                          <a:solidFill>
                            <a:srgbClr val="FFFFFF"/>
                          </a:solidFill>
                          <a:latin typeface="+mn-lt"/>
                        </a:rPr>
                        <a:t>Catégorie</a:t>
                      </a:r>
                      <a:endParaRPr lang="en-GB" sz="1800" noProof="0" dirty="0"/>
                    </a:p>
                  </a:txBody>
                  <a:tcPr marL="54673" marR="54673" marT="34170" marB="3417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18C320"/>
                    </a:solidFill>
                  </a:tcPr>
                </a:tc>
                <a:tc rowSpan="3">
                  <a:txBody>
                    <a:bodyPr/>
                    <a:lstStyle/>
                    <a:p>
                      <a:pPr algn="just" rtl="0" fontAlgn="t">
                        <a:spcBef>
                          <a:spcPts val="0"/>
                        </a:spcBef>
                        <a:spcAft>
                          <a:spcPts val="0"/>
                        </a:spcAft>
                      </a:pPr>
                      <a:r>
                        <a:rPr lang="en-GB" sz="1800" b="0" i="0" u="none" strike="noStrike" noProof="0" dirty="0">
                          <a:solidFill>
                            <a:schemeClr val="tx1"/>
                          </a:solidFill>
                          <a:latin typeface="Arial"/>
                        </a:rPr>
                        <a:t>Document, source</a:t>
                      </a:r>
                      <a:endParaRPr lang="en-GB" sz="1800" noProof="0" dirty="0">
                        <a:solidFill>
                          <a:schemeClr val="tx1"/>
                        </a:solidFill>
                      </a:endParaRPr>
                    </a:p>
                  </a:txBody>
                  <a:tcPr marL="54673" marR="54673" marT="34170" marB="3417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gridSpan="3">
                  <a:txBody>
                    <a:bodyPr/>
                    <a:lstStyle/>
                    <a:p>
                      <a:pPr algn="ctr" rtl="0" fontAlgn="t">
                        <a:spcBef>
                          <a:spcPts val="0"/>
                        </a:spcBef>
                        <a:spcAft>
                          <a:spcPts val="0"/>
                        </a:spcAft>
                      </a:pPr>
                      <a:r>
                        <a:rPr lang="es-ES" sz="1800" b="0" i="0" u="none" strike="noStrike" dirty="0">
                          <a:solidFill>
                            <a:srgbClr val="FFFFFF"/>
                          </a:solidFill>
                          <a:latin typeface="Arial"/>
                        </a:rPr>
                        <a:t>EQF</a:t>
                      </a:r>
                      <a:endParaRPr lang="es-ES" sz="1800" dirty="0"/>
                    </a:p>
                  </a:txBody>
                  <a:tcPr marL="54673" marR="54673" marT="34170" marB="3417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18C320"/>
                    </a:solidFill>
                  </a:tcPr>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val="10000"/>
                  </a:ext>
                </a:extLst>
              </a:tr>
              <a:tr h="254228">
                <a:tc vMerge="1">
                  <a:txBody>
                    <a:bodyPr/>
                    <a:lstStyle/>
                    <a:p>
                      <a:endParaRPr lang="es-ES"/>
                    </a:p>
                  </a:txBody>
                  <a:tcPr/>
                </a:tc>
                <a:tc vMerge="1">
                  <a:txBody>
                    <a:bodyPr/>
                    <a:lstStyle/>
                    <a:p>
                      <a:endParaRPr lang="es-ES"/>
                    </a:p>
                  </a:txBody>
                  <a:tcPr/>
                </a:tc>
                <a:tc>
                  <a:txBody>
                    <a:bodyPr/>
                    <a:lstStyle/>
                    <a:p>
                      <a:pPr algn="ctr" rtl="0" fontAlgn="t">
                        <a:spcBef>
                          <a:spcPts val="0"/>
                        </a:spcBef>
                        <a:spcAft>
                          <a:spcPts val="0"/>
                        </a:spcAft>
                      </a:pPr>
                      <a:r>
                        <a:rPr lang="es-ES" sz="1400" b="0" i="0" u="none" strike="noStrike" dirty="0">
                          <a:solidFill>
                            <a:schemeClr val="tx1"/>
                          </a:solidFill>
                          <a:latin typeface="Arial"/>
                        </a:rPr>
                        <a:t>4</a:t>
                      </a:r>
                      <a:endParaRPr lang="es-ES" sz="1400" dirty="0">
                        <a:solidFill>
                          <a:schemeClr val="tx1"/>
                        </a:solidFill>
                      </a:endParaRPr>
                    </a:p>
                  </a:txBody>
                  <a:tcPr marL="54673" marR="54673" marT="34170" marB="3417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ctr" rtl="0" fontAlgn="t">
                        <a:spcBef>
                          <a:spcPts val="0"/>
                        </a:spcBef>
                        <a:spcAft>
                          <a:spcPts val="0"/>
                        </a:spcAft>
                      </a:pPr>
                      <a:r>
                        <a:rPr lang="es-ES" sz="1400" b="0" i="0" u="none" strike="noStrike" dirty="0">
                          <a:solidFill>
                            <a:schemeClr val="tx1"/>
                          </a:solidFill>
                          <a:latin typeface="Arial"/>
                        </a:rPr>
                        <a:t>5</a:t>
                      </a:r>
                      <a:endParaRPr lang="es-ES" sz="1400" dirty="0">
                        <a:solidFill>
                          <a:schemeClr val="tx1"/>
                        </a:solidFill>
                      </a:endParaRPr>
                    </a:p>
                  </a:txBody>
                  <a:tcPr marL="54673" marR="54673" marT="34170" marB="3417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ctr" rtl="0" fontAlgn="t">
                        <a:spcBef>
                          <a:spcPts val="0"/>
                        </a:spcBef>
                        <a:spcAft>
                          <a:spcPts val="0"/>
                        </a:spcAft>
                      </a:pPr>
                      <a:r>
                        <a:rPr lang="es-ES" sz="1400" b="0" i="0" u="none" strike="noStrike" dirty="0">
                          <a:solidFill>
                            <a:schemeClr val="tx1"/>
                          </a:solidFill>
                          <a:latin typeface="Arial"/>
                        </a:rPr>
                        <a:t>6</a:t>
                      </a:r>
                      <a:endParaRPr lang="es-ES" sz="1400" dirty="0">
                        <a:solidFill>
                          <a:schemeClr val="tx1"/>
                        </a:solidFill>
                      </a:endParaRPr>
                    </a:p>
                  </a:txBody>
                  <a:tcPr marL="54673" marR="54673" marT="34170" marB="3417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10001"/>
                  </a:ext>
                </a:extLst>
              </a:tr>
              <a:tr h="254228">
                <a:tc vMerge="1">
                  <a:txBody>
                    <a:bodyPr/>
                    <a:lstStyle/>
                    <a:p>
                      <a:endParaRPr lang="es-ES"/>
                    </a:p>
                  </a:txBody>
                  <a:tcPr/>
                </a:tc>
                <a:tc vMerge="1">
                  <a:txBody>
                    <a:bodyPr/>
                    <a:lstStyle/>
                    <a:p>
                      <a:endParaRPr lang="es-ES"/>
                    </a:p>
                  </a:txBody>
                  <a:tcPr/>
                </a:tc>
                <a:tc>
                  <a:txBody>
                    <a:bodyPr/>
                    <a:lstStyle/>
                    <a:p>
                      <a:pPr algn="ctr" rtl="0" fontAlgn="t">
                        <a:spcBef>
                          <a:spcPts val="0"/>
                        </a:spcBef>
                        <a:spcAft>
                          <a:spcPts val="0"/>
                        </a:spcAft>
                      </a:pPr>
                      <a:r>
                        <a:rPr lang="es-ES" sz="1400" b="0" i="0" u="none" strike="noStrike">
                          <a:solidFill>
                            <a:schemeClr val="tx1"/>
                          </a:solidFill>
                          <a:latin typeface="Arial"/>
                        </a:rPr>
                        <a:t>X</a:t>
                      </a:r>
                      <a:endParaRPr lang="es-ES" sz="1400">
                        <a:solidFill>
                          <a:schemeClr val="tx1"/>
                        </a:solidFill>
                      </a:endParaRPr>
                    </a:p>
                  </a:txBody>
                  <a:tcPr marL="54673" marR="54673" marT="34170" marB="3417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ctr" rtl="0" fontAlgn="t">
                        <a:spcBef>
                          <a:spcPts val="0"/>
                        </a:spcBef>
                        <a:spcAft>
                          <a:spcPts val="0"/>
                        </a:spcAft>
                      </a:pPr>
                      <a:r>
                        <a:rPr lang="es-ES" sz="1400" b="0" i="0" u="none" strike="noStrike" dirty="0">
                          <a:solidFill>
                            <a:schemeClr val="tx1"/>
                          </a:solidFill>
                          <a:latin typeface="Arial"/>
                        </a:rPr>
                        <a:t>X</a:t>
                      </a:r>
                      <a:endParaRPr lang="es-ES" sz="1400" dirty="0">
                        <a:solidFill>
                          <a:schemeClr val="tx1"/>
                        </a:solidFill>
                      </a:endParaRPr>
                    </a:p>
                  </a:txBody>
                  <a:tcPr marL="54673" marR="54673" marT="34170" marB="3417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ctr" rtl="0" fontAlgn="t">
                        <a:spcBef>
                          <a:spcPts val="0"/>
                        </a:spcBef>
                        <a:spcAft>
                          <a:spcPts val="0"/>
                        </a:spcAft>
                      </a:pPr>
                      <a:r>
                        <a:rPr lang="es-ES" sz="1400" b="0" i="0" u="none" strike="noStrike" dirty="0">
                          <a:solidFill>
                            <a:schemeClr val="tx1"/>
                          </a:solidFill>
                          <a:latin typeface="Arial"/>
                        </a:rPr>
                        <a:t>X</a:t>
                      </a:r>
                      <a:endParaRPr lang="es-ES" sz="1400" dirty="0">
                        <a:solidFill>
                          <a:schemeClr val="tx1"/>
                        </a:solidFill>
                      </a:endParaRPr>
                    </a:p>
                  </a:txBody>
                  <a:tcPr marL="54673" marR="54673" marT="34170" marB="3417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
        <p:nvSpPr>
          <p:cNvPr id="1025" name="Rectangle 1"/>
          <p:cNvSpPr>
            <a:spLocks noChangeArrowheads="1"/>
          </p:cNvSpPr>
          <p:nvPr/>
        </p:nvSpPr>
        <p:spPr bwMode="auto">
          <a:xfrm>
            <a:off x="0" y="43934"/>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a:ln>
                <a:noFill/>
              </a:ln>
              <a:solidFill>
                <a:schemeClr val="tx1"/>
              </a:solidFill>
              <a:effectLst/>
              <a:latin typeface="Arial" pitchFamily="34" charset="0"/>
              <a:cs typeface="Arial" pitchFamily="34" charset="0"/>
            </a:endParaRPr>
          </a:p>
        </p:txBody>
      </p:sp>
      <p:graphicFrame>
        <p:nvGraphicFramePr>
          <p:cNvPr id="8" name="7 Tabla"/>
          <p:cNvGraphicFramePr>
            <a:graphicFrameLocks noGrp="1"/>
          </p:cNvGraphicFramePr>
          <p:nvPr>
            <p:extLst>
              <p:ext uri="{D42A27DB-BD31-4B8C-83A1-F6EECF244321}">
                <p14:modId xmlns:p14="http://schemas.microsoft.com/office/powerpoint/2010/main" val="1744705804"/>
              </p:ext>
            </p:extLst>
          </p:nvPr>
        </p:nvGraphicFramePr>
        <p:xfrm>
          <a:off x="326572" y="5281362"/>
          <a:ext cx="8490858" cy="342584"/>
        </p:xfrm>
        <a:graphic>
          <a:graphicData uri="http://schemas.openxmlformats.org/drawingml/2006/table">
            <a:tbl>
              <a:tblPr/>
              <a:tblGrid>
                <a:gridCol w="2472141">
                  <a:extLst>
                    <a:ext uri="{9D8B030D-6E8A-4147-A177-3AD203B41FA5}">
                      <a16:colId xmlns:a16="http://schemas.microsoft.com/office/drawing/2014/main" val="20000"/>
                    </a:ext>
                  </a:extLst>
                </a:gridCol>
                <a:gridCol w="6018717">
                  <a:extLst>
                    <a:ext uri="{9D8B030D-6E8A-4147-A177-3AD203B41FA5}">
                      <a16:colId xmlns:a16="http://schemas.microsoft.com/office/drawing/2014/main" val="20001"/>
                    </a:ext>
                  </a:extLst>
                </a:gridCol>
              </a:tblGrid>
              <a:tr h="264865">
                <a:tc>
                  <a:txBody>
                    <a:bodyPr/>
                    <a:lstStyle/>
                    <a:p>
                      <a:pPr algn="just" rtl="0" fontAlgn="t">
                        <a:spcBef>
                          <a:spcPts val="0"/>
                        </a:spcBef>
                        <a:spcAft>
                          <a:spcPts val="0"/>
                        </a:spcAft>
                      </a:pPr>
                      <a:r>
                        <a:rPr lang="en-GB" sz="1800" b="0" i="0" u="none" strike="noStrike" noProof="0" dirty="0" err="1">
                          <a:solidFill>
                            <a:srgbClr val="FFFFFF"/>
                          </a:solidFill>
                          <a:latin typeface="Arial"/>
                        </a:rPr>
                        <a:t>Exercices</a:t>
                      </a:r>
                      <a:r>
                        <a:rPr lang="en-GB" sz="1800" b="0" i="0" u="none" strike="noStrike" noProof="0" dirty="0">
                          <a:solidFill>
                            <a:srgbClr val="FFFFFF"/>
                          </a:solidFill>
                          <a:latin typeface="Arial"/>
                        </a:rPr>
                        <a:t> </a:t>
                      </a:r>
                      <a:r>
                        <a:rPr lang="en-GB" sz="1800" b="0" i="0" u="none" strike="noStrike" noProof="0" dirty="0" err="1">
                          <a:solidFill>
                            <a:srgbClr val="FFFFFF"/>
                          </a:solidFill>
                          <a:latin typeface="+mn-lt"/>
                        </a:rPr>
                        <a:t>inclus</a:t>
                      </a:r>
                      <a:endParaRPr lang="en-GB" sz="1800" noProof="0" dirty="0"/>
                    </a:p>
                  </a:txBody>
                  <a:tcPr marL="54611" marR="54611" marT="34132" marB="34132">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18C320"/>
                    </a:solidFill>
                  </a:tcPr>
                </a:tc>
                <a:tc>
                  <a:txBody>
                    <a:bodyPr/>
                    <a:lstStyle/>
                    <a:p>
                      <a:pPr algn="just" rtl="0" fontAlgn="t">
                        <a:spcBef>
                          <a:spcPts val="0"/>
                        </a:spcBef>
                        <a:spcAft>
                          <a:spcPts val="0"/>
                        </a:spcAft>
                      </a:pPr>
                      <a:r>
                        <a:rPr lang="es-ES" sz="1800" b="0" i="0" u="none" strike="noStrike" dirty="0" err="1">
                          <a:solidFill>
                            <a:schemeClr val="tx1"/>
                          </a:solidFill>
                          <a:latin typeface="+mn-lt"/>
                        </a:rPr>
                        <a:t>Oui</a:t>
                      </a:r>
                      <a:endParaRPr lang="es-ES" sz="1800" dirty="0">
                        <a:solidFill>
                          <a:schemeClr val="tx1"/>
                        </a:solidFill>
                      </a:endParaRPr>
                    </a:p>
                  </a:txBody>
                  <a:tcPr marL="54611" marR="54611" marT="34132" marB="34132">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1026" name="Rectangle 2"/>
          <p:cNvSpPr>
            <a:spLocks noChangeArrowheads="1"/>
          </p:cNvSpPr>
          <p:nvPr/>
        </p:nvSpPr>
        <p:spPr bwMode="auto">
          <a:xfrm>
            <a:off x="0" y="43934"/>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a:ln>
                <a:noFill/>
              </a:ln>
              <a:solidFill>
                <a:schemeClr val="tx1"/>
              </a:solidFill>
              <a:effectLst/>
              <a:latin typeface="Arial" pitchFamily="34" charset="0"/>
              <a:cs typeface="Arial" pitchFamily="34" charset="0"/>
            </a:endParaRPr>
          </a:p>
        </p:txBody>
      </p:sp>
      <p:graphicFrame>
        <p:nvGraphicFramePr>
          <p:cNvPr id="10" name="9 Tabla"/>
          <p:cNvGraphicFramePr>
            <a:graphicFrameLocks noGrp="1"/>
          </p:cNvGraphicFramePr>
          <p:nvPr>
            <p:extLst>
              <p:ext uri="{D42A27DB-BD31-4B8C-83A1-F6EECF244321}">
                <p14:modId xmlns:p14="http://schemas.microsoft.com/office/powerpoint/2010/main" val="707021050"/>
              </p:ext>
            </p:extLst>
          </p:nvPr>
        </p:nvGraphicFramePr>
        <p:xfrm>
          <a:off x="339634" y="6065134"/>
          <a:ext cx="8477795" cy="616904"/>
        </p:xfrm>
        <a:graphic>
          <a:graphicData uri="http://schemas.openxmlformats.org/drawingml/2006/table">
            <a:tbl>
              <a:tblPr/>
              <a:tblGrid>
                <a:gridCol w="2468339">
                  <a:extLst>
                    <a:ext uri="{9D8B030D-6E8A-4147-A177-3AD203B41FA5}">
                      <a16:colId xmlns:a16="http://schemas.microsoft.com/office/drawing/2014/main" val="20000"/>
                    </a:ext>
                  </a:extLst>
                </a:gridCol>
                <a:gridCol w="2003152">
                  <a:extLst>
                    <a:ext uri="{9D8B030D-6E8A-4147-A177-3AD203B41FA5}">
                      <a16:colId xmlns:a16="http://schemas.microsoft.com/office/drawing/2014/main" val="20001"/>
                    </a:ext>
                  </a:extLst>
                </a:gridCol>
                <a:gridCol w="2003152">
                  <a:extLst>
                    <a:ext uri="{9D8B030D-6E8A-4147-A177-3AD203B41FA5}">
                      <a16:colId xmlns:a16="http://schemas.microsoft.com/office/drawing/2014/main" val="3100365538"/>
                    </a:ext>
                  </a:extLst>
                </a:gridCol>
                <a:gridCol w="2003152">
                  <a:extLst>
                    <a:ext uri="{9D8B030D-6E8A-4147-A177-3AD203B41FA5}">
                      <a16:colId xmlns:a16="http://schemas.microsoft.com/office/drawing/2014/main" val="2321271488"/>
                    </a:ext>
                  </a:extLst>
                </a:gridCol>
              </a:tblGrid>
              <a:tr h="264865">
                <a:tc>
                  <a:txBody>
                    <a:bodyPr/>
                    <a:lstStyle/>
                    <a:p>
                      <a:pPr algn="just" rtl="0" fontAlgn="t">
                        <a:spcBef>
                          <a:spcPts val="0"/>
                        </a:spcBef>
                        <a:spcAft>
                          <a:spcPts val="0"/>
                        </a:spcAft>
                      </a:pPr>
                      <a:r>
                        <a:rPr lang="en-GB" sz="1800" b="0" i="0" u="none" strike="noStrike" noProof="0" dirty="0">
                          <a:solidFill>
                            <a:srgbClr val="FFFFFF"/>
                          </a:solidFill>
                          <a:latin typeface="+mn-lt"/>
                        </a:rPr>
                        <a:t>Effort pour la capsule
</a:t>
                      </a:r>
                      <a:endParaRPr lang="en-GB" sz="1800" noProof="0" dirty="0"/>
                    </a:p>
                  </a:txBody>
                  <a:tcPr marL="54611" marR="54611" marT="34132" marB="34132">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18C320"/>
                    </a:solidFill>
                  </a:tcPr>
                </a:tc>
                <a:tc>
                  <a:txBody>
                    <a:bodyPr/>
                    <a:lstStyle/>
                    <a:p>
                      <a:pPr algn="just" rtl="0" fontAlgn="t">
                        <a:spcBef>
                          <a:spcPts val="0"/>
                        </a:spcBef>
                        <a:spcAft>
                          <a:spcPts val="0"/>
                        </a:spcAft>
                      </a:pPr>
                      <a:r>
                        <a:rPr lang="es-ES" sz="1800" b="0" i="0" u="none" strike="noStrike" dirty="0">
                          <a:solidFill>
                            <a:srgbClr val="7F7F7F"/>
                          </a:solidFill>
                          <a:latin typeface="Arial"/>
                        </a:rPr>
                        <a:t>   </a:t>
                      </a:r>
                      <a:r>
                        <a:rPr lang="es-ES" sz="1800" b="0" i="0" u="none" strike="noStrike" cap="none" dirty="0" err="1">
                          <a:solidFill>
                            <a:schemeClr val="tx1"/>
                          </a:solidFill>
                          <a:latin typeface="Arial"/>
                          <a:ea typeface="+mn-ea"/>
                          <a:cs typeface="+mn-cs"/>
                          <a:sym typeface="Arial"/>
                        </a:rPr>
                        <a:t>Contenu</a:t>
                      </a:r>
                      <a:endParaRPr lang="es-ES" sz="1800" b="0" i="0" u="none" strike="noStrike" cap="none" dirty="0">
                        <a:solidFill>
                          <a:schemeClr val="tx1"/>
                        </a:solidFill>
                        <a:latin typeface="Arial"/>
                        <a:ea typeface="+mn-ea"/>
                        <a:cs typeface="+mn-cs"/>
                        <a:sym typeface="Arial"/>
                      </a:endParaRPr>
                    </a:p>
                    <a:p>
                      <a:pPr algn="just" rtl="0" fontAlgn="t">
                        <a:spcBef>
                          <a:spcPts val="0"/>
                        </a:spcBef>
                        <a:spcAft>
                          <a:spcPts val="0"/>
                        </a:spcAft>
                      </a:pPr>
                      <a:r>
                        <a:rPr lang="es-ES" sz="1800" b="0" i="0" u="none" strike="noStrike" dirty="0">
                          <a:solidFill>
                            <a:srgbClr val="7F7F7F"/>
                          </a:solidFill>
                          <a:latin typeface="Arial"/>
                        </a:rPr>
                        <a:t>20      </a:t>
                      </a:r>
                      <a:r>
                        <a:rPr lang="es-ES" sz="1800" b="0" i="0" u="none" strike="noStrike" dirty="0">
                          <a:solidFill>
                            <a:schemeClr val="tx1"/>
                          </a:solidFill>
                          <a:latin typeface="Arial"/>
                        </a:rPr>
                        <a:t>Minutes</a:t>
                      </a:r>
                      <a:endParaRPr lang="es-ES" sz="1800" dirty="0">
                        <a:solidFill>
                          <a:schemeClr val="tx1"/>
                        </a:solidFill>
                      </a:endParaRPr>
                    </a:p>
                  </a:txBody>
                  <a:tcPr marL="54611" marR="54611" marT="34132" marB="34132">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just" rtl="0" fontAlgn="t">
                        <a:spcBef>
                          <a:spcPts val="0"/>
                        </a:spcBef>
                        <a:spcAft>
                          <a:spcPts val="0"/>
                        </a:spcAft>
                      </a:pPr>
                      <a:r>
                        <a:rPr lang="es-ES" sz="1800" dirty="0" err="1">
                          <a:solidFill>
                            <a:schemeClr val="tx1"/>
                          </a:solidFill>
                        </a:rPr>
                        <a:t>Exercices</a:t>
                      </a:r>
                      <a:endParaRPr lang="es-ES" sz="1800" dirty="0">
                        <a:solidFill>
                          <a:schemeClr val="tx1"/>
                        </a:solidFill>
                      </a:endParaRPr>
                    </a:p>
                    <a:p>
                      <a:pPr algn="just" rtl="0" fontAlgn="t">
                        <a:spcBef>
                          <a:spcPts val="0"/>
                        </a:spcBef>
                        <a:spcAft>
                          <a:spcPts val="0"/>
                        </a:spcAft>
                      </a:pPr>
                      <a:r>
                        <a:rPr lang="es-ES" sz="1800" b="0" i="0" u="none" strike="noStrike" cap="none" dirty="0">
                          <a:solidFill>
                            <a:srgbClr val="7F7F7F"/>
                          </a:solidFill>
                          <a:latin typeface="Arial"/>
                          <a:ea typeface="+mn-ea"/>
                          <a:cs typeface="+mn-cs"/>
                          <a:sym typeface="Arial"/>
                        </a:rPr>
                        <a:t>5</a:t>
                      </a:r>
                      <a:r>
                        <a:rPr lang="es-ES" sz="1800" dirty="0">
                          <a:solidFill>
                            <a:schemeClr val="tx1"/>
                          </a:solidFill>
                        </a:rPr>
                        <a:t> Minutes</a:t>
                      </a:r>
                    </a:p>
                  </a:txBody>
                  <a:tcPr marL="54611" marR="54611" marT="34132" marB="34132">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just" rtl="0" fontAlgn="t">
                        <a:spcBef>
                          <a:spcPts val="0"/>
                        </a:spcBef>
                        <a:spcAft>
                          <a:spcPts val="0"/>
                        </a:spcAft>
                      </a:pPr>
                      <a:r>
                        <a:rPr lang="es-ES" sz="1800" dirty="0" err="1">
                          <a:solidFill>
                            <a:schemeClr val="tx1"/>
                          </a:solidFill>
                        </a:rPr>
                        <a:t>Matériaux</a:t>
                      </a:r>
                      <a:r>
                        <a:rPr lang="es-ES" sz="1800" dirty="0">
                          <a:solidFill>
                            <a:schemeClr val="tx1"/>
                          </a:solidFill>
                        </a:rPr>
                        <a:t> </a:t>
                      </a:r>
                      <a:r>
                        <a:rPr lang="es-ES" sz="1800" dirty="0" err="1">
                          <a:solidFill>
                            <a:schemeClr val="tx1"/>
                          </a:solidFill>
                        </a:rPr>
                        <a:t>suppl</a:t>
                      </a:r>
                      <a:r>
                        <a:rPr lang="es-ES" sz="1800" dirty="0">
                          <a:solidFill>
                            <a:schemeClr val="tx1"/>
                          </a:solidFill>
                        </a:rPr>
                        <a:t>.
</a:t>
                      </a:r>
                      <a:r>
                        <a:rPr lang="es-ES" sz="1800" b="0" i="0" u="none" strike="noStrike" cap="none" dirty="0">
                          <a:solidFill>
                            <a:srgbClr val="7F7F7F"/>
                          </a:solidFill>
                          <a:latin typeface="Arial"/>
                          <a:ea typeface="+mn-ea"/>
                          <a:cs typeface="+mn-cs"/>
                          <a:sym typeface="Arial"/>
                        </a:rPr>
                        <a:t>60</a:t>
                      </a:r>
                      <a:r>
                        <a:rPr lang="es-ES" sz="1800" dirty="0">
                          <a:solidFill>
                            <a:schemeClr val="tx1"/>
                          </a:solidFill>
                        </a:rPr>
                        <a:t> Minutes</a:t>
                      </a:r>
                    </a:p>
                  </a:txBody>
                  <a:tcPr marL="54611" marR="54611" marT="34132" marB="34132">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1027" name="Rectangle 3"/>
          <p:cNvSpPr>
            <a:spLocks noChangeArrowheads="1"/>
          </p:cNvSpPr>
          <p:nvPr/>
        </p:nvSpPr>
        <p:spPr bwMode="auto">
          <a:xfrm>
            <a:off x="0" y="43934"/>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a:ln>
                <a:noFill/>
              </a:ln>
              <a:solidFill>
                <a:schemeClr val="tx1"/>
              </a:solidFill>
              <a:effectLst/>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54"/>
        <p:cNvGrpSpPr/>
        <p:nvPr/>
      </p:nvGrpSpPr>
      <p:grpSpPr>
        <a:xfrm>
          <a:off x="0" y="0"/>
          <a:ext cx="0" cy="0"/>
          <a:chOff x="0" y="0"/>
          <a:chExt cx="0" cy="0"/>
        </a:xfrm>
      </p:grpSpPr>
      <p:sp>
        <p:nvSpPr>
          <p:cNvPr id="55" name="Google Shape;55;p3"/>
          <p:cNvSpPr txBox="1">
            <a:spLocks noGrp="1"/>
          </p:cNvSpPr>
          <p:nvPr>
            <p:ph type="sldNum" idx="12"/>
          </p:nvPr>
        </p:nvSpPr>
        <p:spPr>
          <a:xfrm>
            <a:off x="7046913" y="6519863"/>
            <a:ext cx="21336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00"/>
              <a:buNone/>
            </a:pPr>
            <a:fld id="{00000000-1234-1234-1234-123412341234}" type="slidenum">
              <a:rPr lang="es-ES"/>
              <a:pPr marL="0" lvl="0" indent="0" algn="r" rtl="0">
                <a:lnSpc>
                  <a:spcPct val="100000"/>
                </a:lnSpc>
                <a:spcBef>
                  <a:spcPts val="0"/>
                </a:spcBef>
                <a:spcAft>
                  <a:spcPts val="0"/>
                </a:spcAft>
                <a:buSzPts val="1000"/>
                <a:buNone/>
              </a:pPr>
              <a:t>4</a:t>
            </a:fld>
            <a:endParaRPr/>
          </a:p>
        </p:txBody>
      </p:sp>
      <p:sp>
        <p:nvSpPr>
          <p:cNvPr id="56" name="Google Shape;56;p3"/>
          <p:cNvSpPr txBox="1"/>
          <p:nvPr/>
        </p:nvSpPr>
        <p:spPr>
          <a:xfrm>
            <a:off x="311650" y="1048402"/>
            <a:ext cx="8510100" cy="486600"/>
          </a:xfrm>
          <a:prstGeom prst="rect">
            <a:avLst/>
          </a:prstGeom>
          <a:solidFill>
            <a:srgbClr val="18C320"/>
          </a:solidFill>
          <a:ln w="9525" cap="flat" cmpd="sng">
            <a:solidFill>
              <a:srgbClr val="00B050"/>
            </a:solidFill>
            <a:prstDash val="solid"/>
            <a:round/>
            <a:headEnd type="none" w="sm" len="sm"/>
            <a:tailEnd type="none" w="sm" len="sm"/>
          </a:ln>
        </p:spPr>
        <p:txBody>
          <a:bodyPr spcFirstLastPara="1" wrap="square" lIns="91425" tIns="45700" rIns="91425" bIns="45700" anchor="b" anchorCtr="0">
            <a:normAutofit/>
          </a:bodyPr>
          <a:lstStyle/>
          <a:p>
            <a:pPr>
              <a:lnSpc>
                <a:spcPct val="90000"/>
              </a:lnSpc>
              <a:buClr>
                <a:schemeClr val="lt1"/>
              </a:buClr>
              <a:buSzPts val="3959"/>
            </a:pPr>
            <a:r>
              <a:rPr lang="en-GB" sz="2800" b="0" i="0" u="none" strike="noStrike" cap="none" dirty="0" err="1">
                <a:solidFill>
                  <a:schemeClr val="lt1"/>
                </a:solidFill>
                <a:latin typeface="Arial"/>
                <a:ea typeface="Arial"/>
                <a:cs typeface="Arial"/>
                <a:sym typeface="Arial"/>
              </a:rPr>
              <a:t>Contenu</a:t>
            </a:r>
            <a:endParaRPr lang="en-GB" sz="2800" dirty="0"/>
          </a:p>
        </p:txBody>
      </p:sp>
      <p:sp>
        <p:nvSpPr>
          <p:cNvPr id="57" name="Google Shape;57;p3"/>
          <p:cNvSpPr/>
          <p:nvPr/>
        </p:nvSpPr>
        <p:spPr>
          <a:xfrm>
            <a:off x="1358538" y="2396683"/>
            <a:ext cx="7354388" cy="2585283"/>
          </a:xfrm>
          <a:prstGeom prst="rect">
            <a:avLst/>
          </a:prstGeom>
          <a:noFill/>
          <a:ln>
            <a:noFill/>
          </a:ln>
        </p:spPr>
        <p:txBody>
          <a:bodyPr spcFirstLastPara="1" wrap="square" lIns="91425" tIns="45700" rIns="91425" bIns="45700" anchor="t" anchorCtr="0">
            <a:spAutoFit/>
          </a:bodyPr>
          <a:lstStyle/>
          <a:p>
            <a:pPr marL="457200" lvl="0" indent="-457200">
              <a:lnSpc>
                <a:spcPct val="150000"/>
              </a:lnSpc>
              <a:buSzPts val="2200"/>
              <a:buFont typeface="+mj-lt"/>
              <a:buAutoNum type="arabicPeriod"/>
            </a:pPr>
            <a:r>
              <a:rPr lang="fr-FR" sz="1800" dirty="0"/>
              <a:t>Contributions du LMD aux économies en développement : comment le LMD soutient la croissance économique et l’entrepreneuriat local dans les zones rurales et isolées
LMD dans le contexte urbain européen : comment les nouveaux schémas de distribution peuvent générer des modèles de proposition de valeur pour des villes plus intelligentes</a:t>
            </a:r>
            <a:endParaRPr sz="1800" b="0" i="0" u="none" strike="noStrike" cap="none" dirty="0">
              <a:solidFill>
                <a:srgbClr val="000000"/>
              </a:solidFill>
              <a:latin typeface="Arial"/>
              <a:ea typeface="Arial"/>
              <a:cs typeface="Arial"/>
              <a:sym typeface="Arial"/>
            </a:endParaRPr>
          </a:p>
        </p:txBody>
      </p:sp>
      <p:sp>
        <p:nvSpPr>
          <p:cNvPr id="58" name="Google Shape;58;p3"/>
          <p:cNvSpPr/>
          <p:nvPr/>
        </p:nvSpPr>
        <p:spPr>
          <a:xfrm>
            <a:off x="876753" y="2360711"/>
            <a:ext cx="338093" cy="1754089"/>
          </a:xfrm>
          <a:prstGeom prst="rect">
            <a:avLst/>
          </a:prstGeom>
          <a:solidFill>
            <a:srgbClr val="18C320"/>
          </a:solidFill>
          <a:ln w="12700" cap="flat" cmpd="sng">
            <a:solidFill>
              <a:srgbClr val="00B05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Google Shape;71;g10b78f225a7_0_23"/>
          <p:cNvSpPr txBox="1">
            <a:spLocks noGrp="1"/>
          </p:cNvSpPr>
          <p:nvPr>
            <p:ph type="sldNum" idx="12"/>
          </p:nvPr>
        </p:nvSpPr>
        <p:spPr>
          <a:xfrm>
            <a:off x="7046913" y="6519863"/>
            <a:ext cx="21336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00"/>
              <a:buNone/>
            </a:pPr>
            <a:fld id="{00000000-1234-1234-1234-123412341234}" type="slidenum">
              <a:rPr lang="es-ES"/>
              <a:pPr marL="0" lvl="0" indent="0" algn="r" rtl="0">
                <a:lnSpc>
                  <a:spcPct val="100000"/>
                </a:lnSpc>
                <a:spcBef>
                  <a:spcPts val="0"/>
                </a:spcBef>
                <a:spcAft>
                  <a:spcPts val="0"/>
                </a:spcAft>
                <a:buSzPts val="1000"/>
                <a:buNone/>
              </a:pPr>
              <a:t>5</a:t>
            </a:fld>
            <a:endParaRPr/>
          </a:p>
        </p:txBody>
      </p:sp>
      <p:sp>
        <p:nvSpPr>
          <p:cNvPr id="72" name="Google Shape;72;g10b78f225a7_0_23"/>
          <p:cNvSpPr txBox="1"/>
          <p:nvPr/>
        </p:nvSpPr>
        <p:spPr>
          <a:xfrm>
            <a:off x="285530" y="970029"/>
            <a:ext cx="8558023" cy="793457"/>
          </a:xfrm>
          <a:prstGeom prst="rect">
            <a:avLst/>
          </a:prstGeom>
          <a:solidFill>
            <a:srgbClr val="18C320"/>
          </a:solidFill>
          <a:ln w="9525" cap="flat" cmpd="sng">
            <a:solidFill>
              <a:srgbClr val="00B050"/>
            </a:solidFill>
            <a:prstDash val="solid"/>
            <a:round/>
            <a:headEnd type="none" w="sm" len="sm"/>
            <a:tailEnd type="none" w="sm" len="sm"/>
          </a:ln>
        </p:spPr>
        <p:txBody>
          <a:bodyPr spcFirstLastPara="1" wrap="square" lIns="91425" tIns="45700" rIns="91425" bIns="45700" anchor="b" anchorCtr="0">
            <a:noAutofit/>
          </a:bodyPr>
          <a:lstStyle/>
          <a:p>
            <a:pPr marL="742950" lvl="0" indent="-742950">
              <a:lnSpc>
                <a:spcPct val="90000"/>
              </a:lnSpc>
            </a:pPr>
            <a:r>
              <a:rPr lang="fr-FR" sz="2800" dirty="0">
                <a:solidFill>
                  <a:schemeClr val="lt1"/>
                </a:solidFill>
              </a:rPr>
              <a:t>Instructions pour le document, révision de la source
</a:t>
            </a:r>
            <a:endParaRPr lang="en-GB" sz="2800" dirty="0">
              <a:solidFill>
                <a:schemeClr val="lt1"/>
              </a:solidFill>
            </a:endParaRPr>
          </a:p>
        </p:txBody>
      </p:sp>
      <p:sp>
        <p:nvSpPr>
          <p:cNvPr id="5" name="4 Rectángulo"/>
          <p:cNvSpPr/>
          <p:nvPr/>
        </p:nvSpPr>
        <p:spPr>
          <a:xfrm>
            <a:off x="319069" y="1929637"/>
            <a:ext cx="8367731" cy="3930371"/>
          </a:xfrm>
          <a:prstGeom prst="rect">
            <a:avLst/>
          </a:prstGeom>
        </p:spPr>
        <p:txBody>
          <a:bodyPr wrap="square">
            <a:spAutoFit/>
          </a:bodyPr>
          <a:lstStyle/>
          <a:p>
            <a:pPr>
              <a:lnSpc>
                <a:spcPct val="150000"/>
              </a:lnSpc>
            </a:pPr>
            <a:endParaRPr lang="en-GB" dirty="0">
              <a:solidFill>
                <a:schemeClr val="tx1"/>
              </a:solidFill>
            </a:endParaRPr>
          </a:p>
          <a:p>
            <a:pPr>
              <a:lnSpc>
                <a:spcPct val="150000"/>
              </a:lnSpc>
            </a:pPr>
            <a:endParaRPr lang="en-GB" dirty="0">
              <a:solidFill>
                <a:schemeClr val="tx1"/>
              </a:solidFill>
            </a:endParaRPr>
          </a:p>
          <a:p>
            <a:pPr>
              <a:lnSpc>
                <a:spcPct val="150000"/>
              </a:lnSpc>
            </a:pPr>
            <a:r>
              <a:rPr lang="fr-FR" dirty="0">
                <a:solidFill>
                  <a:schemeClr val="tx1"/>
                </a:solidFill>
              </a:rPr>
              <a:t>En examinant les ressources offertes par ces capsules, l’utilisateur pourra obtenir des informations sur</a:t>
            </a:r>
            <a:r>
              <a:rPr lang="en-GB" dirty="0">
                <a:solidFill>
                  <a:schemeClr val="tx1"/>
                </a:solidFill>
              </a:rPr>
              <a:t>:</a:t>
            </a:r>
          </a:p>
          <a:p>
            <a:pPr algn="just" fontAlgn="base">
              <a:lnSpc>
                <a:spcPct val="150000"/>
              </a:lnSpc>
              <a:buFont typeface="+mj-lt"/>
              <a:buAutoNum type="arabicPeriod"/>
            </a:pPr>
            <a:r>
              <a:rPr lang="fr-FR" dirty="0">
                <a:solidFill>
                  <a:schemeClr val="tx1"/>
                </a:solidFill>
              </a:rPr>
              <a:t>La contribution du LMD permet non seulement d’approvisionner les centres urbains, mais aussi d’offrir aux économies en développement (Brésil, Russie, Inde, Chine) la possibilité de fournir des services de base, en particulier dans les zones rurales.
La distribution des stocks aux économies émergentes facilitant la croissance des micro-entrepreneurs locaux ainsi que le développement d’un nouveau marché cible représenté par la classe ouvrière à faible revenu.
LMD n’a pas seulement un impact environnemental dans les centres-villes européens, mais fournit même des systèmes de distribution alternatifs dans des zones à trafic limité ou des quartiers monumentaux, visant à préserver le contexte urbain tout en livrant des stocks juste-à-temps.</a:t>
            </a:r>
            <a:endParaRPr lang="es-ES" sz="1200" dirty="0"/>
          </a:p>
        </p:txBody>
      </p:sp>
      <p:pic>
        <p:nvPicPr>
          <p:cNvPr id="2" name="Immagine 1">
            <a:extLst>
              <a:ext uri="{FF2B5EF4-FFF2-40B4-BE49-F238E27FC236}">
                <a16:creationId xmlns:a16="http://schemas.microsoft.com/office/drawing/2014/main" id="{F5FC617F-3C4E-3784-4C74-DC9917E4A123}"/>
              </a:ext>
            </a:extLst>
          </p:cNvPr>
          <p:cNvPicPr>
            <a:picLocks noChangeAspect="1"/>
          </p:cNvPicPr>
          <p:nvPr/>
        </p:nvPicPr>
        <p:blipFill>
          <a:blip r:embed="rId3"/>
          <a:stretch>
            <a:fillRect/>
          </a:stretch>
        </p:blipFill>
        <p:spPr>
          <a:xfrm>
            <a:off x="319069" y="1822269"/>
            <a:ext cx="841321" cy="835224"/>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g10b78f226a2_0_0"/>
          <p:cNvSpPr txBox="1">
            <a:spLocks noGrp="1"/>
          </p:cNvSpPr>
          <p:nvPr>
            <p:ph type="sldNum" idx="12"/>
          </p:nvPr>
        </p:nvSpPr>
        <p:spPr>
          <a:xfrm>
            <a:off x="7046913" y="6519863"/>
            <a:ext cx="2133600" cy="3651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Clr>
                <a:srgbClr val="000000"/>
              </a:buClr>
              <a:buSzPts val="1000"/>
              <a:buFont typeface="Arial"/>
              <a:buNone/>
            </a:pPr>
            <a:fld id="{00000000-1234-1234-1234-123412341234}" type="slidenum">
              <a:rPr lang="es-ES"/>
              <a:pPr marL="0" lvl="0" indent="0" algn="r" rtl="0">
                <a:spcBef>
                  <a:spcPts val="0"/>
                </a:spcBef>
                <a:spcAft>
                  <a:spcPts val="0"/>
                </a:spcAft>
                <a:buClr>
                  <a:srgbClr val="000000"/>
                </a:buClr>
                <a:buSzPts val="1000"/>
                <a:buFont typeface="Arial"/>
                <a:buNone/>
              </a:pPr>
              <a:t>6</a:t>
            </a:fld>
            <a:endParaRPr/>
          </a:p>
        </p:txBody>
      </p:sp>
      <p:sp>
        <p:nvSpPr>
          <p:cNvPr id="79" name="Google Shape;79;g10b78f226a2_0_0"/>
          <p:cNvSpPr txBox="1"/>
          <p:nvPr/>
        </p:nvSpPr>
        <p:spPr>
          <a:xfrm>
            <a:off x="311650" y="1048402"/>
            <a:ext cx="8510100" cy="486600"/>
          </a:xfrm>
          <a:prstGeom prst="rect">
            <a:avLst/>
          </a:prstGeom>
          <a:solidFill>
            <a:srgbClr val="18C320"/>
          </a:solidFill>
          <a:ln w="9525" cap="flat" cmpd="sng">
            <a:solidFill>
              <a:srgbClr val="00B050"/>
            </a:solidFill>
            <a:prstDash val="solid"/>
            <a:round/>
            <a:headEnd type="none" w="sm" len="sm"/>
            <a:tailEnd type="none" w="sm" len="sm"/>
          </a:ln>
        </p:spPr>
        <p:txBody>
          <a:bodyPr spcFirstLastPara="1" wrap="square" lIns="91425" tIns="45700" rIns="91425" bIns="45700" anchor="b" anchorCtr="0">
            <a:normAutofit/>
          </a:bodyPr>
          <a:lstStyle/>
          <a:p>
            <a:pPr marL="742950" lvl="0" indent="-742950">
              <a:lnSpc>
                <a:spcPct val="90000"/>
              </a:lnSpc>
              <a:buSzPts val="2400"/>
            </a:pPr>
            <a:r>
              <a:rPr lang="en-GB" sz="2800" dirty="0">
                <a:solidFill>
                  <a:schemeClr val="lt1"/>
                </a:solidFill>
              </a:rPr>
              <a:t>Document, Source 1</a:t>
            </a:r>
          </a:p>
        </p:txBody>
      </p:sp>
      <p:sp>
        <p:nvSpPr>
          <p:cNvPr id="80" name="Google Shape;80;g10b78f226a2_0_0"/>
          <p:cNvSpPr/>
          <p:nvPr/>
        </p:nvSpPr>
        <p:spPr>
          <a:xfrm>
            <a:off x="326575" y="1704724"/>
            <a:ext cx="5792003" cy="4899276"/>
          </a:xfrm>
          <a:prstGeom prst="rect">
            <a:avLst/>
          </a:prstGeom>
          <a:noFill/>
          <a:ln w="9525" cap="flat" cmpd="sng">
            <a:solidFill>
              <a:srgbClr val="A5A5A5"/>
            </a:solidFill>
            <a:prstDash val="dash"/>
            <a:round/>
            <a:headEnd type="none" w="sm" len="sm"/>
            <a:tailEnd type="none" w="sm" len="sm"/>
          </a:ln>
        </p:spPr>
        <p:txBody>
          <a:bodyPr spcFirstLastPara="1" wrap="square" lIns="91425" tIns="45700" rIns="91425" bIns="45700" anchor="t" anchorCtr="0">
            <a:noAutofit/>
          </a:bodyPr>
          <a:lstStyle/>
          <a:p>
            <a:pPr lvl="0" algn="just">
              <a:lnSpc>
                <a:spcPct val="150000"/>
              </a:lnSpc>
              <a:buSzPts val="2000"/>
            </a:pPr>
            <a:r>
              <a:rPr lang="fr-FR" sz="1600" dirty="0">
                <a:solidFill>
                  <a:schemeClr val="tx1"/>
                </a:solidFill>
              </a:rPr>
              <a:t>À partir de cette section, vous accéderez à une ressource sur la contribution du LMD à la croissance de l’économie locale dans les pays en développement, en particulier dans les zones rurales, également en coopérant avec des ONG locales, en ouvrant la voie à des systèmes de distribution innovants et à la création de nouveaux marchés</a:t>
            </a:r>
            <a:r>
              <a:rPr lang="en-US" sz="1600" dirty="0">
                <a:solidFill>
                  <a:schemeClr val="tx1"/>
                </a:solidFill>
              </a:rPr>
              <a:t>:</a:t>
            </a:r>
          </a:p>
          <a:p>
            <a:pPr marL="0" marR="0" lvl="0" indent="0" algn="just" rtl="0">
              <a:lnSpc>
                <a:spcPct val="150000"/>
              </a:lnSpc>
              <a:spcBef>
                <a:spcPts val="0"/>
              </a:spcBef>
              <a:spcAft>
                <a:spcPts val="0"/>
              </a:spcAft>
              <a:buClr>
                <a:srgbClr val="000000"/>
              </a:buClr>
              <a:buSzPts val="2000"/>
              <a:buFont typeface="Arial"/>
              <a:buNone/>
            </a:pPr>
            <a:endParaRPr lang="en-US" sz="1600" b="0" i="0" u="none" strike="noStrike" dirty="0">
              <a:solidFill>
                <a:schemeClr val="tx1"/>
              </a:solidFill>
              <a:effectLst/>
              <a:latin typeface="Calibri" panose="020F0502020204030204" pitchFamily="34" charset="0"/>
            </a:endParaRPr>
          </a:p>
          <a:p>
            <a:pPr marL="0" marR="0" lvl="0" indent="0" algn="just" rtl="0">
              <a:lnSpc>
                <a:spcPct val="150000"/>
              </a:lnSpc>
              <a:spcBef>
                <a:spcPts val="0"/>
              </a:spcBef>
              <a:spcAft>
                <a:spcPts val="0"/>
              </a:spcAft>
              <a:buClr>
                <a:srgbClr val="000000"/>
              </a:buClr>
              <a:buSzPts val="2000"/>
              <a:buFont typeface="Arial"/>
              <a:buNone/>
            </a:pPr>
            <a:endParaRPr lang="en-US" sz="1600" dirty="0">
              <a:solidFill>
                <a:schemeClr val="tx1"/>
              </a:solidFill>
            </a:endParaRPr>
          </a:p>
          <a:p>
            <a:pPr marL="0" marR="0" lvl="0" indent="0" algn="just" rtl="0">
              <a:lnSpc>
                <a:spcPct val="150000"/>
              </a:lnSpc>
              <a:spcBef>
                <a:spcPts val="0"/>
              </a:spcBef>
              <a:spcAft>
                <a:spcPts val="0"/>
              </a:spcAft>
              <a:buClr>
                <a:srgbClr val="000000"/>
              </a:buClr>
              <a:buSzPts val="2000"/>
              <a:buFont typeface="Arial"/>
              <a:buNone/>
            </a:pPr>
            <a:r>
              <a:rPr lang="en-US" sz="1600" dirty="0" err="1">
                <a:solidFill>
                  <a:schemeClr val="tx1"/>
                </a:solidFill>
              </a:rPr>
              <a:t>Ménascé</a:t>
            </a:r>
            <a:r>
              <a:rPr lang="en-US" sz="1600" dirty="0">
                <a:solidFill>
                  <a:schemeClr val="tx1"/>
                </a:solidFill>
              </a:rPr>
              <a:t>,</a:t>
            </a:r>
            <a:r>
              <a:rPr lang="cs-CZ" sz="1600" dirty="0">
                <a:solidFill>
                  <a:schemeClr val="tx1"/>
                </a:solidFill>
              </a:rPr>
              <a:t> D. (2014).</a:t>
            </a:r>
            <a:r>
              <a:rPr lang="en-US" sz="1600" dirty="0">
                <a:solidFill>
                  <a:schemeClr val="tx1"/>
                </a:solidFill>
              </a:rPr>
              <a:t> Economic and social issues around Last Mile Delivery</a:t>
            </a:r>
            <a:r>
              <a:rPr lang="cs-CZ" sz="1600" dirty="0">
                <a:solidFill>
                  <a:schemeClr val="tx1"/>
                </a:solidFill>
              </a:rPr>
              <a:t>. </a:t>
            </a:r>
            <a:r>
              <a:rPr lang="cs-CZ" sz="1600" i="1" dirty="0">
                <a:solidFill>
                  <a:schemeClr val="tx1"/>
                </a:solidFill>
              </a:rPr>
              <a:t>FACTS report, </a:t>
            </a:r>
            <a:r>
              <a:rPr lang="cs-CZ" sz="1600" i="1" dirty="0" err="1">
                <a:solidFill>
                  <a:schemeClr val="tx1"/>
                </a:solidFill>
              </a:rPr>
              <a:t>special</a:t>
            </a:r>
            <a:r>
              <a:rPr lang="cs-CZ" sz="1600" i="1" dirty="0">
                <a:solidFill>
                  <a:schemeClr val="tx1"/>
                </a:solidFill>
              </a:rPr>
              <a:t> </a:t>
            </a:r>
            <a:r>
              <a:rPr lang="cs-CZ" sz="1600" i="1" dirty="0" err="1">
                <a:solidFill>
                  <a:schemeClr val="tx1"/>
                </a:solidFill>
              </a:rPr>
              <a:t>issue</a:t>
            </a:r>
            <a:r>
              <a:rPr lang="cs-CZ" sz="1600" i="1" dirty="0">
                <a:solidFill>
                  <a:schemeClr val="tx1"/>
                </a:solidFill>
              </a:rPr>
              <a:t> 12</a:t>
            </a:r>
            <a:r>
              <a:rPr lang="cs-CZ" sz="1600" dirty="0">
                <a:solidFill>
                  <a:schemeClr val="tx1"/>
                </a:solidFill>
              </a:rPr>
              <a:t>. </a:t>
            </a:r>
            <a:r>
              <a:rPr lang="cs-CZ" sz="1600" dirty="0">
                <a:solidFill>
                  <a:schemeClr val="tx1"/>
                </a:solidFill>
                <a:hlinkClick r:id="rId3"/>
              </a:rPr>
              <a:t>https://journals.openedition.org/factsreports/3637</a:t>
            </a:r>
            <a:endParaRPr lang="cs-CZ" sz="1600" dirty="0">
              <a:solidFill>
                <a:schemeClr val="tx1"/>
              </a:solidFill>
            </a:endParaRPr>
          </a:p>
          <a:p>
            <a:pPr marL="0" marR="0" lvl="0" indent="0" algn="just" rtl="0">
              <a:lnSpc>
                <a:spcPct val="150000"/>
              </a:lnSpc>
              <a:spcBef>
                <a:spcPts val="0"/>
              </a:spcBef>
              <a:spcAft>
                <a:spcPts val="0"/>
              </a:spcAft>
              <a:buClr>
                <a:srgbClr val="000000"/>
              </a:buClr>
              <a:buSzPts val="2000"/>
              <a:buFont typeface="Arial"/>
              <a:buNone/>
            </a:pPr>
            <a:br>
              <a:rPr lang="en-US" sz="1600" dirty="0"/>
            </a:br>
            <a:endParaRPr lang="en-US" sz="1600" dirty="0">
              <a:solidFill>
                <a:schemeClr val="tx1"/>
              </a:solidFill>
            </a:endParaRPr>
          </a:p>
          <a:p>
            <a:pPr marL="0" marR="0" lvl="0" indent="0" algn="l" rtl="0">
              <a:lnSpc>
                <a:spcPct val="150000"/>
              </a:lnSpc>
              <a:spcBef>
                <a:spcPts val="0"/>
              </a:spcBef>
              <a:spcAft>
                <a:spcPts val="0"/>
              </a:spcAft>
              <a:buClr>
                <a:srgbClr val="000000"/>
              </a:buClr>
              <a:buSzPts val="2000"/>
              <a:buFont typeface="Arial"/>
              <a:buNone/>
            </a:pPr>
            <a:endParaRPr lang="en-GB" sz="1600" dirty="0">
              <a:solidFill>
                <a:schemeClr val="tx1"/>
              </a:solidFill>
            </a:endParaRPr>
          </a:p>
          <a:p>
            <a:pPr marL="0" lvl="0" indent="0" algn="l" rtl="0">
              <a:lnSpc>
                <a:spcPct val="150000"/>
              </a:lnSpc>
              <a:spcBef>
                <a:spcPts val="0"/>
              </a:spcBef>
              <a:spcAft>
                <a:spcPts val="0"/>
              </a:spcAft>
              <a:buNone/>
            </a:pPr>
            <a:endParaRPr sz="1600" dirty="0">
              <a:solidFill>
                <a:srgbClr val="7F7F7F"/>
              </a:solidFill>
            </a:endParaRPr>
          </a:p>
          <a:p>
            <a:pPr marL="0" lvl="0" indent="0" algn="l" rtl="0">
              <a:lnSpc>
                <a:spcPct val="150000"/>
              </a:lnSpc>
              <a:spcBef>
                <a:spcPts val="0"/>
              </a:spcBef>
              <a:spcAft>
                <a:spcPts val="0"/>
              </a:spcAft>
              <a:buNone/>
            </a:pPr>
            <a:endParaRPr sz="1600" dirty="0">
              <a:solidFill>
                <a:schemeClr val="lt1"/>
              </a:solidFill>
            </a:endParaRPr>
          </a:p>
          <a:p>
            <a:pPr marL="0" marR="0" lvl="0" indent="0" algn="l" rtl="0">
              <a:lnSpc>
                <a:spcPct val="150000"/>
              </a:lnSpc>
              <a:spcBef>
                <a:spcPts val="0"/>
              </a:spcBef>
              <a:spcAft>
                <a:spcPts val="0"/>
              </a:spcAft>
              <a:buClr>
                <a:srgbClr val="000000"/>
              </a:buClr>
              <a:buSzPts val="2000"/>
              <a:buFont typeface="Arial"/>
              <a:buNone/>
            </a:pPr>
            <a:endParaRPr sz="1600" dirty="0">
              <a:solidFill>
                <a:srgbClr val="7F7F7F"/>
              </a:solidFill>
            </a:endParaRPr>
          </a:p>
          <a:p>
            <a:pPr marL="0" marR="0" lvl="0" indent="0" algn="l" rtl="0">
              <a:lnSpc>
                <a:spcPct val="150000"/>
              </a:lnSpc>
              <a:spcBef>
                <a:spcPts val="0"/>
              </a:spcBef>
              <a:spcAft>
                <a:spcPts val="0"/>
              </a:spcAft>
              <a:buClr>
                <a:srgbClr val="000000"/>
              </a:buClr>
              <a:buSzPts val="2000"/>
              <a:buFont typeface="Arial"/>
              <a:buNone/>
            </a:pPr>
            <a:endParaRPr sz="1600" b="0" i="0" u="none" strike="noStrike" cap="none" dirty="0">
              <a:solidFill>
                <a:srgbClr val="7F7F7F"/>
              </a:solidFill>
              <a:latin typeface="Arial"/>
              <a:ea typeface="Arial"/>
              <a:cs typeface="Arial"/>
              <a:sym typeface="Arial"/>
            </a:endParaRPr>
          </a:p>
          <a:p>
            <a:pPr marL="0" marR="0" lvl="0" indent="0" algn="l" rtl="0">
              <a:lnSpc>
                <a:spcPct val="150000"/>
              </a:lnSpc>
              <a:spcBef>
                <a:spcPts val="0"/>
              </a:spcBef>
              <a:spcAft>
                <a:spcPts val="0"/>
              </a:spcAft>
              <a:buClr>
                <a:srgbClr val="000000"/>
              </a:buClr>
              <a:buSzPts val="2000"/>
              <a:buFont typeface="Arial"/>
              <a:buNone/>
            </a:pPr>
            <a:endParaRPr sz="1600" b="0" i="0" u="none" strike="noStrike" cap="none" dirty="0">
              <a:solidFill>
                <a:schemeClr val="lt1"/>
              </a:solidFill>
              <a:latin typeface="Arial"/>
              <a:ea typeface="Arial"/>
              <a:cs typeface="Arial"/>
              <a:sym typeface="Arial"/>
            </a:endParaRPr>
          </a:p>
        </p:txBody>
      </p:sp>
      <p:pic>
        <p:nvPicPr>
          <p:cNvPr id="2" name="Immagine 1">
            <a:extLst>
              <a:ext uri="{FF2B5EF4-FFF2-40B4-BE49-F238E27FC236}">
                <a16:creationId xmlns:a16="http://schemas.microsoft.com/office/drawing/2014/main" id="{A998054E-65C9-BCC8-CAFB-FDD6D1896502}"/>
              </a:ext>
            </a:extLst>
          </p:cNvPr>
          <p:cNvPicPr>
            <a:picLocks noChangeAspect="1"/>
          </p:cNvPicPr>
          <p:nvPr/>
        </p:nvPicPr>
        <p:blipFill>
          <a:blip r:embed="rId4"/>
          <a:stretch>
            <a:fillRect/>
          </a:stretch>
        </p:blipFill>
        <p:spPr>
          <a:xfrm>
            <a:off x="6285892" y="2250620"/>
            <a:ext cx="2531533" cy="2531533"/>
          </a:xfrm>
          <a:prstGeom prst="rect">
            <a:avLst/>
          </a:prstGeom>
        </p:spPr>
      </p:pic>
      <p:pic>
        <p:nvPicPr>
          <p:cNvPr id="3" name="Immagine 2">
            <a:extLst>
              <a:ext uri="{FF2B5EF4-FFF2-40B4-BE49-F238E27FC236}">
                <a16:creationId xmlns:a16="http://schemas.microsoft.com/office/drawing/2014/main" id="{7D6EA296-1BA0-7A5F-E1A9-F8FB8B6EF9F1}"/>
              </a:ext>
            </a:extLst>
          </p:cNvPr>
          <p:cNvPicPr>
            <a:picLocks noChangeAspect="1"/>
          </p:cNvPicPr>
          <p:nvPr/>
        </p:nvPicPr>
        <p:blipFill>
          <a:blip r:embed="rId5"/>
          <a:stretch>
            <a:fillRect/>
          </a:stretch>
        </p:blipFill>
        <p:spPr>
          <a:xfrm>
            <a:off x="623869" y="3887861"/>
            <a:ext cx="841321" cy="835224"/>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g10b78f226a2_0_0"/>
          <p:cNvSpPr txBox="1">
            <a:spLocks noGrp="1"/>
          </p:cNvSpPr>
          <p:nvPr>
            <p:ph type="sldNum" idx="12"/>
          </p:nvPr>
        </p:nvSpPr>
        <p:spPr>
          <a:xfrm>
            <a:off x="7046913" y="6519863"/>
            <a:ext cx="2133600" cy="3651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Clr>
                <a:srgbClr val="000000"/>
              </a:buClr>
              <a:buSzPts val="1000"/>
              <a:buFont typeface="Arial"/>
              <a:buNone/>
            </a:pPr>
            <a:fld id="{00000000-1234-1234-1234-123412341234}" type="slidenum">
              <a:rPr lang="es-ES"/>
              <a:pPr marL="0" lvl="0" indent="0" algn="r" rtl="0">
                <a:spcBef>
                  <a:spcPts val="0"/>
                </a:spcBef>
                <a:spcAft>
                  <a:spcPts val="0"/>
                </a:spcAft>
                <a:buClr>
                  <a:srgbClr val="000000"/>
                </a:buClr>
                <a:buSzPts val="1000"/>
                <a:buFont typeface="Arial"/>
                <a:buNone/>
              </a:pPr>
              <a:t>7</a:t>
            </a:fld>
            <a:endParaRPr/>
          </a:p>
        </p:txBody>
      </p:sp>
      <p:sp>
        <p:nvSpPr>
          <p:cNvPr id="79" name="Google Shape;79;g10b78f226a2_0_0"/>
          <p:cNvSpPr txBox="1"/>
          <p:nvPr/>
        </p:nvSpPr>
        <p:spPr>
          <a:xfrm>
            <a:off x="311650" y="1048402"/>
            <a:ext cx="8510100" cy="486600"/>
          </a:xfrm>
          <a:prstGeom prst="rect">
            <a:avLst/>
          </a:prstGeom>
          <a:solidFill>
            <a:srgbClr val="18C320"/>
          </a:solidFill>
          <a:ln w="9525" cap="flat" cmpd="sng">
            <a:solidFill>
              <a:srgbClr val="00B050"/>
            </a:solidFill>
            <a:prstDash val="solid"/>
            <a:round/>
            <a:headEnd type="none" w="sm" len="sm"/>
            <a:tailEnd type="none" w="sm" len="sm"/>
          </a:ln>
        </p:spPr>
        <p:txBody>
          <a:bodyPr spcFirstLastPara="1" wrap="square" lIns="91425" tIns="45700" rIns="91425" bIns="45700" anchor="b" anchorCtr="0">
            <a:normAutofit/>
          </a:bodyPr>
          <a:lstStyle/>
          <a:p>
            <a:pPr marL="742950" lvl="0" indent="-742950">
              <a:lnSpc>
                <a:spcPct val="90000"/>
              </a:lnSpc>
              <a:buSzPts val="2400"/>
            </a:pPr>
            <a:r>
              <a:rPr lang="en-GB" sz="2800" dirty="0">
                <a:solidFill>
                  <a:schemeClr val="lt1"/>
                </a:solidFill>
              </a:rPr>
              <a:t>Document, Source 2</a:t>
            </a:r>
          </a:p>
        </p:txBody>
      </p:sp>
      <p:sp>
        <p:nvSpPr>
          <p:cNvPr id="80" name="Google Shape;80;g10b78f226a2_0_0"/>
          <p:cNvSpPr/>
          <p:nvPr/>
        </p:nvSpPr>
        <p:spPr>
          <a:xfrm>
            <a:off x="326575" y="1704724"/>
            <a:ext cx="6379025" cy="4921854"/>
          </a:xfrm>
          <a:prstGeom prst="rect">
            <a:avLst/>
          </a:prstGeom>
          <a:noFill/>
          <a:ln w="9525" cap="flat" cmpd="sng">
            <a:solidFill>
              <a:srgbClr val="A5A5A5"/>
            </a:solidFill>
            <a:prstDash val="dash"/>
            <a:round/>
            <a:headEnd type="none" w="sm" len="sm"/>
            <a:tailEnd type="none" w="sm" len="sm"/>
          </a:ln>
        </p:spPr>
        <p:txBody>
          <a:bodyPr spcFirstLastPara="1" wrap="square" lIns="91425" tIns="45700" rIns="91425" bIns="45700" anchor="t" anchorCtr="0">
            <a:noAutofit/>
          </a:bodyPr>
          <a:lstStyle/>
          <a:p>
            <a:pPr lvl="0" algn="just">
              <a:lnSpc>
                <a:spcPct val="150000"/>
              </a:lnSpc>
              <a:buSzPts val="2000"/>
            </a:pPr>
            <a:r>
              <a:rPr lang="fr-FR" dirty="0">
                <a:solidFill>
                  <a:schemeClr val="tx1"/>
                </a:solidFill>
              </a:rPr>
              <a:t>À partir de cette section, vous accéderez à une ressource sur les modèles de proposition de valeur proposés par différents schémas de distribution LMD dans des contextes urbains. Les villes européennes ont souvent des centres-villes historiques avec des restrictions de circulation en raison de la réduction des espaces, des rues et des infrastructures anciennes, des bâtiments monumentaux, etc. De nouveaux modèles LMD, obtenus en croisant l’analyse des besoins des opérateurs détaillants et l’analyse statistique des facteurs affectant les livraisons, peuvent aider à dériver des schémas de distribution plus efficaces, des villes plus intelligentes et des clients satisfaits.
</a:t>
            </a:r>
            <a:r>
              <a:rPr lang="it-IT" sz="1600" b="0" i="0" u="none" strike="noStrike" dirty="0">
                <a:solidFill>
                  <a:srgbClr val="000000"/>
                </a:solidFill>
                <a:effectLst/>
                <a:latin typeface="+mj-lt"/>
              </a:rPr>
              <a:t>Mangano, G.</a:t>
            </a:r>
            <a:r>
              <a:rPr lang="it-IT" sz="1600" dirty="0">
                <a:latin typeface="+mj-lt"/>
              </a:rPr>
              <a:t>, </a:t>
            </a:r>
            <a:r>
              <a:rPr lang="it-IT" sz="1600" b="0" i="0" u="none" strike="noStrike" dirty="0">
                <a:solidFill>
                  <a:srgbClr val="000000"/>
                </a:solidFill>
                <a:effectLst/>
                <a:latin typeface="+mj-lt"/>
              </a:rPr>
              <a:t>Zenezini, G., Cagliano, A. </a:t>
            </a:r>
            <a:r>
              <a:rPr lang="it-IT" sz="1600" dirty="0">
                <a:latin typeface="+mj-lt"/>
              </a:rPr>
              <a:t>C. (2021). </a:t>
            </a:r>
            <a:r>
              <a:rPr lang="en-US" sz="1600" dirty="0">
                <a:latin typeface="+mj-lt"/>
              </a:rPr>
              <a:t>Value Proposition for Sustainable Last-Mile Delivery. A Retailer Perspective</a:t>
            </a:r>
            <a:r>
              <a:rPr lang="cs-CZ" sz="1600" dirty="0">
                <a:latin typeface="+mj-lt"/>
              </a:rPr>
              <a:t>. </a:t>
            </a:r>
            <a:r>
              <a:rPr lang="cs-CZ" sz="1600" i="1" dirty="0">
                <a:latin typeface="+mj-lt"/>
              </a:rPr>
              <a:t>Sustainability</a:t>
            </a:r>
            <a:r>
              <a:rPr lang="cs-CZ" sz="1600" dirty="0">
                <a:latin typeface="+mj-lt"/>
              </a:rPr>
              <a:t>, </a:t>
            </a:r>
            <a:r>
              <a:rPr lang="cs-CZ" sz="1600" i="1" dirty="0">
                <a:latin typeface="+mj-lt"/>
              </a:rPr>
              <a:t>13</a:t>
            </a:r>
            <a:r>
              <a:rPr lang="it-IT" sz="1600" dirty="0">
                <a:latin typeface="+mj-lt"/>
              </a:rPr>
              <a:t>(29),</a:t>
            </a:r>
            <a:r>
              <a:rPr lang="cs-CZ" sz="1600" dirty="0">
                <a:latin typeface="+mj-lt"/>
              </a:rPr>
              <a:t> 3774. </a:t>
            </a:r>
            <a:r>
              <a:rPr lang="cs-CZ" sz="1600" dirty="0">
                <a:latin typeface="+mj-lt"/>
                <a:hlinkClick r:id="rId3"/>
              </a:rPr>
              <a:t>https://www.mdpi.com/2071-1050/13/7/3774</a:t>
            </a:r>
            <a:r>
              <a:rPr lang="cs-CZ" sz="1600" dirty="0">
                <a:latin typeface="+mj-lt"/>
              </a:rPr>
              <a:t> </a:t>
            </a:r>
            <a:endParaRPr sz="1600" dirty="0">
              <a:solidFill>
                <a:schemeClr val="lt1"/>
              </a:solidFill>
            </a:endParaRPr>
          </a:p>
          <a:p>
            <a:pPr marL="0" marR="0" lvl="0" indent="0" algn="l" rtl="0">
              <a:lnSpc>
                <a:spcPct val="150000"/>
              </a:lnSpc>
              <a:spcBef>
                <a:spcPts val="0"/>
              </a:spcBef>
              <a:spcAft>
                <a:spcPts val="0"/>
              </a:spcAft>
              <a:buClr>
                <a:srgbClr val="000000"/>
              </a:buClr>
              <a:buSzPts val="2000"/>
              <a:buFont typeface="Arial"/>
              <a:buNone/>
            </a:pPr>
            <a:endParaRPr sz="1600" dirty="0">
              <a:solidFill>
                <a:srgbClr val="7F7F7F"/>
              </a:solidFill>
            </a:endParaRPr>
          </a:p>
          <a:p>
            <a:pPr marL="0" marR="0" lvl="0" indent="0" algn="l" rtl="0">
              <a:lnSpc>
                <a:spcPct val="150000"/>
              </a:lnSpc>
              <a:spcBef>
                <a:spcPts val="0"/>
              </a:spcBef>
              <a:spcAft>
                <a:spcPts val="0"/>
              </a:spcAft>
              <a:buClr>
                <a:srgbClr val="000000"/>
              </a:buClr>
              <a:buSzPts val="2000"/>
              <a:buFont typeface="Arial"/>
              <a:buNone/>
            </a:pPr>
            <a:endParaRPr sz="1600" b="0" i="0" u="none" strike="noStrike" cap="none" dirty="0">
              <a:solidFill>
                <a:srgbClr val="7F7F7F"/>
              </a:solidFill>
              <a:latin typeface="Arial"/>
              <a:ea typeface="Arial"/>
              <a:cs typeface="Arial"/>
              <a:sym typeface="Arial"/>
            </a:endParaRPr>
          </a:p>
          <a:p>
            <a:pPr marL="0" marR="0" lvl="0" indent="0" algn="l" rtl="0">
              <a:lnSpc>
                <a:spcPct val="150000"/>
              </a:lnSpc>
              <a:spcBef>
                <a:spcPts val="0"/>
              </a:spcBef>
              <a:spcAft>
                <a:spcPts val="0"/>
              </a:spcAft>
              <a:buClr>
                <a:srgbClr val="000000"/>
              </a:buClr>
              <a:buSzPts val="2000"/>
              <a:buFont typeface="Arial"/>
              <a:buNone/>
            </a:pPr>
            <a:endParaRPr sz="1600" b="0" i="0" u="none" strike="noStrike" cap="none" dirty="0">
              <a:solidFill>
                <a:schemeClr val="lt1"/>
              </a:solidFill>
              <a:latin typeface="Arial"/>
              <a:ea typeface="Arial"/>
              <a:cs typeface="Arial"/>
              <a:sym typeface="Arial"/>
            </a:endParaRPr>
          </a:p>
        </p:txBody>
      </p:sp>
      <p:pic>
        <p:nvPicPr>
          <p:cNvPr id="3" name="Immagine 2">
            <a:extLst>
              <a:ext uri="{FF2B5EF4-FFF2-40B4-BE49-F238E27FC236}">
                <a16:creationId xmlns:a16="http://schemas.microsoft.com/office/drawing/2014/main" id="{05920719-985E-C3D7-B3DA-EE338B09C1D8}"/>
              </a:ext>
            </a:extLst>
          </p:cNvPr>
          <p:cNvPicPr>
            <a:picLocks noChangeAspect="1"/>
          </p:cNvPicPr>
          <p:nvPr/>
        </p:nvPicPr>
        <p:blipFill>
          <a:blip r:embed="rId4"/>
          <a:stretch>
            <a:fillRect/>
          </a:stretch>
        </p:blipFill>
        <p:spPr>
          <a:xfrm>
            <a:off x="6931377" y="2991984"/>
            <a:ext cx="1806222" cy="1806222"/>
          </a:xfrm>
          <a:prstGeom prst="rect">
            <a:avLst/>
          </a:prstGeom>
        </p:spPr>
      </p:pic>
      <p:pic>
        <p:nvPicPr>
          <p:cNvPr id="2" name="Immagine 1">
            <a:extLst>
              <a:ext uri="{FF2B5EF4-FFF2-40B4-BE49-F238E27FC236}">
                <a16:creationId xmlns:a16="http://schemas.microsoft.com/office/drawing/2014/main" id="{1BBA2CED-14F6-2CC7-7891-F636416B1200}"/>
              </a:ext>
            </a:extLst>
          </p:cNvPr>
          <p:cNvPicPr>
            <a:picLocks noChangeAspect="1"/>
          </p:cNvPicPr>
          <p:nvPr/>
        </p:nvPicPr>
        <p:blipFill>
          <a:blip r:embed="rId5"/>
          <a:stretch>
            <a:fillRect/>
          </a:stretch>
        </p:blipFill>
        <p:spPr>
          <a:xfrm>
            <a:off x="5614275" y="5679622"/>
            <a:ext cx="841321" cy="835224"/>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g10b78f226a2_0_0"/>
          <p:cNvSpPr txBox="1">
            <a:spLocks noGrp="1"/>
          </p:cNvSpPr>
          <p:nvPr>
            <p:ph type="sldNum" idx="12"/>
          </p:nvPr>
        </p:nvSpPr>
        <p:spPr>
          <a:xfrm>
            <a:off x="7046913" y="6519863"/>
            <a:ext cx="2133600" cy="3651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Clr>
                <a:srgbClr val="000000"/>
              </a:buClr>
              <a:buSzPts val="1000"/>
              <a:buFont typeface="Arial"/>
              <a:buNone/>
            </a:pPr>
            <a:fld id="{00000000-1234-1234-1234-123412341234}" type="slidenum">
              <a:rPr lang="es-ES"/>
              <a:pPr marL="0" lvl="0" indent="0" algn="r" rtl="0">
                <a:spcBef>
                  <a:spcPts val="0"/>
                </a:spcBef>
                <a:spcAft>
                  <a:spcPts val="0"/>
                </a:spcAft>
                <a:buClr>
                  <a:srgbClr val="000000"/>
                </a:buClr>
                <a:buSzPts val="1000"/>
                <a:buFont typeface="Arial"/>
                <a:buNone/>
              </a:pPr>
              <a:t>8</a:t>
            </a:fld>
            <a:endParaRPr/>
          </a:p>
        </p:txBody>
      </p:sp>
      <p:sp>
        <p:nvSpPr>
          <p:cNvPr id="79" name="Google Shape;79;g10b78f226a2_0_0"/>
          <p:cNvSpPr txBox="1"/>
          <p:nvPr/>
        </p:nvSpPr>
        <p:spPr>
          <a:xfrm>
            <a:off x="311650" y="1048402"/>
            <a:ext cx="8510100" cy="486600"/>
          </a:xfrm>
          <a:prstGeom prst="rect">
            <a:avLst/>
          </a:prstGeom>
          <a:solidFill>
            <a:srgbClr val="18C320"/>
          </a:solidFill>
          <a:ln w="9525" cap="flat" cmpd="sng">
            <a:solidFill>
              <a:srgbClr val="00B050"/>
            </a:solidFill>
            <a:prstDash val="solid"/>
            <a:round/>
            <a:headEnd type="none" w="sm" len="sm"/>
            <a:tailEnd type="none" w="sm" len="sm"/>
          </a:ln>
        </p:spPr>
        <p:txBody>
          <a:bodyPr spcFirstLastPara="1" wrap="square" lIns="91425" tIns="45700" rIns="91425" bIns="45700" anchor="b" anchorCtr="0">
            <a:normAutofit/>
          </a:bodyPr>
          <a:lstStyle/>
          <a:p>
            <a:pPr marL="742950" lvl="0" indent="-742950">
              <a:lnSpc>
                <a:spcPct val="90000"/>
              </a:lnSpc>
              <a:buSzPts val="2400"/>
            </a:pPr>
            <a:r>
              <a:rPr lang="it-IT" sz="2800" dirty="0">
                <a:solidFill>
                  <a:schemeClr val="lt1"/>
                </a:solidFill>
              </a:rPr>
              <a:t>Exercices: Questions ouvertes</a:t>
            </a:r>
            <a:endParaRPr lang="en-GB" sz="2800" dirty="0">
              <a:solidFill>
                <a:schemeClr val="lt1"/>
              </a:solidFill>
            </a:endParaRPr>
          </a:p>
        </p:txBody>
      </p:sp>
      <p:sp>
        <p:nvSpPr>
          <p:cNvPr id="80" name="Google Shape;80;g10b78f226a2_0_0"/>
          <p:cNvSpPr/>
          <p:nvPr/>
        </p:nvSpPr>
        <p:spPr>
          <a:xfrm>
            <a:off x="326575" y="1704724"/>
            <a:ext cx="8477700" cy="4360174"/>
          </a:xfrm>
          <a:prstGeom prst="rect">
            <a:avLst/>
          </a:prstGeom>
          <a:noFill/>
          <a:ln w="9525" cap="flat" cmpd="sng">
            <a:solidFill>
              <a:srgbClr val="A5A5A5"/>
            </a:solidFill>
            <a:prstDash val="dash"/>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2000"/>
              <a:buFont typeface="Arial"/>
              <a:buNone/>
            </a:pPr>
            <a:endParaRPr lang="en-GB" sz="1600" b="0" i="0" u="none" strike="noStrike" cap="none" dirty="0">
              <a:solidFill>
                <a:srgbClr val="7F7F7F"/>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000"/>
              <a:buFont typeface="Arial"/>
              <a:buNone/>
            </a:pPr>
            <a:endParaRPr lang="en-GB" sz="1600" b="0" i="0" u="none" strike="noStrike" cap="none" dirty="0">
              <a:solidFill>
                <a:schemeClr val="lt1"/>
              </a:solidFill>
              <a:latin typeface="Arial"/>
              <a:ea typeface="Arial"/>
              <a:cs typeface="Arial"/>
              <a:sym typeface="Arial"/>
            </a:endParaRPr>
          </a:p>
        </p:txBody>
      </p:sp>
      <p:sp>
        <p:nvSpPr>
          <p:cNvPr id="6" name="CasellaDiTesto 5">
            <a:extLst>
              <a:ext uri="{FF2B5EF4-FFF2-40B4-BE49-F238E27FC236}">
                <a16:creationId xmlns:a16="http://schemas.microsoft.com/office/drawing/2014/main" id="{7E5C93E5-8DD8-5725-C137-49720D458E1C}"/>
              </a:ext>
            </a:extLst>
          </p:cNvPr>
          <p:cNvSpPr txBox="1"/>
          <p:nvPr/>
        </p:nvSpPr>
        <p:spPr>
          <a:xfrm>
            <a:off x="475808" y="1852873"/>
            <a:ext cx="8125932" cy="4031873"/>
          </a:xfrm>
          <a:prstGeom prst="rect">
            <a:avLst/>
          </a:prstGeom>
          <a:noFill/>
        </p:spPr>
        <p:txBody>
          <a:bodyPr wrap="square">
            <a:spAutoFit/>
          </a:bodyPr>
          <a:lstStyle/>
          <a:p>
            <a:r>
              <a:rPr lang="fr-FR" sz="1600" dirty="0"/>
              <a:t>Veuillez réfléchir et essayer de répondre avec vos propres mots aux questions ouvertes suivantes, conçues pour vous aider à maîtriser les sujets de cette capsule:</a:t>
            </a:r>
          </a:p>
          <a:p>
            <a:r>
              <a:rPr lang="fr-FR" sz="1600" dirty="0"/>
              <a:t>
Comment le LMD peut-il promouvoir la croissance économique dans les zones rurales et isolées des pays en développement ?
</a:t>
            </a:r>
          </a:p>
          <a:p>
            <a:r>
              <a:rPr lang="fr-FR" sz="1600" dirty="0"/>
              <a:t>Comment LMD peut-il soutenir l’entrepreneuriat local et la mise en place de nouveaux services et activités économiques dans les économies émergentes ?
</a:t>
            </a:r>
          </a:p>
          <a:p>
            <a:r>
              <a:rPr lang="fr-FR" sz="1600" dirty="0"/>
              <a:t>Comment LMD peut-il aider à concevoir de nouveaux schémas de distribution en contexte urbain, pour approvisionner les centres-villes en stocks sans les bloquer et les polluer ?
</a:t>
            </a:r>
            <a:endParaRPr lang="en-US" sz="1600" dirty="0"/>
          </a:p>
          <a:p>
            <a:endParaRPr lang="en-US" sz="1600" dirty="0"/>
          </a:p>
          <a:p>
            <a:endParaRPr lang="en-US" sz="1600" dirty="0"/>
          </a:p>
          <a:p>
            <a:endParaRPr lang="en-US" sz="1600" dirty="0"/>
          </a:p>
        </p:txBody>
      </p:sp>
      <p:pic>
        <p:nvPicPr>
          <p:cNvPr id="2" name="Immagine 1">
            <a:extLst>
              <a:ext uri="{FF2B5EF4-FFF2-40B4-BE49-F238E27FC236}">
                <a16:creationId xmlns:a16="http://schemas.microsoft.com/office/drawing/2014/main" id="{84F3A352-B56D-E8B9-760B-52BD49762ABB}"/>
              </a:ext>
            </a:extLst>
          </p:cNvPr>
          <p:cNvPicPr>
            <a:picLocks noChangeAspect="1"/>
          </p:cNvPicPr>
          <p:nvPr/>
        </p:nvPicPr>
        <p:blipFill>
          <a:blip r:embed="rId3"/>
          <a:stretch>
            <a:fillRect/>
          </a:stretch>
        </p:blipFill>
        <p:spPr>
          <a:xfrm>
            <a:off x="7280677" y="4599318"/>
            <a:ext cx="1321063" cy="1252394"/>
          </a:xfrm>
          <a:prstGeom prst="rect">
            <a:avLst/>
          </a:prstGeom>
        </p:spPr>
      </p:pic>
    </p:spTree>
    <p:extLst>
      <p:ext uri="{BB962C8B-B14F-4D97-AF65-F5344CB8AC3E}">
        <p14:creationId xmlns:p14="http://schemas.microsoft.com/office/powerpoint/2010/main" val="1073084995"/>
      </p:ext>
    </p:extLst>
  </p:cSld>
  <p:clrMapOvr>
    <a:masterClrMapping/>
  </p:clrMapOvr>
</p:sld>
</file>

<file path=ppt/theme/theme1.xml><?xml version="1.0" encoding="utf-8"?>
<a:theme xmlns:a="http://schemas.openxmlformats.org/drawingml/2006/main" name="Aspecto">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8060</TotalTime>
  <Words>739</Words>
  <Application>Microsoft Office PowerPoint</Application>
  <PresentationFormat>Affichage à l'écran (4:3)</PresentationFormat>
  <Paragraphs>67</Paragraphs>
  <Slides>8</Slides>
  <Notes>7</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8</vt:i4>
      </vt:variant>
    </vt:vector>
  </HeadingPairs>
  <TitlesOfParts>
    <vt:vector size="13" baseType="lpstr">
      <vt:lpstr>Arial</vt:lpstr>
      <vt:lpstr>Calibri</vt:lpstr>
      <vt:lpstr>Cambria</vt:lpstr>
      <vt:lpstr>Noto Sans Symbols</vt:lpstr>
      <vt:lpstr>Aspecto</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i.virgel</dc:creator>
  <cp:lastModifiedBy>Emilie DE MIGUEL</cp:lastModifiedBy>
  <cp:revision>104</cp:revision>
  <dcterms:created xsi:type="dcterms:W3CDTF">2016-11-18T09:55:38Z</dcterms:created>
  <dcterms:modified xsi:type="dcterms:W3CDTF">2022-10-28T16:08:52Z</dcterms:modified>
</cp:coreProperties>
</file>