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256" r:id="rId2"/>
    <p:sldId id="257" r:id="rId3"/>
    <p:sldId id="296" r:id="rId4"/>
    <p:sldId id="297" r:id="rId5"/>
    <p:sldId id="271" r:id="rId6"/>
    <p:sldId id="261" r:id="rId7"/>
    <p:sldId id="265" r:id="rId8"/>
    <p:sldId id="269" r:id="rId9"/>
    <p:sldId id="267" r:id="rId10"/>
    <p:sldId id="266" r:id="rId11"/>
    <p:sldId id="272"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1636"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it-IT" dirty="0"/>
              <a:t>G he</a:t>
            </a: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74062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0185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80831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6427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it-IT" dirty="0"/>
              <a:t>G he</a:t>
            </a: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49905" y="6353327"/>
            <a:ext cx="4325556"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boundlogistics.com/cms/article/protecting-health-safety-and-final-mile-delivery-during-a-pandemi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wilke-maack.de/wp-content/uploads/2020/07/report_social_conditions_in_logistics.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orbes.com/sites/forbesbusinessdevelopmentcouncil/2018/04/27/five-reasons-to-pursue-a-career-in-logistics/?sh=7a4f33ac73e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morganmckinley.com/ie/article/why-career-logistics-advantag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decco.co.uk/blog/top-10-skills-needed-to-work-in-logistic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www.thecooperativelogisticsnetwork.com/blog/2021/04/28/simple-ways-for-freight-forwarders-to-reduce-stress-at-the-workspa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lloydsloadinglist.com/freight-directory/news/Stress-mounts-among-transport-and-logistics-staff/80557.htm#.Yk2MJDUzW3C" TargetMode="External"/><Relationship Id="rId4" Type="http://schemas.openxmlformats.org/officeDocument/2006/relationships/hyperlink" Target="https://www.proquest.com/openview/8cc2d0de57d2d5e0c97d62617f2a996c/1?pq-origsite=gscholar&amp;cbl=203347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2.5.6</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fr-FR" sz="2400" b="1" dirty="0">
                <a:solidFill>
                  <a:schemeClr val="dk1"/>
                </a:solidFill>
              </a:rPr>
              <a:t>Attractivité et conditions de travail des activités LMD</a:t>
            </a:r>
            <a:endParaRPr lang="en-US"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2 : Opérations logistiques LMD et impacts</a:t>
            </a:r>
            <a:endParaRPr lang="fr-F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dirty="0">
                <a:solidFill>
                  <a:schemeClr val="dk1"/>
                </a:solidFill>
              </a:rPr>
              <a:t>UNITÉ 5 : Impacts environnementaux et sociaux de LMD </a:t>
            </a:r>
            <a:r>
              <a:rPr lang="fr-FR" sz="2000" b="1" dirty="0" err="1">
                <a:solidFill>
                  <a:schemeClr val="dk1"/>
                </a:solidFill>
              </a:rPr>
              <a:t>Logistics</a:t>
            </a:r>
            <a:endParaRPr lang="en-US"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10</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4</a:t>
            </a:r>
            <a:endParaRPr lang="en-GB" sz="2800" dirty="0">
              <a:solidFill>
                <a:schemeClr val="lt1"/>
              </a:solidFill>
            </a:endParaRPr>
          </a:p>
        </p:txBody>
      </p:sp>
      <p:sp>
        <p:nvSpPr>
          <p:cNvPr id="80" name="Google Shape;80;g10b78f226a2_0_0"/>
          <p:cNvSpPr/>
          <p:nvPr/>
        </p:nvSpPr>
        <p:spPr>
          <a:xfrm>
            <a:off x="326575" y="1704724"/>
            <a:ext cx="8477700" cy="436017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endParaRPr>
          </a:p>
          <a:p>
            <a:pPr lvl="0" algn="just">
              <a:buSzPts val="2000"/>
            </a:pPr>
            <a:endParaRPr lang="en-GB" sz="1600" dirty="0">
              <a:solidFill>
                <a:schemeClr val="tx1"/>
              </a:solidFill>
            </a:endParaRPr>
          </a:p>
          <a:p>
            <a:pPr lvl="0" algn="just">
              <a:buSzPts val="2000"/>
            </a:pPr>
            <a:endParaRPr lang="en-GB" sz="1600" dirty="0">
              <a:solidFill>
                <a:schemeClr val="tx1"/>
              </a:solidFill>
            </a:endParaRPr>
          </a:p>
          <a:p>
            <a:pPr lvl="0" algn="just">
              <a:buSzPts val="2000"/>
            </a:pPr>
            <a:endParaRPr lang="en-GB" sz="1600" dirty="0">
              <a:solidFill>
                <a:schemeClr val="tx1"/>
              </a:solidFill>
            </a:endParaRPr>
          </a:p>
          <a:p>
            <a:pPr lvl="0" algn="just">
              <a:buSzPts val="2000"/>
            </a:pPr>
            <a:r>
              <a:rPr lang="fr-FR" sz="1600" dirty="0">
                <a:solidFill>
                  <a:schemeClr val="tx1"/>
                </a:solidFill>
              </a:rPr>
              <a:t>À partir de cette section, vous accéderez à des ressources sur les conditions sociales liées au travail dans la logistique et aux sujets de santé et de sécurité émergeant dans LMD pendant la pandémie.
</a:t>
            </a:r>
            <a:endParaRPr lang="en-GB" sz="1600" dirty="0">
              <a:solidFill>
                <a:schemeClr val="tx1"/>
              </a:solidFill>
            </a:endParaRPr>
          </a:p>
          <a:p>
            <a:pPr lvl="0" algn="just">
              <a:buSzPts val="2000"/>
            </a:pPr>
            <a:r>
              <a:rPr lang="en-GB" sz="1600" dirty="0">
                <a:solidFill>
                  <a:schemeClr val="tx1"/>
                </a:solidFill>
              </a:rPr>
              <a:t>Scullion, M. (2 </a:t>
            </a:r>
            <a:r>
              <a:rPr lang="en-GB" sz="1600" dirty="0" err="1">
                <a:solidFill>
                  <a:schemeClr val="tx1"/>
                </a:solidFill>
              </a:rPr>
              <a:t>septembre</a:t>
            </a:r>
            <a:r>
              <a:rPr lang="en-GB" sz="1600" dirty="0">
                <a:solidFill>
                  <a:schemeClr val="tx1"/>
                </a:solidFill>
              </a:rPr>
              <a:t> 2020). Protecting Health, Safety, and Final-Mile Delivery During a Pandemic. </a:t>
            </a:r>
            <a:r>
              <a:rPr lang="en-GB" sz="1600" i="1" dirty="0">
                <a:solidFill>
                  <a:schemeClr val="tx1"/>
                </a:solidFill>
              </a:rPr>
              <a:t>Inbound Logistics</a:t>
            </a:r>
            <a:r>
              <a:rPr lang="en-GB" sz="1600" dirty="0">
                <a:solidFill>
                  <a:schemeClr val="tx1"/>
                </a:solidFill>
              </a:rPr>
              <a:t>. </a:t>
            </a:r>
            <a:r>
              <a:rPr lang="en-GB" sz="1600" dirty="0">
                <a:solidFill>
                  <a:schemeClr val="tx1"/>
                </a:solidFill>
                <a:hlinkClick r:id="rId3"/>
              </a:rPr>
              <a:t>https://www.inboundlogistics.com/cms/article/protecting-health-safety-and-final-mile-delivery-during-a-pandemic/</a:t>
            </a:r>
            <a:r>
              <a:rPr lang="en-GB" sz="1600" dirty="0">
                <a:solidFill>
                  <a:schemeClr val="tx1"/>
                </a:solidFill>
              </a:rPr>
              <a:t> </a:t>
            </a:r>
          </a:p>
          <a:p>
            <a:pPr lvl="0" algn="just">
              <a:buSzPts val="2000"/>
            </a:pPr>
            <a:endParaRPr lang="en-GB" sz="1600" dirty="0">
              <a:solidFill>
                <a:schemeClr val="tx1"/>
              </a:solidFill>
            </a:endParaRPr>
          </a:p>
          <a:p>
            <a:pPr lvl="0" algn="just">
              <a:buSzPts val="2000"/>
            </a:pPr>
            <a:r>
              <a:rPr lang="en-GB" sz="1600" dirty="0" err="1">
                <a:solidFill>
                  <a:schemeClr val="tx1"/>
                </a:solidFill>
              </a:rPr>
              <a:t>Maack</a:t>
            </a:r>
            <a:r>
              <a:rPr lang="en-GB" sz="1600" dirty="0">
                <a:solidFill>
                  <a:schemeClr val="tx1"/>
                </a:solidFill>
              </a:rPr>
              <a:t>, W. (2019): Social conditions in logistics in Europe: focus on road transport. Final report. EVA – </a:t>
            </a:r>
            <a:r>
              <a:rPr lang="en-GB" sz="1600" i="1" dirty="0" err="1">
                <a:solidFill>
                  <a:schemeClr val="tx1"/>
                </a:solidFill>
              </a:rPr>
              <a:t>Europäische</a:t>
            </a:r>
            <a:r>
              <a:rPr lang="en-GB" sz="1600" i="1" dirty="0">
                <a:solidFill>
                  <a:schemeClr val="tx1"/>
                </a:solidFill>
              </a:rPr>
              <a:t> Akademie für </a:t>
            </a:r>
            <a:r>
              <a:rPr lang="en-GB" sz="1600" i="1" dirty="0" err="1">
                <a:solidFill>
                  <a:schemeClr val="tx1"/>
                </a:solidFill>
              </a:rPr>
              <a:t>umweltorientierten</a:t>
            </a:r>
            <a:r>
              <a:rPr lang="en-GB" sz="1600" i="1" dirty="0">
                <a:solidFill>
                  <a:schemeClr val="tx1"/>
                </a:solidFill>
              </a:rPr>
              <a:t> </a:t>
            </a:r>
            <a:r>
              <a:rPr lang="en-GB" sz="1600" i="1" dirty="0" err="1">
                <a:solidFill>
                  <a:schemeClr val="tx1"/>
                </a:solidFill>
              </a:rPr>
              <a:t>Verkehr</a:t>
            </a:r>
            <a:r>
              <a:rPr lang="en-GB" sz="1600" i="1" dirty="0">
                <a:solidFill>
                  <a:schemeClr val="tx1"/>
                </a:solidFill>
              </a:rPr>
              <a:t> </a:t>
            </a:r>
            <a:r>
              <a:rPr lang="en-GB" sz="1600" i="1" dirty="0" err="1">
                <a:solidFill>
                  <a:schemeClr val="tx1"/>
                </a:solidFill>
              </a:rPr>
              <a:t>gGmbH</a:t>
            </a:r>
            <a:r>
              <a:rPr lang="en-GB" sz="1600" dirty="0">
                <a:solidFill>
                  <a:schemeClr val="tx1"/>
                </a:solidFill>
              </a:rPr>
              <a:t>. </a:t>
            </a:r>
            <a:r>
              <a:rPr lang="en-GB" sz="1600" dirty="0">
                <a:solidFill>
                  <a:schemeClr val="tx1"/>
                </a:solidFill>
                <a:hlinkClick r:id="rId4"/>
              </a:rPr>
              <a:t>https://www.wilke-maack.de/wp-content/uploads/2020/07/report_social_conditions_in_logistics.pdf</a:t>
            </a:r>
            <a:r>
              <a:rPr lang="en-GB" sz="1600" dirty="0">
                <a:solidFill>
                  <a:schemeClr val="tx1"/>
                </a:solidFill>
              </a:rPr>
              <a:t> </a:t>
            </a: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chemeClr val="lt1"/>
              </a:solidFill>
              <a:latin typeface="Arial"/>
              <a:ea typeface="Arial"/>
              <a:cs typeface="Arial"/>
              <a:sym typeface="Arial"/>
            </a:endParaRPr>
          </a:p>
        </p:txBody>
      </p:sp>
      <p:pic>
        <p:nvPicPr>
          <p:cNvPr id="2" name="Immagine 1">
            <a:extLst>
              <a:ext uri="{FF2B5EF4-FFF2-40B4-BE49-F238E27FC236}">
                <a16:creationId xmlns:a16="http://schemas.microsoft.com/office/drawing/2014/main" id="{38CAC4BA-6B60-C95A-7135-E38993CE3948}"/>
              </a:ext>
            </a:extLst>
          </p:cNvPr>
          <p:cNvPicPr>
            <a:picLocks noChangeAspect="1"/>
          </p:cNvPicPr>
          <p:nvPr/>
        </p:nvPicPr>
        <p:blipFill>
          <a:blip r:embed="rId5"/>
          <a:stretch>
            <a:fillRect/>
          </a:stretch>
        </p:blipFill>
        <p:spPr>
          <a:xfrm>
            <a:off x="319069" y="1822305"/>
            <a:ext cx="837876" cy="83263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11</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it-IT" sz="2800" dirty="0">
                <a:solidFill>
                  <a:schemeClr val="lt1"/>
                </a:solidFill>
              </a:rPr>
              <a:t>Exercices: Questions ouvertes</a:t>
            </a:r>
            <a:endParaRPr lang="en-GB" sz="2800" dirty="0">
              <a:solidFill>
                <a:schemeClr val="lt1"/>
              </a:solidFill>
            </a:endParaRPr>
          </a:p>
        </p:txBody>
      </p:sp>
      <p:sp>
        <p:nvSpPr>
          <p:cNvPr id="80" name="Google Shape;80;g10b78f226a2_0_0"/>
          <p:cNvSpPr/>
          <p:nvPr/>
        </p:nvSpPr>
        <p:spPr>
          <a:xfrm>
            <a:off x="326575" y="1704724"/>
            <a:ext cx="8477700" cy="436017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chemeClr val="lt1"/>
              </a:solidFill>
              <a:latin typeface="Arial"/>
              <a:ea typeface="Arial"/>
              <a:cs typeface="Arial"/>
              <a:sym typeface="Arial"/>
            </a:endParaRPr>
          </a:p>
        </p:txBody>
      </p:sp>
      <p:sp>
        <p:nvSpPr>
          <p:cNvPr id="6" name="CasellaDiTesto 5">
            <a:extLst>
              <a:ext uri="{FF2B5EF4-FFF2-40B4-BE49-F238E27FC236}">
                <a16:creationId xmlns:a16="http://schemas.microsoft.com/office/drawing/2014/main" id="{7E5C93E5-8DD8-5725-C137-49720D458E1C}"/>
              </a:ext>
            </a:extLst>
          </p:cNvPr>
          <p:cNvSpPr txBox="1"/>
          <p:nvPr/>
        </p:nvSpPr>
        <p:spPr>
          <a:xfrm>
            <a:off x="475808" y="1852873"/>
            <a:ext cx="8125932" cy="5016758"/>
          </a:xfrm>
          <a:prstGeom prst="rect">
            <a:avLst/>
          </a:prstGeom>
          <a:noFill/>
        </p:spPr>
        <p:txBody>
          <a:bodyPr wrap="square">
            <a:spAutoFit/>
          </a:bodyPr>
          <a:lstStyle/>
          <a:p>
            <a:r>
              <a:rPr lang="fr-FR" sz="1600" dirty="0"/>
              <a:t>Veuillez réfléchir et essayer de répondre avec vos propres mots aux questions ouvertes suivantes, conçues pour vous aider à maîtriser les sujets de cette capsule:
</a:t>
            </a:r>
            <a:endParaRPr lang="en-US" sz="1600" dirty="0"/>
          </a:p>
          <a:p>
            <a:r>
              <a:rPr lang="fr-FR" sz="1600" dirty="0"/>
              <a:t>Quelles opportunités une carrière en logistique offre-t-elle aux jeunes professionnels ?</a:t>
            </a:r>
          </a:p>
          <a:p>
            <a:r>
              <a:rPr lang="fr-FR" sz="1600" dirty="0"/>
              <a:t>
Quels facteurs permettent aux entreprises de la logistique d’obtenir un avantage concurrentiel par rapport aux principaux concurrents ?</a:t>
            </a:r>
          </a:p>
          <a:p>
            <a:r>
              <a:rPr lang="fr-FR" sz="1600" dirty="0"/>
              <a:t>
Quel ensemble de compétences, d’attitude et d’état d’esprit d’un opérateur convient le mieux au secteur de la logistique ?</a:t>
            </a:r>
          </a:p>
          <a:p>
            <a:r>
              <a:rPr lang="fr-FR" sz="1600" dirty="0"/>
              <a:t>
Quels sont les principaux défis et points de pression auxquels un opérateur logistique sera probablement confronté dans sa carrière?</a:t>
            </a:r>
          </a:p>
          <a:p>
            <a:r>
              <a:rPr lang="fr-FR" sz="1600" dirty="0"/>
              <a:t>
Quels sont les principaux problèmes liés aux conditions sociales du secteur de la logistique?
</a:t>
            </a:r>
            <a:endParaRPr lang="en-US" sz="1600" dirty="0"/>
          </a:p>
          <a:p>
            <a:endParaRPr lang="en-US" sz="1600" dirty="0"/>
          </a:p>
          <a:p>
            <a:endParaRPr lang="en-US" sz="1600" dirty="0"/>
          </a:p>
          <a:p>
            <a:endParaRPr lang="en-US" sz="1600" dirty="0"/>
          </a:p>
        </p:txBody>
      </p:sp>
      <p:pic>
        <p:nvPicPr>
          <p:cNvPr id="2" name="Picture 3">
            <a:extLst>
              <a:ext uri="{FF2B5EF4-FFF2-40B4-BE49-F238E27FC236}">
                <a16:creationId xmlns:a16="http://schemas.microsoft.com/office/drawing/2014/main" id="{297A221D-49F1-4861-6EFB-C9C61D42DED1}"/>
              </a:ext>
            </a:extLst>
          </p:cNvPr>
          <p:cNvPicPr>
            <a:picLocks noChangeAspect="1" noChangeArrowheads="1"/>
          </p:cNvPicPr>
          <p:nvPr/>
        </p:nvPicPr>
        <p:blipFill>
          <a:blip r:embed="rId3"/>
          <a:srcRect/>
          <a:stretch>
            <a:fillRect/>
          </a:stretch>
        </p:blipFill>
        <p:spPr bwMode="auto">
          <a:xfrm>
            <a:off x="7477220" y="5599670"/>
            <a:ext cx="1190972" cy="1129327"/>
          </a:xfrm>
          <a:prstGeom prst="rect">
            <a:avLst/>
          </a:prstGeom>
          <a:noFill/>
          <a:ln w="9525">
            <a:noFill/>
            <a:miter lim="800000"/>
            <a:headEnd/>
            <a:tailEnd/>
          </a:ln>
        </p:spPr>
      </p:pic>
    </p:spTree>
    <p:extLst>
      <p:ext uri="{BB962C8B-B14F-4D97-AF65-F5344CB8AC3E}">
        <p14:creationId xmlns:p14="http://schemas.microsoft.com/office/powerpoint/2010/main" val="107308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s-ES" sz="1600" dirty="0">
                <a:solidFill>
                  <a:schemeClr val="tx1"/>
                </a:solidFill>
              </a:rPr>
              <a:t>n/a</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Cisita Parma </a:t>
            </a:r>
            <a:r>
              <a:rPr lang="en-US" sz="1600" dirty="0" err="1">
                <a:solidFill>
                  <a:schemeClr val="dk1"/>
                </a:solidFill>
              </a:rPr>
              <a:t>Scarl</a:t>
            </a:r>
            <a:r>
              <a:rPr lang="en-US" sz="1600" dirty="0">
                <a:solidFill>
                  <a:schemeClr val="dk1"/>
                </a:solidFill>
              </a:rPr>
              <a:t> &amp; NVF National Training Fund &amp; SUSMILE Consortium</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
        <p:nvSpPr>
          <p:cNvPr id="2" name="Google Shape;36;g10b78f225a7_0_0">
            <a:extLst>
              <a:ext uri="{FF2B5EF4-FFF2-40B4-BE49-F238E27FC236}">
                <a16:creationId xmlns:a16="http://schemas.microsoft.com/office/drawing/2014/main" id="{0004FFAF-C848-7014-EFF7-6C68F2B669D7}"/>
              </a:ext>
            </a:extLst>
          </p:cNvPr>
          <p:cNvSpPr txBox="1"/>
          <p:nvPr/>
        </p:nvSpPr>
        <p:spPr>
          <a:xfrm>
            <a:off x="4793300" y="1382674"/>
            <a:ext cx="4160400" cy="132339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just">
              <a:buSzPts val="3200"/>
            </a:pPr>
            <a:r>
              <a:rPr lang="fr-FR" sz="1600" dirty="0">
                <a:solidFill>
                  <a:schemeClr val="dk1"/>
                </a:solidFill>
              </a:rPr>
              <a:t>Cette capsule peut être un document d’étude autonome. Néanmoins, veuillez consulter les chapitres 1 et 2 pour une meilleure compréhension des fonctionnalités LMD</a:t>
            </a:r>
            <a:endParaRPr sz="200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3754874"/>
          </a:xfrm>
          <a:prstGeom prst="rect">
            <a:avLst/>
          </a:prstGeom>
          <a:ln>
            <a:solidFill>
              <a:schemeClr val="tx1">
                <a:lumMod val="50000"/>
                <a:lumOff val="50000"/>
              </a:schemeClr>
            </a:solidFill>
            <a:prstDash val="dash"/>
          </a:ln>
        </p:spPr>
        <p:txBody>
          <a:bodyPr wrap="square">
            <a:spAutoFit/>
          </a:bodyPr>
          <a:lstStyle/>
          <a:p>
            <a:pPr algn="just"/>
            <a:r>
              <a:rPr lang="fr-FR" sz="2000" dirty="0">
                <a:latin typeface="+mj-lt"/>
              </a:rPr>
              <a:t>Le premier objectif de cette capsule est d’offrir aux apprenants des ressources qualifiées pour leur faire comprendre l’opportunité de choisir une carrière dans la logistique et dans le secteur LMD. Le deuxième objectif est d’informer (éventuellement) les futurs cadres intermédiaires et chefs d’équipe sur les questions à prendre en compte et à traiter concernant le bien-être et les conditions de travail des travailleurs chez LMD</a:t>
            </a:r>
            <a:r>
              <a:rPr lang="en-US" sz="2000" b="0" i="0" u="none" strike="noStrike" dirty="0">
                <a:solidFill>
                  <a:srgbClr val="000000"/>
                </a:solidFill>
                <a:effectLst/>
                <a:latin typeface="+mj-lt"/>
              </a:rPr>
              <a:t>.</a:t>
            </a:r>
            <a:endParaRPr lang="en-US" sz="2000" b="0" dirty="0">
              <a:effectLst/>
              <a:latin typeface="+mj-lt"/>
            </a:endParaRPr>
          </a:p>
          <a:p>
            <a:br>
              <a:rPr lang="en-US" sz="2800" dirty="0"/>
            </a:br>
            <a:br>
              <a:rPr lang="en-GB" dirty="0"/>
            </a:br>
            <a:br>
              <a:rPr lang="en-GB" dirty="0"/>
            </a:br>
            <a:br>
              <a:rPr lang="en-GB" dirty="0"/>
            </a:br>
            <a:br>
              <a:rPr lang="en-GB" dirty="0"/>
            </a:br>
            <a:endParaRPr lang="en-GB" dirty="0"/>
          </a:p>
        </p:txBody>
      </p:sp>
      <p:graphicFrame>
        <p:nvGraphicFramePr>
          <p:cNvPr id="6" name="5 Tabla"/>
          <p:cNvGraphicFramePr>
            <a:graphicFrameLocks noGrp="1"/>
          </p:cNvGraphicFramePr>
          <p:nvPr>
            <p:extLst>
              <p:ext uri="{D42A27DB-BD31-4B8C-83A1-F6EECF244321}">
                <p14:modId xmlns:p14="http://schemas.microsoft.com/office/powerpoint/2010/main" val="2790045184"/>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919668309"/>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Arial"/>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err="1">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3852064654"/>
              </p:ext>
            </p:extLst>
          </p:nvPr>
        </p:nvGraphicFramePr>
        <p:xfrm>
          <a:off x="339634" y="6065134"/>
          <a:ext cx="8477795" cy="61690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4235644037"/>
                    </a:ext>
                  </a:extLst>
                </a:gridCol>
                <a:gridCol w="2003152">
                  <a:extLst>
                    <a:ext uri="{9D8B030D-6E8A-4147-A177-3AD203B41FA5}">
                      <a16:colId xmlns:a16="http://schemas.microsoft.com/office/drawing/2014/main" val="2137513382"/>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rgbClr val="7F7F7F"/>
                          </a:solidFill>
                          <a:latin typeface="Arial"/>
                        </a:rPr>
                        <a:t>   </a:t>
                      </a:r>
                      <a:r>
                        <a:rPr lang="es-ES" sz="1800" b="0" i="0" u="none" strike="noStrike" cap="none" dirty="0" err="1">
                          <a:solidFill>
                            <a:schemeClr val="tx1"/>
                          </a:solidFill>
                          <a:latin typeface="Arial"/>
                          <a:ea typeface="+mn-ea"/>
                          <a:cs typeface="+mn-cs"/>
                          <a:sym typeface="Arial"/>
                        </a:rPr>
                        <a:t>Contenu</a:t>
                      </a:r>
                      <a:endParaRPr lang="es-ES" sz="1800" b="0" i="0" u="none" strike="noStrike" cap="none" dirty="0">
                        <a:solidFill>
                          <a:schemeClr val="tx1"/>
                        </a:solidFill>
                        <a:latin typeface="Arial"/>
                        <a:ea typeface="+mn-ea"/>
                        <a:cs typeface="+mn-cs"/>
                        <a:sym typeface="Arial"/>
                      </a:endParaRPr>
                    </a:p>
                    <a:p>
                      <a:pPr algn="just" rtl="0" fontAlgn="t">
                        <a:spcBef>
                          <a:spcPts val="0"/>
                        </a:spcBef>
                        <a:spcAft>
                          <a:spcPts val="0"/>
                        </a:spcAft>
                      </a:pPr>
                      <a:r>
                        <a:rPr lang="es-ES" sz="1800" b="0" i="0" u="none" strike="noStrike" dirty="0">
                          <a:solidFill>
                            <a:srgbClr val="7F7F7F"/>
                          </a:solidFill>
                          <a:latin typeface="Arial"/>
                        </a:rPr>
                        <a:t>20      </a:t>
                      </a:r>
                      <a:r>
                        <a:rPr lang="es-ES" sz="1800" b="0" i="0" u="none" strike="noStrike" dirty="0">
                          <a:solidFill>
                            <a:schemeClr val="tx1"/>
                          </a:solidFill>
                          <a:latin typeface="Arial"/>
                        </a:rPr>
                        <a:t>Minutes</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just" rtl="0" fontAlgn="t">
                        <a:spcBef>
                          <a:spcPts val="0"/>
                        </a:spcBef>
                        <a:spcAft>
                          <a:spcPts val="0"/>
                        </a:spcAft>
                      </a:pPr>
                      <a:r>
                        <a:rPr lang="es-ES" sz="1800" dirty="0" err="1">
                          <a:solidFill>
                            <a:schemeClr val="tx1"/>
                          </a:solidFill>
                        </a:rPr>
                        <a:t>Exercices</a:t>
                      </a:r>
                      <a:endParaRPr lang="es-ES" sz="1800" dirty="0">
                        <a:solidFill>
                          <a:schemeClr val="tx1"/>
                        </a:solidFill>
                      </a:endParaRPr>
                    </a:p>
                    <a:p>
                      <a:pPr algn="just" rtl="0" fontAlgn="t">
                        <a:spcBef>
                          <a:spcPts val="0"/>
                        </a:spcBef>
                        <a:spcAft>
                          <a:spcPts val="0"/>
                        </a:spcAft>
                      </a:pPr>
                      <a:r>
                        <a:rPr lang="es-ES" sz="1800" b="0" i="0" u="none" strike="noStrike" cap="none" dirty="0">
                          <a:solidFill>
                            <a:srgbClr val="7F7F7F"/>
                          </a:solidFill>
                          <a:latin typeface="Arial"/>
                          <a:ea typeface="+mn-ea"/>
                          <a:cs typeface="+mn-cs"/>
                          <a:sym typeface="Arial"/>
                        </a:rPr>
                        <a:t>5</a:t>
                      </a:r>
                      <a:r>
                        <a:rPr lang="es-ES" sz="1800" dirty="0">
                          <a:solidFill>
                            <a:schemeClr val="tx1"/>
                          </a:solidFill>
                        </a:rPr>
                        <a:t>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just" rtl="0" fontAlgn="t">
                        <a:spcBef>
                          <a:spcPts val="0"/>
                        </a:spcBef>
                        <a:spcAft>
                          <a:spcPts val="0"/>
                        </a:spcAft>
                      </a:pPr>
                      <a:r>
                        <a:rPr lang="es-ES" sz="1800" dirty="0" err="1">
                          <a:solidFill>
                            <a:schemeClr val="tx1"/>
                          </a:solidFill>
                        </a:rPr>
                        <a:t>Matériaux</a:t>
                      </a:r>
                      <a:r>
                        <a:rPr lang="es-ES" sz="1800" dirty="0">
                          <a:solidFill>
                            <a:schemeClr val="tx1"/>
                          </a:solidFill>
                        </a:rPr>
                        <a:t> </a:t>
                      </a:r>
                      <a:r>
                        <a:rPr lang="es-ES" sz="1800" dirty="0" err="1">
                          <a:solidFill>
                            <a:schemeClr val="tx1"/>
                          </a:solidFill>
                        </a:rPr>
                        <a:t>suppl</a:t>
                      </a:r>
                      <a:r>
                        <a:rPr lang="es-ES" sz="1800" dirty="0">
                          <a:solidFill>
                            <a:schemeClr val="tx1"/>
                          </a:solidFill>
                        </a:rPr>
                        <a:t>.
</a:t>
                      </a:r>
                      <a:r>
                        <a:rPr lang="es-ES" sz="1800" b="0" i="0" u="none" strike="noStrike" cap="none" dirty="0">
                          <a:solidFill>
                            <a:srgbClr val="7F7F7F"/>
                          </a:solidFill>
                          <a:latin typeface="Arial"/>
                          <a:ea typeface="+mn-ea"/>
                          <a:cs typeface="+mn-cs"/>
                          <a:sym typeface="Arial"/>
                        </a:rPr>
                        <a:t>60</a:t>
                      </a:r>
                      <a:r>
                        <a:rPr lang="es-ES" sz="1800" dirty="0">
                          <a:solidFill>
                            <a:schemeClr val="tx1"/>
                          </a:solidFill>
                        </a:rPr>
                        <a:t>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2400617"/>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Opportunités de choisir une carrière dans la logistique et LMD
Problèmes logistiques et LMD à prendre en compte
Problèmes de santé et de sécurité dans la logistique pendant une pandémie</a:t>
            </a:r>
            <a:endParaRPr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
</a:t>
            </a:r>
            <a:endParaRPr lang="en-GB" sz="2800" dirty="0">
              <a:solidFill>
                <a:schemeClr val="lt1"/>
              </a:solidFill>
            </a:endParaRPr>
          </a:p>
        </p:txBody>
      </p:sp>
      <p:sp>
        <p:nvSpPr>
          <p:cNvPr id="5" name="4 Rectángulo"/>
          <p:cNvSpPr/>
          <p:nvPr/>
        </p:nvSpPr>
        <p:spPr>
          <a:xfrm>
            <a:off x="319069" y="1929637"/>
            <a:ext cx="8367731" cy="1384995"/>
          </a:xfrm>
          <a:prstGeom prst="rect">
            <a:avLst/>
          </a:prstGeom>
        </p:spPr>
        <p:txBody>
          <a:bodyPr wrap="square">
            <a:spAutoFit/>
          </a:bodyPr>
          <a:lstStyle/>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r>
              <a:rPr lang="en-GB" dirty="0">
                <a:solidFill>
                  <a:schemeClr val="tx1">
                    <a:lumMod val="50000"/>
                    <a:lumOff val="50000"/>
                  </a:schemeClr>
                </a:solidFill>
              </a:rPr>
              <a:t> </a:t>
            </a:r>
            <a:endParaRPr lang="es-ES" dirty="0"/>
          </a:p>
        </p:txBody>
      </p:sp>
      <p:sp>
        <p:nvSpPr>
          <p:cNvPr id="6" name="4 Rectángulo">
            <a:extLst>
              <a:ext uri="{FF2B5EF4-FFF2-40B4-BE49-F238E27FC236}">
                <a16:creationId xmlns:a16="http://schemas.microsoft.com/office/drawing/2014/main" id="{A2241628-FCEA-45D8-AE5E-E25886429696}"/>
              </a:ext>
            </a:extLst>
          </p:cNvPr>
          <p:cNvSpPr/>
          <p:nvPr/>
        </p:nvSpPr>
        <p:spPr>
          <a:xfrm>
            <a:off x="319069" y="1929637"/>
            <a:ext cx="8367731" cy="5176866"/>
          </a:xfrm>
          <a:prstGeom prst="rect">
            <a:avLst/>
          </a:prstGeom>
        </p:spPr>
        <p:txBody>
          <a:bodyPr wrap="square">
            <a:spAutoFit/>
          </a:bodyPr>
          <a:lstStyle/>
          <a:p>
            <a:pPr algn="just">
              <a:lnSpc>
                <a:spcPct val="150000"/>
              </a:lnSpc>
            </a:pPr>
            <a:endParaRPr lang="en-GB" sz="1600" dirty="0">
              <a:solidFill>
                <a:schemeClr val="tx1"/>
              </a:solidFill>
            </a:endParaRPr>
          </a:p>
          <a:p>
            <a:pPr algn="just">
              <a:lnSpc>
                <a:spcPct val="150000"/>
              </a:lnSpc>
            </a:pPr>
            <a:endParaRPr lang="en-GB" sz="1600" dirty="0">
              <a:solidFill>
                <a:schemeClr val="tx1"/>
              </a:solidFill>
            </a:endParaRPr>
          </a:p>
          <a:p>
            <a:pPr algn="just">
              <a:lnSpc>
                <a:spcPct val="150000"/>
              </a:lnSpc>
            </a:pPr>
            <a:r>
              <a:rPr lang="fr-FR" sz="1600" dirty="0">
                <a:solidFill>
                  <a:schemeClr val="tx1"/>
                </a:solidFill>
              </a:rPr>
              <a:t>En examinant les ressources offertes par ces capsules, l’utilisateur sera en mesure d’obtenir des informations d’experts sectoriels sur les opportunités qui se présentent actuellement pour les jeunes désireux de poursuivre une carrière dans la logistique, ainsi que sur l’ensemble des compétences les plus demandées par les entreprises de logistique et les employeurs (à la fois dans le secteur de l’entrepôt et de l’expédition). D’autre part, il est également important de mettre en garde les futurs professionnels contre la forte pression et la concurrence dans le secteur de la logistique, ainsi que sur les facteurs de stress potentiels. En outre, certaines informations sont également fournies sur les conditions sociales de travail dans la logistique ainsi que sur les variables de santé et de sécurité influençant la logistique pendant la pandémie (comme Covid 19).
</a:t>
            </a:r>
            <a:br>
              <a:rPr lang="en-US" dirty="0"/>
            </a:br>
            <a:r>
              <a:rPr lang="en-GB" dirty="0">
                <a:solidFill>
                  <a:schemeClr val="tx1">
                    <a:lumMod val="50000"/>
                    <a:lumOff val="50000"/>
                  </a:schemeClr>
                </a:solidFill>
              </a:rPr>
              <a:t> </a:t>
            </a:r>
            <a:endParaRPr lang="es-ES" dirty="0"/>
          </a:p>
        </p:txBody>
      </p:sp>
      <p:pic>
        <p:nvPicPr>
          <p:cNvPr id="2" name="Immagine 1">
            <a:extLst>
              <a:ext uri="{FF2B5EF4-FFF2-40B4-BE49-F238E27FC236}">
                <a16:creationId xmlns:a16="http://schemas.microsoft.com/office/drawing/2014/main" id="{1DBC3676-9196-AD01-5A54-22EC65203521}"/>
              </a:ext>
            </a:extLst>
          </p:cNvPr>
          <p:cNvPicPr>
            <a:picLocks noChangeAspect="1"/>
          </p:cNvPicPr>
          <p:nvPr/>
        </p:nvPicPr>
        <p:blipFill>
          <a:blip r:embed="rId3"/>
          <a:stretch>
            <a:fillRect/>
          </a:stretch>
        </p:blipFill>
        <p:spPr>
          <a:xfrm>
            <a:off x="319069" y="1822305"/>
            <a:ext cx="837876" cy="832639"/>
          </a:xfrm>
          <a:prstGeom prst="rect">
            <a:avLst/>
          </a:prstGeom>
        </p:spPr>
      </p:pic>
    </p:spTree>
    <p:extLst>
      <p:ext uri="{BB962C8B-B14F-4D97-AF65-F5344CB8AC3E}">
        <p14:creationId xmlns:p14="http://schemas.microsoft.com/office/powerpoint/2010/main" val="400120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
</a:t>
            </a:r>
            <a:endParaRPr lang="en-GB" sz="2800" dirty="0">
              <a:solidFill>
                <a:schemeClr val="lt1"/>
              </a:solidFill>
            </a:endParaRPr>
          </a:p>
        </p:txBody>
      </p:sp>
      <p:sp>
        <p:nvSpPr>
          <p:cNvPr id="5" name="4 Rectángulo"/>
          <p:cNvSpPr/>
          <p:nvPr/>
        </p:nvSpPr>
        <p:spPr>
          <a:xfrm>
            <a:off x="319069" y="1929637"/>
            <a:ext cx="8367731" cy="1384995"/>
          </a:xfrm>
          <a:prstGeom prst="rect">
            <a:avLst/>
          </a:prstGeom>
        </p:spPr>
        <p:txBody>
          <a:bodyPr wrap="square">
            <a:spAutoFit/>
          </a:bodyPr>
          <a:lstStyle/>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r>
              <a:rPr lang="en-GB" dirty="0">
                <a:solidFill>
                  <a:schemeClr val="tx1">
                    <a:lumMod val="50000"/>
                    <a:lumOff val="50000"/>
                  </a:schemeClr>
                </a:solidFill>
              </a:rPr>
              <a:t> </a:t>
            </a:r>
            <a:endParaRPr lang="es-ES" dirty="0"/>
          </a:p>
        </p:txBody>
      </p:sp>
      <p:sp>
        <p:nvSpPr>
          <p:cNvPr id="6" name="4 Rectángulo">
            <a:extLst>
              <a:ext uri="{FF2B5EF4-FFF2-40B4-BE49-F238E27FC236}">
                <a16:creationId xmlns:a16="http://schemas.microsoft.com/office/drawing/2014/main" id="{A2241628-FCEA-45D8-AE5E-E25886429696}"/>
              </a:ext>
            </a:extLst>
          </p:cNvPr>
          <p:cNvSpPr/>
          <p:nvPr/>
        </p:nvSpPr>
        <p:spPr>
          <a:xfrm>
            <a:off x="319069" y="1929637"/>
            <a:ext cx="8367731" cy="5269199"/>
          </a:xfrm>
          <a:prstGeom prst="rect">
            <a:avLst/>
          </a:prstGeom>
        </p:spPr>
        <p:txBody>
          <a:bodyPr wrap="square">
            <a:spAutoFit/>
          </a:bodyPr>
          <a:lstStyle/>
          <a:p>
            <a:pPr algn="just">
              <a:lnSpc>
                <a:spcPct val="150000"/>
              </a:lnSpc>
            </a:pPr>
            <a:endParaRPr lang="en-GB" sz="1600" dirty="0">
              <a:solidFill>
                <a:schemeClr val="tx1"/>
              </a:solidFill>
            </a:endParaRPr>
          </a:p>
          <a:p>
            <a:pPr algn="just">
              <a:lnSpc>
                <a:spcPct val="150000"/>
              </a:lnSpc>
            </a:pPr>
            <a:r>
              <a:rPr lang="fr-FR" dirty="0">
                <a:solidFill>
                  <a:schemeClr val="tx1"/>
                </a:solidFill>
              </a:rPr>
              <a:t>La capsule est organisée selon la logique suivante:
#Document, source 1. Opportunités qui se présentent actuellement pour les personnes qui envisagent une carrière dans la logistique: un secteur axé sur l’innovation grâce aux technologies informatiques émergentes et au volume croissant d’activité.
#Document, source 2.  Les compétences recherchées sur le marché du travail de la logistique et les tendances émergentes déterminant l’avantage concurrentiel dans le secteur.
#Document, source 3. Les candidats en herbe doivent être conscients des problèmes suivants :
-pression élevée qu’une entreprise exigeante et axée sur les délais exerce sur les travailleurs
-de longs quarts de travail, y compris la nuit et les fins de semaine, sont requis pour les travailleurs du secteur de la livraison
#Document, source 4. Vue d’ensemble des conditions sociales liées au travail dans la logistique et des sujets de santé et de sécurité émergeant chez LMD pendant la pandémie.
</a:t>
            </a:r>
            <a:br>
              <a:rPr lang="fr-FR" dirty="0">
                <a:solidFill>
                  <a:schemeClr val="tx1"/>
                </a:solidFill>
              </a:rPr>
            </a:br>
            <a:r>
              <a:rPr lang="fr-FR" dirty="0">
                <a:solidFill>
                  <a:schemeClr val="tx1"/>
                </a:solidFill>
              </a:rPr>
              <a:t> 
</a:t>
            </a:r>
            <a:endParaRPr lang="es-ES" dirty="0"/>
          </a:p>
        </p:txBody>
      </p:sp>
      <p:pic>
        <p:nvPicPr>
          <p:cNvPr id="2" name="Immagine 1">
            <a:extLst>
              <a:ext uri="{FF2B5EF4-FFF2-40B4-BE49-F238E27FC236}">
                <a16:creationId xmlns:a16="http://schemas.microsoft.com/office/drawing/2014/main" id="{DA00D416-251C-87D4-D8EA-934D2363BB9B}"/>
              </a:ext>
            </a:extLst>
          </p:cNvPr>
          <p:cNvPicPr>
            <a:picLocks noChangeAspect="1"/>
          </p:cNvPicPr>
          <p:nvPr/>
        </p:nvPicPr>
        <p:blipFill>
          <a:blip r:embed="rId3"/>
          <a:stretch>
            <a:fillRect/>
          </a:stretch>
        </p:blipFill>
        <p:spPr>
          <a:xfrm>
            <a:off x="7471955" y="1929637"/>
            <a:ext cx="809897" cy="8048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1</a:t>
            </a:r>
          </a:p>
        </p:txBody>
      </p:sp>
      <p:sp>
        <p:nvSpPr>
          <p:cNvPr id="80" name="Google Shape;80;g10b78f226a2_0_0"/>
          <p:cNvSpPr/>
          <p:nvPr/>
        </p:nvSpPr>
        <p:spPr>
          <a:xfrm>
            <a:off x="326575" y="1704724"/>
            <a:ext cx="8477700" cy="3824206"/>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lvl="0" algn="just">
              <a:buSzPts val="2000"/>
            </a:pPr>
            <a:r>
              <a:rPr lang="fr-FR" sz="1600" dirty="0">
                <a:solidFill>
                  <a:schemeClr val="tx1"/>
                </a:solidFill>
              </a:rPr>
              <a:t>À partir de cette section, vous accéderez à des articles Web sur les opportunités qui se présentent actuellement pour les personnes qui envisagent une carrière dans la logistique:
</a:t>
            </a:r>
            <a:endParaRPr lang="en-GB" sz="1600" dirty="0">
              <a:solidFill>
                <a:schemeClr val="tx1"/>
              </a:solidFill>
            </a:endParaRPr>
          </a:p>
          <a:p>
            <a:pPr lvl="0" algn="just">
              <a:buSzPts val="2000"/>
            </a:pPr>
            <a:r>
              <a:rPr lang="en-GB" sz="1600" dirty="0">
                <a:solidFill>
                  <a:schemeClr val="tx1"/>
                </a:solidFill>
              </a:rPr>
              <a:t>Shuttleworth, J. (27 </a:t>
            </a:r>
            <a:r>
              <a:rPr lang="en-GB" sz="1600" dirty="0" err="1">
                <a:solidFill>
                  <a:schemeClr val="tx1"/>
                </a:solidFill>
              </a:rPr>
              <a:t>avril</a:t>
            </a:r>
            <a:r>
              <a:rPr lang="en-GB" sz="1600" dirty="0">
                <a:solidFill>
                  <a:schemeClr val="tx1"/>
                </a:solidFill>
              </a:rPr>
              <a:t> 2018). Five Reasons To Pursue A Career In Logistics. </a:t>
            </a:r>
            <a:r>
              <a:rPr lang="en-GB" sz="1600" i="1" dirty="0">
                <a:solidFill>
                  <a:schemeClr val="tx1"/>
                </a:solidFill>
              </a:rPr>
              <a:t>Forbes</a:t>
            </a:r>
            <a:r>
              <a:rPr lang="en-GB" sz="1600" dirty="0">
                <a:solidFill>
                  <a:schemeClr val="tx1"/>
                </a:solidFill>
              </a:rPr>
              <a:t>. </a:t>
            </a:r>
            <a:r>
              <a:rPr lang="en-GB" sz="1600" dirty="0">
                <a:solidFill>
                  <a:schemeClr val="tx1"/>
                </a:solidFill>
                <a:hlinkClick r:id="rId3"/>
              </a:rPr>
              <a:t>https://www.forbes.com/sites/forbesbusinessdevelopmentcouncil/2018/04/27/five-reasons-to-pursue-a-career-in-logistics/?sh=7a4f33ac73e8</a:t>
            </a:r>
            <a:r>
              <a:rPr lang="en-GB"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lvl="0" algn="just">
              <a:buSzPts val="2000"/>
            </a:pPr>
            <a:r>
              <a:rPr lang="en-GB" sz="1600" dirty="0">
                <a:solidFill>
                  <a:schemeClr val="tx1"/>
                </a:solidFill>
              </a:rPr>
              <a:t>Morgan McKinley (2 </a:t>
            </a:r>
            <a:r>
              <a:rPr lang="en-GB" sz="1600" dirty="0" err="1">
                <a:solidFill>
                  <a:schemeClr val="tx1"/>
                </a:solidFill>
              </a:rPr>
              <a:t>septembre</a:t>
            </a:r>
            <a:r>
              <a:rPr lang="en-GB" sz="1600" dirty="0">
                <a:solidFill>
                  <a:schemeClr val="tx1"/>
                </a:solidFill>
              </a:rPr>
              <a:t> 2018). Seven excellent reasons to pursue a career in Logistics. </a:t>
            </a:r>
            <a:r>
              <a:rPr lang="en-GB" sz="1600" dirty="0">
                <a:solidFill>
                  <a:schemeClr val="tx1"/>
                </a:solidFill>
                <a:hlinkClick r:id="rId4"/>
              </a:rPr>
              <a:t>https://www.morganmckinley.com/ie/article/why-career-logistics-advantages</a:t>
            </a: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lvl="0" indent="0" algn="l" rtl="0">
              <a:spcBef>
                <a:spcPts val="0"/>
              </a:spcBef>
              <a:spcAft>
                <a:spcPts val="0"/>
              </a:spcAft>
              <a:buNone/>
            </a:pPr>
            <a:endParaRPr lang="en-GB" sz="1600" dirty="0">
              <a:solidFill>
                <a:srgbClr val="7F7F7F"/>
              </a:solidFill>
            </a:endParaRPr>
          </a:p>
          <a:p>
            <a:pPr marL="0" lvl="0" indent="0" algn="l" rtl="0">
              <a:spcBef>
                <a:spcPts val="0"/>
              </a:spcBef>
              <a:spcAft>
                <a:spcPts val="0"/>
              </a:spcAft>
              <a:buNone/>
            </a:pPr>
            <a:endParaRPr lang="en-GB" sz="16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chemeClr val="lt1"/>
              </a:solidFill>
              <a:latin typeface="Arial"/>
              <a:ea typeface="Arial"/>
              <a:cs typeface="Arial"/>
              <a:sym typeface="Arial"/>
            </a:endParaRPr>
          </a:p>
        </p:txBody>
      </p:sp>
      <p:pic>
        <p:nvPicPr>
          <p:cNvPr id="2" name="Immagine 1">
            <a:extLst>
              <a:ext uri="{FF2B5EF4-FFF2-40B4-BE49-F238E27FC236}">
                <a16:creationId xmlns:a16="http://schemas.microsoft.com/office/drawing/2014/main" id="{05027ACA-17BA-EC33-F9FE-8F3A7B2356B4}"/>
              </a:ext>
            </a:extLst>
          </p:cNvPr>
          <p:cNvPicPr>
            <a:picLocks noChangeAspect="1"/>
          </p:cNvPicPr>
          <p:nvPr/>
        </p:nvPicPr>
        <p:blipFill>
          <a:blip r:embed="rId5"/>
          <a:stretch>
            <a:fillRect/>
          </a:stretch>
        </p:blipFill>
        <p:spPr>
          <a:xfrm>
            <a:off x="319069" y="1822305"/>
            <a:ext cx="837876" cy="83263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2</a:t>
            </a:r>
            <a:endParaRPr lang="en-GB" sz="2800" dirty="0">
              <a:solidFill>
                <a:schemeClr val="lt1"/>
              </a:solidFill>
            </a:endParaRPr>
          </a:p>
        </p:txBody>
      </p:sp>
      <p:sp>
        <p:nvSpPr>
          <p:cNvPr id="80" name="Google Shape;80;g10b78f226a2_0_0"/>
          <p:cNvSpPr/>
          <p:nvPr/>
        </p:nvSpPr>
        <p:spPr>
          <a:xfrm>
            <a:off x="326575" y="1704724"/>
            <a:ext cx="8477700" cy="351438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lgn="just">
              <a:buSzPts val="2000"/>
            </a:pPr>
            <a:endParaRPr lang="en-GB" sz="1600" dirty="0">
              <a:solidFill>
                <a:schemeClr val="tx1"/>
              </a:solidFill>
            </a:endParaRPr>
          </a:p>
          <a:p>
            <a:pPr algn="just">
              <a:buSzPts val="2000"/>
            </a:pPr>
            <a:endParaRPr lang="en-GB" sz="1600" dirty="0">
              <a:solidFill>
                <a:schemeClr val="tx1"/>
              </a:solidFill>
            </a:endParaRPr>
          </a:p>
          <a:p>
            <a:pPr algn="just">
              <a:buSzPts val="2000"/>
            </a:pPr>
            <a:endParaRPr lang="en-GB" sz="1600" dirty="0">
              <a:solidFill>
                <a:schemeClr val="tx1"/>
              </a:solidFill>
            </a:endParaRPr>
          </a:p>
          <a:p>
            <a:pPr algn="just">
              <a:buSzPts val="2000"/>
            </a:pPr>
            <a:endParaRPr lang="en-GB" sz="1600" dirty="0">
              <a:solidFill>
                <a:schemeClr val="tx1"/>
              </a:solidFill>
            </a:endParaRPr>
          </a:p>
          <a:p>
            <a:pPr algn="just">
              <a:buSzPts val="2000"/>
            </a:pPr>
            <a:r>
              <a:rPr lang="fr-FR" sz="1600" dirty="0">
                <a:solidFill>
                  <a:schemeClr val="tx1"/>
                </a:solidFill>
              </a:rPr>
              <a:t>À partir de cette section, vous accéderez à un article Web sur les compétences nécessaires actuellement en logistique ainsi que sur les facteurs déterminant l’avantage concurrentiel:
</a:t>
            </a:r>
            <a:endParaRPr lang="en-GB" sz="1600" dirty="0">
              <a:solidFill>
                <a:schemeClr val="tx1"/>
              </a:solidFill>
            </a:endParaRPr>
          </a:p>
          <a:p>
            <a:pPr lvl="0" algn="just">
              <a:buSzPts val="2000"/>
            </a:pPr>
            <a:r>
              <a:rPr lang="en-GB" sz="1600" dirty="0">
                <a:solidFill>
                  <a:schemeClr val="tx1"/>
                </a:solidFill>
              </a:rPr>
              <a:t>Adecco. (10 </a:t>
            </a:r>
            <a:r>
              <a:rPr lang="en-GB" sz="1600" dirty="0" err="1">
                <a:solidFill>
                  <a:schemeClr val="tx1"/>
                </a:solidFill>
              </a:rPr>
              <a:t>janvier</a:t>
            </a:r>
            <a:r>
              <a:rPr lang="en-GB" sz="1600" dirty="0">
                <a:solidFill>
                  <a:schemeClr val="tx1"/>
                </a:solidFill>
              </a:rPr>
              <a:t> 2022). Top 12 Job Skills To Power Your Logistics Career. </a:t>
            </a:r>
            <a:r>
              <a:rPr lang="en-GB" sz="1600" dirty="0">
                <a:solidFill>
                  <a:schemeClr val="tx1"/>
                </a:solidFill>
                <a:hlinkClick r:id="rId3"/>
              </a:rPr>
              <a:t>https://www.adecco.co.uk/blog/top-10-skills-needed-to-work-in-logistics</a:t>
            </a:r>
            <a:r>
              <a:rPr lang="en-GB" sz="1600" dirty="0">
                <a:solidFill>
                  <a:schemeClr val="tx1"/>
                </a:solidFill>
              </a:rPr>
              <a:t> </a:t>
            </a: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lvl="0" indent="0" algn="l" rtl="0">
              <a:spcBef>
                <a:spcPts val="0"/>
              </a:spcBef>
              <a:spcAft>
                <a:spcPts val="0"/>
              </a:spcAft>
              <a:buNone/>
            </a:pPr>
            <a:endParaRPr lang="en-GB" sz="1600" dirty="0">
              <a:solidFill>
                <a:srgbClr val="7F7F7F"/>
              </a:solidFill>
            </a:endParaRPr>
          </a:p>
          <a:p>
            <a:pPr marL="0" lvl="0" indent="0" algn="l" rtl="0">
              <a:spcBef>
                <a:spcPts val="0"/>
              </a:spcBef>
              <a:spcAft>
                <a:spcPts val="0"/>
              </a:spcAft>
              <a:buNone/>
            </a:pPr>
            <a:endParaRPr lang="en-GB" sz="16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chemeClr val="lt1"/>
              </a:solidFill>
              <a:latin typeface="Arial"/>
              <a:ea typeface="Arial"/>
              <a:cs typeface="Arial"/>
              <a:sym typeface="Arial"/>
            </a:endParaRPr>
          </a:p>
        </p:txBody>
      </p:sp>
      <p:pic>
        <p:nvPicPr>
          <p:cNvPr id="2" name="Immagine 1">
            <a:extLst>
              <a:ext uri="{FF2B5EF4-FFF2-40B4-BE49-F238E27FC236}">
                <a16:creationId xmlns:a16="http://schemas.microsoft.com/office/drawing/2014/main" id="{436050BE-9649-6DF6-2E5B-E0B3C14175E6}"/>
              </a:ext>
            </a:extLst>
          </p:cNvPr>
          <p:cNvPicPr>
            <a:picLocks noChangeAspect="1"/>
          </p:cNvPicPr>
          <p:nvPr/>
        </p:nvPicPr>
        <p:blipFill>
          <a:blip r:embed="rId4"/>
          <a:stretch>
            <a:fillRect/>
          </a:stretch>
        </p:blipFill>
        <p:spPr>
          <a:xfrm>
            <a:off x="319069" y="1822305"/>
            <a:ext cx="837876" cy="832639"/>
          </a:xfrm>
          <a:prstGeom prst="rect">
            <a:avLst/>
          </a:prstGeom>
        </p:spPr>
      </p:pic>
    </p:spTree>
    <p:extLst>
      <p:ext uri="{BB962C8B-B14F-4D97-AF65-F5344CB8AC3E}">
        <p14:creationId xmlns:p14="http://schemas.microsoft.com/office/powerpoint/2010/main" val="4024955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3</a:t>
            </a:r>
            <a:endParaRPr lang="en-GB" sz="2800" dirty="0">
              <a:solidFill>
                <a:schemeClr val="lt1"/>
              </a:solidFill>
            </a:endParaRPr>
          </a:p>
        </p:txBody>
      </p:sp>
      <p:sp>
        <p:nvSpPr>
          <p:cNvPr id="80" name="Google Shape;80;g10b78f226a2_0_0"/>
          <p:cNvSpPr/>
          <p:nvPr/>
        </p:nvSpPr>
        <p:spPr>
          <a:xfrm>
            <a:off x="326575" y="1704725"/>
            <a:ext cx="8477700" cy="4815138"/>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1600" dirty="0">
                <a:solidFill>
                  <a:schemeClr val="tx1"/>
                </a:solidFill>
              </a:rPr>
              <a:t>À partir de cette section, vous accéderez à des articles Web sur les pressions et les exigences que les candidats en herbe qui souhaitent travailler dans la logistique doivent connaître:
</a:t>
            </a: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a:solidFill>
                  <a:schemeClr val="tx1"/>
                </a:solidFill>
              </a:rPr>
              <a:t>The cooperative logistics network (2021). Simple ways for freight forwarders to reduce stress at the workplace</a:t>
            </a:r>
            <a:r>
              <a:rPr lang="en-GB" sz="1600" i="1" dirty="0">
                <a:solidFill>
                  <a:schemeClr val="tx1"/>
                </a:solidFill>
              </a:rPr>
              <a:t>. </a:t>
            </a:r>
            <a:r>
              <a:rPr lang="en-GB" sz="1600" dirty="0">
                <a:solidFill>
                  <a:schemeClr val="tx1"/>
                </a:solidFill>
                <a:hlinkClick r:id="rId3"/>
              </a:rPr>
              <a:t>https://www.thecooperativelogisticsnetwork.com/blog/2021/04/28/simple-ways-for-freight-forwarders-to-reduce-stress-at-the-workspace/</a:t>
            </a:r>
            <a:r>
              <a:rPr lang="en-GB"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Meriem</a:t>
            </a:r>
            <a:r>
              <a:rPr lang="en-GB" sz="1600" dirty="0">
                <a:solidFill>
                  <a:schemeClr val="tx1"/>
                </a:solidFill>
              </a:rPr>
              <a:t>, E. (2019). Stress in logistics and supply chain management. [Conference document]. </a:t>
            </a:r>
            <a:r>
              <a:rPr lang="en-GB" sz="1600" i="1" dirty="0">
                <a:solidFill>
                  <a:schemeClr val="tx1"/>
                </a:solidFill>
              </a:rPr>
              <a:t>Economic and Social Development: Book of Proceedings</a:t>
            </a:r>
            <a:r>
              <a:rPr lang="en-GB" sz="1600" dirty="0">
                <a:solidFill>
                  <a:schemeClr val="tx1"/>
                </a:solidFill>
              </a:rPr>
              <a:t>; </a:t>
            </a:r>
            <a:r>
              <a:rPr lang="en-GB" sz="1600" dirty="0" err="1">
                <a:solidFill>
                  <a:schemeClr val="tx1"/>
                </a:solidFill>
              </a:rPr>
              <a:t>Varazdin</a:t>
            </a:r>
            <a:r>
              <a:rPr lang="en-GB" sz="1600" dirty="0">
                <a:solidFill>
                  <a:schemeClr val="tx1"/>
                </a:solidFill>
              </a:rPr>
              <a:t>, Mar 21/Mar 22, 2019. </a:t>
            </a:r>
            <a:r>
              <a:rPr lang="en-GB" sz="1600" dirty="0">
                <a:solidFill>
                  <a:schemeClr val="tx1"/>
                </a:solidFill>
                <a:hlinkClick r:id="rId4"/>
              </a:rPr>
              <a:t>https://www.proquest.com/openview/8cc2d0de57d2d5e0c97d62617f2a996c/1?pq-origsite=gscholar&amp;cbl=2033472</a:t>
            </a:r>
            <a:r>
              <a:rPr lang="en-GB"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r>
              <a:rPr lang="en-GB" sz="1600" dirty="0">
                <a:solidFill>
                  <a:schemeClr val="tx1"/>
                </a:solidFill>
              </a:rPr>
              <a:t>(Access to full article might require a paid subscription).</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hlinkClick r:id="rId4"/>
            </a:endParaRPr>
          </a:p>
          <a:p>
            <a:pPr algn="just">
              <a:buSzPts val="2000"/>
            </a:pPr>
            <a:r>
              <a:rPr lang="en-GB" sz="1600" dirty="0">
                <a:solidFill>
                  <a:schemeClr val="tx1"/>
                </a:solidFill>
              </a:rPr>
              <a:t>Waters, W. (2021, December 17). Stress mounts among transport and logistics staff. </a:t>
            </a:r>
            <a:r>
              <a:rPr lang="en-GB" sz="1600" i="1" dirty="0">
                <a:solidFill>
                  <a:schemeClr val="tx1"/>
                </a:solidFill>
              </a:rPr>
              <a:t>Lloyd´s Loading List. </a:t>
            </a:r>
            <a:r>
              <a:rPr lang="en-GB" sz="1600" dirty="0">
                <a:solidFill>
                  <a:schemeClr val="tx1"/>
                </a:solidFill>
                <a:hlinkClick r:id="rId5"/>
              </a:rPr>
              <a:t>https://www.lloydsloadinglist.com/freight-directory/news/Stress-mounts-among-transport-and-logistics-staff/80557.htm#.Yk2MJDUzW3C</a:t>
            </a:r>
            <a:r>
              <a:rPr lang="en-GB"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hlinkClick r:id="rId4"/>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lvl="0" indent="0" algn="l" rtl="0">
              <a:spcBef>
                <a:spcPts val="0"/>
              </a:spcBef>
              <a:spcAft>
                <a:spcPts val="0"/>
              </a:spcAft>
              <a:buNone/>
            </a:pPr>
            <a:endParaRPr lang="en-GB" sz="1600" dirty="0">
              <a:solidFill>
                <a:srgbClr val="7F7F7F"/>
              </a:solidFill>
            </a:endParaRPr>
          </a:p>
          <a:p>
            <a:pPr marL="0" lvl="0" indent="0" algn="l" rtl="0">
              <a:spcBef>
                <a:spcPts val="0"/>
              </a:spcBef>
              <a:spcAft>
                <a:spcPts val="0"/>
              </a:spcAft>
              <a:buNone/>
            </a:pPr>
            <a:endParaRPr lang="en-GB" sz="16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chemeClr val="lt1"/>
              </a:solidFill>
              <a:latin typeface="Arial"/>
              <a:ea typeface="Arial"/>
              <a:cs typeface="Arial"/>
              <a:sym typeface="Arial"/>
            </a:endParaRPr>
          </a:p>
        </p:txBody>
      </p:sp>
      <p:pic>
        <p:nvPicPr>
          <p:cNvPr id="2" name="Immagine 1">
            <a:extLst>
              <a:ext uri="{FF2B5EF4-FFF2-40B4-BE49-F238E27FC236}">
                <a16:creationId xmlns:a16="http://schemas.microsoft.com/office/drawing/2014/main" id="{DB398ADC-1046-96C8-3ADC-7670C23CC916}"/>
              </a:ext>
            </a:extLst>
          </p:cNvPr>
          <p:cNvPicPr>
            <a:picLocks noChangeAspect="1"/>
          </p:cNvPicPr>
          <p:nvPr/>
        </p:nvPicPr>
        <p:blipFill>
          <a:blip r:embed="rId6"/>
          <a:stretch>
            <a:fillRect/>
          </a:stretch>
        </p:blipFill>
        <p:spPr>
          <a:xfrm>
            <a:off x="7175863" y="2257460"/>
            <a:ext cx="695389" cy="691042"/>
          </a:xfrm>
          <a:prstGeom prst="rect">
            <a:avLst/>
          </a:prstGeom>
        </p:spPr>
      </p:pic>
    </p:spTree>
    <p:extLst>
      <p:ext uri="{BB962C8B-B14F-4D97-AF65-F5344CB8AC3E}">
        <p14:creationId xmlns:p14="http://schemas.microsoft.com/office/powerpoint/2010/main" val="3638270338"/>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8065</TotalTime>
  <Words>1188</Words>
  <Application>Microsoft Office PowerPoint</Application>
  <PresentationFormat>Affichage à l'écran (4:3)</PresentationFormat>
  <Paragraphs>126</Paragraphs>
  <Slides>11</Slides>
  <Notes>10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110</cp:revision>
  <dcterms:created xsi:type="dcterms:W3CDTF">2016-11-18T09:55:38Z</dcterms:created>
  <dcterms:modified xsi:type="dcterms:W3CDTF">2022-10-28T16:14:35Z</dcterms:modified>
</cp:coreProperties>
</file>