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6" d="100"/>
          <a:sy n="86" d="100"/>
        </p:scale>
        <p:origin x="90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lstStyle/>
          <a:p>
            <a:fld id="{D8D898C9-1B14-4D71-B06F-5CD38EFC9E00}" type="slidenum">
              <a:t>‹N°›</a:t>
            </a:fld>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3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 name="PlaceHolder 4"/>
          <p:cNvSpPr>
            <a:spLocks noGrp="1"/>
          </p:cNvSpPr>
          <p:nvPr>
            <p:ph type="sldNum" idx="1"/>
          </p:nvPr>
        </p:nvSpPr>
        <p:spPr/>
        <p:txBody>
          <a:bodyPr/>
          <a:lstStyle/>
          <a:p>
            <a:fld id="{B22AB3E4-C7AC-42DB-B274-8ABB1A4B6265}" type="slidenum">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 name="PlaceHolder 6"/>
          <p:cNvSpPr>
            <a:spLocks noGrp="1"/>
          </p:cNvSpPr>
          <p:nvPr>
            <p:ph type="sldNum" idx="1"/>
          </p:nvPr>
        </p:nvSpPr>
        <p:spPr/>
        <p:txBody>
          <a:bodyPr/>
          <a:lstStyle/>
          <a:p>
            <a:fld id="{D21E6AD3-8200-4862-B54C-E4C34828DD5D}" type="slidenum">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3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4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4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4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4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9" name="PlaceHolder 8"/>
          <p:cNvSpPr>
            <a:spLocks noGrp="1"/>
          </p:cNvSpPr>
          <p:nvPr>
            <p:ph type="sldNum" idx="1"/>
          </p:nvPr>
        </p:nvSpPr>
        <p:spPr/>
        <p:txBody>
          <a:bodyPr/>
          <a:lstStyle/>
          <a:p>
            <a:fld id="{7C476E75-000E-42E6-8DA3-98D0C02331C8}" type="slidenum">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lstStyle/>
          <a:p>
            <a:fld id="{06EB233D-B490-4579-8029-60B2D339614B}" type="slidenum">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5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s-ES" sz="3200" b="0" strike="noStrike" spc="-1">
              <a:latin typeface="Calibri"/>
            </a:endParaRPr>
          </a:p>
        </p:txBody>
      </p:sp>
      <p:sp>
        <p:nvSpPr>
          <p:cNvPr id="4" name="PlaceHolder 3"/>
          <p:cNvSpPr>
            <a:spLocks noGrp="1"/>
          </p:cNvSpPr>
          <p:nvPr>
            <p:ph type="sldNum" idx="2"/>
          </p:nvPr>
        </p:nvSpPr>
        <p:spPr/>
        <p:txBody>
          <a:bodyPr/>
          <a:lstStyle/>
          <a:p>
            <a:fld id="{163AD017-98FD-4A1B-9DBE-63D80F395FBD}" type="slidenum">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5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4" name="PlaceHolder 3"/>
          <p:cNvSpPr>
            <a:spLocks noGrp="1"/>
          </p:cNvSpPr>
          <p:nvPr>
            <p:ph type="sldNum" idx="2"/>
          </p:nvPr>
        </p:nvSpPr>
        <p:spPr/>
        <p:txBody>
          <a:bodyPr/>
          <a:lstStyle/>
          <a:p>
            <a:fld id="{BF86CF9B-4CF7-4717-8C15-715712569FD1}" type="slidenum">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5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 name="PlaceHolder 4"/>
          <p:cNvSpPr>
            <a:spLocks noGrp="1"/>
          </p:cNvSpPr>
          <p:nvPr>
            <p:ph type="sldNum" idx="2"/>
          </p:nvPr>
        </p:nvSpPr>
        <p:spPr/>
        <p:txBody>
          <a:bodyPr/>
          <a:lstStyle/>
          <a:p>
            <a:fld id="{2C6E434F-F4FF-4D4C-AE3A-3AC1E79B1454}" type="slidenum">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3" name="PlaceHolder 2"/>
          <p:cNvSpPr>
            <a:spLocks noGrp="1"/>
          </p:cNvSpPr>
          <p:nvPr>
            <p:ph type="sldNum" idx="2"/>
          </p:nvPr>
        </p:nvSpPr>
        <p:spPr/>
        <p:txBody>
          <a:bodyPr/>
          <a:lstStyle/>
          <a:p>
            <a:fld id="{4201398E-5DCA-488B-9014-45E51154C6A0}" type="slidenum">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s-ES" sz="3200" b="0" strike="noStrike" spc="-1">
              <a:latin typeface="Calibri"/>
            </a:endParaRPr>
          </a:p>
        </p:txBody>
      </p:sp>
      <p:sp>
        <p:nvSpPr>
          <p:cNvPr id="3" name="PlaceHolder 2"/>
          <p:cNvSpPr>
            <a:spLocks noGrp="1"/>
          </p:cNvSpPr>
          <p:nvPr>
            <p:ph type="sldNum" idx="2"/>
          </p:nvPr>
        </p:nvSpPr>
        <p:spPr/>
        <p:txBody>
          <a:bodyPr/>
          <a:lstStyle/>
          <a:p>
            <a:fld id="{FF902F64-409D-41D0-AE08-599124CF933F}" type="slidenum">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 name="PlaceHolder 5"/>
          <p:cNvSpPr>
            <a:spLocks noGrp="1"/>
          </p:cNvSpPr>
          <p:nvPr>
            <p:ph type="sldNum" idx="2"/>
          </p:nvPr>
        </p:nvSpPr>
        <p:spPr/>
        <p:txBody>
          <a:bodyPr/>
          <a:lstStyle/>
          <a:p>
            <a:fld id="{AFEC2CA8-F79D-4954-80B6-0F309C1C4B58}"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9"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s-ES" sz="3200" b="0" strike="noStrike" spc="-1">
              <a:latin typeface="Calibri"/>
            </a:endParaRPr>
          </a:p>
        </p:txBody>
      </p:sp>
      <p:sp>
        <p:nvSpPr>
          <p:cNvPr id="4" name="PlaceHolder 3"/>
          <p:cNvSpPr>
            <a:spLocks noGrp="1"/>
          </p:cNvSpPr>
          <p:nvPr>
            <p:ph type="sldNum" idx="1"/>
          </p:nvPr>
        </p:nvSpPr>
        <p:spPr/>
        <p:txBody>
          <a:bodyPr/>
          <a:lstStyle/>
          <a:p>
            <a:fld id="{C7C57C44-7CD4-4271-B270-156D57C5B6E2}" type="slidenum">
              <a:t>‹N°›</a:t>
            </a:fld>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6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 name="PlaceHolder 5"/>
          <p:cNvSpPr>
            <a:spLocks noGrp="1"/>
          </p:cNvSpPr>
          <p:nvPr>
            <p:ph type="sldNum" idx="2"/>
          </p:nvPr>
        </p:nvSpPr>
        <p:spPr/>
        <p:txBody>
          <a:bodyPr/>
          <a:lstStyle/>
          <a:p>
            <a:fld id="{F6237B5F-0904-4149-ABDF-E458F0AB8AC4}" type="slidenum">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6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 name="PlaceHolder 5"/>
          <p:cNvSpPr>
            <a:spLocks noGrp="1"/>
          </p:cNvSpPr>
          <p:nvPr>
            <p:ph type="sldNum" idx="2"/>
          </p:nvPr>
        </p:nvSpPr>
        <p:spPr/>
        <p:txBody>
          <a:bodyPr/>
          <a:lstStyle/>
          <a:p>
            <a:fld id="{54544A46-22FA-4DA1-9343-89D4E9E10532}" type="slidenum">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7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 name="PlaceHolder 4"/>
          <p:cNvSpPr>
            <a:spLocks noGrp="1"/>
          </p:cNvSpPr>
          <p:nvPr>
            <p:ph type="sldNum" idx="2"/>
          </p:nvPr>
        </p:nvSpPr>
        <p:spPr/>
        <p:txBody>
          <a:bodyPr/>
          <a:lstStyle/>
          <a:p>
            <a:fld id="{A180DC4A-17EC-436F-BAF3-DBA9574A3B20}" type="slidenum">
              <a:t>‹N°›</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7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 name="PlaceHolder 6"/>
          <p:cNvSpPr>
            <a:spLocks noGrp="1"/>
          </p:cNvSpPr>
          <p:nvPr>
            <p:ph type="sldNum" idx="2"/>
          </p:nvPr>
        </p:nvSpPr>
        <p:spPr/>
        <p:txBody>
          <a:bodyPr/>
          <a:lstStyle/>
          <a:p>
            <a:fld id="{7E7CC549-7643-4723-B369-0B2345AA20A9}" type="slidenum">
              <a:t>‹N°›</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8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8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8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8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8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8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9" name="PlaceHolder 8"/>
          <p:cNvSpPr>
            <a:spLocks noGrp="1"/>
          </p:cNvSpPr>
          <p:nvPr>
            <p:ph type="sldNum" idx="2"/>
          </p:nvPr>
        </p:nvSpPr>
        <p:spPr/>
        <p:txBody>
          <a:bodyPr/>
          <a:lstStyle/>
          <a:p>
            <a:fld id="{17150CB2-8E86-413E-8FF1-30C07C20F43D}"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1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4" name="PlaceHolder 3"/>
          <p:cNvSpPr>
            <a:spLocks noGrp="1"/>
          </p:cNvSpPr>
          <p:nvPr>
            <p:ph type="sldNum" idx="1"/>
          </p:nvPr>
        </p:nvSpPr>
        <p:spPr/>
        <p:txBody>
          <a:bodyPr/>
          <a:lstStyle/>
          <a:p>
            <a:fld id="{561889BF-235B-4B1A-AC3F-42581B9FCDF9}" type="slidenum">
              <a:t>‹N°›</a:t>
            </a:fld>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5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1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 name="PlaceHolder 4"/>
          <p:cNvSpPr>
            <a:spLocks noGrp="1"/>
          </p:cNvSpPr>
          <p:nvPr>
            <p:ph type="sldNum" idx="1"/>
          </p:nvPr>
        </p:nvSpPr>
        <p:spPr/>
        <p:txBody>
          <a:bodyPr/>
          <a:lstStyle/>
          <a:p>
            <a:fld id="{645D76E0-136D-4D6D-9DD9-7B717CC3984D}" type="slidenum">
              <a:t>‹N°›</a:t>
            </a:fld>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3" name="PlaceHolder 2"/>
          <p:cNvSpPr>
            <a:spLocks noGrp="1"/>
          </p:cNvSpPr>
          <p:nvPr>
            <p:ph type="sldNum" idx="1"/>
          </p:nvPr>
        </p:nvSpPr>
        <p:spPr/>
        <p:txBody>
          <a:bodyPr/>
          <a:lstStyle/>
          <a:p>
            <a:fld id="{68871FE5-E3E3-4E1D-A9B5-1E556D36F592}" type="slidenum">
              <a:t>‹N°›</a:t>
            </a:fld>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s-ES" sz="3200" b="0" strike="noStrike" spc="-1">
              <a:latin typeface="Calibri"/>
            </a:endParaRPr>
          </a:p>
        </p:txBody>
      </p:sp>
      <p:sp>
        <p:nvSpPr>
          <p:cNvPr id="3" name="PlaceHolder 2"/>
          <p:cNvSpPr>
            <a:spLocks noGrp="1"/>
          </p:cNvSpPr>
          <p:nvPr>
            <p:ph type="sldNum" idx="1"/>
          </p:nvPr>
        </p:nvSpPr>
        <p:spPr/>
        <p:txBody>
          <a:bodyPr/>
          <a:lstStyle/>
          <a:p>
            <a:fld id="{434F8C43-DB19-4DB4-87FD-4F0DD4DC7CFF}" type="slidenum">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1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1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 name="PlaceHolder 5"/>
          <p:cNvSpPr>
            <a:spLocks noGrp="1"/>
          </p:cNvSpPr>
          <p:nvPr>
            <p:ph type="sldNum" idx="1"/>
          </p:nvPr>
        </p:nvSpPr>
        <p:spPr/>
        <p:txBody>
          <a:bodyPr/>
          <a:lstStyle/>
          <a:p>
            <a:fld id="{DA8A5EA3-2AA8-4486-B2D8-918C8E177D6E}" type="slidenum">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2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 name="PlaceHolder 5"/>
          <p:cNvSpPr>
            <a:spLocks noGrp="1"/>
          </p:cNvSpPr>
          <p:nvPr>
            <p:ph type="sldNum" idx="1"/>
          </p:nvPr>
        </p:nvSpPr>
        <p:spPr/>
        <p:txBody>
          <a:bodyPr/>
          <a:lstStyle/>
          <a:p>
            <a:fld id="{BB7DB22D-3509-4914-8DDF-90701A863990}" type="slidenum">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es-ES" sz="1400" b="0" strike="noStrike" spc="-1">
              <a:solidFill>
                <a:srgbClr val="000000"/>
              </a:solidFill>
              <a:latin typeface="Arial"/>
            </a:endParaRPr>
          </a:p>
        </p:txBody>
      </p:sp>
      <p:sp>
        <p:nvSpPr>
          <p:cNvPr id="2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 name="PlaceHolder 5"/>
          <p:cNvSpPr>
            <a:spLocks noGrp="1"/>
          </p:cNvSpPr>
          <p:nvPr>
            <p:ph type="sldNum" idx="1"/>
          </p:nvPr>
        </p:nvSpPr>
        <p:spPr/>
        <p:txBody>
          <a:bodyPr/>
          <a:lstStyle/>
          <a:p>
            <a:fld id="{F7B8F7C0-C05E-4B71-86E3-172F4EB8CA92}"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Google Shape;11;p5"/>
          <p:cNvSpPr/>
          <p:nvPr/>
        </p:nvSpPr>
        <p:spPr>
          <a:xfrm>
            <a:off x="173160" y="-144360"/>
            <a:ext cx="304560" cy="304560"/>
          </a:xfrm>
          <a:prstGeom prst="rect">
            <a:avLst/>
          </a:prstGeom>
          <a:noFill/>
          <a:ln w="0">
            <a:noFill/>
          </a:ln>
        </p:spPr>
        <p:style>
          <a:lnRef idx="0">
            <a:scrgbClr r="0" g="0" b="0"/>
          </a:lnRef>
          <a:fillRef idx="0">
            <a:scrgbClr r="0" g="0" b="0"/>
          </a:fillRef>
          <a:effectRef idx="0">
            <a:scrgbClr r="0" g="0" b="0"/>
          </a:effectRef>
          <a:fontRef idx="minor"/>
        </p:style>
      </p:sp>
      <p:pic>
        <p:nvPicPr>
          <p:cNvPr id="9" name="Google Shape;12;p5"/>
          <p:cNvPicPr/>
          <p:nvPr/>
        </p:nvPicPr>
        <p:blipFill>
          <a:blip r:embed="rId14"/>
          <a:stretch/>
        </p:blipFill>
        <p:spPr>
          <a:xfrm>
            <a:off x="372960" y="0"/>
            <a:ext cx="2060640" cy="649440"/>
          </a:xfrm>
          <a:prstGeom prst="rect">
            <a:avLst/>
          </a:prstGeom>
          <a:ln w="0">
            <a:noFill/>
          </a:ln>
        </p:spPr>
      </p:pic>
      <p:sp>
        <p:nvSpPr>
          <p:cNvPr id="2" name="Google Shape;13;p5"/>
          <p:cNvSpPr/>
          <p:nvPr/>
        </p:nvSpPr>
        <p:spPr>
          <a:xfrm>
            <a:off x="264600" y="508320"/>
            <a:ext cx="1852560" cy="33516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marL="36720" algn="ctr">
              <a:lnSpc>
                <a:spcPct val="100000"/>
              </a:lnSpc>
              <a:tabLst>
                <a:tab pos="0" algn="l"/>
              </a:tabLst>
            </a:pPr>
            <a:r>
              <a:rPr lang="es-ES" sz="800" b="1" i="1" strike="noStrike" spc="-1">
                <a:solidFill>
                  <a:srgbClr val="7F7F7F"/>
                </a:solidFill>
                <a:latin typeface="Arial"/>
                <a:ea typeface="Arial"/>
              </a:rPr>
              <a:t>Successful online learning for </a:t>
            </a:r>
            <a:endParaRPr lang="es-ES" sz="800" b="0" strike="noStrike" spc="-1">
              <a:latin typeface="Calibri"/>
            </a:endParaRPr>
          </a:p>
          <a:p>
            <a:pPr marL="36720" algn="ctr">
              <a:lnSpc>
                <a:spcPct val="100000"/>
              </a:lnSpc>
              <a:tabLst>
                <a:tab pos="0" algn="l"/>
              </a:tabLst>
            </a:pPr>
            <a:r>
              <a:rPr lang="es-ES" sz="800" b="1" i="1" strike="noStrike" spc="-1">
                <a:solidFill>
                  <a:srgbClr val="7F7F7F"/>
                </a:solidFill>
                <a:latin typeface="Arial"/>
                <a:ea typeface="Arial"/>
              </a:rPr>
              <a:t>sustainable last mile logistics</a:t>
            </a:r>
            <a:endParaRPr lang="es-ES" sz="800" b="0" strike="noStrike" spc="-1">
              <a:latin typeface="Calibri"/>
            </a:endParaRPr>
          </a:p>
        </p:txBody>
      </p:sp>
      <p:sp>
        <p:nvSpPr>
          <p:cNvPr id="3" name="PlaceHolder 1"/>
          <p:cNvSpPr>
            <a:spLocks noGrp="1"/>
          </p:cNvSpPr>
          <p:nvPr>
            <p:ph type="sldNum" idx="1"/>
          </p:nvPr>
        </p:nvSpPr>
        <p:spPr>
          <a:xfrm>
            <a:off x="7047000" y="6519960"/>
            <a:ext cx="2133360" cy="364680"/>
          </a:xfrm>
          <a:prstGeom prst="rect">
            <a:avLst/>
          </a:prstGeom>
        </p:spPr>
        <p:txBody>
          <a:bodyPr anchor="ctr">
            <a:noAutofit/>
          </a:bodyPr>
          <a:lstStyle>
            <a:lvl1pPr algn="r">
              <a:lnSpc>
                <a:spcPct val="100000"/>
              </a:lnSpc>
              <a:tabLst>
                <a:tab pos="0" algn="l"/>
              </a:tabLst>
              <a:defRPr lang="es-ES" sz="1000" b="0" strike="noStrike" spc="-1">
                <a:solidFill>
                  <a:srgbClr val="3366CC"/>
                </a:solidFill>
                <a:latin typeface="Cambria"/>
                <a:ea typeface="Cambria"/>
              </a:defRPr>
            </a:lvl1pPr>
          </a:lstStyle>
          <a:p>
            <a:pPr algn="r">
              <a:lnSpc>
                <a:spcPct val="100000"/>
              </a:lnSpc>
              <a:tabLst>
                <a:tab pos="0" algn="l"/>
              </a:tabLst>
            </a:pPr>
            <a:fld id="{53ABAF5F-E6EC-4352-9793-7C323FDDC7EA}" type="slidenum">
              <a:rPr lang="es-ES" sz="1000" b="0" strike="noStrike" spc="-1">
                <a:solidFill>
                  <a:srgbClr val="3366CC"/>
                </a:solidFill>
                <a:latin typeface="Cambria"/>
                <a:ea typeface="Cambria"/>
              </a:rPr>
              <a:t>‹N°›</a:t>
            </a:fld>
            <a:endParaRPr lang="es-ES" sz="1000" b="0" strike="noStrike" spc="-1">
              <a:latin typeface="Calibri"/>
            </a:endParaRPr>
          </a:p>
        </p:txBody>
      </p:sp>
      <p:pic>
        <p:nvPicPr>
          <p:cNvPr id="4" name="Google Shape;16;p7"/>
          <p:cNvPicPr/>
          <p:nvPr/>
        </p:nvPicPr>
        <p:blipFill>
          <a:blip r:embed="rId15"/>
          <a:stretch/>
        </p:blipFill>
        <p:spPr>
          <a:xfrm>
            <a:off x="252720" y="6357960"/>
            <a:ext cx="2010240" cy="499680"/>
          </a:xfrm>
          <a:prstGeom prst="rect">
            <a:avLst/>
          </a:prstGeom>
          <a:ln w="0">
            <a:noFill/>
          </a:ln>
        </p:spPr>
      </p:pic>
      <p:sp>
        <p:nvSpPr>
          <p:cNvPr id="5" name="Google Shape;17;p7"/>
          <p:cNvSpPr/>
          <p:nvPr/>
        </p:nvSpPr>
        <p:spPr>
          <a:xfrm>
            <a:off x="2250000" y="6353280"/>
            <a:ext cx="4325040" cy="452520"/>
          </a:xfrm>
          <a:prstGeom prst="rect">
            <a:avLst/>
          </a:prstGeom>
          <a:noFill/>
          <a:ln w="0">
            <a:noFill/>
          </a:ln>
        </p:spPr>
        <p:style>
          <a:lnRef idx="0">
            <a:scrgbClr r="0" g="0" b="0"/>
          </a:lnRef>
          <a:fillRef idx="0">
            <a:scrgbClr r="0" g="0" b="0"/>
          </a:fillRef>
          <a:effectRef idx="0">
            <a:scrgbClr r="0" g="0" b="0"/>
          </a:effectRef>
          <a:fontRef idx="minor"/>
        </p:style>
        <p:txBody>
          <a:bodyPr lIns="34200" tIns="34200" rIns="34200" bIns="34200" anchor="ctr">
            <a:noAutofit/>
          </a:bodyPr>
          <a:lstStyle/>
          <a:p>
            <a:pPr algn="just">
              <a:lnSpc>
                <a:spcPct val="100000"/>
              </a:lnSpc>
              <a:tabLst>
                <a:tab pos="0" algn="l"/>
              </a:tabLst>
            </a:pPr>
            <a:r>
              <a:rPr lang="en-US" sz="750" b="0" strike="noStrike" spc="-1">
                <a:solidFill>
                  <a:srgbClr val="666666"/>
                </a:solidFill>
                <a:latin typeface="Arial"/>
                <a:ea typeface="Aria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750" b="0" strike="noStrike" spc="-1">
              <a:latin typeface="Calibri"/>
            </a:endParaRPr>
          </a:p>
        </p:txBody>
      </p:sp>
      <p:sp>
        <p:nvSpPr>
          <p:cNvPr id="6" name="PlaceHolder 2"/>
          <p:cNvSpPr>
            <a:spLocks noGrp="1"/>
          </p:cNvSpPr>
          <p:nvPr>
            <p:ph type="title"/>
          </p:nvPr>
        </p:nvSpPr>
        <p:spPr>
          <a:xfrm>
            <a:off x="457200" y="273600"/>
            <a:ext cx="8229240" cy="1144800"/>
          </a:xfrm>
          <a:prstGeom prst="rect">
            <a:avLst/>
          </a:prstGeom>
        </p:spPr>
        <p:txBody>
          <a:bodyPr lIns="0" tIns="0" rIns="0" bIns="0" anchor="ctr">
            <a:noAutofit/>
          </a:bodyPr>
          <a:lstStyle/>
          <a:p>
            <a:r>
              <a:rPr lang="es-ES" sz="1400" b="0" strike="noStrike" spc="-1">
                <a:solidFill>
                  <a:srgbClr val="000000"/>
                </a:solidFill>
                <a:latin typeface="Arial"/>
              </a:rPr>
              <a:t>Pulse para editar el formato del texto de título</a:t>
            </a:r>
          </a:p>
        </p:txBody>
      </p:sp>
      <p:sp>
        <p:nvSpPr>
          <p:cNvPr id="7" name="PlaceHolder 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1400" b="0" strike="noStrike" spc="-1">
                <a:solidFill>
                  <a:srgbClr val="000000"/>
                </a:solidFill>
                <a:latin typeface="Arial"/>
              </a:rPr>
              <a:t>Pulse para editar el formato de texto del esquema</a:t>
            </a:r>
          </a:p>
          <a:p>
            <a:pPr marL="864000" lvl="1" indent="-324000">
              <a:spcBef>
                <a:spcPts val="1134"/>
              </a:spcBef>
              <a:buClr>
                <a:srgbClr val="000000"/>
              </a:buClr>
              <a:buSzPct val="75000"/>
              <a:buFont typeface="Symbol" charset="2"/>
              <a:buChar char=""/>
            </a:pPr>
            <a:r>
              <a:rPr lang="es-ES" sz="14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ES" sz="14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ES" sz="14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Google Shape;11;p5"/>
          <p:cNvSpPr/>
          <p:nvPr/>
        </p:nvSpPr>
        <p:spPr>
          <a:xfrm>
            <a:off x="173160" y="-144360"/>
            <a:ext cx="304560" cy="304560"/>
          </a:xfrm>
          <a:prstGeom prst="rect">
            <a:avLst/>
          </a:prstGeom>
          <a:noFill/>
          <a:ln w="0">
            <a:noFill/>
          </a:ln>
        </p:spPr>
        <p:style>
          <a:lnRef idx="0">
            <a:scrgbClr r="0" g="0" b="0"/>
          </a:lnRef>
          <a:fillRef idx="0">
            <a:scrgbClr r="0" g="0" b="0"/>
          </a:fillRef>
          <a:effectRef idx="0">
            <a:scrgbClr r="0" g="0" b="0"/>
          </a:effectRef>
          <a:fontRef idx="minor"/>
        </p:style>
      </p:sp>
      <p:pic>
        <p:nvPicPr>
          <p:cNvPr id="45" name="Google Shape;12;p5"/>
          <p:cNvPicPr/>
          <p:nvPr/>
        </p:nvPicPr>
        <p:blipFill>
          <a:blip r:embed="rId14"/>
          <a:stretch/>
        </p:blipFill>
        <p:spPr>
          <a:xfrm>
            <a:off x="372960" y="0"/>
            <a:ext cx="2060640" cy="649440"/>
          </a:xfrm>
          <a:prstGeom prst="rect">
            <a:avLst/>
          </a:prstGeom>
          <a:ln w="0">
            <a:noFill/>
          </a:ln>
        </p:spPr>
      </p:pic>
      <p:sp>
        <p:nvSpPr>
          <p:cNvPr id="46" name="Google Shape;13;p5"/>
          <p:cNvSpPr/>
          <p:nvPr/>
        </p:nvSpPr>
        <p:spPr>
          <a:xfrm>
            <a:off x="264600" y="508320"/>
            <a:ext cx="1852560" cy="33516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marL="36720" algn="ctr">
              <a:lnSpc>
                <a:spcPct val="100000"/>
              </a:lnSpc>
              <a:tabLst>
                <a:tab pos="0" algn="l"/>
              </a:tabLst>
            </a:pPr>
            <a:r>
              <a:rPr lang="es-ES" sz="800" b="1" i="1" strike="noStrike" spc="-1">
                <a:solidFill>
                  <a:srgbClr val="7F7F7F"/>
                </a:solidFill>
                <a:latin typeface="Arial"/>
                <a:ea typeface="Arial"/>
              </a:rPr>
              <a:t>Successful online learning for </a:t>
            </a:r>
            <a:endParaRPr lang="es-ES" sz="800" b="0" strike="noStrike" spc="-1">
              <a:latin typeface="Calibri"/>
            </a:endParaRPr>
          </a:p>
          <a:p>
            <a:pPr marL="36720" algn="ctr">
              <a:lnSpc>
                <a:spcPct val="100000"/>
              </a:lnSpc>
              <a:tabLst>
                <a:tab pos="0" algn="l"/>
              </a:tabLst>
            </a:pPr>
            <a:r>
              <a:rPr lang="es-ES" sz="800" b="1" i="1" strike="noStrike" spc="-1">
                <a:solidFill>
                  <a:srgbClr val="7F7F7F"/>
                </a:solidFill>
                <a:latin typeface="Arial"/>
                <a:ea typeface="Arial"/>
              </a:rPr>
              <a:t>sustainable last mile logistics</a:t>
            </a:r>
            <a:endParaRPr lang="es-ES" sz="800" b="0" strike="noStrike" spc="-1">
              <a:latin typeface="Calibri"/>
            </a:endParaRPr>
          </a:p>
        </p:txBody>
      </p:sp>
      <p:sp>
        <p:nvSpPr>
          <p:cNvPr id="47" name="PlaceHolder 1"/>
          <p:cNvSpPr>
            <a:spLocks noGrp="1"/>
          </p:cNvSpPr>
          <p:nvPr>
            <p:ph type="sldNum" idx="2"/>
          </p:nvPr>
        </p:nvSpPr>
        <p:spPr>
          <a:xfrm>
            <a:off x="7047000" y="6519960"/>
            <a:ext cx="2133360" cy="364680"/>
          </a:xfrm>
          <a:prstGeom prst="rect">
            <a:avLst/>
          </a:prstGeom>
        </p:spPr>
        <p:txBody>
          <a:bodyPr anchor="ctr">
            <a:noAutofit/>
          </a:bodyPr>
          <a:lstStyle>
            <a:lvl1pPr algn="r">
              <a:lnSpc>
                <a:spcPct val="100000"/>
              </a:lnSpc>
              <a:tabLst>
                <a:tab pos="0" algn="l"/>
              </a:tabLst>
              <a:defRPr lang="es-ES" sz="1000" b="0" strike="noStrike" spc="-1">
                <a:solidFill>
                  <a:srgbClr val="3366CC"/>
                </a:solidFill>
                <a:latin typeface="Cambria"/>
                <a:ea typeface="Cambria"/>
              </a:defRPr>
            </a:lvl1pPr>
          </a:lstStyle>
          <a:p>
            <a:pPr algn="r">
              <a:lnSpc>
                <a:spcPct val="100000"/>
              </a:lnSpc>
              <a:tabLst>
                <a:tab pos="0" algn="l"/>
              </a:tabLst>
            </a:pPr>
            <a:fld id="{2F93DBE6-843A-4A82-9EB6-558017416441}" type="slidenum">
              <a:rPr lang="es-ES" sz="1000" b="0" strike="noStrike" spc="-1">
                <a:solidFill>
                  <a:srgbClr val="3366CC"/>
                </a:solidFill>
                <a:latin typeface="Cambria"/>
                <a:ea typeface="Cambria"/>
              </a:rPr>
              <a:t>‹N°›</a:t>
            </a:fld>
            <a:endParaRPr lang="es-ES" sz="1000" b="0" strike="noStrike" spc="-1">
              <a:latin typeface="Calibri"/>
            </a:endParaRPr>
          </a:p>
        </p:txBody>
      </p:sp>
      <p:sp>
        <p:nvSpPr>
          <p:cNvPr id="48" name="PlaceHolder 2"/>
          <p:cNvSpPr>
            <a:spLocks noGrp="1"/>
          </p:cNvSpPr>
          <p:nvPr>
            <p:ph type="title"/>
          </p:nvPr>
        </p:nvSpPr>
        <p:spPr>
          <a:xfrm>
            <a:off x="457200" y="273600"/>
            <a:ext cx="8229240" cy="1144800"/>
          </a:xfrm>
          <a:prstGeom prst="rect">
            <a:avLst/>
          </a:prstGeom>
        </p:spPr>
        <p:txBody>
          <a:bodyPr lIns="0" tIns="0" rIns="0" bIns="0" anchor="ctr">
            <a:noAutofit/>
          </a:bodyPr>
          <a:lstStyle/>
          <a:p>
            <a:r>
              <a:rPr lang="es-ES" sz="1400" b="0" strike="noStrike" spc="-1">
                <a:solidFill>
                  <a:srgbClr val="000000"/>
                </a:solidFill>
                <a:latin typeface="Arial"/>
              </a:rPr>
              <a:t>Pulse para editar el formato del texto de título</a:t>
            </a:r>
          </a:p>
        </p:txBody>
      </p:sp>
      <p:sp>
        <p:nvSpPr>
          <p:cNvPr id="49" name="PlaceHolder 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1400" b="0" strike="noStrike" spc="-1">
                <a:solidFill>
                  <a:srgbClr val="000000"/>
                </a:solidFill>
                <a:latin typeface="Arial"/>
              </a:rPr>
              <a:t>Pulse para editar el formato de texto del esquema</a:t>
            </a:r>
          </a:p>
          <a:p>
            <a:pPr marL="864000" lvl="1" indent="-324000">
              <a:spcBef>
                <a:spcPts val="1134"/>
              </a:spcBef>
              <a:buClr>
                <a:srgbClr val="000000"/>
              </a:buClr>
              <a:buSzPct val="75000"/>
              <a:buFont typeface="Symbol" charset="2"/>
              <a:buChar char=""/>
            </a:pPr>
            <a:r>
              <a:rPr lang="es-ES" sz="14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ES" sz="14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ES" sz="14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Google Shape;24;p4"/>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3174C5C6-FE92-4FF1-B293-87763651B9DD}" type="slidenum">
              <a:rPr lang="es-ES" sz="1000" b="0" strike="noStrike" spc="-1">
                <a:solidFill>
                  <a:srgbClr val="3366CC"/>
                </a:solidFill>
                <a:latin typeface="Cambria"/>
                <a:ea typeface="Cambria"/>
              </a:rPr>
              <a:t>1</a:t>
            </a:fld>
            <a:endParaRPr lang="es-ES" sz="1000" b="0" strike="noStrike" spc="-1">
              <a:latin typeface="Calibri"/>
            </a:endParaRPr>
          </a:p>
        </p:txBody>
      </p:sp>
      <p:sp>
        <p:nvSpPr>
          <p:cNvPr id="87" name="Google Shape;25;p4"/>
          <p:cNvSpPr/>
          <p:nvPr/>
        </p:nvSpPr>
        <p:spPr>
          <a:xfrm>
            <a:off x="2599560" y="2794680"/>
            <a:ext cx="3944520" cy="1066680"/>
          </a:xfrm>
          <a:prstGeom prst="rect">
            <a:avLst/>
          </a:prstGeom>
          <a:solidFill>
            <a:srgbClr val="18C320"/>
          </a:solidFill>
          <a:ln w="0">
            <a:noFill/>
          </a:ln>
        </p:spPr>
        <p:style>
          <a:lnRef idx="0">
            <a:scrgbClr r="0" g="0" b="0"/>
          </a:lnRef>
          <a:fillRef idx="0">
            <a:scrgbClr r="0" g="0" b="0"/>
          </a:fillRef>
          <a:effectRef idx="0">
            <a:scrgbClr r="0" g="0" b="0"/>
          </a:effectRef>
          <a:fontRef idx="minor"/>
        </p:style>
        <p:txBody>
          <a:bodyPr>
            <a:spAutoFit/>
          </a:bodyPr>
          <a:lstStyle/>
          <a:p>
            <a:pPr algn="ctr">
              <a:lnSpc>
                <a:spcPct val="100000"/>
              </a:lnSpc>
              <a:tabLst>
                <a:tab pos="0" algn="l"/>
              </a:tabLst>
            </a:pPr>
            <a:r>
              <a:rPr lang="es-ES" sz="3200" b="1" strike="noStrike" spc="-1">
                <a:solidFill>
                  <a:srgbClr val="FFFFFF"/>
                </a:solidFill>
                <a:latin typeface="Arial"/>
                <a:ea typeface="Arial"/>
              </a:rPr>
              <a:t>Capsule</a:t>
            </a:r>
            <a:endParaRPr lang="es-ES" sz="3200" b="0" strike="noStrike" spc="-1">
              <a:latin typeface="Calibri"/>
            </a:endParaRPr>
          </a:p>
          <a:p>
            <a:pPr algn="ctr">
              <a:lnSpc>
                <a:spcPct val="100000"/>
              </a:lnSpc>
              <a:tabLst>
                <a:tab pos="0" algn="l"/>
              </a:tabLst>
            </a:pPr>
            <a:r>
              <a:rPr lang="es-ES" sz="3200" b="1" strike="noStrike" spc="-1">
                <a:solidFill>
                  <a:srgbClr val="FFFFFF"/>
                </a:solidFill>
                <a:latin typeface="Arial"/>
                <a:ea typeface="Arial"/>
              </a:rPr>
              <a:t>2.5.5</a:t>
            </a:r>
            <a:endParaRPr lang="es-ES" sz="3200" b="0" strike="noStrike" spc="-1">
              <a:latin typeface="Calibri"/>
            </a:endParaRPr>
          </a:p>
        </p:txBody>
      </p:sp>
      <p:sp>
        <p:nvSpPr>
          <p:cNvPr id="88" name="Google Shape;26;p4"/>
          <p:cNvSpPr/>
          <p:nvPr/>
        </p:nvSpPr>
        <p:spPr>
          <a:xfrm>
            <a:off x="1342800" y="4293720"/>
            <a:ext cx="7014240" cy="461665"/>
          </a:xfrm>
          <a:prstGeom prst="rect">
            <a:avLst/>
          </a:prstGeom>
          <a:noFill/>
          <a:ln w="19050">
            <a:solidFill>
              <a:srgbClr val="18C320"/>
            </a:solidFill>
            <a:round/>
          </a:ln>
        </p:spPr>
        <p:style>
          <a:lnRef idx="0">
            <a:scrgbClr r="0" g="0" b="0"/>
          </a:lnRef>
          <a:fillRef idx="0">
            <a:scrgbClr r="0" g="0" b="0"/>
          </a:fillRef>
          <a:effectRef idx="0">
            <a:scrgbClr r="0" g="0" b="0"/>
          </a:effectRef>
          <a:fontRef idx="minor"/>
        </p:style>
        <p:txBody>
          <a:bodyPr>
            <a:spAutoFit/>
          </a:bodyPr>
          <a:lstStyle/>
          <a:p>
            <a:pPr algn="ctr">
              <a:lnSpc>
                <a:spcPct val="100000"/>
              </a:lnSpc>
              <a:tabLst>
                <a:tab pos="0" algn="l"/>
              </a:tabLst>
            </a:pPr>
            <a:r>
              <a:rPr lang="fr-FR" sz="2400" b="1" spc="-1" dirty="0">
                <a:solidFill>
                  <a:srgbClr val="000000"/>
                </a:solidFill>
                <a:ea typeface="Arial"/>
              </a:rPr>
              <a:t> Attentes et demandes des clients</a:t>
            </a:r>
            <a:endParaRPr lang="es-ES" sz="2400" b="0" strike="noStrike" spc="-1" dirty="0">
              <a:latin typeface="Calibri"/>
            </a:endParaRPr>
          </a:p>
        </p:txBody>
      </p:sp>
      <p:sp>
        <p:nvSpPr>
          <p:cNvPr id="89" name="Google Shape;27;p4"/>
          <p:cNvSpPr/>
          <p:nvPr/>
        </p:nvSpPr>
        <p:spPr>
          <a:xfrm>
            <a:off x="248040" y="1222920"/>
            <a:ext cx="8451360" cy="396720"/>
          </a:xfrm>
          <a:prstGeom prst="rect">
            <a:avLst/>
          </a:prstGeom>
          <a:solidFill>
            <a:srgbClr val="18C320"/>
          </a:solidFill>
          <a:ln w="0">
            <a:noFill/>
          </a:ln>
        </p:spPr>
        <p:style>
          <a:lnRef idx="0">
            <a:scrgbClr r="0" g="0" b="0"/>
          </a:lnRef>
          <a:fillRef idx="0">
            <a:scrgbClr r="0" g="0" b="0"/>
          </a:fillRef>
          <a:effectRef idx="0">
            <a:scrgbClr r="0" g="0" b="0"/>
          </a:effectRef>
          <a:fontRef idx="minor"/>
        </p:style>
        <p:txBody>
          <a:bodyPr>
            <a:spAutoFit/>
          </a:bodyPr>
          <a:lstStyle/>
          <a:p>
            <a:pPr lvl="0" algn="ctr">
              <a:buSzPts val="2000"/>
            </a:pPr>
            <a:r>
              <a:rPr lang="fr-FR" sz="2000" b="1" dirty="0">
                <a:solidFill>
                  <a:schemeClr val="lt1"/>
                </a:solidFill>
              </a:rPr>
              <a:t>CHAPITRE 2 : Opérations logistiques LMD et impacts</a:t>
            </a:r>
            <a:endParaRPr lang="fr-FR" sz="2000" b="1" i="0" u="none" strike="noStrike" cap="none" dirty="0">
              <a:solidFill>
                <a:schemeClr val="lt1"/>
              </a:solidFill>
              <a:latin typeface="Arial"/>
              <a:ea typeface="Arial"/>
              <a:cs typeface="Arial"/>
              <a:sym typeface="Arial"/>
            </a:endParaRPr>
          </a:p>
        </p:txBody>
      </p:sp>
      <p:sp>
        <p:nvSpPr>
          <p:cNvPr id="90" name="Google Shape;28;p4"/>
          <p:cNvSpPr/>
          <p:nvPr/>
        </p:nvSpPr>
        <p:spPr>
          <a:xfrm>
            <a:off x="243720" y="1858680"/>
            <a:ext cx="8451360" cy="396720"/>
          </a:xfrm>
          <a:prstGeom prst="rect">
            <a:avLst/>
          </a:prstGeom>
          <a:no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lvl="0" algn="ctr">
              <a:buSzPts val="2000"/>
            </a:pPr>
            <a:r>
              <a:rPr lang="fr-FR" sz="2000" b="1" dirty="0">
                <a:solidFill>
                  <a:schemeClr val="dk1"/>
                </a:solidFill>
              </a:rPr>
              <a:t>UNITÉ 5 : Impacts environnementaux et sociaux de LMD </a:t>
            </a:r>
            <a:r>
              <a:rPr lang="fr-FR" sz="2000" b="1" dirty="0" err="1">
                <a:solidFill>
                  <a:schemeClr val="dk1"/>
                </a:solidFill>
              </a:rPr>
              <a:t>Logistics</a:t>
            </a:r>
            <a:endParaRPr lang="en-US"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Google Shape;102;g10b78f226a2_0_0"/>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88091F13-68E8-40EF-9AC2-C0BAA055146C}" type="slidenum">
              <a:rPr lang="es-ES" sz="1000" b="0" strike="noStrike" spc="-1">
                <a:solidFill>
                  <a:srgbClr val="3366CC"/>
                </a:solidFill>
                <a:latin typeface="Cambria"/>
                <a:ea typeface="Cambria"/>
              </a:rPr>
              <a:t>10</a:t>
            </a:fld>
            <a:endParaRPr lang="es-ES" sz="1000" b="0" strike="noStrike" spc="-1">
              <a:latin typeface="Calibri"/>
            </a:endParaRPr>
          </a:p>
        </p:txBody>
      </p:sp>
      <p:sp>
        <p:nvSpPr>
          <p:cNvPr id="133" name="Google Shape;103;g10b78f226a2_0_0"/>
          <p:cNvSpPr/>
          <p:nvPr/>
        </p:nvSpPr>
        <p:spPr>
          <a:xfrm>
            <a:off x="311760" y="1048320"/>
            <a:ext cx="8509680" cy="48636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rmAutofit/>
          </a:bodyPr>
          <a:lstStyle/>
          <a:p>
            <a:pPr>
              <a:lnSpc>
                <a:spcPct val="90000"/>
              </a:lnSpc>
              <a:tabLst>
                <a:tab pos="0" algn="l"/>
              </a:tabLst>
            </a:pPr>
            <a:r>
              <a:rPr lang="es-ES" sz="2800" b="0" strike="noStrike" spc="-1" dirty="0" err="1">
                <a:solidFill>
                  <a:srgbClr val="FFFFFF"/>
                </a:solidFill>
                <a:latin typeface="Arial"/>
                <a:ea typeface="Arial"/>
              </a:rPr>
              <a:t>Exercices</a:t>
            </a:r>
            <a:endParaRPr lang="es-ES" sz="2800" b="0" strike="noStrike" spc="-1" dirty="0">
              <a:latin typeface="Calibri"/>
            </a:endParaRPr>
          </a:p>
        </p:txBody>
      </p:sp>
      <p:sp>
        <p:nvSpPr>
          <p:cNvPr id="134" name="Google Shape;104;g10b78f226a2_0_0"/>
          <p:cNvSpPr/>
          <p:nvPr/>
        </p:nvSpPr>
        <p:spPr>
          <a:xfrm>
            <a:off x="329760" y="2131200"/>
            <a:ext cx="5572440" cy="3791160"/>
          </a:xfrm>
          <a:prstGeom prst="rect">
            <a:avLst/>
          </a:prstGeom>
          <a:noFill/>
          <a:ln w="9525">
            <a:solidFill>
              <a:srgbClr val="A5A5A5"/>
            </a:solidFill>
            <a:prstDash val="dash"/>
            <a:round/>
          </a:ln>
        </p:spPr>
        <p:style>
          <a:lnRef idx="0">
            <a:scrgbClr r="0" g="0" b="0"/>
          </a:lnRef>
          <a:fillRef idx="0">
            <a:scrgbClr r="0" g="0" b="0"/>
          </a:fillRef>
          <a:effectRef idx="0">
            <a:scrgbClr r="0" g="0" b="0"/>
          </a:effectRef>
          <a:fontRef idx="minor"/>
        </p:style>
        <p:txBody>
          <a:bodyPr>
            <a:noAutofit/>
          </a:bodyPr>
          <a:lstStyle/>
          <a:p>
            <a:pPr>
              <a:lnSpc>
                <a:spcPct val="100000"/>
              </a:lnSpc>
              <a:tabLst>
                <a:tab pos="0" algn="l"/>
              </a:tabLst>
            </a:pPr>
            <a:r>
              <a:rPr lang="fr-FR" sz="1600" spc="-1" dirty="0">
                <a:solidFill>
                  <a:srgbClr val="000000"/>
                </a:solidFill>
                <a:ea typeface="Arial"/>
              </a:rPr>
              <a:t>Un exercice peut être intégré à l’atelier. 
Par exemple</a:t>
            </a:r>
            <a:r>
              <a:rPr lang="es-ES" sz="1600" b="0" strike="noStrike" spc="-1" dirty="0">
                <a:solidFill>
                  <a:srgbClr val="000000"/>
                </a:solidFill>
                <a:latin typeface="Arial"/>
                <a:ea typeface="Arial"/>
              </a:rPr>
              <a:t>:</a:t>
            </a:r>
            <a:endParaRPr lang="es-ES" sz="1600" b="0" strike="noStrike" spc="-1" dirty="0">
              <a:latin typeface="Calibri"/>
            </a:endParaRPr>
          </a:p>
          <a:p>
            <a:pPr marL="457200" indent="-456840">
              <a:lnSpc>
                <a:spcPct val="100000"/>
              </a:lnSpc>
              <a:buClr>
                <a:srgbClr val="000000"/>
              </a:buClr>
              <a:buFont typeface="Arial"/>
              <a:buAutoNum type="arabicPeriod"/>
              <a:tabLst>
                <a:tab pos="0" algn="l"/>
              </a:tabLst>
            </a:pPr>
            <a:r>
              <a:rPr lang="fr-FR" sz="1600" spc="-1" dirty="0">
                <a:solidFill>
                  <a:srgbClr val="000000"/>
                </a:solidFill>
                <a:ea typeface="Arial"/>
              </a:rPr>
              <a:t>Au début, les étudiants peuvent être invités à noter brièvement leur propre expérience négative lorsque leurs attentes n’ont pas été satisfaites par un service de livraison. Ou ils peuvent penser à quelque chose s’ils n’ont pas cette expérience.
Au cours de l’atelier, on leur demanderait de noter ce qu’ils feraient du problème s’ils étaient le gestionnaire responsable de l’entreprise donnée.
À la fin, les étudiants partagent leurs idées et les commentaires des experts sont donnés.</a:t>
            </a: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p:txBody>
      </p:sp>
      <p:pic>
        <p:nvPicPr>
          <p:cNvPr id="135" name="Obrázek 5" descr="Obsah obrázku klipart&#10;&#10;Popis byl vytvořen automaticky"/>
          <p:cNvPicPr/>
          <p:nvPr/>
        </p:nvPicPr>
        <p:blipFill>
          <a:blip r:embed="rId2"/>
          <a:stretch/>
        </p:blipFill>
        <p:spPr>
          <a:xfrm>
            <a:off x="6032160" y="4013280"/>
            <a:ext cx="2789280" cy="1909440"/>
          </a:xfrm>
          <a:prstGeom prst="rect">
            <a:avLst/>
          </a:prstGeom>
          <a:ln w="0">
            <a:noFill/>
          </a:ln>
        </p:spPr>
      </p:pic>
      <p:pic>
        <p:nvPicPr>
          <p:cNvPr id="136" name="Picture 3"/>
          <p:cNvPicPr/>
          <p:nvPr/>
        </p:nvPicPr>
        <p:blipFill>
          <a:blip r:embed="rId3"/>
          <a:stretch/>
        </p:blipFill>
        <p:spPr>
          <a:xfrm>
            <a:off x="6392160" y="2024640"/>
            <a:ext cx="2069280" cy="1962000"/>
          </a:xfrm>
          <a:prstGeom prst="rect">
            <a:avLst/>
          </a:prstGeom>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Google Shape;33;g10b78f225a7_0_0"/>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77D1A14D-8C91-4C13-94A4-B3FBA795C0FD}" type="slidenum">
              <a:rPr lang="es-ES" sz="1000" b="0" strike="noStrike" spc="-1">
                <a:solidFill>
                  <a:srgbClr val="3366CC"/>
                </a:solidFill>
                <a:latin typeface="Cambria"/>
                <a:ea typeface="Cambria"/>
              </a:rPr>
              <a:t>2</a:t>
            </a:fld>
            <a:endParaRPr lang="es-ES" sz="1000" b="0" strike="noStrike" spc="-1">
              <a:latin typeface="Calibri"/>
            </a:endParaRPr>
          </a:p>
        </p:txBody>
      </p:sp>
      <p:sp>
        <p:nvSpPr>
          <p:cNvPr id="92" name="Google Shape;34;g10b78f225a7_0_0"/>
          <p:cNvSpPr/>
          <p:nvPr/>
        </p:nvSpPr>
        <p:spPr>
          <a:xfrm>
            <a:off x="248040" y="1366560"/>
            <a:ext cx="4271400" cy="400110"/>
          </a:xfrm>
          <a:prstGeom prst="rect">
            <a:avLst/>
          </a:prstGeom>
          <a:solidFill>
            <a:schemeClr val="lt1"/>
          </a:solid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fr-FR" sz="2000" b="1" spc="-1" dirty="0">
                <a:solidFill>
                  <a:srgbClr val="18C320"/>
                </a:solidFill>
                <a:ea typeface="Arial"/>
              </a:rPr>
              <a:t>À faire avant cette capsule : </a:t>
            </a:r>
            <a:endParaRPr lang="es-ES" sz="2000" b="0" strike="noStrike" spc="-1" dirty="0">
              <a:latin typeface="Calibri"/>
            </a:endParaRPr>
          </a:p>
        </p:txBody>
      </p:sp>
      <p:sp>
        <p:nvSpPr>
          <p:cNvPr id="93" name="Google Shape;35;g10b78f225a7_0_0"/>
          <p:cNvSpPr/>
          <p:nvPr/>
        </p:nvSpPr>
        <p:spPr>
          <a:xfrm>
            <a:off x="248040" y="2914920"/>
            <a:ext cx="4271400" cy="400110"/>
          </a:xfrm>
          <a:prstGeom prst="rect">
            <a:avLst/>
          </a:prstGeom>
          <a:solidFill>
            <a:schemeClr val="lt1"/>
          </a:solid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2000" b="1" spc="-1" dirty="0">
                <a:solidFill>
                  <a:srgbClr val="18C320"/>
                </a:solidFill>
                <a:ea typeface="Arial"/>
              </a:rPr>
              <a:t>Capsule </a:t>
            </a:r>
            <a:r>
              <a:rPr lang="es-ES" sz="2000" b="1" spc="-1" dirty="0" err="1">
                <a:solidFill>
                  <a:srgbClr val="18C320"/>
                </a:solidFill>
                <a:ea typeface="Arial"/>
              </a:rPr>
              <a:t>liée</a:t>
            </a:r>
            <a:r>
              <a:rPr lang="es-ES" sz="2000" b="1" spc="-1" dirty="0">
                <a:solidFill>
                  <a:srgbClr val="18C320"/>
                </a:solidFill>
                <a:ea typeface="Arial"/>
              </a:rPr>
              <a:t> à:</a:t>
            </a:r>
            <a:endParaRPr lang="es-ES" sz="2000" b="0" strike="noStrike" spc="-1" dirty="0">
              <a:latin typeface="Calibri"/>
            </a:endParaRPr>
          </a:p>
        </p:txBody>
      </p:sp>
      <p:sp>
        <p:nvSpPr>
          <p:cNvPr id="94" name="Google Shape;36;g10b78f225a7_0_0"/>
          <p:cNvSpPr/>
          <p:nvPr/>
        </p:nvSpPr>
        <p:spPr>
          <a:xfrm>
            <a:off x="4793400" y="1366560"/>
            <a:ext cx="4160160" cy="335160"/>
          </a:xfrm>
          <a:prstGeom prst="rect">
            <a:avLst/>
          </a:prstGeom>
          <a:solidFill>
            <a:schemeClr val="lt1"/>
          </a:solid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1600" b="0" strike="noStrike" spc="-1">
                <a:solidFill>
                  <a:srgbClr val="000000"/>
                </a:solidFill>
                <a:latin typeface="Arial"/>
                <a:ea typeface="Arial"/>
              </a:rPr>
              <a:t>1.1.1, 1.2.1, 1.2.4</a:t>
            </a:r>
            <a:endParaRPr lang="es-ES" sz="1600" b="0" strike="noStrike" spc="-1">
              <a:latin typeface="Calibri"/>
            </a:endParaRPr>
          </a:p>
        </p:txBody>
      </p:sp>
      <p:sp>
        <p:nvSpPr>
          <p:cNvPr id="95" name="Google Shape;37;g10b78f225a7_0_0"/>
          <p:cNvSpPr/>
          <p:nvPr/>
        </p:nvSpPr>
        <p:spPr>
          <a:xfrm>
            <a:off x="4793400" y="2914920"/>
            <a:ext cx="4160160" cy="335160"/>
          </a:xfrm>
          <a:prstGeom prst="rect">
            <a:avLst/>
          </a:prstGeom>
          <a:solidFill>
            <a:schemeClr val="lt1"/>
          </a:solid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1600" b="0" strike="noStrike" spc="-1">
                <a:solidFill>
                  <a:srgbClr val="000000"/>
                </a:solidFill>
                <a:latin typeface="Arial"/>
                <a:ea typeface="Arial"/>
              </a:rPr>
              <a:t>2.2.2, 2.3.2 </a:t>
            </a:r>
            <a:endParaRPr lang="es-ES" sz="1600" b="0" strike="noStrike" spc="-1">
              <a:latin typeface="Calibri"/>
            </a:endParaRPr>
          </a:p>
        </p:txBody>
      </p:sp>
      <p:sp>
        <p:nvSpPr>
          <p:cNvPr id="96" name="Google Shape;38;g10b78f225a7_0_0"/>
          <p:cNvSpPr/>
          <p:nvPr/>
        </p:nvSpPr>
        <p:spPr>
          <a:xfrm>
            <a:off x="300240" y="4604400"/>
            <a:ext cx="4271400" cy="396720"/>
          </a:xfrm>
          <a:prstGeom prst="rect">
            <a:avLst/>
          </a:prstGeom>
          <a:solidFill>
            <a:schemeClr val="lt1"/>
          </a:solid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2000" b="1" spc="-1" dirty="0" err="1">
                <a:solidFill>
                  <a:srgbClr val="18C320"/>
                </a:solidFill>
                <a:ea typeface="Arial"/>
              </a:rPr>
              <a:t>Auteurs</a:t>
            </a:r>
            <a:r>
              <a:rPr lang="es-ES" sz="2000" b="1" spc="-1" dirty="0">
                <a:solidFill>
                  <a:srgbClr val="18C320"/>
                </a:solidFill>
                <a:ea typeface="Arial"/>
              </a:rPr>
              <a:t>:</a:t>
            </a:r>
            <a:endParaRPr lang="es-ES" sz="2000" b="0" strike="noStrike" spc="-1" dirty="0">
              <a:latin typeface="Calibri"/>
            </a:endParaRPr>
          </a:p>
        </p:txBody>
      </p:sp>
      <p:sp>
        <p:nvSpPr>
          <p:cNvPr id="97" name="Google Shape;39;g10b78f225a7_0_0"/>
          <p:cNvSpPr/>
          <p:nvPr/>
        </p:nvSpPr>
        <p:spPr>
          <a:xfrm>
            <a:off x="4887360" y="4604400"/>
            <a:ext cx="4160160" cy="335160"/>
          </a:xfrm>
          <a:prstGeom prst="rect">
            <a:avLst/>
          </a:prstGeom>
          <a:solidFill>
            <a:schemeClr val="lt1"/>
          </a:solidFill>
          <a:ln w="9525">
            <a:solidFill>
              <a:srgbClr val="18C320"/>
            </a:solidFill>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1600" b="0" strike="noStrike" spc="-1">
                <a:solidFill>
                  <a:srgbClr val="000000"/>
                </a:solidFill>
                <a:latin typeface="Arial"/>
                <a:ea typeface="Arial"/>
              </a:rPr>
              <a:t>NVF</a:t>
            </a:r>
            <a:r>
              <a:rPr lang="cs-CZ" sz="1600" b="0" strike="noStrike" spc="-1">
                <a:solidFill>
                  <a:srgbClr val="000000"/>
                </a:solidFill>
                <a:latin typeface="Arial"/>
                <a:ea typeface="Arial"/>
              </a:rPr>
              <a:t> &amp; SUSMILE Consortium</a:t>
            </a:r>
            <a:endParaRPr lang="es-ES" sz="1600" b="0" strike="noStrike" spc="-1">
              <a:latin typeface="Calibri"/>
            </a:endParaRPr>
          </a:p>
        </p:txBody>
      </p:sp>
      <p:sp>
        <p:nvSpPr>
          <p:cNvPr id="98" name="Google Shape;40;g10b78f225a7_0_0"/>
          <p:cNvSpPr/>
          <p:nvPr/>
        </p:nvSpPr>
        <p:spPr>
          <a:xfrm>
            <a:off x="4455000" y="3275280"/>
            <a:ext cx="234000" cy="3049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1400" b="0" strike="noStrike" spc="-1">
                <a:solidFill>
                  <a:srgbClr val="000000"/>
                </a:solidFill>
                <a:latin typeface="Arial"/>
                <a:ea typeface="Arial"/>
              </a:rPr>
              <a:t> </a:t>
            </a:r>
            <a:endParaRPr lang="es-ES" sz="1400" b="0" strike="noStrike" spc="-1">
              <a:latin typeface="Calibri"/>
            </a:endParaRPr>
          </a:p>
        </p:txBody>
      </p:sp>
      <p:sp>
        <p:nvSpPr>
          <p:cNvPr id="99" name="Google Shape;41;g10b78f225a7_0_0"/>
          <p:cNvSpPr/>
          <p:nvPr/>
        </p:nvSpPr>
        <p:spPr>
          <a:xfrm>
            <a:off x="4455000" y="3275280"/>
            <a:ext cx="234000" cy="3049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1400" b="0" strike="noStrike" spc="-1">
                <a:solidFill>
                  <a:srgbClr val="000000"/>
                </a:solidFill>
                <a:latin typeface="Arial"/>
                <a:ea typeface="Arial"/>
              </a:rPr>
              <a:t> </a:t>
            </a:r>
            <a:endParaRPr lang="es-ES" sz="1400" b="0" strike="noStrike" spc="-1">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Google Shape;46;p1"/>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C821306F-FE7B-4679-B27D-ECF3E383B5FC}" type="slidenum">
              <a:rPr lang="es-ES" sz="1000" b="0" strike="noStrike" spc="-1">
                <a:solidFill>
                  <a:srgbClr val="3366CC"/>
                </a:solidFill>
                <a:latin typeface="Cambria"/>
                <a:ea typeface="Cambria"/>
              </a:rPr>
              <a:t>3</a:t>
            </a:fld>
            <a:endParaRPr lang="es-ES" sz="1000" b="0" strike="noStrike" spc="-1">
              <a:latin typeface="Calibri"/>
            </a:endParaRPr>
          </a:p>
        </p:txBody>
      </p:sp>
      <p:sp>
        <p:nvSpPr>
          <p:cNvPr id="101" name="Google Shape;47;p1"/>
          <p:cNvSpPr/>
          <p:nvPr/>
        </p:nvSpPr>
        <p:spPr>
          <a:xfrm>
            <a:off x="313560" y="891360"/>
            <a:ext cx="8477280" cy="523220"/>
          </a:xfrm>
          <a:prstGeom prst="rect">
            <a:avLst/>
          </a:prstGeom>
          <a:solidFill>
            <a:srgbClr val="18C320"/>
          </a:solidFill>
          <a:ln w="0">
            <a:noFill/>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es-ES" sz="2800" spc="-1" dirty="0" err="1">
                <a:solidFill>
                  <a:srgbClr val="FFFFFF"/>
                </a:solidFill>
                <a:ea typeface="Arial"/>
              </a:rPr>
              <a:t>Objectifs</a:t>
            </a:r>
            <a:r>
              <a:rPr lang="es-ES" sz="2800" spc="-1" dirty="0">
                <a:solidFill>
                  <a:srgbClr val="FFFFFF"/>
                </a:solidFill>
                <a:ea typeface="Arial"/>
              </a:rPr>
              <a:t> de la capsule</a:t>
            </a:r>
            <a:endParaRPr lang="es-ES" sz="2800" b="0" strike="noStrike" spc="-1" dirty="0">
              <a:latin typeface="Calibri"/>
            </a:endParaRPr>
          </a:p>
        </p:txBody>
      </p:sp>
      <p:sp>
        <p:nvSpPr>
          <p:cNvPr id="102" name="Google Shape;48;p1"/>
          <p:cNvSpPr/>
          <p:nvPr/>
        </p:nvSpPr>
        <p:spPr>
          <a:xfrm>
            <a:off x="313560" y="1586880"/>
            <a:ext cx="8464320" cy="3662541"/>
          </a:xfrm>
          <a:prstGeom prst="rect">
            <a:avLst/>
          </a:prstGeom>
          <a:noFill/>
          <a:ln w="9525">
            <a:solidFill>
              <a:srgbClr val="7F7F7F"/>
            </a:solidFill>
            <a:prstDash val="dash"/>
            <a:round/>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fr-FR" sz="2000" spc="-1" dirty="0">
                <a:solidFill>
                  <a:srgbClr val="000000"/>
                </a:solidFill>
                <a:ea typeface="Arial"/>
              </a:rPr>
              <a:t>L’objectif de la capsule est de proposer l’organisation d’un atelier (en ligne) avec un ou plusieurs professionnels d’une entreprise pour que les étudiants apprennent et discutent de l’évolution des exigences et des attentes des clients dans le domaine du LMD. L’interactivité de l’atelier peut être construite sur le fait que les étudiants eux-mêmes ont très probablement l’expérience d’être des clients. 
</a:t>
            </a:r>
            <a:endParaRPr lang="es-ES" sz="2000" b="0" strike="noStrike" spc="-1" dirty="0">
              <a:latin typeface="Calibri"/>
            </a:endParaRPr>
          </a:p>
          <a:p>
            <a:pPr>
              <a:lnSpc>
                <a:spcPct val="100000"/>
              </a:lnSpc>
              <a:tabLst>
                <a:tab pos="0" algn="l"/>
              </a:tabLst>
            </a:pPr>
            <a:br>
              <a:rPr dirty="0"/>
            </a:br>
            <a:br>
              <a:rPr dirty="0"/>
            </a:br>
            <a:br>
              <a:rPr dirty="0"/>
            </a:br>
            <a:br>
              <a:rPr dirty="0"/>
            </a:br>
            <a:endParaRPr lang="es-ES" sz="2000" b="0" strike="noStrike" spc="-1" dirty="0">
              <a:latin typeface="Calibri"/>
            </a:endParaRPr>
          </a:p>
        </p:txBody>
      </p:sp>
      <p:graphicFrame>
        <p:nvGraphicFramePr>
          <p:cNvPr id="103" name="Google Shape;49;p1"/>
          <p:cNvGraphicFramePr/>
          <p:nvPr/>
        </p:nvGraphicFramePr>
        <p:xfrm>
          <a:off x="326520" y="4053600"/>
          <a:ext cx="8464320" cy="1012920"/>
        </p:xfrm>
        <a:graphic>
          <a:graphicData uri="http://schemas.openxmlformats.org/drawingml/2006/table">
            <a:tbl>
              <a:tblPr/>
              <a:tblGrid>
                <a:gridCol w="2457720">
                  <a:extLst>
                    <a:ext uri="{9D8B030D-6E8A-4147-A177-3AD203B41FA5}">
                      <a16:colId xmlns:a16="http://schemas.microsoft.com/office/drawing/2014/main" val="20000"/>
                    </a:ext>
                  </a:extLst>
                </a:gridCol>
                <a:gridCol w="3102840">
                  <a:extLst>
                    <a:ext uri="{9D8B030D-6E8A-4147-A177-3AD203B41FA5}">
                      <a16:colId xmlns:a16="http://schemas.microsoft.com/office/drawing/2014/main" val="20001"/>
                    </a:ext>
                  </a:extLst>
                </a:gridCol>
                <a:gridCol w="873000">
                  <a:extLst>
                    <a:ext uri="{9D8B030D-6E8A-4147-A177-3AD203B41FA5}">
                      <a16:colId xmlns:a16="http://schemas.microsoft.com/office/drawing/2014/main" val="20002"/>
                    </a:ext>
                  </a:extLst>
                </a:gridCol>
                <a:gridCol w="1015200">
                  <a:extLst>
                    <a:ext uri="{9D8B030D-6E8A-4147-A177-3AD203B41FA5}">
                      <a16:colId xmlns:a16="http://schemas.microsoft.com/office/drawing/2014/main" val="20003"/>
                    </a:ext>
                  </a:extLst>
                </a:gridCol>
                <a:gridCol w="1015560">
                  <a:extLst>
                    <a:ext uri="{9D8B030D-6E8A-4147-A177-3AD203B41FA5}">
                      <a16:colId xmlns:a16="http://schemas.microsoft.com/office/drawing/2014/main" val="20004"/>
                    </a:ext>
                  </a:extLst>
                </a:gridCol>
              </a:tblGrid>
              <a:tr h="342360">
                <a:tc rowSpan="3">
                  <a:txBody>
                    <a:bodyPr/>
                    <a:lstStyle/>
                    <a:p>
                      <a:pPr algn="just">
                        <a:lnSpc>
                          <a:spcPct val="100000"/>
                        </a:lnSpc>
                        <a:tabLst>
                          <a:tab pos="0" algn="l"/>
                        </a:tabLst>
                      </a:pPr>
                      <a:r>
                        <a:rPr lang="en-GB" sz="1800" b="0" strike="noStrike" spc="-1" dirty="0" err="1">
                          <a:solidFill>
                            <a:srgbClr val="FFFFFF"/>
                          </a:solidFill>
                          <a:latin typeface="+mn-lt"/>
                          <a:ea typeface="Arial"/>
                        </a:rPr>
                        <a:t>Catégorie</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solidFill>
                      <a:srgbClr val="18C320"/>
                    </a:solidFill>
                  </a:tcPr>
                </a:tc>
                <a:tc rowSpan="3">
                  <a:txBody>
                    <a:bodyPr/>
                    <a:lstStyle/>
                    <a:p>
                      <a:pPr algn="just">
                        <a:lnSpc>
                          <a:spcPct val="100000"/>
                        </a:lnSpc>
                        <a:tabLst>
                          <a:tab pos="0" algn="l"/>
                        </a:tabLst>
                      </a:pPr>
                      <a:r>
                        <a:rPr lang="en-GB" sz="1800" b="0" strike="noStrike" spc="-1" dirty="0">
                          <a:solidFill>
                            <a:srgbClr val="000000"/>
                          </a:solidFill>
                          <a:latin typeface="+mn-lt"/>
                          <a:ea typeface="Arial"/>
                        </a:rPr>
                        <a:t>Une proposition de </a:t>
                      </a:r>
                      <a:r>
                        <a:rPr lang="en-GB" sz="1800" b="0" strike="noStrike" spc="-1" dirty="0" err="1">
                          <a:solidFill>
                            <a:srgbClr val="000000"/>
                          </a:solidFill>
                          <a:latin typeface="+mn-lt"/>
                          <a:ea typeface="Arial"/>
                        </a:rPr>
                        <a:t>conférence</a:t>
                      </a:r>
                      <a:r>
                        <a:rPr lang="en-GB" sz="1800" b="0" strike="noStrike" spc="-1" dirty="0">
                          <a:solidFill>
                            <a:srgbClr val="000000"/>
                          </a:solidFill>
                          <a:latin typeface="+mn-lt"/>
                          <a:ea typeface="Arial"/>
                        </a:rPr>
                        <a:t>
</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gridSpan="3">
                  <a:txBody>
                    <a:bodyPr/>
                    <a:lstStyle/>
                    <a:p>
                      <a:pPr algn="ctr">
                        <a:lnSpc>
                          <a:spcPct val="100000"/>
                        </a:lnSpc>
                        <a:tabLst>
                          <a:tab pos="0" algn="l"/>
                        </a:tabLst>
                      </a:pPr>
                      <a:r>
                        <a:rPr lang="en-GB" sz="1800" b="0" strike="noStrike" spc="-1">
                          <a:solidFill>
                            <a:srgbClr val="FFFFFF"/>
                          </a:solidFill>
                          <a:latin typeface="Arial"/>
                          <a:ea typeface="Arial"/>
                        </a:rPr>
                        <a:t>EQF</a:t>
                      </a:r>
                      <a:endParaRPr lang="es-ES" sz="1800" b="0" strike="noStrike" spc="-1">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solidFill>
                      <a:srgbClr val="18C320"/>
                    </a:solidFill>
                  </a:tcPr>
                </a:tc>
                <a:tc hMerge="1">
                  <a:txBody>
                    <a:bodyPr/>
                    <a:lstStyle/>
                    <a:p>
                      <a:endParaRPr lang="fr-FR"/>
                    </a:p>
                  </a:txBody>
                  <a:tcPr marL="90000" marR="90000">
                    <a:solidFill>
                      <a:srgbClr val="729FCF"/>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281160">
                <a:tc vMerge="1">
                  <a:txBody>
                    <a:bodyPr/>
                    <a:lstStyle/>
                    <a:p>
                      <a:endParaRPr lang="fr-FR"/>
                    </a:p>
                  </a:txBody>
                  <a:tcPr marL="90000" marR="90000">
                    <a:solidFill>
                      <a:srgbClr val="729FCF"/>
                    </a:solidFill>
                  </a:tcPr>
                </a:tc>
                <a:tc vMerge="1">
                  <a:txBody>
                    <a:bodyPr/>
                    <a:lstStyle/>
                    <a:p>
                      <a:endParaRPr lang="fr-FR"/>
                    </a:p>
                  </a:txBody>
                  <a:tcPr marL="90000" marR="90000">
                    <a:solidFill>
                      <a:srgbClr val="729FCF"/>
                    </a:solidFill>
                  </a:tcPr>
                </a:tc>
                <a:tc>
                  <a:txBody>
                    <a:bodyPr/>
                    <a:lstStyle/>
                    <a:p>
                      <a:pPr algn="ctr">
                        <a:lnSpc>
                          <a:spcPct val="100000"/>
                        </a:lnSpc>
                        <a:tabLst>
                          <a:tab pos="0" algn="l"/>
                        </a:tabLst>
                      </a:pPr>
                      <a:r>
                        <a:rPr lang="en-GB" sz="1400" b="0" strike="noStrike" spc="-1">
                          <a:solidFill>
                            <a:srgbClr val="000000"/>
                          </a:solidFill>
                          <a:latin typeface="Arial"/>
                          <a:ea typeface="Arial"/>
                        </a:rPr>
                        <a:t>4</a:t>
                      </a:r>
                      <a:endParaRPr lang="es-ES" sz="1400" b="0" strike="noStrike" spc="-1">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ctr">
                        <a:lnSpc>
                          <a:spcPct val="100000"/>
                        </a:lnSpc>
                        <a:tabLst>
                          <a:tab pos="0" algn="l"/>
                        </a:tabLst>
                      </a:pPr>
                      <a:r>
                        <a:rPr lang="en-GB" sz="1400" b="0" strike="noStrike" spc="-1">
                          <a:solidFill>
                            <a:srgbClr val="000000"/>
                          </a:solidFill>
                          <a:latin typeface="Arial"/>
                          <a:ea typeface="Arial"/>
                        </a:rPr>
                        <a:t>5</a:t>
                      </a:r>
                      <a:endParaRPr lang="es-ES" sz="1400" b="0" strike="noStrike" spc="-1">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ctr">
                        <a:lnSpc>
                          <a:spcPct val="100000"/>
                        </a:lnSpc>
                        <a:tabLst>
                          <a:tab pos="0" algn="l"/>
                        </a:tabLst>
                      </a:pPr>
                      <a:r>
                        <a:rPr lang="en-GB" sz="1400" b="0" strike="noStrike" spc="-1">
                          <a:solidFill>
                            <a:srgbClr val="000000"/>
                          </a:solidFill>
                          <a:latin typeface="Arial"/>
                          <a:ea typeface="Arial"/>
                        </a:rPr>
                        <a:t>6</a:t>
                      </a:r>
                      <a:endParaRPr lang="es-ES" sz="1400" b="0" strike="noStrike" spc="-1">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1"/>
                  </a:ext>
                </a:extLst>
              </a:tr>
              <a:tr h="342360">
                <a:tc vMerge="1">
                  <a:txBody>
                    <a:bodyPr/>
                    <a:lstStyle/>
                    <a:p>
                      <a:endParaRPr lang="fr-FR"/>
                    </a:p>
                  </a:txBody>
                  <a:tcPr marL="90000" marR="90000">
                    <a:solidFill>
                      <a:srgbClr val="729FCF"/>
                    </a:solidFill>
                  </a:tcPr>
                </a:tc>
                <a:tc vMerge="1">
                  <a:txBody>
                    <a:bodyPr/>
                    <a:lstStyle/>
                    <a:p>
                      <a:endParaRPr lang="fr-FR"/>
                    </a:p>
                  </a:txBody>
                  <a:tcPr marL="90000" marR="90000">
                    <a:solidFill>
                      <a:srgbClr val="729FCF"/>
                    </a:solidFill>
                  </a:tcPr>
                </a:tc>
                <a:tc>
                  <a:txBody>
                    <a:bodyPr/>
                    <a:lstStyle/>
                    <a:p>
                      <a:pPr algn="ctr">
                        <a:lnSpc>
                          <a:spcPct val="100000"/>
                        </a:lnSpc>
                        <a:tabLst>
                          <a:tab pos="0" algn="l"/>
                        </a:tabLst>
                      </a:pPr>
                      <a:r>
                        <a:rPr lang="en-GB" sz="1400" b="0" strike="noStrike" spc="-1">
                          <a:solidFill>
                            <a:srgbClr val="000000"/>
                          </a:solidFill>
                          <a:latin typeface="Arial"/>
                          <a:ea typeface="Arial"/>
                        </a:rPr>
                        <a:t>X</a:t>
                      </a:r>
                      <a:endParaRPr lang="es-ES" sz="1400" b="0" strike="noStrike" spc="-1">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ctr">
                        <a:lnSpc>
                          <a:spcPct val="100000"/>
                        </a:lnSpc>
                        <a:tabLst>
                          <a:tab pos="0" algn="l"/>
                        </a:tabLst>
                      </a:pPr>
                      <a:r>
                        <a:rPr lang="en-GB" sz="1400" b="0" strike="noStrike" spc="-1">
                          <a:solidFill>
                            <a:srgbClr val="000000"/>
                          </a:solidFill>
                          <a:latin typeface="Arial"/>
                          <a:ea typeface="Arial"/>
                        </a:rPr>
                        <a:t>X</a:t>
                      </a:r>
                      <a:endParaRPr lang="es-ES" sz="1400" b="0" strike="noStrike" spc="-1">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ctr">
                        <a:lnSpc>
                          <a:spcPct val="100000"/>
                        </a:lnSpc>
                        <a:tabLst>
                          <a:tab pos="0" algn="l"/>
                        </a:tabLst>
                      </a:pPr>
                      <a:r>
                        <a:rPr lang="en-GB" sz="1400" b="0" strike="noStrike" spc="-1" dirty="0">
                          <a:solidFill>
                            <a:srgbClr val="000000"/>
                          </a:solidFill>
                          <a:latin typeface="Arial"/>
                          <a:ea typeface="Arial"/>
                        </a:rPr>
                        <a:t>X</a:t>
                      </a:r>
                      <a:endParaRPr lang="es-ES" sz="14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2"/>
                  </a:ext>
                </a:extLst>
              </a:tr>
            </a:tbl>
          </a:graphicData>
        </a:graphic>
      </p:graphicFrame>
      <p:sp>
        <p:nvSpPr>
          <p:cNvPr id="104" name="Google Shape;50;p1"/>
          <p:cNvSpPr/>
          <p:nvPr/>
        </p:nvSpPr>
        <p:spPr>
          <a:xfrm>
            <a:off x="0" y="43920"/>
            <a:ext cx="184320" cy="369000"/>
          </a:xfrm>
          <a:prstGeom prst="rect">
            <a:avLst/>
          </a:prstGeom>
          <a:noFill/>
          <a:ln w="0">
            <a:noFill/>
          </a:ln>
        </p:spPr>
        <p:style>
          <a:lnRef idx="0">
            <a:scrgbClr r="0" g="0" b="0"/>
          </a:lnRef>
          <a:fillRef idx="0">
            <a:scrgbClr r="0" g="0" b="0"/>
          </a:fillRef>
          <a:effectRef idx="0">
            <a:scrgbClr r="0" g="0" b="0"/>
          </a:effectRef>
          <a:fontRef idx="minor"/>
        </p:style>
      </p:sp>
      <p:graphicFrame>
        <p:nvGraphicFramePr>
          <p:cNvPr id="105" name="Google Shape;51;p1"/>
          <p:cNvGraphicFramePr/>
          <p:nvPr>
            <p:extLst>
              <p:ext uri="{D42A27DB-BD31-4B8C-83A1-F6EECF244321}">
                <p14:modId xmlns:p14="http://schemas.microsoft.com/office/powerpoint/2010/main" val="3371217821"/>
              </p:ext>
            </p:extLst>
          </p:nvPr>
        </p:nvGraphicFramePr>
        <p:xfrm>
          <a:off x="326520" y="5281200"/>
          <a:ext cx="8490600" cy="365760"/>
        </p:xfrm>
        <a:graphic>
          <a:graphicData uri="http://schemas.openxmlformats.org/drawingml/2006/table">
            <a:tbl>
              <a:tblPr/>
              <a:tblGrid>
                <a:gridCol w="2472120">
                  <a:extLst>
                    <a:ext uri="{9D8B030D-6E8A-4147-A177-3AD203B41FA5}">
                      <a16:colId xmlns:a16="http://schemas.microsoft.com/office/drawing/2014/main" val="20000"/>
                    </a:ext>
                  </a:extLst>
                </a:gridCol>
                <a:gridCol w="6018480">
                  <a:extLst>
                    <a:ext uri="{9D8B030D-6E8A-4147-A177-3AD203B41FA5}">
                      <a16:colId xmlns:a16="http://schemas.microsoft.com/office/drawing/2014/main" val="20001"/>
                    </a:ext>
                  </a:extLst>
                </a:gridCol>
              </a:tblGrid>
              <a:tr h="342360">
                <a:tc>
                  <a:txBody>
                    <a:bodyPr/>
                    <a:lstStyle/>
                    <a:p>
                      <a:pPr algn="just">
                        <a:lnSpc>
                          <a:spcPct val="100000"/>
                        </a:lnSpc>
                        <a:tabLst>
                          <a:tab pos="0" algn="l"/>
                        </a:tabLst>
                      </a:pPr>
                      <a:r>
                        <a:rPr lang="es-ES" sz="1800" b="0" strike="noStrike" spc="-1" dirty="0" err="1">
                          <a:solidFill>
                            <a:srgbClr val="FFFFFF"/>
                          </a:solidFill>
                          <a:latin typeface="+mn-lt"/>
                          <a:ea typeface="Arial"/>
                        </a:rPr>
                        <a:t>Exercices</a:t>
                      </a:r>
                      <a:r>
                        <a:rPr lang="es-ES" sz="1800" b="0" strike="noStrike" spc="-1" dirty="0">
                          <a:solidFill>
                            <a:srgbClr val="FFFFFF"/>
                          </a:solidFill>
                          <a:latin typeface="+mn-lt"/>
                          <a:ea typeface="Arial"/>
                        </a:rPr>
                        <a:t> </a:t>
                      </a:r>
                      <a:r>
                        <a:rPr lang="es-ES" sz="1800" b="0" strike="noStrike" spc="-1" dirty="0" err="1">
                          <a:solidFill>
                            <a:srgbClr val="FFFFFF"/>
                          </a:solidFill>
                          <a:latin typeface="+mn-lt"/>
                          <a:ea typeface="Arial"/>
                        </a:rPr>
                        <a:t>inclus</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solidFill>
                      <a:srgbClr val="18C320"/>
                    </a:solidFill>
                  </a:tcPr>
                </a:tc>
                <a:tc>
                  <a:txBody>
                    <a:bodyPr/>
                    <a:lstStyle/>
                    <a:p>
                      <a:pPr algn="just">
                        <a:lnSpc>
                          <a:spcPct val="100000"/>
                        </a:lnSpc>
                        <a:tabLst>
                          <a:tab pos="0" algn="l"/>
                        </a:tabLst>
                      </a:pPr>
                      <a:r>
                        <a:rPr lang="es-ES" sz="1800" b="0" strike="noStrike" spc="-1" dirty="0" err="1">
                          <a:solidFill>
                            <a:srgbClr val="000000"/>
                          </a:solidFill>
                          <a:latin typeface="Arial"/>
                          <a:ea typeface="Arial"/>
                        </a:rPr>
                        <a:t>Oui</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0"/>
                  </a:ext>
                </a:extLst>
              </a:tr>
            </a:tbl>
          </a:graphicData>
        </a:graphic>
      </p:graphicFrame>
      <p:sp>
        <p:nvSpPr>
          <p:cNvPr id="106" name="Google Shape;52;p1"/>
          <p:cNvSpPr/>
          <p:nvPr/>
        </p:nvSpPr>
        <p:spPr>
          <a:xfrm>
            <a:off x="0" y="43920"/>
            <a:ext cx="184320" cy="369000"/>
          </a:xfrm>
          <a:prstGeom prst="rect">
            <a:avLst/>
          </a:prstGeom>
          <a:noFill/>
          <a:ln w="0">
            <a:noFill/>
          </a:ln>
        </p:spPr>
        <p:style>
          <a:lnRef idx="0">
            <a:scrgbClr r="0" g="0" b="0"/>
          </a:lnRef>
          <a:fillRef idx="0">
            <a:scrgbClr r="0" g="0" b="0"/>
          </a:fillRef>
          <a:effectRef idx="0">
            <a:scrgbClr r="0" g="0" b="0"/>
          </a:effectRef>
          <a:fontRef idx="minor"/>
        </p:style>
      </p:sp>
      <p:sp>
        <p:nvSpPr>
          <p:cNvPr id="107" name="Google Shape;54;p1"/>
          <p:cNvSpPr/>
          <p:nvPr/>
        </p:nvSpPr>
        <p:spPr>
          <a:xfrm>
            <a:off x="0" y="43920"/>
            <a:ext cx="184320" cy="369000"/>
          </a:xfrm>
          <a:prstGeom prst="rect">
            <a:avLst/>
          </a:prstGeom>
          <a:noFill/>
          <a:ln w="0">
            <a:noFill/>
          </a:ln>
        </p:spPr>
        <p:style>
          <a:lnRef idx="0">
            <a:scrgbClr r="0" g="0" b="0"/>
          </a:lnRef>
          <a:fillRef idx="0">
            <a:scrgbClr r="0" g="0" b="0"/>
          </a:fillRef>
          <a:effectRef idx="0">
            <a:scrgbClr r="0" g="0" b="0"/>
          </a:effectRef>
          <a:fontRef idx="minor"/>
        </p:style>
      </p:sp>
      <p:graphicFrame>
        <p:nvGraphicFramePr>
          <p:cNvPr id="108" name="Google Shape;53;p1"/>
          <p:cNvGraphicFramePr/>
          <p:nvPr>
            <p:extLst>
              <p:ext uri="{D42A27DB-BD31-4B8C-83A1-F6EECF244321}">
                <p14:modId xmlns:p14="http://schemas.microsoft.com/office/powerpoint/2010/main" val="3492700746"/>
              </p:ext>
            </p:extLst>
          </p:nvPr>
        </p:nvGraphicFramePr>
        <p:xfrm>
          <a:off x="320040" y="5855400"/>
          <a:ext cx="8477280" cy="640080"/>
        </p:xfrm>
        <a:graphic>
          <a:graphicData uri="http://schemas.openxmlformats.org/drawingml/2006/table">
            <a:tbl>
              <a:tblPr/>
              <a:tblGrid>
                <a:gridCol w="2491920">
                  <a:extLst>
                    <a:ext uri="{9D8B030D-6E8A-4147-A177-3AD203B41FA5}">
                      <a16:colId xmlns:a16="http://schemas.microsoft.com/office/drawing/2014/main" val="20000"/>
                    </a:ext>
                  </a:extLst>
                </a:gridCol>
                <a:gridCol w="1995120">
                  <a:extLst>
                    <a:ext uri="{9D8B030D-6E8A-4147-A177-3AD203B41FA5}">
                      <a16:colId xmlns:a16="http://schemas.microsoft.com/office/drawing/2014/main" val="20001"/>
                    </a:ext>
                  </a:extLst>
                </a:gridCol>
                <a:gridCol w="1995120">
                  <a:extLst>
                    <a:ext uri="{9D8B030D-6E8A-4147-A177-3AD203B41FA5}">
                      <a16:colId xmlns:a16="http://schemas.microsoft.com/office/drawing/2014/main" val="20002"/>
                    </a:ext>
                  </a:extLst>
                </a:gridCol>
                <a:gridCol w="1995120">
                  <a:extLst>
                    <a:ext uri="{9D8B030D-6E8A-4147-A177-3AD203B41FA5}">
                      <a16:colId xmlns:a16="http://schemas.microsoft.com/office/drawing/2014/main" val="20003"/>
                    </a:ext>
                  </a:extLst>
                </a:gridCol>
              </a:tblGrid>
              <a:tr h="617400">
                <a:tc>
                  <a:txBody>
                    <a:bodyPr/>
                    <a:lstStyle/>
                    <a:p>
                      <a:pPr algn="just">
                        <a:lnSpc>
                          <a:spcPct val="100000"/>
                        </a:lnSpc>
                        <a:tabLst>
                          <a:tab pos="0" algn="l"/>
                        </a:tabLst>
                      </a:pPr>
                      <a:r>
                        <a:rPr lang="en-GB" sz="1800" b="0" strike="noStrike" spc="-1" dirty="0">
                          <a:solidFill>
                            <a:srgbClr val="FFFFFF"/>
                          </a:solidFill>
                          <a:latin typeface="+mn-lt"/>
                          <a:ea typeface="Arial"/>
                        </a:rPr>
                        <a:t>Effort pour la capsule
</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solidFill>
                      <a:srgbClr val="18C320"/>
                    </a:solidFill>
                  </a:tcPr>
                </a:tc>
                <a:tc>
                  <a:txBody>
                    <a:bodyPr/>
                    <a:lstStyle/>
                    <a:p>
                      <a:pPr algn="ctr">
                        <a:lnSpc>
                          <a:spcPct val="100000"/>
                        </a:lnSpc>
                      </a:pPr>
                      <a:r>
                        <a:rPr lang="en-GB" sz="1800" b="0" strike="noStrike" spc="-1" dirty="0" err="1">
                          <a:solidFill>
                            <a:srgbClr val="000000"/>
                          </a:solidFill>
                          <a:latin typeface="Arial"/>
                          <a:ea typeface="Arial"/>
                        </a:rPr>
                        <a:t>Contenu</a:t>
                      </a:r>
                      <a:endParaRPr lang="es-ES" sz="1800" b="0" strike="noStrike" spc="-1" dirty="0">
                        <a:latin typeface="Calibri"/>
                      </a:endParaRPr>
                    </a:p>
                    <a:p>
                      <a:pPr algn="ctr">
                        <a:lnSpc>
                          <a:spcPct val="100000"/>
                        </a:lnSpc>
                      </a:pPr>
                      <a:r>
                        <a:rPr lang="cs-CZ" sz="1800" b="0" strike="noStrike" spc="-1" dirty="0">
                          <a:solidFill>
                            <a:srgbClr val="7F7F7F"/>
                          </a:solidFill>
                          <a:latin typeface="Arial"/>
                          <a:ea typeface="Arial"/>
                        </a:rPr>
                        <a:t>40</a:t>
                      </a:r>
                      <a:r>
                        <a:rPr lang="en-GB" sz="1800" b="0" strike="noStrike" spc="-1" dirty="0">
                          <a:solidFill>
                            <a:srgbClr val="7F7F7F"/>
                          </a:solidFill>
                          <a:latin typeface="Arial"/>
                          <a:ea typeface="Arial"/>
                        </a:rPr>
                        <a:t> </a:t>
                      </a:r>
                      <a:r>
                        <a:rPr lang="en-GB" sz="1800" b="0" strike="noStrike" spc="-1" dirty="0">
                          <a:solidFill>
                            <a:srgbClr val="000000"/>
                          </a:solidFill>
                          <a:latin typeface="Arial"/>
                          <a:ea typeface="Arial"/>
                        </a:rPr>
                        <a:t>Min. </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ctr">
                        <a:lnSpc>
                          <a:spcPct val="100000"/>
                        </a:lnSpc>
                      </a:pPr>
                      <a:r>
                        <a:rPr lang="en-GB" sz="1800" b="0" strike="noStrike" spc="-1" dirty="0" err="1">
                          <a:solidFill>
                            <a:srgbClr val="000000"/>
                          </a:solidFill>
                          <a:latin typeface="Arial"/>
                          <a:ea typeface="Arial"/>
                        </a:rPr>
                        <a:t>Exercices</a:t>
                      </a:r>
                      <a:r>
                        <a:rPr lang="en-GB" sz="1800" b="0" strike="noStrike" spc="-1" dirty="0">
                          <a:solidFill>
                            <a:srgbClr val="000000"/>
                          </a:solidFill>
                          <a:latin typeface="Arial"/>
                          <a:ea typeface="Arial"/>
                        </a:rPr>
                        <a:t> </a:t>
                      </a:r>
                      <a:endParaRPr lang="es-ES" sz="1800" b="0" strike="noStrike" spc="-1" dirty="0">
                        <a:latin typeface="Calibri"/>
                      </a:endParaRPr>
                    </a:p>
                    <a:p>
                      <a:pPr algn="ctr">
                        <a:lnSpc>
                          <a:spcPct val="100000"/>
                        </a:lnSpc>
                      </a:pPr>
                      <a:r>
                        <a:rPr lang="en-GB" sz="1800" b="0" strike="noStrike" spc="-1" dirty="0">
                          <a:solidFill>
                            <a:srgbClr val="7F7F7F"/>
                          </a:solidFill>
                          <a:latin typeface="Arial"/>
                          <a:ea typeface="Arial"/>
                        </a:rPr>
                        <a:t>20 </a:t>
                      </a:r>
                      <a:r>
                        <a:rPr lang="en-GB" sz="1800" b="0" strike="noStrike" spc="-1" dirty="0">
                          <a:solidFill>
                            <a:srgbClr val="000000"/>
                          </a:solidFill>
                          <a:latin typeface="Arial"/>
                          <a:ea typeface="Arial"/>
                        </a:rPr>
                        <a:t>Min. </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tc>
                  <a:txBody>
                    <a:bodyPr/>
                    <a:lstStyle/>
                    <a:p>
                      <a:pPr algn="ctr">
                        <a:lnSpc>
                          <a:spcPct val="100000"/>
                        </a:lnSpc>
                      </a:pPr>
                      <a:r>
                        <a:rPr lang="en-GB" sz="1800" b="0" strike="noStrike" spc="-1" dirty="0">
                          <a:solidFill>
                            <a:srgbClr val="000000"/>
                          </a:solidFill>
                          <a:latin typeface="+mn-lt"/>
                          <a:ea typeface="Arial"/>
                        </a:rPr>
                        <a:t>Matériel suppl.
</a:t>
                      </a:r>
                      <a:r>
                        <a:rPr lang="cs-CZ" sz="1800" b="0" strike="noStrike" spc="-1" dirty="0">
                          <a:solidFill>
                            <a:srgbClr val="7F7F7F"/>
                          </a:solidFill>
                          <a:latin typeface="Arial"/>
                          <a:ea typeface="Arial"/>
                        </a:rPr>
                        <a:t>0</a:t>
                      </a:r>
                      <a:r>
                        <a:rPr lang="en-GB" sz="1800" b="0" strike="noStrike" spc="-1" dirty="0">
                          <a:solidFill>
                            <a:srgbClr val="7F7F7F"/>
                          </a:solidFill>
                          <a:latin typeface="Arial"/>
                          <a:ea typeface="Arial"/>
                        </a:rPr>
                        <a:t> </a:t>
                      </a:r>
                      <a:r>
                        <a:rPr lang="en-GB" sz="1800" b="0" strike="noStrike" spc="-1" dirty="0">
                          <a:solidFill>
                            <a:srgbClr val="000000"/>
                          </a:solidFill>
                          <a:latin typeface="Arial"/>
                          <a:ea typeface="Arial"/>
                        </a:rPr>
                        <a:t>Min. </a:t>
                      </a:r>
                      <a:endParaRPr lang="es-ES" sz="1800" b="0" strike="noStrike" spc="-1" dirty="0">
                        <a:latin typeface="Calibri"/>
                      </a:endParaRPr>
                    </a:p>
                  </a:txBody>
                  <a:tcPr marL="54360" marR="54360">
                    <a:lnL w="12240">
                      <a:solidFill>
                        <a:srgbClr val="7F7F7F"/>
                      </a:solidFill>
                    </a:lnL>
                    <a:lnR w="12240">
                      <a:solidFill>
                        <a:srgbClr val="7F7F7F"/>
                      </a:solidFill>
                    </a:lnR>
                    <a:lnT w="12240">
                      <a:solidFill>
                        <a:srgbClr val="7F7F7F"/>
                      </a:solidFill>
                    </a:lnT>
                    <a:lnB w="12240">
                      <a:solidFill>
                        <a:srgbClr val="7F7F7F"/>
                      </a:solidFill>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Google Shape;59;p3"/>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EE03E9D6-3287-4DE2-A4D6-EC8315E71BA6}" type="slidenum">
              <a:rPr lang="es-ES" sz="1000" b="0" strike="noStrike" spc="-1">
                <a:solidFill>
                  <a:srgbClr val="3366CC"/>
                </a:solidFill>
                <a:latin typeface="Cambria"/>
                <a:ea typeface="Cambria"/>
              </a:rPr>
              <a:t>4</a:t>
            </a:fld>
            <a:endParaRPr lang="es-ES" sz="1000" b="0" strike="noStrike" spc="-1">
              <a:latin typeface="Calibri"/>
            </a:endParaRPr>
          </a:p>
        </p:txBody>
      </p:sp>
      <p:sp>
        <p:nvSpPr>
          <p:cNvPr id="110" name="Google Shape;60;p3"/>
          <p:cNvSpPr/>
          <p:nvPr/>
        </p:nvSpPr>
        <p:spPr>
          <a:xfrm>
            <a:off x="311760" y="1048320"/>
            <a:ext cx="8509680" cy="48636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rmAutofit/>
          </a:bodyPr>
          <a:lstStyle/>
          <a:p>
            <a:pPr>
              <a:lnSpc>
                <a:spcPct val="90000"/>
              </a:lnSpc>
              <a:tabLst>
                <a:tab pos="0" algn="l"/>
              </a:tabLst>
            </a:pPr>
            <a:r>
              <a:rPr lang="es-ES" sz="2800" b="0" strike="noStrike" spc="-1" dirty="0" err="1">
                <a:solidFill>
                  <a:srgbClr val="FFFFFF"/>
                </a:solidFill>
                <a:latin typeface="Arial"/>
                <a:ea typeface="Arial"/>
              </a:rPr>
              <a:t>Contenu</a:t>
            </a:r>
            <a:endParaRPr lang="es-ES" sz="2800" b="0" strike="noStrike" spc="-1" dirty="0">
              <a:latin typeface="Calibri"/>
            </a:endParaRPr>
          </a:p>
        </p:txBody>
      </p:sp>
      <p:sp>
        <p:nvSpPr>
          <p:cNvPr id="111" name="Google Shape;61;p3"/>
          <p:cNvSpPr/>
          <p:nvPr/>
        </p:nvSpPr>
        <p:spPr>
          <a:xfrm>
            <a:off x="1358640" y="2396520"/>
            <a:ext cx="7354080" cy="2812629"/>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marL="457200" indent="-456840">
              <a:lnSpc>
                <a:spcPct val="150000"/>
              </a:lnSpc>
              <a:buClr>
                <a:srgbClr val="000000"/>
              </a:buClr>
              <a:buFont typeface="Arial"/>
              <a:buAutoNum type="arabicPeriod"/>
            </a:pPr>
            <a:r>
              <a:rPr lang="fr-FR" sz="2000" spc="-1" dirty="0">
                <a:solidFill>
                  <a:srgbClr val="000000"/>
                </a:solidFill>
                <a:ea typeface="Arial"/>
              </a:rPr>
              <a:t>Présentation du ou des professionnels 
Aperçu des tendances et des changements les plus significatifs 
Vue d’ensemble des mesures/technologies/stratégies 
Problèmes / défis les plus importants
Discussion</a:t>
            </a:r>
            <a:endParaRPr lang="es-ES" sz="2000" b="0" strike="noStrike" spc="-1" dirty="0">
              <a:latin typeface="Calibri"/>
            </a:endParaRPr>
          </a:p>
        </p:txBody>
      </p:sp>
      <p:sp>
        <p:nvSpPr>
          <p:cNvPr id="112" name="Google Shape;62;p3"/>
          <p:cNvSpPr/>
          <p:nvPr/>
        </p:nvSpPr>
        <p:spPr>
          <a:xfrm>
            <a:off x="876600" y="2360880"/>
            <a:ext cx="337680" cy="2400120"/>
          </a:xfrm>
          <a:prstGeom prst="rect">
            <a:avLst/>
          </a:prstGeom>
          <a:solidFill>
            <a:srgbClr val="18C320"/>
          </a:solidFill>
          <a:ln w="12700">
            <a:solidFill>
              <a:srgbClr val="00B050"/>
            </a:solidFill>
            <a:miter/>
          </a:ln>
        </p:spPr>
        <p:style>
          <a:lnRef idx="0">
            <a:scrgbClr r="0" g="0" b="0"/>
          </a:lnRef>
          <a:fillRef idx="0">
            <a:scrgbClr r="0" g="0" b="0"/>
          </a:fillRef>
          <a:effectRef idx="0">
            <a:scrgbClr r="0" g="0" b="0"/>
          </a:effectRef>
          <a:fontRef idx="minor"/>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Google Shape;67;p9"/>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80737B42-994B-4CC5-9A69-090FB48F0E67}" type="slidenum">
              <a:rPr lang="es-ES" sz="1000" b="0" strike="noStrike" spc="-1">
                <a:solidFill>
                  <a:srgbClr val="3366CC"/>
                </a:solidFill>
                <a:latin typeface="Cambria"/>
                <a:ea typeface="Cambria"/>
              </a:rPr>
              <a:t>5</a:t>
            </a:fld>
            <a:endParaRPr lang="es-ES" sz="1000" b="0" strike="noStrike" spc="-1">
              <a:latin typeface="Calibri"/>
            </a:endParaRPr>
          </a:p>
        </p:txBody>
      </p:sp>
      <p:sp>
        <p:nvSpPr>
          <p:cNvPr id="114" name="Google Shape;68;p9"/>
          <p:cNvSpPr/>
          <p:nvPr/>
        </p:nvSpPr>
        <p:spPr>
          <a:xfrm>
            <a:off x="285480" y="1074600"/>
            <a:ext cx="8570880" cy="49248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Autofit/>
          </a:bodyPr>
          <a:lstStyle/>
          <a:p>
            <a:pPr marL="743040" indent="-742680">
              <a:lnSpc>
                <a:spcPct val="90000"/>
              </a:lnSpc>
              <a:tabLst>
                <a:tab pos="0" algn="l"/>
              </a:tabLst>
            </a:pPr>
            <a:r>
              <a:rPr lang="es-ES" sz="2800" b="0" strike="noStrike" spc="-1" dirty="0" err="1">
                <a:solidFill>
                  <a:srgbClr val="FFFFFF"/>
                </a:solidFill>
                <a:latin typeface="Arial"/>
                <a:ea typeface="Arial"/>
              </a:rPr>
              <a:t>Instruction</a:t>
            </a:r>
            <a:r>
              <a:rPr lang="cs-CZ" sz="2800" b="0" strike="noStrike" spc="-1" dirty="0">
                <a:solidFill>
                  <a:srgbClr val="FFFFFF"/>
                </a:solidFill>
                <a:latin typeface="Arial"/>
                <a:ea typeface="Arial"/>
              </a:rPr>
              <a:t>s</a:t>
            </a:r>
            <a:r>
              <a:rPr lang="es-ES" sz="2800" b="0" strike="noStrike" spc="-1" dirty="0">
                <a:solidFill>
                  <a:srgbClr val="FFFFFF"/>
                </a:solidFill>
                <a:latin typeface="Arial"/>
                <a:ea typeface="Arial"/>
              </a:rPr>
              <a:t> - </a:t>
            </a:r>
            <a:r>
              <a:rPr lang="es-ES" sz="2800" spc="-1" dirty="0" err="1">
                <a:solidFill>
                  <a:srgbClr val="FFFFFF"/>
                </a:solidFill>
                <a:ea typeface="Arial"/>
              </a:rPr>
              <a:t>préparation</a:t>
            </a:r>
            <a:endParaRPr lang="es-ES" sz="2800" b="0" strike="noStrike" spc="-1" dirty="0">
              <a:latin typeface="Calibri"/>
            </a:endParaRPr>
          </a:p>
        </p:txBody>
      </p:sp>
      <p:sp>
        <p:nvSpPr>
          <p:cNvPr id="115" name="Google Shape;69;p9"/>
          <p:cNvSpPr/>
          <p:nvPr/>
        </p:nvSpPr>
        <p:spPr>
          <a:xfrm>
            <a:off x="306000" y="1812240"/>
            <a:ext cx="8367480" cy="4031873"/>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r>
              <a:rPr lang="fr-FR" sz="1600" spc="-1" dirty="0">
                <a:solidFill>
                  <a:srgbClr val="000000"/>
                </a:solidFill>
                <a:ea typeface="Arial"/>
              </a:rPr>
              <a:t>Afin d’organiser l’atelier, un petit groupe d’experts sera invité à participer à une session avec les étudiants. 
</a:t>
            </a:r>
            <a:endParaRPr lang="es-ES" sz="1600" b="0" strike="noStrike" spc="-1" dirty="0">
              <a:latin typeface="Calibri"/>
            </a:endParaRPr>
          </a:p>
          <a:p>
            <a:pPr>
              <a:lnSpc>
                <a:spcPct val="100000"/>
              </a:lnSpc>
              <a:tabLst>
                <a:tab pos="0" algn="l"/>
              </a:tabLst>
            </a:pPr>
            <a:r>
              <a:rPr lang="es-ES" sz="1600" spc="-1" dirty="0">
                <a:solidFill>
                  <a:srgbClr val="000000"/>
                </a:solidFill>
                <a:ea typeface="Arial"/>
              </a:rPr>
              <a:t>À </a:t>
            </a:r>
            <a:r>
              <a:rPr lang="es-ES" sz="1600" spc="-1" dirty="0" err="1">
                <a:solidFill>
                  <a:srgbClr val="000000"/>
                </a:solidFill>
                <a:ea typeface="Arial"/>
              </a:rPr>
              <a:t>décider</a:t>
            </a:r>
            <a:r>
              <a:rPr lang="es-ES" sz="1600" spc="-1" dirty="0">
                <a:solidFill>
                  <a:srgbClr val="000000"/>
                </a:solidFill>
                <a:ea typeface="Arial"/>
              </a:rPr>
              <a:t> (par </a:t>
            </a:r>
            <a:r>
              <a:rPr lang="es-ES" sz="1600" spc="-1" dirty="0" err="1">
                <a:solidFill>
                  <a:srgbClr val="000000"/>
                </a:solidFill>
                <a:ea typeface="Arial"/>
              </a:rPr>
              <a:t>l’enseignant</a:t>
            </a:r>
            <a:r>
              <a:rPr lang="es-ES" sz="1600" spc="-1" dirty="0">
                <a:solidFill>
                  <a:srgbClr val="000000"/>
                </a:solidFill>
                <a:ea typeface="Arial"/>
              </a:rPr>
              <a:t>):</a:t>
            </a:r>
            <a:endParaRPr lang="es-ES" sz="1600" b="0" strike="noStrike" spc="-1" dirty="0">
              <a:latin typeface="Calibri"/>
            </a:endParaRPr>
          </a:p>
          <a:p>
            <a:pPr marL="285840" indent="-285480">
              <a:lnSpc>
                <a:spcPct val="100000"/>
              </a:lnSpc>
              <a:buClr>
                <a:srgbClr val="000000"/>
              </a:buClr>
              <a:buFont typeface="Arial"/>
              <a:buChar char="-"/>
              <a:tabLst>
                <a:tab pos="0" algn="l"/>
              </a:tabLst>
            </a:pPr>
            <a:r>
              <a:rPr lang="fr-FR" sz="1600" b="1" spc="-1" dirty="0">
                <a:solidFill>
                  <a:srgbClr val="000000"/>
                </a:solidFill>
                <a:ea typeface="Arial"/>
              </a:rPr>
              <a:t>Réunion en ligne ou physique</a:t>
            </a:r>
            <a:r>
              <a:rPr lang="es-ES" sz="1600" b="1" strike="noStrike" spc="-1" dirty="0">
                <a:solidFill>
                  <a:srgbClr val="000000"/>
                </a:solidFill>
                <a:latin typeface="Arial"/>
                <a:ea typeface="Arial"/>
              </a:rPr>
              <a:t>: </a:t>
            </a:r>
            <a:r>
              <a:rPr lang="fr-FR" sz="1600" spc="-1" dirty="0">
                <a:solidFill>
                  <a:srgbClr val="000000"/>
                </a:solidFill>
                <a:ea typeface="Arial"/>
              </a:rPr>
              <a:t>L’avantage d’une session en ligne est que les experts des entreprises peuvent être plus disposés à participer, car cela prend moins de temps et est plus flexible. D’autre part, une réunion physique offre une atmosphère plus authentique, où les étudiants peuvent être plus encouragés à poser des questions et à interagir spontanément avec les experts.</a:t>
            </a:r>
          </a:p>
          <a:p>
            <a:pPr marL="285840" indent="-285480">
              <a:lnSpc>
                <a:spcPct val="100000"/>
              </a:lnSpc>
              <a:buClr>
                <a:srgbClr val="000000"/>
              </a:buClr>
              <a:buFont typeface="Arial"/>
              <a:buChar char="-"/>
              <a:tabLst>
                <a:tab pos="0" algn="l"/>
              </a:tabLst>
            </a:pPr>
            <a:endParaRPr lang="es-ES" sz="1600" b="0" strike="noStrike" spc="-1" dirty="0">
              <a:latin typeface="Calibri"/>
            </a:endParaRPr>
          </a:p>
          <a:p>
            <a:pPr marL="285840" indent="-285480">
              <a:lnSpc>
                <a:spcPct val="100000"/>
              </a:lnSpc>
              <a:buClr>
                <a:srgbClr val="000000"/>
              </a:buClr>
              <a:buFont typeface="Arial"/>
              <a:buChar char="-"/>
              <a:tabLst>
                <a:tab pos="0" algn="l"/>
              </a:tabLst>
            </a:pPr>
            <a:r>
              <a:rPr lang="fr-FR" sz="1600" b="1" spc="-1" dirty="0">
                <a:solidFill>
                  <a:srgbClr val="000000"/>
                </a:solidFill>
                <a:ea typeface="Arial"/>
              </a:rPr>
              <a:t>Un panel d’experts disponibles (environ 2-6)</a:t>
            </a:r>
            <a:r>
              <a:rPr lang="es-ES" sz="1600" b="1" strike="noStrike" spc="-1" dirty="0">
                <a:solidFill>
                  <a:srgbClr val="000000"/>
                </a:solidFill>
                <a:latin typeface="Arial"/>
                <a:ea typeface="Arial"/>
              </a:rPr>
              <a:t>: </a:t>
            </a:r>
            <a:r>
              <a:rPr lang="fr-FR" sz="1600" spc="-1" dirty="0">
                <a:solidFill>
                  <a:srgbClr val="000000"/>
                </a:solidFill>
                <a:ea typeface="Arial"/>
              </a:rPr>
              <a:t>Des experts issus de préférence d’entreprises ou d’associations professionnelles seront identifiés qui traitent régulièrement les attentes et les demandes des clients – par exemple, les responsables du service client, les responsables marketing, mais aussi les PDG ou les propriétaires des entreprises qui définissent les stratégies de l’entreprise en fonction des demandes des clients. </a:t>
            </a:r>
            <a:endParaRPr lang="es-ES" sz="1600" b="0" strike="noStrike" spc="-1" dirty="0">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Google Shape;88;p6"/>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EC38BF9E-92A7-4D81-9C8F-F458E9BAF8FE}" type="slidenum">
              <a:rPr lang="es-ES" sz="1000" b="0" strike="noStrike" spc="-1">
                <a:solidFill>
                  <a:srgbClr val="3366CC"/>
                </a:solidFill>
                <a:latin typeface="Cambria"/>
                <a:ea typeface="Cambria"/>
              </a:rPr>
              <a:t>6</a:t>
            </a:fld>
            <a:endParaRPr lang="es-ES" sz="1000" b="0" strike="noStrike" spc="-1">
              <a:latin typeface="Calibri"/>
            </a:endParaRPr>
          </a:p>
        </p:txBody>
      </p:sp>
      <p:sp>
        <p:nvSpPr>
          <p:cNvPr id="117" name="Google Shape;90;p6"/>
          <p:cNvSpPr/>
          <p:nvPr/>
        </p:nvSpPr>
        <p:spPr>
          <a:xfrm>
            <a:off x="332280" y="1883880"/>
            <a:ext cx="8477280" cy="3899160"/>
          </a:xfrm>
          <a:prstGeom prst="rect">
            <a:avLst/>
          </a:prstGeom>
          <a:noFill/>
          <a:ln w="9525">
            <a:solidFill>
              <a:srgbClr val="A5A5A5"/>
            </a:solidFill>
            <a:prstDash val="dash"/>
            <a:round/>
          </a:ln>
        </p:spPr>
        <p:style>
          <a:lnRef idx="0">
            <a:scrgbClr r="0" g="0" b="0"/>
          </a:lnRef>
          <a:fillRef idx="0">
            <a:scrgbClr r="0" g="0" b="0"/>
          </a:fillRef>
          <a:effectRef idx="0">
            <a:scrgbClr r="0" g="0" b="0"/>
          </a:effectRef>
          <a:fontRef idx="minor"/>
        </p:style>
        <p:txBody>
          <a:bodyPr>
            <a:noAutofit/>
          </a:bodyPr>
          <a:lstStyle/>
          <a:p>
            <a:pPr>
              <a:lnSpc>
                <a:spcPct val="100000"/>
              </a:lnSpc>
              <a:tabLst>
                <a:tab pos="0" algn="l"/>
              </a:tabLst>
            </a:pPr>
            <a:r>
              <a:rPr lang="fr-FR" sz="1600" b="1" spc="-1" dirty="0">
                <a:solidFill>
                  <a:srgbClr val="000000"/>
                </a:solidFill>
                <a:ea typeface="Arial"/>
              </a:rPr>
              <a:t>Suggestions pour la sélection des experts
</a:t>
            </a:r>
            <a:endParaRPr lang="es-ES" sz="1600" b="0" strike="noStrike" spc="-1" dirty="0">
              <a:latin typeface="Calibri"/>
            </a:endParaRPr>
          </a:p>
          <a:p>
            <a:pPr>
              <a:lnSpc>
                <a:spcPct val="100000"/>
              </a:lnSpc>
              <a:tabLst>
                <a:tab pos="0" algn="l"/>
              </a:tabLst>
            </a:pPr>
            <a:r>
              <a:rPr lang="fr-FR" sz="1600" spc="-1" dirty="0">
                <a:solidFill>
                  <a:srgbClr val="000000"/>
                </a:solidFill>
                <a:ea typeface="Arial"/>
              </a:rPr>
              <a:t>Deux processus possibles peuvent s’appliquer : (1) soit un expert concret est identifié et approché directement, soit (2) l’institution est approchée avec une demande de recommander son expert pour la tâche donnée.</a:t>
            </a:r>
          </a:p>
          <a:p>
            <a:pPr>
              <a:lnSpc>
                <a:spcPct val="100000"/>
              </a:lnSpc>
              <a:tabLst>
                <a:tab pos="0" algn="l"/>
              </a:tabLst>
            </a:pPr>
            <a:r>
              <a:rPr lang="fr-FR" sz="1600" spc="-1" dirty="0">
                <a:solidFill>
                  <a:srgbClr val="000000"/>
                </a:solidFill>
                <a:ea typeface="Arial"/>
              </a:rPr>
              <a:t>
Exemples d’experts/institutions auxquels il est possible de s’adresser :
</a:t>
            </a:r>
            <a:endParaRPr lang="es-ES" sz="1600" b="0" strike="noStrike" spc="-1" dirty="0">
              <a:latin typeface="Calibri"/>
            </a:endParaRPr>
          </a:p>
          <a:p>
            <a:pPr marL="343080" indent="-342720">
              <a:lnSpc>
                <a:spcPct val="100000"/>
              </a:lnSpc>
              <a:buClr>
                <a:srgbClr val="000000"/>
              </a:buClr>
              <a:buFont typeface="Arial"/>
              <a:buChar char="-"/>
              <a:tabLst>
                <a:tab pos="0" algn="l"/>
              </a:tabLst>
            </a:pPr>
            <a:r>
              <a:rPr lang="fr-FR" sz="1600" spc="-1" dirty="0">
                <a:solidFill>
                  <a:srgbClr val="000000"/>
                </a:solidFill>
                <a:ea typeface="Arial"/>
              </a:rPr>
              <a:t>Entreprises privées – opérateurs logistiques (services postaux, services de livraison) – B2C et B2B
Associations professionnelles (p. ex. associations d’opérateurs logistiques)
Analystes de marché et consultants dans le domaine de la logistique
Spécialistes du service à la clientèle dans le domaine de la logistique</a:t>
            </a: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p:txBody>
      </p:sp>
      <p:sp>
        <p:nvSpPr>
          <p:cNvPr id="118" name="Google Shape;68;p9"/>
          <p:cNvSpPr/>
          <p:nvPr/>
        </p:nvSpPr>
        <p:spPr>
          <a:xfrm>
            <a:off x="285480" y="1074600"/>
            <a:ext cx="8570880" cy="49248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Autofit/>
          </a:bodyPr>
          <a:lstStyle/>
          <a:p>
            <a:pPr marL="743040" indent="-742680">
              <a:lnSpc>
                <a:spcPct val="90000"/>
              </a:lnSpc>
              <a:tabLst>
                <a:tab pos="0" algn="l"/>
              </a:tabLst>
            </a:pPr>
            <a:r>
              <a:rPr lang="es-ES" sz="2800" b="0" strike="noStrike" spc="-1" dirty="0" err="1">
                <a:solidFill>
                  <a:srgbClr val="FFFFFF"/>
                </a:solidFill>
                <a:latin typeface="Arial"/>
                <a:ea typeface="Arial"/>
              </a:rPr>
              <a:t>Instruction</a:t>
            </a:r>
            <a:r>
              <a:rPr lang="cs-CZ" sz="2800" b="0" strike="noStrike" spc="-1" dirty="0">
                <a:solidFill>
                  <a:srgbClr val="FFFFFF"/>
                </a:solidFill>
                <a:latin typeface="Arial"/>
                <a:ea typeface="Arial"/>
              </a:rPr>
              <a:t>s</a:t>
            </a:r>
            <a:r>
              <a:rPr lang="es-ES" sz="2800" b="0" strike="noStrike" spc="-1" dirty="0">
                <a:solidFill>
                  <a:srgbClr val="FFFFFF"/>
                </a:solidFill>
                <a:latin typeface="Arial"/>
                <a:ea typeface="Arial"/>
              </a:rPr>
              <a:t> - </a:t>
            </a:r>
            <a:r>
              <a:rPr lang="es-ES" sz="2800" spc="-1" dirty="0" err="1">
                <a:solidFill>
                  <a:srgbClr val="FFFFFF"/>
                </a:solidFill>
                <a:ea typeface="Arial"/>
              </a:rPr>
              <a:t>préparation</a:t>
            </a:r>
            <a:endParaRPr lang="es-ES" sz="2800" b="0" strike="noStrike" spc="-1" dirty="0">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Google Shape;74;p2"/>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00464BCE-3413-4EA6-9A64-01A0457CC4ED}" type="slidenum">
              <a:rPr lang="es-ES" sz="1000" b="0" strike="noStrike" spc="-1">
                <a:solidFill>
                  <a:srgbClr val="3366CC"/>
                </a:solidFill>
                <a:latin typeface="Cambria"/>
                <a:ea typeface="Cambria"/>
              </a:rPr>
              <a:t>7</a:t>
            </a:fld>
            <a:endParaRPr lang="es-ES" sz="1000" b="0" strike="noStrike" spc="-1">
              <a:latin typeface="Calibri"/>
            </a:endParaRPr>
          </a:p>
        </p:txBody>
      </p:sp>
      <p:sp>
        <p:nvSpPr>
          <p:cNvPr id="120" name="Google Shape;75;p2"/>
          <p:cNvSpPr/>
          <p:nvPr/>
        </p:nvSpPr>
        <p:spPr>
          <a:xfrm>
            <a:off x="285480" y="1074600"/>
            <a:ext cx="8570880" cy="49248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Autofit/>
          </a:bodyPr>
          <a:lstStyle/>
          <a:p>
            <a:pPr marL="743040" indent="-742680">
              <a:lnSpc>
                <a:spcPct val="90000"/>
              </a:lnSpc>
              <a:tabLst>
                <a:tab pos="0" algn="l"/>
              </a:tabLst>
            </a:pPr>
            <a:r>
              <a:rPr lang="es-ES" sz="2800" b="0" strike="noStrike" spc="-1" dirty="0" err="1">
                <a:solidFill>
                  <a:srgbClr val="FFFFFF"/>
                </a:solidFill>
                <a:latin typeface="Arial"/>
                <a:ea typeface="Arial"/>
              </a:rPr>
              <a:t>Instruction</a:t>
            </a:r>
            <a:r>
              <a:rPr lang="cs-CZ" sz="2800" b="0" strike="noStrike" spc="-1" dirty="0">
                <a:solidFill>
                  <a:srgbClr val="FFFFFF"/>
                </a:solidFill>
                <a:latin typeface="Arial"/>
                <a:ea typeface="Arial"/>
              </a:rPr>
              <a:t>s</a:t>
            </a:r>
            <a:r>
              <a:rPr lang="es-ES" sz="2800" b="0" strike="noStrike" spc="-1" dirty="0">
                <a:solidFill>
                  <a:srgbClr val="FFFFFF"/>
                </a:solidFill>
                <a:latin typeface="Arial"/>
                <a:ea typeface="Arial"/>
              </a:rPr>
              <a:t> - </a:t>
            </a:r>
            <a:r>
              <a:rPr lang="es-ES" sz="2800" spc="-1" dirty="0" err="1">
                <a:solidFill>
                  <a:srgbClr val="FFFFFF"/>
                </a:solidFill>
                <a:ea typeface="Arial"/>
              </a:rPr>
              <a:t>préparation</a:t>
            </a:r>
            <a:endParaRPr lang="es-ES" sz="2800" b="0" strike="noStrike" spc="-1" dirty="0">
              <a:latin typeface="Calibri"/>
            </a:endParaRPr>
          </a:p>
        </p:txBody>
      </p:sp>
      <p:sp>
        <p:nvSpPr>
          <p:cNvPr id="121" name="Google Shape;76;p2"/>
          <p:cNvSpPr/>
          <p:nvPr/>
        </p:nvSpPr>
        <p:spPr>
          <a:xfrm>
            <a:off x="306000" y="1812240"/>
            <a:ext cx="8367480" cy="3293209"/>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tabLst>
                <a:tab pos="0" algn="l"/>
              </a:tabLst>
            </a:pPr>
            <a:endParaRPr lang="es-ES" sz="1800" b="0" strike="noStrike" spc="-1" dirty="0">
              <a:latin typeface="Calibri"/>
            </a:endParaRPr>
          </a:p>
          <a:p>
            <a:pPr>
              <a:lnSpc>
                <a:spcPct val="100000"/>
              </a:lnSpc>
              <a:tabLst>
                <a:tab pos="0" algn="l"/>
              </a:tabLst>
            </a:pPr>
            <a:r>
              <a:rPr lang="fr-FR" sz="1600" spc="-1" dirty="0">
                <a:solidFill>
                  <a:srgbClr val="000000"/>
                </a:solidFill>
                <a:ea typeface="Arial"/>
              </a:rPr>
              <a:t>Il est conseillé que les experts obtiennent à l’avance une brève information contenant principalement les éléments suivants :</a:t>
            </a:r>
            <a:r>
              <a:rPr lang="es-ES" sz="1600" b="0" strike="noStrike" spc="-1" dirty="0">
                <a:solidFill>
                  <a:srgbClr val="000000"/>
                </a:solidFill>
                <a:latin typeface="Arial"/>
                <a:ea typeface="Arial"/>
              </a:rPr>
              <a:t>:</a:t>
            </a:r>
            <a:endParaRPr lang="es-ES" sz="1600" b="0" strike="noStrike" spc="-1" dirty="0">
              <a:latin typeface="Calibri"/>
            </a:endParaRPr>
          </a:p>
          <a:p>
            <a:pPr marL="285840" lvl="1" indent="-285480">
              <a:lnSpc>
                <a:spcPct val="100000"/>
              </a:lnSpc>
              <a:buClr>
                <a:srgbClr val="000000"/>
              </a:buClr>
              <a:buFont typeface="Arial"/>
              <a:buChar char="-"/>
              <a:tabLst>
                <a:tab pos="0" algn="l"/>
              </a:tabLst>
            </a:pPr>
            <a:r>
              <a:rPr lang="fr-FR" sz="1600" spc="-1" dirty="0">
                <a:solidFill>
                  <a:srgbClr val="000000"/>
                </a:solidFill>
                <a:ea typeface="Arial"/>
              </a:rPr>
              <a:t>le sujet de l’atelier et son but dans le cours 
ce que l’on attend d’eux (sur la base du programme de l’atelier qui est fourni plus loin)
Caractéristiques de base du groupe d’étudiants (âge, spécialisation, niveau général de connaissances en logistique)</a:t>
            </a: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endParaRPr lang="es-ES" sz="1600" b="0" strike="noStrike" spc="-1" dirty="0">
              <a:latin typeface="Calibri"/>
            </a:endParaRPr>
          </a:p>
          <a:p>
            <a:pPr>
              <a:lnSpc>
                <a:spcPct val="100000"/>
              </a:lnSpc>
              <a:tabLst>
                <a:tab pos="0" algn="l"/>
              </a:tabLst>
            </a:pPr>
            <a:r>
              <a:rPr lang="es-ES" sz="1400" b="0" strike="noStrike" spc="-1" dirty="0">
                <a:solidFill>
                  <a:srgbClr val="7F7F7F"/>
                </a:solidFill>
                <a:latin typeface="Arial"/>
                <a:ea typeface="Arial"/>
              </a:rPr>
              <a:t> </a:t>
            </a:r>
            <a:endParaRPr lang="es-ES" sz="1400" b="0" strike="noStrike" spc="-1" dirty="0">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Google Shape;81;g11461df9836_0_2"/>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35F04B7F-F6D9-41CD-AEF3-D70F1D2DBBDB}" type="slidenum">
              <a:rPr lang="es-ES" sz="1000" b="0" strike="noStrike" spc="-1">
                <a:solidFill>
                  <a:srgbClr val="3366CC"/>
                </a:solidFill>
                <a:latin typeface="Cambria"/>
                <a:ea typeface="Cambria"/>
              </a:rPr>
              <a:t>8</a:t>
            </a:fld>
            <a:endParaRPr lang="es-ES" sz="1000" b="0" strike="noStrike" spc="-1">
              <a:latin typeface="Calibri"/>
            </a:endParaRPr>
          </a:p>
        </p:txBody>
      </p:sp>
      <p:sp>
        <p:nvSpPr>
          <p:cNvPr id="123" name="Google Shape;82;g11461df9836_0_2"/>
          <p:cNvSpPr/>
          <p:nvPr/>
        </p:nvSpPr>
        <p:spPr>
          <a:xfrm>
            <a:off x="285480" y="1074600"/>
            <a:ext cx="8570520" cy="49248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Autofit/>
          </a:bodyPr>
          <a:lstStyle/>
          <a:p>
            <a:pPr marL="743040" indent="-742680">
              <a:lnSpc>
                <a:spcPct val="90000"/>
              </a:lnSpc>
              <a:tabLst>
                <a:tab pos="0" algn="l"/>
              </a:tabLst>
            </a:pPr>
            <a:r>
              <a:rPr lang="es-ES" sz="2800" b="0" strike="noStrike" spc="-1" dirty="0" err="1">
                <a:solidFill>
                  <a:srgbClr val="FFFFFF"/>
                </a:solidFill>
                <a:latin typeface="Arial"/>
                <a:ea typeface="Arial"/>
              </a:rPr>
              <a:t>Instruction</a:t>
            </a:r>
            <a:r>
              <a:rPr lang="cs-CZ" sz="2800" b="0" strike="noStrike" spc="-1" dirty="0">
                <a:solidFill>
                  <a:srgbClr val="FFFFFF"/>
                </a:solidFill>
                <a:latin typeface="Arial"/>
                <a:ea typeface="Arial"/>
              </a:rPr>
              <a:t>s</a:t>
            </a:r>
            <a:r>
              <a:rPr lang="es-ES" sz="2800" b="0" strike="noStrike" spc="-1" dirty="0">
                <a:solidFill>
                  <a:srgbClr val="FFFFFF"/>
                </a:solidFill>
                <a:latin typeface="Arial"/>
                <a:ea typeface="Arial"/>
              </a:rPr>
              <a:t> – </a:t>
            </a:r>
            <a:r>
              <a:rPr lang="es-ES" sz="2800" b="0" strike="noStrike" spc="-1" dirty="0" err="1">
                <a:solidFill>
                  <a:srgbClr val="FFFFFF"/>
                </a:solidFill>
                <a:latin typeface="Arial"/>
                <a:ea typeface="Arial"/>
              </a:rPr>
              <a:t>p</a:t>
            </a:r>
            <a:r>
              <a:rPr lang="es-ES" sz="2800" spc="-1" dirty="0" err="1">
                <a:solidFill>
                  <a:srgbClr val="FFFFFF"/>
                </a:solidFill>
                <a:ea typeface="Arial"/>
              </a:rPr>
              <a:t>rogramme</a:t>
            </a:r>
            <a:r>
              <a:rPr lang="es-ES" sz="2800" spc="-1" dirty="0">
                <a:solidFill>
                  <a:srgbClr val="FFFFFF"/>
                </a:solidFill>
                <a:ea typeface="Arial"/>
              </a:rPr>
              <a:t> de </a:t>
            </a:r>
            <a:r>
              <a:rPr lang="es-ES" sz="2800" spc="-1" dirty="0" err="1">
                <a:solidFill>
                  <a:srgbClr val="FFFFFF"/>
                </a:solidFill>
                <a:ea typeface="Arial"/>
              </a:rPr>
              <a:t>l’atelier</a:t>
            </a:r>
            <a:r>
              <a:rPr lang="es-ES" sz="2800" spc="-1" dirty="0">
                <a:solidFill>
                  <a:srgbClr val="FFFFFF"/>
                </a:solidFill>
                <a:ea typeface="Arial"/>
              </a:rPr>
              <a:t> </a:t>
            </a:r>
            <a:endParaRPr lang="es-ES" sz="2800" b="0" strike="noStrike" spc="-1" dirty="0">
              <a:latin typeface="Calibri"/>
            </a:endParaRPr>
          </a:p>
        </p:txBody>
      </p:sp>
      <p:sp>
        <p:nvSpPr>
          <p:cNvPr id="124" name="Google Shape;83;g11461df9836_0_2"/>
          <p:cNvSpPr/>
          <p:nvPr/>
        </p:nvSpPr>
        <p:spPr>
          <a:xfrm>
            <a:off x="285480" y="1769760"/>
            <a:ext cx="6331320" cy="3650999"/>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gn="just">
              <a:lnSpc>
                <a:spcPct val="107000"/>
              </a:lnSpc>
              <a:tabLst>
                <a:tab pos="0" algn="l"/>
              </a:tabLst>
            </a:pPr>
            <a:r>
              <a:rPr lang="es-ES" sz="1600" b="0" strike="noStrike" spc="-1" dirty="0">
                <a:solidFill>
                  <a:srgbClr val="000000"/>
                </a:solidFill>
                <a:latin typeface="Arial"/>
                <a:ea typeface="Arial"/>
              </a:rPr>
              <a:t>1. </a:t>
            </a:r>
            <a:r>
              <a:rPr lang="es-ES" sz="1600" b="1" strike="noStrike" spc="-1" dirty="0" err="1">
                <a:solidFill>
                  <a:srgbClr val="000000"/>
                </a:solidFill>
                <a:latin typeface="Arial"/>
                <a:ea typeface="Arial"/>
              </a:rPr>
              <a:t>Introduction</a:t>
            </a:r>
            <a:endParaRPr lang="es-ES" sz="1600" b="0" strike="noStrike" spc="-1" dirty="0">
              <a:latin typeface="Calibri"/>
            </a:endParaRPr>
          </a:p>
          <a:p>
            <a:pPr marL="343080" lvl="4" indent="-342720" algn="just">
              <a:lnSpc>
                <a:spcPct val="107000"/>
              </a:lnSpc>
              <a:spcBef>
                <a:spcPts val="799"/>
              </a:spcBef>
              <a:buClr>
                <a:srgbClr val="000000"/>
              </a:buClr>
              <a:buFont typeface="Arial"/>
              <a:buAutoNum type="alphaLcParenR"/>
              <a:tabLst>
                <a:tab pos="0" algn="l"/>
              </a:tabLst>
            </a:pPr>
            <a:r>
              <a:rPr lang="fr-FR" sz="1600" spc="-1" dirty="0">
                <a:solidFill>
                  <a:srgbClr val="000000"/>
                </a:solidFill>
                <a:ea typeface="Arial"/>
              </a:rPr>
              <a:t>Présentation du ou des professionnels – leur rôle et leur expérience dans le secteur LMD (y compris une brève présentation de leur entreprise)
Les experts donnent un aperçu des tendances et des changements les plus significatifs dans les attentes et les demandes des clients, en fonction de leur expérience
Les experts donnent un aperçu des mesures/technologies/stratégies que les entreprises adoptent pour répondre aux attentes et aux demandes
Les experts présentent les problèmes / défis les plus importants rencontrés en traitant les tendances</a:t>
            </a:r>
            <a:endParaRPr lang="es-ES" sz="1600" b="0" strike="noStrike" spc="-1" dirty="0">
              <a:latin typeface="Calibri"/>
            </a:endParaRPr>
          </a:p>
        </p:txBody>
      </p:sp>
      <p:pic>
        <p:nvPicPr>
          <p:cNvPr id="125" name="Obrázek 2" descr="Obsah obrázku interiér&#10;&#10;Popis byl vytvořen automaticky"/>
          <p:cNvPicPr/>
          <p:nvPr/>
        </p:nvPicPr>
        <p:blipFill>
          <a:blip r:embed="rId2"/>
          <a:stretch/>
        </p:blipFill>
        <p:spPr>
          <a:xfrm>
            <a:off x="6831000" y="2274480"/>
            <a:ext cx="2025000" cy="2073600"/>
          </a:xfrm>
          <a:prstGeom prst="rect">
            <a:avLst/>
          </a:prstGeom>
          <a:ln w="0">
            <a:noFill/>
          </a:ln>
        </p:spPr>
      </p:pic>
      <p:sp>
        <p:nvSpPr>
          <p:cNvPr id="126" name="TextovéPole 3"/>
          <p:cNvSpPr/>
          <p:nvPr/>
        </p:nvSpPr>
        <p:spPr>
          <a:xfrm>
            <a:off x="3392280" y="6517682"/>
            <a:ext cx="2025000" cy="50637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900" u="sng" spc="-1">
                <a:solidFill>
                  <a:srgbClr val="0000FF"/>
                </a:solidFill>
                <a:ea typeface="Arial"/>
              </a:rPr>
              <a:t>Cette photo par CC BY Auteur inconnu
</a:t>
            </a:r>
            <a:endParaRPr lang="es-ES" sz="900" b="0" strike="noStrike" spc="-1">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Google Shape;81;g11461df9836_0_2"/>
          <p:cNvSpPr txBox="1"/>
          <p:nvPr/>
        </p:nvSpPr>
        <p:spPr>
          <a:xfrm>
            <a:off x="7047000" y="6519960"/>
            <a:ext cx="2133360" cy="364680"/>
          </a:xfrm>
          <a:prstGeom prst="rect">
            <a:avLst/>
          </a:prstGeom>
          <a:noFill/>
          <a:ln w="0">
            <a:noFill/>
          </a:ln>
        </p:spPr>
        <p:txBody>
          <a:bodyPr anchor="ctr">
            <a:noAutofit/>
          </a:bodyPr>
          <a:lstStyle/>
          <a:p>
            <a:pPr algn="r">
              <a:lnSpc>
                <a:spcPct val="100000"/>
              </a:lnSpc>
              <a:tabLst>
                <a:tab pos="0" algn="l"/>
              </a:tabLst>
            </a:pPr>
            <a:fld id="{5BDB8E3A-D72B-475C-9BD2-E024CE634EBC}" type="slidenum">
              <a:rPr lang="es-ES" sz="1000" b="0" strike="noStrike" spc="-1">
                <a:solidFill>
                  <a:srgbClr val="3366CC"/>
                </a:solidFill>
                <a:latin typeface="Cambria"/>
                <a:ea typeface="Cambria"/>
              </a:rPr>
              <a:t>9</a:t>
            </a:fld>
            <a:endParaRPr lang="es-ES" sz="1000" b="0" strike="noStrike" spc="-1">
              <a:latin typeface="Calibri"/>
            </a:endParaRPr>
          </a:p>
        </p:txBody>
      </p:sp>
      <p:sp>
        <p:nvSpPr>
          <p:cNvPr id="128" name="Google Shape;82;g11461df9836_0_2"/>
          <p:cNvSpPr/>
          <p:nvPr/>
        </p:nvSpPr>
        <p:spPr>
          <a:xfrm>
            <a:off x="285480" y="1074600"/>
            <a:ext cx="8570520" cy="492480"/>
          </a:xfrm>
          <a:prstGeom prst="rect">
            <a:avLst/>
          </a:prstGeom>
          <a:solidFill>
            <a:srgbClr val="18C320"/>
          </a:solidFill>
          <a:ln w="9525">
            <a:solidFill>
              <a:srgbClr val="00B050"/>
            </a:solidFill>
            <a:round/>
          </a:ln>
        </p:spPr>
        <p:style>
          <a:lnRef idx="0">
            <a:scrgbClr r="0" g="0" b="0"/>
          </a:lnRef>
          <a:fillRef idx="0">
            <a:scrgbClr r="0" g="0" b="0"/>
          </a:fillRef>
          <a:effectRef idx="0">
            <a:scrgbClr r="0" g="0" b="0"/>
          </a:effectRef>
          <a:fontRef idx="minor"/>
        </p:style>
        <p:txBody>
          <a:bodyPr anchor="b">
            <a:noAutofit/>
          </a:bodyPr>
          <a:lstStyle/>
          <a:p>
            <a:pPr marL="743040" indent="-742680">
              <a:lnSpc>
                <a:spcPct val="90000"/>
              </a:lnSpc>
              <a:tabLst>
                <a:tab pos="0" algn="l"/>
              </a:tabLst>
            </a:pPr>
            <a:r>
              <a:rPr lang="es-ES" sz="2800" b="0" strike="noStrike" spc="-1" dirty="0" err="1">
                <a:solidFill>
                  <a:srgbClr val="FFFFFF"/>
                </a:solidFill>
                <a:latin typeface="Arial"/>
                <a:ea typeface="Arial"/>
              </a:rPr>
              <a:t>Instructions</a:t>
            </a:r>
            <a:r>
              <a:rPr lang="es-ES" sz="2800" b="0" strike="noStrike" spc="-1" dirty="0">
                <a:solidFill>
                  <a:srgbClr val="FFFFFF"/>
                </a:solidFill>
                <a:latin typeface="Arial"/>
                <a:ea typeface="Arial"/>
              </a:rPr>
              <a:t> – </a:t>
            </a:r>
            <a:r>
              <a:rPr lang="es-ES" sz="2800" b="0" strike="noStrike" spc="-1" dirty="0" err="1">
                <a:solidFill>
                  <a:srgbClr val="FFFFFF"/>
                </a:solidFill>
                <a:latin typeface="Arial"/>
                <a:ea typeface="Arial"/>
              </a:rPr>
              <a:t>programme</a:t>
            </a:r>
            <a:r>
              <a:rPr lang="es-ES" sz="2800" b="0" strike="noStrike" spc="-1" dirty="0">
                <a:solidFill>
                  <a:srgbClr val="FFFFFF"/>
                </a:solidFill>
                <a:latin typeface="Arial"/>
                <a:ea typeface="Arial"/>
              </a:rPr>
              <a:t> </a:t>
            </a:r>
            <a:r>
              <a:rPr lang="es-ES" sz="2800" spc="-1" dirty="0">
                <a:solidFill>
                  <a:srgbClr val="FFFFFF"/>
                </a:solidFill>
                <a:ea typeface="Arial"/>
              </a:rPr>
              <a:t>de </a:t>
            </a:r>
            <a:r>
              <a:rPr lang="es-ES" sz="2800" spc="-1" dirty="0" err="1">
                <a:solidFill>
                  <a:srgbClr val="FFFFFF"/>
                </a:solidFill>
                <a:ea typeface="Arial"/>
              </a:rPr>
              <a:t>l’atelier</a:t>
            </a:r>
            <a:r>
              <a:rPr lang="es-ES" sz="2800" spc="-1" dirty="0">
                <a:solidFill>
                  <a:srgbClr val="FFFFFF"/>
                </a:solidFill>
                <a:ea typeface="Arial"/>
              </a:rPr>
              <a:t> </a:t>
            </a:r>
            <a:endParaRPr lang="es-ES" sz="2800" b="0" strike="noStrike" spc="-1" dirty="0">
              <a:latin typeface="Calibri"/>
            </a:endParaRPr>
          </a:p>
        </p:txBody>
      </p:sp>
      <p:sp>
        <p:nvSpPr>
          <p:cNvPr id="129" name="Google Shape;83;g11461df9836_0_2"/>
          <p:cNvSpPr/>
          <p:nvPr/>
        </p:nvSpPr>
        <p:spPr>
          <a:xfrm>
            <a:off x="401400" y="2097360"/>
            <a:ext cx="6077880" cy="2757999"/>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gn="just">
              <a:lnSpc>
                <a:spcPct val="107000"/>
              </a:lnSpc>
              <a:spcBef>
                <a:spcPts val="799"/>
              </a:spcBef>
              <a:tabLst>
                <a:tab pos="0" algn="l"/>
              </a:tabLst>
            </a:pPr>
            <a:r>
              <a:rPr lang="es-ES" sz="1600" b="0" strike="noStrike" spc="-1" dirty="0">
                <a:solidFill>
                  <a:srgbClr val="000000"/>
                </a:solidFill>
                <a:latin typeface="Arial"/>
                <a:ea typeface="Arial"/>
              </a:rPr>
              <a:t>2. </a:t>
            </a:r>
            <a:r>
              <a:rPr lang="es-ES" sz="1600" b="1" spc="-1" dirty="0" err="1">
                <a:solidFill>
                  <a:srgbClr val="000000"/>
                </a:solidFill>
                <a:ea typeface="Arial"/>
              </a:rPr>
              <a:t>Interaction</a:t>
            </a:r>
            <a:r>
              <a:rPr lang="es-ES" sz="1600" b="1" spc="-1" dirty="0">
                <a:solidFill>
                  <a:srgbClr val="000000"/>
                </a:solidFill>
                <a:ea typeface="Arial"/>
              </a:rPr>
              <a:t> et </a:t>
            </a:r>
            <a:r>
              <a:rPr lang="es-ES" sz="1600" b="1" spc="-1" dirty="0" err="1">
                <a:solidFill>
                  <a:srgbClr val="000000"/>
                </a:solidFill>
                <a:ea typeface="Arial"/>
              </a:rPr>
              <a:t>discussion</a:t>
            </a:r>
            <a:r>
              <a:rPr lang="es-ES" sz="1600" b="1" spc="-1" dirty="0">
                <a:solidFill>
                  <a:srgbClr val="000000"/>
                </a:solidFill>
                <a:ea typeface="Arial"/>
              </a:rPr>
              <a:t> 
</a:t>
            </a:r>
            <a:r>
              <a:rPr lang="fr-FR" sz="1600" spc="-1" dirty="0">
                <a:solidFill>
                  <a:srgbClr val="000000"/>
                </a:solidFill>
                <a:ea typeface="Arial"/>
              </a:rPr>
              <a:t>Les étudiants partagent leurs propres observations en tant que clients de service de livraison</a:t>
            </a:r>
            <a:endParaRPr lang="es-ES" sz="1600" b="0" strike="noStrike" spc="-1" dirty="0">
              <a:latin typeface="Calibri"/>
            </a:endParaRPr>
          </a:p>
          <a:p>
            <a:pPr marL="343080" indent="-342720" algn="just">
              <a:lnSpc>
                <a:spcPct val="107000"/>
              </a:lnSpc>
              <a:spcBef>
                <a:spcPts val="799"/>
              </a:spcBef>
              <a:buClr>
                <a:srgbClr val="000000"/>
              </a:buClr>
              <a:buFont typeface="Arial"/>
              <a:buAutoNum type="alphaLcParenR"/>
              <a:tabLst>
                <a:tab pos="0" algn="l"/>
              </a:tabLst>
            </a:pPr>
            <a:r>
              <a:rPr lang="fr-FR" sz="1600" spc="-1" dirty="0">
                <a:solidFill>
                  <a:srgbClr val="000000"/>
                </a:solidFill>
                <a:ea typeface="Arial"/>
              </a:rPr>
              <a:t>Les étudiants posent des questions, donnent des suggestions et discutent de leurs idées avec les professionnels
Les étudiants ont probablement plus d’expérience en tant que clients des services B2C. C’est pourquoi il est recommandé d’encourager spécifiquement une discussion sur le domaine B2B avec des experts.</a:t>
            </a:r>
            <a:endParaRPr lang="es-ES" sz="1600" b="0" strike="noStrike" spc="-1" dirty="0">
              <a:latin typeface="Calibri"/>
            </a:endParaRPr>
          </a:p>
        </p:txBody>
      </p:sp>
      <p:pic>
        <p:nvPicPr>
          <p:cNvPr id="130" name="Obrázek 6"/>
          <p:cNvPicPr/>
          <p:nvPr/>
        </p:nvPicPr>
        <p:blipFill>
          <a:blip r:embed="rId2"/>
          <a:stretch/>
        </p:blipFill>
        <p:spPr>
          <a:xfrm>
            <a:off x="6479280" y="2462400"/>
            <a:ext cx="2522880" cy="1932840"/>
          </a:xfrm>
          <a:prstGeom prst="rect">
            <a:avLst/>
          </a:prstGeom>
          <a:ln w="0">
            <a:noFill/>
          </a:ln>
        </p:spPr>
      </p:pic>
      <p:sp>
        <p:nvSpPr>
          <p:cNvPr id="131" name="TextovéPole 7"/>
          <p:cNvSpPr/>
          <p:nvPr/>
        </p:nvSpPr>
        <p:spPr>
          <a:xfrm>
            <a:off x="1340280" y="6037560"/>
            <a:ext cx="3133080" cy="3678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900" u="sng" spc="-1" dirty="0">
                <a:solidFill>
                  <a:srgbClr val="0000FF"/>
                </a:solidFill>
                <a:ea typeface="Arial"/>
              </a:rPr>
              <a:t>Cette photo par CC BY-NC sous licence Auteur inconnu
</a:t>
            </a:r>
            <a:endParaRPr lang="es-ES" sz="900" b="0" strike="noStrike" spc="-1" dirty="0">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TotalTime>
  <Words>846</Words>
  <Application>Microsoft Office PowerPoint</Application>
  <PresentationFormat>Affichage à l'écran (4:3)</PresentationFormat>
  <Paragraphs>81</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10</vt:i4>
      </vt:variant>
    </vt:vector>
  </HeadingPairs>
  <TitlesOfParts>
    <vt:vector size="17" baseType="lpstr">
      <vt:lpstr>Arial</vt:lpstr>
      <vt:lpstr>Calibri</vt:lpstr>
      <vt:lpstr>Cambria</vt:lpstr>
      <vt:lpstr>Symbol</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subject/>
  <dc:creator>i.virgel</dc:creator>
  <dc:description/>
  <cp:lastModifiedBy>Emilie DE MIGUEL</cp:lastModifiedBy>
  <cp:revision>9</cp:revision>
  <dcterms:created xsi:type="dcterms:W3CDTF">2016-11-18T09:55:38Z</dcterms:created>
  <dcterms:modified xsi:type="dcterms:W3CDTF">2022-10-28T15:53:11Z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10</vt:i4>
  </property>
  <property fmtid="{D5CDD505-2E9C-101B-9397-08002B2CF9AE}" pid="3" name="PresentationFormat">
    <vt:lpwstr>Předvádění na obrazovce (4:3)</vt:lpwstr>
  </property>
  <property fmtid="{D5CDD505-2E9C-101B-9397-08002B2CF9AE}" pid="4" name="Slides">
    <vt:i4>10</vt:i4>
  </property>
</Properties>
</file>