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64" r:id="rId4"/>
    <p:sldId id="259" r:id="rId5"/>
    <p:sldId id="260" r:id="rId6"/>
    <p:sldId id="268" r:id="rId7"/>
    <p:sldId id="267" r:id="rId8"/>
    <p:sldId id="265"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1B636C-3CAD-FFF2-32D2-3E6E4A488EB2}" name="Frédéric BARENNES" initials="FB" userId="S::frederic.barennes@aft-dev.com::a09500d7-21b3-46b4-838c-9f47dc7852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4039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842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3" name="Google Shape;17;p7">
            <a:extLst>
              <a:ext uri="{FF2B5EF4-FFF2-40B4-BE49-F238E27FC236}">
                <a16:creationId xmlns:a16="http://schemas.microsoft.com/office/drawing/2014/main" id="{03ACD85B-E4C7-2723-25F8-9221DF153C6C}"/>
              </a:ext>
            </a:extLst>
          </p:cNvPr>
          <p:cNvSpPr/>
          <p:nvPr userDrawn="1"/>
        </p:nvSpPr>
        <p:spPr>
          <a:xfrm>
            <a:off x="2250000" y="6353280"/>
            <a:ext cx="4325040" cy="452520"/>
          </a:xfrm>
          <a:prstGeom prst="rect">
            <a:avLst/>
          </a:prstGeom>
          <a:noFill/>
          <a:ln w="0">
            <a:noFill/>
          </a:ln>
        </p:spPr>
        <p:style>
          <a:lnRef idx="0">
            <a:scrgbClr r="0" g="0" b="0"/>
          </a:lnRef>
          <a:fillRef idx="0">
            <a:scrgbClr r="0" g="0" b="0"/>
          </a:fillRef>
          <a:effectRef idx="0">
            <a:scrgbClr r="0" g="0" b="0"/>
          </a:effectRef>
          <a:fontRef idx="minor"/>
        </p:style>
        <p:txBody>
          <a:bodyPr lIns="34200" tIns="34200" rIns="34200" bIns="34200" anchor="ctr">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mplifierlab.io/waste-and-returns-in-the-last-mil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youtu.be/tcPItiA29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dirty="0">
                <a:solidFill>
                  <a:schemeClr val="lt1"/>
                </a:solidFill>
              </a:rPr>
              <a:t>2.5.4</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Impacts environnementaux de la logistique inverse</a:t>
            </a:r>
            <a:endParaRPr lang="en-GB" sz="2400" b="0"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2 : Opérations logistiques LMD et impacts</a:t>
            </a:r>
            <a:endParaRPr lang="fr-F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5 : Impacts environnementaux et sociaux de LMD </a:t>
            </a:r>
            <a:r>
              <a:rPr lang="fr-FR" sz="2000" b="1" dirty="0" err="1">
                <a:solidFill>
                  <a:schemeClr val="dk1"/>
                </a:solidFill>
              </a:rPr>
              <a:t>Logistics</a:t>
            </a:r>
            <a:endParaRPr lang="en-US"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299" y="1366700"/>
            <a:ext cx="4160401" cy="83095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just">
              <a:buSzPts val="3200"/>
            </a:pPr>
            <a:r>
              <a:rPr lang="fr-FR" sz="1600" dirty="0">
                <a:solidFill>
                  <a:schemeClr val="dk1"/>
                </a:solidFill>
                <a:latin typeface="+mn-lt"/>
              </a:rPr>
              <a:t>Les apprenants devraient déjà avoir des connaissances sur la logistique inverse, donc cela devrait être fait après 2.5.3.</a:t>
            </a:r>
            <a:endParaRPr lang="en-US" sz="1600" i="0" u="none" strike="noStrike" cap="none" dirty="0">
              <a:solidFill>
                <a:schemeClr val="dk1"/>
              </a:solidFill>
              <a:latin typeface="+mn-lt"/>
              <a:ea typeface="Arial"/>
              <a:cs typeface="Arial"/>
              <a:sym typeface="Arial"/>
            </a:endParaRPr>
          </a:p>
        </p:txBody>
      </p:sp>
      <p:sp>
        <p:nvSpPr>
          <p:cNvPr id="37" name="Google Shape;37;g10b78f225a7_0_0"/>
          <p:cNvSpPr txBox="1"/>
          <p:nvPr/>
        </p:nvSpPr>
        <p:spPr>
          <a:xfrm>
            <a:off x="4793300" y="2915075"/>
            <a:ext cx="4160400" cy="1077178"/>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a:buSzPts val="3200"/>
            </a:pPr>
            <a:r>
              <a:rPr lang="fr-FR" sz="1600" dirty="0">
                <a:latin typeface="+mj-lt"/>
              </a:rPr>
              <a:t>Lien avec les thèmes des capsules </a:t>
            </a:r>
            <a:r>
              <a:rPr lang="en-US" sz="1600" b="0" u="none" strike="noStrike" dirty="0">
                <a:solidFill>
                  <a:srgbClr val="000000"/>
                </a:solidFill>
                <a:effectLst/>
                <a:latin typeface="+mj-lt"/>
              </a:rPr>
              <a:t>2.5.1., 2.5.2., 2.5.3., and 2.5.5.</a:t>
            </a:r>
            <a:endParaRPr lang="en-US" sz="1600" dirty="0">
              <a:latin typeface="+mj-lt"/>
            </a:endParaRPr>
          </a:p>
          <a:p>
            <a:pPr algn="just">
              <a:buSzPts val="3200"/>
            </a:pPr>
            <a:endParaRPr lang="en-US" sz="1600" dirty="0">
              <a:solidFill>
                <a:schemeClr val="dk1"/>
              </a:solidFill>
              <a:latin typeface="+mj-lt"/>
            </a:endParaRPr>
          </a:p>
          <a:p>
            <a:pPr algn="just">
              <a:buSzPts val="3200"/>
            </a:pPr>
            <a:endParaRPr lang="es-ES" sz="1600" dirty="0">
              <a:solidFill>
                <a:schemeClr val="dk1"/>
              </a:solidFill>
              <a:latin typeface="+mj-lt"/>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793301"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PROSPEKTIKER &amp; SUSMILE Consortium</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US" sz="2800" dirty="0" err="1">
                <a:solidFill>
                  <a:schemeClr val="bg1"/>
                </a:solidFill>
              </a:rPr>
              <a:t>Objectifs</a:t>
            </a:r>
            <a:r>
              <a:rPr lang="en-US" sz="2800" dirty="0">
                <a:solidFill>
                  <a:schemeClr val="bg1"/>
                </a:solidFill>
              </a:rPr>
              <a:t> de la capsule</a:t>
            </a:r>
          </a:p>
        </p:txBody>
      </p:sp>
      <p:sp>
        <p:nvSpPr>
          <p:cNvPr id="4" name="3 Rectángulo"/>
          <p:cNvSpPr/>
          <p:nvPr/>
        </p:nvSpPr>
        <p:spPr>
          <a:xfrm>
            <a:off x="313509" y="1586972"/>
            <a:ext cx="8464731" cy="1538883"/>
          </a:xfrm>
          <a:prstGeom prst="rect">
            <a:avLst/>
          </a:prstGeom>
          <a:ln>
            <a:solidFill>
              <a:schemeClr val="tx1">
                <a:lumMod val="50000"/>
                <a:lumOff val="50000"/>
              </a:schemeClr>
            </a:solidFill>
            <a:prstDash val="dash"/>
          </a:ln>
        </p:spPr>
        <p:txBody>
          <a:bodyPr wrap="square">
            <a:spAutoFit/>
          </a:bodyPr>
          <a:lstStyle/>
          <a:p>
            <a:pPr algn="just"/>
            <a:r>
              <a:rPr lang="fr-FR" sz="2000" dirty="0">
                <a:solidFill>
                  <a:schemeClr val="tx1"/>
                </a:solidFill>
              </a:rPr>
              <a:t>Un professionnel d’une entreprise de détail présentera les impacts environnementaux de leurs retours au détail et les stratégies durables qu’ils ont mises en place.
</a:t>
            </a:r>
            <a:br>
              <a:rPr lang="en-GB" dirty="0"/>
            </a:b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4015151101"/>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a:lnSpc>
                          <a:spcPct val="100000"/>
                        </a:lnSpc>
                      </a:pPr>
                      <a:r>
                        <a:rPr lang="en-GB" sz="1800" b="0" strike="noStrike" spc="-1" dirty="0">
                          <a:solidFill>
                            <a:srgbClr val="000000"/>
                          </a:solidFill>
                          <a:latin typeface="+mn-lt"/>
                          <a:ea typeface="Arial"/>
                        </a:rPr>
                        <a:t>Proposition de </a:t>
                      </a:r>
                      <a:r>
                        <a:rPr lang="en-GB" sz="1800" b="0" strike="noStrike" spc="-1" dirty="0" err="1">
                          <a:solidFill>
                            <a:srgbClr val="000000"/>
                          </a:solidFill>
                          <a:latin typeface="+mn-lt"/>
                          <a:ea typeface="Arial"/>
                        </a:rPr>
                        <a:t>conférence</a:t>
                      </a:r>
                      <a:r>
                        <a:rPr lang="en-GB" sz="1800" b="0" strike="noStrike" spc="-1" dirty="0">
                          <a:solidFill>
                            <a:srgbClr val="000000"/>
                          </a:solidFill>
                          <a:latin typeface="+mn-lt"/>
                          <a:ea typeface="Arial"/>
                        </a:rPr>
                        <a:t>
</a:t>
                      </a:r>
                      <a:endParaRPr lang="es-ES" sz="1800" b="0" strike="noStrike" spc="-1" dirty="0">
                        <a:latin typeface="Calibri"/>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111401322"/>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Arial"/>
                        </a:rPr>
                        <a:t>Exercices</a:t>
                      </a:r>
                      <a:r>
                        <a:rPr lang="en-GB" sz="1800" b="0" i="0" u="none" strike="noStrike" noProof="0" dirty="0">
                          <a:solidFill>
                            <a:srgbClr val="FFFFFF"/>
                          </a:solidFill>
                          <a:latin typeface="Arial"/>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Non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9 Tabla">
            <a:extLst>
              <a:ext uri="{FF2B5EF4-FFF2-40B4-BE49-F238E27FC236}">
                <a16:creationId xmlns:a16="http://schemas.microsoft.com/office/drawing/2014/main" id="{105876C3-5C4E-21D4-6E03-632164F11673}"/>
              </a:ext>
            </a:extLst>
          </p:cNvPr>
          <p:cNvGraphicFramePr/>
          <p:nvPr>
            <p:extLst>
              <p:ext uri="{D42A27DB-BD31-4B8C-83A1-F6EECF244321}">
                <p14:modId xmlns:p14="http://schemas.microsoft.com/office/powerpoint/2010/main" val="2228705526"/>
              </p:ext>
            </p:extLst>
          </p:nvPr>
        </p:nvGraphicFramePr>
        <p:xfrm>
          <a:off x="339480" y="6065280"/>
          <a:ext cx="8477280" cy="365760"/>
        </p:xfrm>
        <a:graphic>
          <a:graphicData uri="http://schemas.openxmlformats.org/drawingml/2006/table">
            <a:tbl>
              <a:tblPr/>
              <a:tblGrid>
                <a:gridCol w="2468160">
                  <a:extLst>
                    <a:ext uri="{9D8B030D-6E8A-4147-A177-3AD203B41FA5}">
                      <a16:colId xmlns:a16="http://schemas.microsoft.com/office/drawing/2014/main" val="20000"/>
                    </a:ext>
                  </a:extLst>
                </a:gridCol>
                <a:gridCol w="6009120">
                  <a:extLst>
                    <a:ext uri="{9D8B030D-6E8A-4147-A177-3AD203B41FA5}">
                      <a16:colId xmlns:a16="http://schemas.microsoft.com/office/drawing/2014/main" val="20001"/>
                    </a:ext>
                  </a:extLst>
                </a:gridCol>
              </a:tblGrid>
              <a:tr h="342360">
                <a:tc>
                  <a:txBody>
                    <a:bodyPr/>
                    <a:lstStyle/>
                    <a:p>
                      <a:pPr algn="just">
                        <a:lnSpc>
                          <a:spcPct val="100000"/>
                        </a:lnSpc>
                      </a:pPr>
                      <a:r>
                        <a:rPr lang="en-GB" sz="1800" b="0" strike="noStrike" spc="-1" dirty="0">
                          <a:solidFill>
                            <a:srgbClr val="FFFFFF"/>
                          </a:solidFill>
                          <a:latin typeface="+mn-lt"/>
                          <a:ea typeface="Arial"/>
                        </a:rPr>
                        <a:t>Effort pour la capsule</a:t>
                      </a:r>
                      <a:endParaRPr lang="es-ES" sz="1800" b="0" strike="noStrike" spc="-1" dirty="0">
                        <a:latin typeface="Calibri"/>
                      </a:endParaRPr>
                    </a:p>
                  </a:txBody>
                  <a:tcPr marL="54360" marR="54360">
                    <a:lnL w="12240">
                      <a:solidFill>
                        <a:srgbClr val="808080"/>
                      </a:solidFill>
                    </a:lnL>
                    <a:lnR w="12240">
                      <a:solidFill>
                        <a:srgbClr val="808080"/>
                      </a:solidFill>
                    </a:lnR>
                    <a:lnT w="12240">
                      <a:solidFill>
                        <a:srgbClr val="808080"/>
                      </a:solidFill>
                    </a:lnT>
                    <a:lnB w="12240">
                      <a:solidFill>
                        <a:srgbClr val="808080"/>
                      </a:solidFill>
                    </a:lnB>
                    <a:solidFill>
                      <a:srgbClr val="18C320"/>
                    </a:solidFill>
                  </a:tcPr>
                </a:tc>
                <a:tc>
                  <a:txBody>
                    <a:bodyPr/>
                    <a:lstStyle/>
                    <a:p>
                      <a:pPr algn="just">
                        <a:lnSpc>
                          <a:spcPct val="100000"/>
                        </a:lnSpc>
                      </a:pPr>
                      <a:r>
                        <a:rPr lang="es-ES" sz="1800" b="0" strike="noStrike" spc="-1" dirty="0">
                          <a:solidFill>
                            <a:srgbClr val="7F7F7F"/>
                          </a:solidFill>
                          <a:latin typeface="Arial"/>
                          <a:ea typeface="Arial"/>
                        </a:rPr>
                        <a:t>    45 </a:t>
                      </a:r>
                      <a:r>
                        <a:rPr lang="es-ES" sz="1800" b="0" strike="noStrike" spc="-1" dirty="0">
                          <a:solidFill>
                            <a:srgbClr val="000000"/>
                          </a:solidFill>
                          <a:latin typeface="Arial"/>
                          <a:ea typeface="Arial"/>
                        </a:rPr>
                        <a:t>Minutes</a:t>
                      </a:r>
                      <a:endParaRPr lang="es-ES" sz="1800" b="0" strike="noStrike" spc="-1" dirty="0">
                        <a:latin typeface="Calibri"/>
                      </a:endParaRPr>
                    </a:p>
                  </a:txBody>
                  <a:tcPr marL="54360" marR="54360">
                    <a:lnL w="12240">
                      <a:solidFill>
                        <a:srgbClr val="808080"/>
                      </a:solidFill>
                    </a:lnL>
                    <a:lnR w="12240">
                      <a:solidFill>
                        <a:srgbClr val="808080"/>
                      </a:solidFill>
                    </a:lnR>
                    <a:lnT w="12240">
                      <a:solidFill>
                        <a:srgbClr val="808080"/>
                      </a:solidFill>
                    </a:lnT>
                    <a:lnB w="12240">
                      <a:solidFill>
                        <a:srgbClr val="808080"/>
                      </a:solidFill>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err="1">
                <a:solidFill>
                  <a:schemeClr val="lt1"/>
                </a:solidFill>
              </a:rPr>
              <a:t>Contenu</a:t>
            </a:r>
            <a:r>
              <a:rPr lang="en-GB" sz="2800" dirty="0">
                <a:solidFill>
                  <a:schemeClr val="lt1"/>
                </a:solidFill>
              </a:rPr>
              <a:t> de la capsule</a:t>
            </a:r>
            <a:endParaRPr lang="en-GB" sz="2800" dirty="0"/>
          </a:p>
        </p:txBody>
      </p:sp>
      <p:sp>
        <p:nvSpPr>
          <p:cNvPr id="57" name="Google Shape;57;p3"/>
          <p:cNvSpPr/>
          <p:nvPr/>
        </p:nvSpPr>
        <p:spPr>
          <a:xfrm>
            <a:off x="1358538" y="2396683"/>
            <a:ext cx="7354388" cy="286228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Présentation de l’entreprise et de son secteur d’activités
Explication des impacts environnementaux de l’entreprise découlant des rendements
Explication des défis de l’entreprise en matière de logistique inverse
Description de la stratégie de rendement de l’entreprise</a:t>
            </a:r>
            <a:endParaRPr lang="en-US"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4" y="2360711"/>
            <a:ext cx="298904" cy="2862282"/>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65" name="Google Shape;65;p9"/>
          <p:cNvSpPr txBox="1"/>
          <p:nvPr/>
        </p:nvSpPr>
        <p:spPr>
          <a:xfrm>
            <a:off x="285531" y="1074532"/>
            <a:ext cx="8571086"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marR="0" lvl="0" indent="-742950" algn="l" rtl="0">
              <a:lnSpc>
                <a:spcPct val="90000"/>
              </a:lnSpc>
              <a:spcBef>
                <a:spcPts val="0"/>
              </a:spcBef>
              <a:spcAft>
                <a:spcPts val="0"/>
              </a:spcAft>
              <a:buNone/>
            </a:pPr>
            <a:r>
              <a:rPr lang="en-GB" sz="2800" b="0" i="0" u="none" strike="noStrike" cap="none" dirty="0">
                <a:solidFill>
                  <a:schemeClr val="lt1"/>
                </a:solidFill>
                <a:latin typeface="Arial"/>
                <a:ea typeface="Arial"/>
                <a:cs typeface="Arial"/>
                <a:sym typeface="Arial"/>
              </a:rPr>
              <a:t>Instructions</a:t>
            </a:r>
          </a:p>
        </p:txBody>
      </p:sp>
      <p:sp>
        <p:nvSpPr>
          <p:cNvPr id="6" name="5 Rectángulo"/>
          <p:cNvSpPr/>
          <p:nvPr/>
        </p:nvSpPr>
        <p:spPr>
          <a:xfrm>
            <a:off x="306006" y="1812071"/>
            <a:ext cx="8367731" cy="2308324"/>
          </a:xfrm>
          <a:prstGeom prst="rect">
            <a:avLst/>
          </a:prstGeom>
        </p:spPr>
        <p:txBody>
          <a:bodyPr wrap="square">
            <a:spAutoFit/>
          </a:bodyPr>
          <a:lstStyle/>
          <a:p>
            <a:pPr algn="just"/>
            <a:r>
              <a:rPr lang="en-US" sz="1600" dirty="0">
                <a:solidFill>
                  <a:schemeClr val="tx1"/>
                </a:solidFill>
              </a:rPr>
              <a:t>In</a:t>
            </a:r>
            <a:r>
              <a:rPr lang="fr-FR" sz="1600" dirty="0">
                <a:solidFill>
                  <a:schemeClr val="tx1"/>
                </a:solidFill>
              </a:rPr>
              <a:t> Afin de préparer au mieux cette conférence, le professionnel ou l’expert qui serait invité à présenter son entreprise et son périmètre d’intervention doit correspondre au profil ci-dessous :
</a:t>
            </a:r>
            <a:endParaRPr lang="en-GB" sz="1600" dirty="0">
              <a:solidFill>
                <a:schemeClr val="tx1"/>
              </a:solidFill>
            </a:endParaRPr>
          </a:p>
          <a:p>
            <a:pPr marL="895350" indent="-285750" algn="just">
              <a:buFont typeface="Wingdings" panose="05000000000000000000" pitchFamily="2" charset="2"/>
              <a:buChar char="Ø"/>
            </a:pPr>
            <a:r>
              <a:rPr lang="fr-FR" sz="1600" dirty="0">
                <a:solidFill>
                  <a:schemeClr val="tx1"/>
                </a:solidFill>
              </a:rPr>
              <a:t>Entreprise de détail offrant du commerce électronique avec un système de gestion des retours en place
Recherche ou expert qui peut décrire une ou plusieurs études de cas d’entreprises gérant leurs rendements. </a:t>
            </a:r>
            <a:endParaRPr lang="en-GB" sz="1600" dirty="0">
              <a:solidFill>
                <a:schemeClr val="tx1"/>
              </a:solidFill>
            </a:endParaRPr>
          </a:p>
          <a:p>
            <a:pPr lvl="5" algn="just"/>
            <a:endParaRPr lang="en-GB"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65" name="Google Shape;65;p9"/>
          <p:cNvSpPr txBox="1"/>
          <p:nvPr/>
        </p:nvSpPr>
        <p:spPr>
          <a:xfrm>
            <a:off x="285531" y="1074532"/>
            <a:ext cx="8571086"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b="0" i="0" u="none" strike="noStrike" cap="none" dirty="0">
                <a:solidFill>
                  <a:schemeClr val="lt1"/>
                </a:solidFill>
                <a:latin typeface="Arial"/>
                <a:ea typeface="Arial"/>
                <a:cs typeface="Arial"/>
                <a:sym typeface="Arial"/>
              </a:rPr>
              <a:t>Instructions - </a:t>
            </a:r>
            <a:r>
              <a:rPr lang="en-GB" sz="2800" dirty="0" err="1">
                <a:solidFill>
                  <a:schemeClr val="lt1"/>
                </a:solidFill>
              </a:rPr>
              <a:t>préparatifs</a:t>
            </a:r>
            <a:endParaRPr lang="en-GB" sz="2800" b="0" i="0" u="none" strike="noStrike" cap="none" dirty="0">
              <a:solidFill>
                <a:schemeClr val="lt1"/>
              </a:solidFill>
              <a:latin typeface="Arial"/>
              <a:ea typeface="Arial"/>
              <a:cs typeface="Arial"/>
              <a:sym typeface="Arial"/>
            </a:endParaRPr>
          </a:p>
        </p:txBody>
      </p:sp>
      <p:sp>
        <p:nvSpPr>
          <p:cNvPr id="6" name="5 Rectángulo"/>
          <p:cNvSpPr/>
          <p:nvPr/>
        </p:nvSpPr>
        <p:spPr>
          <a:xfrm>
            <a:off x="285531" y="1812071"/>
            <a:ext cx="8571086" cy="3046988"/>
          </a:xfrm>
          <a:prstGeom prst="rect">
            <a:avLst/>
          </a:prstGeom>
        </p:spPr>
        <p:txBody>
          <a:bodyPr wrap="square">
            <a:spAutoFit/>
          </a:bodyPr>
          <a:lstStyle/>
          <a:p>
            <a:pPr lvl="0" algn="just">
              <a:buSzPts val="2000"/>
            </a:pPr>
            <a:r>
              <a:rPr lang="fr-FR" sz="1600" dirty="0">
                <a:solidFill>
                  <a:schemeClr val="tx1"/>
                </a:solidFill>
              </a:rPr>
              <a:t>Les enseignants prépareront la conférence avec quelques aspects clés à couvrir au cours de la discussion:
</a:t>
            </a:r>
            <a:endParaRPr lang="en-US" sz="1600" dirty="0">
              <a:solidFill>
                <a:schemeClr val="tx1"/>
              </a:solidFill>
            </a:endParaRPr>
          </a:p>
          <a:p>
            <a:pPr marL="895350" lvl="0" indent="-285750" algn="just">
              <a:buSzPts val="2000"/>
              <a:buFont typeface="Wingdings" panose="05000000000000000000" pitchFamily="2" charset="2"/>
              <a:buChar char="Ø"/>
            </a:pPr>
            <a:r>
              <a:rPr lang="en-US" sz="1600" dirty="0" err="1">
                <a:solidFill>
                  <a:schemeClr val="tx1"/>
                </a:solidFill>
              </a:rPr>
              <a:t>Présentation</a:t>
            </a:r>
            <a:r>
              <a:rPr lang="en-US" sz="1600" dirty="0">
                <a:solidFill>
                  <a:schemeClr val="tx1"/>
                </a:solidFill>
              </a:rPr>
              <a:t> de </a:t>
            </a:r>
            <a:r>
              <a:rPr lang="en-US" sz="1600" dirty="0" err="1">
                <a:solidFill>
                  <a:schemeClr val="tx1"/>
                </a:solidFill>
              </a:rPr>
              <a:t>l’entreprise</a:t>
            </a:r>
            <a:endParaRPr lang="en-US" sz="1600" dirty="0">
              <a:solidFill>
                <a:schemeClr val="tx1"/>
              </a:solidFill>
            </a:endParaRPr>
          </a:p>
          <a:p>
            <a:pPr marL="895350" lvl="0" indent="-285750" algn="just">
              <a:buSzPts val="2000"/>
              <a:buFont typeface="Wingdings" panose="05000000000000000000" pitchFamily="2" charset="2"/>
              <a:buChar char="Ø"/>
            </a:pPr>
            <a:r>
              <a:rPr lang="fr-FR" sz="1600" dirty="0">
                <a:solidFill>
                  <a:schemeClr val="tx1"/>
                </a:solidFill>
              </a:rPr>
              <a:t>Présentation de l’augmentation des émissions dues au transport due à la logistique inverse (On estime que les marchandises retournées aux États-Unis créent plus de 15 millions de tonnes métriques d’émissions de CO2 par an, soit à peu près la même production que trois millions de voitures. </a:t>
            </a:r>
            <a:r>
              <a:rPr lang="en-US" sz="1600" dirty="0">
                <a:solidFill>
                  <a:schemeClr val="tx1"/>
                </a:solidFill>
                <a:hlinkClick r:id="rId3"/>
              </a:rPr>
              <a:t>https://amplifierlab.io/waste-and-returns-in-the-last-mile/</a:t>
            </a:r>
            <a:r>
              <a:rPr lang="en-US" sz="1600" dirty="0">
                <a:solidFill>
                  <a:schemeClr val="tx1"/>
                </a:solidFill>
              </a:rPr>
              <a:t> (site web </a:t>
            </a:r>
            <a:r>
              <a:rPr lang="en-US" sz="1600" dirty="0" err="1">
                <a:solidFill>
                  <a:schemeClr val="tx1"/>
                </a:solidFill>
              </a:rPr>
              <a:t>en</a:t>
            </a:r>
            <a:r>
              <a:rPr lang="en-US" sz="1600" dirty="0">
                <a:solidFill>
                  <a:schemeClr val="tx1"/>
                </a:solidFill>
              </a:rPr>
              <a:t> EN))</a:t>
            </a:r>
          </a:p>
          <a:p>
            <a:pPr marL="895350" lvl="0" indent="-285750" algn="just">
              <a:buSzPts val="2000"/>
              <a:buFont typeface="Wingdings" panose="05000000000000000000" pitchFamily="2" charset="2"/>
              <a:buChar char="Ø"/>
            </a:pPr>
            <a:r>
              <a:rPr lang="fr-FR" sz="1600" dirty="0">
                <a:solidFill>
                  <a:schemeClr val="tx1"/>
                </a:solidFill>
              </a:rPr>
              <a:t>Explication des défis de l’entreprise en matière de logistique inverse
Description de la stratégie de rendement de l’entreprise</a:t>
            </a:r>
            <a:endParaRPr lang="en-GB" sz="1600" dirty="0">
              <a:solidFill>
                <a:schemeClr val="tx1"/>
              </a:solidFill>
            </a:endParaRPr>
          </a:p>
          <a:p>
            <a:pPr marL="1433513" lvl="0" indent="-285750" algn="just">
              <a:buSzPts val="2000"/>
              <a:buFont typeface="Wingdings" panose="05000000000000000000" pitchFamily="2" charset="2"/>
              <a:buChar char="§"/>
            </a:pPr>
            <a:endParaRPr lang="en-GB" sz="1600" dirty="0">
              <a:solidFill>
                <a:schemeClr val="tx1"/>
              </a:solidFill>
            </a:endParaRPr>
          </a:p>
        </p:txBody>
      </p:sp>
    </p:spTree>
    <p:extLst>
      <p:ext uri="{BB962C8B-B14F-4D97-AF65-F5344CB8AC3E}">
        <p14:creationId xmlns:p14="http://schemas.microsoft.com/office/powerpoint/2010/main" val="343394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65" name="Google Shape;65;p9"/>
          <p:cNvSpPr txBox="1"/>
          <p:nvPr/>
        </p:nvSpPr>
        <p:spPr>
          <a:xfrm>
            <a:off x="285531" y="1074532"/>
            <a:ext cx="8571086"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b="0" i="0" u="none" strike="noStrike" cap="none" dirty="0">
                <a:solidFill>
                  <a:schemeClr val="lt1"/>
                </a:solidFill>
                <a:latin typeface="Arial"/>
                <a:ea typeface="Arial"/>
                <a:cs typeface="Arial"/>
                <a:sym typeface="Arial"/>
              </a:rPr>
              <a:t>Instructions – </a:t>
            </a:r>
            <a:r>
              <a:rPr lang="en-GB" sz="2800" b="0" i="0" u="none" strike="noStrike" cap="none" dirty="0" err="1">
                <a:solidFill>
                  <a:schemeClr val="lt1"/>
                </a:solidFill>
                <a:latin typeface="Arial"/>
                <a:ea typeface="Arial"/>
                <a:cs typeface="Arial"/>
                <a:sym typeface="Arial"/>
              </a:rPr>
              <a:t>l</a:t>
            </a:r>
            <a:r>
              <a:rPr lang="en-GB" sz="2800" dirty="0" err="1">
                <a:solidFill>
                  <a:schemeClr val="lt1"/>
                </a:solidFill>
              </a:rPr>
              <a:t>iste</a:t>
            </a:r>
            <a:r>
              <a:rPr lang="en-GB" sz="2800" dirty="0">
                <a:solidFill>
                  <a:schemeClr val="lt1"/>
                </a:solidFill>
              </a:rPr>
              <a:t> des experts </a:t>
            </a:r>
            <a:r>
              <a:rPr lang="en-GB" sz="2800" dirty="0" err="1">
                <a:solidFill>
                  <a:schemeClr val="lt1"/>
                </a:solidFill>
              </a:rPr>
              <a:t>potentiels</a:t>
            </a:r>
            <a:endParaRPr lang="en-GB" sz="2800" b="0" i="0" u="none" strike="noStrike" cap="none" dirty="0">
              <a:solidFill>
                <a:schemeClr val="lt1"/>
              </a:solidFill>
              <a:latin typeface="Arial"/>
              <a:ea typeface="Arial"/>
              <a:cs typeface="Arial"/>
              <a:sym typeface="Arial"/>
            </a:endParaRPr>
          </a:p>
        </p:txBody>
      </p:sp>
      <p:sp>
        <p:nvSpPr>
          <p:cNvPr id="6" name="5 Rectángulo"/>
          <p:cNvSpPr/>
          <p:nvPr/>
        </p:nvSpPr>
        <p:spPr>
          <a:xfrm>
            <a:off x="285532" y="1812071"/>
            <a:ext cx="8571086" cy="3262432"/>
          </a:xfrm>
          <a:prstGeom prst="rect">
            <a:avLst/>
          </a:prstGeom>
        </p:spPr>
        <p:txBody>
          <a:bodyPr wrap="square">
            <a:spAutoFit/>
          </a:bodyPr>
          <a:lstStyle/>
          <a:p>
            <a:pPr algn="just"/>
            <a:r>
              <a:rPr lang="fr-FR" sz="1600" dirty="0">
                <a:solidFill>
                  <a:schemeClr val="tx1"/>
                </a:solidFill>
              </a:rPr>
              <a:t>Vous trouverez ci-dessous une liste d’entreprises qui pourraient être disposées à libérer l’un de leurs experts afin de présenter aux étudiants leur expertise et leurs opérations futures. Il est important de lier les environnements de travail et d’éducation pour préparer au mieux les experts de demain.
Profils d’entreprises les mieux adaptés pour cette conférence sur les impacts environnementaux de la logistique inverse :
</a:t>
            </a:r>
            <a:endParaRPr lang="en-GB" sz="1600" dirty="0">
              <a:solidFill>
                <a:schemeClr val="tx1"/>
              </a:solidFill>
            </a:endParaRPr>
          </a:p>
          <a:p>
            <a:pPr marL="715963" indent="-285750" algn="just">
              <a:spcBef>
                <a:spcPts val="1200"/>
              </a:spcBef>
              <a:buFont typeface="Wingdings" panose="05000000000000000000" pitchFamily="2" charset="2"/>
              <a:buChar char="Ø"/>
            </a:pPr>
            <a:r>
              <a:rPr lang="fr-FR" sz="1600" dirty="0">
                <a:solidFill>
                  <a:schemeClr val="tx1"/>
                </a:solidFill>
              </a:rPr>
              <a:t>Entreprises de commerce électronique(ex.: Amazon, Zalando, etc.)
Détaillants / magasins de mode qui opèrent en ligne (ex. : Inditex, H&amp;M, etc.)
Les sociétés de recherche ou de conseil qui ont analysé le sujet et peuvent partager les études de cas des entreprises qu’elles connaissent</a:t>
            </a:r>
            <a:endParaRPr lang="en-GB" sz="1600" dirty="0">
              <a:solidFill>
                <a:schemeClr val="tx1"/>
              </a:solidFill>
            </a:endParaRPr>
          </a:p>
        </p:txBody>
      </p:sp>
    </p:spTree>
    <p:extLst>
      <p:ext uri="{BB962C8B-B14F-4D97-AF65-F5344CB8AC3E}">
        <p14:creationId xmlns:p14="http://schemas.microsoft.com/office/powerpoint/2010/main" val="13898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Conférence</a:t>
            </a:r>
            <a:r>
              <a:rPr lang="en-GB" sz="2800" dirty="0">
                <a:solidFill>
                  <a:schemeClr val="lt1"/>
                </a:solidFill>
              </a:rPr>
              <a:t>, interview - Source 1</a:t>
            </a:r>
          </a:p>
        </p:txBody>
      </p:sp>
      <p:sp>
        <p:nvSpPr>
          <p:cNvPr id="80" name="Google Shape;80;g10b78f226a2_0_0"/>
          <p:cNvSpPr/>
          <p:nvPr/>
        </p:nvSpPr>
        <p:spPr>
          <a:xfrm>
            <a:off x="326575" y="1704725"/>
            <a:ext cx="8477700" cy="343333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2000" dirty="0">
                <a:solidFill>
                  <a:schemeClr val="tx1"/>
                </a:solidFill>
              </a:rPr>
              <a:t>Il y a une table ronde en ligne sur le sujet qui pourrait être regardée par les organisateurs de la conférence. Ce n’est pas pour les étudiants.
</a:t>
            </a:r>
            <a:endParaRPr lang="en-US"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Irudia 2">
            <a:extLst>
              <a:ext uri="{FF2B5EF4-FFF2-40B4-BE49-F238E27FC236}">
                <a16:creationId xmlns:a16="http://schemas.microsoft.com/office/drawing/2014/main" id="{5E06E3E5-D5FF-7ECA-4BF0-B33CCCDA8E25}"/>
              </a:ext>
            </a:extLst>
          </p:cNvPr>
          <p:cNvPicPr/>
          <p:nvPr/>
        </p:nvPicPr>
        <p:blipFill>
          <a:blip r:embed="rId3"/>
          <a:stretch/>
        </p:blipFill>
        <p:spPr>
          <a:xfrm>
            <a:off x="590451" y="2613171"/>
            <a:ext cx="680400" cy="680400"/>
          </a:xfrm>
          <a:prstGeom prst="rect">
            <a:avLst/>
          </a:prstGeom>
          <a:ln w="0">
            <a:noFill/>
          </a:ln>
        </p:spPr>
      </p:pic>
      <p:sp>
        <p:nvSpPr>
          <p:cNvPr id="3" name="Google Shape;80;g10b78f226a2_0_0">
            <a:extLst>
              <a:ext uri="{FF2B5EF4-FFF2-40B4-BE49-F238E27FC236}">
                <a16:creationId xmlns:a16="http://schemas.microsoft.com/office/drawing/2014/main" id="{31875BBC-7602-CC6F-41E2-CC390F7A3D12}"/>
              </a:ext>
            </a:extLst>
          </p:cNvPr>
          <p:cNvSpPr/>
          <p:nvPr/>
        </p:nvSpPr>
        <p:spPr>
          <a:xfrm>
            <a:off x="1682524" y="2613171"/>
            <a:ext cx="5077505" cy="1010618"/>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lvl="2">
              <a:buSzPts val="2000"/>
            </a:pPr>
            <a:r>
              <a:rPr lang="en-US" sz="2000" dirty="0">
                <a:solidFill>
                  <a:schemeClr val="tx1"/>
                </a:solidFill>
              </a:rPr>
              <a:t>Source (</a:t>
            </a:r>
            <a:r>
              <a:rPr lang="en-US" sz="2000" dirty="0" err="1">
                <a:solidFill>
                  <a:schemeClr val="tx1"/>
                </a:solidFill>
              </a:rPr>
              <a:t>vidéo</a:t>
            </a:r>
            <a:r>
              <a:rPr lang="en-US" sz="2000" dirty="0">
                <a:solidFill>
                  <a:schemeClr val="tx1"/>
                </a:solidFill>
              </a:rPr>
              <a:t> </a:t>
            </a:r>
            <a:r>
              <a:rPr lang="en-US" sz="2000" dirty="0" err="1">
                <a:solidFill>
                  <a:schemeClr val="tx1"/>
                </a:solidFill>
              </a:rPr>
              <a:t>en</a:t>
            </a:r>
            <a:r>
              <a:rPr lang="en-US" sz="2000" dirty="0">
                <a:solidFill>
                  <a:schemeClr val="tx1"/>
                </a:solidFill>
              </a:rPr>
              <a:t> EN): Reducing Your Environmental Impact with Returns Technology by </a:t>
            </a:r>
            <a:r>
              <a:rPr lang="en-US" sz="2000" dirty="0" err="1">
                <a:solidFill>
                  <a:schemeClr val="tx1"/>
                </a:solidFill>
              </a:rPr>
              <a:t>Coresight</a:t>
            </a:r>
            <a:r>
              <a:rPr lang="en-US" sz="2000" dirty="0">
                <a:solidFill>
                  <a:schemeClr val="tx1"/>
                </a:solidFill>
              </a:rPr>
              <a:t> Research: </a:t>
            </a:r>
            <a:r>
              <a:rPr lang="en-GB" sz="2000" dirty="0">
                <a:solidFill>
                  <a:schemeClr val="tx1"/>
                </a:solidFill>
                <a:hlinkClick r:id="rId4"/>
              </a:rPr>
              <a:t>https://youtu.be/tcPItiA29VA</a:t>
            </a:r>
            <a:r>
              <a:rPr lang="en-GB" sz="2000" dirty="0">
                <a:solidFill>
                  <a:schemeClr val="tx1"/>
                </a:solidFill>
              </a:rPr>
              <a:t>  </a:t>
            </a: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6" name="Imagen 5">
            <a:extLst>
              <a:ext uri="{FF2B5EF4-FFF2-40B4-BE49-F238E27FC236}">
                <a16:creationId xmlns:a16="http://schemas.microsoft.com/office/drawing/2014/main" id="{1186EC41-0A58-7FDB-4854-2045C15B1EA0}"/>
              </a:ext>
            </a:extLst>
          </p:cNvPr>
          <p:cNvPicPr>
            <a:picLocks noChangeAspect="1"/>
          </p:cNvPicPr>
          <p:nvPr/>
        </p:nvPicPr>
        <p:blipFill>
          <a:blip r:embed="rId5"/>
          <a:stretch>
            <a:fillRect/>
          </a:stretch>
        </p:blipFill>
        <p:spPr>
          <a:xfrm>
            <a:off x="6248400" y="2581270"/>
            <a:ext cx="2133600" cy="1074420"/>
          </a:xfrm>
          <a:prstGeom prst="rect">
            <a:avLst/>
          </a:prstGeom>
        </p:spPr>
      </p:pic>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2647</TotalTime>
  <Words>545</Words>
  <Application>Microsoft Office PowerPoint</Application>
  <PresentationFormat>Affichage à l'écran (4:3)</PresentationFormat>
  <Paragraphs>57</Paragraphs>
  <Slides>8</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27</cp:revision>
  <dcterms:created xsi:type="dcterms:W3CDTF">2016-11-18T09:55:38Z</dcterms:created>
  <dcterms:modified xsi:type="dcterms:W3CDTF">2022-10-28T15:41:34Z</dcterms:modified>
</cp:coreProperties>
</file>