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0"/>
  </p:notesMasterIdLst>
  <p:sldIdLst>
    <p:sldId id="256" r:id="rId2"/>
    <p:sldId id="257" r:id="rId3"/>
    <p:sldId id="264" r:id="rId4"/>
    <p:sldId id="259" r:id="rId5"/>
    <p:sldId id="261" r:id="rId6"/>
    <p:sldId id="268" r:id="rId7"/>
    <p:sldId id="269" r:id="rId8"/>
    <p:sldId id="270"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gbzyEzC8tiMHWx6deNdtHXJhxg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C32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0C5976-FB19-4867-A2B4-DEF7078B3A27}">
  <a:tblStyle styleId="{980C5976-FB19-4867-A2B4-DEF7078B3A2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902" y="60"/>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notesMaster" Target="notesMasters/notesMaster1.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61942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05" name="Google Shape;305;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2" name="Google Shape;17;p7">
            <a:extLst>
              <a:ext uri="{FF2B5EF4-FFF2-40B4-BE49-F238E27FC236}">
                <a16:creationId xmlns:a16="http://schemas.microsoft.com/office/drawing/2014/main" id="{70BABAA1-6DF1-C009-6824-3EA4FE1DC43A}"/>
              </a:ext>
            </a:extLst>
          </p:cNvPr>
          <p:cNvSpPr/>
          <p:nvPr userDrawn="1"/>
        </p:nvSpPr>
        <p:spPr>
          <a:xfrm>
            <a:off x="2250000" y="6353280"/>
            <a:ext cx="4325040" cy="452520"/>
          </a:xfrm>
          <a:prstGeom prst="rect">
            <a:avLst/>
          </a:prstGeom>
          <a:noFill/>
          <a:ln w="0">
            <a:noFill/>
          </a:ln>
        </p:spPr>
        <p:style>
          <a:lnRef idx="0">
            <a:scrgbClr r="0" g="0" b="0"/>
          </a:lnRef>
          <a:fillRef idx="0">
            <a:scrgbClr r="0" g="0" b="0"/>
          </a:fillRef>
          <a:effectRef idx="0">
            <a:scrgbClr r="0" g="0" b="0"/>
          </a:effectRef>
          <a:fontRef idx="minor"/>
        </p:style>
        <p:txBody>
          <a:bodyPr lIns="34200" tIns="34200" rIns="34200" bIns="34200" anchor="ctr">
            <a:noAutofit/>
          </a:bodyPr>
          <a:lstStyle/>
          <a:p>
            <a:pPr marL="0" marR="0" lvl="0" indent="0" algn="l" rtl="0">
              <a:lnSpc>
                <a:spcPct val="100000"/>
              </a:lnSpc>
              <a:spcBef>
                <a:spcPts val="0"/>
              </a:spcBef>
              <a:spcAft>
                <a:spcPts val="0"/>
              </a:spcAft>
              <a:buClr>
                <a:srgbClr val="666666"/>
              </a:buClr>
              <a:buSzPts val="750"/>
              <a:buFont typeface="Calibri"/>
              <a:buNone/>
            </a:pPr>
            <a:r>
              <a:rPr lang="fr-FR" sz="750" b="0" i="0" u="none" strike="noStrike" cap="none" dirty="0">
                <a:solidFill>
                  <a:srgbClr val="666666"/>
                </a:solidFill>
                <a:latin typeface="Arial"/>
                <a:cs typeface="Arial"/>
                <a:sym typeface="Arial"/>
              </a:rPr>
              <a:t>Le soutien de la Commission européenne à la production de cette publication ne constitue pas une approbation du contenu, qui reflète uniquement le point de vue des auteurs, et la Commission ne peut pas être tenue responsable de toute utilisation qui pourrait être faite des informations qu’elle contient.</a:t>
            </a:r>
            <a:endParaRPr lang="fr-FR" sz="750" b="0" i="0" u="none" strike="noStrike" cap="none" dirty="0">
              <a:solidFill>
                <a:srgbClr val="666666"/>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s://youtu.be/tfSxGyofADM" TargetMode="External"/><Relationship Id="rId4" Type="http://schemas.openxmlformats.org/officeDocument/2006/relationships/hyperlink" Target="https://www.netsuite.com/portal/resource/articles/human-resources/reverse-logistics.s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s://www.dpdhl.com/content/dam/dpdhl/en/media-center/media-relations/documents/2018/circular-economy-reverse-logistics-maturity-model-042016.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a:t>
            </a:fld>
            <a:endParaRPr/>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Capsule</a:t>
            </a:r>
            <a:endParaRPr dirty="0"/>
          </a:p>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2.5.3</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461624"/>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fr-FR" sz="2400" b="1" dirty="0">
                <a:solidFill>
                  <a:schemeClr val="dk1"/>
                </a:solidFill>
              </a:rPr>
              <a:t>Opérations et modèles de logistique inverse</a:t>
            </a:r>
          </a:p>
        </p:txBody>
      </p:sp>
      <p:sp>
        <p:nvSpPr>
          <p:cNvPr id="27" name="Google Shape;27;p4"/>
          <p:cNvSpPr txBox="1"/>
          <p:nvPr/>
        </p:nvSpPr>
        <p:spPr>
          <a:xfrm>
            <a:off x="248194" y="1222861"/>
            <a:ext cx="8451669" cy="400069"/>
          </a:xfrm>
          <a:prstGeom prst="rect">
            <a:avLst/>
          </a:prstGeom>
          <a:solidFill>
            <a:srgbClr val="18C320"/>
          </a:solidFill>
          <a:ln>
            <a:noFill/>
          </a:ln>
        </p:spPr>
        <p:txBody>
          <a:bodyPr spcFirstLastPara="1" wrap="square" lIns="91425" tIns="45700" rIns="91425" bIns="45700" anchor="t" anchorCtr="0">
            <a:spAutoFit/>
          </a:bodyPr>
          <a:lstStyle/>
          <a:p>
            <a:pPr lvl="0" algn="ctr">
              <a:buSzPts val="2000"/>
            </a:pPr>
            <a:r>
              <a:rPr lang="fr-FR" sz="2000" b="1" dirty="0">
                <a:solidFill>
                  <a:schemeClr val="lt1"/>
                </a:solidFill>
              </a:rPr>
              <a:t>CHAPITRE 2 : Opérations logistiques LMD et impacts</a:t>
            </a:r>
            <a:endParaRPr lang="fr-FR" sz="2000" b="1" i="0" u="none" strike="noStrike" cap="none" dirty="0">
              <a:solidFill>
                <a:schemeClr val="lt1"/>
              </a:solidFill>
              <a:latin typeface="Arial"/>
              <a:ea typeface="Arial"/>
              <a:cs typeface="Arial"/>
              <a:sym typeface="Arial"/>
            </a:endParaRPr>
          </a:p>
        </p:txBody>
      </p:sp>
      <p:sp>
        <p:nvSpPr>
          <p:cNvPr id="28" name="Google Shape;28;p4"/>
          <p:cNvSpPr txBox="1"/>
          <p:nvPr/>
        </p:nvSpPr>
        <p:spPr>
          <a:xfrm>
            <a:off x="243840" y="1858586"/>
            <a:ext cx="8451669" cy="400069"/>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buSzPts val="2000"/>
            </a:pPr>
            <a:r>
              <a:rPr lang="fr-FR" sz="2000" b="1" dirty="0">
                <a:solidFill>
                  <a:schemeClr val="dk1"/>
                </a:solidFill>
              </a:rPr>
              <a:t>UNITÉ 5 : Impacts environnementaux et sociaux de LMD </a:t>
            </a:r>
            <a:r>
              <a:rPr lang="fr-FR" sz="2000" b="1" dirty="0" err="1">
                <a:solidFill>
                  <a:schemeClr val="dk1"/>
                </a:solidFill>
              </a:rPr>
              <a:t>Logistics</a:t>
            </a:r>
            <a:endParaRPr lang="en-US" sz="2000" b="1" i="0" u="none" strike="noStrike" cap="none" dirty="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2</a:t>
            </a:fld>
            <a:endParaRPr/>
          </a:p>
        </p:txBody>
      </p:sp>
      <p:sp>
        <p:nvSpPr>
          <p:cNvPr id="34" name="Google Shape;34;g10b78f225a7_0_0"/>
          <p:cNvSpPr txBox="1"/>
          <p:nvPr/>
        </p:nvSpPr>
        <p:spPr>
          <a:xfrm>
            <a:off x="248175" y="1366700"/>
            <a:ext cx="42717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À faire avant cette capsule : </a:t>
            </a:r>
          </a:p>
        </p:txBody>
      </p:sp>
      <p:sp>
        <p:nvSpPr>
          <p:cNvPr id="35" name="Google Shape;35;g10b78f225a7_0_0"/>
          <p:cNvSpPr txBox="1"/>
          <p:nvPr/>
        </p:nvSpPr>
        <p:spPr>
          <a:xfrm>
            <a:off x="248175" y="2915075"/>
            <a:ext cx="42717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Capsule </a:t>
            </a:r>
            <a:r>
              <a:rPr lang="en-GB" sz="2000" b="1" dirty="0" err="1">
                <a:solidFill>
                  <a:srgbClr val="18C320"/>
                </a:solidFill>
              </a:rPr>
              <a:t>liée</a:t>
            </a:r>
            <a:r>
              <a:rPr lang="en-GB" sz="2000" b="1" dirty="0">
                <a:solidFill>
                  <a:srgbClr val="18C320"/>
                </a:solidFill>
              </a:rPr>
              <a:t> à:</a:t>
            </a:r>
            <a:endParaRPr lang="en-GB"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584735"/>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3200"/>
              <a:buFont typeface="Arial"/>
              <a:buNone/>
            </a:pPr>
            <a:r>
              <a:rPr lang="es-ES" sz="1600" dirty="0">
                <a:solidFill>
                  <a:schemeClr val="dk1"/>
                </a:solidFill>
              </a:rPr>
              <a:t>1.2.1, 1.2.2, 1.2.3, 1.2.4, 1.2.5, 1.2.6, 1.2.7, 1.2.8, 1.3.1, 1.3.5 </a:t>
            </a:r>
            <a:endParaRPr sz="1600" dirty="0">
              <a:solidFill>
                <a:schemeClr val="dk1"/>
              </a:solidFill>
            </a:endParaRPr>
          </a:p>
        </p:txBody>
      </p:sp>
      <p:sp>
        <p:nvSpPr>
          <p:cNvPr id="37" name="Google Shape;37;g10b78f225a7_0_0"/>
          <p:cNvSpPr txBox="1"/>
          <p:nvPr/>
        </p:nvSpPr>
        <p:spPr>
          <a:xfrm>
            <a:off x="4793300" y="2915075"/>
            <a:ext cx="4160400" cy="584735"/>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buSzPts val="3200"/>
            </a:pPr>
            <a:r>
              <a:rPr lang="fr-FR" sz="1600" dirty="0">
                <a:solidFill>
                  <a:schemeClr val="dk1"/>
                </a:solidFill>
              </a:rPr>
              <a:t>Lien vers les sujets des capsules </a:t>
            </a:r>
            <a:r>
              <a:rPr lang="en-US" sz="1600" dirty="0">
                <a:solidFill>
                  <a:schemeClr val="dk1"/>
                </a:solidFill>
              </a:rPr>
              <a:t>2.5.1, 2.5.2, 2.5.4 and 2.5.5.</a:t>
            </a:r>
            <a:endParaRPr lang="es-ES" sz="1600" dirty="0">
              <a:solidFill>
                <a:schemeClr val="dk1"/>
              </a:solidFill>
              <a:latin typeface="+mj-lt"/>
            </a:endParaRP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Auteurs:</a:t>
            </a:r>
            <a:endParaRPr lang="en-GB"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887475" y="46044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US" sz="1600" dirty="0">
                <a:solidFill>
                  <a:schemeClr val="dk1"/>
                </a:solidFill>
              </a:rPr>
              <a:t>PROSPEKTIKER &amp; SUSMILE Consortium</a:t>
            </a:r>
          </a:p>
        </p:txBody>
      </p:sp>
      <p:sp>
        <p:nvSpPr>
          <p:cNvPr id="9" name="8 Rectángulo"/>
          <p:cNvSpPr/>
          <p:nvPr/>
        </p:nvSpPr>
        <p:spPr>
          <a:xfrm>
            <a:off x="4454820" y="3275112"/>
            <a:ext cx="234360" cy="307777"/>
          </a:xfrm>
          <a:prstGeom prst="rect">
            <a:avLst/>
          </a:prstGeom>
        </p:spPr>
        <p:txBody>
          <a:bodyPr wrap="none">
            <a:spAutoFit/>
          </a:bodyPr>
          <a:lstStyle/>
          <a:p>
            <a:r>
              <a:rPr lang="es-ES" dirty="0"/>
              <a:t> </a:t>
            </a:r>
          </a:p>
        </p:txBody>
      </p:sp>
      <p:sp>
        <p:nvSpPr>
          <p:cNvPr id="10" name="9 Rectángulo"/>
          <p:cNvSpPr/>
          <p:nvPr/>
        </p:nvSpPr>
        <p:spPr>
          <a:xfrm>
            <a:off x="4454820" y="3275112"/>
            <a:ext cx="234360" cy="307777"/>
          </a:xfrm>
          <a:prstGeom prst="rect">
            <a:avLst/>
          </a:prstGeom>
        </p:spPr>
        <p:txBody>
          <a:bodyPr wrap="none">
            <a:spAutoFit/>
          </a:bodyPr>
          <a:lstStyle/>
          <a:p>
            <a:r>
              <a:rPr lang="es-E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3</a:t>
            </a:fld>
            <a:endParaRPr lang="en-GB"/>
          </a:p>
        </p:txBody>
      </p:sp>
      <p:sp>
        <p:nvSpPr>
          <p:cNvPr id="3" name="2 Rectángulo"/>
          <p:cNvSpPr/>
          <p:nvPr/>
        </p:nvSpPr>
        <p:spPr>
          <a:xfrm>
            <a:off x="313508" y="891234"/>
            <a:ext cx="8477795" cy="523220"/>
          </a:xfrm>
          <a:prstGeom prst="rect">
            <a:avLst/>
          </a:prstGeom>
          <a:solidFill>
            <a:srgbClr val="18C320"/>
          </a:solidFill>
        </p:spPr>
        <p:txBody>
          <a:bodyPr wrap="square">
            <a:spAutoFit/>
          </a:bodyPr>
          <a:lstStyle/>
          <a:p>
            <a:r>
              <a:rPr lang="en-GB" sz="2800" dirty="0" err="1">
                <a:solidFill>
                  <a:schemeClr val="bg1"/>
                </a:solidFill>
              </a:rPr>
              <a:t>Objectifs</a:t>
            </a:r>
            <a:r>
              <a:rPr lang="en-GB" sz="2800" dirty="0">
                <a:solidFill>
                  <a:schemeClr val="bg1"/>
                </a:solidFill>
              </a:rPr>
              <a:t> de la capsule</a:t>
            </a:r>
            <a:endParaRPr lang="en-GB" dirty="0"/>
          </a:p>
        </p:txBody>
      </p:sp>
      <p:sp>
        <p:nvSpPr>
          <p:cNvPr id="4" name="3 Rectángulo"/>
          <p:cNvSpPr/>
          <p:nvPr/>
        </p:nvSpPr>
        <p:spPr>
          <a:xfrm>
            <a:off x="313509" y="1586972"/>
            <a:ext cx="8464731" cy="1938992"/>
          </a:xfrm>
          <a:prstGeom prst="rect">
            <a:avLst/>
          </a:prstGeom>
          <a:ln>
            <a:solidFill>
              <a:schemeClr val="tx1">
                <a:lumMod val="50000"/>
                <a:lumOff val="50000"/>
              </a:schemeClr>
            </a:solidFill>
            <a:prstDash val="dash"/>
          </a:ln>
        </p:spPr>
        <p:txBody>
          <a:bodyPr wrap="square">
            <a:spAutoFit/>
          </a:bodyPr>
          <a:lstStyle/>
          <a:p>
            <a:pPr algn="just"/>
            <a:r>
              <a:rPr lang="fr-FR" sz="2000" dirty="0">
                <a:latin typeface="+mj-lt"/>
              </a:rPr>
              <a:t>Cette capsule vise à introduire le sujet de la logistique inverse à travers l’examen de deux documents:
1)Guide de la logistique inverse : comment ça marche, types et stratégies
2)Un rapport expliquant comment la valeur peut être captée grâce à la logistique inverse dans le contexte de l’économie circulaire
</a:t>
            </a:r>
            <a:endParaRPr lang="en-US" sz="2000" dirty="0">
              <a:latin typeface="+mj-lt"/>
            </a:endParaRPr>
          </a:p>
        </p:txBody>
      </p:sp>
      <p:graphicFrame>
        <p:nvGraphicFramePr>
          <p:cNvPr id="6" name="5 Tabla"/>
          <p:cNvGraphicFramePr>
            <a:graphicFrameLocks noGrp="1"/>
          </p:cNvGraphicFramePr>
          <p:nvPr>
            <p:extLst>
              <p:ext uri="{D42A27DB-BD31-4B8C-83A1-F6EECF244321}">
                <p14:modId xmlns:p14="http://schemas.microsoft.com/office/powerpoint/2010/main" val="3128236102"/>
              </p:ext>
            </p:extLst>
          </p:nvPr>
        </p:nvGraphicFramePr>
        <p:xfrm>
          <a:off x="326571" y="4053498"/>
          <a:ext cx="8464731" cy="906060"/>
        </p:xfrm>
        <a:graphic>
          <a:graphicData uri="http://schemas.openxmlformats.org/drawingml/2006/table">
            <a:tbl>
              <a:tblPr/>
              <a:tblGrid>
                <a:gridCol w="2457809">
                  <a:extLst>
                    <a:ext uri="{9D8B030D-6E8A-4147-A177-3AD203B41FA5}">
                      <a16:colId xmlns:a16="http://schemas.microsoft.com/office/drawing/2014/main" val="20000"/>
                    </a:ext>
                  </a:extLst>
                </a:gridCol>
                <a:gridCol w="3103102">
                  <a:extLst>
                    <a:ext uri="{9D8B030D-6E8A-4147-A177-3AD203B41FA5}">
                      <a16:colId xmlns:a16="http://schemas.microsoft.com/office/drawing/2014/main" val="20001"/>
                    </a:ext>
                  </a:extLst>
                </a:gridCol>
                <a:gridCol w="873044">
                  <a:extLst>
                    <a:ext uri="{9D8B030D-6E8A-4147-A177-3AD203B41FA5}">
                      <a16:colId xmlns:a16="http://schemas.microsoft.com/office/drawing/2014/main" val="20002"/>
                    </a:ext>
                  </a:extLst>
                </a:gridCol>
                <a:gridCol w="1015388">
                  <a:extLst>
                    <a:ext uri="{9D8B030D-6E8A-4147-A177-3AD203B41FA5}">
                      <a16:colId xmlns:a16="http://schemas.microsoft.com/office/drawing/2014/main" val="20003"/>
                    </a:ext>
                  </a:extLst>
                </a:gridCol>
                <a:gridCol w="1015388">
                  <a:extLst>
                    <a:ext uri="{9D8B030D-6E8A-4147-A177-3AD203B41FA5}">
                      <a16:colId xmlns:a16="http://schemas.microsoft.com/office/drawing/2014/main" val="20004"/>
                    </a:ext>
                  </a:extLst>
                </a:gridCol>
              </a:tblGrid>
              <a:tr h="254228">
                <a:tc rowSpan="3">
                  <a:txBody>
                    <a:bodyPr/>
                    <a:lstStyle/>
                    <a:p>
                      <a:pPr algn="just" rtl="0" fontAlgn="t">
                        <a:spcBef>
                          <a:spcPts val="0"/>
                        </a:spcBef>
                        <a:spcAft>
                          <a:spcPts val="0"/>
                        </a:spcAft>
                      </a:pPr>
                      <a:r>
                        <a:rPr lang="en-GB" sz="1800" b="0" i="0" u="none" strike="noStrike" noProof="0" dirty="0" err="1">
                          <a:solidFill>
                            <a:srgbClr val="FFFFFF"/>
                          </a:solidFill>
                          <a:latin typeface="+mn-lt"/>
                        </a:rPr>
                        <a:t>Catégorie</a:t>
                      </a:r>
                      <a:endParaRPr lang="en-GB" sz="1800" noProof="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rowSpan="3">
                  <a:txBody>
                    <a:bodyPr/>
                    <a:lstStyle/>
                    <a:p>
                      <a:pPr algn="just" rtl="0" fontAlgn="t">
                        <a:spcBef>
                          <a:spcPts val="0"/>
                        </a:spcBef>
                        <a:spcAft>
                          <a:spcPts val="0"/>
                        </a:spcAft>
                      </a:pPr>
                      <a:r>
                        <a:rPr lang="en-GB" sz="1800" b="0" i="0" u="none" strike="noStrike" noProof="0" dirty="0">
                          <a:solidFill>
                            <a:schemeClr val="tx1"/>
                          </a:solidFill>
                          <a:latin typeface="Arial"/>
                        </a:rPr>
                        <a:t>Document, source</a:t>
                      </a:r>
                      <a:endParaRPr lang="en-GB" sz="1800" noProof="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3">
                  <a:txBody>
                    <a:bodyPr/>
                    <a:lstStyle/>
                    <a:p>
                      <a:pPr algn="ctr" rtl="0" fontAlgn="t">
                        <a:spcBef>
                          <a:spcPts val="0"/>
                        </a:spcBef>
                        <a:spcAft>
                          <a:spcPts val="0"/>
                        </a:spcAft>
                      </a:pPr>
                      <a:r>
                        <a:rPr lang="es-ES" sz="1800" b="0" i="0" u="none" strike="noStrike" dirty="0">
                          <a:solidFill>
                            <a:srgbClr val="FFFFFF"/>
                          </a:solidFill>
                          <a:latin typeface="Arial"/>
                        </a:rPr>
                        <a:t>EQF</a:t>
                      </a:r>
                      <a:endParaRPr lang="es-ES" sz="180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dirty="0">
                          <a:solidFill>
                            <a:schemeClr val="tx1"/>
                          </a:solidFill>
                          <a:latin typeface="Arial"/>
                        </a:rPr>
                        <a:t>4</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5</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6</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2233027087"/>
              </p:ext>
            </p:extLst>
          </p:nvPr>
        </p:nvGraphicFramePr>
        <p:xfrm>
          <a:off x="326572" y="5281362"/>
          <a:ext cx="8490858" cy="342584"/>
        </p:xfrm>
        <a:graphic>
          <a:graphicData uri="http://schemas.openxmlformats.org/drawingml/2006/table">
            <a:tbl>
              <a:tblPr/>
              <a:tblGrid>
                <a:gridCol w="2472141">
                  <a:extLst>
                    <a:ext uri="{9D8B030D-6E8A-4147-A177-3AD203B41FA5}">
                      <a16:colId xmlns:a16="http://schemas.microsoft.com/office/drawing/2014/main" val="20000"/>
                    </a:ext>
                  </a:extLst>
                </a:gridCol>
                <a:gridCol w="6018717">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en-GB" sz="1800" b="0" i="0" u="none" strike="noStrike" noProof="0" dirty="0" err="1">
                          <a:solidFill>
                            <a:srgbClr val="FFFFFF"/>
                          </a:solidFill>
                          <a:latin typeface="+mn-lt"/>
                        </a:rPr>
                        <a:t>Exercices</a:t>
                      </a:r>
                      <a:r>
                        <a:rPr lang="en-GB" sz="1800" b="0" i="0" u="none" strike="noStrike" noProof="0" dirty="0">
                          <a:solidFill>
                            <a:srgbClr val="FFFFFF"/>
                          </a:solidFill>
                          <a:latin typeface="+mn-lt"/>
                        </a:rPr>
                        <a:t> </a:t>
                      </a:r>
                      <a:r>
                        <a:rPr lang="en-GB" sz="1800" b="0" i="0" u="none" strike="noStrike" noProof="0" dirty="0" err="1">
                          <a:solidFill>
                            <a:srgbClr val="FFFFFF"/>
                          </a:solidFill>
                          <a:latin typeface="+mn-lt"/>
                        </a:rPr>
                        <a:t>inclus</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es-ES" sz="1800" b="0" i="0" u="none" strike="noStrike" dirty="0" err="1">
                          <a:solidFill>
                            <a:schemeClr val="tx1"/>
                          </a:solidFill>
                          <a:latin typeface="Arial"/>
                        </a:rPr>
                        <a:t>Oui</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1" name="Google Shape;53;p1">
            <a:extLst>
              <a:ext uri="{FF2B5EF4-FFF2-40B4-BE49-F238E27FC236}">
                <a16:creationId xmlns:a16="http://schemas.microsoft.com/office/drawing/2014/main" id="{6F8B68DD-FACA-6C00-9414-1C6C3BA21362}"/>
              </a:ext>
            </a:extLst>
          </p:cNvPr>
          <p:cNvGraphicFramePr/>
          <p:nvPr>
            <p:extLst>
              <p:ext uri="{D42A27DB-BD31-4B8C-83A1-F6EECF244321}">
                <p14:modId xmlns:p14="http://schemas.microsoft.com/office/powerpoint/2010/main" val="1987033692"/>
              </p:ext>
            </p:extLst>
          </p:nvPr>
        </p:nvGraphicFramePr>
        <p:xfrm>
          <a:off x="339648" y="5902643"/>
          <a:ext cx="8477800" cy="617220"/>
        </p:xfrm>
        <a:graphic>
          <a:graphicData uri="http://schemas.openxmlformats.org/drawingml/2006/table">
            <a:tbl>
              <a:tblPr>
                <a:noFill/>
              </a:tblPr>
              <a:tblGrid>
                <a:gridCol w="2492056">
                  <a:extLst>
                    <a:ext uri="{9D8B030D-6E8A-4147-A177-3AD203B41FA5}">
                      <a16:colId xmlns:a16="http://schemas.microsoft.com/office/drawing/2014/main" val="20000"/>
                    </a:ext>
                  </a:extLst>
                </a:gridCol>
                <a:gridCol w="1995248">
                  <a:extLst>
                    <a:ext uri="{9D8B030D-6E8A-4147-A177-3AD203B41FA5}">
                      <a16:colId xmlns:a16="http://schemas.microsoft.com/office/drawing/2014/main" val="20001"/>
                    </a:ext>
                  </a:extLst>
                </a:gridCol>
                <a:gridCol w="1995248">
                  <a:extLst>
                    <a:ext uri="{9D8B030D-6E8A-4147-A177-3AD203B41FA5}">
                      <a16:colId xmlns:a16="http://schemas.microsoft.com/office/drawing/2014/main" val="4106348272"/>
                    </a:ext>
                  </a:extLst>
                </a:gridCol>
                <a:gridCol w="1995248">
                  <a:extLst>
                    <a:ext uri="{9D8B030D-6E8A-4147-A177-3AD203B41FA5}">
                      <a16:colId xmlns:a16="http://schemas.microsoft.com/office/drawing/2014/main" val="2351832175"/>
                    </a:ext>
                  </a:extLst>
                </a:gridCol>
              </a:tblGrid>
              <a:tr h="264875">
                <a:tc>
                  <a:txBody>
                    <a:bodyPr/>
                    <a:lstStyle/>
                    <a:p>
                      <a:pPr marL="0" marR="0" lvl="0" indent="0" algn="just" rtl="0">
                        <a:lnSpc>
                          <a:spcPct val="100000"/>
                        </a:lnSpc>
                        <a:spcBef>
                          <a:spcPts val="0"/>
                        </a:spcBef>
                        <a:spcAft>
                          <a:spcPts val="0"/>
                        </a:spcAft>
                        <a:buClr>
                          <a:srgbClr val="000000"/>
                        </a:buClr>
                        <a:buSzPts val="1800"/>
                        <a:buFont typeface="Arial"/>
                        <a:buNone/>
                      </a:pPr>
                      <a:r>
                        <a:rPr lang="en-GB" sz="1800" b="0" i="0" u="none" strike="noStrike" cap="none" noProof="0" dirty="0">
                          <a:solidFill>
                            <a:srgbClr val="FFFFFF"/>
                          </a:solidFill>
                          <a:latin typeface="+mn-lt"/>
                          <a:ea typeface="Arial"/>
                          <a:cs typeface="Arial"/>
                          <a:sym typeface="Arial"/>
                        </a:rPr>
                        <a:t>Effort pour la capsule
</a:t>
                      </a:r>
                      <a:endParaRPr lang="en-GB" sz="1800" u="none" strike="noStrike" cap="none" noProof="0" dirty="0"/>
                    </a:p>
                  </a:txBody>
                  <a:tcPr marL="54600" marR="54600" marT="34125" marB="34125">
                    <a:lnL w="12700" cap="flat" cmpd="sng">
                      <a:solidFill>
                        <a:srgbClr val="7F7F7F"/>
                      </a:solidFill>
                      <a:prstDash val="solid"/>
                      <a:round/>
                      <a:headEnd type="none" w="sm" len="sm"/>
                      <a:tailEnd type="none" w="sm" len="sm"/>
                    </a:lnL>
                    <a:lnR w="12700" cap="flat" cmpd="sng" algn="ctr">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a:txBody>
                    <a:bodyPr/>
                    <a:lstStyle/>
                    <a:p>
                      <a:pPr algn="ctr" fontAlgn="t"/>
                      <a:r>
                        <a:rPr lang="en-GB" sz="1800" noProof="0" dirty="0" err="1">
                          <a:solidFill>
                            <a:srgbClr val="000000"/>
                          </a:solidFill>
                          <a:effectLst/>
                          <a:latin typeface="Arial" panose="020B0604020202020204" pitchFamily="34" charset="0"/>
                        </a:rPr>
                        <a:t>Contenu</a:t>
                      </a:r>
                      <a:endParaRPr lang="en-GB" noProof="0" dirty="0">
                        <a:effectLst/>
                      </a:endParaRPr>
                    </a:p>
                    <a:p>
                      <a:pPr algn="ctr" fontAlgn="t"/>
                      <a:r>
                        <a:rPr lang="en-GB" sz="1800" noProof="0" dirty="0">
                          <a:solidFill>
                            <a:srgbClr val="7F7F7F"/>
                          </a:solidFill>
                          <a:effectLst/>
                          <a:latin typeface="Arial" panose="020B0604020202020204" pitchFamily="34" charset="0"/>
                        </a:rPr>
                        <a:t>10 </a:t>
                      </a:r>
                      <a:r>
                        <a:rPr lang="en-GB" sz="1800" noProof="0" dirty="0">
                          <a:solidFill>
                            <a:srgbClr val="000000"/>
                          </a:solidFill>
                          <a:effectLst/>
                          <a:latin typeface="Arial" panose="020B0604020202020204" pitchFamily="34" charset="0"/>
                        </a:rPr>
                        <a:t>Min. </a:t>
                      </a:r>
                      <a:endParaRPr lang="en-GB" noProof="0" dirty="0">
                        <a:effectLst/>
                      </a:endParaRPr>
                    </a:p>
                  </a:txBody>
                  <a:tcPr marL="54610" marR="54610" marT="34290" marB="34290">
                    <a:lnL w="12700" cap="flat" cmpd="sng">
                      <a:solidFill>
                        <a:srgbClr val="7F7F7F"/>
                      </a:solidFill>
                      <a:prstDash val="solid"/>
                      <a:round/>
                      <a:headEnd type="none" w="sm" len="sm"/>
                      <a:tailEnd type="none" w="sm" len="sm"/>
                    </a:lnL>
                    <a:lnR w="12700" cap="flat" cmpd="sng" algn="ctr">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algn="ctr" fontAlgn="t"/>
                      <a:r>
                        <a:rPr lang="en-GB" sz="1800" noProof="0" dirty="0" err="1">
                          <a:solidFill>
                            <a:srgbClr val="000000"/>
                          </a:solidFill>
                          <a:effectLst/>
                          <a:latin typeface="Arial" panose="020B0604020202020204" pitchFamily="34" charset="0"/>
                        </a:rPr>
                        <a:t>Exercices</a:t>
                      </a:r>
                      <a:r>
                        <a:rPr lang="en-GB" sz="1800" noProof="0" dirty="0">
                          <a:solidFill>
                            <a:srgbClr val="000000"/>
                          </a:solidFill>
                          <a:effectLst/>
                          <a:latin typeface="Arial" panose="020B0604020202020204" pitchFamily="34" charset="0"/>
                        </a:rPr>
                        <a:t> </a:t>
                      </a:r>
                      <a:endParaRPr lang="en-GB" noProof="0" dirty="0">
                        <a:effectLst/>
                      </a:endParaRPr>
                    </a:p>
                    <a:p>
                      <a:pPr algn="ctr" fontAlgn="t"/>
                      <a:r>
                        <a:rPr lang="en-GB" sz="1800" noProof="0" dirty="0">
                          <a:solidFill>
                            <a:srgbClr val="7F7F7F"/>
                          </a:solidFill>
                          <a:effectLst/>
                          <a:latin typeface="Arial" panose="020B0604020202020204" pitchFamily="34" charset="0"/>
                        </a:rPr>
                        <a:t>10 </a:t>
                      </a:r>
                      <a:r>
                        <a:rPr lang="en-GB" sz="1800" noProof="0" dirty="0">
                          <a:solidFill>
                            <a:srgbClr val="000000"/>
                          </a:solidFill>
                          <a:effectLst/>
                          <a:latin typeface="Arial" panose="020B0604020202020204" pitchFamily="34" charset="0"/>
                        </a:rPr>
                        <a:t>Min. </a:t>
                      </a:r>
                      <a:endParaRPr lang="en-GB" noProof="0" dirty="0">
                        <a:effectLst/>
                      </a:endParaRPr>
                    </a:p>
                  </a:txBody>
                  <a:tcPr marL="54610" marR="54610" marT="34290" marB="34290">
                    <a:lnL w="12700" cap="flat" cmpd="sng">
                      <a:solidFill>
                        <a:srgbClr val="7F7F7F"/>
                      </a:solidFill>
                      <a:prstDash val="solid"/>
                      <a:round/>
                      <a:headEnd type="none" w="sm" len="sm"/>
                      <a:tailEnd type="none" w="sm" len="sm"/>
                    </a:lnL>
                    <a:lnR w="12700" cap="flat" cmpd="sng" algn="ctr">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algn="ctr" fontAlgn="t"/>
                      <a:r>
                        <a:rPr lang="en-GB" sz="1800" noProof="0" dirty="0">
                          <a:solidFill>
                            <a:srgbClr val="000000"/>
                          </a:solidFill>
                          <a:effectLst/>
                          <a:latin typeface="Arial" panose="020B0604020202020204" pitchFamily="34" charset="0"/>
                        </a:rPr>
                        <a:t>Matériel suppl.</a:t>
                      </a:r>
                      <a:endParaRPr lang="en-GB" noProof="0" dirty="0">
                        <a:effectLst/>
                      </a:endParaRPr>
                    </a:p>
                    <a:p>
                      <a:pPr algn="ctr" fontAlgn="t"/>
                      <a:r>
                        <a:rPr lang="en-GB" sz="1800" noProof="0" dirty="0">
                          <a:solidFill>
                            <a:srgbClr val="7F7F7F"/>
                          </a:solidFill>
                          <a:effectLst/>
                          <a:latin typeface="Arial" panose="020B0604020202020204" pitchFamily="34" charset="0"/>
                        </a:rPr>
                        <a:t>40 </a:t>
                      </a:r>
                      <a:r>
                        <a:rPr lang="en-GB" sz="1800" noProof="0" dirty="0">
                          <a:solidFill>
                            <a:srgbClr val="000000"/>
                          </a:solidFill>
                          <a:effectLst/>
                          <a:latin typeface="Arial" panose="020B0604020202020204" pitchFamily="34" charset="0"/>
                        </a:rPr>
                        <a:t>Min. </a:t>
                      </a:r>
                      <a:endParaRPr lang="en-GB" noProof="0" dirty="0">
                        <a:effectLst/>
                      </a:endParaRPr>
                    </a:p>
                  </a:txBody>
                  <a:tcPr marL="54610" marR="54610" marT="34290" marB="34290">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4</a:t>
            </a:fld>
            <a:endParaRPr/>
          </a:p>
        </p:txBody>
      </p:sp>
      <p:sp>
        <p:nvSpPr>
          <p:cNvPr id="56" name="Google Shape;56;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en-GB" sz="2800" b="0" i="0" u="none" strike="noStrike" cap="none" dirty="0" err="1">
                <a:solidFill>
                  <a:schemeClr val="lt1"/>
                </a:solidFill>
                <a:latin typeface="Arial"/>
                <a:ea typeface="Arial"/>
                <a:cs typeface="Arial"/>
                <a:sym typeface="Arial"/>
              </a:rPr>
              <a:t>Contenu</a:t>
            </a:r>
            <a:endParaRPr lang="en-GB" sz="2800" dirty="0"/>
          </a:p>
        </p:txBody>
      </p:sp>
      <p:sp>
        <p:nvSpPr>
          <p:cNvPr id="57" name="Google Shape;57;p3"/>
          <p:cNvSpPr/>
          <p:nvPr/>
        </p:nvSpPr>
        <p:spPr>
          <a:xfrm>
            <a:off x="1358538" y="2396683"/>
            <a:ext cx="7354388" cy="1938952"/>
          </a:xfrm>
          <a:prstGeom prst="rect">
            <a:avLst/>
          </a:prstGeom>
          <a:noFill/>
          <a:ln>
            <a:noFill/>
          </a:ln>
        </p:spPr>
        <p:txBody>
          <a:bodyPr spcFirstLastPara="1" wrap="square" lIns="91425" tIns="45700" rIns="91425" bIns="45700" anchor="t" anchorCtr="0">
            <a:spAutoFit/>
          </a:bodyPr>
          <a:lstStyle/>
          <a:p>
            <a:pPr marL="457200" lvl="0" indent="-457200">
              <a:lnSpc>
                <a:spcPct val="150000"/>
              </a:lnSpc>
              <a:buSzPts val="2200"/>
              <a:buFont typeface="+mj-lt"/>
              <a:buAutoNum type="arabicPeriod"/>
            </a:pPr>
            <a:r>
              <a:rPr lang="fr-FR" sz="2000" dirty="0"/>
              <a:t>Guide de la logistique inverse : comment ça marche, types et stratégies
Une introduction au modèle de maturité de la logistique inverse </a:t>
            </a:r>
            <a:endParaRPr lang="es-ES" sz="2000" b="0" i="0" u="none" strike="noStrike" cap="none" dirty="0">
              <a:solidFill>
                <a:srgbClr val="000000"/>
              </a:solidFill>
              <a:latin typeface="Arial"/>
              <a:ea typeface="Arial"/>
              <a:cs typeface="Arial"/>
              <a:sym typeface="Arial"/>
            </a:endParaRPr>
          </a:p>
        </p:txBody>
      </p:sp>
      <p:sp>
        <p:nvSpPr>
          <p:cNvPr id="58" name="Google Shape;58;p3"/>
          <p:cNvSpPr/>
          <p:nvPr/>
        </p:nvSpPr>
        <p:spPr>
          <a:xfrm>
            <a:off x="876754" y="2360711"/>
            <a:ext cx="288017" cy="1645232"/>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5</a:t>
            </a:fld>
            <a:endParaRPr/>
          </a:p>
        </p:txBody>
      </p:sp>
      <p:sp>
        <p:nvSpPr>
          <p:cNvPr id="72" name="Google Shape;72;g10b78f225a7_0_23"/>
          <p:cNvSpPr txBox="1"/>
          <p:nvPr/>
        </p:nvSpPr>
        <p:spPr>
          <a:xfrm>
            <a:off x="285530" y="970029"/>
            <a:ext cx="8558023" cy="793457"/>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Instructions pour le document, révision de la source</a:t>
            </a:r>
            <a:endParaRPr lang="en-GB" sz="2800" dirty="0">
              <a:solidFill>
                <a:schemeClr val="lt1"/>
              </a:solidFill>
            </a:endParaRPr>
          </a:p>
        </p:txBody>
      </p:sp>
      <p:sp>
        <p:nvSpPr>
          <p:cNvPr id="5" name="4 Rectángulo"/>
          <p:cNvSpPr/>
          <p:nvPr/>
        </p:nvSpPr>
        <p:spPr>
          <a:xfrm>
            <a:off x="319069" y="1929637"/>
            <a:ext cx="8367731" cy="4847994"/>
          </a:xfrm>
          <a:prstGeom prst="rect">
            <a:avLst/>
          </a:prstGeom>
        </p:spPr>
        <p:txBody>
          <a:bodyPr wrap="square">
            <a:spAutoFit/>
          </a:bodyPr>
          <a:lstStyle/>
          <a:p>
            <a:pPr algn="just">
              <a:lnSpc>
                <a:spcPct val="150000"/>
              </a:lnSpc>
            </a:pPr>
            <a:r>
              <a:rPr lang="fr-FR" sz="1600" dirty="0">
                <a:solidFill>
                  <a:schemeClr val="tx1"/>
                </a:solidFill>
              </a:rPr>
              <a:t>La distribution du dernier kilomètre fait référence non seulement à la livraison des marchandises, mais aussi au </a:t>
            </a:r>
            <a:r>
              <a:rPr lang="fr-FR" sz="1600" b="1" dirty="0">
                <a:solidFill>
                  <a:srgbClr val="18C320"/>
                </a:solidFill>
              </a:rPr>
              <a:t>retour des produits </a:t>
            </a:r>
            <a:r>
              <a:rPr lang="fr-FR" sz="1600" dirty="0">
                <a:solidFill>
                  <a:schemeClr val="tx1"/>
                </a:solidFill>
              </a:rPr>
              <a:t>qui retournent à l’entrepôt ou au fabricant. Ces processus de retour ou de recyclage nécessitent une </a:t>
            </a:r>
            <a:r>
              <a:rPr lang="fr-FR" sz="1600" b="1" dirty="0">
                <a:solidFill>
                  <a:srgbClr val="18C320"/>
                </a:solidFill>
              </a:rPr>
              <a:t>logistique inverse</a:t>
            </a:r>
            <a:r>
              <a:rPr lang="fr-FR" sz="1600" dirty="0">
                <a:solidFill>
                  <a:schemeClr val="tx1"/>
                </a:solidFill>
              </a:rPr>
              <a:t>. La logistique inverse est un type de gestion de la chaîne d’approvisionnement qui ramène les marchandises des clients aux vendeurs ou aux fabricants. 
En examinant les sources documentaires de cette capsule, l’apprenant pourra </a:t>
            </a:r>
            <a:r>
              <a:rPr lang="en-GB" sz="1600" dirty="0">
                <a:solidFill>
                  <a:schemeClr val="tx1"/>
                </a:solidFill>
              </a:rPr>
              <a:t>:</a:t>
            </a:r>
          </a:p>
          <a:p>
            <a:pPr marL="285750" lvl="1" indent="-285750" algn="just" fontAlgn="base">
              <a:lnSpc>
                <a:spcPct val="150000"/>
              </a:lnSpc>
              <a:buFont typeface="Arial" panose="020B0604020202020204" pitchFamily="34" charset="0"/>
              <a:buChar char="•"/>
            </a:pPr>
            <a:r>
              <a:rPr lang="fr-FR" sz="1600" dirty="0">
                <a:solidFill>
                  <a:schemeClr val="tx1"/>
                </a:solidFill>
              </a:rPr>
              <a:t>Énumérer les principaux types de logistique inverse
Reconnaître les défis de la logistique inverse
Identifier les principales stratégies à mettre en œuvre pour surmonter ces défis
Comprendre l’importance de la logistique inverse dans une économie circulaire
Comprendre certaines exigences et implications en matière de logistique inverse, ainsi que les facteurs clés de succès</a:t>
            </a:r>
            <a:endParaRPr lang="en-US" sz="16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6</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US" sz="2800" dirty="0">
                <a:solidFill>
                  <a:schemeClr val="lt1"/>
                </a:solidFill>
              </a:rPr>
              <a:t>1. </a:t>
            </a:r>
            <a:r>
              <a:rPr lang="fr-FR" sz="2800" dirty="0">
                <a:solidFill>
                  <a:schemeClr val="lt1"/>
                </a:solidFill>
              </a:rPr>
              <a:t>Guide de la logistique inverse</a:t>
            </a:r>
            <a:endParaRPr lang="en-GB" sz="2800" dirty="0">
              <a:solidFill>
                <a:schemeClr val="lt1"/>
              </a:solidFill>
            </a:endParaRPr>
          </a:p>
        </p:txBody>
      </p:sp>
      <p:sp>
        <p:nvSpPr>
          <p:cNvPr id="80" name="Google Shape;80;g10b78f226a2_0_0"/>
          <p:cNvSpPr/>
          <p:nvPr/>
        </p:nvSpPr>
        <p:spPr>
          <a:xfrm>
            <a:off x="326575" y="1704725"/>
            <a:ext cx="8477700" cy="5055304"/>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just">
              <a:buSzPts val="2000"/>
            </a:pPr>
            <a:r>
              <a:rPr lang="fr-FR" sz="2000" dirty="0">
                <a:solidFill>
                  <a:schemeClr val="tx1"/>
                </a:solidFill>
              </a:rPr>
              <a:t>Cet article explique ce qu’est la </a:t>
            </a:r>
            <a:r>
              <a:rPr lang="fr-FR" sz="2000" b="1" dirty="0">
                <a:solidFill>
                  <a:srgbClr val="18C320"/>
                </a:solidFill>
              </a:rPr>
              <a:t>logistique inverse</a:t>
            </a:r>
            <a:r>
              <a:rPr lang="fr-FR" sz="2000" dirty="0">
                <a:solidFill>
                  <a:schemeClr val="tx1"/>
                </a:solidFill>
              </a:rPr>
              <a:t>, quels sont les </a:t>
            </a:r>
            <a:r>
              <a:rPr lang="fr-FR" sz="2000" b="1" dirty="0">
                <a:solidFill>
                  <a:srgbClr val="18C320"/>
                </a:solidFill>
              </a:rPr>
              <a:t>types</a:t>
            </a:r>
            <a:r>
              <a:rPr lang="fr-FR" sz="2000" dirty="0">
                <a:solidFill>
                  <a:schemeClr val="tx1"/>
                </a:solidFill>
              </a:rPr>
              <a:t>, les </a:t>
            </a:r>
            <a:r>
              <a:rPr lang="fr-FR" sz="2000" b="1" dirty="0">
                <a:solidFill>
                  <a:srgbClr val="18C320"/>
                </a:solidFill>
              </a:rPr>
              <a:t>processus</a:t>
            </a:r>
            <a:r>
              <a:rPr lang="fr-FR" sz="2000" dirty="0">
                <a:solidFill>
                  <a:schemeClr val="tx1"/>
                </a:solidFill>
              </a:rPr>
              <a:t> impliqués, les </a:t>
            </a:r>
            <a:r>
              <a:rPr lang="fr-FR" sz="2000" b="1" dirty="0">
                <a:solidFill>
                  <a:srgbClr val="18C320"/>
                </a:solidFill>
              </a:rPr>
              <a:t>étapes</a:t>
            </a:r>
            <a:r>
              <a:rPr lang="fr-FR" sz="2000" dirty="0">
                <a:solidFill>
                  <a:schemeClr val="tx1"/>
                </a:solidFill>
              </a:rPr>
              <a:t>, les </a:t>
            </a:r>
            <a:r>
              <a:rPr lang="fr-FR" sz="2000" b="1" dirty="0">
                <a:solidFill>
                  <a:srgbClr val="18C320"/>
                </a:solidFill>
              </a:rPr>
              <a:t>avantages</a:t>
            </a:r>
            <a:r>
              <a:rPr lang="fr-FR" sz="2000" dirty="0">
                <a:solidFill>
                  <a:schemeClr val="tx1"/>
                </a:solidFill>
              </a:rPr>
              <a:t>, les </a:t>
            </a:r>
            <a:r>
              <a:rPr lang="fr-FR" sz="2000" b="1" dirty="0">
                <a:solidFill>
                  <a:srgbClr val="18C320"/>
                </a:solidFill>
              </a:rPr>
              <a:t>défis</a:t>
            </a:r>
            <a:r>
              <a:rPr lang="fr-FR" sz="2000" dirty="0">
                <a:solidFill>
                  <a:schemeClr val="tx1"/>
                </a:solidFill>
              </a:rPr>
              <a:t> et comment utiliser la logistique inverse pour </a:t>
            </a:r>
            <a:r>
              <a:rPr lang="fr-FR" sz="2000" b="1" dirty="0">
                <a:solidFill>
                  <a:srgbClr val="18C320"/>
                </a:solidFill>
              </a:rPr>
              <a:t>créer de la valeur</a:t>
            </a:r>
            <a:r>
              <a:rPr lang="fr-FR" sz="2000" dirty="0">
                <a:solidFill>
                  <a:schemeClr val="tx1"/>
                </a:solidFill>
              </a:rPr>
              <a:t>. 
</a:t>
            </a:r>
            <a:endParaRPr lang="en-US" sz="1200" dirty="0">
              <a:solidFill>
                <a:schemeClr val="tx1"/>
              </a:solidFill>
            </a:endParaRPr>
          </a:p>
          <a:p>
            <a:pPr lvl="0" algn="just">
              <a:buSzPts val="2000"/>
            </a:pPr>
            <a:r>
              <a:rPr lang="fr-FR" sz="2000" dirty="0">
                <a:solidFill>
                  <a:schemeClr val="tx1"/>
                </a:solidFill>
              </a:rPr>
              <a:t>Les </a:t>
            </a:r>
            <a:r>
              <a:rPr lang="fr-FR" sz="2000" b="1" dirty="0">
                <a:solidFill>
                  <a:srgbClr val="18C320"/>
                </a:solidFill>
              </a:rPr>
              <a:t>sujets </a:t>
            </a:r>
            <a:r>
              <a:rPr lang="fr-FR" sz="2000" dirty="0">
                <a:solidFill>
                  <a:schemeClr val="tx1"/>
                </a:solidFill>
              </a:rPr>
              <a:t>du document sont les suivants :</a:t>
            </a:r>
            <a:r>
              <a:rPr lang="en-US" sz="2000" dirty="0">
                <a:solidFill>
                  <a:schemeClr val="tx1"/>
                </a:solidFill>
              </a:rPr>
              <a:t>: </a:t>
            </a:r>
          </a:p>
          <a:p>
            <a:pPr marL="342900" lvl="0" indent="-342900" algn="just">
              <a:buSzPts val="2000"/>
              <a:buFont typeface="Arial" panose="020B0604020202020204" pitchFamily="34" charset="0"/>
              <a:buChar char="•"/>
            </a:pPr>
            <a:r>
              <a:rPr lang="fr-FR" sz="2000" dirty="0">
                <a:solidFill>
                  <a:schemeClr val="tx1"/>
                </a:solidFill>
              </a:rPr>
              <a:t>La logistique inverse expliquée étape par étape
Six stratégies pour optimiser la logistique inverse
Logistique inverse et chaîne d’approvisionnement</a:t>
            </a:r>
            <a:endParaRPr lang="en-US" sz="2000" dirty="0">
              <a:solidFill>
                <a:schemeClr val="lt1"/>
              </a:solidFill>
            </a:endParaRPr>
          </a:p>
          <a:p>
            <a:pPr algn="just"/>
            <a:endParaRPr lang="es-ES" sz="2000" dirty="0">
              <a:solidFill>
                <a:schemeClr val="tx1"/>
              </a:solidFill>
            </a:endParaRPr>
          </a:p>
          <a:p>
            <a:pPr algn="just"/>
            <a:endParaRPr lang="es-ES" i="1" dirty="0">
              <a:solidFill>
                <a:schemeClr val="dk1"/>
              </a:solidFill>
            </a:endParaRPr>
          </a:p>
          <a:p>
            <a:pPr marL="0" marR="0" lvl="0" indent="0" algn="just" rtl="0">
              <a:lnSpc>
                <a:spcPct val="100000"/>
              </a:lnSpc>
              <a:spcBef>
                <a:spcPts val="0"/>
              </a:spcBef>
              <a:spcAft>
                <a:spcPts val="0"/>
              </a:spcAft>
              <a:buClr>
                <a:srgbClr val="000000"/>
              </a:buClr>
              <a:buSzPts val="2000"/>
              <a:buFont typeface="Arial"/>
              <a:buNone/>
            </a:pPr>
            <a:endParaRPr lang="es-ES" sz="2000" dirty="0">
              <a:solidFill>
                <a:schemeClr val="tx1"/>
              </a:solidFill>
            </a:endParaRPr>
          </a:p>
        </p:txBody>
      </p:sp>
      <p:pic>
        <p:nvPicPr>
          <p:cNvPr id="2" name="Imagen 2" descr="Icono&#10;&#10;Descripción generada automáticamente">
            <a:extLst>
              <a:ext uri="{FF2B5EF4-FFF2-40B4-BE49-F238E27FC236}">
                <a16:creationId xmlns:a16="http://schemas.microsoft.com/office/drawing/2014/main" id="{EA9987EC-37E4-A2EB-7576-B9191E62E413}"/>
              </a:ext>
            </a:extLst>
          </p:cNvPr>
          <p:cNvPicPr/>
          <p:nvPr/>
        </p:nvPicPr>
        <p:blipFill>
          <a:blip r:embed="rId3"/>
          <a:stretch/>
        </p:blipFill>
        <p:spPr>
          <a:xfrm>
            <a:off x="1290317" y="4209490"/>
            <a:ext cx="688680" cy="688680"/>
          </a:xfrm>
          <a:prstGeom prst="rect">
            <a:avLst/>
          </a:prstGeom>
          <a:ln w="0">
            <a:noFill/>
          </a:ln>
        </p:spPr>
      </p:pic>
      <p:sp>
        <p:nvSpPr>
          <p:cNvPr id="3" name="Google Shape;80;g10b78f226a2_0_0">
            <a:extLst>
              <a:ext uri="{FF2B5EF4-FFF2-40B4-BE49-F238E27FC236}">
                <a16:creationId xmlns:a16="http://schemas.microsoft.com/office/drawing/2014/main" id="{AD7EE63B-6FE3-D27F-604A-9190EC5A3610}"/>
              </a:ext>
            </a:extLst>
          </p:cNvPr>
          <p:cNvSpPr/>
          <p:nvPr/>
        </p:nvSpPr>
        <p:spPr>
          <a:xfrm>
            <a:off x="2093297" y="4288968"/>
            <a:ext cx="6459634" cy="1433542"/>
          </a:xfrm>
          <a:prstGeom prst="rect">
            <a:avLst/>
          </a:prstGeom>
          <a:noFill/>
          <a:ln w="9525" cap="flat" cmpd="sng">
            <a:noFill/>
            <a:prstDash val="dash"/>
            <a:round/>
            <a:headEnd type="none" w="sm" len="sm"/>
            <a:tailEnd type="none" w="sm" len="sm"/>
          </a:ln>
        </p:spPr>
        <p:txBody>
          <a:bodyPr spcFirstLastPara="1" wrap="square" lIns="91425" tIns="45700" rIns="91425" bIns="45700" anchor="t" anchorCtr="0">
            <a:noAutofit/>
          </a:bodyPr>
          <a:lstStyle/>
          <a:p>
            <a:pPr algn="just"/>
            <a:r>
              <a:rPr lang="es-ES" sz="2000" b="0" strike="noStrike" spc="-1" dirty="0" err="1">
                <a:solidFill>
                  <a:srgbClr val="000000"/>
                </a:solidFill>
                <a:latin typeface="Arial"/>
                <a:ea typeface="Arial"/>
              </a:rPr>
              <a:t>Source</a:t>
            </a:r>
            <a:r>
              <a:rPr lang="es-ES" sz="2000" b="0" strike="noStrike" spc="-1" dirty="0">
                <a:solidFill>
                  <a:srgbClr val="000000"/>
                </a:solidFill>
                <a:latin typeface="Arial"/>
                <a:ea typeface="Arial"/>
              </a:rPr>
              <a:t> </a:t>
            </a:r>
            <a:r>
              <a:rPr lang="es-ES" sz="2000" spc="-1" dirty="0"/>
              <a:t>(site web en EN): </a:t>
            </a:r>
            <a:r>
              <a:rPr lang="en-US" sz="2000" dirty="0">
                <a:solidFill>
                  <a:schemeClr val="tx1"/>
                </a:solidFill>
              </a:rPr>
              <a:t>ORACLE NETSUITE. (2021). </a:t>
            </a:r>
            <a:r>
              <a:rPr lang="en-US" sz="2000" i="1" dirty="0">
                <a:solidFill>
                  <a:schemeClr val="tx1"/>
                </a:solidFill>
              </a:rPr>
              <a:t>A Guide to Reverse Logistics: How It Works, Types and Strategies</a:t>
            </a:r>
            <a:r>
              <a:rPr lang="en-US" sz="2000" dirty="0">
                <a:solidFill>
                  <a:schemeClr val="tx1"/>
                </a:solidFill>
              </a:rPr>
              <a:t>: </a:t>
            </a:r>
            <a:r>
              <a:rPr lang="en-US" sz="2000" dirty="0">
                <a:solidFill>
                  <a:schemeClr val="tx1"/>
                </a:solidFill>
                <a:hlinkClick r:id="rId4"/>
              </a:rPr>
              <a:t>https://www.netsuite.com/portal/resource/articles/human-resources/reverse-logistics.shtml</a:t>
            </a:r>
            <a:r>
              <a:rPr lang="en-US" sz="2000" dirty="0">
                <a:solidFill>
                  <a:schemeClr val="tx1"/>
                </a:solidFill>
              </a:rPr>
              <a:t> </a:t>
            </a:r>
          </a:p>
          <a:p>
            <a:pPr marL="0" marR="0" lvl="0" indent="0" algn="just" rtl="0">
              <a:lnSpc>
                <a:spcPct val="100000"/>
              </a:lnSpc>
              <a:spcBef>
                <a:spcPts val="0"/>
              </a:spcBef>
              <a:spcAft>
                <a:spcPts val="0"/>
              </a:spcAft>
              <a:buClr>
                <a:srgbClr val="000000"/>
              </a:buClr>
              <a:buSzPts val="2000"/>
              <a:buFont typeface="Arial"/>
              <a:buNone/>
            </a:pPr>
            <a:endParaRPr lang="es-ES" sz="2000" dirty="0">
              <a:solidFill>
                <a:schemeClr val="tx1"/>
              </a:solidFill>
            </a:endParaRPr>
          </a:p>
        </p:txBody>
      </p:sp>
      <p:sp>
        <p:nvSpPr>
          <p:cNvPr id="7" name="Google Shape;80;g10b78f226a2_0_0">
            <a:extLst>
              <a:ext uri="{FF2B5EF4-FFF2-40B4-BE49-F238E27FC236}">
                <a16:creationId xmlns:a16="http://schemas.microsoft.com/office/drawing/2014/main" id="{5DE1B8F9-F7E9-DB75-1FAA-0D610206995D}"/>
              </a:ext>
            </a:extLst>
          </p:cNvPr>
          <p:cNvSpPr/>
          <p:nvPr/>
        </p:nvSpPr>
        <p:spPr>
          <a:xfrm>
            <a:off x="1290317" y="6022480"/>
            <a:ext cx="6459634" cy="1433542"/>
          </a:xfrm>
          <a:prstGeom prst="rect">
            <a:avLst/>
          </a:prstGeom>
          <a:noFill/>
          <a:ln w="9525" cap="flat" cmpd="sng">
            <a:noFill/>
            <a:prstDash val="dash"/>
            <a:round/>
            <a:headEnd type="none" w="sm" len="sm"/>
            <a:tailEnd type="none" w="sm" len="sm"/>
          </a:ln>
        </p:spPr>
        <p:txBody>
          <a:bodyPr spcFirstLastPara="1" wrap="square" lIns="91425" tIns="45700" rIns="91425" bIns="45700" anchor="t" anchorCtr="0">
            <a:noAutofit/>
          </a:bodyPr>
          <a:lstStyle/>
          <a:p>
            <a:pPr algn="just"/>
            <a:r>
              <a:rPr lang="es-ES" sz="2000" b="0" strike="noStrike" spc="-1" dirty="0" err="1">
                <a:solidFill>
                  <a:srgbClr val="000000"/>
                </a:solidFill>
                <a:latin typeface="Arial"/>
                <a:ea typeface="Arial"/>
              </a:rPr>
              <a:t>Source</a:t>
            </a:r>
            <a:r>
              <a:rPr lang="es-ES" sz="2000" b="0" strike="noStrike" spc="-1" dirty="0">
                <a:solidFill>
                  <a:srgbClr val="000000"/>
                </a:solidFill>
                <a:latin typeface="Arial"/>
                <a:ea typeface="Arial"/>
              </a:rPr>
              <a:t> </a:t>
            </a:r>
            <a:r>
              <a:rPr lang="es-ES" sz="2000" spc="-1" dirty="0"/>
              <a:t>(</a:t>
            </a:r>
            <a:r>
              <a:rPr lang="es-ES" sz="2000" spc="-1" dirty="0" err="1"/>
              <a:t>vidéo</a:t>
            </a:r>
            <a:r>
              <a:rPr lang="es-ES" sz="2000" spc="-1" dirty="0"/>
              <a:t> en EN): </a:t>
            </a:r>
            <a:r>
              <a:rPr lang="es-ES" sz="2000" i="1" dirty="0" err="1">
                <a:solidFill>
                  <a:schemeClr val="tx1"/>
                </a:solidFill>
              </a:rPr>
              <a:t>Watch</a:t>
            </a:r>
            <a:r>
              <a:rPr lang="es-ES" sz="2000" i="1" dirty="0">
                <a:solidFill>
                  <a:schemeClr val="tx1"/>
                </a:solidFill>
              </a:rPr>
              <a:t> a </a:t>
            </a:r>
            <a:r>
              <a:rPr lang="es-ES" sz="2000" i="1" dirty="0" err="1">
                <a:solidFill>
                  <a:schemeClr val="tx1"/>
                </a:solidFill>
              </a:rPr>
              <a:t>summary</a:t>
            </a:r>
            <a:r>
              <a:rPr lang="es-ES" sz="2000" i="1" dirty="0">
                <a:solidFill>
                  <a:schemeClr val="tx1"/>
                </a:solidFill>
              </a:rPr>
              <a:t> video </a:t>
            </a:r>
            <a:r>
              <a:rPr lang="es-ES" sz="2000" dirty="0">
                <a:solidFill>
                  <a:schemeClr val="tx1"/>
                </a:solidFill>
                <a:hlinkClick r:id="rId5"/>
              </a:rPr>
              <a:t>https://youtu.be/tfSxGyofADM</a:t>
            </a:r>
            <a:r>
              <a:rPr lang="es-ES" sz="2000" dirty="0">
                <a:solidFill>
                  <a:schemeClr val="tx1"/>
                </a:solidFill>
              </a:rPr>
              <a:t>   </a:t>
            </a:r>
          </a:p>
        </p:txBody>
      </p:sp>
      <p:pic>
        <p:nvPicPr>
          <p:cNvPr id="11" name="Imagen 10">
            <a:extLst>
              <a:ext uri="{FF2B5EF4-FFF2-40B4-BE49-F238E27FC236}">
                <a16:creationId xmlns:a16="http://schemas.microsoft.com/office/drawing/2014/main" id="{8866C356-5023-99EA-1D82-E6A303F9BBBF}"/>
              </a:ext>
            </a:extLst>
          </p:cNvPr>
          <p:cNvPicPr>
            <a:picLocks noChangeAspect="1"/>
          </p:cNvPicPr>
          <p:nvPr/>
        </p:nvPicPr>
        <p:blipFill>
          <a:blip r:embed="rId6"/>
          <a:stretch>
            <a:fillRect/>
          </a:stretch>
        </p:blipFill>
        <p:spPr>
          <a:xfrm>
            <a:off x="355553" y="5326487"/>
            <a:ext cx="1704587" cy="586378"/>
          </a:xfrm>
          <a:prstGeom prst="rect">
            <a:avLst/>
          </a:prstGeom>
        </p:spPr>
      </p:pic>
      <p:pic>
        <p:nvPicPr>
          <p:cNvPr id="4" name="Irudia 2">
            <a:extLst>
              <a:ext uri="{FF2B5EF4-FFF2-40B4-BE49-F238E27FC236}">
                <a16:creationId xmlns:a16="http://schemas.microsoft.com/office/drawing/2014/main" id="{034FFFE7-EDAC-EDF3-2B9D-EB97B3FD374B}"/>
              </a:ext>
            </a:extLst>
          </p:cNvPr>
          <p:cNvPicPr/>
          <p:nvPr/>
        </p:nvPicPr>
        <p:blipFill>
          <a:blip r:embed="rId7"/>
          <a:stretch/>
        </p:blipFill>
        <p:spPr>
          <a:xfrm>
            <a:off x="527446" y="5912865"/>
            <a:ext cx="680400" cy="680400"/>
          </a:xfrm>
          <a:prstGeom prst="rect">
            <a:avLst/>
          </a:prstGeom>
          <a:ln w="0">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7</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77500" lnSpcReduction="20000"/>
          </a:bodyPr>
          <a:lstStyle/>
          <a:p>
            <a:pPr marL="742950" lvl="0" indent="-742950">
              <a:lnSpc>
                <a:spcPct val="90000"/>
              </a:lnSpc>
              <a:buSzPts val="2400"/>
            </a:pPr>
            <a:r>
              <a:rPr lang="en-US" sz="2800" dirty="0">
                <a:solidFill>
                  <a:schemeClr val="lt1"/>
                </a:solidFill>
              </a:rPr>
              <a:t>2. </a:t>
            </a:r>
            <a:r>
              <a:rPr lang="fr-FR" sz="2800" dirty="0">
                <a:solidFill>
                  <a:schemeClr val="lt1"/>
                </a:solidFill>
              </a:rPr>
              <a:t>Une introduction au modèle de maturité de la logistique inverse</a:t>
            </a:r>
            <a:endParaRPr lang="en-GB" sz="2800" dirty="0">
              <a:solidFill>
                <a:schemeClr val="lt1"/>
              </a:solidFill>
            </a:endParaRPr>
          </a:p>
        </p:txBody>
      </p:sp>
      <p:sp>
        <p:nvSpPr>
          <p:cNvPr id="5" name="Google Shape;80;g10b78f226a2_0_0">
            <a:extLst>
              <a:ext uri="{FF2B5EF4-FFF2-40B4-BE49-F238E27FC236}">
                <a16:creationId xmlns:a16="http://schemas.microsoft.com/office/drawing/2014/main" id="{3CF0BF03-326C-4B74-99BC-997CF8D64A59}"/>
              </a:ext>
            </a:extLst>
          </p:cNvPr>
          <p:cNvSpPr/>
          <p:nvPr/>
        </p:nvSpPr>
        <p:spPr>
          <a:xfrm>
            <a:off x="326575" y="1704725"/>
            <a:ext cx="8477700" cy="5000875"/>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just">
              <a:buSzPts val="2000"/>
            </a:pPr>
            <a:r>
              <a:rPr lang="fr-FR" sz="1800" dirty="0">
                <a:solidFill>
                  <a:schemeClr val="tx1"/>
                </a:solidFill>
              </a:rPr>
              <a:t>Ce document du programme </a:t>
            </a:r>
            <a:r>
              <a:rPr lang="fr-FR" sz="1800" dirty="0" err="1">
                <a:solidFill>
                  <a:schemeClr val="tx1"/>
                </a:solidFill>
              </a:rPr>
              <a:t>Circular</a:t>
            </a:r>
            <a:r>
              <a:rPr lang="fr-FR" sz="1800" dirty="0">
                <a:solidFill>
                  <a:schemeClr val="tx1"/>
                </a:solidFill>
              </a:rPr>
              <a:t> Economy 100 (en collaboration avec Deutsche Post DHL Group et l’Université de </a:t>
            </a:r>
            <a:r>
              <a:rPr lang="fr-FR" sz="1800" dirty="0" err="1">
                <a:solidFill>
                  <a:schemeClr val="tx1"/>
                </a:solidFill>
              </a:rPr>
              <a:t>Cranfield</a:t>
            </a:r>
            <a:r>
              <a:rPr lang="fr-FR" sz="1800" dirty="0">
                <a:solidFill>
                  <a:schemeClr val="tx1"/>
                </a:solidFill>
              </a:rPr>
              <a:t>) présente un modèle de maturité de la logistique inverse fournissant une </a:t>
            </a:r>
            <a:r>
              <a:rPr lang="fr-FR" sz="1800" b="1" dirty="0">
                <a:solidFill>
                  <a:srgbClr val="18C320"/>
                </a:solidFill>
              </a:rPr>
              <a:t>feuille de route pour relever les défis de la logistique inverse et concevoir des programmes efficaces de gestion des retours</a:t>
            </a:r>
            <a:r>
              <a:rPr lang="en-US" sz="1800" dirty="0">
                <a:solidFill>
                  <a:schemeClr val="tx1"/>
                </a:solidFill>
              </a:rPr>
              <a:t>. </a:t>
            </a:r>
            <a:r>
              <a:rPr lang="fr-FR" sz="1800" dirty="0">
                <a:solidFill>
                  <a:schemeClr val="tx1"/>
                </a:solidFill>
              </a:rPr>
              <a:t>Le modèle apporte une contribution précieuse à l’intégration de l’économie circulaire parce que </a:t>
            </a:r>
            <a:r>
              <a:rPr lang="fr-FR" sz="1800" b="1" dirty="0">
                <a:solidFill>
                  <a:srgbClr val="18C320"/>
                </a:solidFill>
              </a:rPr>
              <a:t>la logistique inverse est une étape clé pour capter la valeur des biens en fin de vie et faciliter les piliers de réutilisation et de recyclage du modèle circulaire.</a:t>
            </a:r>
            <a:r>
              <a:rPr lang="fr-FR" sz="2000" b="1" dirty="0">
                <a:solidFill>
                  <a:srgbClr val="18C320"/>
                </a:solidFill>
              </a:rPr>
              <a:t>
</a:t>
            </a:r>
            <a:endParaRPr lang="en-US" sz="2000" dirty="0">
              <a:solidFill>
                <a:schemeClr val="tx1"/>
              </a:solidFill>
            </a:endParaRPr>
          </a:p>
        </p:txBody>
      </p:sp>
      <p:pic>
        <p:nvPicPr>
          <p:cNvPr id="2" name="Imagen 2" descr="Icono&#10;&#10;Descripción generada automáticamente">
            <a:extLst>
              <a:ext uri="{FF2B5EF4-FFF2-40B4-BE49-F238E27FC236}">
                <a16:creationId xmlns:a16="http://schemas.microsoft.com/office/drawing/2014/main" id="{4C4B42C4-0E3B-9123-CB89-886A92EDA952}"/>
              </a:ext>
            </a:extLst>
          </p:cNvPr>
          <p:cNvPicPr/>
          <p:nvPr/>
        </p:nvPicPr>
        <p:blipFill>
          <a:blip r:embed="rId3"/>
          <a:stretch/>
        </p:blipFill>
        <p:spPr>
          <a:xfrm>
            <a:off x="452117" y="4357026"/>
            <a:ext cx="791154" cy="688680"/>
          </a:xfrm>
          <a:prstGeom prst="rect">
            <a:avLst/>
          </a:prstGeom>
          <a:ln w="0">
            <a:noFill/>
          </a:ln>
        </p:spPr>
      </p:pic>
      <p:sp>
        <p:nvSpPr>
          <p:cNvPr id="3" name="Google Shape;80;g10b78f226a2_0_0">
            <a:extLst>
              <a:ext uri="{FF2B5EF4-FFF2-40B4-BE49-F238E27FC236}">
                <a16:creationId xmlns:a16="http://schemas.microsoft.com/office/drawing/2014/main" id="{690BC256-7DC1-E3A1-FADF-24140DB4A7C6}"/>
              </a:ext>
            </a:extLst>
          </p:cNvPr>
          <p:cNvSpPr/>
          <p:nvPr/>
        </p:nvSpPr>
        <p:spPr>
          <a:xfrm>
            <a:off x="1255096" y="4436504"/>
            <a:ext cx="7420817" cy="2269096"/>
          </a:xfrm>
          <a:prstGeom prst="rect">
            <a:avLst/>
          </a:prstGeom>
          <a:noFill/>
          <a:ln w="9525" cap="flat" cmpd="sng">
            <a:noFill/>
            <a:prstDash val="dash"/>
            <a:round/>
            <a:headEnd type="none" w="sm" len="sm"/>
            <a:tailEnd type="none" w="sm" len="sm"/>
          </a:ln>
        </p:spPr>
        <p:txBody>
          <a:bodyPr spcFirstLastPara="1" wrap="square" lIns="91425" tIns="45700" rIns="91425" bIns="45700" anchor="t" anchorCtr="0">
            <a:noAutofit/>
          </a:bodyPr>
          <a:lstStyle/>
          <a:p>
            <a:pPr algn="just"/>
            <a:r>
              <a:rPr lang="es-ES" sz="2000" b="0" strike="noStrike" spc="-1" dirty="0" err="1">
                <a:solidFill>
                  <a:srgbClr val="000000"/>
                </a:solidFill>
                <a:latin typeface="Arial"/>
                <a:ea typeface="Arial"/>
              </a:rPr>
              <a:t>Source</a:t>
            </a:r>
            <a:r>
              <a:rPr lang="es-ES" sz="2000" b="0" strike="noStrike" spc="-1" dirty="0">
                <a:solidFill>
                  <a:srgbClr val="000000"/>
                </a:solidFill>
                <a:latin typeface="Arial"/>
                <a:ea typeface="Arial"/>
              </a:rPr>
              <a:t> </a:t>
            </a:r>
            <a:r>
              <a:rPr lang="es-ES" sz="2000" spc="-1" dirty="0"/>
              <a:t>(</a:t>
            </a:r>
            <a:r>
              <a:rPr lang="es-ES" sz="2000" spc="-1" dirty="0" err="1"/>
              <a:t>pdf</a:t>
            </a:r>
            <a:r>
              <a:rPr lang="es-ES" sz="2000" spc="-1" dirty="0"/>
              <a:t> en EN): </a:t>
            </a:r>
            <a:r>
              <a:rPr lang="en-US" sz="2000" b="0" strike="noStrike" spc="-1" dirty="0">
                <a:solidFill>
                  <a:srgbClr val="000000"/>
                </a:solidFill>
                <a:latin typeface="Arial"/>
                <a:ea typeface="Arial"/>
              </a:rPr>
              <a:t>Circular Economy 100 </a:t>
            </a:r>
            <a:r>
              <a:rPr lang="en-US" sz="2000" b="0" strike="noStrike" spc="-1" dirty="0" err="1">
                <a:solidFill>
                  <a:srgbClr val="000000"/>
                </a:solidFill>
                <a:latin typeface="Arial"/>
                <a:ea typeface="Arial"/>
              </a:rPr>
              <a:t>programme</a:t>
            </a:r>
            <a:r>
              <a:rPr lang="en-US" sz="2000" b="0" strike="noStrike" spc="-1" dirty="0">
                <a:solidFill>
                  <a:srgbClr val="000000"/>
                </a:solidFill>
                <a:latin typeface="Arial"/>
                <a:ea typeface="Arial"/>
              </a:rPr>
              <a:t> (Ellen MacArthur Foundation initiative). (2016). </a:t>
            </a:r>
            <a:r>
              <a:rPr lang="en-US" sz="2000" b="0" i="1" strike="noStrike" spc="-1" dirty="0">
                <a:solidFill>
                  <a:srgbClr val="000000"/>
                </a:solidFill>
                <a:latin typeface="Arial"/>
                <a:ea typeface="Arial"/>
              </a:rPr>
              <a:t>Waste not, want not. Capturing the value of the circular economy through reverse logistics. An introduction to the reverse logistics maturity model: </a:t>
            </a:r>
            <a:r>
              <a:rPr lang="en-US" sz="2000" b="0" strike="noStrike" spc="-1" dirty="0">
                <a:solidFill>
                  <a:srgbClr val="000000"/>
                </a:solidFill>
                <a:latin typeface="Arial"/>
                <a:ea typeface="Arial"/>
                <a:hlinkClick r:id="rId4"/>
              </a:rPr>
              <a:t>https://www.dpdhl.com/content/dam/dpdhl/en/media-center/media-relations/documents/2018/circular-economy-reverse-logistics-maturity-model-042016.pdf</a:t>
            </a:r>
            <a:r>
              <a:rPr lang="en-US" sz="2000" b="0" strike="noStrike" spc="-1" dirty="0">
                <a:solidFill>
                  <a:srgbClr val="000000"/>
                </a:solidFill>
                <a:latin typeface="Arial"/>
                <a:ea typeface="Arial"/>
              </a:rPr>
              <a:t>  </a:t>
            </a:r>
          </a:p>
          <a:p>
            <a:pPr marL="0" marR="0" lvl="0" indent="0" algn="just" rtl="0">
              <a:lnSpc>
                <a:spcPct val="100000"/>
              </a:lnSpc>
              <a:spcBef>
                <a:spcPts val="0"/>
              </a:spcBef>
              <a:spcAft>
                <a:spcPts val="0"/>
              </a:spcAft>
              <a:buClr>
                <a:srgbClr val="000000"/>
              </a:buClr>
              <a:buSzPts val="2000"/>
              <a:buFont typeface="Arial"/>
              <a:buNone/>
            </a:pPr>
            <a:endParaRPr lang="es-ES" sz="2000" dirty="0">
              <a:solidFill>
                <a:schemeClr val="tx1"/>
              </a:solidFill>
            </a:endParaRPr>
          </a:p>
        </p:txBody>
      </p:sp>
      <p:pic>
        <p:nvPicPr>
          <p:cNvPr id="7" name="Imagen 6">
            <a:extLst>
              <a:ext uri="{FF2B5EF4-FFF2-40B4-BE49-F238E27FC236}">
                <a16:creationId xmlns:a16="http://schemas.microsoft.com/office/drawing/2014/main" id="{BA7DAA95-1CF9-9BFF-3C18-2E2BA3998F28}"/>
              </a:ext>
            </a:extLst>
          </p:cNvPr>
          <p:cNvPicPr>
            <a:picLocks noChangeAspect="1"/>
          </p:cNvPicPr>
          <p:nvPr/>
        </p:nvPicPr>
        <p:blipFill>
          <a:blip r:embed="rId5"/>
          <a:stretch>
            <a:fillRect/>
          </a:stretch>
        </p:blipFill>
        <p:spPr>
          <a:xfrm>
            <a:off x="7686946" y="5809598"/>
            <a:ext cx="988967" cy="823276"/>
          </a:xfrm>
          <a:prstGeom prst="rect">
            <a:avLst/>
          </a:prstGeom>
        </p:spPr>
      </p:pic>
    </p:spTree>
    <p:extLst>
      <p:ext uri="{BB962C8B-B14F-4D97-AF65-F5344CB8AC3E}">
        <p14:creationId xmlns:p14="http://schemas.microsoft.com/office/powerpoint/2010/main" val="3148004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s-ES"/>
              <a:t>8</a:t>
            </a:fld>
            <a:endParaRPr/>
          </a:p>
        </p:txBody>
      </p:sp>
      <p:sp>
        <p:nvSpPr>
          <p:cNvPr id="308" name="Google Shape;308;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lt1"/>
              </a:buClr>
              <a:buSzPts val="3959"/>
              <a:buFont typeface="Arial"/>
              <a:buNone/>
            </a:pPr>
            <a:r>
              <a:rPr lang="es-ES" sz="2800" b="0" i="0" u="none" strike="noStrike" cap="none" dirty="0" err="1">
                <a:solidFill>
                  <a:schemeClr val="lt1"/>
                </a:solidFill>
                <a:latin typeface="Arial"/>
                <a:ea typeface="Arial"/>
                <a:cs typeface="Arial"/>
                <a:sym typeface="Arial"/>
              </a:rPr>
              <a:t>Exercice</a:t>
            </a:r>
            <a:endParaRPr sz="2800" b="0" i="0" u="none" strike="noStrike" cap="none" dirty="0">
              <a:solidFill>
                <a:schemeClr val="lt1"/>
              </a:solidFill>
              <a:latin typeface="Arial"/>
              <a:ea typeface="Arial"/>
              <a:cs typeface="Arial"/>
              <a:sym typeface="Arial"/>
            </a:endParaRPr>
          </a:p>
        </p:txBody>
      </p:sp>
      <p:sp>
        <p:nvSpPr>
          <p:cNvPr id="309" name="Google Shape;309;g10b78f226a2_0_0"/>
          <p:cNvSpPr/>
          <p:nvPr/>
        </p:nvSpPr>
        <p:spPr>
          <a:xfrm>
            <a:off x="402330" y="1848299"/>
            <a:ext cx="8477700" cy="3659871"/>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just">
              <a:buSzPts val="2000"/>
            </a:pPr>
            <a:r>
              <a:rPr lang="fr-FR" sz="2000" dirty="0"/>
              <a:t>Pensez au dernier produit que vous avez retourné et </a:t>
            </a:r>
            <a:r>
              <a:rPr lang="fr-FR" sz="2000" dirty="0" err="1"/>
              <a:t>posez-vous</a:t>
            </a:r>
            <a:r>
              <a:rPr lang="fr-FR" sz="2000" dirty="0"/>
              <a:t> les questions suivantes</a:t>
            </a:r>
            <a:r>
              <a:rPr lang="en-US" sz="2000" b="0" i="0" u="none" strike="noStrike" cap="none" dirty="0">
                <a:solidFill>
                  <a:srgbClr val="000000"/>
                </a:solidFill>
                <a:latin typeface="Arial"/>
                <a:ea typeface="Arial"/>
                <a:cs typeface="Arial"/>
                <a:sym typeface="Arial"/>
              </a:rPr>
              <a:t>: </a:t>
            </a:r>
            <a:endParaRPr sz="20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000"/>
              <a:buFont typeface="Arial"/>
              <a:buNone/>
            </a:pPr>
            <a:endParaRPr sz="2000" b="0" i="0" u="none" strike="noStrike" cap="none" dirty="0">
              <a:solidFill>
                <a:srgbClr val="000000"/>
              </a:solidFill>
              <a:latin typeface="Arial"/>
              <a:ea typeface="Arial"/>
              <a:cs typeface="Arial"/>
              <a:sym typeface="Arial"/>
            </a:endParaRPr>
          </a:p>
          <a:p>
            <a:pPr marL="457200" lvl="0" indent="-457200" algn="just">
              <a:buSzPts val="2000"/>
              <a:buFont typeface="Arial"/>
              <a:buAutoNum type="alphaLcParenR"/>
            </a:pPr>
            <a:r>
              <a:rPr lang="fr-FR" sz="2000" dirty="0"/>
              <a:t>Comment ce retour a-t-il été géré ?
Selon vous, quel type de logistique inverse a été utilisé?
Pensez au colis et à l’itinéraire que vous pensez qu’il a parcouru jusqu’au fabricant ou au vendeur.
Pensez-vous que de la valeur a été créée dans le processus?
Comment pensez-vous que le processus aurait pu être optimisé ?
Que pensez-vous qu’il est arrivé au produit une fois que le vendeur l’a reçu?</a:t>
            </a:r>
            <a:endParaRPr lang="en-US" sz="2000" dirty="0"/>
          </a:p>
        </p:txBody>
      </p:sp>
    </p:spTree>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2384</TotalTime>
  <Words>763</Words>
  <Application>Microsoft Office PowerPoint</Application>
  <PresentationFormat>Affichage à l'écran (4:3)</PresentationFormat>
  <Paragraphs>59</Paragraphs>
  <Slides>8</Slides>
  <Notes>7</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Cambria</vt:lpstr>
      <vt:lpstr>Noto Sans Symbols</vt:lpstr>
      <vt:lpstr>Aspecto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i.virgel</dc:creator>
  <cp:lastModifiedBy>Emilie DE MIGUEL</cp:lastModifiedBy>
  <cp:revision>46</cp:revision>
  <dcterms:created xsi:type="dcterms:W3CDTF">2016-11-18T09:55:38Z</dcterms:created>
  <dcterms:modified xsi:type="dcterms:W3CDTF">2022-10-28T15:36:38Z</dcterms:modified>
</cp:coreProperties>
</file>