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56" r:id="rId2"/>
    <p:sldId id="257" r:id="rId3"/>
    <p:sldId id="295" r:id="rId4"/>
    <p:sldId id="296" r:id="rId5"/>
    <p:sldId id="261" r:id="rId6"/>
    <p:sldId id="272" r:id="rId7"/>
    <p:sldId id="297" r:id="rId8"/>
    <p:sldId id="274" r:id="rId9"/>
    <p:sldId id="298" r:id="rId10"/>
    <p:sldId id="273" r:id="rId11"/>
    <p:sldId id="269" r:id="rId12"/>
    <p:sldId id="266" r:id="rId13"/>
    <p:sldId id="270" r:id="rId14"/>
    <p:sldId id="271"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bzyEzC8tiMHWx6deNdtHXJhxg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oa" initials="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755" y="71"/>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194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94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477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63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256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390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5896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17" name="Google Shape;17;p7"/>
          <p:cNvSpPr txBox="1"/>
          <p:nvPr/>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science/article/pii/S2212827116313336?via%3Dihu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journal/environmental-and-sustainability-indicato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oecd.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oecd.org/env/indicators-modelling-outlooks/37551205.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lobalreporting.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ei.org/about-sei/press-room/euronews-another-planetary-boundary-exceed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citechdaily.com/earths-safe-planetary-boundary-for-pollutants-including-plastics-exceed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plca.jrc.ec.europa.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eplca.jrc.ec.europa.e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2.5.2</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83095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ctr"/>
            <a:r>
              <a:rPr lang="fr-FR" sz="2400" b="1" dirty="0">
                <a:solidFill>
                  <a:schemeClr val="dk1"/>
                </a:solidFill>
              </a:rPr>
              <a:t> Mesure et indicateurs liés à la durabilité et à la performance environnementales</a:t>
            </a:r>
            <a:endParaRPr lang="en-US" sz="2400" b="1" dirty="0">
              <a:solidFill>
                <a:schemeClr val="dk1"/>
              </a:solidFil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fr-FR" sz="2000" b="1" dirty="0">
                <a:solidFill>
                  <a:schemeClr val="lt1"/>
                </a:solidFill>
              </a:rPr>
              <a:t>CHAPITRE 2 : Opérations logistiques LMD et impacts</a:t>
            </a:r>
            <a:endParaRPr lang="fr-F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5 : Impacts environnementaux et sociaux de LMD </a:t>
            </a:r>
            <a:r>
              <a:rPr lang="fr-FR" sz="2000" b="1" dirty="0" err="1">
                <a:solidFill>
                  <a:schemeClr val="dk1"/>
                </a:solidFill>
              </a:rPr>
              <a:t>Logistics</a:t>
            </a:r>
            <a:endParaRPr lang="en-US"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10</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3</a:t>
            </a:r>
          </a:p>
        </p:txBody>
      </p:sp>
      <p:sp>
        <p:nvSpPr>
          <p:cNvPr id="80" name="Google Shape;80;g10b78f226a2_0_0"/>
          <p:cNvSpPr/>
          <p:nvPr/>
        </p:nvSpPr>
        <p:spPr>
          <a:xfrm>
            <a:off x="326575" y="1704724"/>
            <a:ext cx="8477700" cy="3973587"/>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lgn="just">
              <a:buSzPts val="2000"/>
            </a:pPr>
            <a:r>
              <a:rPr lang="fr-FR" sz="1600" dirty="0">
                <a:solidFill>
                  <a:schemeClr val="tx1"/>
                </a:solidFill>
              </a:rPr>
              <a:t>Dans cette section, vous trouverez un article scientifique sur les relations entre les indicateurs des limites planétaires (PB), de l’analyse du cycle de vie (ACV) et des objectifs de développement durable (ODD). 
</a:t>
            </a:r>
            <a:endParaRPr lang="en-GB" sz="1600" dirty="0">
              <a:solidFill>
                <a:schemeClr val="tx1"/>
              </a:solidFill>
            </a:endParaRPr>
          </a:p>
          <a:p>
            <a:pPr lvl="0" algn="just">
              <a:buSzPts val="2000"/>
            </a:pPr>
            <a:r>
              <a:rPr lang="fr-FR" sz="1600" dirty="0">
                <a:solidFill>
                  <a:schemeClr val="tx1"/>
                </a:solidFill>
              </a:rPr>
              <a:t>En cliquant sur l’hyperlien du titre, vous accéderez à la page de publication et téléchargerez l’article complet en PDF:
</a:t>
            </a: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r>
              <a:rPr lang="en-US" sz="1600" dirty="0">
                <a:solidFill>
                  <a:schemeClr val="tx1"/>
                </a:solidFill>
              </a:rPr>
              <a:t>Dong, Y., </a:t>
            </a:r>
            <a:r>
              <a:rPr lang="en-US" sz="1600" dirty="0" err="1">
                <a:solidFill>
                  <a:schemeClr val="tx1"/>
                </a:solidFill>
              </a:rPr>
              <a:t>Hauschild</a:t>
            </a:r>
            <a:r>
              <a:rPr lang="en-US" sz="1600" dirty="0">
                <a:solidFill>
                  <a:schemeClr val="tx1"/>
                </a:solidFill>
              </a:rPr>
              <a:t>, M. Z. (2017), </a:t>
            </a:r>
            <a:r>
              <a:rPr lang="en-US" sz="1600" dirty="0">
                <a:solidFill>
                  <a:schemeClr val="tx1"/>
                </a:solidFill>
                <a:hlinkClick r:id="rId3"/>
              </a:rPr>
              <a:t>Indicators for environmental sustainability</a:t>
            </a:r>
            <a:r>
              <a:rPr lang="en-US" sz="1600" dirty="0">
                <a:solidFill>
                  <a:schemeClr val="tx1"/>
                </a:solidFill>
              </a:rPr>
              <a:t>,  </a:t>
            </a:r>
            <a:r>
              <a:rPr lang="en-US" sz="1600" i="1" dirty="0">
                <a:solidFill>
                  <a:schemeClr val="tx1"/>
                </a:solidFill>
              </a:rPr>
              <a:t>Procedia  CIRP (Conference on Life Cycle Engineering)</a:t>
            </a:r>
            <a:r>
              <a:rPr lang="en-US" sz="1600" dirty="0">
                <a:solidFill>
                  <a:schemeClr val="tx1"/>
                </a:solidFill>
              </a:rPr>
              <a:t>, </a:t>
            </a:r>
            <a:r>
              <a:rPr lang="en-US" sz="1600" i="1" dirty="0">
                <a:solidFill>
                  <a:schemeClr val="tx1"/>
                </a:solidFill>
              </a:rPr>
              <a:t>61</a:t>
            </a:r>
            <a:r>
              <a:rPr lang="en-US" sz="1600" dirty="0">
                <a:solidFill>
                  <a:schemeClr val="tx1"/>
                </a:solidFill>
              </a:rPr>
              <a:t>,  697  –  702.</a:t>
            </a: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lvl="0" indent="0" algn="l" rtl="0">
              <a:spcBef>
                <a:spcPts val="0"/>
              </a:spcBef>
              <a:spcAft>
                <a:spcPts val="0"/>
              </a:spcAft>
              <a:buNone/>
            </a:pPr>
            <a:endParaRPr sz="1600" dirty="0">
              <a:solidFill>
                <a:srgbClr val="7F7F7F"/>
              </a:solidFill>
            </a:endParaRPr>
          </a:p>
          <a:p>
            <a:pPr marL="0" lvl="0" indent="0" algn="l" rtl="0">
              <a:spcBef>
                <a:spcPts val="0"/>
              </a:spcBef>
              <a:spcAft>
                <a:spcPts val="0"/>
              </a:spcAft>
              <a:buNone/>
            </a:pPr>
            <a:endParaRPr sz="16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16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600" b="0" i="0" u="none" strike="noStrike" cap="none" dirty="0">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E3938392-03DF-2BC9-D350-FDE99B184B7D}"/>
              </a:ext>
            </a:extLst>
          </p:cNvPr>
          <p:cNvPicPr>
            <a:picLocks noChangeAspect="1"/>
          </p:cNvPicPr>
          <p:nvPr/>
        </p:nvPicPr>
        <p:blipFill>
          <a:blip r:embed="rId4"/>
          <a:stretch>
            <a:fillRect/>
          </a:stretch>
        </p:blipFill>
        <p:spPr>
          <a:xfrm>
            <a:off x="440989" y="1822304"/>
            <a:ext cx="837876" cy="832639"/>
          </a:xfrm>
          <a:prstGeom prst="rect">
            <a:avLst/>
          </a:prstGeom>
        </p:spPr>
      </p:pic>
    </p:spTree>
    <p:extLst>
      <p:ext uri="{BB962C8B-B14F-4D97-AF65-F5344CB8AC3E}">
        <p14:creationId xmlns:p14="http://schemas.microsoft.com/office/powerpoint/2010/main" val="276254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11</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4</a:t>
            </a:r>
          </a:p>
        </p:txBody>
      </p:sp>
      <p:sp>
        <p:nvSpPr>
          <p:cNvPr id="80" name="Google Shape;80;g10b78f226a2_0_0"/>
          <p:cNvSpPr/>
          <p:nvPr/>
        </p:nvSpPr>
        <p:spPr>
          <a:xfrm>
            <a:off x="326575" y="1704724"/>
            <a:ext cx="8477700" cy="3973587"/>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lgn="just">
              <a:buSzPts val="2000"/>
            </a:pPr>
            <a:r>
              <a:rPr lang="fr-FR" sz="1600" dirty="0">
                <a:solidFill>
                  <a:schemeClr val="tx1"/>
                </a:solidFill>
              </a:rPr>
              <a:t>Dans cette section, vous trouverez des opinions faisant autorité de chercheurs définissant des critères scientifiques pour mesurer la durabilité environnementale de l’économie circulaire, de la gestion des déchets et de l’eau dans une perspective d’ACV. Vous trouverez également une discussion actualisée sur la croissance économique causant des difficultés environnementales, sur les systèmes d’indicateurs pour évaluer la résilience et la durabilité des infrastructures hydrauliques urbaines. 
</a:t>
            </a:r>
            <a:endParaRPr lang="en-GB" sz="1600" dirty="0">
              <a:solidFill>
                <a:schemeClr val="tx1"/>
              </a:solidFill>
            </a:endParaRPr>
          </a:p>
          <a:p>
            <a:pPr lvl="0" algn="just">
              <a:buSzPts val="2000"/>
            </a:pPr>
            <a:r>
              <a:rPr lang="fr-FR" sz="1600" dirty="0">
                <a:solidFill>
                  <a:schemeClr val="tx1"/>
                </a:solidFill>
              </a:rPr>
              <a:t>En cliquant sur l’hyperlien du titre, vous accéderez à l’Open Journal </a:t>
            </a:r>
            <a:r>
              <a:rPr lang="en-GB" sz="1600" dirty="0">
                <a:solidFill>
                  <a:schemeClr val="tx1"/>
                </a:solidFill>
              </a:rPr>
              <a:t>“</a:t>
            </a:r>
            <a:r>
              <a:rPr lang="en-GB" sz="1600" dirty="0">
                <a:solidFill>
                  <a:schemeClr val="tx1"/>
                </a:solidFill>
                <a:hlinkClick r:id="rId3"/>
              </a:rPr>
              <a:t>Environmental and Sustainability Indicators</a:t>
            </a:r>
            <a:r>
              <a:rPr lang="en-GB" sz="1600" dirty="0">
                <a:solidFill>
                  <a:schemeClr val="tx1"/>
                </a:solidFill>
              </a:rPr>
              <a:t>” </a:t>
            </a:r>
            <a:r>
              <a:rPr lang="fr-FR" sz="1600" dirty="0">
                <a:solidFill>
                  <a:schemeClr val="tx1"/>
                </a:solidFill>
              </a:rPr>
              <a:t>publié par Science Direct Portal.
</a:t>
            </a:r>
            <a:endParaRPr lang="en-GB" sz="1600" dirty="0">
              <a:solidFill>
                <a:schemeClr val="tx1"/>
              </a:solidFill>
            </a:endParaRPr>
          </a:p>
          <a:p>
            <a:pPr lvl="0" algn="just">
              <a:buSzPts val="2000"/>
            </a:pPr>
            <a:r>
              <a:rPr lang="fr-FR" sz="1600" dirty="0">
                <a:solidFill>
                  <a:schemeClr val="tx1"/>
                </a:solidFill>
              </a:rPr>
              <a:t>Les volumes de 2019 à 2022 sont consultables et téléchargeables gratuitement.
</a:t>
            </a:r>
            <a:endParaRPr lang="en-GB" sz="1600" dirty="0">
              <a:solidFill>
                <a:schemeClr val="tx1"/>
              </a:solidFill>
            </a:endParaRPr>
          </a:p>
          <a:p>
            <a:pPr marL="0" lvl="0" indent="0" algn="l" rtl="0">
              <a:spcBef>
                <a:spcPts val="0"/>
              </a:spcBef>
              <a:spcAft>
                <a:spcPts val="0"/>
              </a:spcAft>
              <a:buNone/>
            </a:pPr>
            <a:endParaRPr sz="1600" dirty="0">
              <a:solidFill>
                <a:srgbClr val="7F7F7F"/>
              </a:solidFill>
            </a:endParaRPr>
          </a:p>
          <a:p>
            <a:pPr marL="0" lvl="0" indent="0" algn="l" rtl="0">
              <a:spcBef>
                <a:spcPts val="0"/>
              </a:spcBef>
              <a:spcAft>
                <a:spcPts val="0"/>
              </a:spcAft>
              <a:buNone/>
            </a:pPr>
            <a:endParaRPr sz="16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16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600" b="0" i="0" u="none" strike="noStrike" cap="none" dirty="0">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011A5D31-91B1-401A-28C9-0780AB6975A5}"/>
              </a:ext>
            </a:extLst>
          </p:cNvPr>
          <p:cNvPicPr>
            <a:picLocks noChangeAspect="1"/>
          </p:cNvPicPr>
          <p:nvPr/>
        </p:nvPicPr>
        <p:blipFill>
          <a:blip r:embed="rId4"/>
          <a:stretch>
            <a:fillRect/>
          </a:stretch>
        </p:blipFill>
        <p:spPr>
          <a:xfrm>
            <a:off x="484531" y="1796179"/>
            <a:ext cx="837876" cy="832639"/>
          </a:xfrm>
          <a:prstGeom prst="rect">
            <a:avLst/>
          </a:prstGeom>
        </p:spPr>
      </p:pic>
    </p:spTree>
    <p:extLst>
      <p:ext uri="{BB962C8B-B14F-4D97-AF65-F5344CB8AC3E}">
        <p14:creationId xmlns:p14="http://schemas.microsoft.com/office/powerpoint/2010/main" val="314800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12</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5</a:t>
            </a:r>
          </a:p>
        </p:txBody>
      </p:sp>
      <p:sp>
        <p:nvSpPr>
          <p:cNvPr id="80" name="Google Shape;80;g10b78f226a2_0_0"/>
          <p:cNvSpPr/>
          <p:nvPr/>
        </p:nvSpPr>
        <p:spPr>
          <a:xfrm>
            <a:off x="326575" y="1704724"/>
            <a:ext cx="8477700" cy="3973587"/>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lnSpc>
                <a:spcPct val="150000"/>
              </a:lnSpc>
              <a:buSzPts val="2000"/>
            </a:pPr>
            <a:endParaRPr lang="en-GB" sz="1600" dirty="0">
              <a:solidFill>
                <a:schemeClr val="tx1"/>
              </a:solidFill>
            </a:endParaRPr>
          </a:p>
          <a:p>
            <a:pPr lvl="0" algn="just">
              <a:lnSpc>
                <a:spcPct val="150000"/>
              </a:lnSpc>
              <a:buSzPts val="2000"/>
            </a:pPr>
            <a:endParaRPr lang="en-GB" sz="1600" dirty="0">
              <a:solidFill>
                <a:schemeClr val="tx1"/>
              </a:solidFill>
            </a:endParaRPr>
          </a:p>
          <a:p>
            <a:pPr lvl="0" algn="just">
              <a:lnSpc>
                <a:spcPct val="150000"/>
              </a:lnSpc>
              <a:buSzPts val="2000"/>
            </a:pPr>
            <a:endParaRPr lang="en-GB" sz="1600" dirty="0">
              <a:solidFill>
                <a:schemeClr val="tx1"/>
              </a:solidFill>
            </a:endParaRPr>
          </a:p>
          <a:p>
            <a:pPr lvl="0" algn="just">
              <a:lnSpc>
                <a:spcPct val="150000"/>
              </a:lnSpc>
              <a:buSzPts val="2000"/>
            </a:pPr>
            <a:r>
              <a:rPr lang="fr-FR" sz="1600" dirty="0">
                <a:solidFill>
                  <a:schemeClr val="tx1"/>
                </a:solidFill>
              </a:rPr>
              <a:t>Dans cette section, vous trouverez une publication officielle de </a:t>
            </a:r>
            <a:r>
              <a:rPr lang="en-GB" sz="1600" b="1" dirty="0">
                <a:solidFill>
                  <a:schemeClr val="tx1"/>
                </a:solidFill>
                <a:hlinkClick r:id="rId3"/>
              </a:rPr>
              <a:t>OECD</a:t>
            </a:r>
            <a:r>
              <a:rPr lang="en-GB" sz="1600" dirty="0">
                <a:solidFill>
                  <a:schemeClr val="tx1"/>
                </a:solidFill>
              </a:rPr>
              <a:t> (Organization for Economic Co-operation and Development) à </a:t>
            </a:r>
            <a:r>
              <a:rPr lang="en-GB" sz="1600" dirty="0" err="1">
                <a:solidFill>
                  <a:schemeClr val="tx1"/>
                </a:solidFill>
              </a:rPr>
              <a:t>propos</a:t>
            </a:r>
            <a:r>
              <a:rPr lang="en-GB" sz="1600" dirty="0">
                <a:solidFill>
                  <a:schemeClr val="tx1"/>
                </a:solidFill>
              </a:rPr>
              <a:t> des </a:t>
            </a:r>
            <a:r>
              <a:rPr lang="en-GB" sz="1600" b="1" dirty="0">
                <a:solidFill>
                  <a:schemeClr val="tx1"/>
                </a:solidFill>
                <a:hlinkClick r:id="rId4"/>
              </a:rPr>
              <a:t>Key Environmental Indicators</a:t>
            </a:r>
            <a:r>
              <a:rPr lang="en-GB" sz="1600" dirty="0">
                <a:solidFill>
                  <a:schemeClr val="tx1"/>
                </a:solidFill>
                <a:hlinkClick r:id="rId4"/>
              </a:rPr>
              <a:t> </a:t>
            </a:r>
            <a:r>
              <a:rPr lang="fr-FR" sz="1600" dirty="0">
                <a:solidFill>
                  <a:schemeClr val="tx1"/>
                </a:solidFill>
              </a:rPr>
              <a:t>sur le thème du changement climatique, de la couche d’ozone, de la gestion des déchets, de la qualité de l’air et de la consommation d’énergie (OCDE, (2008), Indicateurs environnementaux clés, Direction de l’environnement de l’OCDE, Paris, France).
En cliquant sur le lien, vous aurez un accès direct à la publication en PDF.
</a:t>
            </a:r>
            <a:endParaRPr lang="en-GB" sz="1600" dirty="0">
              <a:solidFill>
                <a:schemeClr val="tx1"/>
              </a:solidFill>
            </a:endParaRPr>
          </a:p>
          <a:p>
            <a:pPr marL="0" lvl="0" indent="0" algn="l" rtl="0">
              <a:lnSpc>
                <a:spcPct val="150000"/>
              </a:lnSpc>
              <a:spcBef>
                <a:spcPts val="0"/>
              </a:spcBef>
              <a:spcAft>
                <a:spcPts val="0"/>
              </a:spcAft>
              <a:buNone/>
            </a:pPr>
            <a:endParaRPr sz="1600" dirty="0">
              <a:solidFill>
                <a:srgbClr val="7F7F7F"/>
              </a:solidFill>
            </a:endParaRPr>
          </a:p>
          <a:p>
            <a:pPr marL="0" lvl="0" indent="0" algn="l" rtl="0">
              <a:lnSpc>
                <a:spcPct val="150000"/>
              </a:lnSpc>
              <a:spcBef>
                <a:spcPts val="0"/>
              </a:spcBef>
              <a:spcAft>
                <a:spcPts val="0"/>
              </a:spcAft>
              <a:buNone/>
            </a:pPr>
            <a:endParaRPr sz="1600" dirty="0">
              <a:solidFill>
                <a:schemeClr val="lt1"/>
              </a:solidFill>
            </a:endParaRPr>
          </a:p>
          <a:p>
            <a:pPr marL="0" marR="0" lvl="0" indent="0" algn="l" rtl="0">
              <a:lnSpc>
                <a:spcPct val="150000"/>
              </a:lnSpc>
              <a:spcBef>
                <a:spcPts val="0"/>
              </a:spcBef>
              <a:spcAft>
                <a:spcPts val="0"/>
              </a:spcAft>
              <a:buClr>
                <a:srgbClr val="000000"/>
              </a:buClr>
              <a:buSzPts val="2000"/>
              <a:buFont typeface="Arial"/>
              <a:buNone/>
            </a:pPr>
            <a:endParaRPr sz="1600" dirty="0">
              <a:solidFill>
                <a:srgbClr val="7F7F7F"/>
              </a:solidFill>
            </a:endParaRPr>
          </a:p>
          <a:p>
            <a:pPr marL="0" marR="0" lvl="0" indent="0" algn="l" rtl="0">
              <a:lnSpc>
                <a:spcPct val="150000"/>
              </a:lnSpc>
              <a:spcBef>
                <a:spcPts val="0"/>
              </a:spcBef>
              <a:spcAft>
                <a:spcPts val="0"/>
              </a:spcAft>
              <a:buClr>
                <a:srgbClr val="000000"/>
              </a:buClr>
              <a:buSzPts val="2000"/>
              <a:buFont typeface="Arial"/>
              <a:buNone/>
            </a:pPr>
            <a:endParaRPr sz="1600" b="0" i="0" u="none" strike="noStrike" cap="none" dirty="0">
              <a:solidFill>
                <a:srgbClr val="7F7F7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1600" b="0" i="0" u="none" strike="noStrike" cap="none" dirty="0">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99660331-8868-BE3F-9A48-16353CB10A95}"/>
              </a:ext>
            </a:extLst>
          </p:cNvPr>
          <p:cNvPicPr>
            <a:picLocks noChangeAspect="1"/>
          </p:cNvPicPr>
          <p:nvPr/>
        </p:nvPicPr>
        <p:blipFill>
          <a:blip r:embed="rId5"/>
          <a:stretch>
            <a:fillRect/>
          </a:stretch>
        </p:blipFill>
        <p:spPr>
          <a:xfrm>
            <a:off x="519366" y="1870187"/>
            <a:ext cx="837876" cy="8326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13</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6</a:t>
            </a:r>
          </a:p>
        </p:txBody>
      </p:sp>
      <p:sp>
        <p:nvSpPr>
          <p:cNvPr id="80" name="Google Shape;80;g10b78f226a2_0_0"/>
          <p:cNvSpPr/>
          <p:nvPr/>
        </p:nvSpPr>
        <p:spPr>
          <a:xfrm>
            <a:off x="326575" y="1704724"/>
            <a:ext cx="8477700" cy="3007953"/>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lnSpc>
                <a:spcPct val="150000"/>
              </a:lnSpc>
              <a:buSzPts val="2000"/>
            </a:pPr>
            <a:endParaRPr lang="en-GB" sz="1600" dirty="0">
              <a:solidFill>
                <a:schemeClr val="tx1"/>
              </a:solidFill>
            </a:endParaRPr>
          </a:p>
          <a:p>
            <a:pPr lvl="0" algn="just">
              <a:lnSpc>
                <a:spcPct val="150000"/>
              </a:lnSpc>
              <a:buSzPts val="2000"/>
            </a:pPr>
            <a:endParaRPr lang="en-GB" sz="1600" dirty="0">
              <a:solidFill>
                <a:schemeClr val="tx1"/>
              </a:solidFill>
            </a:endParaRPr>
          </a:p>
          <a:p>
            <a:pPr lvl="0" algn="just">
              <a:lnSpc>
                <a:spcPct val="150000"/>
              </a:lnSpc>
              <a:buSzPts val="2000"/>
            </a:pPr>
            <a:endParaRPr lang="en-GB" sz="1600" dirty="0">
              <a:solidFill>
                <a:schemeClr val="tx1"/>
              </a:solidFill>
            </a:endParaRPr>
          </a:p>
          <a:p>
            <a:pPr lvl="0" algn="just">
              <a:lnSpc>
                <a:spcPct val="150000"/>
              </a:lnSpc>
              <a:buSzPts val="2000"/>
            </a:pPr>
            <a:r>
              <a:rPr lang="fr-FR" sz="1600" dirty="0">
                <a:solidFill>
                  <a:schemeClr val="tx1"/>
                </a:solidFill>
              </a:rPr>
              <a:t>Dans cette section, vous aurez accès au site officiel du </a:t>
            </a:r>
            <a:r>
              <a:rPr lang="it-IT" sz="1600" b="1" dirty="0">
                <a:solidFill>
                  <a:schemeClr val="tx1"/>
                </a:solidFill>
                <a:hlinkClick r:id="rId3"/>
              </a:rPr>
              <a:t>Global Reporting Initiative </a:t>
            </a:r>
            <a:r>
              <a:rPr lang="it-IT" sz="1600" b="1" dirty="0">
                <a:solidFill>
                  <a:schemeClr val="tx1"/>
                </a:solidFill>
              </a:rPr>
              <a:t>(GRI) </a:t>
            </a:r>
            <a:r>
              <a:rPr lang="it-IT" sz="1600" dirty="0">
                <a:solidFill>
                  <a:schemeClr val="tx1"/>
                </a:solidFill>
              </a:rPr>
              <a:t>normes.</a:t>
            </a:r>
          </a:p>
          <a:p>
            <a:pPr lvl="0" algn="just">
              <a:lnSpc>
                <a:spcPct val="150000"/>
              </a:lnSpc>
              <a:buSzPts val="2000"/>
            </a:pPr>
            <a:r>
              <a:rPr lang="fr-FR" sz="1600" dirty="0">
                <a:solidFill>
                  <a:schemeClr val="tx1"/>
                </a:solidFill>
              </a:rPr>
              <a:t>En cliquant sur le lien, vous aurez un accès direct aux critères et modèles de </a:t>
            </a:r>
            <a:r>
              <a:rPr lang="fr-FR" sz="1600" dirty="0" err="1">
                <a:solidFill>
                  <a:schemeClr val="tx1"/>
                </a:solidFill>
              </a:rPr>
              <a:t>reporting</a:t>
            </a:r>
            <a:r>
              <a:rPr lang="fr-FR" sz="1600" dirty="0">
                <a:solidFill>
                  <a:schemeClr val="tx1"/>
                </a:solidFill>
              </a:rPr>
              <a:t> selon les secteurs pertinents, ainsi qu’aux normes classifiées disponibles dans différentes langues principales.
</a:t>
            </a:r>
            <a:endParaRPr lang="en-GB" sz="1600" dirty="0">
              <a:solidFill>
                <a:schemeClr val="tx1"/>
              </a:solidFill>
            </a:endParaRPr>
          </a:p>
          <a:p>
            <a:pPr marL="0" lvl="0" indent="0" algn="l" rtl="0">
              <a:lnSpc>
                <a:spcPct val="150000"/>
              </a:lnSpc>
              <a:spcBef>
                <a:spcPts val="0"/>
              </a:spcBef>
              <a:spcAft>
                <a:spcPts val="0"/>
              </a:spcAft>
              <a:buNone/>
            </a:pPr>
            <a:endParaRPr sz="1600" dirty="0">
              <a:solidFill>
                <a:srgbClr val="7F7F7F"/>
              </a:solidFill>
            </a:endParaRPr>
          </a:p>
          <a:p>
            <a:pPr marL="0" lvl="0" indent="0" algn="l" rtl="0">
              <a:lnSpc>
                <a:spcPct val="150000"/>
              </a:lnSpc>
              <a:spcBef>
                <a:spcPts val="0"/>
              </a:spcBef>
              <a:spcAft>
                <a:spcPts val="0"/>
              </a:spcAft>
              <a:buNone/>
            </a:pPr>
            <a:endParaRPr sz="1600" dirty="0">
              <a:solidFill>
                <a:schemeClr val="lt1"/>
              </a:solidFill>
            </a:endParaRPr>
          </a:p>
          <a:p>
            <a:pPr marL="0" marR="0" lvl="0" indent="0" algn="l" rtl="0">
              <a:lnSpc>
                <a:spcPct val="150000"/>
              </a:lnSpc>
              <a:spcBef>
                <a:spcPts val="0"/>
              </a:spcBef>
              <a:spcAft>
                <a:spcPts val="0"/>
              </a:spcAft>
              <a:buClr>
                <a:srgbClr val="000000"/>
              </a:buClr>
              <a:buSzPts val="2000"/>
              <a:buFont typeface="Arial"/>
              <a:buNone/>
            </a:pPr>
            <a:endParaRPr sz="1600" dirty="0">
              <a:solidFill>
                <a:srgbClr val="7F7F7F"/>
              </a:solidFill>
            </a:endParaRPr>
          </a:p>
          <a:p>
            <a:pPr marL="0" marR="0" lvl="0" indent="0" algn="l" rtl="0">
              <a:lnSpc>
                <a:spcPct val="150000"/>
              </a:lnSpc>
              <a:spcBef>
                <a:spcPts val="0"/>
              </a:spcBef>
              <a:spcAft>
                <a:spcPts val="0"/>
              </a:spcAft>
              <a:buClr>
                <a:srgbClr val="000000"/>
              </a:buClr>
              <a:buSzPts val="2000"/>
              <a:buFont typeface="Arial"/>
              <a:buNone/>
            </a:pPr>
            <a:endParaRPr sz="1600" b="0" i="0" u="none" strike="noStrike" cap="none" dirty="0">
              <a:solidFill>
                <a:srgbClr val="7F7F7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1600" b="0" i="0" u="none" strike="noStrike" cap="none" dirty="0">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FDA609DE-12E0-D2D9-779F-4A5FC6012AC7}"/>
              </a:ext>
            </a:extLst>
          </p:cNvPr>
          <p:cNvPicPr>
            <a:picLocks noChangeAspect="1"/>
          </p:cNvPicPr>
          <p:nvPr/>
        </p:nvPicPr>
        <p:blipFill>
          <a:blip r:embed="rId4"/>
          <a:stretch>
            <a:fillRect/>
          </a:stretch>
        </p:blipFill>
        <p:spPr>
          <a:xfrm>
            <a:off x="510658" y="1883265"/>
            <a:ext cx="837876" cy="832639"/>
          </a:xfrm>
          <a:prstGeom prst="rect">
            <a:avLst/>
          </a:prstGeom>
        </p:spPr>
      </p:pic>
    </p:spTree>
    <p:extLst>
      <p:ext uri="{BB962C8B-B14F-4D97-AF65-F5344CB8AC3E}">
        <p14:creationId xmlns:p14="http://schemas.microsoft.com/office/powerpoint/2010/main" val="308225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14</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err="1">
                <a:solidFill>
                  <a:schemeClr val="lt1"/>
                </a:solidFill>
              </a:rPr>
              <a:t>Exercices</a:t>
            </a:r>
            <a:r>
              <a:rPr lang="en-GB" sz="2800" dirty="0">
                <a:solidFill>
                  <a:schemeClr val="lt1"/>
                </a:solidFill>
              </a:rPr>
              <a:t>: Questions ouvertes</a:t>
            </a:r>
          </a:p>
        </p:txBody>
      </p:sp>
      <p:sp>
        <p:nvSpPr>
          <p:cNvPr id="80" name="Google Shape;80;g10b78f226a2_0_0"/>
          <p:cNvSpPr/>
          <p:nvPr/>
        </p:nvSpPr>
        <p:spPr>
          <a:xfrm>
            <a:off x="326575" y="1704724"/>
            <a:ext cx="8477700" cy="48151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1600" dirty="0">
                <a:solidFill>
                  <a:schemeClr val="tx1"/>
                </a:solidFill>
              </a:rPr>
              <a:t>Veuillez réfléchir et essayer de répondre avec vos propres mots aux questions ouvertes suivantes, conçues pour vous aider à maîtriser les sujets de cette capsule:</a:t>
            </a:r>
          </a:p>
          <a:p>
            <a:pPr lvl="0" algn="just">
              <a:buSzPts val="2000"/>
            </a:pPr>
            <a:r>
              <a:rPr lang="fr-FR" sz="1600" dirty="0">
                <a:solidFill>
                  <a:schemeClr val="tx1"/>
                </a:solidFill>
              </a:rPr>
              <a:t>
Comment les KPI environnementaux peuvent-ils aider les opérateurs économiques à comprendre leur impact sur la santé humaine et sur les ressources naturelles ?</a:t>
            </a:r>
          </a:p>
          <a:p>
            <a:pPr lvl="0" algn="just">
              <a:buSzPts val="2000"/>
            </a:pPr>
            <a:r>
              <a:rPr lang="fr-FR" sz="1600" dirty="0">
                <a:solidFill>
                  <a:schemeClr val="tx1"/>
                </a:solidFill>
              </a:rPr>
              <a:t>
Comment la logistique et LMD peuvent-ils tirer le meilleur parti de l’approche ACV pour réduire son empreinte carbone tout en prenant soin de la rentabilité et de la performance ?</a:t>
            </a:r>
          </a:p>
          <a:p>
            <a:pPr lvl="0" algn="just">
              <a:buSzPts val="2000"/>
            </a:pPr>
            <a:r>
              <a:rPr lang="fr-FR" sz="1600" dirty="0">
                <a:solidFill>
                  <a:schemeClr val="tx1"/>
                </a:solidFill>
              </a:rPr>
              <a:t>
Comment le secteur LMD peut-il bénéficier des normes internationales offertes par le cadre de la Global </a:t>
            </a:r>
            <a:r>
              <a:rPr lang="fr-FR" sz="1600" dirty="0" err="1">
                <a:solidFill>
                  <a:schemeClr val="tx1"/>
                </a:solidFill>
              </a:rPr>
              <a:t>Reporting</a:t>
            </a:r>
            <a:r>
              <a:rPr lang="fr-FR" sz="1600" dirty="0">
                <a:solidFill>
                  <a:schemeClr val="tx1"/>
                </a:solidFill>
              </a:rPr>
              <a:t> Initiative pour la gestion et la communication d’informations non financières d’entreprise sur la durabilité ?
</a:t>
            </a: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6F882BA7-39DB-C689-6D26-140E6C2166A2}"/>
              </a:ext>
            </a:extLst>
          </p:cNvPr>
          <p:cNvPicPr>
            <a:picLocks noChangeAspect="1"/>
          </p:cNvPicPr>
          <p:nvPr/>
        </p:nvPicPr>
        <p:blipFill>
          <a:blip r:embed="rId3"/>
          <a:stretch>
            <a:fillRect/>
          </a:stretch>
        </p:blipFill>
        <p:spPr>
          <a:xfrm>
            <a:off x="7046913" y="4847961"/>
            <a:ext cx="1445074" cy="1369959"/>
          </a:xfrm>
          <a:prstGeom prst="rect">
            <a:avLst/>
          </a:prstGeom>
        </p:spPr>
      </p:pic>
    </p:spTree>
    <p:extLst>
      <p:ext uri="{BB962C8B-B14F-4D97-AF65-F5344CB8AC3E}">
        <p14:creationId xmlns:p14="http://schemas.microsoft.com/office/powerpoint/2010/main" val="34093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 :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Capsule </a:t>
            </a:r>
            <a:r>
              <a:rPr lang="en-GB" sz="2000" b="1" dirty="0" err="1">
                <a:solidFill>
                  <a:srgbClr val="18C320"/>
                </a:solidFill>
              </a:rPr>
              <a:t>liée</a:t>
            </a:r>
            <a:r>
              <a:rPr lang="en-GB" sz="2000" b="1" dirty="0">
                <a:solidFill>
                  <a:srgbClr val="18C320"/>
                </a:solidFill>
              </a:rPr>
              <a:t> à:</a:t>
            </a:r>
            <a:endParaRPr lang="en-GB" sz="2000" b="0" i="0" u="none" strike="noStrike" cap="none" dirty="0">
              <a:solidFill>
                <a:srgbClr val="18C320"/>
              </a:solidFill>
              <a:latin typeface="Arial"/>
              <a:ea typeface="Arial"/>
              <a:cs typeface="Arial"/>
              <a:sym typeface="Arial"/>
            </a:endParaRPr>
          </a:p>
        </p:txBody>
      </p:sp>
      <p:sp>
        <p:nvSpPr>
          <p:cNvPr id="37" name="Google Shape;37;g10b78f225a7_0_0"/>
          <p:cNvSpPr txBox="1"/>
          <p:nvPr/>
        </p:nvSpPr>
        <p:spPr>
          <a:xfrm>
            <a:off x="4793300" y="2915075"/>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fr-FR" sz="1600" dirty="0">
                <a:solidFill>
                  <a:schemeClr val="tx1"/>
                </a:solidFill>
              </a:rPr>
              <a:t>Lien vers les sujets des capsules </a:t>
            </a:r>
            <a:r>
              <a:rPr lang="en-US" sz="1600" dirty="0">
                <a:solidFill>
                  <a:schemeClr val="tx1"/>
                </a:solidFill>
              </a:rPr>
              <a:t>1.3.5, 2.4.1, 2.4.2, 2.4.4, 2.4.5, 2.5.1, 3.3.3</a:t>
            </a: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Auteurs: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Cisita Parma </a:t>
            </a:r>
            <a:r>
              <a:rPr lang="en-US" sz="1600" dirty="0" err="1">
                <a:solidFill>
                  <a:schemeClr val="dk1"/>
                </a:solidFill>
              </a:rPr>
              <a:t>scarl</a:t>
            </a:r>
            <a:r>
              <a:rPr lang="en-US" sz="1600" dirty="0">
                <a:solidFill>
                  <a:schemeClr val="dk1"/>
                </a:solidFill>
              </a:rPr>
              <a:t> &amp; SUSMILE Consortium </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
        <p:nvSpPr>
          <p:cNvPr id="2" name="Google Shape;36;g10b78f225a7_0_0">
            <a:extLst>
              <a:ext uri="{FF2B5EF4-FFF2-40B4-BE49-F238E27FC236}">
                <a16:creationId xmlns:a16="http://schemas.microsoft.com/office/drawing/2014/main" id="{26868828-9C4F-3618-7AD5-2418381CC29E}"/>
              </a:ext>
            </a:extLst>
          </p:cNvPr>
          <p:cNvSpPr txBox="1"/>
          <p:nvPr/>
        </p:nvSpPr>
        <p:spPr>
          <a:xfrm>
            <a:off x="4689180" y="1366700"/>
            <a:ext cx="4160400" cy="1077178"/>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just">
              <a:buSzPts val="3200"/>
            </a:pPr>
            <a:r>
              <a:rPr lang="fr-FR" sz="1600" dirty="0">
                <a:solidFill>
                  <a:schemeClr val="dk1"/>
                </a:solidFill>
              </a:rPr>
              <a:t>L’unité 4 sur les demandes et les tendances sociétales, introduisant le sujet de la durabilité, devrait être faite avant cette capsule</a:t>
            </a:r>
            <a:endParaRPr sz="200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err="1">
                <a:solidFill>
                  <a:schemeClr val="bg1"/>
                </a:solidFill>
              </a:rPr>
              <a:t>Objectifs</a:t>
            </a:r>
            <a:r>
              <a:rPr lang="en-GB" sz="2800" dirty="0">
                <a:solidFill>
                  <a:schemeClr val="bg1"/>
                </a:solidFill>
              </a:rPr>
              <a:t> de la capsule</a:t>
            </a:r>
            <a:endParaRPr lang="en-GB" dirty="0"/>
          </a:p>
        </p:txBody>
      </p:sp>
      <p:sp>
        <p:nvSpPr>
          <p:cNvPr id="4" name="3 Rectángulo"/>
          <p:cNvSpPr/>
          <p:nvPr/>
        </p:nvSpPr>
        <p:spPr>
          <a:xfrm>
            <a:off x="313509" y="1586972"/>
            <a:ext cx="8464731" cy="2154436"/>
          </a:xfrm>
          <a:prstGeom prst="rect">
            <a:avLst/>
          </a:prstGeom>
          <a:ln>
            <a:solidFill>
              <a:schemeClr val="tx1">
                <a:lumMod val="50000"/>
                <a:lumOff val="50000"/>
              </a:schemeClr>
            </a:solidFill>
            <a:prstDash val="dash"/>
          </a:ln>
        </p:spPr>
        <p:txBody>
          <a:bodyPr wrap="square">
            <a:spAutoFit/>
          </a:bodyPr>
          <a:lstStyle/>
          <a:p>
            <a:pPr algn="just"/>
            <a:r>
              <a:rPr lang="fr-FR" sz="2000" dirty="0">
                <a:latin typeface="+mj-lt"/>
              </a:rPr>
              <a:t>Cette capsule s’appuie sur des sources documentaires externes qui ont été soigneusement sélectionnées pour offrir aux apprenants un aperçu des indicateurs de performance clés (KPI) pour la durabilité environnementale et la performance à partir d’articles scientifiques sélectionnés ou d’organismes internationaux reconnus réglementant et certifiant les rapports de durabilité. </a:t>
            </a:r>
          </a:p>
          <a:p>
            <a:pPr algn="just"/>
            <a:endParaRPr lang="en-GB" dirty="0"/>
          </a:p>
        </p:txBody>
      </p:sp>
      <p:graphicFrame>
        <p:nvGraphicFramePr>
          <p:cNvPr id="6" name="5 Tabla"/>
          <p:cNvGraphicFramePr>
            <a:graphicFrameLocks noGrp="1"/>
          </p:cNvGraphicFramePr>
          <p:nvPr>
            <p:extLst>
              <p:ext uri="{D42A27DB-BD31-4B8C-83A1-F6EECF244321}">
                <p14:modId xmlns:p14="http://schemas.microsoft.com/office/powerpoint/2010/main" val="2035818221"/>
              </p:ext>
            </p:extLst>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err="1">
                          <a:solidFill>
                            <a:srgbClr val="FFFFFF"/>
                          </a:solidFill>
                          <a:latin typeface="+mn-lt"/>
                        </a:rPr>
                        <a:t>Catégorie</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Document, source</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a:solidFill>
                            <a:schemeClr val="tx1"/>
                          </a:solidFill>
                          <a:latin typeface="Arial"/>
                        </a:rPr>
                        <a:t>X</a:t>
                      </a:r>
                      <a:endParaRPr lang="es-ES" sz="140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608130681"/>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err="1">
                          <a:solidFill>
                            <a:srgbClr val="FFFFFF"/>
                          </a:solidFill>
                          <a:latin typeface="Arial"/>
                        </a:rPr>
                        <a:t>Exercices</a:t>
                      </a:r>
                      <a:r>
                        <a:rPr lang="en-GB" sz="1800" b="0" i="0" u="none" strike="noStrike" noProof="0" dirty="0">
                          <a:solidFill>
                            <a:srgbClr val="FFFFFF"/>
                          </a:solidFill>
                          <a:latin typeface="Arial"/>
                        </a:rPr>
                        <a:t> </a:t>
                      </a:r>
                      <a:r>
                        <a:rPr lang="en-GB" sz="1800" b="0" i="0" u="none" strike="noStrike" noProof="0" dirty="0" err="1">
                          <a:solidFill>
                            <a:srgbClr val="FFFFFF"/>
                          </a:solidFill>
                          <a:latin typeface="+mn-lt"/>
                        </a:rPr>
                        <a:t>inclus</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a:solidFill>
                            <a:schemeClr val="tx1"/>
                          </a:solidFill>
                          <a:latin typeface="Arial"/>
                        </a:rPr>
                        <a:t>YES</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786593162"/>
              </p:ext>
            </p:extLst>
          </p:nvPr>
        </p:nvGraphicFramePr>
        <p:xfrm>
          <a:off x="339634" y="6065134"/>
          <a:ext cx="8477795" cy="616904"/>
        </p:xfrm>
        <a:graphic>
          <a:graphicData uri="http://schemas.openxmlformats.org/drawingml/2006/table">
            <a:tbl>
              <a:tblPr/>
              <a:tblGrid>
                <a:gridCol w="2468339">
                  <a:extLst>
                    <a:ext uri="{9D8B030D-6E8A-4147-A177-3AD203B41FA5}">
                      <a16:colId xmlns:a16="http://schemas.microsoft.com/office/drawing/2014/main" val="20000"/>
                    </a:ext>
                  </a:extLst>
                </a:gridCol>
                <a:gridCol w="2003152">
                  <a:extLst>
                    <a:ext uri="{9D8B030D-6E8A-4147-A177-3AD203B41FA5}">
                      <a16:colId xmlns:a16="http://schemas.microsoft.com/office/drawing/2014/main" val="20001"/>
                    </a:ext>
                  </a:extLst>
                </a:gridCol>
                <a:gridCol w="2003152">
                  <a:extLst>
                    <a:ext uri="{9D8B030D-6E8A-4147-A177-3AD203B41FA5}">
                      <a16:colId xmlns:a16="http://schemas.microsoft.com/office/drawing/2014/main" val="3062378179"/>
                    </a:ext>
                  </a:extLst>
                </a:gridCol>
                <a:gridCol w="2003152">
                  <a:extLst>
                    <a:ext uri="{9D8B030D-6E8A-4147-A177-3AD203B41FA5}">
                      <a16:colId xmlns:a16="http://schemas.microsoft.com/office/drawing/2014/main" val="3088573255"/>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err="1">
                          <a:solidFill>
                            <a:schemeClr val="tx1"/>
                          </a:solidFill>
                          <a:latin typeface="Arial"/>
                        </a:rPr>
                        <a:t>Contenu</a:t>
                      </a:r>
                      <a:endParaRPr lang="es-ES" sz="1800" b="0" i="0" u="none" strike="noStrike" dirty="0">
                        <a:solidFill>
                          <a:schemeClr val="tx1"/>
                        </a:solidFill>
                        <a:latin typeface="Arial"/>
                      </a:endParaRPr>
                    </a:p>
                    <a:p>
                      <a:pPr algn="just" rtl="0" fontAlgn="t">
                        <a:spcBef>
                          <a:spcPts val="0"/>
                        </a:spcBef>
                        <a:spcAft>
                          <a:spcPts val="0"/>
                        </a:spcAft>
                      </a:pPr>
                      <a:r>
                        <a:rPr lang="es-ES" sz="1800" b="0" i="0" u="none" strike="noStrike" dirty="0">
                          <a:solidFill>
                            <a:srgbClr val="7F7F7F"/>
                          </a:solidFill>
                          <a:latin typeface="Arial"/>
                        </a:rPr>
                        <a:t>20      </a:t>
                      </a:r>
                      <a:r>
                        <a:rPr lang="es-ES" sz="1800" b="0" i="0" u="none" strike="noStrike" dirty="0">
                          <a:solidFill>
                            <a:schemeClr val="tx1"/>
                          </a:solidFill>
                          <a:latin typeface="Arial"/>
                        </a:rPr>
                        <a:t>Minutes</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just" rtl="0" fontAlgn="t">
                        <a:spcBef>
                          <a:spcPts val="0"/>
                        </a:spcBef>
                        <a:spcAft>
                          <a:spcPts val="0"/>
                        </a:spcAft>
                      </a:pPr>
                      <a:r>
                        <a:rPr lang="es-ES" sz="1800" dirty="0" err="1">
                          <a:solidFill>
                            <a:schemeClr val="tx1"/>
                          </a:solidFill>
                        </a:rPr>
                        <a:t>Exercices</a:t>
                      </a:r>
                      <a:endParaRPr lang="es-ES" sz="1800" dirty="0">
                        <a:solidFill>
                          <a:schemeClr val="tx1"/>
                        </a:solidFill>
                      </a:endParaRPr>
                    </a:p>
                    <a:p>
                      <a:pPr algn="just" rtl="0" fontAlgn="t">
                        <a:spcBef>
                          <a:spcPts val="0"/>
                        </a:spcBef>
                        <a:spcAft>
                          <a:spcPts val="0"/>
                        </a:spcAft>
                      </a:pPr>
                      <a:r>
                        <a:rPr lang="es-ES" sz="1800" b="0" i="0" u="none" strike="noStrike" cap="none" dirty="0">
                          <a:solidFill>
                            <a:srgbClr val="7F7F7F"/>
                          </a:solidFill>
                          <a:latin typeface="Arial"/>
                          <a:ea typeface="+mn-ea"/>
                          <a:cs typeface="+mn-cs"/>
                          <a:sym typeface="Arial"/>
                        </a:rPr>
                        <a:t>5   </a:t>
                      </a:r>
                      <a:r>
                        <a:rPr lang="es-ES" sz="1800" dirty="0">
                          <a:solidFill>
                            <a:schemeClr val="tx1"/>
                          </a:solidFill>
                        </a:rPr>
                        <a:t>Minutes</a:t>
                      </a: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just" rtl="0" fontAlgn="t">
                        <a:spcBef>
                          <a:spcPts val="0"/>
                        </a:spcBef>
                        <a:spcAft>
                          <a:spcPts val="0"/>
                        </a:spcAft>
                      </a:pPr>
                      <a:r>
                        <a:rPr lang="es-ES" sz="1800" dirty="0" err="1">
                          <a:solidFill>
                            <a:schemeClr val="tx1"/>
                          </a:solidFill>
                        </a:rPr>
                        <a:t>Matériaux</a:t>
                      </a:r>
                      <a:r>
                        <a:rPr lang="es-ES" sz="1800" dirty="0">
                          <a:solidFill>
                            <a:schemeClr val="tx1"/>
                          </a:solidFill>
                        </a:rPr>
                        <a:t> </a:t>
                      </a:r>
                      <a:r>
                        <a:rPr lang="es-ES" sz="1800" dirty="0" err="1">
                          <a:solidFill>
                            <a:schemeClr val="tx1"/>
                          </a:solidFill>
                        </a:rPr>
                        <a:t>suppl</a:t>
                      </a:r>
                      <a:r>
                        <a:rPr lang="es-ES" sz="1800" dirty="0">
                          <a:solidFill>
                            <a:schemeClr val="tx1"/>
                          </a:solidFill>
                        </a:rPr>
                        <a:t>.
</a:t>
                      </a:r>
                      <a:r>
                        <a:rPr lang="es-ES" sz="1800" b="0" i="0" u="none" strike="noStrike" cap="none" dirty="0">
                          <a:solidFill>
                            <a:srgbClr val="7F7F7F"/>
                          </a:solidFill>
                          <a:latin typeface="Arial"/>
                          <a:ea typeface="+mn-ea"/>
                          <a:cs typeface="+mn-cs"/>
                          <a:sym typeface="Arial"/>
                        </a:rPr>
                        <a:t>60</a:t>
                      </a:r>
                      <a:r>
                        <a:rPr lang="es-ES" sz="1800" dirty="0">
                          <a:solidFill>
                            <a:schemeClr val="tx1"/>
                          </a:solidFill>
                        </a:rPr>
                        <a:t> Minutes</a:t>
                      </a: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err="1">
                <a:solidFill>
                  <a:schemeClr val="lt1"/>
                </a:solidFill>
                <a:latin typeface="Arial"/>
                <a:ea typeface="Arial"/>
                <a:cs typeface="Arial"/>
                <a:sym typeface="Arial"/>
              </a:rPr>
              <a:t>Contenu</a:t>
            </a:r>
            <a:endParaRPr lang="en-GB" sz="2800" dirty="0"/>
          </a:p>
        </p:txBody>
      </p:sp>
      <p:sp>
        <p:nvSpPr>
          <p:cNvPr id="57" name="Google Shape;57;p3"/>
          <p:cNvSpPr/>
          <p:nvPr/>
        </p:nvSpPr>
        <p:spPr>
          <a:xfrm>
            <a:off x="1358538" y="2396683"/>
            <a:ext cx="7354388" cy="147728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mj-lt"/>
              <a:buAutoNum type="arabicPeriod"/>
            </a:pPr>
            <a:r>
              <a:rPr lang="fr-FR" sz="2000" dirty="0"/>
              <a:t>Indicateurs déterminés par le processus d’ACV et les ODD
Indicateurs d’impact environnemental
Indicateurs déterminés par la GRI</a:t>
            </a:r>
            <a:endParaRPr sz="2000" b="0" i="0" u="none" strike="noStrike" cap="none" dirty="0">
              <a:solidFill>
                <a:srgbClr val="000000"/>
              </a:solidFill>
              <a:latin typeface="Arial"/>
              <a:ea typeface="Arial"/>
              <a:cs typeface="Arial"/>
              <a:sym typeface="Arial"/>
            </a:endParaRPr>
          </a:p>
        </p:txBody>
      </p:sp>
      <p:sp>
        <p:nvSpPr>
          <p:cNvPr id="58" name="Google Shape;58;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5</a:t>
            </a:fld>
            <a:endParaRPr/>
          </a:p>
        </p:txBody>
      </p:sp>
      <p:sp>
        <p:nvSpPr>
          <p:cNvPr id="72" name="Google Shape;72;g10b78f225a7_0_23"/>
          <p:cNvSpPr txBox="1"/>
          <p:nvPr/>
        </p:nvSpPr>
        <p:spPr>
          <a:xfrm>
            <a:off x="285530" y="970029"/>
            <a:ext cx="8558023" cy="481581"/>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Instructions pour le document, révision de la source</a:t>
            </a:r>
            <a:endParaRPr lang="en-GB" sz="2800" dirty="0">
              <a:solidFill>
                <a:schemeClr val="lt1"/>
              </a:solidFill>
            </a:endParaRPr>
          </a:p>
        </p:txBody>
      </p:sp>
      <p:sp>
        <p:nvSpPr>
          <p:cNvPr id="5" name="4 Rectángulo"/>
          <p:cNvSpPr/>
          <p:nvPr/>
        </p:nvSpPr>
        <p:spPr>
          <a:xfrm>
            <a:off x="319069" y="1632457"/>
            <a:ext cx="8367731" cy="5217326"/>
          </a:xfrm>
          <a:prstGeom prst="rect">
            <a:avLst/>
          </a:prstGeom>
        </p:spPr>
        <p:txBody>
          <a:bodyPr wrap="square">
            <a:spAutoFit/>
          </a:bodyPr>
          <a:lstStyle/>
          <a:p>
            <a:pPr>
              <a:lnSpc>
                <a:spcPct val="150000"/>
              </a:lnSpc>
            </a:pPr>
            <a:r>
              <a:rPr lang="fr-FR" sz="1600" dirty="0">
                <a:solidFill>
                  <a:schemeClr val="tx1"/>
                </a:solidFill>
              </a:rPr>
              <a:t>En examinant les ressources offertes par ces capsules, l’utilisateur pourra obtenir des informations sur:
</a:t>
            </a:r>
            <a:r>
              <a:rPr lang="en-US" sz="1600" dirty="0">
                <a:solidFill>
                  <a:schemeClr val="tx1"/>
                </a:solidFill>
              </a:rPr>
              <a:t>a) </a:t>
            </a:r>
            <a:r>
              <a:rPr lang="fr-FR" sz="1600" dirty="0">
                <a:solidFill>
                  <a:schemeClr val="tx1"/>
                </a:solidFill>
              </a:rPr>
              <a:t>Indicateurs déterminés par les limites planétaires, le processus d’analyse du cycle de vie (ACV) et les objectifs de développement durable. En ce qui concerne les ODD, veuillez également vous référer à la capsule 2.4.2.
</a:t>
            </a:r>
            <a:r>
              <a:rPr lang="en-US" sz="1600" dirty="0">
                <a:solidFill>
                  <a:schemeClr val="tx1"/>
                </a:solidFill>
              </a:rPr>
              <a:t>b) </a:t>
            </a:r>
            <a:r>
              <a:rPr lang="fr-FR" sz="1600" dirty="0">
                <a:solidFill>
                  <a:schemeClr val="tx1"/>
                </a:solidFill>
              </a:rPr>
              <a:t>Indicateurs d’impact environnemental liés notamment au changement climatique, à la pollution atmosphérique, à la gestion des déchets et des ressources naturelles. À propos de la pollution et du changement climatique, veuillez également vous référer à la capsule 2.5.1. D’autre part, en ce qui concerne la gestion des déchets, veuillez également vous référer à la capsule 1.3.5.
De tels indicateurs sont jugés utiles contre les problèmes de distribution du dernier kilomètre car ils aident à comprendre de quelle manière la logistique et le LMD ont un impact particulier sur l’environnement naturel et causent des dommages potentiels aux êtres vivants et à la santé humaine.</a:t>
            </a:r>
            <a:endParaRPr lang="en-US" sz="1600" dirty="0">
              <a:solidFill>
                <a:schemeClr val="tx1"/>
              </a:solidFill>
            </a:endParaRPr>
          </a:p>
        </p:txBody>
      </p:sp>
      <p:pic>
        <p:nvPicPr>
          <p:cNvPr id="2" name="Immagine 1">
            <a:extLst>
              <a:ext uri="{FF2B5EF4-FFF2-40B4-BE49-F238E27FC236}">
                <a16:creationId xmlns:a16="http://schemas.microsoft.com/office/drawing/2014/main" id="{69C07AC4-799C-2F85-C94A-3C2644EA8379}"/>
              </a:ext>
            </a:extLst>
          </p:cNvPr>
          <p:cNvPicPr>
            <a:picLocks noChangeAspect="1"/>
          </p:cNvPicPr>
          <p:nvPr/>
        </p:nvPicPr>
        <p:blipFill>
          <a:blip r:embed="rId3"/>
          <a:stretch>
            <a:fillRect/>
          </a:stretch>
        </p:blipFill>
        <p:spPr>
          <a:xfrm>
            <a:off x="8267862" y="75682"/>
            <a:ext cx="837876" cy="8326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72" name="Google Shape;72;g10b78f225a7_0_23"/>
          <p:cNvSpPr txBox="1"/>
          <p:nvPr/>
        </p:nvSpPr>
        <p:spPr>
          <a:xfrm>
            <a:off x="285530" y="970030"/>
            <a:ext cx="8558023" cy="3651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Instructions pour le document, révision de la source</a:t>
            </a:r>
            <a:endParaRPr lang="en-GB" sz="2800" dirty="0">
              <a:solidFill>
                <a:schemeClr val="lt1"/>
              </a:solidFill>
            </a:endParaRPr>
          </a:p>
        </p:txBody>
      </p:sp>
      <p:sp>
        <p:nvSpPr>
          <p:cNvPr id="5" name="4 Rectángulo"/>
          <p:cNvSpPr/>
          <p:nvPr/>
        </p:nvSpPr>
        <p:spPr>
          <a:xfrm>
            <a:off x="319069" y="1929637"/>
            <a:ext cx="8367731" cy="3739998"/>
          </a:xfrm>
          <a:prstGeom prst="rect">
            <a:avLst/>
          </a:prstGeom>
        </p:spPr>
        <p:txBody>
          <a:bodyPr wrap="square">
            <a:spAutoFit/>
          </a:bodyPr>
          <a:lstStyle/>
          <a:p>
            <a:pPr algn="just" rtl="0" fontAlgn="base">
              <a:lnSpc>
                <a:spcPct val="150000"/>
              </a:lnSpc>
              <a:spcBef>
                <a:spcPts val="0"/>
              </a:spcBef>
              <a:spcAft>
                <a:spcPts val="0"/>
              </a:spcAft>
            </a:pPr>
            <a:endParaRPr lang="en-US" sz="1600" dirty="0">
              <a:solidFill>
                <a:schemeClr val="tx1"/>
              </a:solidFill>
            </a:endParaRPr>
          </a:p>
          <a:p>
            <a:pPr algn="just" rtl="0" fontAlgn="base">
              <a:lnSpc>
                <a:spcPct val="150000"/>
              </a:lnSpc>
              <a:spcBef>
                <a:spcPts val="0"/>
              </a:spcBef>
              <a:spcAft>
                <a:spcPts val="0"/>
              </a:spcAft>
            </a:pPr>
            <a:endParaRPr lang="en-US" sz="1600" dirty="0">
              <a:solidFill>
                <a:schemeClr val="tx1"/>
              </a:solidFill>
            </a:endParaRPr>
          </a:p>
          <a:p>
            <a:pPr algn="just" rtl="0" fontAlgn="base">
              <a:lnSpc>
                <a:spcPct val="150000"/>
              </a:lnSpc>
              <a:spcBef>
                <a:spcPts val="0"/>
              </a:spcBef>
              <a:spcAft>
                <a:spcPts val="0"/>
              </a:spcAft>
            </a:pPr>
            <a:endParaRPr lang="en-US" sz="1600" dirty="0">
              <a:solidFill>
                <a:schemeClr val="tx1"/>
              </a:solidFill>
            </a:endParaRPr>
          </a:p>
          <a:p>
            <a:pPr algn="just" fontAlgn="base">
              <a:lnSpc>
                <a:spcPct val="150000"/>
              </a:lnSpc>
            </a:pPr>
            <a:r>
              <a:rPr lang="en-US" sz="1600" dirty="0">
                <a:solidFill>
                  <a:schemeClr val="tx1"/>
                </a:solidFill>
              </a:rPr>
              <a:t>c) Le</a:t>
            </a:r>
            <a:r>
              <a:rPr lang="fr-FR" sz="1600" dirty="0">
                <a:solidFill>
                  <a:schemeClr val="tx1"/>
                </a:solidFill>
              </a:rPr>
              <a:t> Global </a:t>
            </a:r>
            <a:r>
              <a:rPr lang="fr-FR" sz="1600" dirty="0" err="1">
                <a:solidFill>
                  <a:schemeClr val="tx1"/>
                </a:solidFill>
              </a:rPr>
              <a:t>Reporting</a:t>
            </a:r>
            <a:r>
              <a:rPr lang="fr-FR" sz="1600" dirty="0">
                <a:solidFill>
                  <a:schemeClr val="tx1"/>
                </a:solidFill>
              </a:rPr>
              <a:t> Initiative Standard, connu sous le nom de GRI, avec des indicateurs spécifiques périodiquement mis à jour liés aux matériaux, à l’énergie, aux déchets, aux émissions, à l’évaluation environnementale des fournisseurs, à l’emploi et à la santé et à la sécurité au travail. GRI est l’un des organismes reconnus dans le monde entier fournissant des cadres et des lignes directrices pour la conception et la mise en œuvre de rapports de durabilité. Pour la norme GRI, veuillez également vous référer à la capsule 3.3.3. </a:t>
            </a:r>
            <a:endParaRPr lang="es-ES" dirty="0"/>
          </a:p>
        </p:txBody>
      </p:sp>
      <p:pic>
        <p:nvPicPr>
          <p:cNvPr id="2" name="Immagine 1">
            <a:extLst>
              <a:ext uri="{FF2B5EF4-FFF2-40B4-BE49-F238E27FC236}">
                <a16:creationId xmlns:a16="http://schemas.microsoft.com/office/drawing/2014/main" id="{B78D2DE0-B9C3-CB42-2AF7-D8171FADEF36}"/>
              </a:ext>
            </a:extLst>
          </p:cNvPr>
          <p:cNvPicPr>
            <a:picLocks noChangeAspect="1"/>
          </p:cNvPicPr>
          <p:nvPr/>
        </p:nvPicPr>
        <p:blipFill>
          <a:blip r:embed="rId3"/>
          <a:stretch>
            <a:fillRect/>
          </a:stretch>
        </p:blipFill>
        <p:spPr>
          <a:xfrm>
            <a:off x="319069" y="2057436"/>
            <a:ext cx="837876" cy="832639"/>
          </a:xfrm>
          <a:prstGeom prst="rect">
            <a:avLst/>
          </a:prstGeom>
        </p:spPr>
      </p:pic>
    </p:spTree>
    <p:extLst>
      <p:ext uri="{BB962C8B-B14F-4D97-AF65-F5344CB8AC3E}">
        <p14:creationId xmlns:p14="http://schemas.microsoft.com/office/powerpoint/2010/main" val="249159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7</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1</a:t>
            </a:r>
          </a:p>
        </p:txBody>
      </p:sp>
      <p:sp>
        <p:nvSpPr>
          <p:cNvPr id="80" name="Google Shape;80;g10b78f226a2_0_0"/>
          <p:cNvSpPr/>
          <p:nvPr/>
        </p:nvSpPr>
        <p:spPr>
          <a:xfrm>
            <a:off x="326575" y="1704724"/>
            <a:ext cx="8477700" cy="5057320"/>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endParaRPr lang="en-US" sz="20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
        <p:nvSpPr>
          <p:cNvPr id="4" name="CasellaDiTesto 3">
            <a:extLst>
              <a:ext uri="{FF2B5EF4-FFF2-40B4-BE49-F238E27FC236}">
                <a16:creationId xmlns:a16="http://schemas.microsoft.com/office/drawing/2014/main" id="{1E8AD228-5A3C-9B31-B765-433F54F5E8D3}"/>
              </a:ext>
            </a:extLst>
          </p:cNvPr>
          <p:cNvSpPr txBox="1"/>
          <p:nvPr/>
        </p:nvSpPr>
        <p:spPr>
          <a:xfrm>
            <a:off x="553156" y="1714077"/>
            <a:ext cx="3567288" cy="5109091"/>
          </a:xfrm>
          <a:prstGeom prst="rect">
            <a:avLst/>
          </a:prstGeom>
          <a:noFill/>
        </p:spPr>
        <p:txBody>
          <a:bodyPr wrap="square" rtlCol="0">
            <a:spAutoFit/>
          </a:bodyPr>
          <a:lstStyle/>
          <a:p>
            <a:pPr algn="just"/>
            <a:r>
              <a:rPr lang="fr-FR" sz="1600" dirty="0"/>
              <a:t>Ici, vous trouverez une source expliquant ce que sont les </a:t>
            </a:r>
            <a:r>
              <a:rPr lang="fr-FR" sz="1600" b="1" dirty="0"/>
              <a:t>limites planétaires</a:t>
            </a:r>
            <a:r>
              <a:rPr lang="fr-FR" sz="1600" dirty="0"/>
              <a:t>. Il s’agit d’un ensemble de 9 indicateurs définissant les limites environnementales dans lesquelles l’humanité peut opérer en toute sécurité. 
Cette approche s’est avérée influente dans l’élaboration de politiques mondiales de durabilité. 
</a:t>
            </a:r>
            <a:endParaRPr lang="en-US" sz="1600" dirty="0"/>
          </a:p>
          <a:p>
            <a:pPr algn="just"/>
            <a:endParaRPr lang="en-US" sz="1600" dirty="0"/>
          </a:p>
          <a:p>
            <a:pPr algn="just"/>
            <a:endParaRPr lang="en-US" sz="1600" dirty="0"/>
          </a:p>
          <a:p>
            <a:pPr algn="just"/>
            <a:r>
              <a:rPr lang="fr-FR" sz="1600" dirty="0"/>
              <a:t>La contribution la plus récente sur </a:t>
            </a:r>
            <a:r>
              <a:rPr lang="fr-FR" sz="1600" dirty="0" err="1"/>
              <a:t>Planetary</a:t>
            </a:r>
            <a:r>
              <a:rPr lang="fr-FR" sz="1600" dirty="0"/>
              <a:t> </a:t>
            </a:r>
            <a:r>
              <a:rPr lang="fr-FR" sz="1600" dirty="0" err="1"/>
              <a:t>Boundaries</a:t>
            </a:r>
            <a:r>
              <a:rPr lang="fr-FR" sz="1600" dirty="0"/>
              <a:t> se trouve dans </a:t>
            </a:r>
            <a:r>
              <a:rPr lang="fr-FR" sz="1600" dirty="0" err="1"/>
              <a:t>Wickman</a:t>
            </a:r>
            <a:r>
              <a:rPr lang="fr-FR" sz="1600" dirty="0"/>
              <a:t>, J (18 janvier 2022</a:t>
            </a:r>
            <a:r>
              <a:rPr lang="it-IT" sz="1600" dirty="0">
                <a:solidFill>
                  <a:srgbClr val="000000"/>
                </a:solidFill>
                <a:effectLst/>
                <a:latin typeface="Arial" panose="020B0604020202020204" pitchFamily="34" charset="0"/>
                <a:ea typeface="Calibri" panose="020F0502020204030204" pitchFamily="34" charset="0"/>
              </a:rPr>
              <a:t>). Euronews: </a:t>
            </a:r>
            <a:r>
              <a:rPr lang="it-IT" sz="1600" dirty="0" err="1">
                <a:solidFill>
                  <a:srgbClr val="000000"/>
                </a:solidFill>
                <a:effectLst/>
                <a:latin typeface="Arial" panose="020B0604020202020204" pitchFamily="34" charset="0"/>
                <a:ea typeface="Calibri" panose="020F0502020204030204" pitchFamily="34" charset="0"/>
              </a:rPr>
              <a:t>Another</a:t>
            </a:r>
            <a:r>
              <a:rPr lang="it-IT" sz="1600" dirty="0">
                <a:solidFill>
                  <a:srgbClr val="000000"/>
                </a:solidFill>
                <a:effectLst/>
                <a:latin typeface="Arial" panose="020B0604020202020204" pitchFamily="34" charset="0"/>
                <a:ea typeface="Calibri" panose="020F0502020204030204" pitchFamily="34" charset="0"/>
              </a:rPr>
              <a:t> </a:t>
            </a:r>
            <a:r>
              <a:rPr lang="it-IT" sz="1600" dirty="0" err="1">
                <a:solidFill>
                  <a:srgbClr val="000000"/>
                </a:solidFill>
                <a:effectLst/>
                <a:latin typeface="Arial" panose="020B0604020202020204" pitchFamily="34" charset="0"/>
                <a:ea typeface="Calibri" panose="020F0502020204030204" pitchFamily="34" charset="0"/>
              </a:rPr>
              <a:t>planetary</a:t>
            </a:r>
            <a:r>
              <a:rPr lang="it-IT" sz="1600" dirty="0">
                <a:solidFill>
                  <a:srgbClr val="000000"/>
                </a:solidFill>
                <a:effectLst/>
                <a:latin typeface="Arial" panose="020B0604020202020204" pitchFamily="34" charset="0"/>
                <a:ea typeface="Calibri" panose="020F0502020204030204" pitchFamily="34" charset="0"/>
              </a:rPr>
              <a:t> </a:t>
            </a:r>
            <a:r>
              <a:rPr lang="it-IT" sz="1600" dirty="0" err="1">
                <a:solidFill>
                  <a:srgbClr val="000000"/>
                </a:solidFill>
                <a:effectLst/>
                <a:latin typeface="Arial" panose="020B0604020202020204" pitchFamily="34" charset="0"/>
                <a:ea typeface="Calibri" panose="020F0502020204030204" pitchFamily="34" charset="0"/>
              </a:rPr>
              <a:t>boundary</a:t>
            </a:r>
            <a:r>
              <a:rPr lang="it-IT" sz="1600" dirty="0">
                <a:solidFill>
                  <a:srgbClr val="000000"/>
                </a:solidFill>
                <a:effectLst/>
                <a:latin typeface="Arial" panose="020B0604020202020204" pitchFamily="34" charset="0"/>
                <a:ea typeface="Calibri" panose="020F0502020204030204" pitchFamily="34" charset="0"/>
              </a:rPr>
              <a:t> </a:t>
            </a:r>
            <a:r>
              <a:rPr lang="it-IT" sz="1600" dirty="0" err="1">
                <a:solidFill>
                  <a:srgbClr val="000000"/>
                </a:solidFill>
                <a:effectLst/>
                <a:latin typeface="Arial" panose="020B0604020202020204" pitchFamily="34" charset="0"/>
                <a:ea typeface="Calibri" panose="020F0502020204030204" pitchFamily="34" charset="0"/>
              </a:rPr>
              <a:t>exceeded</a:t>
            </a:r>
            <a:r>
              <a:rPr lang="it-IT" sz="1600" dirty="0">
                <a:solidFill>
                  <a:srgbClr val="000000"/>
                </a:solidFill>
                <a:effectLst/>
                <a:latin typeface="Arial" panose="020B0604020202020204" pitchFamily="34" charset="0"/>
                <a:ea typeface="Calibri" panose="020F0502020204030204" pitchFamily="34" charset="0"/>
              </a:rPr>
              <a:t>. </a:t>
            </a:r>
            <a:r>
              <a:rPr lang="it-IT" sz="1600" i="1" dirty="0">
                <a:solidFill>
                  <a:srgbClr val="000000"/>
                </a:solidFill>
                <a:effectLst/>
                <a:latin typeface="Arial" panose="020B0604020202020204" pitchFamily="34" charset="0"/>
                <a:ea typeface="Calibri" panose="020F0502020204030204" pitchFamily="34" charset="0"/>
              </a:rPr>
              <a:t>SEI – </a:t>
            </a:r>
            <a:r>
              <a:rPr lang="it-IT" sz="1600" i="1" dirty="0" err="1">
                <a:solidFill>
                  <a:srgbClr val="000000"/>
                </a:solidFill>
                <a:effectLst/>
                <a:latin typeface="Arial" panose="020B0604020202020204" pitchFamily="34" charset="0"/>
                <a:ea typeface="Calibri" panose="020F0502020204030204" pitchFamily="34" charset="0"/>
              </a:rPr>
              <a:t>Stockholm</a:t>
            </a:r>
            <a:r>
              <a:rPr lang="it-IT" sz="1600" i="1" dirty="0">
                <a:solidFill>
                  <a:srgbClr val="000000"/>
                </a:solidFill>
                <a:effectLst/>
                <a:latin typeface="Arial" panose="020B0604020202020204" pitchFamily="34" charset="0"/>
                <a:ea typeface="Calibri" panose="020F0502020204030204" pitchFamily="34" charset="0"/>
              </a:rPr>
              <a:t> Environment Institute</a:t>
            </a:r>
            <a:r>
              <a:rPr lang="it-IT" sz="1600" dirty="0">
                <a:solidFill>
                  <a:srgbClr val="000000"/>
                </a:solidFill>
                <a:effectLst/>
                <a:latin typeface="Arial" panose="020B0604020202020204" pitchFamily="34" charset="0"/>
                <a:ea typeface="Calibri" panose="020F0502020204030204" pitchFamily="34" charset="0"/>
              </a:rPr>
              <a:t>. </a:t>
            </a:r>
            <a:r>
              <a:rPr lang="it-IT" sz="1100" u="sng" dirty="0">
                <a:solidFill>
                  <a:srgbClr val="0563C1"/>
                </a:solidFill>
                <a:effectLst/>
                <a:latin typeface="Arial" panose="020B0604020202020204" pitchFamily="34" charset="0"/>
                <a:ea typeface="Calibri" panose="020F0502020204030204" pitchFamily="34" charset="0"/>
                <a:hlinkClick r:id="rId3"/>
              </a:rPr>
              <a:t>https://www.sei.org/about-sei/press-room/euronews-another-planetary-boundary-exceeded/</a:t>
            </a:r>
            <a:r>
              <a:rPr lang="it-IT" sz="1100" dirty="0">
                <a:solidFill>
                  <a:srgbClr val="000000"/>
                </a:solidFill>
                <a:effectLst/>
                <a:latin typeface="Arial" panose="020B0604020202020204" pitchFamily="34" charset="0"/>
                <a:ea typeface="Calibri" panose="020F0502020204030204" pitchFamily="34" charset="0"/>
              </a:rPr>
              <a:t>  </a:t>
            </a:r>
            <a:endParaRPr lang="en-US" sz="1600" dirty="0"/>
          </a:p>
        </p:txBody>
      </p:sp>
      <p:sp>
        <p:nvSpPr>
          <p:cNvPr id="5" name="CasellaDiTesto 4">
            <a:extLst>
              <a:ext uri="{FF2B5EF4-FFF2-40B4-BE49-F238E27FC236}">
                <a16:creationId xmlns:a16="http://schemas.microsoft.com/office/drawing/2014/main" id="{50358BD2-2E0D-871A-E892-95FC604D39C6}"/>
              </a:ext>
            </a:extLst>
          </p:cNvPr>
          <p:cNvSpPr txBox="1"/>
          <p:nvPr/>
        </p:nvSpPr>
        <p:spPr>
          <a:xfrm>
            <a:off x="4718756" y="6355644"/>
            <a:ext cx="3945917" cy="307777"/>
          </a:xfrm>
          <a:prstGeom prst="rect">
            <a:avLst/>
          </a:prstGeom>
          <a:noFill/>
        </p:spPr>
        <p:txBody>
          <a:bodyPr wrap="square" rtlCol="0">
            <a:spAutoFit/>
          </a:bodyPr>
          <a:lstStyle/>
          <a:p>
            <a:r>
              <a:rPr lang="fr-FR" dirty="0"/>
              <a:t>Source de l’image à partir de </a:t>
            </a:r>
            <a:r>
              <a:rPr lang="it-IT" dirty="0">
                <a:hlinkClick r:id="rId4"/>
              </a:rPr>
              <a:t>Scitech Daily</a:t>
            </a:r>
            <a:endParaRPr lang="it-IT" dirty="0"/>
          </a:p>
        </p:txBody>
      </p:sp>
      <p:pic>
        <p:nvPicPr>
          <p:cNvPr id="6" name="Immagine 5">
            <a:extLst>
              <a:ext uri="{FF2B5EF4-FFF2-40B4-BE49-F238E27FC236}">
                <a16:creationId xmlns:a16="http://schemas.microsoft.com/office/drawing/2014/main" id="{EBA946AD-397E-842F-E132-B7CF276E4778}"/>
              </a:ext>
            </a:extLst>
          </p:cNvPr>
          <p:cNvPicPr>
            <a:picLocks noChangeAspect="1"/>
          </p:cNvPicPr>
          <p:nvPr/>
        </p:nvPicPr>
        <p:blipFill>
          <a:blip r:embed="rId5"/>
          <a:stretch>
            <a:fillRect/>
          </a:stretch>
        </p:blipFill>
        <p:spPr>
          <a:xfrm>
            <a:off x="1916139" y="4176234"/>
            <a:ext cx="841321" cy="829128"/>
          </a:xfrm>
          <a:prstGeom prst="rect">
            <a:avLst/>
          </a:prstGeom>
        </p:spPr>
      </p:pic>
      <p:pic>
        <p:nvPicPr>
          <p:cNvPr id="2" name="Imagen 2">
            <a:extLst>
              <a:ext uri="{FF2B5EF4-FFF2-40B4-BE49-F238E27FC236}">
                <a16:creationId xmlns:a16="http://schemas.microsoft.com/office/drawing/2014/main" id="{4A01E58F-67C9-B3E7-2A24-3CF9611DA966}"/>
              </a:ext>
            </a:extLst>
          </p:cNvPr>
          <p:cNvPicPr>
            <a:picLocks noChangeAspect="1"/>
          </p:cNvPicPr>
          <p:nvPr/>
        </p:nvPicPr>
        <p:blipFill>
          <a:blip r:embed="rId6"/>
          <a:stretch>
            <a:fillRect/>
          </a:stretch>
        </p:blipFill>
        <p:spPr>
          <a:xfrm>
            <a:off x="4347025" y="1909040"/>
            <a:ext cx="4349940" cy="40780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8</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2</a:t>
            </a:r>
          </a:p>
        </p:txBody>
      </p:sp>
      <p:sp>
        <p:nvSpPr>
          <p:cNvPr id="80" name="Google Shape;80;g10b78f226a2_0_0"/>
          <p:cNvSpPr/>
          <p:nvPr/>
        </p:nvSpPr>
        <p:spPr>
          <a:xfrm>
            <a:off x="326575" y="1704724"/>
            <a:ext cx="8477700" cy="51802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1600" dirty="0">
                <a:solidFill>
                  <a:schemeClr val="tx1"/>
                </a:solidFill>
              </a:rPr>
              <a:t>À partir de cette section, vous accéderez au </a:t>
            </a:r>
            <a:r>
              <a:rPr lang="en-GB" sz="1600" dirty="0">
                <a:solidFill>
                  <a:schemeClr val="tx1"/>
                </a:solidFill>
                <a:hlinkClick r:id="rId3"/>
              </a:rPr>
              <a:t>European Commission Platform  on Life Cycle Assessment</a:t>
            </a:r>
            <a:r>
              <a:rPr lang="en-GB" sz="1600" dirty="0">
                <a:solidFill>
                  <a:schemeClr val="tx1"/>
                </a:solidFill>
              </a:rPr>
              <a:t> (EPLCA), </a:t>
            </a:r>
            <a:r>
              <a:rPr lang="fr-FR" sz="1600" dirty="0">
                <a:solidFill>
                  <a:schemeClr val="tx1"/>
                </a:solidFill>
              </a:rPr>
              <a:t>un outil stratégique complétant le pacte vert pour l’Europe en aidant les industries à trouver leur chemin vers la durabilité.
</a:t>
            </a: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3" name="Immagine 2">
            <a:extLst>
              <a:ext uri="{FF2B5EF4-FFF2-40B4-BE49-F238E27FC236}">
                <a16:creationId xmlns:a16="http://schemas.microsoft.com/office/drawing/2014/main" id="{AE43064D-3517-849D-C52F-05D0F159F791}"/>
              </a:ext>
            </a:extLst>
          </p:cNvPr>
          <p:cNvPicPr>
            <a:picLocks noChangeAspect="1"/>
          </p:cNvPicPr>
          <p:nvPr/>
        </p:nvPicPr>
        <p:blipFill rotWithShape="1">
          <a:blip r:embed="rId4"/>
          <a:srcRect l="19662" t="9013" r="18610" b="5410"/>
          <a:stretch/>
        </p:blipFill>
        <p:spPr>
          <a:xfrm>
            <a:off x="1964267" y="2456326"/>
            <a:ext cx="5644445" cy="4401674"/>
          </a:xfrm>
          <a:prstGeom prst="rect">
            <a:avLst/>
          </a:prstGeom>
        </p:spPr>
      </p:pic>
      <p:pic>
        <p:nvPicPr>
          <p:cNvPr id="2" name="Immagine 1">
            <a:extLst>
              <a:ext uri="{FF2B5EF4-FFF2-40B4-BE49-F238E27FC236}">
                <a16:creationId xmlns:a16="http://schemas.microsoft.com/office/drawing/2014/main" id="{54BF4AA9-D798-EE84-2F3C-C1D9EE347F25}"/>
              </a:ext>
            </a:extLst>
          </p:cNvPr>
          <p:cNvPicPr>
            <a:picLocks noChangeAspect="1"/>
          </p:cNvPicPr>
          <p:nvPr/>
        </p:nvPicPr>
        <p:blipFill>
          <a:blip r:embed="rId5"/>
          <a:stretch>
            <a:fillRect/>
          </a:stretch>
        </p:blipFill>
        <p:spPr>
          <a:xfrm>
            <a:off x="572116" y="3198304"/>
            <a:ext cx="841321" cy="829128"/>
          </a:xfrm>
          <a:prstGeom prst="rect">
            <a:avLst/>
          </a:prstGeom>
        </p:spPr>
      </p:pic>
    </p:spTree>
    <p:extLst>
      <p:ext uri="{BB962C8B-B14F-4D97-AF65-F5344CB8AC3E}">
        <p14:creationId xmlns:p14="http://schemas.microsoft.com/office/powerpoint/2010/main" val="269273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9</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2</a:t>
            </a:r>
          </a:p>
        </p:txBody>
      </p:sp>
      <p:sp>
        <p:nvSpPr>
          <p:cNvPr id="80" name="Google Shape;80;g10b78f226a2_0_0"/>
          <p:cNvSpPr/>
          <p:nvPr/>
        </p:nvSpPr>
        <p:spPr>
          <a:xfrm>
            <a:off x="326575" y="1704724"/>
            <a:ext cx="8477700" cy="51802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1600" dirty="0">
                <a:solidFill>
                  <a:schemeClr val="tx1"/>
                </a:solidFill>
              </a:rPr>
              <a:t>La plateforme de la </a:t>
            </a:r>
            <a:r>
              <a:rPr lang="fr-FR" sz="1600" dirty="0">
                <a:solidFill>
                  <a:schemeClr val="tx1"/>
                </a:solidFill>
                <a:hlinkClick r:id="rId3"/>
              </a:rPr>
              <a:t>Commission européenne sur l’analyse du cycle de vie </a:t>
            </a:r>
            <a:r>
              <a:rPr lang="fr-FR" sz="1600" dirty="0">
                <a:solidFill>
                  <a:schemeClr val="tx1"/>
                </a:solidFill>
              </a:rPr>
              <a:t>(EPLCA) héberge également un certain nombre de projets d’ACV axés sur des secteurs et des applications clés spécifiques, tels que:
</a:t>
            </a: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just"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4" name="Immagine 3">
            <a:extLst>
              <a:ext uri="{FF2B5EF4-FFF2-40B4-BE49-F238E27FC236}">
                <a16:creationId xmlns:a16="http://schemas.microsoft.com/office/drawing/2014/main" id="{B15CDFFD-3CD1-4A21-97A9-3CD01D129705}"/>
              </a:ext>
            </a:extLst>
          </p:cNvPr>
          <p:cNvPicPr>
            <a:picLocks noChangeAspect="1"/>
          </p:cNvPicPr>
          <p:nvPr/>
        </p:nvPicPr>
        <p:blipFill>
          <a:blip r:embed="rId4"/>
          <a:stretch>
            <a:fillRect/>
          </a:stretch>
        </p:blipFill>
        <p:spPr>
          <a:xfrm>
            <a:off x="911675" y="2256294"/>
            <a:ext cx="6873788" cy="4533535"/>
          </a:xfrm>
          <a:prstGeom prst="rect">
            <a:avLst/>
          </a:prstGeom>
        </p:spPr>
      </p:pic>
    </p:spTree>
    <p:extLst>
      <p:ext uri="{BB962C8B-B14F-4D97-AF65-F5344CB8AC3E}">
        <p14:creationId xmlns:p14="http://schemas.microsoft.com/office/powerpoint/2010/main" val="666551493"/>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8078</TotalTime>
  <Words>1183</Words>
  <Application>Microsoft Office PowerPoint</Application>
  <PresentationFormat>Affichage à l'écran (4:3)</PresentationFormat>
  <Paragraphs>157</Paragraphs>
  <Slides>14</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113</cp:revision>
  <dcterms:created xsi:type="dcterms:W3CDTF">2016-11-18T09:55:38Z</dcterms:created>
  <dcterms:modified xsi:type="dcterms:W3CDTF">2023-03-10T14:29:52Z</dcterms:modified>
</cp:coreProperties>
</file>