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5" r:id="rId7"/>
    <p:sldId id="261" r:id="rId8"/>
    <p:sldId id="290" r:id="rId9"/>
    <p:sldId id="266" r:id="rId10"/>
    <p:sldId id="291" r:id="rId11"/>
    <p:sldId id="292" r:id="rId12"/>
    <p:sldId id="262" r:id="rId13"/>
    <p:sldId id="271" r:id="rId14"/>
    <p:sldId id="272" r:id="rId15"/>
    <p:sldId id="293" r:id="rId16"/>
    <p:sldId id="295" r:id="rId17"/>
    <p:sldId id="296" r:id="rId18"/>
    <p:sldId id="297" r:id="rId19"/>
    <p:sldId id="298" r:id="rId20"/>
    <p:sldId id="264"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bzyEzC8tiMHWx6deNdtHXJhxg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oa" initials="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C5976-FB19-4867-A2B4-DEF7078B3A27}">
  <a:tblStyle styleId="{980C5976-FB19-4867-A2B4-DEF7078B3A2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636" y="76"/>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952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302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 name="Google Shape;90;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669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 name="Google Shape;90;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8957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 name="Google Shape;90;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9488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 name="Google Shape;90;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012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b78f226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0" name="Google Shape;90;g10b78f226a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7895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7" name="Google Shape;18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004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b78f225a7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95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8629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17" name="Google Shape;17;p7"/>
          <p:cNvSpPr txBox="1"/>
          <p:nvPr/>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pPr marL="0" lvl="0" indent="0" algn="r" rtl="0">
                <a:spcBef>
                  <a:spcPts val="0"/>
                </a:spcBef>
                <a:spcAft>
                  <a:spcPts val="0"/>
                </a:spcAft>
                <a:buNone/>
              </a:pPr>
              <a:t>‹N°›</a:t>
            </a:fld>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nfccc.int/process-and-meetings/the-paris-agreement/the-paris-agreem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clima/eu-action/climate-strategies-targets/2030-climate-energy-framework_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ukcop26.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ukcop26.org/wp-content/uploads/2021/11/COP26-Presidency-Outcomes-The-Climate-Pact.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ukcop26.org/wp-content/uploads/2021/11/COP26-Presidency-Outcomes-The-Climate-Pact.pdf" TargetMode="External"/><Relationship Id="rId3" Type="http://schemas.openxmlformats.org/officeDocument/2006/relationships/hyperlink" Target="https://www.epa.gov/climatechange-science/causes-climate-change" TargetMode="External"/><Relationship Id="rId7" Type="http://schemas.openxmlformats.org/officeDocument/2006/relationships/hyperlink" Target="https://ec.europa.eu/clima/eu-action/climate-strategies-targets/2030-climate-energy-framework_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unfccc.int/process-and-meetings/the-paris-agreement/the-paris-agreement" TargetMode="External"/><Relationship Id="rId5" Type="http://schemas.openxmlformats.org/officeDocument/2006/relationships/hyperlink" Target="https://www.un.org/en/climatechange/reports" TargetMode="External"/><Relationship Id="rId4" Type="http://schemas.openxmlformats.org/officeDocument/2006/relationships/hyperlink" Target="https://www.un.org/en/climatechange/what-is-climate-chang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epa.gov/climate-indicators/climate-change-indicators-atmospheric-concentrations-greenhouse-ga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dirty="0"/>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2.5.1</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dirty="0">
                <a:solidFill>
                  <a:schemeClr val="dk1"/>
                </a:solidFill>
              </a:rPr>
              <a:t> </a:t>
            </a:r>
            <a:r>
              <a:rPr lang="es-ES" sz="2400" b="1" dirty="0" err="1">
                <a:solidFill>
                  <a:schemeClr val="dk1"/>
                </a:solidFill>
              </a:rPr>
              <a:t>Pollution</a:t>
            </a:r>
            <a:r>
              <a:rPr lang="es-ES" sz="2400" b="1" dirty="0">
                <a:solidFill>
                  <a:schemeClr val="dk1"/>
                </a:solidFill>
              </a:rPr>
              <a:t> et </a:t>
            </a:r>
            <a:r>
              <a:rPr lang="es-ES" sz="2400" b="1" dirty="0" err="1">
                <a:solidFill>
                  <a:schemeClr val="dk1"/>
                </a:solidFill>
              </a:rPr>
              <a:t>changement</a:t>
            </a:r>
            <a:r>
              <a:rPr lang="es-ES" sz="2400" b="1" dirty="0">
                <a:solidFill>
                  <a:schemeClr val="dk1"/>
                </a:solidFill>
              </a:rPr>
              <a:t> </a:t>
            </a:r>
            <a:r>
              <a:rPr lang="es-ES" sz="2400" b="1" dirty="0" err="1">
                <a:solidFill>
                  <a:schemeClr val="dk1"/>
                </a:solidFill>
              </a:rPr>
              <a:t>climatique</a:t>
            </a:r>
            <a:endParaRPr lang="es-ES"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fr-FR" sz="2000" b="1" dirty="0">
                <a:solidFill>
                  <a:schemeClr val="lt1"/>
                </a:solidFill>
              </a:rPr>
              <a:t>CHAPITRE 2 : Opérations logistiques LMD et impacts</a:t>
            </a:r>
            <a:endParaRPr lang="fr-F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5 : Impacts environnementaux et sociaux de LMD </a:t>
            </a:r>
            <a:r>
              <a:rPr lang="fr-FR" sz="2000" b="1" dirty="0" err="1">
                <a:solidFill>
                  <a:schemeClr val="dk1"/>
                </a:solidFill>
              </a:rPr>
              <a:t>Logistics</a:t>
            </a:r>
            <a:endParaRPr lang="en-US"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79" name="Google Shape;79;g10b78f225a7_0_23"/>
          <p:cNvSpPr/>
          <p:nvPr/>
        </p:nvSpPr>
        <p:spPr>
          <a:xfrm>
            <a:off x="285531" y="1683712"/>
            <a:ext cx="8366100" cy="1569620"/>
          </a:xfrm>
          <a:prstGeom prst="rect">
            <a:avLst/>
          </a:prstGeom>
          <a:noFill/>
          <a:ln>
            <a:noFill/>
          </a:ln>
        </p:spPr>
        <p:txBody>
          <a:bodyPr spcFirstLastPara="1" wrap="square" lIns="91425" tIns="45700" rIns="91425" bIns="45700" anchor="t" anchorCtr="0">
            <a:spAutoFit/>
          </a:bodyPr>
          <a:lstStyle/>
          <a:p>
            <a:pPr fontAlgn="base">
              <a:lnSpc>
                <a:spcPct val="150000"/>
              </a:lnSpc>
            </a:pPr>
            <a:r>
              <a:rPr lang="it-IT" sz="1600" b="1" dirty="0">
                <a:solidFill>
                  <a:schemeClr val="dk1"/>
                </a:solidFill>
              </a:rPr>
              <a:t>Accord de Paris 2015</a:t>
            </a:r>
            <a:r>
              <a:rPr lang="it-IT" sz="1600" dirty="0">
                <a:solidFill>
                  <a:schemeClr val="dk1"/>
                </a:solidFill>
              </a:rPr>
              <a:t>: </a:t>
            </a:r>
            <a:r>
              <a:rPr lang="en-US" sz="1600" dirty="0">
                <a:solidFill>
                  <a:schemeClr val="dk1"/>
                </a:solidFill>
              </a:rPr>
              <a:t>Le </a:t>
            </a:r>
            <a:r>
              <a:rPr lang="en-US" sz="1600" dirty="0">
                <a:solidFill>
                  <a:schemeClr val="dk1"/>
                </a:solidFill>
                <a:hlinkClick r:id="rId3"/>
              </a:rPr>
              <a:t>Paris Agreement </a:t>
            </a:r>
            <a:r>
              <a:rPr lang="fr-FR" sz="1600" dirty="0">
                <a:solidFill>
                  <a:schemeClr val="dk1"/>
                </a:solidFill>
              </a:rPr>
              <a:t> est un traité international juridiquement contraignant sur le changement climatique. Il a été adopté par 196 Parties lors de la COP 21 à Paris, le 12 décembre 2015 et est entré en vigueur le 4 novembre 2016.
</a:t>
            </a:r>
            <a:endParaRPr sz="1400" b="0" i="0" u="none" strike="noStrike" cap="none" dirty="0">
              <a:solidFill>
                <a:srgbClr val="7F7F7F"/>
              </a:solidFill>
              <a:latin typeface="Arial"/>
              <a:ea typeface="Arial"/>
              <a:cs typeface="Arial"/>
              <a:sym typeface="Arial"/>
            </a:endParaRPr>
          </a:p>
        </p:txBody>
      </p:sp>
      <p:pic>
        <p:nvPicPr>
          <p:cNvPr id="2" name="Picture 2" descr="Pianificazione Icone Gratuite">
            <a:extLst>
              <a:ext uri="{FF2B5EF4-FFF2-40B4-BE49-F238E27FC236}">
                <a16:creationId xmlns:a16="http://schemas.microsoft.com/office/drawing/2014/main" id="{8665E997-FEEA-4899-A8C4-0DC3DB6AE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377" y="3149342"/>
            <a:ext cx="3553071" cy="355307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E5588EF-C1B7-47A9-A985-FAEEF78190F0}"/>
              </a:ext>
            </a:extLst>
          </p:cNvPr>
          <p:cNvSpPr txBox="1"/>
          <p:nvPr/>
        </p:nvSpPr>
        <p:spPr>
          <a:xfrm>
            <a:off x="285531" y="3353373"/>
            <a:ext cx="4764771" cy="2800767"/>
          </a:xfrm>
          <a:prstGeom prst="rect">
            <a:avLst/>
          </a:prstGeom>
          <a:noFill/>
        </p:spPr>
        <p:txBody>
          <a:bodyPr wrap="square" rtlCol="0">
            <a:spAutoFit/>
          </a:bodyPr>
          <a:lstStyle/>
          <a:p>
            <a:pPr algn="just"/>
            <a:r>
              <a:rPr lang="fr-FR" sz="1600" dirty="0"/>
              <a:t>Afin de poursuivre le processus international de protection du climat après 2020, un nouvel accord sur le climat était nécessaire. En 2015, l’Accord de Paris a été adopté lors de la COP, qui comprend pour la première fois un objectif concret de limiter le réchauffement climatique à </a:t>
            </a:r>
            <a:r>
              <a:rPr lang="fr-FR" sz="1600" b="1" dirty="0"/>
              <a:t>moins de 2 °C </a:t>
            </a:r>
            <a:r>
              <a:rPr lang="fr-FR" sz="1600" dirty="0"/>
              <a:t>au-dessus du </a:t>
            </a:r>
            <a:r>
              <a:rPr lang="fr-FR" sz="1600" b="1" dirty="0"/>
              <a:t>niveau préindustriel </a:t>
            </a:r>
            <a:r>
              <a:rPr lang="fr-FR" sz="1600" dirty="0"/>
              <a:t>de 1750. Les États qui l’ont ratifiée décident de leurs propres objectifs de réduction, mais </a:t>
            </a:r>
            <a:r>
              <a:rPr lang="fr-FR" sz="1600" b="1" dirty="0"/>
              <a:t>tous les cinq ans, les efforts de protection du climat doivent être révisés et renforcés. </a:t>
            </a:r>
            <a:endParaRPr lang="it-IT" sz="1600" b="1" dirty="0"/>
          </a:p>
        </p:txBody>
      </p:sp>
      <p:sp>
        <p:nvSpPr>
          <p:cNvPr id="4" name="Google Shape;77;g10b78f225a7_0_23">
            <a:extLst>
              <a:ext uri="{FF2B5EF4-FFF2-40B4-BE49-F238E27FC236}">
                <a16:creationId xmlns:a16="http://schemas.microsoft.com/office/drawing/2014/main" id="{27DC4DBD-5478-0EB5-A2B2-B3CA0DCAE46E}"/>
              </a:ext>
            </a:extLst>
          </p:cNvPr>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buSzPct val="100000"/>
            </a:pPr>
            <a:r>
              <a:rPr lang="fr-FR" sz="2400" dirty="0">
                <a:solidFill>
                  <a:schemeClr val="lt1"/>
                </a:solidFill>
              </a:rPr>
              <a:t>2. Politiques et conférences internationales sur le changement climatique </a:t>
            </a:r>
            <a:endParaRPr lang="es-ES"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3724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79" name="Google Shape;79;g10b78f225a7_0_23"/>
          <p:cNvSpPr/>
          <p:nvPr/>
        </p:nvSpPr>
        <p:spPr>
          <a:xfrm>
            <a:off x="285531" y="1683712"/>
            <a:ext cx="8366100" cy="1077178"/>
          </a:xfrm>
          <a:prstGeom prst="rect">
            <a:avLst/>
          </a:prstGeom>
          <a:noFill/>
          <a:ln>
            <a:noFill/>
          </a:ln>
        </p:spPr>
        <p:txBody>
          <a:bodyPr spcFirstLastPara="1" wrap="square" lIns="91425" tIns="45700" rIns="91425" bIns="45700" anchor="t" anchorCtr="0">
            <a:spAutoFit/>
          </a:bodyPr>
          <a:lstStyle/>
          <a:p>
            <a:pPr fontAlgn="base"/>
            <a:r>
              <a:rPr lang="fr-FR" sz="1600" b="1" dirty="0">
                <a:solidFill>
                  <a:schemeClr val="dk1"/>
                </a:solidFill>
              </a:rPr>
              <a:t>Cadre d’action en matière de climat et d’énergie à l’horizon 2030 pour l’octroi de quotas au sein de l’UE</a:t>
            </a:r>
            <a:r>
              <a:rPr lang="it-IT" sz="1600" b="1" i="0" u="none" strike="noStrike" cap="none" dirty="0">
                <a:solidFill>
                  <a:schemeClr val="dk1"/>
                </a:solidFill>
                <a:latin typeface="Arial"/>
                <a:ea typeface="Arial"/>
                <a:cs typeface="Arial"/>
                <a:sym typeface="Arial"/>
              </a:rPr>
              <a:t>: </a:t>
            </a:r>
            <a:r>
              <a:rPr lang="fr-FR" sz="1600" dirty="0"/>
              <a:t>le </a:t>
            </a:r>
            <a:r>
              <a:rPr lang="en-US" sz="1600" dirty="0">
                <a:hlinkClick r:id="rId3"/>
              </a:rPr>
              <a:t>2030 climate and energy framework </a:t>
            </a:r>
            <a:r>
              <a:rPr lang="fr-FR" sz="1600" dirty="0"/>
              <a:t>comprend des objectifs spécifiques et des objectifs stratégiques à l’échelle de l’UE pour la période 2021-2030.
</a:t>
            </a:r>
            <a:endParaRPr sz="1400" b="0" i="0" u="none" strike="noStrike" cap="none" dirty="0">
              <a:solidFill>
                <a:srgbClr val="7F7F7F"/>
              </a:solidFill>
              <a:latin typeface="Arial"/>
              <a:ea typeface="Arial"/>
              <a:cs typeface="Arial"/>
              <a:sym typeface="Arial"/>
            </a:endParaRPr>
          </a:p>
        </p:txBody>
      </p:sp>
      <p:sp>
        <p:nvSpPr>
          <p:cNvPr id="3" name="CasellaDiTesto 2">
            <a:extLst>
              <a:ext uri="{FF2B5EF4-FFF2-40B4-BE49-F238E27FC236}">
                <a16:creationId xmlns:a16="http://schemas.microsoft.com/office/drawing/2014/main" id="{1E5588EF-C1B7-47A9-A985-FAEEF78190F0}"/>
              </a:ext>
            </a:extLst>
          </p:cNvPr>
          <p:cNvSpPr txBox="1"/>
          <p:nvPr/>
        </p:nvSpPr>
        <p:spPr>
          <a:xfrm>
            <a:off x="285531" y="2962848"/>
            <a:ext cx="4764771" cy="3046988"/>
          </a:xfrm>
          <a:prstGeom prst="rect">
            <a:avLst/>
          </a:prstGeom>
          <a:noFill/>
        </p:spPr>
        <p:txBody>
          <a:bodyPr wrap="square" rtlCol="0">
            <a:spAutoFit/>
          </a:bodyPr>
          <a:lstStyle/>
          <a:p>
            <a:pPr algn="just"/>
            <a:r>
              <a:rPr lang="fr-FR" sz="1600" dirty="0"/>
              <a:t>Le cadre à l’horizon 2030 vise à aider l’UE à résoudre plusieurs problèmes cibles:
- Convenir d’un </a:t>
            </a:r>
            <a:r>
              <a:rPr lang="fr-FR" sz="1600" b="1" dirty="0"/>
              <a:t>objectif de réduction des gaz à effet de serre</a:t>
            </a:r>
            <a:r>
              <a:rPr lang="fr-FR" sz="1600" dirty="0"/>
              <a:t> pour 2030
- </a:t>
            </a:r>
            <a:r>
              <a:rPr lang="fr-FR" sz="1600" b="1" dirty="0"/>
              <a:t>Réduire les émissions </a:t>
            </a:r>
            <a:r>
              <a:rPr lang="fr-FR" sz="1600" dirty="0"/>
              <a:t>de gaz à effet de serre de 80 à 95 % d’ici 2050
- </a:t>
            </a:r>
            <a:r>
              <a:rPr lang="fr-FR" sz="1600" b="1" dirty="0"/>
              <a:t>Réduire</a:t>
            </a:r>
            <a:r>
              <a:rPr lang="fr-FR" sz="1600" dirty="0"/>
              <a:t> la dépendance de l’UE à l’égard des </a:t>
            </a:r>
            <a:r>
              <a:rPr lang="fr-FR" sz="1600" b="1" dirty="0"/>
              <a:t>importations d’énergie</a:t>
            </a:r>
            <a:r>
              <a:rPr lang="fr-FR" sz="1600" dirty="0"/>
              <a:t>, souvent en provenance de régions politiquement instables
- Modernisation des infrastructures énergétiques avec des sources alternatives
</a:t>
            </a:r>
            <a:endParaRPr lang="en-US" sz="1600" b="1" dirty="0"/>
          </a:p>
        </p:txBody>
      </p:sp>
      <p:pic>
        <p:nvPicPr>
          <p:cNvPr id="2050" name="Picture 2" descr="L'immagine di sfondo fa un passo verso la freccia che punta verso l'obiettivo del successo. scena 3d. Foto Premium">
            <a:extLst>
              <a:ext uri="{FF2B5EF4-FFF2-40B4-BE49-F238E27FC236}">
                <a16:creationId xmlns:a16="http://schemas.microsoft.com/office/drawing/2014/main" id="{255361C5-332F-4D09-B9E3-8EC7AE719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790" y="2715065"/>
            <a:ext cx="3539623" cy="353962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77;g10b78f225a7_0_23">
            <a:extLst>
              <a:ext uri="{FF2B5EF4-FFF2-40B4-BE49-F238E27FC236}">
                <a16:creationId xmlns:a16="http://schemas.microsoft.com/office/drawing/2014/main" id="{4FA72D67-1524-16F8-EC22-BFF6C7207707}"/>
              </a:ext>
            </a:extLst>
          </p:cNvPr>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buSzPct val="100000"/>
            </a:pPr>
            <a:r>
              <a:rPr lang="fr-FR" sz="2400" dirty="0">
                <a:solidFill>
                  <a:schemeClr val="lt1"/>
                </a:solidFill>
              </a:rPr>
              <a:t>2. Politiques et conférences internationales sur le changement climatique </a:t>
            </a:r>
            <a:endParaRPr lang="es-ES"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23738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85" name="Google Shape;85;p6"/>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62500" lnSpcReduction="20000"/>
          </a:bodyPr>
          <a:lstStyle/>
          <a:p>
            <a:pPr marL="742950" lvl="0" indent="-742950">
              <a:lnSpc>
                <a:spcPct val="90000"/>
              </a:lnSpc>
              <a:buSzPct val="100000"/>
            </a:pPr>
            <a:r>
              <a:rPr lang="fr-FR" sz="2400" dirty="0">
                <a:solidFill>
                  <a:schemeClr val="lt1"/>
                </a:solidFill>
              </a:rPr>
              <a:t>3. Objectifs de la COP 26 concernant l’objectif de réduction des émissions à l’horizon 2030</a:t>
            </a:r>
            <a:endParaRPr sz="2400" b="0" i="0" u="none" strike="noStrike" cap="none" dirty="0">
              <a:solidFill>
                <a:schemeClr val="lt1"/>
              </a:solidFill>
              <a:latin typeface="Arial"/>
              <a:ea typeface="Arial"/>
              <a:cs typeface="Arial"/>
              <a:sym typeface="Arial"/>
            </a:endParaRPr>
          </a:p>
        </p:txBody>
      </p:sp>
      <p:sp>
        <p:nvSpPr>
          <p:cNvPr id="87" name="Google Shape;87;p6"/>
          <p:cNvSpPr/>
          <p:nvPr/>
        </p:nvSpPr>
        <p:spPr>
          <a:xfrm>
            <a:off x="178392" y="1620148"/>
            <a:ext cx="8367731" cy="1708120"/>
          </a:xfrm>
          <a:prstGeom prst="rect">
            <a:avLst/>
          </a:prstGeom>
          <a:noFill/>
          <a:ln>
            <a:noFill/>
          </a:ln>
        </p:spPr>
        <p:txBody>
          <a:bodyPr spcFirstLastPara="1" wrap="square" lIns="91425" tIns="45700" rIns="91425" bIns="45700" anchor="t" anchorCtr="0">
            <a:spAutoFit/>
          </a:bodyPr>
          <a:lstStyle/>
          <a:p>
            <a:pPr lvl="0" algn="just">
              <a:lnSpc>
                <a:spcPct val="150000"/>
              </a:lnSpc>
            </a:pPr>
            <a:r>
              <a:rPr lang="fr-FR" dirty="0">
                <a:solidFill>
                  <a:schemeClr val="dk1"/>
                </a:solidFill>
              </a:rPr>
              <a:t>La dernière conférence sur le changement climatique est </a:t>
            </a:r>
            <a:r>
              <a:rPr lang="fr-FR" b="1" i="0" u="none" strike="noStrike" cap="none" dirty="0">
                <a:solidFill>
                  <a:schemeClr val="dk1"/>
                </a:solidFill>
                <a:latin typeface="Arial"/>
                <a:ea typeface="Arial"/>
                <a:cs typeface="Arial"/>
                <a:sym typeface="Arial"/>
                <a:hlinkClick r:id="rId3"/>
              </a:rPr>
              <a:t>COP 26</a:t>
            </a:r>
            <a:r>
              <a:rPr lang="fr-FR" b="0" i="0" u="none" strike="noStrike" cap="none" dirty="0">
                <a:solidFill>
                  <a:schemeClr val="dk1"/>
                </a:solidFill>
                <a:latin typeface="Arial"/>
                <a:ea typeface="Arial"/>
                <a:cs typeface="Arial"/>
                <a:sym typeface="Arial"/>
              </a:rPr>
              <a:t>, </a:t>
            </a:r>
            <a:r>
              <a:rPr lang="fr-FR" dirty="0">
                <a:solidFill>
                  <a:schemeClr val="dk1"/>
                </a:solidFill>
              </a:rPr>
              <a:t>la Conférence des Parties des Nations Unies sur les changements climatiques, qui s’est tenue à </a:t>
            </a:r>
            <a:r>
              <a:rPr lang="fr-FR" b="1" dirty="0">
                <a:solidFill>
                  <a:schemeClr val="dk1"/>
                </a:solidFill>
              </a:rPr>
              <a:t>Glasgow, au Royaume-Uni, à la fin de 2021</a:t>
            </a:r>
            <a:r>
              <a:rPr lang="fr-FR" dirty="0">
                <a:solidFill>
                  <a:schemeClr val="dk1"/>
                </a:solidFill>
              </a:rPr>
              <a:t>. Au cours de la conférence, la réalisation historique de plus de 200 pays participant à l’événement a été atteinte, ce qui a donné lieu à un document d’engagement commun connu sous le nom de </a:t>
            </a:r>
            <a:r>
              <a:rPr lang="fr-FR" b="1" i="0" u="none" strike="noStrike" cap="none" dirty="0">
                <a:solidFill>
                  <a:schemeClr val="dk1"/>
                </a:solidFill>
                <a:sym typeface="Arial"/>
                <a:hlinkClick r:id="rId4"/>
              </a:rPr>
              <a:t>Glasgow </a:t>
            </a:r>
            <a:r>
              <a:rPr lang="fr-FR" b="1" i="0" u="none" strike="noStrike" cap="none" dirty="0" err="1">
                <a:solidFill>
                  <a:schemeClr val="dk1"/>
                </a:solidFill>
                <a:sym typeface="Arial"/>
                <a:hlinkClick r:id="rId4"/>
              </a:rPr>
              <a:t>Climate</a:t>
            </a:r>
            <a:r>
              <a:rPr lang="fr-FR" b="1" i="0" u="none" strike="noStrike" cap="none" dirty="0">
                <a:solidFill>
                  <a:schemeClr val="dk1"/>
                </a:solidFill>
                <a:sym typeface="Arial"/>
                <a:hlinkClick r:id="rId4"/>
              </a:rPr>
              <a:t> </a:t>
            </a:r>
            <a:r>
              <a:rPr lang="fr-FR" b="1" i="0" u="none" strike="noStrike" cap="none" dirty="0" err="1">
                <a:solidFill>
                  <a:schemeClr val="dk1"/>
                </a:solidFill>
                <a:sym typeface="Arial"/>
                <a:hlinkClick r:id="rId4"/>
              </a:rPr>
              <a:t>Pact</a:t>
            </a:r>
            <a:r>
              <a:rPr lang="fr-FR" b="1" dirty="0">
                <a:solidFill>
                  <a:schemeClr val="dk1"/>
                </a:solidFill>
                <a:hlinkClick r:id="rId4"/>
              </a:rPr>
              <a:t>.</a:t>
            </a:r>
            <a:r>
              <a:rPr lang="fr-FR" sz="1200" b="0" i="0" u="none" strike="noStrike" cap="none" dirty="0">
                <a:solidFill>
                  <a:srgbClr val="7F7F7F"/>
                </a:solidFill>
                <a:latin typeface="Arial"/>
                <a:ea typeface="Arial"/>
                <a:cs typeface="Arial"/>
                <a:sym typeface="Arial"/>
              </a:rPr>
              <a:t> </a:t>
            </a:r>
            <a:endParaRPr lang="fr-FR" sz="1200" b="0" i="0" u="none" strike="noStrike" cap="none" dirty="0">
              <a:solidFill>
                <a:srgbClr val="000000"/>
              </a:solidFill>
              <a:latin typeface="Arial"/>
              <a:ea typeface="Arial"/>
              <a:cs typeface="Arial"/>
              <a:sym typeface="Arial"/>
            </a:endParaRPr>
          </a:p>
        </p:txBody>
      </p:sp>
      <p:pic>
        <p:nvPicPr>
          <p:cNvPr id="3074" name="Picture 2" descr="Vista frontale obiettivi nota scritta con penna su sfondo bianco Foto Gratuite">
            <a:extLst>
              <a:ext uri="{FF2B5EF4-FFF2-40B4-BE49-F238E27FC236}">
                <a16:creationId xmlns:a16="http://schemas.microsoft.com/office/drawing/2014/main" id="{1980EA5F-2F3C-4C1C-87D4-1A6307E48B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361"/>
          <a:stretch/>
        </p:blipFill>
        <p:spPr bwMode="auto">
          <a:xfrm>
            <a:off x="5668400" y="3312260"/>
            <a:ext cx="3297208" cy="320760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F742196-DB2E-4F52-A6B2-95300F49FE19}"/>
              </a:ext>
            </a:extLst>
          </p:cNvPr>
          <p:cNvSpPr txBox="1"/>
          <p:nvPr/>
        </p:nvSpPr>
        <p:spPr>
          <a:xfrm>
            <a:off x="178392" y="3424235"/>
            <a:ext cx="5275103" cy="3284041"/>
          </a:xfrm>
          <a:prstGeom prst="rect">
            <a:avLst/>
          </a:prstGeom>
          <a:noFill/>
        </p:spPr>
        <p:txBody>
          <a:bodyPr wrap="square" rtlCol="0">
            <a:spAutoFit/>
          </a:bodyPr>
          <a:lstStyle/>
          <a:p>
            <a:pPr algn="just">
              <a:lnSpc>
                <a:spcPct val="150000"/>
              </a:lnSpc>
            </a:pPr>
            <a:r>
              <a:rPr lang="fr-FR" dirty="0"/>
              <a:t>Tout en respectant l’engagement de maintenir l’augmentation de la température mondiale de +1,5 ° C, la conférence COP 26 a introduit à la fois des mesures d’</a:t>
            </a:r>
            <a:r>
              <a:rPr lang="fr-FR" b="1" dirty="0"/>
              <a:t>atténuation</a:t>
            </a:r>
            <a:r>
              <a:rPr lang="fr-FR" dirty="0"/>
              <a:t> et d’</a:t>
            </a:r>
            <a:r>
              <a:rPr lang="fr-FR" b="1" dirty="0"/>
              <a:t>adaptation</a:t>
            </a:r>
            <a:r>
              <a:rPr lang="fr-FR" dirty="0"/>
              <a:t> au changement climatique.
Les stratégies d’atténuation comprennent en particulier les objectifs de </a:t>
            </a:r>
            <a:r>
              <a:rPr lang="fr-FR" b="1" dirty="0"/>
              <a:t>réduction des émissions de gaz</a:t>
            </a:r>
            <a:r>
              <a:rPr lang="fr-FR" dirty="0"/>
              <a:t>, qui ont un impact sur le secteur du </a:t>
            </a:r>
            <a:r>
              <a:rPr lang="fr-FR" b="1" dirty="0"/>
              <a:t>transport et de la logistique </a:t>
            </a:r>
            <a:r>
              <a:rPr lang="fr-FR" dirty="0"/>
              <a:t>grâce à l’adoption accrue de véhicules à faibles émissions, tels que les voitures et camions </a:t>
            </a:r>
            <a:r>
              <a:rPr lang="fr-FR" b="1" dirty="0"/>
              <a:t>électriques, hybrides, à hydrogène ou à carburant alternatif</a:t>
            </a:r>
            <a:r>
              <a:rPr lang="fr-FR" dirty="0"/>
              <a:t>.</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AA8B523-1493-4DA0-95A3-AB18C130D0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13</a:t>
            </a:fld>
            <a:endParaRPr lang="es-ES"/>
          </a:p>
        </p:txBody>
      </p:sp>
      <p:pic>
        <p:nvPicPr>
          <p:cNvPr id="11" name="Immagine 10">
            <a:extLst>
              <a:ext uri="{FF2B5EF4-FFF2-40B4-BE49-F238E27FC236}">
                <a16:creationId xmlns:a16="http://schemas.microsoft.com/office/drawing/2014/main" id="{A7EDD4EC-A0E4-4012-AAC3-7FF3C27727D3}"/>
              </a:ext>
            </a:extLst>
          </p:cNvPr>
          <p:cNvPicPr>
            <a:picLocks noChangeAspect="1"/>
          </p:cNvPicPr>
          <p:nvPr/>
        </p:nvPicPr>
        <p:blipFill>
          <a:blip r:embed="rId2"/>
          <a:stretch>
            <a:fillRect/>
          </a:stretch>
        </p:blipFill>
        <p:spPr>
          <a:xfrm>
            <a:off x="264802" y="957400"/>
            <a:ext cx="8614395" cy="5462489"/>
          </a:xfrm>
          <a:prstGeom prst="rect">
            <a:avLst/>
          </a:prstGeom>
        </p:spPr>
      </p:pic>
      <p:sp>
        <p:nvSpPr>
          <p:cNvPr id="12" name="4 Rectángulo">
            <a:extLst>
              <a:ext uri="{FF2B5EF4-FFF2-40B4-BE49-F238E27FC236}">
                <a16:creationId xmlns:a16="http://schemas.microsoft.com/office/drawing/2014/main" id="{ECD595AA-5FC2-481A-9150-07AB2DD8BDE9}"/>
              </a:ext>
            </a:extLst>
          </p:cNvPr>
          <p:cNvSpPr/>
          <p:nvPr/>
        </p:nvSpPr>
        <p:spPr>
          <a:xfrm>
            <a:off x="348369" y="3589447"/>
            <a:ext cx="8367731" cy="1708160"/>
          </a:xfrm>
          <a:prstGeom prst="rect">
            <a:avLst/>
          </a:prstGeom>
        </p:spPr>
        <p:txBody>
          <a:bodyPr wrap="square">
            <a:spAutoFit/>
          </a:bodyPr>
          <a:lstStyle/>
          <a:p>
            <a:pPr algn="just"/>
            <a:r>
              <a:rPr lang="fr-FR" sz="2100">
                <a:solidFill>
                  <a:schemeClr val="bg2">
                    <a:lumMod val="20000"/>
                    <a:lumOff val="80000"/>
                  </a:schemeClr>
                </a:solidFill>
              </a:rPr>
              <a:t>Le quiz suivant représente 5 questions auxquelles vous devrez répondre pour confirmer votre compréhension de la présente capsule.
Chaque bonne réponse vaut 1 point. Aucun point pour les erreurs.
</a:t>
            </a:r>
            <a:endParaRPr lang="en-US" sz="2100" dirty="0">
              <a:solidFill>
                <a:schemeClr val="bg2">
                  <a:lumMod val="20000"/>
                  <a:lumOff val="80000"/>
                </a:schemeClr>
              </a:solidFill>
            </a:endParaRPr>
          </a:p>
        </p:txBody>
      </p:sp>
      <p:sp>
        <p:nvSpPr>
          <p:cNvPr id="13" name="Flèche : droite 1">
            <a:hlinkClick r:id="" action="ppaction://hlinkshowjump?jump=nextslide"/>
            <a:extLst>
              <a:ext uri="{FF2B5EF4-FFF2-40B4-BE49-F238E27FC236}">
                <a16:creationId xmlns:a16="http://schemas.microsoft.com/office/drawing/2014/main" id="{114C670B-4F33-4553-B6C9-4B5C8779F614}"/>
              </a:ext>
            </a:extLst>
          </p:cNvPr>
          <p:cNvSpPr/>
          <p:nvPr/>
        </p:nvSpPr>
        <p:spPr>
          <a:xfrm>
            <a:off x="7474187" y="5832263"/>
            <a:ext cx="903249" cy="490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707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14</a:t>
            </a:fld>
            <a:endParaRPr/>
          </a:p>
        </p:txBody>
      </p:sp>
      <p:sp>
        <p:nvSpPr>
          <p:cNvPr id="6" name="ZoneTexte 2">
            <a:extLst>
              <a:ext uri="{FF2B5EF4-FFF2-40B4-BE49-F238E27FC236}">
                <a16:creationId xmlns:a16="http://schemas.microsoft.com/office/drawing/2014/main" id="{20AE8076-EEAD-4259-97E6-AE5061EDA4C9}"/>
              </a:ext>
            </a:extLst>
          </p:cNvPr>
          <p:cNvSpPr txBox="1"/>
          <p:nvPr/>
        </p:nvSpPr>
        <p:spPr>
          <a:xfrm>
            <a:off x="316950" y="1778634"/>
            <a:ext cx="8510100" cy="1323439"/>
          </a:xfrm>
          <a:prstGeom prst="rect">
            <a:avLst/>
          </a:prstGeom>
          <a:noFill/>
        </p:spPr>
        <p:txBody>
          <a:bodyPr wrap="square" rtlCol="0">
            <a:spAutoFit/>
          </a:bodyPr>
          <a:lstStyle/>
          <a:p>
            <a:r>
              <a:rPr lang="fr-FR" sz="2000" b="1" dirty="0"/>
              <a:t>Question n°1 :</a:t>
            </a:r>
          </a:p>
          <a:p>
            <a:r>
              <a:rPr lang="fr-FR" sz="2000" dirty="0">
                <a:solidFill>
                  <a:schemeClr val="tx1"/>
                </a:solidFill>
              </a:rPr>
              <a:t>Par quel organe la Convention-cadre sur les changements climatiques est-elle réglementée? 
</a:t>
            </a:r>
            <a:endParaRPr lang="en-US" sz="2000" dirty="0">
              <a:solidFill>
                <a:schemeClr val="tx1"/>
              </a:solidFill>
            </a:endParaRPr>
          </a:p>
        </p:txBody>
      </p:sp>
      <p:sp>
        <p:nvSpPr>
          <p:cNvPr id="7" name="Rectangle 8">
            <a:hlinkClick r:id="" action="ppaction://macro?name=SlideLayout5.Wrong"/>
            <a:extLst>
              <a:ext uri="{FF2B5EF4-FFF2-40B4-BE49-F238E27FC236}">
                <a16:creationId xmlns:a16="http://schemas.microsoft.com/office/drawing/2014/main" id="{09C031CA-93F4-421B-96BF-220431DB1CE6}"/>
              </a:ext>
            </a:extLst>
          </p:cNvPr>
          <p:cNvSpPr/>
          <p:nvPr/>
        </p:nvSpPr>
        <p:spPr>
          <a:xfrm>
            <a:off x="1828799" y="379244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2. </a:t>
            </a:r>
            <a:r>
              <a:rPr lang="en-US" sz="1600" dirty="0" err="1">
                <a:solidFill>
                  <a:schemeClr val="bg2"/>
                </a:solidFill>
              </a:rPr>
              <a:t>Organisation</a:t>
            </a:r>
            <a:r>
              <a:rPr lang="en-US" sz="1600" dirty="0">
                <a:solidFill>
                  <a:schemeClr val="bg2"/>
                </a:solidFill>
              </a:rPr>
              <a:t> des Nations </a:t>
            </a:r>
            <a:r>
              <a:rPr lang="en-US" sz="1600" dirty="0" err="1">
                <a:solidFill>
                  <a:schemeClr val="bg2"/>
                </a:solidFill>
              </a:rPr>
              <a:t>unies</a:t>
            </a:r>
            <a:endParaRPr lang="fr-FR" sz="1600" dirty="0">
              <a:solidFill>
                <a:schemeClr val="bg2"/>
              </a:solidFill>
            </a:endParaRPr>
          </a:p>
        </p:txBody>
      </p:sp>
      <p:sp>
        <p:nvSpPr>
          <p:cNvPr id="8" name="Rectangle 8">
            <a:hlinkClick r:id="" action="ppaction://macro?name=SlideLayout5.Wrong"/>
            <a:extLst>
              <a:ext uri="{FF2B5EF4-FFF2-40B4-BE49-F238E27FC236}">
                <a16:creationId xmlns:a16="http://schemas.microsoft.com/office/drawing/2014/main" id="{58FCEA21-7943-4482-97A7-7F095E717A8C}"/>
              </a:ext>
            </a:extLst>
          </p:cNvPr>
          <p:cNvSpPr/>
          <p:nvPr/>
        </p:nvSpPr>
        <p:spPr>
          <a:xfrm>
            <a:off x="1828800" y="296244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1. OTAN</a:t>
            </a:r>
            <a:endParaRPr lang="fr-FR" sz="1600" dirty="0">
              <a:solidFill>
                <a:schemeClr val="accent1">
                  <a:lumMod val="50000"/>
                </a:schemeClr>
              </a:solidFill>
            </a:endParaRPr>
          </a:p>
        </p:txBody>
      </p:sp>
      <p:sp>
        <p:nvSpPr>
          <p:cNvPr id="9" name="Rectangle 8">
            <a:hlinkClick r:id="" action="ppaction://macro?name=SlideLayout5.Wrong"/>
            <a:extLst>
              <a:ext uri="{FF2B5EF4-FFF2-40B4-BE49-F238E27FC236}">
                <a16:creationId xmlns:a16="http://schemas.microsoft.com/office/drawing/2014/main" id="{286F6415-F9DB-4BE5-8206-4C5C763A4601}"/>
              </a:ext>
            </a:extLst>
          </p:cNvPr>
          <p:cNvSpPr/>
          <p:nvPr/>
        </p:nvSpPr>
        <p:spPr>
          <a:xfrm>
            <a:off x="1828799" y="4531584"/>
            <a:ext cx="5218113" cy="40521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rPr>
              <a:t>3. États-Unis</a:t>
            </a:r>
          </a:p>
        </p:txBody>
      </p:sp>
      <p:sp>
        <p:nvSpPr>
          <p:cNvPr id="10" name="Rectangle 8">
            <a:hlinkClick r:id="" action="ppaction://macro?name=SlideLayout5.Wrong"/>
            <a:extLst>
              <a:ext uri="{FF2B5EF4-FFF2-40B4-BE49-F238E27FC236}">
                <a16:creationId xmlns:a16="http://schemas.microsoft.com/office/drawing/2014/main" id="{C8B174D3-D160-474C-AB48-CD93D07EF61D}"/>
              </a:ext>
            </a:extLst>
          </p:cNvPr>
          <p:cNvSpPr/>
          <p:nvPr/>
        </p:nvSpPr>
        <p:spPr>
          <a:xfrm>
            <a:off x="1828799" y="537551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4. Japon</a:t>
            </a:r>
            <a:endParaRPr lang="fr-FR" sz="1600" dirty="0">
              <a:solidFill>
                <a:schemeClr val="bg2"/>
              </a:solidFill>
            </a:endParaRPr>
          </a:p>
        </p:txBody>
      </p:sp>
      <p:sp>
        <p:nvSpPr>
          <p:cNvPr id="2" name="Google Shape;72;g10b78f225a7_0_23">
            <a:extLst>
              <a:ext uri="{FF2B5EF4-FFF2-40B4-BE49-F238E27FC236}">
                <a16:creationId xmlns:a16="http://schemas.microsoft.com/office/drawing/2014/main" id="{1D4491CD-5596-2DC3-33F3-8CBD479DFE62}"/>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78005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15</a:t>
            </a:fld>
            <a:endParaRPr/>
          </a:p>
        </p:txBody>
      </p:sp>
      <p:sp>
        <p:nvSpPr>
          <p:cNvPr id="6" name="ZoneTexte 2">
            <a:extLst>
              <a:ext uri="{FF2B5EF4-FFF2-40B4-BE49-F238E27FC236}">
                <a16:creationId xmlns:a16="http://schemas.microsoft.com/office/drawing/2014/main" id="{20AE8076-EEAD-4259-97E6-AE5061EDA4C9}"/>
              </a:ext>
            </a:extLst>
          </p:cNvPr>
          <p:cNvSpPr txBox="1"/>
          <p:nvPr/>
        </p:nvSpPr>
        <p:spPr>
          <a:xfrm>
            <a:off x="316950" y="1778634"/>
            <a:ext cx="8510100" cy="1323439"/>
          </a:xfrm>
          <a:prstGeom prst="rect">
            <a:avLst/>
          </a:prstGeom>
          <a:noFill/>
        </p:spPr>
        <p:txBody>
          <a:bodyPr wrap="square" rtlCol="0">
            <a:spAutoFit/>
          </a:bodyPr>
          <a:lstStyle/>
          <a:p>
            <a:r>
              <a:rPr lang="fr-FR" sz="2000" b="1" dirty="0"/>
              <a:t>Question n°2 :</a:t>
            </a:r>
          </a:p>
          <a:p>
            <a:r>
              <a:rPr lang="fr-FR" sz="2000" dirty="0">
                <a:solidFill>
                  <a:schemeClr val="tx1"/>
                </a:solidFill>
              </a:rPr>
              <a:t>Parmi les facteurs suivants, lequel n’a pas un impact grave sur le changement climatique?
</a:t>
            </a:r>
            <a:endParaRPr lang="en-US" sz="2000" dirty="0">
              <a:solidFill>
                <a:schemeClr val="tx1"/>
              </a:solidFill>
            </a:endParaRPr>
          </a:p>
        </p:txBody>
      </p:sp>
      <p:sp>
        <p:nvSpPr>
          <p:cNvPr id="7" name="Rectangle 8">
            <a:hlinkClick r:id="" action="ppaction://macro?name=SlideLayout5.Wrong"/>
            <a:extLst>
              <a:ext uri="{FF2B5EF4-FFF2-40B4-BE49-F238E27FC236}">
                <a16:creationId xmlns:a16="http://schemas.microsoft.com/office/drawing/2014/main" id="{09C031CA-93F4-421B-96BF-220431DB1CE6}"/>
              </a:ext>
            </a:extLst>
          </p:cNvPr>
          <p:cNvSpPr/>
          <p:nvPr/>
        </p:nvSpPr>
        <p:spPr>
          <a:xfrm>
            <a:off x="1828799" y="379244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75000"/>
                  </a:schemeClr>
                </a:solidFill>
              </a:rPr>
              <a:t>2. Transports &amp; </a:t>
            </a:r>
            <a:r>
              <a:rPr lang="en-US" sz="1600" dirty="0" err="1">
                <a:solidFill>
                  <a:schemeClr val="bg2">
                    <a:lumMod val="75000"/>
                  </a:schemeClr>
                </a:solidFill>
              </a:rPr>
              <a:t>Logistique</a:t>
            </a:r>
            <a:endParaRPr lang="fr-FR" sz="1600" dirty="0">
              <a:solidFill>
                <a:schemeClr val="bg2">
                  <a:lumMod val="75000"/>
                </a:schemeClr>
              </a:solidFill>
            </a:endParaRPr>
          </a:p>
        </p:txBody>
      </p:sp>
      <p:sp>
        <p:nvSpPr>
          <p:cNvPr id="8" name="Rectangle 8">
            <a:hlinkClick r:id="" action="ppaction://macro?name=SlideLayout5.Wrong"/>
            <a:extLst>
              <a:ext uri="{FF2B5EF4-FFF2-40B4-BE49-F238E27FC236}">
                <a16:creationId xmlns:a16="http://schemas.microsoft.com/office/drawing/2014/main" id="{58FCEA21-7943-4482-97A7-7F095E717A8C}"/>
              </a:ext>
            </a:extLst>
          </p:cNvPr>
          <p:cNvSpPr/>
          <p:nvPr/>
        </p:nvSpPr>
        <p:spPr>
          <a:xfrm>
            <a:off x="1828800" y="296244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1. Intensive Agriculture</a:t>
            </a:r>
            <a:endParaRPr lang="fr-FR" sz="1600" dirty="0">
              <a:solidFill>
                <a:schemeClr val="accent1">
                  <a:lumMod val="50000"/>
                </a:schemeClr>
              </a:solidFill>
            </a:endParaRPr>
          </a:p>
        </p:txBody>
      </p:sp>
      <p:sp>
        <p:nvSpPr>
          <p:cNvPr id="9" name="Rectangle 8">
            <a:hlinkClick r:id="" action="ppaction://macro?name=SlideLayout5.Wrong"/>
            <a:extLst>
              <a:ext uri="{FF2B5EF4-FFF2-40B4-BE49-F238E27FC236}">
                <a16:creationId xmlns:a16="http://schemas.microsoft.com/office/drawing/2014/main" id="{286F6415-F9DB-4BE5-8206-4C5C763A4601}"/>
              </a:ext>
            </a:extLst>
          </p:cNvPr>
          <p:cNvSpPr/>
          <p:nvPr/>
        </p:nvSpPr>
        <p:spPr>
          <a:xfrm>
            <a:off x="1828798" y="4584887"/>
            <a:ext cx="5218113" cy="40521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75000"/>
                  </a:schemeClr>
                </a:solidFill>
              </a:rPr>
              <a:t>3.</a:t>
            </a:r>
            <a:r>
              <a:rPr lang="fr-FR" sz="1600" dirty="0">
                <a:solidFill>
                  <a:schemeClr val="bg2">
                    <a:lumMod val="75000"/>
                  </a:schemeClr>
                </a:solidFill>
              </a:rPr>
              <a:t> Secteur des médias et du divertissement</a:t>
            </a:r>
          </a:p>
        </p:txBody>
      </p:sp>
      <p:sp>
        <p:nvSpPr>
          <p:cNvPr id="10" name="Rectangle 8">
            <a:hlinkClick r:id="" action="ppaction://macro?name=SlideLayout5.Wrong"/>
            <a:extLst>
              <a:ext uri="{FF2B5EF4-FFF2-40B4-BE49-F238E27FC236}">
                <a16:creationId xmlns:a16="http://schemas.microsoft.com/office/drawing/2014/main" id="{C8B174D3-D160-474C-AB48-CD93D07EF61D}"/>
              </a:ext>
            </a:extLst>
          </p:cNvPr>
          <p:cNvSpPr/>
          <p:nvPr/>
        </p:nvSpPr>
        <p:spPr>
          <a:xfrm>
            <a:off x="1828799" y="537551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4. Système de chauffage du bâtiment</a:t>
            </a:r>
            <a:endParaRPr lang="fr-FR" sz="1600" dirty="0">
              <a:solidFill>
                <a:schemeClr val="bg2"/>
              </a:solidFill>
            </a:endParaRPr>
          </a:p>
        </p:txBody>
      </p:sp>
      <p:sp>
        <p:nvSpPr>
          <p:cNvPr id="2" name="Google Shape;72;g10b78f225a7_0_23">
            <a:extLst>
              <a:ext uri="{FF2B5EF4-FFF2-40B4-BE49-F238E27FC236}">
                <a16:creationId xmlns:a16="http://schemas.microsoft.com/office/drawing/2014/main" id="{E14A8537-9E64-78C7-126E-BB1F22C535C2}"/>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5440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16</a:t>
            </a:fld>
            <a:endParaRPr/>
          </a:p>
        </p:txBody>
      </p:sp>
      <p:sp>
        <p:nvSpPr>
          <p:cNvPr id="6" name="ZoneTexte 2">
            <a:extLst>
              <a:ext uri="{FF2B5EF4-FFF2-40B4-BE49-F238E27FC236}">
                <a16:creationId xmlns:a16="http://schemas.microsoft.com/office/drawing/2014/main" id="{20AE8076-EEAD-4259-97E6-AE5061EDA4C9}"/>
              </a:ext>
            </a:extLst>
          </p:cNvPr>
          <p:cNvSpPr txBox="1"/>
          <p:nvPr/>
        </p:nvSpPr>
        <p:spPr>
          <a:xfrm>
            <a:off x="316950" y="1778634"/>
            <a:ext cx="8510100" cy="1323439"/>
          </a:xfrm>
          <a:prstGeom prst="rect">
            <a:avLst/>
          </a:prstGeom>
          <a:noFill/>
        </p:spPr>
        <p:txBody>
          <a:bodyPr wrap="square" rtlCol="0">
            <a:spAutoFit/>
          </a:bodyPr>
          <a:lstStyle/>
          <a:p>
            <a:r>
              <a:rPr lang="fr-FR" sz="2000" b="1" dirty="0"/>
              <a:t>Question n°3 :</a:t>
            </a:r>
          </a:p>
          <a:p>
            <a:r>
              <a:rPr lang="fr-FR" sz="2000" dirty="0">
                <a:solidFill>
                  <a:schemeClr val="tx1"/>
                </a:solidFill>
              </a:rPr>
              <a:t>Quel traité inclut pour la première fois un objectif de limitation de l’augmentation globale de la température? 
</a:t>
            </a:r>
            <a:endParaRPr lang="en-US" sz="2000" dirty="0">
              <a:solidFill>
                <a:schemeClr val="tx1"/>
              </a:solidFill>
            </a:endParaRPr>
          </a:p>
        </p:txBody>
      </p:sp>
      <p:sp>
        <p:nvSpPr>
          <p:cNvPr id="7" name="Rectangle 8">
            <a:hlinkClick r:id="" action="ppaction://macro?name=SlideLayout5.Wrong"/>
            <a:extLst>
              <a:ext uri="{FF2B5EF4-FFF2-40B4-BE49-F238E27FC236}">
                <a16:creationId xmlns:a16="http://schemas.microsoft.com/office/drawing/2014/main" id="{09C031CA-93F4-421B-96BF-220431DB1CE6}"/>
              </a:ext>
            </a:extLst>
          </p:cNvPr>
          <p:cNvSpPr/>
          <p:nvPr/>
        </p:nvSpPr>
        <p:spPr>
          <a:xfrm>
            <a:off x="1828799" y="379244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75000"/>
                  </a:schemeClr>
                </a:solidFill>
              </a:rPr>
              <a:t>2.</a:t>
            </a:r>
            <a:r>
              <a:rPr lang="pt-BR" sz="1600" dirty="0">
                <a:solidFill>
                  <a:schemeClr val="bg2">
                    <a:lumMod val="75000"/>
                  </a:schemeClr>
                </a:solidFill>
              </a:rPr>
              <a:t> Conférence de Rio de Janeiro </a:t>
            </a:r>
            <a:endParaRPr lang="fr-FR" sz="1600" dirty="0">
              <a:solidFill>
                <a:schemeClr val="bg2">
                  <a:lumMod val="75000"/>
                </a:schemeClr>
              </a:solidFill>
            </a:endParaRPr>
          </a:p>
        </p:txBody>
      </p:sp>
      <p:sp>
        <p:nvSpPr>
          <p:cNvPr id="8" name="Rectangle 8">
            <a:hlinkClick r:id="" action="ppaction://macro?name=SlideLayout5.Wrong"/>
            <a:extLst>
              <a:ext uri="{FF2B5EF4-FFF2-40B4-BE49-F238E27FC236}">
                <a16:creationId xmlns:a16="http://schemas.microsoft.com/office/drawing/2014/main" id="{58FCEA21-7943-4482-97A7-7F095E717A8C}"/>
              </a:ext>
            </a:extLst>
          </p:cNvPr>
          <p:cNvSpPr/>
          <p:nvPr/>
        </p:nvSpPr>
        <p:spPr>
          <a:xfrm>
            <a:off x="1828800" y="296244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1. </a:t>
            </a:r>
            <a:r>
              <a:rPr lang="en-US" sz="1600" dirty="0" err="1">
                <a:solidFill>
                  <a:schemeClr val="accent1">
                    <a:lumMod val="50000"/>
                  </a:schemeClr>
                </a:solidFill>
              </a:rPr>
              <a:t>Protocole</a:t>
            </a:r>
            <a:r>
              <a:rPr lang="en-US" sz="1600" dirty="0">
                <a:solidFill>
                  <a:schemeClr val="accent1">
                    <a:lumMod val="50000"/>
                  </a:schemeClr>
                </a:solidFill>
              </a:rPr>
              <a:t> de Tokyo</a:t>
            </a:r>
            <a:endParaRPr lang="fr-FR" sz="1600" dirty="0">
              <a:solidFill>
                <a:schemeClr val="accent1">
                  <a:lumMod val="50000"/>
                </a:schemeClr>
              </a:solidFill>
            </a:endParaRPr>
          </a:p>
        </p:txBody>
      </p:sp>
      <p:sp>
        <p:nvSpPr>
          <p:cNvPr id="9" name="Rectangle 8">
            <a:hlinkClick r:id="" action="ppaction://macro?name=SlideLayout5.Wrong"/>
            <a:extLst>
              <a:ext uri="{FF2B5EF4-FFF2-40B4-BE49-F238E27FC236}">
                <a16:creationId xmlns:a16="http://schemas.microsoft.com/office/drawing/2014/main" id="{286F6415-F9DB-4BE5-8206-4C5C763A4601}"/>
              </a:ext>
            </a:extLst>
          </p:cNvPr>
          <p:cNvSpPr/>
          <p:nvPr/>
        </p:nvSpPr>
        <p:spPr>
          <a:xfrm>
            <a:off x="1828799" y="4575476"/>
            <a:ext cx="5218113" cy="40521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75000"/>
                  </a:schemeClr>
                </a:solidFill>
              </a:rPr>
              <a:t>3. Accord de Paris</a:t>
            </a:r>
            <a:endParaRPr lang="fr-FR" sz="1600" dirty="0">
              <a:solidFill>
                <a:schemeClr val="bg2">
                  <a:lumMod val="75000"/>
                </a:schemeClr>
              </a:solidFill>
            </a:endParaRPr>
          </a:p>
        </p:txBody>
      </p:sp>
      <p:sp>
        <p:nvSpPr>
          <p:cNvPr id="10" name="Rectangle 8">
            <a:hlinkClick r:id="" action="ppaction://macro?name=SlideLayout5.Wrong"/>
            <a:extLst>
              <a:ext uri="{FF2B5EF4-FFF2-40B4-BE49-F238E27FC236}">
                <a16:creationId xmlns:a16="http://schemas.microsoft.com/office/drawing/2014/main" id="{C8B174D3-D160-474C-AB48-CD93D07EF61D}"/>
              </a:ext>
            </a:extLst>
          </p:cNvPr>
          <p:cNvSpPr/>
          <p:nvPr/>
        </p:nvSpPr>
        <p:spPr>
          <a:xfrm>
            <a:off x="1828799" y="537551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4. COP 26 Pacte de Glasgow pour le climat</a:t>
            </a:r>
            <a:endParaRPr lang="fr-FR" sz="1600" dirty="0">
              <a:solidFill>
                <a:schemeClr val="bg2"/>
              </a:solidFill>
            </a:endParaRPr>
          </a:p>
        </p:txBody>
      </p:sp>
      <p:sp>
        <p:nvSpPr>
          <p:cNvPr id="2" name="Google Shape;72;g10b78f225a7_0_23">
            <a:extLst>
              <a:ext uri="{FF2B5EF4-FFF2-40B4-BE49-F238E27FC236}">
                <a16:creationId xmlns:a16="http://schemas.microsoft.com/office/drawing/2014/main" id="{B51ADC28-32D6-0571-B241-868268C99D7F}"/>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24852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17</a:t>
            </a:fld>
            <a:endParaRPr/>
          </a:p>
        </p:txBody>
      </p:sp>
      <p:sp>
        <p:nvSpPr>
          <p:cNvPr id="6" name="ZoneTexte 2">
            <a:extLst>
              <a:ext uri="{FF2B5EF4-FFF2-40B4-BE49-F238E27FC236}">
                <a16:creationId xmlns:a16="http://schemas.microsoft.com/office/drawing/2014/main" id="{20AE8076-EEAD-4259-97E6-AE5061EDA4C9}"/>
              </a:ext>
            </a:extLst>
          </p:cNvPr>
          <p:cNvSpPr txBox="1"/>
          <p:nvPr/>
        </p:nvSpPr>
        <p:spPr>
          <a:xfrm>
            <a:off x="316950" y="1778634"/>
            <a:ext cx="8510100" cy="1323439"/>
          </a:xfrm>
          <a:prstGeom prst="rect">
            <a:avLst/>
          </a:prstGeom>
          <a:noFill/>
        </p:spPr>
        <p:txBody>
          <a:bodyPr wrap="square" rtlCol="0">
            <a:spAutoFit/>
          </a:bodyPr>
          <a:lstStyle/>
          <a:p>
            <a:r>
              <a:rPr lang="fr-FR" sz="2000" b="1" dirty="0"/>
              <a:t>Question n°4 :</a:t>
            </a:r>
          </a:p>
          <a:p>
            <a:r>
              <a:rPr lang="fr-FR" sz="2000" dirty="0">
                <a:solidFill>
                  <a:schemeClr val="tx1"/>
                </a:solidFill>
              </a:rPr>
              <a:t>Lequel des éléments suivants n’est pas inclus dans le cadre d’action de l’UE en matière de climat et d’énergie à l’horizon 2030? 
</a:t>
            </a:r>
            <a:endParaRPr lang="en-US" sz="2000" dirty="0">
              <a:solidFill>
                <a:schemeClr val="tx1"/>
              </a:solidFill>
            </a:endParaRPr>
          </a:p>
        </p:txBody>
      </p:sp>
      <p:sp>
        <p:nvSpPr>
          <p:cNvPr id="7" name="Rectangle 8">
            <a:hlinkClick r:id="" action="ppaction://macro?name=SlideLayout5.Wrong"/>
            <a:extLst>
              <a:ext uri="{FF2B5EF4-FFF2-40B4-BE49-F238E27FC236}">
                <a16:creationId xmlns:a16="http://schemas.microsoft.com/office/drawing/2014/main" id="{09C031CA-93F4-421B-96BF-220431DB1CE6}"/>
              </a:ext>
            </a:extLst>
          </p:cNvPr>
          <p:cNvSpPr/>
          <p:nvPr/>
        </p:nvSpPr>
        <p:spPr>
          <a:xfrm>
            <a:off x="1828799" y="3792448"/>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75000"/>
                  </a:schemeClr>
                </a:solidFill>
              </a:rPr>
              <a:t>2.</a:t>
            </a:r>
            <a:r>
              <a:rPr lang="fr-FR" sz="1600" dirty="0">
                <a:solidFill>
                  <a:schemeClr val="bg2">
                    <a:lumMod val="75000"/>
                  </a:schemeClr>
                </a:solidFill>
              </a:rPr>
              <a:t> Accroître l’utilisation de sources d’énergie alternatives</a:t>
            </a:r>
          </a:p>
        </p:txBody>
      </p:sp>
      <p:sp>
        <p:nvSpPr>
          <p:cNvPr id="8" name="Rectangle 8">
            <a:hlinkClick r:id="" action="ppaction://macro?name=SlideLayout5.Wrong"/>
            <a:extLst>
              <a:ext uri="{FF2B5EF4-FFF2-40B4-BE49-F238E27FC236}">
                <a16:creationId xmlns:a16="http://schemas.microsoft.com/office/drawing/2014/main" id="{58FCEA21-7943-4482-97A7-7F095E717A8C}"/>
              </a:ext>
            </a:extLst>
          </p:cNvPr>
          <p:cNvSpPr/>
          <p:nvPr/>
        </p:nvSpPr>
        <p:spPr>
          <a:xfrm>
            <a:off x="1828800" y="296244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1.</a:t>
            </a:r>
            <a:r>
              <a:rPr lang="fr-FR" sz="1600" dirty="0">
                <a:solidFill>
                  <a:schemeClr val="accent1">
                    <a:lumMod val="50000"/>
                  </a:schemeClr>
                </a:solidFill>
              </a:rPr>
              <a:t> Réduction des émissions de gaz à effet de serre</a:t>
            </a:r>
          </a:p>
        </p:txBody>
      </p:sp>
      <p:sp>
        <p:nvSpPr>
          <p:cNvPr id="9" name="Rectangle 8">
            <a:hlinkClick r:id="" action="ppaction://macro?name=SlideLayout5.Wrong"/>
            <a:extLst>
              <a:ext uri="{FF2B5EF4-FFF2-40B4-BE49-F238E27FC236}">
                <a16:creationId xmlns:a16="http://schemas.microsoft.com/office/drawing/2014/main" id="{286F6415-F9DB-4BE5-8206-4C5C763A4601}"/>
              </a:ext>
            </a:extLst>
          </p:cNvPr>
          <p:cNvSpPr/>
          <p:nvPr/>
        </p:nvSpPr>
        <p:spPr>
          <a:xfrm>
            <a:off x="1828798" y="4584887"/>
            <a:ext cx="5218113" cy="40521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75000"/>
                  </a:schemeClr>
                </a:solidFill>
              </a:rPr>
              <a:t>3.</a:t>
            </a:r>
            <a:r>
              <a:rPr lang="fr-FR" sz="1600" dirty="0">
                <a:solidFill>
                  <a:schemeClr val="bg2">
                    <a:lumMod val="75000"/>
                  </a:schemeClr>
                </a:solidFill>
              </a:rPr>
              <a:t> Accroître les importations d’énergie en provenance de l’extérieur de l’UE</a:t>
            </a:r>
          </a:p>
        </p:txBody>
      </p:sp>
      <p:sp>
        <p:nvSpPr>
          <p:cNvPr id="10" name="Rectangle 8">
            <a:hlinkClick r:id="" action="ppaction://macro?name=SlideLayout5.Wrong"/>
            <a:extLst>
              <a:ext uri="{FF2B5EF4-FFF2-40B4-BE49-F238E27FC236}">
                <a16:creationId xmlns:a16="http://schemas.microsoft.com/office/drawing/2014/main" id="{C8B174D3-D160-474C-AB48-CD93D07EF61D}"/>
              </a:ext>
            </a:extLst>
          </p:cNvPr>
          <p:cNvSpPr/>
          <p:nvPr/>
        </p:nvSpPr>
        <p:spPr>
          <a:xfrm>
            <a:off x="1828799" y="537551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4. Améliorer l’infrastructure énergétique</a:t>
            </a:r>
            <a:endParaRPr lang="fr-FR" sz="1600" dirty="0">
              <a:solidFill>
                <a:schemeClr val="bg2"/>
              </a:solidFill>
            </a:endParaRPr>
          </a:p>
        </p:txBody>
      </p:sp>
      <p:sp>
        <p:nvSpPr>
          <p:cNvPr id="2" name="Google Shape;72;g10b78f225a7_0_23">
            <a:extLst>
              <a:ext uri="{FF2B5EF4-FFF2-40B4-BE49-F238E27FC236}">
                <a16:creationId xmlns:a16="http://schemas.microsoft.com/office/drawing/2014/main" id="{7C96D18E-0EB4-BFA9-EEAE-F1D85619A727}"/>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19120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10b78f226a2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18</a:t>
            </a:fld>
            <a:endParaRPr/>
          </a:p>
        </p:txBody>
      </p:sp>
      <p:sp>
        <p:nvSpPr>
          <p:cNvPr id="6" name="ZoneTexte 2">
            <a:extLst>
              <a:ext uri="{FF2B5EF4-FFF2-40B4-BE49-F238E27FC236}">
                <a16:creationId xmlns:a16="http://schemas.microsoft.com/office/drawing/2014/main" id="{20AE8076-EEAD-4259-97E6-AE5061EDA4C9}"/>
              </a:ext>
            </a:extLst>
          </p:cNvPr>
          <p:cNvSpPr txBox="1"/>
          <p:nvPr/>
        </p:nvSpPr>
        <p:spPr>
          <a:xfrm>
            <a:off x="316950" y="1778634"/>
            <a:ext cx="8510100" cy="1323439"/>
          </a:xfrm>
          <a:prstGeom prst="rect">
            <a:avLst/>
          </a:prstGeom>
          <a:noFill/>
        </p:spPr>
        <p:txBody>
          <a:bodyPr wrap="square" rtlCol="0">
            <a:spAutoFit/>
          </a:bodyPr>
          <a:lstStyle/>
          <a:p>
            <a:r>
              <a:rPr lang="fr-FR" sz="2000" b="1" dirty="0"/>
              <a:t>Question n°5 :</a:t>
            </a:r>
          </a:p>
          <a:p>
            <a:r>
              <a:rPr lang="fr-FR" sz="2000" dirty="0">
                <a:solidFill>
                  <a:schemeClr val="tx1"/>
                </a:solidFill>
              </a:rPr>
              <a:t>Selon la conférence COP 26 2021, quel facteur a le plus grand impact potentiel sur la durabilité du secteur des transports?
</a:t>
            </a:r>
            <a:endParaRPr lang="en-US" sz="2000" dirty="0">
              <a:solidFill>
                <a:schemeClr val="tx1"/>
              </a:solidFill>
            </a:endParaRPr>
          </a:p>
        </p:txBody>
      </p:sp>
      <p:sp>
        <p:nvSpPr>
          <p:cNvPr id="7" name="Rectangle 8">
            <a:hlinkClick r:id="" action="ppaction://macro?name=SlideLayout5.Wrong"/>
            <a:extLst>
              <a:ext uri="{FF2B5EF4-FFF2-40B4-BE49-F238E27FC236}">
                <a16:creationId xmlns:a16="http://schemas.microsoft.com/office/drawing/2014/main" id="{09C031CA-93F4-421B-96BF-220431DB1CE6}"/>
              </a:ext>
            </a:extLst>
          </p:cNvPr>
          <p:cNvSpPr/>
          <p:nvPr/>
        </p:nvSpPr>
        <p:spPr>
          <a:xfrm>
            <a:off x="1828799" y="3795449"/>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2. </a:t>
            </a:r>
            <a:r>
              <a:rPr lang="en-US" sz="1600" dirty="0" err="1">
                <a:solidFill>
                  <a:schemeClr val="accent1">
                    <a:lumMod val="50000"/>
                  </a:schemeClr>
                </a:solidFill>
              </a:rPr>
              <a:t>Utilisation</a:t>
            </a:r>
            <a:r>
              <a:rPr lang="en-US" sz="1600" dirty="0">
                <a:solidFill>
                  <a:schemeClr val="accent1">
                    <a:lumMod val="50000"/>
                  </a:schemeClr>
                </a:solidFill>
              </a:rPr>
              <a:t> de </a:t>
            </a:r>
            <a:r>
              <a:rPr lang="en-US" sz="1600" dirty="0" err="1">
                <a:solidFill>
                  <a:schemeClr val="accent1">
                    <a:lumMod val="50000"/>
                  </a:schemeClr>
                </a:solidFill>
              </a:rPr>
              <a:t>véhicules</a:t>
            </a:r>
            <a:r>
              <a:rPr lang="en-US" sz="1600" dirty="0">
                <a:solidFill>
                  <a:schemeClr val="accent1">
                    <a:lumMod val="50000"/>
                  </a:schemeClr>
                </a:solidFill>
              </a:rPr>
              <a:t> </a:t>
            </a:r>
            <a:r>
              <a:rPr lang="en-US" sz="1600" dirty="0" err="1">
                <a:solidFill>
                  <a:schemeClr val="accent1">
                    <a:lumMod val="50000"/>
                  </a:schemeClr>
                </a:solidFill>
              </a:rPr>
              <a:t>électriques</a:t>
            </a:r>
            <a:endParaRPr lang="fr-FR" sz="1600" dirty="0">
              <a:solidFill>
                <a:schemeClr val="accent1">
                  <a:lumMod val="50000"/>
                </a:schemeClr>
              </a:solidFill>
            </a:endParaRPr>
          </a:p>
        </p:txBody>
      </p:sp>
      <p:sp>
        <p:nvSpPr>
          <p:cNvPr id="8" name="Rectangle 8">
            <a:hlinkClick r:id="" action="ppaction://macro?name=SlideLayout5.Wrong"/>
            <a:extLst>
              <a:ext uri="{FF2B5EF4-FFF2-40B4-BE49-F238E27FC236}">
                <a16:creationId xmlns:a16="http://schemas.microsoft.com/office/drawing/2014/main" id="{58FCEA21-7943-4482-97A7-7F095E717A8C}"/>
              </a:ext>
            </a:extLst>
          </p:cNvPr>
          <p:cNvSpPr/>
          <p:nvPr/>
        </p:nvSpPr>
        <p:spPr>
          <a:xfrm>
            <a:off x="1828800" y="296244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1.</a:t>
            </a:r>
            <a:r>
              <a:rPr lang="fr-FR" sz="1600" dirty="0">
                <a:solidFill>
                  <a:schemeClr val="accent1">
                    <a:lumMod val="50000"/>
                  </a:schemeClr>
                </a:solidFill>
              </a:rPr>
              <a:t> Réduction du poids de chargement pour les camions</a:t>
            </a:r>
          </a:p>
        </p:txBody>
      </p:sp>
      <p:sp>
        <p:nvSpPr>
          <p:cNvPr id="9" name="Rectangle 8">
            <a:hlinkClick r:id="" action="ppaction://macro?name=SlideLayout5.Wrong"/>
            <a:extLst>
              <a:ext uri="{FF2B5EF4-FFF2-40B4-BE49-F238E27FC236}">
                <a16:creationId xmlns:a16="http://schemas.microsoft.com/office/drawing/2014/main" id="{286F6415-F9DB-4BE5-8206-4C5C763A4601}"/>
              </a:ext>
            </a:extLst>
          </p:cNvPr>
          <p:cNvSpPr/>
          <p:nvPr/>
        </p:nvSpPr>
        <p:spPr>
          <a:xfrm>
            <a:off x="1828799" y="4531584"/>
            <a:ext cx="5218113" cy="40521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50000"/>
                  </a:schemeClr>
                </a:solidFill>
              </a:rPr>
              <a:t>3. </a:t>
            </a:r>
            <a:r>
              <a:rPr lang="en-US" sz="1600" dirty="0" err="1">
                <a:solidFill>
                  <a:schemeClr val="accent1">
                    <a:lumMod val="50000"/>
                  </a:schemeClr>
                </a:solidFill>
              </a:rPr>
              <a:t>Limites</a:t>
            </a:r>
            <a:r>
              <a:rPr lang="en-US" sz="1600" dirty="0">
                <a:solidFill>
                  <a:schemeClr val="accent1">
                    <a:lumMod val="50000"/>
                  </a:schemeClr>
                </a:solidFill>
              </a:rPr>
              <a:t> des </a:t>
            </a:r>
            <a:r>
              <a:rPr lang="en-US" sz="1600" dirty="0" err="1">
                <a:solidFill>
                  <a:schemeClr val="accent1">
                    <a:lumMod val="50000"/>
                  </a:schemeClr>
                </a:solidFill>
              </a:rPr>
              <a:t>activités</a:t>
            </a:r>
            <a:r>
              <a:rPr lang="en-US" sz="1600" dirty="0">
                <a:solidFill>
                  <a:schemeClr val="accent1">
                    <a:lumMod val="50000"/>
                  </a:schemeClr>
                </a:solidFill>
              </a:rPr>
              <a:t> </a:t>
            </a:r>
            <a:r>
              <a:rPr lang="en-US" sz="1600" dirty="0" err="1">
                <a:solidFill>
                  <a:schemeClr val="accent1">
                    <a:lumMod val="50000"/>
                  </a:schemeClr>
                </a:solidFill>
              </a:rPr>
              <a:t>logistiques</a:t>
            </a:r>
            <a:endParaRPr lang="fr-FR" sz="1600" dirty="0">
              <a:solidFill>
                <a:schemeClr val="accent1">
                  <a:lumMod val="50000"/>
                </a:schemeClr>
              </a:solidFill>
            </a:endParaRPr>
          </a:p>
        </p:txBody>
      </p:sp>
      <p:sp>
        <p:nvSpPr>
          <p:cNvPr id="10" name="Rectangle 8">
            <a:hlinkClick r:id="" action="ppaction://macro?name=SlideLayout5.Wrong"/>
            <a:extLst>
              <a:ext uri="{FF2B5EF4-FFF2-40B4-BE49-F238E27FC236}">
                <a16:creationId xmlns:a16="http://schemas.microsoft.com/office/drawing/2014/main" id="{C8B174D3-D160-474C-AB48-CD93D07EF61D}"/>
              </a:ext>
            </a:extLst>
          </p:cNvPr>
          <p:cNvSpPr/>
          <p:nvPr/>
        </p:nvSpPr>
        <p:spPr>
          <a:xfrm>
            <a:off x="1828799" y="5375517"/>
            <a:ext cx="5218113" cy="407020"/>
          </a:xfrm>
          <a:prstGeom prst="rect">
            <a:avLst/>
          </a:prstGeom>
          <a:solidFill>
            <a:srgbClr val="009FC6">
              <a:alpha val="2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2"/>
                </a:solidFill>
                <a:sym typeface="Wingdings" panose="05000000000000000000" pitchFamily="2" charset="2"/>
              </a:rPr>
              <a:t>4. Accroître le transport naval</a:t>
            </a:r>
            <a:endParaRPr lang="fr-FR" sz="1600" dirty="0">
              <a:solidFill>
                <a:schemeClr val="bg2"/>
              </a:solidFill>
            </a:endParaRPr>
          </a:p>
        </p:txBody>
      </p:sp>
      <p:sp>
        <p:nvSpPr>
          <p:cNvPr id="2" name="Google Shape;72;g10b78f225a7_0_23">
            <a:extLst>
              <a:ext uri="{FF2B5EF4-FFF2-40B4-BE49-F238E27FC236}">
                <a16:creationId xmlns:a16="http://schemas.microsoft.com/office/drawing/2014/main" id="{EBCFB38A-0E57-03DD-2B7B-182F2071803F}"/>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78293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18" descr="Une image contenant lumière&#10;&#10;Description générée automatiquement"/>
          <p:cNvPicPr preferRelativeResize="0"/>
          <p:nvPr/>
        </p:nvPicPr>
        <p:blipFill rotWithShape="1">
          <a:blip r:embed="rId3">
            <a:alphaModFix/>
          </a:blip>
          <a:srcRect t="21656"/>
          <a:stretch/>
        </p:blipFill>
        <p:spPr>
          <a:xfrm>
            <a:off x="6630854" y="1190636"/>
            <a:ext cx="1860157" cy="1943092"/>
          </a:xfrm>
          <a:prstGeom prst="rect">
            <a:avLst/>
          </a:prstGeom>
          <a:noFill/>
          <a:ln>
            <a:noFill/>
          </a:ln>
        </p:spPr>
      </p:pic>
      <p:sp>
        <p:nvSpPr>
          <p:cNvPr id="190" name="Google Shape;190;p18"/>
          <p:cNvSpPr/>
          <p:nvPr/>
        </p:nvSpPr>
        <p:spPr>
          <a:xfrm>
            <a:off x="3027556" y="3208068"/>
            <a:ext cx="3088888" cy="441863"/>
          </a:xfrm>
          <a:prstGeom prst="roundRect">
            <a:avLst>
              <a:gd name="adj" fmla="val 16667"/>
            </a:avLst>
          </a:prstGeom>
          <a:solidFill>
            <a:srgbClr val="009FC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fr-FR" sz="1600" b="1" dirty="0">
                <a:solidFill>
                  <a:schemeClr val="lt1"/>
                </a:solidFill>
              </a:rPr>
              <a:t>Valider et quitter la capsule</a:t>
            </a:r>
            <a:endParaRPr dirty="0"/>
          </a:p>
        </p:txBody>
      </p:sp>
      <p:sp>
        <p:nvSpPr>
          <p:cNvPr id="191" name="Google Shape;191;p18"/>
          <p:cNvSpPr/>
          <p:nvPr/>
        </p:nvSpPr>
        <p:spPr>
          <a:xfrm>
            <a:off x="7666037" y="580099"/>
            <a:ext cx="1148575" cy="610537"/>
          </a:xfrm>
          <a:prstGeom prst="wedgeEllipseCallout">
            <a:avLst>
              <a:gd name="adj1" fmla="val -36218"/>
              <a:gd name="adj2" fmla="val 73459"/>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r>
              <a:rPr lang="es-ES" b="1" dirty="0" err="1">
                <a:solidFill>
                  <a:schemeClr val="lt1"/>
                </a:solidFill>
              </a:rPr>
              <a:t>Réessayer</a:t>
            </a:r>
            <a:r>
              <a:rPr lang="es-ES" b="1" dirty="0">
                <a:solidFill>
                  <a:schemeClr val="lt1"/>
                </a:solidFill>
              </a:rPr>
              <a:t> </a:t>
            </a:r>
            <a:r>
              <a:rPr lang="es-ES" sz="1400" b="1" i="0" u="none" strike="noStrike" cap="none" dirty="0">
                <a:solidFill>
                  <a:schemeClr val="lt1"/>
                </a:solidFill>
                <a:latin typeface="Arial"/>
                <a:ea typeface="Arial"/>
                <a:cs typeface="Arial"/>
                <a:sym typeface="Arial"/>
              </a:rPr>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À faire avant cette capsule : </a:t>
            </a:r>
            <a:endParaRPr lang="en-GB"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Capsule </a:t>
            </a:r>
            <a:r>
              <a:rPr lang="en-GB" sz="2000" b="1" dirty="0" err="1">
                <a:solidFill>
                  <a:srgbClr val="18C320"/>
                </a:solidFill>
              </a:rPr>
              <a:t>liée</a:t>
            </a:r>
            <a:r>
              <a:rPr lang="en-GB" sz="2000" b="1" dirty="0">
                <a:solidFill>
                  <a:srgbClr val="18C320"/>
                </a:solidFill>
              </a:rPr>
              <a:t> à:</a:t>
            </a:r>
            <a:endParaRPr lang="en-GB"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132339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fr-FR" sz="1600" dirty="0">
                <a:solidFill>
                  <a:schemeClr val="dk1"/>
                </a:solidFill>
              </a:rPr>
              <a:t>Cette capsule commence l’Unité 5 concernant l’impact environnemental et social du LMD. Cela devrait ensuite être fait après l’unité 4, car elle introduit les demandes et les tendances sociétales</a:t>
            </a:r>
            <a:endParaRPr lang="en-US"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a:buSzPts val="3200"/>
            </a:pPr>
            <a:r>
              <a:rPr lang="fr-FR" sz="1600" dirty="0">
                <a:solidFill>
                  <a:schemeClr val="dk1"/>
                </a:solidFill>
              </a:rPr>
              <a:t>Lien avec les thèmes des capsules </a:t>
            </a:r>
            <a:r>
              <a:rPr lang="en-US" sz="1600" b="0" i="0" u="none" strike="noStrike" dirty="0">
                <a:solidFill>
                  <a:srgbClr val="000000"/>
                </a:solidFill>
                <a:effectLst/>
                <a:latin typeface="+mj-lt"/>
              </a:rPr>
              <a:t>2.4.1, 2.4.2, 2.4.5, </a:t>
            </a:r>
            <a:r>
              <a:rPr lang="es-ES" sz="1600" dirty="0">
                <a:solidFill>
                  <a:schemeClr val="dk1"/>
                </a:solidFill>
              </a:rPr>
              <a:t>3.4.1</a:t>
            </a: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n-GB" sz="2000" b="1" dirty="0">
                <a:solidFill>
                  <a:srgbClr val="18C320"/>
                </a:solidFill>
              </a:rPr>
              <a:t>Auteurs:</a:t>
            </a:r>
            <a:endParaRPr lang="en-GB"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it-IT" sz="1600" dirty="0">
                <a:solidFill>
                  <a:schemeClr val="dk1"/>
                </a:solidFill>
              </a:rPr>
              <a:t>Cisita Parma Scarl &amp; SUSMILE Consortium</a:t>
            </a:r>
          </a:p>
        </p:txBody>
      </p:sp>
      <p:sp>
        <p:nvSpPr>
          <p:cNvPr id="9" name="8 Rectángulo"/>
          <p:cNvSpPr/>
          <p:nvPr/>
        </p:nvSpPr>
        <p:spPr>
          <a:xfrm>
            <a:off x="4454820" y="3275112"/>
            <a:ext cx="234360" cy="307777"/>
          </a:xfrm>
          <a:prstGeom prst="rect">
            <a:avLst/>
          </a:prstGeom>
        </p:spPr>
        <p:txBody>
          <a:bodyPr wrap="none">
            <a:spAutoFit/>
          </a:bodyPr>
          <a:lstStyle/>
          <a:p>
            <a:r>
              <a:rPr lang="es-ES" dirty="0"/>
              <a:t> </a:t>
            </a:r>
          </a:p>
        </p:txBody>
      </p:sp>
      <p:sp>
        <p:nvSpPr>
          <p:cNvPr id="10" name="9 Rectángulo"/>
          <p:cNvSpPr/>
          <p:nvPr/>
        </p:nvSpPr>
        <p:spPr>
          <a:xfrm>
            <a:off x="4454820" y="3275112"/>
            <a:ext cx="234360" cy="307777"/>
          </a:xfrm>
          <a:prstGeom prst="rect">
            <a:avLst/>
          </a:prstGeom>
        </p:spPr>
        <p:txBody>
          <a:bodyPr wrap="none">
            <a:spAutoFit/>
          </a:bodyPr>
          <a:lstStyle/>
          <a:p>
            <a:r>
              <a:rPr lang="es-E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20</a:t>
            </a:fld>
            <a:endParaRPr dirty="0"/>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22333" y="1681400"/>
            <a:ext cx="8399417" cy="4108777"/>
          </a:xfrm>
          <a:prstGeom prst="rect">
            <a:avLst/>
          </a:prstGeom>
          <a:noFill/>
          <a:ln>
            <a:noFill/>
          </a:ln>
        </p:spPr>
        <p:txBody>
          <a:bodyPr spcFirstLastPara="1" wrap="square" lIns="91425" tIns="45700" rIns="91425" bIns="45700" anchor="t" anchorCtr="0">
            <a:spAutoFit/>
          </a:bodyPr>
          <a:lstStyle/>
          <a:p>
            <a:pPr marL="228600" lvl="0" indent="-228600">
              <a:lnSpc>
                <a:spcPct val="150000"/>
              </a:lnSpc>
              <a:buSzPts val="1200"/>
              <a:buFont typeface="Arial"/>
              <a:buAutoNum type="arabicParenBoth"/>
            </a:pPr>
            <a:r>
              <a:rPr lang="it-IT" sz="1200" dirty="0"/>
              <a:t>Pour le changement climatique :
</a:t>
            </a:r>
            <a:r>
              <a:rPr lang="es-ES" sz="1200" b="0" i="0" u="none" strike="noStrike" cap="none" dirty="0">
                <a:solidFill>
                  <a:srgbClr val="000000"/>
                </a:solidFill>
                <a:latin typeface="Arial"/>
                <a:ea typeface="Arial"/>
                <a:cs typeface="Arial"/>
                <a:sym typeface="Arial"/>
                <a:hlinkClick r:id="rId3"/>
              </a:rPr>
              <a:t>https://www.epa.gov/climatechange-science/causes-climate-change</a:t>
            </a:r>
            <a:r>
              <a:rPr lang="es-ES" sz="1200" b="0" i="0" u="none" strike="noStrike" cap="none" dirty="0">
                <a:solidFill>
                  <a:srgbClr val="000000"/>
                </a:solidFill>
                <a:latin typeface="Arial"/>
                <a:ea typeface="Arial"/>
                <a:cs typeface="Arial"/>
                <a:sym typeface="Arial"/>
              </a:rPr>
              <a:t> </a:t>
            </a:r>
          </a:p>
          <a:p>
            <a:pPr marR="0" lvl="0" algn="l" rtl="0">
              <a:lnSpc>
                <a:spcPct val="150000"/>
              </a:lnSpc>
              <a:spcBef>
                <a:spcPts val="0"/>
              </a:spcBef>
              <a:spcAft>
                <a:spcPts val="0"/>
              </a:spcAft>
              <a:buClr>
                <a:srgbClr val="000000"/>
              </a:buClr>
              <a:buSzPts val="1200"/>
            </a:pPr>
            <a:r>
              <a:rPr lang="es-ES" sz="1200" b="0" i="0" u="none" strike="noStrike" cap="none" dirty="0">
                <a:solidFill>
                  <a:srgbClr val="000000"/>
                </a:solidFill>
                <a:latin typeface="Arial"/>
                <a:ea typeface="Arial"/>
                <a:cs typeface="Arial"/>
                <a:sym typeface="Arial"/>
                <a:hlinkClick r:id="rId4"/>
              </a:rPr>
              <a:t>https://www.un.org/en/climatechange/what-is-climate-change</a:t>
            </a:r>
            <a:endParaRPr lang="es-ES" sz="1200" dirty="0"/>
          </a:p>
          <a:p>
            <a:pPr marR="0" lvl="0" algn="l" rtl="0">
              <a:lnSpc>
                <a:spcPct val="150000"/>
              </a:lnSpc>
              <a:spcBef>
                <a:spcPts val="0"/>
              </a:spcBef>
              <a:spcAft>
                <a:spcPts val="0"/>
              </a:spcAft>
              <a:buClr>
                <a:srgbClr val="000000"/>
              </a:buClr>
              <a:buSzPts val="1200"/>
            </a:pPr>
            <a:r>
              <a:rPr lang="es-ES" sz="1200" b="0" i="0" u="none" strike="noStrike" cap="none" dirty="0">
                <a:solidFill>
                  <a:srgbClr val="000000"/>
                </a:solidFill>
                <a:latin typeface="Arial"/>
                <a:ea typeface="Arial"/>
                <a:cs typeface="Arial"/>
                <a:sym typeface="Arial"/>
                <a:hlinkClick r:id="rId5"/>
              </a:rPr>
              <a:t>https://www.un.org/en/climatechange/reports</a:t>
            </a:r>
            <a:r>
              <a:rPr lang="es-ES" sz="1200" b="0" i="0" u="none" strike="noStrike" cap="none" dirty="0">
                <a:solidFill>
                  <a:srgbClr val="000000"/>
                </a:solidFill>
                <a:latin typeface="Arial"/>
                <a:ea typeface="Arial"/>
                <a:cs typeface="Arial"/>
                <a:sym typeface="Arial"/>
              </a:rPr>
              <a:t> </a:t>
            </a:r>
          </a:p>
          <a:p>
            <a:pPr marR="0" lvl="0" algn="l" rtl="0">
              <a:lnSpc>
                <a:spcPct val="150000"/>
              </a:lnSpc>
              <a:spcBef>
                <a:spcPts val="0"/>
              </a:spcBef>
              <a:spcAft>
                <a:spcPts val="0"/>
              </a:spcAft>
              <a:buClr>
                <a:srgbClr val="000000"/>
              </a:buClr>
              <a:buSzPts val="1200"/>
            </a:pPr>
            <a:endParaRPr lang="es-ES" sz="1200" b="0" i="0" u="none" strike="noStrike" cap="none" dirty="0">
              <a:solidFill>
                <a:srgbClr val="000000"/>
              </a:solidFill>
              <a:latin typeface="Arial"/>
              <a:ea typeface="Arial"/>
              <a:cs typeface="Arial"/>
              <a:sym typeface="Arial"/>
            </a:endParaRPr>
          </a:p>
          <a:p>
            <a:pPr lvl="0">
              <a:lnSpc>
                <a:spcPct val="150000"/>
              </a:lnSpc>
              <a:buSzPts val="1200"/>
            </a:pPr>
            <a:r>
              <a:rPr lang="es-ES" sz="1200" dirty="0"/>
              <a:t>(2) </a:t>
            </a:r>
            <a:r>
              <a:rPr lang="es-ES" sz="1200" dirty="0" err="1"/>
              <a:t>Pour</a:t>
            </a:r>
            <a:r>
              <a:rPr lang="es-ES" sz="1200" dirty="0"/>
              <a:t> </a:t>
            </a:r>
            <a:r>
              <a:rPr lang="es-ES" sz="1200" dirty="0" err="1"/>
              <a:t>l’Accord</a:t>
            </a:r>
            <a:r>
              <a:rPr lang="es-ES" sz="1200" dirty="0"/>
              <a:t> de Paris :
</a:t>
            </a:r>
            <a:r>
              <a:rPr lang="es-ES" sz="1200" b="0" i="0" u="none" strike="noStrike" cap="none" dirty="0">
                <a:solidFill>
                  <a:srgbClr val="000000"/>
                </a:solidFill>
                <a:latin typeface="Arial"/>
                <a:ea typeface="Arial"/>
                <a:cs typeface="Arial"/>
                <a:sym typeface="Arial"/>
                <a:hlinkClick r:id="rId6"/>
              </a:rPr>
              <a:t>https://unfccc.int/process-and-meetings/the-paris-agreement/the-paris-agreement</a:t>
            </a:r>
            <a:r>
              <a:rPr lang="es-ES" sz="1200" dirty="0"/>
              <a:t> </a:t>
            </a:r>
          </a:p>
          <a:p>
            <a:pPr marR="0" lvl="0" algn="l" rtl="0">
              <a:lnSpc>
                <a:spcPct val="150000"/>
              </a:lnSpc>
              <a:spcBef>
                <a:spcPts val="0"/>
              </a:spcBef>
              <a:spcAft>
                <a:spcPts val="0"/>
              </a:spcAft>
              <a:buClr>
                <a:srgbClr val="000000"/>
              </a:buClr>
              <a:buSzPts val="1200"/>
            </a:pPr>
            <a:endParaRPr lang="es-ES" sz="1200" b="0" i="0" u="none" strike="noStrike" cap="none" dirty="0">
              <a:solidFill>
                <a:srgbClr val="000000"/>
              </a:solidFill>
              <a:latin typeface="Arial"/>
              <a:ea typeface="Arial"/>
              <a:cs typeface="Arial"/>
              <a:sym typeface="Arial"/>
              <a:hlinkClick r:id="rId7"/>
            </a:endParaRPr>
          </a:p>
          <a:p>
            <a:pPr>
              <a:lnSpc>
                <a:spcPct val="150000"/>
              </a:lnSpc>
              <a:buSzPts val="1200"/>
            </a:pPr>
            <a:r>
              <a:rPr lang="es-ES" sz="1200" dirty="0"/>
              <a:t>(3) </a:t>
            </a:r>
            <a:r>
              <a:rPr lang="fr-FR" sz="1200" dirty="0"/>
              <a:t>Pour le cadre climatique et énergétique de la stratégie Europe 20230:
</a:t>
            </a:r>
            <a:r>
              <a:rPr lang="it-IT" sz="1200" b="0" i="0" u="none" strike="noStrike" cap="none" dirty="0">
                <a:solidFill>
                  <a:srgbClr val="000000"/>
                </a:solidFill>
                <a:latin typeface="Arial"/>
                <a:ea typeface="Arial"/>
                <a:cs typeface="Arial"/>
                <a:sym typeface="Arial"/>
                <a:hlinkClick r:id="rId7"/>
              </a:rPr>
              <a:t>https://ec.europa.eu/clima/eu-action/climate-strategies-targets/2030-climate-energy-framework_en</a:t>
            </a:r>
            <a:endParaRPr lang="it-IT" sz="1200" b="0" i="0" u="none" strike="noStrike" cap="none" dirty="0">
              <a:solidFill>
                <a:srgbClr val="000000"/>
              </a:solidFill>
              <a:latin typeface="Arial"/>
              <a:ea typeface="Arial"/>
              <a:cs typeface="Arial"/>
              <a:sym typeface="Arial"/>
            </a:endParaRPr>
          </a:p>
          <a:p>
            <a:pPr marR="0" lvl="0" algn="l" rtl="0">
              <a:lnSpc>
                <a:spcPct val="150000"/>
              </a:lnSpc>
              <a:spcBef>
                <a:spcPts val="0"/>
              </a:spcBef>
              <a:spcAft>
                <a:spcPts val="0"/>
              </a:spcAft>
              <a:buClr>
                <a:srgbClr val="000000"/>
              </a:buClr>
              <a:buSzPts val="1200"/>
            </a:pPr>
            <a:endParaRPr lang="it-IT" sz="1200" dirty="0"/>
          </a:p>
          <a:p>
            <a:pPr>
              <a:lnSpc>
                <a:spcPct val="150000"/>
              </a:lnSpc>
              <a:buSzPts val="1200"/>
            </a:pPr>
            <a:r>
              <a:rPr lang="es-ES" sz="1200" dirty="0"/>
              <a:t> (4) </a:t>
            </a:r>
            <a:r>
              <a:rPr lang="fr-FR" sz="1200" dirty="0"/>
              <a:t>Pour le Pacte de Glasgow pour le climat COP 26 :
</a:t>
            </a:r>
            <a:r>
              <a:rPr lang="es-ES" sz="1200" b="0" i="0" u="none" strike="noStrike" cap="none" dirty="0">
                <a:solidFill>
                  <a:srgbClr val="000000"/>
                </a:solidFill>
                <a:latin typeface="Arial"/>
                <a:ea typeface="Arial"/>
                <a:cs typeface="Arial"/>
                <a:sym typeface="Arial"/>
                <a:hlinkClick r:id="rId8"/>
              </a:rPr>
              <a:t>https://ukcop26.org/wp-content/uploads/2021/11/COP26-Presidency-Outcomes-The-Climate-Pact.pdf</a:t>
            </a:r>
            <a:endParaRPr lang="es-ES" sz="1200" b="0" i="0" u="none" strike="noStrike" cap="none" dirty="0">
              <a:solidFill>
                <a:srgbClr val="000000"/>
              </a:solidFill>
              <a:latin typeface="Arial"/>
              <a:ea typeface="Arial"/>
              <a:cs typeface="Arial"/>
              <a:sym typeface="Arial"/>
              <a:hlinkClick r:id="rId7"/>
            </a:endParaRPr>
          </a:p>
          <a:p>
            <a:pPr marR="0" lvl="0" algn="l" rtl="0">
              <a:lnSpc>
                <a:spcPct val="150000"/>
              </a:lnSpc>
              <a:spcBef>
                <a:spcPts val="0"/>
              </a:spcBef>
              <a:spcAft>
                <a:spcPts val="0"/>
              </a:spcAft>
              <a:buClr>
                <a:srgbClr val="000000"/>
              </a:buClr>
              <a:buSzPts val="1200"/>
            </a:pP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246729"/>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lgn="just"/>
            <a:r>
              <a:rPr lang="fr-FR" sz="2000" dirty="0">
                <a:latin typeface="+mj-lt"/>
              </a:rPr>
              <a:t>Dans cette capsule, les utilisateurs obtiendront des informations à jour sur le changement climatique, et il est lié à la logistique et au transport. De brèves informations sont également fournies sur les politiques internationales les plus récentes et les plus pertinentes ayant un impact sur le transport et la logistique, telles que le sommet COP 26 2021, visant à accélérer l’action vers les objectifs de l’Accord de Paris et de la Convention-cadre des Nations Unies sur les changements climatiques.</a:t>
            </a: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891308560"/>
              </p:ext>
            </p:extLst>
          </p:nvPr>
        </p:nvGraphicFramePr>
        <p:xfrm>
          <a:off x="326571" y="4053498"/>
          <a:ext cx="8464750" cy="906090"/>
        </p:xfrm>
        <a:graphic>
          <a:graphicData uri="http://schemas.openxmlformats.org/drawingml/2006/table">
            <a:tbl>
              <a:tblPr>
                <a:noFill/>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mn-lt"/>
                          <a:ea typeface="Arial"/>
                          <a:cs typeface="Arial"/>
                          <a:sym typeface="Arial"/>
                        </a:rPr>
                        <a:t>Catégorie</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it-IT" sz="1400" u="none" strike="noStrike" cap="none" dirty="0">
                          <a:solidFill>
                            <a:schemeClr val="dk1"/>
                          </a:solidFil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3754723144"/>
              </p:ext>
            </p:extLst>
          </p:nvPr>
        </p:nvGraphicFramePr>
        <p:xfrm>
          <a:off x="326572" y="5281362"/>
          <a:ext cx="8490875" cy="342570"/>
        </p:xfrm>
        <a:graphic>
          <a:graphicData uri="http://schemas.openxmlformats.org/drawingml/2006/table">
            <a:tbl>
              <a:tblPr>
                <a:noFill/>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mn-lt"/>
                          <a:ea typeface="Arial"/>
                          <a:cs typeface="Arial"/>
                          <a:sym typeface="Arial"/>
                        </a:rPr>
                        <a:t>Exercices</a:t>
                      </a:r>
                      <a:r>
                        <a:rPr lang="es-ES" sz="1800" b="0" i="0" u="none" strike="noStrike" cap="none" dirty="0">
                          <a:solidFill>
                            <a:srgbClr val="FFFFFF"/>
                          </a:solidFill>
                          <a:latin typeface="+mn-lt"/>
                          <a:ea typeface="Arial"/>
                          <a:cs typeface="Arial"/>
                          <a:sym typeface="Arial"/>
                        </a:rPr>
                        <a:t> </a:t>
                      </a:r>
                      <a:r>
                        <a:rPr lang="es-ES" sz="1800" b="0" i="0" u="none" strike="noStrike" cap="none" dirty="0" err="1">
                          <a:solidFill>
                            <a:srgbClr val="FFFFFF"/>
                          </a:solidFill>
                          <a:latin typeface="+mn-lt"/>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err="1">
                          <a:solidFill>
                            <a:schemeClr val="dk1"/>
                          </a:solidFill>
                          <a:latin typeface="+mn-lt"/>
                          <a:ea typeface="Arial"/>
                          <a:cs typeface="Arial"/>
                          <a:sym typeface="Arial"/>
                        </a:rPr>
                        <a:t>Oui</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4282161330"/>
              </p:ext>
            </p:extLst>
          </p:nvPr>
        </p:nvGraphicFramePr>
        <p:xfrm>
          <a:off x="339634" y="6065134"/>
          <a:ext cx="8477800" cy="616890"/>
        </p:xfrm>
        <a:graphic>
          <a:graphicData uri="http://schemas.openxmlformats.org/drawingml/2006/table">
            <a:tbl>
              <a:tblPr>
                <a:noFill/>
              </a:tblPr>
              <a:tblGrid>
                <a:gridCol w="2468350">
                  <a:extLst>
                    <a:ext uri="{9D8B030D-6E8A-4147-A177-3AD203B41FA5}">
                      <a16:colId xmlns:a16="http://schemas.microsoft.com/office/drawing/2014/main" val="20000"/>
                    </a:ext>
                  </a:extLst>
                </a:gridCol>
                <a:gridCol w="2003150">
                  <a:extLst>
                    <a:ext uri="{9D8B030D-6E8A-4147-A177-3AD203B41FA5}">
                      <a16:colId xmlns:a16="http://schemas.microsoft.com/office/drawing/2014/main" val="20001"/>
                    </a:ext>
                  </a:extLst>
                </a:gridCol>
                <a:gridCol w="2003150">
                  <a:extLst>
                    <a:ext uri="{9D8B030D-6E8A-4147-A177-3AD203B41FA5}">
                      <a16:colId xmlns:a16="http://schemas.microsoft.com/office/drawing/2014/main" val="2237107642"/>
                    </a:ext>
                  </a:extLst>
                </a:gridCol>
                <a:gridCol w="2003150">
                  <a:extLst>
                    <a:ext uri="{9D8B030D-6E8A-4147-A177-3AD203B41FA5}">
                      <a16:colId xmlns:a16="http://schemas.microsoft.com/office/drawing/2014/main" val="1264170769"/>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mn-lt"/>
                          <a:ea typeface="Arial"/>
                          <a:cs typeface="Arial"/>
                          <a:sym typeface="Arial"/>
                        </a:rPr>
                        <a:t>Effort</a:t>
                      </a:r>
                      <a:r>
                        <a:rPr lang="es-ES" sz="1800" b="0" i="0" u="none" strike="noStrike" cap="none" dirty="0">
                          <a:solidFill>
                            <a:srgbClr val="FFFFFF"/>
                          </a:solidFill>
                          <a:latin typeface="+mn-lt"/>
                          <a:ea typeface="Arial"/>
                          <a:cs typeface="Arial"/>
                          <a:sym typeface="Arial"/>
                        </a:rPr>
                        <a:t> </a:t>
                      </a:r>
                      <a:r>
                        <a:rPr lang="es-ES" sz="1800" b="0" i="0" u="none" strike="noStrike" cap="none" dirty="0" err="1">
                          <a:solidFill>
                            <a:srgbClr val="FFFFFF"/>
                          </a:solidFill>
                          <a:latin typeface="+mn-lt"/>
                          <a:ea typeface="Arial"/>
                          <a:cs typeface="Arial"/>
                          <a:sym typeface="Arial"/>
                        </a:rPr>
                        <a:t>pour</a:t>
                      </a:r>
                      <a:r>
                        <a:rPr lang="es-ES" sz="1800" b="0" i="0" u="none" strike="noStrike" cap="none" dirty="0">
                          <a:solidFill>
                            <a:srgbClr val="FFFFFF"/>
                          </a:solidFill>
                          <a:latin typeface="+mn-lt"/>
                          <a:ea typeface="Arial"/>
                          <a:cs typeface="Arial"/>
                          <a:sym typeface="Arial"/>
                        </a:rPr>
                        <a:t> la capsule
</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rgbClr val="7F7F7F"/>
                          </a:solidFill>
                          <a:latin typeface="Arial"/>
                          <a:ea typeface="Arial"/>
                          <a:cs typeface="Arial"/>
                          <a:sym typeface="Arial"/>
                        </a:rPr>
                        <a:t>   </a:t>
                      </a:r>
                      <a:r>
                        <a:rPr lang="es-ES" sz="1800" b="0" i="0" u="none" strike="noStrike" cap="none" dirty="0" err="1">
                          <a:solidFill>
                            <a:schemeClr val="tx1"/>
                          </a:solidFill>
                          <a:latin typeface="Arial"/>
                          <a:ea typeface="Arial"/>
                          <a:cs typeface="Arial"/>
                          <a:sym typeface="Arial"/>
                        </a:rPr>
                        <a:t>Contenu</a:t>
                      </a:r>
                      <a:endParaRPr lang="es-ES" sz="1800" b="0" i="0" u="none" strike="noStrike" cap="none" dirty="0">
                        <a:solidFill>
                          <a:schemeClr val="tx1"/>
                        </a:solidFill>
                        <a:latin typeface="Arial"/>
                        <a:ea typeface="Arial"/>
                        <a:cs typeface="Arial"/>
                        <a:sym typeface="Arial"/>
                      </a:endParaRPr>
                    </a:p>
                    <a:p>
                      <a:pPr marL="0" marR="0" lvl="0" indent="0" algn="just" rtl="0">
                        <a:lnSpc>
                          <a:spcPct val="100000"/>
                        </a:lnSpc>
                        <a:spcBef>
                          <a:spcPts val="0"/>
                        </a:spcBef>
                        <a:spcAft>
                          <a:spcPts val="0"/>
                        </a:spcAft>
                        <a:buNone/>
                      </a:pPr>
                      <a:r>
                        <a:rPr lang="es-ES" sz="1800" b="0" i="0" u="none" strike="noStrike" cap="none" dirty="0">
                          <a:solidFill>
                            <a:srgbClr val="7F7F7F"/>
                          </a:solidFill>
                          <a:latin typeface="Arial"/>
                          <a:ea typeface="Arial"/>
                          <a:cs typeface="Arial"/>
                          <a:sym typeface="Arial"/>
                        </a:rPr>
                        <a:t>20     </a:t>
                      </a:r>
                      <a:r>
                        <a:rPr lang="es-ES" sz="1800" b="0" i="0" u="none" strike="noStrike" cap="none" dirty="0">
                          <a:solidFill>
                            <a:schemeClr val="dk1"/>
                          </a:solidFill>
                          <a:latin typeface="Arial"/>
                          <a:ea typeface="Arial"/>
                          <a:cs typeface="Arial"/>
                          <a:sym typeface="Arial"/>
                        </a:rPr>
                        <a:t>Minutes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it-IT" sz="1800" u="none" strike="noStrike" cap="none" dirty="0">
                          <a:solidFill>
                            <a:schemeClr val="dk1"/>
                          </a:solidFill>
                        </a:rPr>
                        <a:t>Exercices</a:t>
                      </a:r>
                    </a:p>
                    <a:p>
                      <a:pPr marL="0" marR="0" lvl="0" indent="0" algn="just" rtl="0">
                        <a:lnSpc>
                          <a:spcPct val="100000"/>
                        </a:lnSpc>
                        <a:spcBef>
                          <a:spcPts val="0"/>
                        </a:spcBef>
                        <a:spcAft>
                          <a:spcPts val="0"/>
                        </a:spcAft>
                        <a:buNone/>
                      </a:pPr>
                      <a:r>
                        <a:rPr lang="it-IT" sz="1800" b="0" i="0" u="none" strike="noStrike" cap="none" dirty="0">
                          <a:solidFill>
                            <a:srgbClr val="7F7F7F"/>
                          </a:solidFill>
                          <a:latin typeface="Arial"/>
                          <a:cs typeface="Arial"/>
                          <a:sym typeface="Arial"/>
                        </a:rPr>
                        <a:t>5</a:t>
                      </a:r>
                      <a:r>
                        <a:rPr lang="it-IT" sz="1800" u="none" strike="noStrike" cap="none" dirty="0">
                          <a:solidFill>
                            <a:schemeClr val="dk1"/>
                          </a:solidFill>
                        </a:rPr>
                        <a:t>  Minutes</a:t>
                      </a:r>
                      <a:endParaRPr sz="1800" u="none" strike="noStrike" cap="none" dirty="0">
                        <a:solidFill>
                          <a:schemeClr val="dk1"/>
                        </a:solidFill>
                      </a:endParaRPr>
                    </a:p>
                  </a:txBody>
                  <a:tcPr marL="54600" marR="54600" marT="34125" marB="34125">
                    <a:lnL w="12700" cap="flat" cmpd="sng" algn="ctr">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it-IT" sz="1800" u="none" strike="noStrike" cap="none" dirty="0">
                          <a:solidFill>
                            <a:schemeClr val="dk1"/>
                          </a:solidFill>
                        </a:rPr>
                        <a:t>Matériaux suppl.
</a:t>
                      </a:r>
                      <a:r>
                        <a:rPr lang="it-IT" sz="1800" b="0" i="0" u="none" strike="noStrike" cap="none" dirty="0">
                          <a:solidFill>
                            <a:srgbClr val="7F7F7F"/>
                          </a:solidFill>
                          <a:latin typeface="Arial"/>
                          <a:cs typeface="Arial"/>
                          <a:sym typeface="Arial"/>
                        </a:rPr>
                        <a:t>20</a:t>
                      </a:r>
                      <a:r>
                        <a:rPr lang="it-IT" sz="1800" u="none" strike="noStrike" cap="none" dirty="0">
                          <a:solidFill>
                            <a:schemeClr val="dk1"/>
                          </a:solidFill>
                        </a:rPr>
                        <a:t> Minutes</a:t>
                      </a:r>
                      <a:endParaRPr sz="1800" u="none" strike="noStrike" cap="none" dirty="0">
                        <a:solidFill>
                          <a:schemeClr val="dk1"/>
                        </a:solidFill>
                      </a:endParaRPr>
                    </a:p>
                  </a:txBody>
                  <a:tcPr marL="54600" marR="54600" marT="34125" marB="34125">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lgn="ctr">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a:t>
            </a:r>
            <a:r>
              <a:rPr lang="es-ES" sz="2800" b="0" i="0" u="none" strike="noStrike" cap="none" dirty="0">
                <a:solidFill>
                  <a:schemeClr val="lt1"/>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2862282"/>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latin typeface="+mj-lt"/>
              </a:rPr>
              <a:t>Ce que l’on entend généralement par « changement climatique » au niveau international
Politiques internationales et conférences sur les changements climatiques
Objectifs de la COP 26 concernant l’objectif de réduction des émissions à l’horizon 2030</a:t>
            </a:r>
            <a:endParaRPr sz="2000" b="0" i="0" u="none" strike="noStrike" cap="none" dirty="0">
              <a:solidFill>
                <a:srgbClr val="000000"/>
              </a:solidFill>
              <a:latin typeface="Arial"/>
              <a:ea typeface="Arial"/>
              <a:cs typeface="Arial"/>
              <a:sym typeface="Arial"/>
            </a:endParaRPr>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Qu’est-ce que le changement climatique? </a:t>
            </a:r>
            <a:endParaRPr sz="2400" b="0" i="0" u="none" strike="noStrike" cap="none" dirty="0">
              <a:solidFill>
                <a:schemeClr val="lt1"/>
              </a:solidFill>
              <a:latin typeface="Arial"/>
              <a:ea typeface="Arial"/>
              <a:cs typeface="Arial"/>
              <a:sym typeface="Arial"/>
            </a:endParaRPr>
          </a:p>
        </p:txBody>
      </p:sp>
      <p:pic>
        <p:nvPicPr>
          <p:cNvPr id="2" name="Immagine 1">
            <a:extLst>
              <a:ext uri="{FF2B5EF4-FFF2-40B4-BE49-F238E27FC236}">
                <a16:creationId xmlns:a16="http://schemas.microsoft.com/office/drawing/2014/main" id="{AD9B7BCC-00E5-4A19-B34E-D9005541DDDB}"/>
              </a:ext>
            </a:extLst>
          </p:cNvPr>
          <p:cNvPicPr>
            <a:picLocks noChangeAspect="1"/>
          </p:cNvPicPr>
          <p:nvPr/>
        </p:nvPicPr>
        <p:blipFill rotWithShape="1">
          <a:blip r:embed="rId3"/>
          <a:srcRect t="18156" r="20360" b="18501"/>
          <a:stretch/>
        </p:blipFill>
        <p:spPr>
          <a:xfrm>
            <a:off x="3572081" y="1550613"/>
            <a:ext cx="5223447" cy="2812961"/>
          </a:xfrm>
          <a:prstGeom prst="rect">
            <a:avLst/>
          </a:prstGeom>
        </p:spPr>
      </p:pic>
      <p:sp>
        <p:nvSpPr>
          <p:cNvPr id="3" name="CasellaDiTesto 2">
            <a:extLst>
              <a:ext uri="{FF2B5EF4-FFF2-40B4-BE49-F238E27FC236}">
                <a16:creationId xmlns:a16="http://schemas.microsoft.com/office/drawing/2014/main" id="{AD6CEC1C-40A7-4297-91CC-60A67FF38862}"/>
              </a:ext>
            </a:extLst>
          </p:cNvPr>
          <p:cNvSpPr txBox="1"/>
          <p:nvPr/>
        </p:nvSpPr>
        <p:spPr>
          <a:xfrm>
            <a:off x="4131733" y="2912533"/>
            <a:ext cx="914400" cy="914400"/>
          </a:xfrm>
          <a:prstGeom prst="rect">
            <a:avLst/>
          </a:prstGeom>
          <a:noFill/>
        </p:spPr>
        <p:txBody>
          <a:bodyPr wrap="square" rtlCol="0">
            <a:spAutoFit/>
          </a:bodyPr>
          <a:lstStyle/>
          <a:p>
            <a:endParaRPr lang="it-IT" dirty="0"/>
          </a:p>
        </p:txBody>
      </p:sp>
      <p:sp>
        <p:nvSpPr>
          <p:cNvPr id="4" name="CasellaDiTesto 3">
            <a:extLst>
              <a:ext uri="{FF2B5EF4-FFF2-40B4-BE49-F238E27FC236}">
                <a16:creationId xmlns:a16="http://schemas.microsoft.com/office/drawing/2014/main" id="{ABEE2520-BB62-4E3B-95C9-430B118DA9CF}"/>
              </a:ext>
            </a:extLst>
          </p:cNvPr>
          <p:cNvSpPr txBox="1"/>
          <p:nvPr/>
        </p:nvSpPr>
        <p:spPr>
          <a:xfrm>
            <a:off x="285531" y="1749778"/>
            <a:ext cx="3135002" cy="2800767"/>
          </a:xfrm>
          <a:prstGeom prst="rect">
            <a:avLst/>
          </a:prstGeom>
          <a:noFill/>
        </p:spPr>
        <p:txBody>
          <a:bodyPr wrap="square" rtlCol="0">
            <a:spAutoFit/>
          </a:bodyPr>
          <a:lstStyle/>
          <a:p>
            <a:pPr algn="just"/>
            <a:r>
              <a:rPr lang="it-IT" sz="1600" dirty="0" err="1">
                <a:solidFill>
                  <a:schemeClr val="tx1"/>
                </a:solidFill>
                <a:latin typeface="+mj-lt"/>
              </a:rPr>
              <a:t>According</a:t>
            </a:r>
            <a:r>
              <a:rPr lang="it-IT" sz="1600" dirty="0">
                <a:solidFill>
                  <a:schemeClr val="tx1"/>
                </a:solidFill>
                <a:latin typeface="+mj-lt"/>
              </a:rPr>
              <a:t> to the </a:t>
            </a:r>
            <a:r>
              <a:rPr lang="it-IT" sz="1600" b="1" dirty="0">
                <a:solidFill>
                  <a:schemeClr val="tx1"/>
                </a:solidFill>
                <a:latin typeface="+mj-lt"/>
              </a:rPr>
              <a:t>UN </a:t>
            </a:r>
            <a:r>
              <a:rPr lang="it-IT" sz="1600" b="1" dirty="0" err="1">
                <a:solidFill>
                  <a:schemeClr val="tx1"/>
                </a:solidFill>
                <a:latin typeface="+mj-lt"/>
              </a:rPr>
              <a:t>definition</a:t>
            </a:r>
            <a:r>
              <a:rPr lang="it-IT" sz="1600" dirty="0">
                <a:solidFill>
                  <a:schemeClr val="tx1"/>
                </a:solidFill>
                <a:latin typeface="+mj-lt"/>
              </a:rPr>
              <a:t>, </a:t>
            </a:r>
            <a:r>
              <a:rPr lang="en-US" sz="1600" b="1" i="0" dirty="0">
                <a:solidFill>
                  <a:schemeClr val="tx1"/>
                </a:solidFill>
                <a:effectLst/>
                <a:latin typeface="+mj-lt"/>
              </a:rPr>
              <a:t>Climate Change </a:t>
            </a:r>
            <a:r>
              <a:rPr lang="en-US" sz="1600" b="0" i="0" dirty="0">
                <a:solidFill>
                  <a:schemeClr val="tx1"/>
                </a:solidFill>
                <a:effectLst/>
                <a:latin typeface="+mj-lt"/>
              </a:rPr>
              <a:t>refers to </a:t>
            </a:r>
            <a:r>
              <a:rPr lang="en-US" sz="1600" b="1" i="0" dirty="0">
                <a:solidFill>
                  <a:schemeClr val="tx1"/>
                </a:solidFill>
                <a:effectLst/>
                <a:latin typeface="+mj-lt"/>
              </a:rPr>
              <a:t>long-term shifts in temperatures</a:t>
            </a:r>
            <a:r>
              <a:rPr lang="en-US" sz="1600" b="0" i="0" dirty="0">
                <a:solidFill>
                  <a:schemeClr val="tx1"/>
                </a:solidFill>
                <a:effectLst/>
                <a:latin typeface="+mj-lt"/>
              </a:rPr>
              <a:t> and </a:t>
            </a:r>
            <a:r>
              <a:rPr lang="en-US" sz="1600" b="1" i="0" dirty="0">
                <a:solidFill>
                  <a:schemeClr val="tx1"/>
                </a:solidFill>
                <a:effectLst/>
                <a:latin typeface="+mj-lt"/>
              </a:rPr>
              <a:t>weather patterns</a:t>
            </a:r>
            <a:r>
              <a:rPr lang="en-US" sz="1600" b="0" i="0" dirty="0">
                <a:solidFill>
                  <a:schemeClr val="tx1"/>
                </a:solidFill>
                <a:effectLst/>
                <a:latin typeface="+mj-lt"/>
              </a:rPr>
              <a:t>.</a:t>
            </a:r>
            <a:r>
              <a:rPr lang="it-IT" sz="1600" dirty="0">
                <a:solidFill>
                  <a:schemeClr val="tx1"/>
                </a:solidFill>
                <a:latin typeface="+mj-lt"/>
              </a:rPr>
              <a:t> Some </a:t>
            </a:r>
            <a:r>
              <a:rPr lang="it-IT" sz="1600" dirty="0" err="1">
                <a:solidFill>
                  <a:schemeClr val="tx1"/>
                </a:solidFill>
                <a:latin typeface="+mj-lt"/>
              </a:rPr>
              <a:t>changes</a:t>
            </a:r>
            <a:r>
              <a:rPr lang="it-IT" sz="1600" dirty="0">
                <a:solidFill>
                  <a:schemeClr val="tx1"/>
                </a:solidFill>
                <a:latin typeface="+mj-lt"/>
              </a:rPr>
              <a:t> can be </a:t>
            </a:r>
            <a:r>
              <a:rPr lang="it-IT" sz="1600" dirty="0" err="1">
                <a:solidFill>
                  <a:schemeClr val="tx1"/>
                </a:solidFill>
                <a:latin typeface="+mj-lt"/>
              </a:rPr>
              <a:t>natural</a:t>
            </a:r>
            <a:r>
              <a:rPr lang="it-IT" sz="1600" dirty="0">
                <a:solidFill>
                  <a:schemeClr val="tx1"/>
                </a:solidFill>
                <a:latin typeface="+mj-lt"/>
              </a:rPr>
              <a:t>, </a:t>
            </a:r>
            <a:r>
              <a:rPr lang="it-IT" sz="1600" dirty="0" err="1">
                <a:solidFill>
                  <a:schemeClr val="tx1"/>
                </a:solidFill>
                <a:latin typeface="+mj-lt"/>
              </a:rPr>
              <a:t>but</a:t>
            </a:r>
            <a:r>
              <a:rPr lang="it-IT" sz="1600" dirty="0">
                <a:solidFill>
                  <a:schemeClr val="tx1"/>
                </a:solidFill>
                <a:latin typeface="+mj-lt"/>
              </a:rPr>
              <a:t> scientists </a:t>
            </a:r>
            <a:r>
              <a:rPr lang="it-IT" sz="1600" dirty="0" err="1">
                <a:solidFill>
                  <a:schemeClr val="tx1"/>
                </a:solidFill>
                <a:latin typeface="+mj-lt"/>
              </a:rPr>
              <a:t>observe</a:t>
            </a:r>
            <a:r>
              <a:rPr lang="it-IT" sz="1600" dirty="0">
                <a:solidFill>
                  <a:schemeClr val="tx1"/>
                </a:solidFill>
                <a:latin typeface="+mj-lt"/>
              </a:rPr>
              <a:t> </a:t>
            </a:r>
            <a:r>
              <a:rPr lang="it-IT" sz="1600" dirty="0" err="1">
                <a:solidFill>
                  <a:schemeClr val="tx1"/>
                </a:solidFill>
                <a:latin typeface="+mj-lt"/>
              </a:rPr>
              <a:t>that</a:t>
            </a:r>
            <a:r>
              <a:rPr lang="it-IT" sz="1600" dirty="0">
                <a:solidFill>
                  <a:schemeClr val="tx1"/>
                </a:solidFill>
                <a:latin typeface="+mj-lt"/>
              </a:rPr>
              <a:t> from 1800s </a:t>
            </a:r>
            <a:r>
              <a:rPr lang="en-US" sz="1600" b="1" dirty="0">
                <a:solidFill>
                  <a:schemeClr val="tx1"/>
                </a:solidFill>
                <a:latin typeface="+mj-lt"/>
              </a:rPr>
              <a:t>human activities </a:t>
            </a:r>
            <a:r>
              <a:rPr lang="en-US" sz="1600" dirty="0">
                <a:solidFill>
                  <a:schemeClr val="tx1"/>
                </a:solidFill>
                <a:latin typeface="+mj-lt"/>
              </a:rPr>
              <a:t>have been the main </a:t>
            </a:r>
            <a:r>
              <a:rPr lang="en-US" sz="1600" b="1" dirty="0">
                <a:solidFill>
                  <a:schemeClr val="tx1"/>
                </a:solidFill>
                <a:latin typeface="+mj-lt"/>
              </a:rPr>
              <a:t>cause</a:t>
            </a:r>
            <a:r>
              <a:rPr lang="en-US" sz="1600" dirty="0">
                <a:solidFill>
                  <a:schemeClr val="tx1"/>
                </a:solidFill>
                <a:latin typeface="+mj-lt"/>
              </a:rPr>
              <a:t> of climate change, especially due to </a:t>
            </a:r>
            <a:r>
              <a:rPr lang="en-US" sz="1600" b="1" dirty="0">
                <a:solidFill>
                  <a:schemeClr val="tx1"/>
                </a:solidFill>
                <a:latin typeface="+mj-lt"/>
              </a:rPr>
              <a:t>burning fossil fuels</a:t>
            </a:r>
            <a:r>
              <a:rPr lang="en-US" sz="1600" dirty="0">
                <a:solidFill>
                  <a:schemeClr val="tx1"/>
                </a:solidFill>
                <a:latin typeface="+mj-lt"/>
              </a:rPr>
              <a:t> like coal, oil and gas.</a:t>
            </a:r>
            <a:endParaRPr lang="it-IT" sz="1600" dirty="0">
              <a:solidFill>
                <a:schemeClr val="tx1"/>
              </a:solidFill>
              <a:latin typeface="+mj-lt"/>
            </a:endParaRPr>
          </a:p>
        </p:txBody>
      </p:sp>
      <p:sp>
        <p:nvSpPr>
          <p:cNvPr id="5" name="CasellaDiTesto 4">
            <a:extLst>
              <a:ext uri="{FF2B5EF4-FFF2-40B4-BE49-F238E27FC236}">
                <a16:creationId xmlns:a16="http://schemas.microsoft.com/office/drawing/2014/main" id="{861510DC-A73A-4024-BC70-6EEC685978C2}"/>
              </a:ext>
            </a:extLst>
          </p:cNvPr>
          <p:cNvSpPr txBox="1"/>
          <p:nvPr/>
        </p:nvSpPr>
        <p:spPr>
          <a:xfrm>
            <a:off x="285531" y="4778736"/>
            <a:ext cx="8384336" cy="2308324"/>
          </a:xfrm>
          <a:prstGeom prst="rect">
            <a:avLst/>
          </a:prstGeom>
          <a:noFill/>
        </p:spPr>
        <p:txBody>
          <a:bodyPr wrap="square" rtlCol="0">
            <a:spAutoFit/>
          </a:bodyPr>
          <a:lstStyle/>
          <a:p>
            <a:pPr algn="just"/>
            <a:r>
              <a:rPr lang="fr-FR" sz="1600" dirty="0"/>
              <a:t>Les concentrations de gaz à effet de serre ont augmenté depuis la </a:t>
            </a:r>
            <a:r>
              <a:rPr lang="fr-FR" sz="1600" b="1" dirty="0"/>
              <a:t>révolution industrielle </a:t>
            </a:r>
            <a:r>
              <a:rPr lang="fr-FR" sz="1600" dirty="0"/>
              <a:t>en raison du développement des activités de production. Les concentrations de </a:t>
            </a:r>
            <a:r>
              <a:rPr lang="fr-FR" sz="1600" b="1" dirty="0"/>
              <a:t>dioxyde de carbone, de méthane et d’oxyde nitreux </a:t>
            </a:r>
            <a:r>
              <a:rPr lang="fr-FR" sz="1600" dirty="0"/>
              <a:t>sont maintenant plus abondantes dans l’atmosphère terrestre que jamais au cours des 800 000 dernières années. 
Les </a:t>
            </a:r>
            <a:r>
              <a:rPr lang="fr-FR" sz="1600" b="1" dirty="0"/>
              <a:t>émissions de gaz ont augmenté l’effet de serre</a:t>
            </a:r>
            <a:r>
              <a:rPr lang="fr-FR" sz="1600" dirty="0"/>
              <a:t>, formant une sorte de couverture enveloppant la terre, et ont provoqué une </a:t>
            </a:r>
            <a:r>
              <a:rPr lang="fr-FR" sz="1600" b="1" dirty="0"/>
              <a:t>augmentation de la température de surface </a:t>
            </a:r>
            <a:r>
              <a:rPr lang="fr-FR" sz="1600" dirty="0"/>
              <a:t>de la planète. La combustion de combustibles fossiles a un impact sur les changements climatiques plus que toute autre activité humaine.
</a:t>
            </a:r>
            <a:endParaRPr lang="it-IT"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3" name="CasellaDiTesto 2">
            <a:extLst>
              <a:ext uri="{FF2B5EF4-FFF2-40B4-BE49-F238E27FC236}">
                <a16:creationId xmlns:a16="http://schemas.microsoft.com/office/drawing/2014/main" id="{AD6CEC1C-40A7-4297-91CC-60A67FF38862}"/>
              </a:ext>
            </a:extLst>
          </p:cNvPr>
          <p:cNvSpPr txBox="1"/>
          <p:nvPr/>
        </p:nvSpPr>
        <p:spPr>
          <a:xfrm>
            <a:off x="4131733" y="2912533"/>
            <a:ext cx="914400" cy="914400"/>
          </a:xfrm>
          <a:prstGeom prst="rect">
            <a:avLst/>
          </a:prstGeom>
          <a:noFill/>
        </p:spPr>
        <p:txBody>
          <a:bodyPr wrap="square" rtlCol="0">
            <a:spAutoFit/>
          </a:bodyPr>
          <a:lstStyle/>
          <a:p>
            <a:endParaRPr lang="it-IT" dirty="0"/>
          </a:p>
        </p:txBody>
      </p:sp>
      <p:sp>
        <p:nvSpPr>
          <p:cNvPr id="4" name="CasellaDiTesto 3">
            <a:extLst>
              <a:ext uri="{FF2B5EF4-FFF2-40B4-BE49-F238E27FC236}">
                <a16:creationId xmlns:a16="http://schemas.microsoft.com/office/drawing/2014/main" id="{ABEE2520-BB62-4E3B-95C9-430B118DA9CF}"/>
              </a:ext>
            </a:extLst>
          </p:cNvPr>
          <p:cNvSpPr txBox="1"/>
          <p:nvPr/>
        </p:nvSpPr>
        <p:spPr>
          <a:xfrm>
            <a:off x="285530" y="1749778"/>
            <a:ext cx="3991047" cy="3970318"/>
          </a:xfrm>
          <a:prstGeom prst="rect">
            <a:avLst/>
          </a:prstGeom>
          <a:noFill/>
        </p:spPr>
        <p:txBody>
          <a:bodyPr wrap="square" rtlCol="0">
            <a:spAutoFit/>
          </a:bodyPr>
          <a:lstStyle/>
          <a:p>
            <a:pPr algn="just"/>
            <a:r>
              <a:rPr lang="fr-FR" dirty="0">
                <a:solidFill>
                  <a:schemeClr val="tx1"/>
                </a:solidFill>
                <a:latin typeface="+mj-lt"/>
              </a:rPr>
              <a:t>Les effets du changement climatique sont déjà visibles dans notre environnement : </a:t>
            </a:r>
            <a:r>
              <a:rPr lang="fr-FR" b="1" dirty="0">
                <a:solidFill>
                  <a:schemeClr val="tx1"/>
                </a:solidFill>
                <a:latin typeface="+mj-lt"/>
              </a:rPr>
              <a:t>été plus chaud</a:t>
            </a:r>
            <a:r>
              <a:rPr lang="fr-FR" dirty="0">
                <a:solidFill>
                  <a:schemeClr val="tx1"/>
                </a:solidFill>
                <a:latin typeface="+mj-lt"/>
              </a:rPr>
              <a:t>, moins de pluie et de neige, courants d’air, fonte des glaces due à la hausse des températures mais aussi </a:t>
            </a:r>
            <a:r>
              <a:rPr lang="fr-FR" b="1" dirty="0">
                <a:solidFill>
                  <a:schemeClr val="tx1"/>
                </a:solidFill>
                <a:latin typeface="+mj-lt"/>
              </a:rPr>
              <a:t>inondations, tsunamis et glissements de terrain causés par l’élévation du niveau de la mer</a:t>
            </a:r>
            <a:r>
              <a:rPr lang="fr-FR" dirty="0">
                <a:solidFill>
                  <a:schemeClr val="tx1"/>
                </a:solidFill>
                <a:latin typeface="+mj-lt"/>
              </a:rPr>
              <a:t>. </a:t>
            </a:r>
          </a:p>
          <a:p>
            <a:pPr algn="just"/>
            <a:r>
              <a:rPr lang="fr-FR" dirty="0">
                <a:solidFill>
                  <a:schemeClr val="tx1"/>
                </a:solidFill>
                <a:latin typeface="+mj-lt"/>
              </a:rPr>
              <a:t>
L’agriculture intensive elle-même peut provoquer un changement climatique en raison de la </a:t>
            </a:r>
            <a:r>
              <a:rPr lang="fr-FR" b="1" dirty="0">
                <a:solidFill>
                  <a:schemeClr val="tx1"/>
                </a:solidFill>
                <a:latin typeface="+mj-lt"/>
              </a:rPr>
              <a:t>déforestation</a:t>
            </a:r>
            <a:r>
              <a:rPr lang="fr-FR" dirty="0">
                <a:solidFill>
                  <a:schemeClr val="tx1"/>
                </a:solidFill>
                <a:latin typeface="+mj-lt"/>
              </a:rPr>
              <a:t>, car les grands arbres fournissent plus d’ombre que les cultures. Néanmoins, les scientifiques s’accordent à dire que </a:t>
            </a:r>
            <a:r>
              <a:rPr lang="fr-FR" b="1" dirty="0">
                <a:solidFill>
                  <a:schemeClr val="tx1"/>
                </a:solidFill>
                <a:latin typeface="+mj-lt"/>
              </a:rPr>
              <a:t>c’est principalement la construction routière, la production industrielle, le transport et le chauffage des bâtiments qui émettent des gaz à émettre.  </a:t>
            </a:r>
            <a:r>
              <a:rPr lang="fr-FR" dirty="0">
                <a:solidFill>
                  <a:schemeClr val="tx1"/>
                </a:solidFill>
                <a:latin typeface="+mj-lt"/>
              </a:rPr>
              <a:t>
</a:t>
            </a:r>
            <a:endParaRPr lang="it-IT" dirty="0">
              <a:solidFill>
                <a:schemeClr val="tx1"/>
              </a:solidFill>
              <a:latin typeface="+mj-lt"/>
            </a:endParaRPr>
          </a:p>
        </p:txBody>
      </p:sp>
      <p:sp>
        <p:nvSpPr>
          <p:cNvPr id="5" name="CasellaDiTesto 4">
            <a:extLst>
              <a:ext uri="{FF2B5EF4-FFF2-40B4-BE49-F238E27FC236}">
                <a16:creationId xmlns:a16="http://schemas.microsoft.com/office/drawing/2014/main" id="{861510DC-A73A-4024-BC70-6EEC685978C2}"/>
              </a:ext>
            </a:extLst>
          </p:cNvPr>
          <p:cNvSpPr txBox="1"/>
          <p:nvPr/>
        </p:nvSpPr>
        <p:spPr>
          <a:xfrm>
            <a:off x="285530" y="5445469"/>
            <a:ext cx="8384336" cy="1323439"/>
          </a:xfrm>
          <a:prstGeom prst="rect">
            <a:avLst/>
          </a:prstGeom>
          <a:noFill/>
        </p:spPr>
        <p:txBody>
          <a:bodyPr wrap="square" rtlCol="0">
            <a:spAutoFit/>
          </a:bodyPr>
          <a:lstStyle/>
          <a:p>
            <a:pPr algn="just"/>
            <a:r>
              <a:rPr lang="fr-FR" sz="1600" dirty="0"/>
              <a:t>Un facteur typique ayant un impact sur le changement climatique est représenté par les </a:t>
            </a:r>
            <a:r>
              <a:rPr lang="fr-FR" sz="1600" b="1" dirty="0"/>
              <a:t>îlots de chaleur urbains</a:t>
            </a:r>
            <a:r>
              <a:rPr lang="fr-FR" sz="1600" dirty="0"/>
              <a:t>: les zones densément peuplées sont plus chaudes que les zones rurales moins peuplées. L’une des raisons pour lesquelles ces zones sont plus chaudes est que les bâtiments, les trottoirs et les toits ont tendance à réfléchir moins la lumière du soleil que les surfaces naturelles. </a:t>
            </a:r>
            <a:endParaRPr lang="en-US" sz="1600" dirty="0">
              <a:solidFill>
                <a:schemeClr val="tx1"/>
              </a:solidFill>
              <a:latin typeface="+mj-lt"/>
            </a:endParaRPr>
          </a:p>
        </p:txBody>
      </p:sp>
      <p:pic>
        <p:nvPicPr>
          <p:cNvPr id="2050" name="Picture 2" descr="Riscaldamento, Globale, Ambiente, Natura, Terra">
            <a:extLst>
              <a:ext uri="{FF2B5EF4-FFF2-40B4-BE49-F238E27FC236}">
                <a16:creationId xmlns:a16="http://schemas.microsoft.com/office/drawing/2014/main" id="{B52D824F-8911-411B-85F4-DE025BE81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234" y="1826969"/>
            <a:ext cx="4542232" cy="302342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69;p9">
            <a:extLst>
              <a:ext uri="{FF2B5EF4-FFF2-40B4-BE49-F238E27FC236}">
                <a16:creationId xmlns:a16="http://schemas.microsoft.com/office/drawing/2014/main" id="{98AC1481-4167-2935-2E8F-47046922000A}"/>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Qu’est-ce que le changement climatique? </a:t>
            </a:r>
            <a:endParaRPr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16393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pic>
        <p:nvPicPr>
          <p:cNvPr id="3" name="Immagine 2">
            <a:extLst>
              <a:ext uri="{FF2B5EF4-FFF2-40B4-BE49-F238E27FC236}">
                <a16:creationId xmlns:a16="http://schemas.microsoft.com/office/drawing/2014/main" id="{08399D47-43C0-467A-85EF-EFA9C5028763}"/>
              </a:ext>
            </a:extLst>
          </p:cNvPr>
          <p:cNvPicPr>
            <a:picLocks noChangeAspect="1"/>
          </p:cNvPicPr>
          <p:nvPr/>
        </p:nvPicPr>
        <p:blipFill>
          <a:blip r:embed="rId3"/>
          <a:stretch>
            <a:fillRect/>
          </a:stretch>
        </p:blipFill>
        <p:spPr>
          <a:xfrm>
            <a:off x="144854" y="1524474"/>
            <a:ext cx="4952560" cy="5333526"/>
          </a:xfrm>
          <a:prstGeom prst="rect">
            <a:avLst/>
          </a:prstGeom>
        </p:spPr>
      </p:pic>
      <p:sp>
        <p:nvSpPr>
          <p:cNvPr id="4" name="CasellaDiTesto 3">
            <a:extLst>
              <a:ext uri="{FF2B5EF4-FFF2-40B4-BE49-F238E27FC236}">
                <a16:creationId xmlns:a16="http://schemas.microsoft.com/office/drawing/2014/main" id="{35249634-D80D-47DD-875C-63A306DB362A}"/>
              </a:ext>
            </a:extLst>
          </p:cNvPr>
          <p:cNvSpPr txBox="1"/>
          <p:nvPr/>
        </p:nvSpPr>
        <p:spPr>
          <a:xfrm>
            <a:off x="5373858" y="2413788"/>
            <a:ext cx="3421773" cy="3293209"/>
          </a:xfrm>
          <a:prstGeom prst="rect">
            <a:avLst/>
          </a:prstGeom>
          <a:noFill/>
        </p:spPr>
        <p:txBody>
          <a:bodyPr wrap="square" rtlCol="0">
            <a:spAutoFit/>
          </a:bodyPr>
          <a:lstStyle/>
          <a:p>
            <a:pPr algn="just"/>
            <a:r>
              <a:rPr lang="fr-FR" sz="1600" dirty="0">
                <a:solidFill>
                  <a:srgbClr val="1B1B1B"/>
                </a:solidFill>
                <a:latin typeface="+mj-lt"/>
              </a:rPr>
              <a:t>Ce graphique montre l’augmentation des concentrations atmosphériques de trois des principaux gaz à effet de serre au cours des 2 000 dernières années. L’augmentation des concentrations de ces gaz depuis 1750 est due aux activités humaines à l’ère industrielle. 
</a:t>
            </a:r>
            <a:r>
              <a:rPr lang="en-US" sz="1600" b="0" dirty="0">
                <a:solidFill>
                  <a:srgbClr val="1B1B1B"/>
                </a:solidFill>
                <a:effectLst/>
                <a:latin typeface="+mj-lt"/>
              </a:rPr>
              <a:t>Source: U.S. EPA, </a:t>
            </a:r>
            <a:r>
              <a:rPr lang="en-US" sz="1600" b="0" dirty="0">
                <a:solidFill>
                  <a:srgbClr val="005EA2"/>
                </a:solidFill>
                <a:effectLst/>
                <a:latin typeface="+mj-lt"/>
                <a:hlinkClick r:id="rId4"/>
              </a:rPr>
              <a:t>Climate Change Indicators in the United States: Atmospheric Concentrations of Greenhouse Gases</a:t>
            </a:r>
            <a:r>
              <a:rPr lang="en-US" sz="1600" b="0" dirty="0">
                <a:solidFill>
                  <a:srgbClr val="1B1B1B"/>
                </a:solidFill>
                <a:effectLst/>
                <a:latin typeface="+mj-lt"/>
              </a:rPr>
              <a:t>, 2021.</a:t>
            </a:r>
            <a:endParaRPr lang="it-IT" sz="1600" dirty="0">
              <a:latin typeface="+mj-lt"/>
            </a:endParaRPr>
          </a:p>
        </p:txBody>
      </p:sp>
      <p:pic>
        <p:nvPicPr>
          <p:cNvPr id="6" name="Immagine 5">
            <a:extLst>
              <a:ext uri="{FF2B5EF4-FFF2-40B4-BE49-F238E27FC236}">
                <a16:creationId xmlns:a16="http://schemas.microsoft.com/office/drawing/2014/main" id="{BE7FB18A-5DF5-85F4-9CF7-269BA274A5E7}"/>
              </a:ext>
            </a:extLst>
          </p:cNvPr>
          <p:cNvPicPr>
            <a:picLocks noChangeAspect="1"/>
          </p:cNvPicPr>
          <p:nvPr/>
        </p:nvPicPr>
        <p:blipFill>
          <a:blip r:embed="rId5"/>
          <a:stretch>
            <a:fillRect/>
          </a:stretch>
        </p:blipFill>
        <p:spPr>
          <a:xfrm>
            <a:off x="5468940" y="5606373"/>
            <a:ext cx="975445" cy="969348"/>
          </a:xfrm>
          <a:prstGeom prst="rect">
            <a:avLst/>
          </a:prstGeom>
        </p:spPr>
      </p:pic>
      <p:sp>
        <p:nvSpPr>
          <p:cNvPr id="2" name="Google Shape;69;p9">
            <a:extLst>
              <a:ext uri="{FF2B5EF4-FFF2-40B4-BE49-F238E27FC236}">
                <a16:creationId xmlns:a16="http://schemas.microsoft.com/office/drawing/2014/main" id="{9E80F64A-5593-07D8-5FE7-FFA510041267}"/>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Qu’est-ce que le changement climatique? </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pPr marL="0" lvl="0" indent="0" algn="r" rtl="0">
                <a:lnSpc>
                  <a:spcPct val="100000"/>
                </a:lnSpc>
                <a:spcBef>
                  <a:spcPts val="0"/>
                </a:spcBef>
                <a:spcAft>
                  <a:spcPts val="0"/>
                </a:spcAft>
                <a:buSzPts val="1000"/>
                <a:buNone/>
              </a:pPr>
              <a:t>8</a:t>
            </a:fld>
            <a:endParaRPr/>
          </a:p>
        </p:txBody>
      </p:sp>
      <p:sp>
        <p:nvSpPr>
          <p:cNvPr id="72" name="Google Shape;72;g10b78f225a7_0_23"/>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
        <p:nvSpPr>
          <p:cNvPr id="5" name="4 Rectángulo"/>
          <p:cNvSpPr/>
          <p:nvPr/>
        </p:nvSpPr>
        <p:spPr>
          <a:xfrm>
            <a:off x="319069" y="1929637"/>
            <a:ext cx="8367731" cy="707886"/>
          </a:xfrm>
          <a:prstGeom prst="rect">
            <a:avLst/>
          </a:prstGeom>
        </p:spPr>
        <p:txBody>
          <a:bodyPr wrap="square">
            <a:spAutoFit/>
          </a:bodyPr>
          <a:lstStyle/>
          <a:p>
            <a:pPr algn="just"/>
            <a:r>
              <a:rPr lang="en-US" sz="2000" dirty="0">
                <a:solidFill>
                  <a:schemeClr val="tx1"/>
                </a:solidFill>
              </a:rPr>
              <a:t>What is climate change?</a:t>
            </a:r>
          </a:p>
          <a:p>
            <a:pPr algn="just"/>
            <a:endParaRPr lang="en-US" sz="2000" dirty="0">
              <a:solidFill>
                <a:schemeClr val="tx1"/>
              </a:solidFill>
            </a:endParaRPr>
          </a:p>
        </p:txBody>
      </p:sp>
      <p:sp>
        <p:nvSpPr>
          <p:cNvPr id="2" name="ZoneTexte 1">
            <a:extLst>
              <a:ext uri="{FF2B5EF4-FFF2-40B4-BE49-F238E27FC236}">
                <a16:creationId xmlns:a16="http://schemas.microsoft.com/office/drawing/2014/main" id="{69F9BF4B-5902-4C03-A3D7-455094F92AFD}"/>
              </a:ext>
            </a:extLst>
          </p:cNvPr>
          <p:cNvSpPr txBox="1"/>
          <p:nvPr/>
        </p:nvSpPr>
        <p:spPr>
          <a:xfrm>
            <a:off x="2019300" y="2867782"/>
            <a:ext cx="4933950" cy="923330"/>
          </a:xfrm>
          <a:prstGeom prst="rect">
            <a:avLst/>
          </a:prstGeom>
          <a:noFill/>
        </p:spPr>
        <p:txBody>
          <a:bodyPr wrap="square" rtlCol="0">
            <a:spAutoFit/>
          </a:bodyPr>
          <a:lstStyle/>
          <a:p>
            <a:r>
              <a:rPr lang="fr-FR" sz="1800" dirty="0">
                <a:sym typeface="Wingdings" panose="05000000000000000000" pitchFamily="2" charset="2"/>
              </a:rPr>
              <a:t> Un changement saisonnier des conditions météorologiques
</a:t>
            </a:r>
            <a:endParaRPr lang="fr-FR" sz="1800" dirty="0"/>
          </a:p>
        </p:txBody>
      </p:sp>
      <p:sp>
        <p:nvSpPr>
          <p:cNvPr id="6" name="ZoneTexte 5">
            <a:extLst>
              <a:ext uri="{FF2B5EF4-FFF2-40B4-BE49-F238E27FC236}">
                <a16:creationId xmlns:a16="http://schemas.microsoft.com/office/drawing/2014/main" id="{52B64AB6-FCFC-4DA5-8FA6-52AAE6ABAAEF}"/>
              </a:ext>
            </a:extLst>
          </p:cNvPr>
          <p:cNvSpPr txBox="1"/>
          <p:nvPr/>
        </p:nvSpPr>
        <p:spPr>
          <a:xfrm>
            <a:off x="2019300" y="5040762"/>
            <a:ext cx="6094413" cy="923330"/>
          </a:xfrm>
          <a:prstGeom prst="rect">
            <a:avLst/>
          </a:prstGeom>
          <a:noFill/>
        </p:spPr>
        <p:txBody>
          <a:bodyPr wrap="square" rtlCol="0">
            <a:spAutoFit/>
          </a:bodyPr>
          <a:lstStyle/>
          <a:p>
            <a:r>
              <a:rPr lang="fr-FR" sz="1800" dirty="0">
                <a:sym typeface="Wingdings" panose="05000000000000000000" pitchFamily="2" charset="2"/>
              </a:rPr>
              <a:t> Un changement à long terme des conditions de température et de conditions météorologiques
</a:t>
            </a:r>
            <a:endParaRPr lang="fr-FR" sz="1800" dirty="0"/>
          </a:p>
        </p:txBody>
      </p:sp>
      <p:sp>
        <p:nvSpPr>
          <p:cNvPr id="7" name="ZoneTexte 6">
            <a:extLst>
              <a:ext uri="{FF2B5EF4-FFF2-40B4-BE49-F238E27FC236}">
                <a16:creationId xmlns:a16="http://schemas.microsoft.com/office/drawing/2014/main" id="{C4B15DA3-2DE8-4D0E-956E-7BAE356191A1}"/>
              </a:ext>
            </a:extLst>
          </p:cNvPr>
          <p:cNvSpPr txBox="1"/>
          <p:nvPr/>
        </p:nvSpPr>
        <p:spPr>
          <a:xfrm>
            <a:off x="2019300" y="4251374"/>
            <a:ext cx="4933950" cy="646331"/>
          </a:xfrm>
          <a:prstGeom prst="rect">
            <a:avLst/>
          </a:prstGeom>
          <a:noFill/>
        </p:spPr>
        <p:txBody>
          <a:bodyPr wrap="square" rtlCol="0">
            <a:spAutoFit/>
          </a:bodyPr>
          <a:lstStyle/>
          <a:p>
            <a:r>
              <a:rPr lang="fr-FR" sz="1800" dirty="0">
                <a:sym typeface="Wingdings" panose="05000000000000000000" pitchFamily="2" charset="2"/>
              </a:rPr>
              <a:t> Une tendance à avoir des hivers secs
</a:t>
            </a:r>
            <a:endParaRPr lang="fr-FR" sz="1800" dirty="0"/>
          </a:p>
        </p:txBody>
      </p:sp>
      <p:sp>
        <p:nvSpPr>
          <p:cNvPr id="8" name="ZoneTexte 7">
            <a:extLst>
              <a:ext uri="{FF2B5EF4-FFF2-40B4-BE49-F238E27FC236}">
                <a16:creationId xmlns:a16="http://schemas.microsoft.com/office/drawing/2014/main" id="{A66689D4-C93B-4EC4-BC4A-305877A1D021}"/>
              </a:ext>
            </a:extLst>
          </p:cNvPr>
          <p:cNvSpPr txBox="1"/>
          <p:nvPr/>
        </p:nvSpPr>
        <p:spPr>
          <a:xfrm>
            <a:off x="2019300" y="3544522"/>
            <a:ext cx="4933950" cy="646331"/>
          </a:xfrm>
          <a:prstGeom prst="rect">
            <a:avLst/>
          </a:prstGeom>
          <a:noFill/>
        </p:spPr>
        <p:txBody>
          <a:bodyPr wrap="square" rtlCol="0">
            <a:spAutoFit/>
          </a:bodyPr>
          <a:lstStyle/>
          <a:p>
            <a:r>
              <a:rPr lang="fr-FR" sz="1800" dirty="0">
                <a:sym typeface="Wingdings" panose="05000000000000000000" pitchFamily="2" charset="2"/>
              </a:rPr>
              <a:t> Une tendance à avoir des étés pluvieux
</a:t>
            </a:r>
            <a:endParaRPr lang="fr-FR" sz="1800" dirty="0"/>
          </a:p>
        </p:txBody>
      </p:sp>
      <p:pic>
        <p:nvPicPr>
          <p:cNvPr id="3" name="Immagine 2">
            <a:extLst>
              <a:ext uri="{FF2B5EF4-FFF2-40B4-BE49-F238E27FC236}">
                <a16:creationId xmlns:a16="http://schemas.microsoft.com/office/drawing/2014/main" id="{089EE299-4CEB-512D-E744-BEC61F27640B}"/>
              </a:ext>
            </a:extLst>
          </p:cNvPr>
          <p:cNvPicPr>
            <a:picLocks noChangeAspect="1"/>
          </p:cNvPicPr>
          <p:nvPr/>
        </p:nvPicPr>
        <p:blipFill>
          <a:blip r:embed="rId3"/>
          <a:stretch>
            <a:fillRect/>
          </a:stretch>
        </p:blipFill>
        <p:spPr>
          <a:xfrm>
            <a:off x="7406524" y="5399196"/>
            <a:ext cx="1414378" cy="1340858"/>
          </a:xfrm>
          <a:prstGeom prst="rect">
            <a:avLst/>
          </a:prstGeom>
        </p:spPr>
      </p:pic>
    </p:spTree>
    <p:extLst>
      <p:ext uri="{BB962C8B-B14F-4D97-AF65-F5344CB8AC3E}">
        <p14:creationId xmlns:p14="http://schemas.microsoft.com/office/powerpoint/2010/main" val="310630348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77" name="Google Shape;77;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85000" lnSpcReduction="10000"/>
          </a:bodyPr>
          <a:lstStyle/>
          <a:p>
            <a:pPr marL="742950" lvl="0" indent="-742950">
              <a:lnSpc>
                <a:spcPct val="90000"/>
              </a:lnSpc>
              <a:buSzPct val="100000"/>
            </a:pPr>
            <a:r>
              <a:rPr lang="fr-FR" sz="2400" dirty="0">
                <a:solidFill>
                  <a:schemeClr val="lt1"/>
                </a:solidFill>
              </a:rPr>
              <a:t>2. Politiques et conférences internationales sur le changement climatique </a:t>
            </a:r>
            <a:endParaRPr lang="es-ES" sz="24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285531" y="1683712"/>
            <a:ext cx="6727844" cy="4524275"/>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Depuis 1992, des </a:t>
            </a:r>
            <a:r>
              <a:rPr lang="fr-FR" sz="1600" b="1" dirty="0">
                <a:solidFill>
                  <a:schemeClr val="dk1"/>
                </a:solidFill>
              </a:rPr>
              <a:t>conférences internationales </a:t>
            </a:r>
            <a:r>
              <a:rPr lang="fr-FR" sz="1600" dirty="0">
                <a:solidFill>
                  <a:schemeClr val="dk1"/>
                </a:solidFill>
              </a:rPr>
              <a:t>ont eu lieu et des accords ont été signés entre la plupart des pays industrialisés. Les jalons sont représentés comme suit :
</a:t>
            </a:r>
            <a:r>
              <a:rPr lang="fr-FR" sz="1600" b="1" dirty="0">
                <a:solidFill>
                  <a:schemeClr val="dk1"/>
                </a:solidFill>
              </a:rPr>
              <a:t>Rio de Janeiro 1992</a:t>
            </a:r>
            <a:r>
              <a:rPr lang="fr-FR" sz="1600" dirty="0">
                <a:solidFill>
                  <a:schemeClr val="dk1"/>
                </a:solidFill>
              </a:rPr>
              <a:t>: lors de la conférence des Nations Unies sur l’environnement et le développement, la Convention-cadre des Nations Unies sur les changements climatiques, largement connue sous le nom de CCNUCC, a été introduite. Il a été signé par 50 États et est entré en vigueur en 2014. 
</a:t>
            </a:r>
            <a:r>
              <a:rPr lang="fr-FR" sz="1600" b="1" dirty="0">
                <a:solidFill>
                  <a:schemeClr val="dk1"/>
                </a:solidFill>
              </a:rPr>
              <a:t>Protocole de Kyoto 1997 </a:t>
            </a:r>
            <a:r>
              <a:rPr lang="fr-FR" sz="1600" dirty="0">
                <a:solidFill>
                  <a:schemeClr val="dk1"/>
                </a:solidFill>
              </a:rPr>
              <a:t>: pendant la Conférence des Parties 
En adoptant la CCNUCC, le premier document introduisant des obligations en matière de réduction des émissions et des limitations juridiquement contraignantes a été ratifié.</a:t>
            </a:r>
          </a:p>
          <a:p>
            <a:pPr lvl="0" algn="just"/>
            <a:r>
              <a:rPr lang="fr-FR" sz="1600" dirty="0">
                <a:solidFill>
                  <a:schemeClr val="dk1"/>
                </a:solidFill>
              </a:rPr>
              <a:t>
Le protocole de Kyoto a établi une première période d’engagement 
(2008-2012) et une deuxième période d’engagement (2013-2020).
</a:t>
            </a:r>
            <a:endParaRPr sz="1400" b="0" i="0" u="none" strike="noStrike" cap="none" dirty="0">
              <a:solidFill>
                <a:srgbClr val="000000"/>
              </a:solidFill>
              <a:latin typeface="Arial"/>
              <a:ea typeface="Arial"/>
              <a:cs typeface="Arial"/>
              <a:sym typeface="Arial"/>
            </a:endParaRPr>
          </a:p>
        </p:txBody>
      </p:sp>
      <p:pic>
        <p:nvPicPr>
          <p:cNvPr id="1026" name="Picture 2" descr="Bandiera Icone Gratuite">
            <a:extLst>
              <a:ext uri="{FF2B5EF4-FFF2-40B4-BE49-F238E27FC236}">
                <a16:creationId xmlns:a16="http://schemas.microsoft.com/office/drawing/2014/main" id="{BB73EDC2-A393-4035-B755-7FFB5D7BF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760" y="3201237"/>
            <a:ext cx="2899117" cy="2899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79258"/>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8307</TotalTime>
  <Words>1805</Words>
  <Application>Microsoft Office PowerPoint</Application>
  <PresentationFormat>Affichage à l'écran (4:3)</PresentationFormat>
  <Paragraphs>128</Paragraphs>
  <Slides>20</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i.virgel</dc:creator>
  <cp:lastModifiedBy>Emilie DE MIGUEL</cp:lastModifiedBy>
  <cp:revision>108</cp:revision>
  <dcterms:created xsi:type="dcterms:W3CDTF">2016-11-18T09:55:38Z</dcterms:created>
  <dcterms:modified xsi:type="dcterms:W3CDTF">2022-11-21T10:50:46Z</dcterms:modified>
</cp:coreProperties>
</file>