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56" r:id="rId2"/>
    <p:sldId id="257" r:id="rId3"/>
    <p:sldId id="295" r:id="rId4"/>
    <p:sldId id="259" r:id="rId5"/>
    <p:sldId id="261" r:id="rId6"/>
    <p:sldId id="265" r:id="rId7"/>
    <p:sldId id="298" r:id="rId8"/>
    <p:sldId id="267" r:id="rId9"/>
    <p:sldId id="299" r:id="rId10"/>
    <p:sldId id="296" r:id="rId11"/>
    <p:sldId id="297" r:id="rId12"/>
    <p:sldId id="266"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bzyEzC8tiMHWx6deNdtHXJhxg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oa" initials="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0836" autoAdjust="0"/>
  </p:normalViewPr>
  <p:slideViewPr>
    <p:cSldViewPr snapToGrid="0">
      <p:cViewPr varScale="1">
        <p:scale>
          <a:sx n="82" d="100"/>
          <a:sy n="82" d="100"/>
        </p:scale>
        <p:origin x="1255" y="98"/>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087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458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81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576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477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403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047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087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4039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17" name="Google Shape;17;p7"/>
          <p:cNvSpPr txBox="1"/>
          <p:nvPr/>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mmission.europa.eu/strategy-and-policy/priorities-2019-2024/european-green-deal_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an-green-deal_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eur-lex.europa.eu/resource.html?uri=cellar:b828d165-1c22-11ea-8c1f-01aa75ed71a1.0002.02/DOC_1&amp;format=PDF"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udiovisual.ec.europa.eu/en/video/I-199819?lg=EN" TargetMode="External"/><Relationship Id="rId5" Type="http://schemas.openxmlformats.org/officeDocument/2006/relationships/hyperlink" Target="https://eur-lex.europa.eu/resource.html?uri=cellar:b828d165-1c22-11ea-8c1f-01aa75ed71a1.0002.02/DOC_2&amp;format=PDF" TargetMode="External"/><Relationship Id="rId4" Type="http://schemas.openxmlformats.org/officeDocument/2006/relationships/hyperlink" Target="https://ec.europa.eu/info/strategy/priorities-2019-2024/european-green-deal/delivering-european-green-deal_en"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fKQ6AGzklPk?feature=oembed" TargetMode="External"/><Relationship Id="rId6" Type="http://schemas.openxmlformats.org/officeDocument/2006/relationships/image" Target="../media/image9.png"/><Relationship Id="rId5" Type="http://schemas.openxmlformats.org/officeDocument/2006/relationships/hyperlink" Target="https://www.youtube.com/watch?v=fKQ6AGzklPk&amp;t=1s"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consilium.europa.eu/en/policies/green-deal/fit-for-55-the-eu-plan-for-a-green-transi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onsilium.europa.eu/en/infographics/fit-for-55-how-the-eu-delivers-the-green-transi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an-green-deal_f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video" Target="https://www.youtube.com/embed/Neh9x6OZrX0?feature=oembed" TargetMode="External"/><Relationship Id="rId7" Type="http://schemas.openxmlformats.org/officeDocument/2006/relationships/image" Target="../media/image7.jpeg"/><Relationship Id="rId12" Type="http://schemas.openxmlformats.org/officeDocument/2006/relationships/image" Target="../media/image9.png"/><Relationship Id="rId2" Type="http://schemas.openxmlformats.org/officeDocument/2006/relationships/video" Target="https://www.youtube.com/embed/skM6KcEFtgI?feature=oembed" TargetMode="External"/><Relationship Id="rId1" Type="http://schemas.openxmlformats.org/officeDocument/2006/relationships/video" Target="https://www.youtube.com/embed/qhl0NIlN_4M?feature=oembed" TargetMode="External"/><Relationship Id="rId6" Type="http://schemas.openxmlformats.org/officeDocument/2006/relationships/image" Target="../media/image6.jpeg"/><Relationship Id="rId11" Type="http://schemas.openxmlformats.org/officeDocument/2006/relationships/hyperlink" Target="https://www.youtube.com/watch?v=skM6KcEFtgI&amp;t=2s" TargetMode="External"/><Relationship Id="rId5" Type="http://schemas.openxmlformats.org/officeDocument/2006/relationships/notesSlide" Target="../notesSlides/notesSlide7.xml"/><Relationship Id="rId10" Type="http://schemas.openxmlformats.org/officeDocument/2006/relationships/hyperlink" Target="https://www.youtube.com/watch?v=qhl0NIlN_4M&amp;t=3s" TargetMode="External"/><Relationship Id="rId4" Type="http://schemas.openxmlformats.org/officeDocument/2006/relationships/slideLayout" Target="../slideLayouts/slideLayout2.xml"/><Relationship Id="rId9" Type="http://schemas.openxmlformats.org/officeDocument/2006/relationships/hyperlink" Target="https://www.youtube.com/watch?v=Neh9x6OZrX0&amp;t=19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an-green-deal_f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2.4.5</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61624"/>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lgn="ctr"/>
            <a:r>
              <a:rPr lang="it-IT" sz="2400" b="1" dirty="0">
                <a:solidFill>
                  <a:schemeClr val="dk1"/>
                </a:solidFill>
              </a:rPr>
              <a:t>Pacte vert pour l’Europe</a:t>
            </a:r>
            <a:endParaRPr lang="en-US" sz="2400" b="1" dirty="0">
              <a:solidFill>
                <a:schemeClr val="dk1"/>
              </a:solidFil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ctr">
              <a:buSzPts val="2000"/>
            </a:pPr>
            <a:r>
              <a:rPr lang="fr-FR" sz="2000" b="1" dirty="0">
                <a:solidFill>
                  <a:schemeClr val="lt1"/>
                </a:solidFill>
              </a:rPr>
              <a:t>CHAPITRE 2 : Opérations logistiques LMD et impacts</a:t>
            </a:r>
            <a:endParaRPr lang="fr-F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4 : Demandes et tendances actuelles de la société</a:t>
            </a:r>
            <a:endParaRPr lang="fr-F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10</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1</a:t>
            </a:r>
          </a:p>
        </p:txBody>
      </p:sp>
      <p:pic>
        <p:nvPicPr>
          <p:cNvPr id="3" name="Immagine 2">
            <a:extLst>
              <a:ext uri="{FF2B5EF4-FFF2-40B4-BE49-F238E27FC236}">
                <a16:creationId xmlns:a16="http://schemas.microsoft.com/office/drawing/2014/main" id="{275E97D7-195F-A97B-1319-99E50608BD84}"/>
              </a:ext>
            </a:extLst>
          </p:cNvPr>
          <p:cNvPicPr>
            <a:picLocks noChangeAspect="1"/>
          </p:cNvPicPr>
          <p:nvPr/>
        </p:nvPicPr>
        <p:blipFill>
          <a:blip r:embed="rId3"/>
          <a:stretch>
            <a:fillRect/>
          </a:stretch>
        </p:blipFill>
        <p:spPr>
          <a:xfrm>
            <a:off x="0" y="2621330"/>
            <a:ext cx="9058801" cy="3898533"/>
          </a:xfrm>
          <a:prstGeom prst="rect">
            <a:avLst/>
          </a:prstGeom>
        </p:spPr>
      </p:pic>
      <p:sp>
        <p:nvSpPr>
          <p:cNvPr id="4" name="CasellaDiTesto 3">
            <a:extLst>
              <a:ext uri="{FF2B5EF4-FFF2-40B4-BE49-F238E27FC236}">
                <a16:creationId xmlns:a16="http://schemas.microsoft.com/office/drawing/2014/main" id="{1838EE4E-3181-820B-E6FF-2CB7D61E7270}"/>
              </a:ext>
            </a:extLst>
          </p:cNvPr>
          <p:cNvSpPr txBox="1"/>
          <p:nvPr/>
        </p:nvSpPr>
        <p:spPr>
          <a:xfrm>
            <a:off x="479394" y="1819922"/>
            <a:ext cx="7554897" cy="584775"/>
          </a:xfrm>
          <a:prstGeom prst="rect">
            <a:avLst/>
          </a:prstGeom>
          <a:noFill/>
        </p:spPr>
        <p:txBody>
          <a:bodyPr wrap="square" rtlCol="0">
            <a:spAutoFit/>
          </a:bodyPr>
          <a:lstStyle/>
          <a:p>
            <a:pPr algn="just"/>
            <a:r>
              <a:rPr lang="it-IT" sz="1600" dirty="0" err="1"/>
              <a:t>This</a:t>
            </a:r>
            <a:r>
              <a:rPr lang="it-IT" sz="1600" dirty="0"/>
              <a:t> slide from the </a:t>
            </a:r>
            <a:r>
              <a:rPr lang="it-IT" sz="1600" dirty="0">
                <a:hlinkClick r:id="rId4"/>
              </a:rPr>
              <a:t>European Commission </a:t>
            </a:r>
            <a:r>
              <a:rPr lang="it-IT" sz="1600" dirty="0" err="1"/>
              <a:t>communication</a:t>
            </a:r>
            <a:r>
              <a:rPr lang="it-IT" sz="1600" dirty="0"/>
              <a:t> strategy </a:t>
            </a:r>
            <a:r>
              <a:rPr lang="it-IT" sz="1600" dirty="0" err="1"/>
              <a:t>about</a:t>
            </a:r>
            <a:r>
              <a:rPr lang="it-IT" sz="1600" dirty="0"/>
              <a:t> the Green Deal </a:t>
            </a:r>
            <a:r>
              <a:rPr lang="it-IT" sz="1600" dirty="0" err="1"/>
              <a:t>explains</a:t>
            </a:r>
            <a:r>
              <a:rPr lang="it-IT" sz="1600" dirty="0"/>
              <a:t> the </a:t>
            </a:r>
            <a:r>
              <a:rPr lang="it-IT" sz="1600" dirty="0" err="1"/>
              <a:t>main</a:t>
            </a:r>
            <a:r>
              <a:rPr lang="it-IT" sz="1600" dirty="0"/>
              <a:t> goals and </a:t>
            </a:r>
            <a:r>
              <a:rPr lang="it-IT" sz="1600" dirty="0" err="1"/>
              <a:t>expected</a:t>
            </a:r>
            <a:r>
              <a:rPr lang="it-IT" sz="1600" dirty="0"/>
              <a:t> </a:t>
            </a:r>
            <a:r>
              <a:rPr lang="it-IT" sz="1600" dirty="0" err="1"/>
              <a:t>outcomes</a:t>
            </a:r>
            <a:r>
              <a:rPr lang="it-IT" sz="1600" dirty="0"/>
              <a:t> of the </a:t>
            </a:r>
            <a:r>
              <a:rPr lang="it-IT" sz="1600" dirty="0" err="1"/>
              <a:t>initiative</a:t>
            </a:r>
            <a:endParaRPr lang="it-IT" sz="1600" dirty="0"/>
          </a:p>
        </p:txBody>
      </p:sp>
    </p:spTree>
    <p:extLst>
      <p:ext uri="{BB962C8B-B14F-4D97-AF65-F5344CB8AC3E}">
        <p14:creationId xmlns:p14="http://schemas.microsoft.com/office/powerpoint/2010/main" val="301130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11</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1</a:t>
            </a:r>
          </a:p>
        </p:txBody>
      </p:sp>
      <p:sp>
        <p:nvSpPr>
          <p:cNvPr id="4" name="CasellaDiTesto 3">
            <a:extLst>
              <a:ext uri="{FF2B5EF4-FFF2-40B4-BE49-F238E27FC236}">
                <a16:creationId xmlns:a16="http://schemas.microsoft.com/office/drawing/2014/main" id="{1838EE4E-3181-820B-E6FF-2CB7D61E7270}"/>
              </a:ext>
            </a:extLst>
          </p:cNvPr>
          <p:cNvSpPr txBox="1"/>
          <p:nvPr/>
        </p:nvSpPr>
        <p:spPr>
          <a:xfrm>
            <a:off x="322250" y="1819922"/>
            <a:ext cx="1915853" cy="4478662"/>
          </a:xfrm>
          <a:prstGeom prst="rect">
            <a:avLst/>
          </a:prstGeom>
          <a:noFill/>
        </p:spPr>
        <p:txBody>
          <a:bodyPr wrap="square" rtlCol="0">
            <a:spAutoFit/>
          </a:bodyPr>
          <a:lstStyle/>
          <a:p>
            <a:pPr algn="just">
              <a:lnSpc>
                <a:spcPct val="150000"/>
              </a:lnSpc>
            </a:pPr>
            <a:r>
              <a:rPr lang="it-IT" sz="1600" dirty="0"/>
              <a:t>The </a:t>
            </a:r>
            <a:r>
              <a:rPr lang="it-IT" sz="1600" dirty="0">
                <a:hlinkClick r:id="rId3"/>
              </a:rPr>
              <a:t>European Commission </a:t>
            </a:r>
            <a:r>
              <a:rPr lang="it-IT" sz="1600" dirty="0" err="1"/>
              <a:t>communication</a:t>
            </a:r>
            <a:r>
              <a:rPr lang="it-IT" sz="1600" dirty="0"/>
              <a:t> strategy </a:t>
            </a:r>
            <a:r>
              <a:rPr lang="it-IT" sz="1600" dirty="0" err="1"/>
              <a:t>about</a:t>
            </a:r>
            <a:r>
              <a:rPr lang="it-IT" sz="1600" dirty="0"/>
              <a:t> the Green Deal </a:t>
            </a:r>
            <a:r>
              <a:rPr lang="it-IT" sz="1600" dirty="0" err="1"/>
              <a:t>also</a:t>
            </a:r>
            <a:r>
              <a:rPr lang="it-IT" sz="1600" dirty="0"/>
              <a:t> points out the </a:t>
            </a:r>
            <a:r>
              <a:rPr lang="it-IT" sz="1600" dirty="0" err="1"/>
              <a:t>main</a:t>
            </a:r>
            <a:r>
              <a:rPr lang="it-IT" sz="1600" dirty="0"/>
              <a:t> </a:t>
            </a:r>
            <a:r>
              <a:rPr lang="it-IT" sz="1600" dirty="0" err="1"/>
              <a:t>pillars</a:t>
            </a:r>
            <a:r>
              <a:rPr lang="it-IT" sz="1600" dirty="0"/>
              <a:t> </a:t>
            </a:r>
            <a:r>
              <a:rPr lang="it-IT" sz="1600" dirty="0" err="1"/>
              <a:t>that</a:t>
            </a:r>
            <a:r>
              <a:rPr lang="it-IT" sz="1600" dirty="0"/>
              <a:t> are building the </a:t>
            </a:r>
            <a:r>
              <a:rPr lang="it-IT" sz="1600" dirty="0" err="1"/>
              <a:t>resilience</a:t>
            </a:r>
            <a:r>
              <a:rPr lang="it-IT" sz="1600" dirty="0"/>
              <a:t> and </a:t>
            </a:r>
            <a:r>
              <a:rPr lang="it-IT" sz="1600" dirty="0" err="1"/>
              <a:t>environmnetal</a:t>
            </a:r>
            <a:r>
              <a:rPr lang="it-IT" sz="1600" dirty="0"/>
              <a:t> </a:t>
            </a:r>
            <a:r>
              <a:rPr lang="it-IT" sz="1600" dirty="0" err="1"/>
              <a:t>sustainability</a:t>
            </a:r>
            <a:r>
              <a:rPr lang="it-IT" sz="1600" dirty="0"/>
              <a:t> of the EU</a:t>
            </a:r>
          </a:p>
        </p:txBody>
      </p:sp>
      <p:pic>
        <p:nvPicPr>
          <p:cNvPr id="5" name="Immagine 4">
            <a:extLst>
              <a:ext uri="{FF2B5EF4-FFF2-40B4-BE49-F238E27FC236}">
                <a16:creationId xmlns:a16="http://schemas.microsoft.com/office/drawing/2014/main" id="{1C255B12-20DE-3230-EE77-9D7BDBAA30F8}"/>
              </a:ext>
            </a:extLst>
          </p:cNvPr>
          <p:cNvPicPr>
            <a:picLocks noChangeAspect="1"/>
          </p:cNvPicPr>
          <p:nvPr/>
        </p:nvPicPr>
        <p:blipFill rotWithShape="1">
          <a:blip r:embed="rId4"/>
          <a:srcRect l="9102"/>
          <a:stretch/>
        </p:blipFill>
        <p:spPr>
          <a:xfrm>
            <a:off x="2238103" y="1566382"/>
            <a:ext cx="6583647" cy="5136031"/>
          </a:xfrm>
          <a:prstGeom prst="rect">
            <a:avLst/>
          </a:prstGeom>
        </p:spPr>
      </p:pic>
    </p:spTree>
    <p:extLst>
      <p:ext uri="{BB962C8B-B14F-4D97-AF65-F5344CB8AC3E}">
        <p14:creationId xmlns:p14="http://schemas.microsoft.com/office/powerpoint/2010/main" val="70314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12</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1</a:t>
            </a:r>
          </a:p>
        </p:txBody>
      </p:sp>
      <p:sp>
        <p:nvSpPr>
          <p:cNvPr id="80" name="Google Shape;80;g10b78f226a2_0_0"/>
          <p:cNvSpPr/>
          <p:nvPr/>
        </p:nvSpPr>
        <p:spPr>
          <a:xfrm>
            <a:off x="326575" y="1704724"/>
            <a:ext cx="8477700" cy="481513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lvl="0">
              <a:buSzPts val="2000"/>
            </a:pPr>
            <a:r>
              <a:rPr lang="fr-FR" sz="1600" dirty="0">
                <a:solidFill>
                  <a:schemeClr val="tx1"/>
                </a:solidFill>
              </a:rPr>
              <a:t>Dans cette section, vous trouverez les liens pertinents vers le texte, les annexes et les commentaires du pacte vert pour l’Europe:
</a:t>
            </a:r>
            <a:endParaRPr lang="en-GB" sz="1600" dirty="0">
              <a:solidFill>
                <a:schemeClr val="tx1"/>
              </a:solidFill>
            </a:endParaRPr>
          </a:p>
          <a:p>
            <a:pPr lvl="0">
              <a:buSzPts val="2000"/>
            </a:pPr>
            <a:r>
              <a:rPr lang="en-GB" sz="1600" dirty="0">
                <a:solidFill>
                  <a:schemeClr val="tx1"/>
                </a:solidFill>
                <a:hlinkClick r:id="rId3"/>
              </a:rPr>
              <a:t>EU Green Deal Paper </a:t>
            </a:r>
            <a:r>
              <a:rPr lang="en-GB" sz="1600" dirty="0">
                <a:solidFill>
                  <a:schemeClr val="tx1"/>
                </a:solidFill>
              </a:rPr>
              <a:t>(</a:t>
            </a:r>
            <a:r>
              <a:rPr lang="en-GB" sz="1600" dirty="0" err="1">
                <a:solidFill>
                  <a:schemeClr val="tx1"/>
                </a:solidFill>
              </a:rPr>
              <a:t>Anglais</a:t>
            </a:r>
            <a:r>
              <a:rPr lang="en-GB" sz="1600" dirty="0">
                <a:solidFill>
                  <a:schemeClr val="tx1"/>
                </a:solidFill>
              </a:rPr>
              <a:t>)</a:t>
            </a:r>
          </a:p>
          <a:p>
            <a:pPr lvl="0">
              <a:buSzPts val="2000"/>
            </a:pPr>
            <a:r>
              <a:rPr lang="en-GB" sz="1600" dirty="0">
                <a:solidFill>
                  <a:schemeClr val="tx1"/>
                </a:solidFill>
                <a:hlinkClick r:id="rId4"/>
              </a:rPr>
              <a:t>EU Green Deal Information Page</a:t>
            </a:r>
            <a:r>
              <a:rPr lang="en-GB" sz="1600" dirty="0">
                <a:solidFill>
                  <a:schemeClr val="tx1"/>
                </a:solidFill>
              </a:rPr>
              <a:t> </a:t>
            </a:r>
            <a:r>
              <a:rPr lang="fr-FR" sz="1600" dirty="0">
                <a:solidFill>
                  <a:schemeClr val="tx1"/>
                </a:solidFill>
              </a:rPr>
              <a:t>par la Commission européenne (anglais)
</a:t>
            </a:r>
            <a:r>
              <a:rPr lang="en-GB" sz="1600" dirty="0">
                <a:solidFill>
                  <a:schemeClr val="tx1"/>
                </a:solidFill>
                <a:hlinkClick r:id="rId5"/>
              </a:rPr>
              <a:t>Annex to the EU Green Deal Communication </a:t>
            </a:r>
            <a:r>
              <a:rPr lang="en-GB" sz="1600" dirty="0">
                <a:solidFill>
                  <a:schemeClr val="tx1"/>
                </a:solidFill>
              </a:rPr>
              <a:t>(</a:t>
            </a:r>
            <a:r>
              <a:rPr lang="en-GB" sz="1600" dirty="0" err="1">
                <a:solidFill>
                  <a:schemeClr val="tx1"/>
                </a:solidFill>
              </a:rPr>
              <a:t>Anglais</a:t>
            </a:r>
            <a:r>
              <a:rPr lang="en-GB" sz="1600" dirty="0">
                <a:solidFill>
                  <a:schemeClr val="tx1"/>
                </a:solidFill>
              </a:rPr>
              <a:t>)</a:t>
            </a: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lvl="0">
              <a:buSzPts val="2000"/>
            </a:pPr>
            <a:r>
              <a:rPr lang="en-GB" sz="1600" dirty="0">
                <a:solidFill>
                  <a:schemeClr val="tx1"/>
                </a:solidFill>
              </a:rPr>
              <a:t>Une </a:t>
            </a:r>
            <a:r>
              <a:rPr lang="en-GB" sz="1600" dirty="0" err="1">
                <a:solidFill>
                  <a:schemeClr val="tx1"/>
                </a:solidFill>
              </a:rPr>
              <a:t>courte</a:t>
            </a:r>
            <a:r>
              <a:rPr lang="en-GB" sz="1600" dirty="0">
                <a:solidFill>
                  <a:schemeClr val="tx1"/>
                </a:solidFill>
              </a:rPr>
              <a:t> </a:t>
            </a:r>
            <a:r>
              <a:rPr lang="en-GB" sz="1600" dirty="0">
                <a:solidFill>
                  <a:schemeClr val="tx1"/>
                </a:solidFill>
                <a:hlinkClick r:id="rId6"/>
              </a:rPr>
              <a:t>video</a:t>
            </a:r>
            <a:r>
              <a:rPr lang="en-GB" sz="1600" dirty="0">
                <a:solidFill>
                  <a:schemeClr val="tx1"/>
                </a:solidFill>
              </a:rPr>
              <a:t> </a:t>
            </a:r>
            <a:r>
              <a:rPr lang="fr-FR" sz="1600" dirty="0">
                <a:solidFill>
                  <a:schemeClr val="tx1"/>
                </a:solidFill>
              </a:rPr>
              <a:t>de la CE sur le pacte vert pour l’UE est également disponible</a:t>
            </a:r>
            <a:r>
              <a:rPr lang="en-GB" sz="1600" dirty="0">
                <a:solidFill>
                  <a:schemeClr val="tx1"/>
                </a:solidFill>
              </a:rPr>
              <a:t>.</a:t>
            </a: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lvl="0">
              <a:buSzPts val="2000"/>
            </a:pPr>
            <a:r>
              <a:rPr lang="fr-FR" sz="1600" dirty="0">
                <a:solidFill>
                  <a:schemeClr val="tx1"/>
                </a:solidFill>
              </a:rPr>
              <a:t>La CE fournit également des documents pertinents dans d’autres langues locales de l’UE.
</a:t>
            </a:r>
            <a:endParaRPr lang="en-GB" sz="2000" dirty="0">
              <a:solidFill>
                <a:schemeClr val="tx1"/>
              </a:solidFill>
            </a:endParaRPr>
          </a:p>
          <a:p>
            <a:pPr marL="0" lvl="0" indent="0" algn="l" rtl="0">
              <a:spcBef>
                <a:spcPts val="0"/>
              </a:spcBef>
              <a:spcAft>
                <a:spcPts val="0"/>
              </a:spcAft>
              <a:buNone/>
            </a:pPr>
            <a:endParaRPr sz="2000" dirty="0">
              <a:solidFill>
                <a:srgbClr val="7F7F7F"/>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pic>
        <p:nvPicPr>
          <p:cNvPr id="5" name="Immagine 4">
            <a:extLst>
              <a:ext uri="{FF2B5EF4-FFF2-40B4-BE49-F238E27FC236}">
                <a16:creationId xmlns:a16="http://schemas.microsoft.com/office/drawing/2014/main" id="{8BAE09D3-CE5C-FCE6-1702-155230487C7E}"/>
              </a:ext>
            </a:extLst>
          </p:cNvPr>
          <p:cNvPicPr>
            <a:picLocks noChangeAspect="1"/>
          </p:cNvPicPr>
          <p:nvPr/>
        </p:nvPicPr>
        <p:blipFill>
          <a:blip r:embed="rId7"/>
          <a:stretch>
            <a:fillRect/>
          </a:stretch>
        </p:blipFill>
        <p:spPr>
          <a:xfrm>
            <a:off x="403203" y="1704724"/>
            <a:ext cx="1092063" cy="1092063"/>
          </a:xfrm>
          <a:prstGeom prst="rect">
            <a:avLst/>
          </a:prstGeom>
        </p:spPr>
      </p:pic>
    </p:spTree>
    <p:extLst>
      <p:ext uri="{BB962C8B-B14F-4D97-AF65-F5344CB8AC3E}">
        <p14:creationId xmlns:p14="http://schemas.microsoft.com/office/powerpoint/2010/main" val="89497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13</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2</a:t>
            </a:r>
          </a:p>
        </p:txBody>
      </p:sp>
      <p:sp>
        <p:nvSpPr>
          <p:cNvPr id="80" name="Google Shape;80;g10b78f226a2_0_0"/>
          <p:cNvSpPr/>
          <p:nvPr/>
        </p:nvSpPr>
        <p:spPr>
          <a:xfrm>
            <a:off x="326575" y="1704724"/>
            <a:ext cx="8477700" cy="481513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lvl="0" indent="0" algn="l" rtl="0">
              <a:spcBef>
                <a:spcPts val="0"/>
              </a:spcBef>
              <a:spcAft>
                <a:spcPts val="0"/>
              </a:spcAft>
              <a:buNone/>
            </a:pPr>
            <a:endParaRPr sz="2000" dirty="0">
              <a:solidFill>
                <a:srgbClr val="7F7F7F"/>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pic>
        <p:nvPicPr>
          <p:cNvPr id="2" name="Elementi multimediali online 1" title="Review of the EU ETS: 'Fit for 55' package [Policy Podcast]">
            <a:hlinkClick r:id="" action="ppaction://media"/>
            <a:extLst>
              <a:ext uri="{FF2B5EF4-FFF2-40B4-BE49-F238E27FC236}">
                <a16:creationId xmlns:a16="http://schemas.microsoft.com/office/drawing/2014/main" id="{6DABC0E0-7268-0585-F934-E99BDFCCDD1D}"/>
              </a:ext>
            </a:extLst>
          </p:cNvPr>
          <p:cNvPicPr>
            <a:picLocks noRot="1" noChangeAspect="1"/>
          </p:cNvPicPr>
          <p:nvPr>
            <a:videoFile r:link="rId1"/>
          </p:nvPr>
        </p:nvPicPr>
        <p:blipFill>
          <a:blip r:embed="rId4"/>
          <a:stretch>
            <a:fillRect/>
          </a:stretch>
        </p:blipFill>
        <p:spPr>
          <a:xfrm>
            <a:off x="4856339" y="2790395"/>
            <a:ext cx="3492812" cy="1973439"/>
          </a:xfrm>
          <a:prstGeom prst="rect">
            <a:avLst/>
          </a:prstGeom>
        </p:spPr>
      </p:pic>
      <p:sp>
        <p:nvSpPr>
          <p:cNvPr id="3" name="CasellaDiTesto 2">
            <a:extLst>
              <a:ext uri="{FF2B5EF4-FFF2-40B4-BE49-F238E27FC236}">
                <a16:creationId xmlns:a16="http://schemas.microsoft.com/office/drawing/2014/main" id="{53A7E90B-5B6C-5D71-5891-FD2268E1268B}"/>
              </a:ext>
            </a:extLst>
          </p:cNvPr>
          <p:cNvSpPr txBox="1"/>
          <p:nvPr/>
        </p:nvSpPr>
        <p:spPr>
          <a:xfrm>
            <a:off x="496711" y="2099733"/>
            <a:ext cx="4075289" cy="3785652"/>
          </a:xfrm>
          <a:prstGeom prst="rect">
            <a:avLst/>
          </a:prstGeom>
          <a:noFill/>
        </p:spPr>
        <p:txBody>
          <a:bodyPr wrap="square" rtlCol="0">
            <a:spAutoFit/>
          </a:bodyPr>
          <a:lstStyle/>
          <a:p>
            <a:r>
              <a:rPr lang="fr-FR" sz="1600" dirty="0">
                <a:solidFill>
                  <a:schemeClr val="tx1"/>
                </a:solidFill>
                <a:latin typeface="+mn-lt"/>
              </a:rPr>
              <a:t>Le « Fit for 55 » est un ensemble de propositions visant à réviser et à mettre à jour la législation de l’UE et à mettre en place de nouvelles initiatives dans le but de garantir que les politiques de l’UE sont conformes aux objectifs climatiques convenus par le Conseil et le Parlement européen.</a:t>
            </a:r>
          </a:p>
          <a:p>
            <a:r>
              <a:rPr lang="fr-FR" sz="1600" dirty="0">
                <a:solidFill>
                  <a:schemeClr val="tx1"/>
                </a:solidFill>
                <a:latin typeface="+mn-lt"/>
              </a:rPr>
              <a:t>
Fit for 55 fait référence à l’objectif de l’UE de réduire les émissions nettes de gaz à effet de serre d’au moins 55 % d’ici 2030. Le paquet proposé vise à aligner la législation de l’UE sur l’objectif de 2030
</a:t>
            </a:r>
            <a:endParaRPr lang="it-IT" sz="1600" dirty="0">
              <a:latin typeface="+mn-lt"/>
            </a:endParaRPr>
          </a:p>
        </p:txBody>
      </p:sp>
      <p:sp>
        <p:nvSpPr>
          <p:cNvPr id="4" name="CasellaDiTesto 3">
            <a:extLst>
              <a:ext uri="{FF2B5EF4-FFF2-40B4-BE49-F238E27FC236}">
                <a16:creationId xmlns:a16="http://schemas.microsoft.com/office/drawing/2014/main" id="{D7854C53-49DF-1A68-E8F9-CEC9732155BC}"/>
              </a:ext>
            </a:extLst>
          </p:cNvPr>
          <p:cNvSpPr txBox="1"/>
          <p:nvPr/>
        </p:nvSpPr>
        <p:spPr>
          <a:xfrm>
            <a:off x="5147733" y="5153276"/>
            <a:ext cx="3025423" cy="523220"/>
          </a:xfrm>
          <a:prstGeom prst="rect">
            <a:avLst/>
          </a:prstGeom>
          <a:noFill/>
        </p:spPr>
        <p:txBody>
          <a:bodyPr wrap="square" rtlCol="0">
            <a:spAutoFit/>
          </a:bodyPr>
          <a:lstStyle/>
          <a:p>
            <a:r>
              <a:rPr lang="it-IT" dirty="0">
                <a:hlinkClick r:id="rId5"/>
              </a:rPr>
              <a:t>Review of the EU ETS «</a:t>
            </a:r>
            <a:r>
              <a:rPr lang="it-IT" dirty="0" err="1">
                <a:hlinkClick r:id="rId5"/>
              </a:rPr>
              <a:t>Fit</a:t>
            </a:r>
            <a:r>
              <a:rPr lang="it-IT" dirty="0">
                <a:hlinkClick r:id="rId5"/>
              </a:rPr>
              <a:t> for 55 package»</a:t>
            </a:r>
            <a:endParaRPr lang="it-IT" dirty="0"/>
          </a:p>
        </p:txBody>
      </p:sp>
      <p:pic>
        <p:nvPicPr>
          <p:cNvPr id="5" name="Immagine 4">
            <a:extLst>
              <a:ext uri="{FF2B5EF4-FFF2-40B4-BE49-F238E27FC236}">
                <a16:creationId xmlns:a16="http://schemas.microsoft.com/office/drawing/2014/main" id="{76424B04-AF10-F102-C8AF-A73A3900E8E6}"/>
              </a:ext>
            </a:extLst>
          </p:cNvPr>
          <p:cNvPicPr>
            <a:picLocks noChangeAspect="1"/>
          </p:cNvPicPr>
          <p:nvPr/>
        </p:nvPicPr>
        <p:blipFill>
          <a:blip r:embed="rId6"/>
          <a:stretch>
            <a:fillRect/>
          </a:stretch>
        </p:blipFill>
        <p:spPr>
          <a:xfrm>
            <a:off x="4375812" y="5018720"/>
            <a:ext cx="676715" cy="676715"/>
          </a:xfrm>
          <a:prstGeom prst="rect">
            <a:avLst/>
          </a:prstGeom>
        </p:spPr>
      </p:pic>
    </p:spTree>
    <p:extLst>
      <p:ext uri="{BB962C8B-B14F-4D97-AF65-F5344CB8AC3E}">
        <p14:creationId xmlns:p14="http://schemas.microsoft.com/office/powerpoint/2010/main" val="305372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14</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2</a:t>
            </a:r>
          </a:p>
        </p:txBody>
      </p:sp>
      <p:sp>
        <p:nvSpPr>
          <p:cNvPr id="80" name="Google Shape;80;g10b78f226a2_0_0"/>
          <p:cNvSpPr/>
          <p:nvPr/>
        </p:nvSpPr>
        <p:spPr>
          <a:xfrm>
            <a:off x="326575" y="1704724"/>
            <a:ext cx="8477700" cy="481513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lvl="0">
              <a:buSzPts val="2000"/>
            </a:pPr>
            <a:r>
              <a:rPr lang="fr-FR" sz="1600" dirty="0">
                <a:solidFill>
                  <a:schemeClr val="tx1"/>
                </a:solidFill>
              </a:rPr>
              <a:t>Dans cette section, vous trouverez les liens pertinents vers le texte du package « Fit for 55 », des documents de commentaires et des infographies:
</a:t>
            </a:r>
            <a:endParaRPr lang="en-GB" sz="1600" dirty="0">
              <a:solidFill>
                <a:schemeClr val="tx1"/>
              </a:solidFill>
            </a:endParaRPr>
          </a:p>
          <a:p>
            <a:pPr lvl="0">
              <a:buSzPts val="2000"/>
            </a:pPr>
            <a:r>
              <a:rPr lang="en-GB" sz="1600" dirty="0">
                <a:solidFill>
                  <a:schemeClr val="tx1"/>
                </a:solidFill>
              </a:rPr>
              <a:t>L’UE </a:t>
            </a:r>
            <a:r>
              <a:rPr lang="en-GB" sz="1600" dirty="0">
                <a:solidFill>
                  <a:schemeClr val="tx1"/>
                </a:solidFill>
                <a:hlinkClick r:id="rId3"/>
              </a:rPr>
              <a:t>Fit for 55 plan for a green transition</a:t>
            </a: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lvl="0">
              <a:buSzPts val="2000"/>
            </a:pPr>
            <a:r>
              <a:rPr lang="en-GB" sz="1600" dirty="0" err="1">
                <a:solidFill>
                  <a:schemeClr val="tx1"/>
                </a:solidFill>
              </a:rPr>
              <a:t>L’infographie</a:t>
            </a:r>
            <a:r>
              <a:rPr lang="en-GB" sz="1600" dirty="0">
                <a:solidFill>
                  <a:schemeClr val="tx1"/>
                </a:solidFill>
              </a:rPr>
              <a:t> </a:t>
            </a:r>
            <a:r>
              <a:rPr lang="en-GB" sz="1600" dirty="0">
                <a:solidFill>
                  <a:schemeClr val="tx1"/>
                </a:solidFill>
                <a:hlinkClick r:id="rId4"/>
              </a:rPr>
              <a:t>“How the EU delivers the green transition”</a:t>
            </a: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lvl="0">
              <a:buSzPts val="2000"/>
            </a:pPr>
            <a:r>
              <a:rPr lang="fr-FR" sz="1600" dirty="0">
                <a:solidFill>
                  <a:schemeClr val="tx1"/>
                </a:solidFill>
              </a:rPr>
              <a:t>
La CE fournit également des documents pertinents dans d’autres langues locales de l’UE.
</a:t>
            </a: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pic>
        <p:nvPicPr>
          <p:cNvPr id="3" name="Immagine 2">
            <a:extLst>
              <a:ext uri="{FF2B5EF4-FFF2-40B4-BE49-F238E27FC236}">
                <a16:creationId xmlns:a16="http://schemas.microsoft.com/office/drawing/2014/main" id="{EBE26D72-ED22-C94F-A9F2-CB48B3A83830}"/>
              </a:ext>
            </a:extLst>
          </p:cNvPr>
          <p:cNvPicPr>
            <a:picLocks noChangeAspect="1"/>
          </p:cNvPicPr>
          <p:nvPr/>
        </p:nvPicPr>
        <p:blipFill>
          <a:blip r:embed="rId5"/>
          <a:stretch>
            <a:fillRect/>
          </a:stretch>
        </p:blipFill>
        <p:spPr>
          <a:xfrm>
            <a:off x="480398" y="1838936"/>
            <a:ext cx="973934" cy="973934"/>
          </a:xfrm>
          <a:prstGeom prst="rect">
            <a:avLst/>
          </a:prstGeom>
        </p:spPr>
      </p:pic>
    </p:spTree>
    <p:extLst>
      <p:ext uri="{BB962C8B-B14F-4D97-AF65-F5344CB8AC3E}">
        <p14:creationId xmlns:p14="http://schemas.microsoft.com/office/powerpoint/2010/main" val="274804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15</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err="1">
                <a:solidFill>
                  <a:schemeClr val="lt1"/>
                </a:solidFill>
              </a:rPr>
              <a:t>Exercices</a:t>
            </a:r>
            <a:r>
              <a:rPr lang="en-GB" sz="2800" dirty="0">
                <a:solidFill>
                  <a:schemeClr val="lt1"/>
                </a:solidFill>
              </a:rPr>
              <a:t> : Questions ouvertes</a:t>
            </a:r>
          </a:p>
        </p:txBody>
      </p:sp>
      <p:sp>
        <p:nvSpPr>
          <p:cNvPr id="80" name="Google Shape;80;g10b78f226a2_0_0"/>
          <p:cNvSpPr/>
          <p:nvPr/>
        </p:nvSpPr>
        <p:spPr>
          <a:xfrm>
            <a:off x="326575" y="1704724"/>
            <a:ext cx="8477700" cy="481513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buSzPts val="2000"/>
            </a:pPr>
            <a:r>
              <a:rPr lang="fr-FR" sz="1600" dirty="0">
                <a:solidFill>
                  <a:schemeClr val="tx1"/>
                </a:solidFill>
              </a:rPr>
              <a:t>Veuillez réfléchir et essayer de répondre avec vos propres mots aux questions ouvertes suivantes, conçues pour vous aider à maîtriser les sujets de cette capsule:</a:t>
            </a:r>
          </a:p>
          <a:p>
            <a:pPr lvl="0" algn="just">
              <a:buSzPts val="2000"/>
            </a:pPr>
            <a:r>
              <a:rPr lang="fr-FR" sz="1600" dirty="0">
                <a:solidFill>
                  <a:schemeClr val="tx1"/>
                </a:solidFill>
              </a:rPr>
              <a:t>
Quels sont les principaux objectifs du pacte vert pour l’Europe?</a:t>
            </a:r>
          </a:p>
          <a:p>
            <a:pPr lvl="0" algn="just">
              <a:buSzPts val="2000"/>
            </a:pPr>
            <a:r>
              <a:rPr lang="fr-FR" sz="1600" dirty="0">
                <a:solidFill>
                  <a:schemeClr val="tx1"/>
                </a:solidFill>
              </a:rPr>
              <a:t>
Quels secteurs industriels sont les plus touchés par les contre-mesures pour lutter contre la crise environnementale mondiale ?</a:t>
            </a:r>
          </a:p>
          <a:p>
            <a:pPr lvl="0" algn="just">
              <a:buSzPts val="2000"/>
            </a:pPr>
            <a:r>
              <a:rPr lang="fr-FR" sz="1600" dirty="0">
                <a:solidFill>
                  <a:schemeClr val="tx1"/>
                </a:solidFill>
              </a:rPr>
              <a:t>
Comment l’industrie peut-elle réduire l’impact environnemental de ses activités?</a:t>
            </a:r>
          </a:p>
          <a:p>
            <a:pPr lvl="0" algn="just">
              <a:buSzPts val="2000"/>
            </a:pPr>
            <a:r>
              <a:rPr lang="fr-FR" sz="1600" dirty="0">
                <a:solidFill>
                  <a:schemeClr val="tx1"/>
                </a:solidFill>
              </a:rPr>
              <a:t>
Quelles sont les principales étapes envisagées par le paquet « Fit for 55 » pour atteindre l’objectif de réduction des émissions d’ici 2030?
</a:t>
            </a:r>
            <a:endParaRPr lang="en-GB" sz="2000" dirty="0">
              <a:solidFill>
                <a:schemeClr val="tx1"/>
              </a:solidFill>
            </a:endParaRPr>
          </a:p>
          <a:p>
            <a:pPr marL="0" lvl="0" indent="0" algn="l" rtl="0">
              <a:spcBef>
                <a:spcPts val="0"/>
              </a:spcBef>
              <a:spcAft>
                <a:spcPts val="0"/>
              </a:spcAft>
              <a:buNone/>
            </a:pPr>
            <a:endParaRPr sz="2000" dirty="0">
              <a:solidFill>
                <a:srgbClr val="7F7F7F"/>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87687A69-447A-B4C3-EC13-4BE67B9122DB}"/>
              </a:ext>
            </a:extLst>
          </p:cNvPr>
          <p:cNvPicPr>
            <a:picLocks noChangeAspect="1"/>
          </p:cNvPicPr>
          <p:nvPr/>
        </p:nvPicPr>
        <p:blipFill>
          <a:blip r:embed="rId3"/>
          <a:stretch>
            <a:fillRect/>
          </a:stretch>
        </p:blipFill>
        <p:spPr>
          <a:xfrm>
            <a:off x="6902308" y="4679736"/>
            <a:ext cx="1761994" cy="1670405"/>
          </a:xfrm>
          <a:prstGeom prst="rect">
            <a:avLst/>
          </a:prstGeom>
        </p:spPr>
      </p:pic>
    </p:spTree>
    <p:extLst>
      <p:ext uri="{BB962C8B-B14F-4D97-AF65-F5344CB8AC3E}">
        <p14:creationId xmlns:p14="http://schemas.microsoft.com/office/powerpoint/2010/main" val="34093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À faire avant cette capsule :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Capsule </a:t>
            </a:r>
            <a:r>
              <a:rPr lang="en-GB" sz="2000" b="1" dirty="0" err="1">
                <a:solidFill>
                  <a:srgbClr val="18C320"/>
                </a:solidFill>
              </a:rPr>
              <a:t>liée</a:t>
            </a:r>
            <a:r>
              <a:rPr lang="en-GB" sz="2000" b="1" dirty="0">
                <a:solidFill>
                  <a:srgbClr val="18C320"/>
                </a:solidFill>
              </a:rPr>
              <a:t> à:</a:t>
            </a:r>
            <a:endParaRPr lang="en-GB" sz="2000" b="0" i="0" u="none" strike="noStrike" cap="none" dirty="0">
              <a:solidFill>
                <a:srgbClr val="18C320"/>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Auteurs: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US" sz="1600" dirty="0">
                <a:solidFill>
                  <a:schemeClr val="dk1"/>
                </a:solidFill>
              </a:rPr>
              <a:t>Cisita Parma </a:t>
            </a:r>
            <a:r>
              <a:rPr lang="en-US" sz="1600" dirty="0" err="1">
                <a:solidFill>
                  <a:schemeClr val="dk1"/>
                </a:solidFill>
              </a:rPr>
              <a:t>scarl</a:t>
            </a:r>
            <a:r>
              <a:rPr lang="en-US" sz="1600" dirty="0">
                <a:solidFill>
                  <a:schemeClr val="dk1"/>
                </a:solidFill>
              </a:rPr>
              <a:t> &amp; SUSMILE Consortium </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
        <p:nvSpPr>
          <p:cNvPr id="2" name="Google Shape;36;g10b78f225a7_0_0">
            <a:extLst>
              <a:ext uri="{FF2B5EF4-FFF2-40B4-BE49-F238E27FC236}">
                <a16:creationId xmlns:a16="http://schemas.microsoft.com/office/drawing/2014/main" id="{E10043AA-847D-C071-C95A-A761D81D046C}"/>
              </a:ext>
            </a:extLst>
          </p:cNvPr>
          <p:cNvSpPr txBox="1"/>
          <p:nvPr/>
        </p:nvSpPr>
        <p:spPr>
          <a:xfrm>
            <a:off x="4793300" y="1366700"/>
            <a:ext cx="4160400" cy="1077178"/>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just">
              <a:buSzPts val="3200"/>
            </a:pPr>
            <a:r>
              <a:rPr lang="fr-FR" sz="1600" dirty="0">
                <a:solidFill>
                  <a:schemeClr val="dk1"/>
                </a:solidFill>
              </a:rPr>
              <a:t>Cette capsule conclut l’Unité 4 consacrée aux demandes et tendances sociétales. Veuillez passer par les capsules 2.4.1 à 2.4.4 avant de commencer avec 2.4.5</a:t>
            </a:r>
            <a:endParaRPr sz="2000" i="0" u="none" strike="noStrike" cap="none" dirty="0">
              <a:solidFill>
                <a:schemeClr val="dk1"/>
              </a:solidFill>
              <a:latin typeface="Arial"/>
              <a:ea typeface="Arial"/>
              <a:cs typeface="Arial"/>
              <a:sym typeface="Arial"/>
            </a:endParaRPr>
          </a:p>
        </p:txBody>
      </p:sp>
      <p:sp>
        <p:nvSpPr>
          <p:cNvPr id="3" name="Google Shape;37;g10b78f225a7_0_0">
            <a:extLst>
              <a:ext uri="{FF2B5EF4-FFF2-40B4-BE49-F238E27FC236}">
                <a16:creationId xmlns:a16="http://schemas.microsoft.com/office/drawing/2014/main" id="{A1ED1D67-4385-ACC2-6CC7-65B8CA6AC991}"/>
              </a:ext>
            </a:extLst>
          </p:cNvPr>
          <p:cNvSpPr txBox="1"/>
          <p:nvPr/>
        </p:nvSpPr>
        <p:spPr>
          <a:xfrm>
            <a:off x="4887475" y="2915075"/>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fr-FR" sz="1600" dirty="0">
                <a:solidFill>
                  <a:schemeClr val="dk1"/>
                </a:solidFill>
              </a:rPr>
              <a:t>Lien vers les sujets des capsules </a:t>
            </a:r>
            <a:r>
              <a:rPr lang="es-ES" sz="1600" dirty="0">
                <a:solidFill>
                  <a:schemeClr val="dk1"/>
                </a:solidFill>
              </a:rPr>
              <a:t>2.4.1, 2.4.2. 2.5.1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n-GB" sz="2800" dirty="0" err="1">
                <a:solidFill>
                  <a:schemeClr val="bg1"/>
                </a:solidFill>
              </a:rPr>
              <a:t>Objectifs</a:t>
            </a:r>
            <a:r>
              <a:rPr lang="en-GB" sz="2800" dirty="0">
                <a:solidFill>
                  <a:schemeClr val="bg1"/>
                </a:solidFill>
              </a:rPr>
              <a:t> de la capsule</a:t>
            </a:r>
            <a:endParaRPr lang="en-GB" dirty="0"/>
          </a:p>
        </p:txBody>
      </p:sp>
      <p:sp>
        <p:nvSpPr>
          <p:cNvPr id="4" name="3 Rectángulo"/>
          <p:cNvSpPr/>
          <p:nvPr/>
        </p:nvSpPr>
        <p:spPr>
          <a:xfrm>
            <a:off x="313509" y="1586972"/>
            <a:ext cx="8464731" cy="3724096"/>
          </a:xfrm>
          <a:prstGeom prst="rect">
            <a:avLst/>
          </a:prstGeom>
          <a:ln>
            <a:solidFill>
              <a:schemeClr val="tx1">
                <a:lumMod val="50000"/>
                <a:lumOff val="50000"/>
              </a:schemeClr>
            </a:solidFill>
            <a:prstDash val="dash"/>
          </a:ln>
        </p:spPr>
        <p:txBody>
          <a:bodyPr wrap="square">
            <a:spAutoFit/>
          </a:bodyPr>
          <a:lstStyle/>
          <a:p>
            <a:pPr algn="just"/>
            <a:r>
              <a:rPr lang="fr-FR" sz="2000" dirty="0">
                <a:latin typeface="+mj-lt"/>
              </a:rPr>
              <a:t>Comprendre et analyser le contexte, les principaux objectifs et la feuille de route officielle du pacte vert pour l’Europe, publié par la CE en 2019. Le pacte vert pour l’Europe est une nouvelle stratégie de croissance qui vise à transformer l’UE en une société équitable et prospère, dotée d’une économie moderne, efficace dans l’utilisation des ressources et compétitive, où il n’y aura pas d’émissions nettes de gaz à effet de serre en 2050 et où la croissance économique est découplée de l’utilisation des ressources.
</a:t>
            </a:r>
            <a:br>
              <a:rPr lang="en-GB" dirty="0"/>
            </a:br>
            <a:br>
              <a:rPr lang="en-GB" dirty="0"/>
            </a:br>
            <a:br>
              <a:rPr lang="en-GB" dirty="0"/>
            </a:br>
            <a:br>
              <a:rPr lang="en-GB" dirty="0"/>
            </a:br>
            <a:endParaRPr lang="en-GB" dirty="0"/>
          </a:p>
        </p:txBody>
      </p:sp>
      <p:graphicFrame>
        <p:nvGraphicFramePr>
          <p:cNvPr id="6" name="5 Tabla"/>
          <p:cNvGraphicFramePr>
            <a:graphicFrameLocks noGrp="1"/>
          </p:cNvGraphicFramePr>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err="1">
                          <a:solidFill>
                            <a:srgbClr val="FFFFFF"/>
                          </a:solidFill>
                          <a:latin typeface="+mn-lt"/>
                        </a:rPr>
                        <a:t>Catégorie</a:t>
                      </a:r>
                      <a:r>
                        <a:rPr lang="en-GB" sz="1800" b="0" i="0" u="none" strike="noStrike" noProof="0" dirty="0">
                          <a:solidFill>
                            <a:srgbClr val="FFFFFF"/>
                          </a:solidFill>
                          <a:latin typeface="+mn-lt"/>
                        </a:rPr>
                        <a:t> </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Document, source</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EQF</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a:solidFill>
                            <a:schemeClr val="tx1"/>
                          </a:solidFill>
                          <a:latin typeface="Arial"/>
                        </a:rPr>
                        <a:t>X</a:t>
                      </a:r>
                      <a:endParaRPr lang="es-ES" sz="140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756997934"/>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err="1">
                          <a:solidFill>
                            <a:srgbClr val="FFFFFF"/>
                          </a:solidFill>
                          <a:latin typeface="+mn-lt"/>
                        </a:rPr>
                        <a:t>Exercices</a:t>
                      </a:r>
                      <a:r>
                        <a:rPr lang="en-GB" sz="1800" b="0" i="0" u="none" strike="noStrike" noProof="0" dirty="0">
                          <a:solidFill>
                            <a:srgbClr val="FFFFFF"/>
                          </a:solidFill>
                          <a:latin typeface="+mn-lt"/>
                        </a:rPr>
                        <a:t> </a:t>
                      </a:r>
                      <a:r>
                        <a:rPr lang="en-GB" sz="1800" b="0" i="0" u="none" strike="noStrike" noProof="0" dirty="0" err="1">
                          <a:solidFill>
                            <a:srgbClr val="FFFFFF"/>
                          </a:solidFill>
                          <a:latin typeface="+mn-lt"/>
                        </a:rPr>
                        <a:t>inclus</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err="1">
                          <a:solidFill>
                            <a:schemeClr val="tx1"/>
                          </a:solidFill>
                          <a:latin typeface="+mn-lt"/>
                        </a:rPr>
                        <a:t>Oui</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885193335"/>
              </p:ext>
            </p:extLst>
          </p:nvPr>
        </p:nvGraphicFramePr>
        <p:xfrm>
          <a:off x="339634" y="6065134"/>
          <a:ext cx="8477795" cy="616904"/>
        </p:xfrm>
        <a:graphic>
          <a:graphicData uri="http://schemas.openxmlformats.org/drawingml/2006/table">
            <a:tbl>
              <a:tblPr/>
              <a:tblGrid>
                <a:gridCol w="2468339">
                  <a:extLst>
                    <a:ext uri="{9D8B030D-6E8A-4147-A177-3AD203B41FA5}">
                      <a16:colId xmlns:a16="http://schemas.microsoft.com/office/drawing/2014/main" val="20000"/>
                    </a:ext>
                  </a:extLst>
                </a:gridCol>
                <a:gridCol w="2003152">
                  <a:extLst>
                    <a:ext uri="{9D8B030D-6E8A-4147-A177-3AD203B41FA5}">
                      <a16:colId xmlns:a16="http://schemas.microsoft.com/office/drawing/2014/main" val="20001"/>
                    </a:ext>
                  </a:extLst>
                </a:gridCol>
                <a:gridCol w="2003152">
                  <a:extLst>
                    <a:ext uri="{9D8B030D-6E8A-4147-A177-3AD203B41FA5}">
                      <a16:colId xmlns:a16="http://schemas.microsoft.com/office/drawing/2014/main" val="1725613151"/>
                    </a:ext>
                  </a:extLst>
                </a:gridCol>
                <a:gridCol w="2003152">
                  <a:extLst>
                    <a:ext uri="{9D8B030D-6E8A-4147-A177-3AD203B41FA5}">
                      <a16:colId xmlns:a16="http://schemas.microsoft.com/office/drawing/2014/main" val="3771270154"/>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s-ES" sz="1800" b="0" i="0" u="none" strike="noStrike" dirty="0">
                          <a:solidFill>
                            <a:srgbClr val="7F7F7F"/>
                          </a:solidFill>
                          <a:latin typeface="Arial"/>
                        </a:rPr>
                        <a:t> </a:t>
                      </a:r>
                      <a:r>
                        <a:rPr lang="es-ES" sz="1800" b="0" i="0" u="none" strike="noStrike" dirty="0">
                          <a:solidFill>
                            <a:schemeClr val="tx1"/>
                          </a:solidFill>
                          <a:latin typeface="Arial"/>
                        </a:rPr>
                        <a:t> </a:t>
                      </a:r>
                      <a:r>
                        <a:rPr lang="es-ES" sz="1800" b="0" i="0" u="none" strike="noStrike" dirty="0" err="1">
                          <a:solidFill>
                            <a:schemeClr val="tx1"/>
                          </a:solidFill>
                          <a:latin typeface="Arial"/>
                        </a:rPr>
                        <a:t>Contenu</a:t>
                      </a:r>
                      <a:endParaRPr lang="es-ES" sz="1800" b="0" i="0" u="none" strike="noStrike" dirty="0">
                        <a:solidFill>
                          <a:schemeClr val="tx1"/>
                        </a:solidFill>
                        <a:latin typeface="Arial"/>
                      </a:endParaRPr>
                    </a:p>
                    <a:p>
                      <a:pPr algn="ctr" rtl="0" fontAlgn="t">
                        <a:spcBef>
                          <a:spcPts val="0"/>
                        </a:spcBef>
                        <a:spcAft>
                          <a:spcPts val="0"/>
                        </a:spcAft>
                      </a:pPr>
                      <a:r>
                        <a:rPr lang="es-ES" sz="1800" b="0" i="0" u="none" strike="noStrike" dirty="0">
                          <a:solidFill>
                            <a:srgbClr val="7F7F7F"/>
                          </a:solidFill>
                          <a:latin typeface="Arial"/>
                        </a:rPr>
                        <a:t> 20      </a:t>
                      </a:r>
                      <a:r>
                        <a:rPr lang="es-ES" sz="1800" b="0" i="0" u="none" strike="noStrike" dirty="0">
                          <a:solidFill>
                            <a:schemeClr val="tx1"/>
                          </a:solidFill>
                          <a:latin typeface="Arial"/>
                        </a:rPr>
                        <a:t>Minutes</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800" dirty="0" err="1">
                          <a:solidFill>
                            <a:schemeClr val="tx1"/>
                          </a:solidFill>
                        </a:rPr>
                        <a:t>Exercices</a:t>
                      </a:r>
                      <a:endParaRPr lang="es-ES" sz="1800" dirty="0">
                        <a:solidFill>
                          <a:schemeClr val="tx1"/>
                        </a:solidFill>
                      </a:endParaRPr>
                    </a:p>
                    <a:p>
                      <a:pPr algn="ctr" rtl="0" fontAlgn="t">
                        <a:spcBef>
                          <a:spcPts val="0"/>
                        </a:spcBef>
                        <a:spcAft>
                          <a:spcPts val="0"/>
                        </a:spcAft>
                      </a:pPr>
                      <a:r>
                        <a:rPr lang="es-ES" sz="1800" b="0" i="0" u="none" strike="noStrike" cap="none" dirty="0">
                          <a:solidFill>
                            <a:srgbClr val="7F7F7F"/>
                          </a:solidFill>
                          <a:latin typeface="Arial"/>
                          <a:ea typeface="+mn-ea"/>
                          <a:cs typeface="+mn-cs"/>
                          <a:sym typeface="Arial"/>
                        </a:rPr>
                        <a:t>5</a:t>
                      </a:r>
                      <a:r>
                        <a:rPr lang="es-ES" sz="1800" dirty="0">
                          <a:solidFill>
                            <a:schemeClr val="tx1"/>
                          </a:solidFill>
                        </a:rPr>
                        <a:t> Minutes</a:t>
                      </a: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800" dirty="0" err="1">
                          <a:solidFill>
                            <a:schemeClr val="tx1"/>
                          </a:solidFill>
                        </a:rPr>
                        <a:t>Matériaux</a:t>
                      </a:r>
                      <a:r>
                        <a:rPr lang="es-ES" sz="1800" dirty="0">
                          <a:solidFill>
                            <a:schemeClr val="tx1"/>
                          </a:solidFill>
                        </a:rPr>
                        <a:t> </a:t>
                      </a:r>
                      <a:r>
                        <a:rPr lang="es-ES" sz="1800" dirty="0" err="1">
                          <a:solidFill>
                            <a:schemeClr val="tx1"/>
                          </a:solidFill>
                        </a:rPr>
                        <a:t>suppl</a:t>
                      </a:r>
                      <a:r>
                        <a:rPr lang="es-ES" sz="1800" dirty="0">
                          <a:solidFill>
                            <a:schemeClr val="tx1"/>
                          </a:solidFill>
                        </a:rPr>
                        <a:t>.
</a:t>
                      </a:r>
                      <a:r>
                        <a:rPr lang="es-ES" sz="1800" b="0" i="0" u="none" strike="noStrike" cap="none" dirty="0">
                          <a:solidFill>
                            <a:srgbClr val="7F7F7F"/>
                          </a:solidFill>
                          <a:latin typeface="Arial"/>
                          <a:ea typeface="+mn-ea"/>
                          <a:cs typeface="+mn-cs"/>
                          <a:sym typeface="Arial"/>
                        </a:rPr>
                        <a:t>60</a:t>
                      </a:r>
                      <a:r>
                        <a:rPr lang="es-ES" sz="1800" dirty="0">
                          <a:solidFill>
                            <a:schemeClr val="tx1"/>
                          </a:solidFill>
                        </a:rPr>
                        <a:t> Minutes</a:t>
                      </a: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n-GB" sz="2800" b="0" i="0" u="none" strike="noStrike" cap="none" dirty="0" err="1">
                <a:solidFill>
                  <a:schemeClr val="lt1"/>
                </a:solidFill>
                <a:latin typeface="Arial"/>
                <a:ea typeface="Arial"/>
                <a:cs typeface="Arial"/>
                <a:sym typeface="Arial"/>
              </a:rPr>
              <a:t>Contenu</a:t>
            </a:r>
            <a:endParaRPr lang="en-GB" sz="2800" dirty="0"/>
          </a:p>
        </p:txBody>
      </p:sp>
      <p:sp>
        <p:nvSpPr>
          <p:cNvPr id="57" name="Google Shape;57;p3"/>
          <p:cNvSpPr/>
          <p:nvPr/>
        </p:nvSpPr>
        <p:spPr>
          <a:xfrm>
            <a:off x="1358538" y="2396683"/>
            <a:ext cx="7354388" cy="1015622"/>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mj-lt"/>
              <a:buAutoNum type="arabicPeriod"/>
            </a:pPr>
            <a:r>
              <a:rPr lang="fr-FR" sz="2000" dirty="0"/>
              <a:t>Les objectifs de la stratégie du pacte vert pour l’Europe
Le paquet « Fit for 55 » du Conseil de l’UE</a:t>
            </a:r>
            <a:endParaRPr sz="2000" b="0" i="0" u="none" strike="noStrike" cap="none" dirty="0">
              <a:solidFill>
                <a:srgbClr val="000000"/>
              </a:solidFill>
              <a:latin typeface="Arial"/>
              <a:ea typeface="Arial"/>
              <a:cs typeface="Arial"/>
              <a:sym typeface="Arial"/>
            </a:endParaRPr>
          </a:p>
        </p:txBody>
      </p:sp>
      <p:sp>
        <p:nvSpPr>
          <p:cNvPr id="58" name="Google Shape;58;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5</a:t>
            </a:fld>
            <a:endParaRPr/>
          </a:p>
        </p:txBody>
      </p:sp>
      <p:sp>
        <p:nvSpPr>
          <p:cNvPr id="72" name="Google Shape;72;g10b78f225a7_0_23"/>
          <p:cNvSpPr txBox="1"/>
          <p:nvPr/>
        </p:nvSpPr>
        <p:spPr>
          <a:xfrm>
            <a:off x="285530" y="970029"/>
            <a:ext cx="8558023" cy="793457"/>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Instructions pour le document, révision de la source</a:t>
            </a:r>
            <a:endParaRPr lang="en-GB" sz="2800" dirty="0">
              <a:solidFill>
                <a:schemeClr val="lt1"/>
              </a:solidFill>
            </a:endParaRPr>
          </a:p>
        </p:txBody>
      </p:sp>
      <p:sp>
        <p:nvSpPr>
          <p:cNvPr id="5" name="4 Rectángulo"/>
          <p:cNvSpPr/>
          <p:nvPr/>
        </p:nvSpPr>
        <p:spPr>
          <a:xfrm>
            <a:off x="319069" y="1929637"/>
            <a:ext cx="8367731" cy="5262979"/>
          </a:xfrm>
          <a:prstGeom prst="rect">
            <a:avLst/>
          </a:prstGeom>
        </p:spPr>
        <p:txBody>
          <a:bodyPr wrap="square">
            <a:spAutoFit/>
          </a:bodyPr>
          <a:lstStyle/>
          <a:p>
            <a:pPr algn="just"/>
            <a:r>
              <a:rPr lang="en-GB" sz="1600" dirty="0">
                <a:solidFill>
                  <a:schemeClr val="tx1"/>
                </a:solidFill>
              </a:rPr>
              <a:t>              </a:t>
            </a:r>
          </a:p>
          <a:p>
            <a:pPr algn="just"/>
            <a:endParaRPr lang="en-GB" sz="1600" dirty="0">
              <a:solidFill>
                <a:schemeClr val="tx1"/>
              </a:solidFill>
            </a:endParaRPr>
          </a:p>
          <a:p>
            <a:pPr algn="just"/>
            <a:endParaRPr lang="en-GB" sz="1600" dirty="0">
              <a:solidFill>
                <a:schemeClr val="tx1"/>
              </a:solidFill>
            </a:endParaRPr>
          </a:p>
          <a:p>
            <a:pPr algn="just"/>
            <a:r>
              <a:rPr lang="fr-FR" sz="1600" dirty="0">
                <a:solidFill>
                  <a:schemeClr val="tx1"/>
                </a:solidFill>
              </a:rPr>
              <a:t>En examinant les ressources offertes par cette capsule, l’utilisateur pourra obtenir des informations sur le pacte vert pour l’Europe, à la fois dans sa stratégie principale et dans des mesures pratiques étape par étape connues sous le nom de paquet « Fit for 55 ».</a:t>
            </a:r>
          </a:p>
          <a:p>
            <a:pPr algn="just"/>
            <a:r>
              <a:rPr lang="fr-FR" sz="1600" dirty="0">
                <a:solidFill>
                  <a:schemeClr val="tx1"/>
                </a:solidFill>
              </a:rPr>
              <a:t>
En particulier, les objectifs suivants du pacte vert pour l’Europe sont pertinents pour la livraison du dernier kilomètre:
-Rendre les transports plus durables, en réduisant de 55 % les émissions des voitures d’ici 2030 et de 50 % les émissions des véhicules utilitaires d’ici 2050 
-Production de véhicules zéro émission d’ici 2035
-Mener la troisième révolution industrielle en améliorant les bâtiments et les infrastructures, grâce à l’utilisation massive de l’électrification et des énergies renouvelables alternatives vertes</a:t>
            </a:r>
          </a:p>
          <a:p>
            <a:pPr algn="just"/>
            <a:r>
              <a:rPr lang="fr-FR" sz="1600" dirty="0">
                <a:solidFill>
                  <a:schemeClr val="tx1"/>
                </a:solidFill>
              </a:rPr>
              <a:t>
Une attention particulière est recommandée pour le chapitre 2.1.3 « Véhicules propres et véhicules zéro émission » et le chapitre 2.1.4 « Modèles de distribution multimodale » qui contient des sujets d’actualité pour les LMD tels que les véhicules à carburant alternatif et le transport multimodal.
</a:t>
            </a:r>
            <a:endParaRPr lang="en-GB" dirty="0">
              <a:solidFill>
                <a:schemeClr val="tx1">
                  <a:lumMod val="50000"/>
                  <a:lumOff val="50000"/>
                </a:schemeClr>
              </a:solidFill>
            </a:endParaRPr>
          </a:p>
        </p:txBody>
      </p:sp>
      <p:pic>
        <p:nvPicPr>
          <p:cNvPr id="3" name="Immagine 2">
            <a:extLst>
              <a:ext uri="{FF2B5EF4-FFF2-40B4-BE49-F238E27FC236}">
                <a16:creationId xmlns:a16="http://schemas.microsoft.com/office/drawing/2014/main" id="{459193E9-78D5-8853-D986-5D0B6DFED931}"/>
              </a:ext>
            </a:extLst>
          </p:cNvPr>
          <p:cNvPicPr>
            <a:picLocks noChangeAspect="1"/>
          </p:cNvPicPr>
          <p:nvPr/>
        </p:nvPicPr>
        <p:blipFill>
          <a:blip r:embed="rId3"/>
          <a:stretch>
            <a:fillRect/>
          </a:stretch>
        </p:blipFill>
        <p:spPr>
          <a:xfrm>
            <a:off x="319069" y="1827824"/>
            <a:ext cx="857794" cy="8577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6</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1</a:t>
            </a:r>
          </a:p>
        </p:txBody>
      </p:sp>
      <p:sp>
        <p:nvSpPr>
          <p:cNvPr id="80" name="Google Shape;80;g10b78f226a2_0_0"/>
          <p:cNvSpPr/>
          <p:nvPr/>
        </p:nvSpPr>
        <p:spPr>
          <a:xfrm>
            <a:off x="326575" y="1704724"/>
            <a:ext cx="8477700" cy="481513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1600" dirty="0">
              <a:solidFill>
                <a:schemeClr val="tx1"/>
              </a:solidFill>
            </a:endParaRPr>
          </a:p>
          <a:p>
            <a:pPr lvl="0">
              <a:lnSpc>
                <a:spcPct val="150000"/>
              </a:lnSpc>
              <a:buSzPts val="2000"/>
            </a:pPr>
            <a:r>
              <a:rPr lang="fr-FR" sz="1600" dirty="0">
                <a:solidFill>
                  <a:schemeClr val="tx1"/>
                </a:solidFill>
              </a:rPr>
              <a:t>Au début, les apprenants pourraient vouloir
pour savoir ce que </a:t>
            </a:r>
          </a:p>
          <a:p>
            <a:pPr lvl="0">
              <a:lnSpc>
                <a:spcPct val="150000"/>
              </a:lnSpc>
              <a:buSzPts val="2000"/>
            </a:pPr>
            <a:r>
              <a:rPr lang="fr-FR" sz="1600" b="1" dirty="0">
                <a:solidFill>
                  <a:schemeClr val="tx1"/>
                </a:solidFill>
              </a:rPr>
              <a:t>Le pacte vert pour l’Europe </a:t>
            </a:r>
            <a:r>
              <a:rPr lang="fr-FR" sz="1600" dirty="0">
                <a:solidFill>
                  <a:schemeClr val="tx1"/>
                </a:solidFill>
              </a:rPr>
              <a:t>est
en un coup d’œil.
</a:t>
            </a:r>
            <a:endParaRPr lang="en-GB" sz="1600" dirty="0">
              <a:solidFill>
                <a:schemeClr val="tx1"/>
              </a:solidFill>
            </a:endParaRPr>
          </a:p>
          <a:p>
            <a:pPr lvl="0">
              <a:lnSpc>
                <a:spcPct val="150000"/>
              </a:lnSpc>
              <a:buSzPts val="2000"/>
            </a:pPr>
            <a:r>
              <a:rPr lang="fr-FR" sz="1600" dirty="0">
                <a:solidFill>
                  <a:schemeClr val="tx1"/>
                </a:solidFill>
              </a:rPr>
              <a:t>Suivre </a:t>
            </a:r>
            <a:r>
              <a:rPr lang="fr-FR" sz="1600" b="1" dirty="0">
                <a:solidFill>
                  <a:schemeClr val="tx1"/>
                </a:solidFill>
              </a:rPr>
              <a:t>#EUGreenDeal </a:t>
            </a:r>
            <a:r>
              <a:rPr lang="fr-FR" sz="1600" dirty="0">
                <a:solidFill>
                  <a:schemeClr val="tx1"/>
                </a:solidFill>
              </a:rPr>
              <a:t>
sur les médias pour en savoir plus 
Informations et mises à jour
</a:t>
            </a:r>
            <a:endParaRPr lang="en-GB" sz="20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lvl="0" indent="0" algn="l" rtl="0">
              <a:spcBef>
                <a:spcPts val="0"/>
              </a:spcBef>
              <a:spcAft>
                <a:spcPts val="0"/>
              </a:spcAft>
              <a:buNone/>
            </a:pPr>
            <a:endParaRPr sz="2000" dirty="0">
              <a:solidFill>
                <a:srgbClr val="7F7F7F"/>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pic>
        <p:nvPicPr>
          <p:cNvPr id="5" name="Immagine 4">
            <a:extLst>
              <a:ext uri="{FF2B5EF4-FFF2-40B4-BE49-F238E27FC236}">
                <a16:creationId xmlns:a16="http://schemas.microsoft.com/office/drawing/2014/main" id="{A2061F95-2A3B-73E3-98C9-44759C54D925}"/>
              </a:ext>
            </a:extLst>
          </p:cNvPr>
          <p:cNvPicPr>
            <a:picLocks noChangeAspect="1"/>
          </p:cNvPicPr>
          <p:nvPr/>
        </p:nvPicPr>
        <p:blipFill>
          <a:blip r:embed="rId3"/>
          <a:stretch>
            <a:fillRect/>
          </a:stretch>
        </p:blipFill>
        <p:spPr>
          <a:xfrm>
            <a:off x="3580684" y="1704724"/>
            <a:ext cx="5236741" cy="48151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7</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1</a:t>
            </a:r>
          </a:p>
        </p:txBody>
      </p:sp>
      <p:sp>
        <p:nvSpPr>
          <p:cNvPr id="4" name="CasellaDiTesto 3">
            <a:extLst>
              <a:ext uri="{FF2B5EF4-FFF2-40B4-BE49-F238E27FC236}">
                <a16:creationId xmlns:a16="http://schemas.microsoft.com/office/drawing/2014/main" id="{1838EE4E-3181-820B-E6FF-2CB7D61E7270}"/>
              </a:ext>
            </a:extLst>
          </p:cNvPr>
          <p:cNvSpPr txBox="1"/>
          <p:nvPr/>
        </p:nvSpPr>
        <p:spPr>
          <a:xfrm>
            <a:off x="479394" y="1819922"/>
            <a:ext cx="7554897" cy="1077218"/>
          </a:xfrm>
          <a:prstGeom prst="rect">
            <a:avLst/>
          </a:prstGeom>
          <a:noFill/>
        </p:spPr>
        <p:txBody>
          <a:bodyPr wrap="square" rtlCol="0">
            <a:spAutoFit/>
          </a:bodyPr>
          <a:lstStyle/>
          <a:p>
            <a:pPr algn="just"/>
            <a:r>
              <a:rPr lang="fr-FR" sz="1600" dirty="0"/>
              <a:t>Cette diapositive de la stratégie de communication de la </a:t>
            </a:r>
            <a:r>
              <a:rPr lang="fr-FR" sz="1600" dirty="0">
                <a:hlinkClick r:id="rId3"/>
              </a:rPr>
              <a:t>Commission européenne </a:t>
            </a:r>
            <a:r>
              <a:rPr lang="fr-FR" sz="1600" dirty="0"/>
              <a:t>sur le pacte vert explique les principaux objectifs et résultats attendus de l’initiative
</a:t>
            </a:r>
            <a:endParaRPr lang="it-IT" sz="1600" dirty="0"/>
          </a:p>
        </p:txBody>
      </p:sp>
      <p:pic>
        <p:nvPicPr>
          <p:cNvPr id="5" name="Image 4">
            <a:extLst>
              <a:ext uri="{FF2B5EF4-FFF2-40B4-BE49-F238E27FC236}">
                <a16:creationId xmlns:a16="http://schemas.microsoft.com/office/drawing/2014/main" id="{B3AA70A1-2C48-0A13-5DEB-9BBE5C5ACBD8}"/>
              </a:ext>
            </a:extLst>
          </p:cNvPr>
          <p:cNvPicPr>
            <a:picLocks noChangeAspect="1"/>
          </p:cNvPicPr>
          <p:nvPr/>
        </p:nvPicPr>
        <p:blipFill>
          <a:blip r:embed="rId4"/>
          <a:stretch>
            <a:fillRect/>
          </a:stretch>
        </p:blipFill>
        <p:spPr>
          <a:xfrm>
            <a:off x="311650" y="2677939"/>
            <a:ext cx="8510100" cy="3964853"/>
          </a:xfrm>
          <a:prstGeom prst="rect">
            <a:avLst/>
          </a:prstGeom>
        </p:spPr>
      </p:pic>
    </p:spTree>
    <p:extLst>
      <p:ext uri="{BB962C8B-B14F-4D97-AF65-F5344CB8AC3E}">
        <p14:creationId xmlns:p14="http://schemas.microsoft.com/office/powerpoint/2010/main" val="31641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8</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1</a:t>
            </a:r>
          </a:p>
        </p:txBody>
      </p:sp>
      <p:sp>
        <p:nvSpPr>
          <p:cNvPr id="80" name="Google Shape;80;g10b78f226a2_0_0"/>
          <p:cNvSpPr/>
          <p:nvPr/>
        </p:nvSpPr>
        <p:spPr>
          <a:xfrm>
            <a:off x="326575" y="1704724"/>
            <a:ext cx="8477700" cy="481513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chemeClr val="tx1"/>
              </a:solidFill>
            </a:endParaRPr>
          </a:p>
          <a:p>
            <a:pPr marL="0" lvl="0" indent="0" algn="l" rtl="0">
              <a:spcBef>
                <a:spcPts val="0"/>
              </a:spcBef>
              <a:spcAft>
                <a:spcPts val="0"/>
              </a:spcAft>
              <a:buNone/>
            </a:pPr>
            <a:endParaRPr sz="2000" dirty="0">
              <a:solidFill>
                <a:srgbClr val="7F7F7F"/>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pic>
        <p:nvPicPr>
          <p:cNvPr id="2" name="Elementi multimediali online 1" title="EUGreenDeal - Transport">
            <a:hlinkClick r:id="" action="ppaction://media"/>
            <a:extLst>
              <a:ext uri="{FF2B5EF4-FFF2-40B4-BE49-F238E27FC236}">
                <a16:creationId xmlns:a16="http://schemas.microsoft.com/office/drawing/2014/main" id="{42B913D0-7B2A-B8A4-2B21-5CA6218B64AF}"/>
              </a:ext>
            </a:extLst>
          </p:cNvPr>
          <p:cNvPicPr>
            <a:picLocks noRot="1" noChangeAspect="1"/>
          </p:cNvPicPr>
          <p:nvPr>
            <a:videoFile r:link="rId1"/>
          </p:nvPr>
        </p:nvPicPr>
        <p:blipFill>
          <a:blip r:embed="rId6"/>
          <a:stretch>
            <a:fillRect/>
          </a:stretch>
        </p:blipFill>
        <p:spPr>
          <a:xfrm>
            <a:off x="5182394" y="1973817"/>
            <a:ext cx="3073225" cy="1736372"/>
          </a:xfrm>
          <a:prstGeom prst="rect">
            <a:avLst/>
          </a:prstGeom>
        </p:spPr>
      </p:pic>
      <p:pic>
        <p:nvPicPr>
          <p:cNvPr id="3" name="Elementi multimediali online 2" title="EUGreenDeal – Energy">
            <a:hlinkClick r:id="" action="ppaction://media"/>
            <a:extLst>
              <a:ext uri="{FF2B5EF4-FFF2-40B4-BE49-F238E27FC236}">
                <a16:creationId xmlns:a16="http://schemas.microsoft.com/office/drawing/2014/main" id="{AFC4651D-D984-2A05-C77C-08BA1985AB18}"/>
              </a:ext>
            </a:extLst>
          </p:cNvPr>
          <p:cNvPicPr>
            <a:picLocks noRot="1" noChangeAspect="1"/>
          </p:cNvPicPr>
          <p:nvPr>
            <a:videoFile r:link="rId2"/>
          </p:nvPr>
        </p:nvPicPr>
        <p:blipFill>
          <a:blip r:embed="rId7"/>
          <a:stretch>
            <a:fillRect/>
          </a:stretch>
        </p:blipFill>
        <p:spPr>
          <a:xfrm>
            <a:off x="5182394" y="4246840"/>
            <a:ext cx="3073225" cy="1736372"/>
          </a:xfrm>
          <a:prstGeom prst="rect">
            <a:avLst/>
          </a:prstGeom>
        </p:spPr>
      </p:pic>
      <p:pic>
        <p:nvPicPr>
          <p:cNvPr id="4" name="Elementi multimediali online 3" title="EUGreenDeal - EU Emissions Trading System">
            <a:hlinkClick r:id="" action="ppaction://media"/>
            <a:extLst>
              <a:ext uri="{FF2B5EF4-FFF2-40B4-BE49-F238E27FC236}">
                <a16:creationId xmlns:a16="http://schemas.microsoft.com/office/drawing/2014/main" id="{E55E63F9-0B6C-27A9-22C2-F386B28FC674}"/>
              </a:ext>
            </a:extLst>
          </p:cNvPr>
          <p:cNvPicPr>
            <a:picLocks noRot="1" noChangeAspect="1"/>
          </p:cNvPicPr>
          <p:nvPr>
            <a:videoFile r:link="rId3"/>
          </p:nvPr>
        </p:nvPicPr>
        <p:blipFill>
          <a:blip r:embed="rId8"/>
          <a:stretch>
            <a:fillRect/>
          </a:stretch>
        </p:blipFill>
        <p:spPr>
          <a:xfrm>
            <a:off x="685181" y="4257191"/>
            <a:ext cx="3073225" cy="1736372"/>
          </a:xfrm>
          <a:prstGeom prst="rect">
            <a:avLst/>
          </a:prstGeom>
        </p:spPr>
      </p:pic>
      <p:sp>
        <p:nvSpPr>
          <p:cNvPr id="6" name="CasellaDiTesto 5">
            <a:extLst>
              <a:ext uri="{FF2B5EF4-FFF2-40B4-BE49-F238E27FC236}">
                <a16:creationId xmlns:a16="http://schemas.microsoft.com/office/drawing/2014/main" id="{93F5396D-F70B-7727-A0CE-3E93AFD59FEE}"/>
              </a:ext>
            </a:extLst>
          </p:cNvPr>
          <p:cNvSpPr txBox="1"/>
          <p:nvPr/>
        </p:nvSpPr>
        <p:spPr>
          <a:xfrm>
            <a:off x="602234" y="1849622"/>
            <a:ext cx="3442317" cy="2632003"/>
          </a:xfrm>
          <a:prstGeom prst="rect">
            <a:avLst/>
          </a:prstGeom>
          <a:noFill/>
        </p:spPr>
        <p:txBody>
          <a:bodyPr wrap="square" rtlCol="0">
            <a:spAutoFit/>
          </a:bodyPr>
          <a:lstStyle/>
          <a:p>
            <a:pPr algn="just">
              <a:lnSpc>
                <a:spcPct val="150000"/>
              </a:lnSpc>
            </a:pPr>
            <a:r>
              <a:rPr lang="fr-FR" sz="1600" dirty="0"/>
              <a:t>D’autres vidéos éducatives sur les principales questions abordées par </a:t>
            </a:r>
            <a:r>
              <a:rPr lang="fr-FR" sz="1600" b="1" dirty="0"/>
              <a:t>le Pacte vert pour l’Europe </a:t>
            </a:r>
            <a:r>
              <a:rPr lang="fr-FR" sz="1600" dirty="0"/>
              <a:t>
sont disponibles sur la chaîne officielle de la </a:t>
            </a:r>
            <a:r>
              <a:rPr lang="fr-FR" sz="1600" b="1" dirty="0"/>
              <a:t>Commission européenne</a:t>
            </a:r>
            <a:r>
              <a:rPr lang="fr-FR" sz="1600" dirty="0"/>
              <a:t> sur YouTube
</a:t>
            </a:r>
            <a:endParaRPr lang="en-US" sz="1600" dirty="0"/>
          </a:p>
        </p:txBody>
      </p:sp>
      <p:sp>
        <p:nvSpPr>
          <p:cNvPr id="5" name="CasellaDiTesto 4">
            <a:extLst>
              <a:ext uri="{FF2B5EF4-FFF2-40B4-BE49-F238E27FC236}">
                <a16:creationId xmlns:a16="http://schemas.microsoft.com/office/drawing/2014/main" id="{8A8CC351-AF58-B6D0-44CE-827D539E7115}"/>
              </a:ext>
            </a:extLst>
          </p:cNvPr>
          <p:cNvSpPr txBox="1"/>
          <p:nvPr/>
        </p:nvSpPr>
        <p:spPr>
          <a:xfrm>
            <a:off x="888381" y="6154763"/>
            <a:ext cx="2791797" cy="307777"/>
          </a:xfrm>
          <a:prstGeom prst="rect">
            <a:avLst/>
          </a:prstGeom>
          <a:noFill/>
        </p:spPr>
        <p:txBody>
          <a:bodyPr wrap="square" rtlCol="0">
            <a:spAutoFit/>
          </a:bodyPr>
          <a:lstStyle/>
          <a:p>
            <a:r>
              <a:rPr lang="it-IT" dirty="0">
                <a:hlinkClick r:id="rId9"/>
              </a:rPr>
              <a:t>EU </a:t>
            </a:r>
            <a:r>
              <a:rPr lang="it-IT" dirty="0" err="1">
                <a:hlinkClick r:id="rId9"/>
              </a:rPr>
              <a:t>Emission</a:t>
            </a:r>
            <a:r>
              <a:rPr lang="it-IT" dirty="0">
                <a:hlinkClick r:id="rId9"/>
              </a:rPr>
              <a:t> Trading System</a:t>
            </a:r>
            <a:endParaRPr lang="it-IT" dirty="0"/>
          </a:p>
        </p:txBody>
      </p:sp>
      <p:sp>
        <p:nvSpPr>
          <p:cNvPr id="7" name="CasellaDiTesto 6">
            <a:extLst>
              <a:ext uri="{FF2B5EF4-FFF2-40B4-BE49-F238E27FC236}">
                <a16:creationId xmlns:a16="http://schemas.microsoft.com/office/drawing/2014/main" id="{7866C992-6595-EFBE-3F3D-06E76CD592CF}"/>
              </a:ext>
            </a:extLst>
          </p:cNvPr>
          <p:cNvSpPr txBox="1"/>
          <p:nvPr/>
        </p:nvSpPr>
        <p:spPr>
          <a:xfrm>
            <a:off x="5486400" y="3815644"/>
            <a:ext cx="2494844" cy="307777"/>
          </a:xfrm>
          <a:prstGeom prst="rect">
            <a:avLst/>
          </a:prstGeom>
          <a:noFill/>
        </p:spPr>
        <p:txBody>
          <a:bodyPr wrap="square" rtlCol="0">
            <a:spAutoFit/>
          </a:bodyPr>
          <a:lstStyle/>
          <a:p>
            <a:r>
              <a:rPr lang="it-IT" dirty="0">
                <a:hlinkClick r:id="rId10"/>
              </a:rPr>
              <a:t>Transport</a:t>
            </a:r>
            <a:endParaRPr lang="it-IT" dirty="0"/>
          </a:p>
        </p:txBody>
      </p:sp>
      <p:sp>
        <p:nvSpPr>
          <p:cNvPr id="8" name="CasellaDiTesto 7">
            <a:extLst>
              <a:ext uri="{FF2B5EF4-FFF2-40B4-BE49-F238E27FC236}">
                <a16:creationId xmlns:a16="http://schemas.microsoft.com/office/drawing/2014/main" id="{2D67D5E9-2DC8-AEC8-46DE-1E46B5630CD9}"/>
              </a:ext>
            </a:extLst>
          </p:cNvPr>
          <p:cNvSpPr txBox="1"/>
          <p:nvPr/>
        </p:nvSpPr>
        <p:spPr>
          <a:xfrm>
            <a:off x="5486400" y="6152934"/>
            <a:ext cx="2133600" cy="307777"/>
          </a:xfrm>
          <a:prstGeom prst="rect">
            <a:avLst/>
          </a:prstGeom>
          <a:noFill/>
        </p:spPr>
        <p:txBody>
          <a:bodyPr wrap="square" rtlCol="0">
            <a:spAutoFit/>
          </a:bodyPr>
          <a:lstStyle/>
          <a:p>
            <a:r>
              <a:rPr lang="it-IT" dirty="0">
                <a:hlinkClick r:id="rId11"/>
              </a:rPr>
              <a:t>Energy</a:t>
            </a:r>
            <a:endParaRPr lang="it-IT" dirty="0"/>
          </a:p>
        </p:txBody>
      </p:sp>
      <p:pic>
        <p:nvPicPr>
          <p:cNvPr id="9" name="Immagine 8">
            <a:extLst>
              <a:ext uri="{FF2B5EF4-FFF2-40B4-BE49-F238E27FC236}">
                <a16:creationId xmlns:a16="http://schemas.microsoft.com/office/drawing/2014/main" id="{D6733AB3-4AC4-5486-E2C6-CC806E35671D}"/>
              </a:ext>
            </a:extLst>
          </p:cNvPr>
          <p:cNvPicPr>
            <a:picLocks noChangeAspect="1"/>
          </p:cNvPicPr>
          <p:nvPr/>
        </p:nvPicPr>
        <p:blipFill>
          <a:blip r:embed="rId12"/>
          <a:stretch>
            <a:fillRect/>
          </a:stretch>
        </p:blipFill>
        <p:spPr>
          <a:xfrm>
            <a:off x="4467798" y="3580476"/>
            <a:ext cx="676715" cy="676715"/>
          </a:xfrm>
          <a:prstGeom prst="rect">
            <a:avLst/>
          </a:prstGeom>
        </p:spPr>
      </p:pic>
      <p:pic>
        <p:nvPicPr>
          <p:cNvPr id="10" name="Immagine 9">
            <a:extLst>
              <a:ext uri="{FF2B5EF4-FFF2-40B4-BE49-F238E27FC236}">
                <a16:creationId xmlns:a16="http://schemas.microsoft.com/office/drawing/2014/main" id="{6AC6B77B-83D5-570D-2DAA-5D4C69B22E3E}"/>
              </a:ext>
            </a:extLst>
          </p:cNvPr>
          <p:cNvPicPr>
            <a:picLocks noChangeAspect="1"/>
          </p:cNvPicPr>
          <p:nvPr/>
        </p:nvPicPr>
        <p:blipFill>
          <a:blip r:embed="rId12"/>
          <a:stretch>
            <a:fillRect/>
          </a:stretch>
        </p:blipFill>
        <p:spPr>
          <a:xfrm>
            <a:off x="4505679" y="5809598"/>
            <a:ext cx="676715" cy="676715"/>
          </a:xfrm>
          <a:prstGeom prst="rect">
            <a:avLst/>
          </a:prstGeom>
        </p:spPr>
      </p:pic>
      <p:pic>
        <p:nvPicPr>
          <p:cNvPr id="11" name="Immagine 10">
            <a:extLst>
              <a:ext uri="{FF2B5EF4-FFF2-40B4-BE49-F238E27FC236}">
                <a16:creationId xmlns:a16="http://schemas.microsoft.com/office/drawing/2014/main" id="{FB5EFBC1-F847-8EB2-356D-894E82C84805}"/>
              </a:ext>
            </a:extLst>
          </p:cNvPr>
          <p:cNvPicPr>
            <a:picLocks noChangeAspect="1"/>
          </p:cNvPicPr>
          <p:nvPr/>
        </p:nvPicPr>
        <p:blipFill>
          <a:blip r:embed="rId12"/>
          <a:stretch>
            <a:fillRect/>
          </a:stretch>
        </p:blipFill>
        <p:spPr>
          <a:xfrm>
            <a:off x="192725" y="5918356"/>
            <a:ext cx="676715" cy="676715"/>
          </a:xfrm>
          <a:prstGeom prst="rect">
            <a:avLst/>
          </a:prstGeom>
        </p:spPr>
      </p:pic>
    </p:spTree>
    <p:extLst>
      <p:ext uri="{BB962C8B-B14F-4D97-AF65-F5344CB8AC3E}">
        <p14:creationId xmlns:p14="http://schemas.microsoft.com/office/powerpoint/2010/main" val="8195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3"/>
                </p:tgtEl>
              </p:cMediaNode>
            </p:video>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3"/>
                                        </p:tgtEl>
                                      </p:cBhvr>
                                    </p:cmd>
                                  </p:childTnLst>
                                </p:cTn>
                              </p:par>
                            </p:childTnLst>
                          </p:cTn>
                        </p:par>
                      </p:childTnLst>
                    </p:cTn>
                  </p:par>
                </p:childTnLst>
              </p:cTn>
              <p:nextCondLst>
                <p:cond evt="onClick" delay="0">
                  <p:tgtEl>
                    <p:spTgt spid="3"/>
                  </p:tgtEl>
                </p:cond>
              </p:nextCondLst>
            </p:seq>
            <p:video>
              <p:cMediaNode vol="80000">
                <p:cTn id="27" fill="hold" display="0">
                  <p:stCondLst>
                    <p:cond delay="indefinite"/>
                  </p:stCondLst>
                </p:cTn>
                <p:tgtEl>
                  <p:spTgt spid="4"/>
                </p:tgtEl>
              </p:cMediaNode>
            </p:vide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9</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nSpc>
                <a:spcPct val="90000"/>
              </a:lnSpc>
              <a:buSzPts val="2400"/>
            </a:pPr>
            <a:r>
              <a:rPr lang="en-GB" sz="2800" dirty="0">
                <a:solidFill>
                  <a:schemeClr val="lt1"/>
                </a:solidFill>
              </a:rPr>
              <a:t>Document, Source 1</a:t>
            </a:r>
          </a:p>
        </p:txBody>
      </p:sp>
      <p:sp>
        <p:nvSpPr>
          <p:cNvPr id="4" name="CasellaDiTesto 3">
            <a:extLst>
              <a:ext uri="{FF2B5EF4-FFF2-40B4-BE49-F238E27FC236}">
                <a16:creationId xmlns:a16="http://schemas.microsoft.com/office/drawing/2014/main" id="{1838EE4E-3181-820B-E6FF-2CB7D61E7270}"/>
              </a:ext>
            </a:extLst>
          </p:cNvPr>
          <p:cNvSpPr txBox="1"/>
          <p:nvPr/>
        </p:nvSpPr>
        <p:spPr>
          <a:xfrm>
            <a:off x="322250" y="1819922"/>
            <a:ext cx="2548541" cy="3370666"/>
          </a:xfrm>
          <a:prstGeom prst="rect">
            <a:avLst/>
          </a:prstGeom>
          <a:noFill/>
        </p:spPr>
        <p:txBody>
          <a:bodyPr wrap="square" rtlCol="0">
            <a:spAutoFit/>
          </a:bodyPr>
          <a:lstStyle/>
          <a:p>
            <a:pPr algn="just">
              <a:lnSpc>
                <a:spcPct val="150000"/>
              </a:lnSpc>
            </a:pPr>
            <a:r>
              <a:rPr lang="fr-FR" sz="1600" dirty="0"/>
              <a:t>La stratégie de communication de la </a:t>
            </a:r>
            <a:r>
              <a:rPr lang="fr-FR" sz="1600" dirty="0">
                <a:hlinkClick r:id="rId3"/>
              </a:rPr>
              <a:t>Commission européenne </a:t>
            </a:r>
            <a:r>
              <a:rPr lang="fr-FR" sz="1600" dirty="0"/>
              <a:t>sur le pacte vert souligne également les principaux piliers qui renforcent la résilience et la durabilité environnementale de l’UE
</a:t>
            </a:r>
            <a:endParaRPr lang="it-IT" sz="1600" dirty="0"/>
          </a:p>
        </p:txBody>
      </p:sp>
      <p:pic>
        <p:nvPicPr>
          <p:cNvPr id="7" name="Image 6">
            <a:extLst>
              <a:ext uri="{FF2B5EF4-FFF2-40B4-BE49-F238E27FC236}">
                <a16:creationId xmlns:a16="http://schemas.microsoft.com/office/drawing/2014/main" id="{4B70216D-A458-44E2-ED44-E2BB4B5263FC}"/>
              </a:ext>
            </a:extLst>
          </p:cNvPr>
          <p:cNvPicPr>
            <a:picLocks noChangeAspect="1"/>
          </p:cNvPicPr>
          <p:nvPr/>
        </p:nvPicPr>
        <p:blipFill>
          <a:blip r:embed="rId4"/>
          <a:stretch>
            <a:fillRect/>
          </a:stretch>
        </p:blipFill>
        <p:spPr>
          <a:xfrm>
            <a:off x="2968970" y="1535002"/>
            <a:ext cx="5852780" cy="5026670"/>
          </a:xfrm>
          <a:prstGeom prst="rect">
            <a:avLst/>
          </a:prstGeom>
        </p:spPr>
      </p:pic>
    </p:spTree>
    <p:extLst>
      <p:ext uri="{BB962C8B-B14F-4D97-AF65-F5344CB8AC3E}">
        <p14:creationId xmlns:p14="http://schemas.microsoft.com/office/powerpoint/2010/main" val="2594229119"/>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8118</TotalTime>
  <Words>1015</Words>
  <Application>Microsoft Office PowerPoint</Application>
  <PresentationFormat>Affichage à l'écran (4:3)</PresentationFormat>
  <Paragraphs>136</Paragraphs>
  <Slides>15</Slides>
  <Notes>14</Notes>
  <HiddenSlides>0</HiddenSlides>
  <MMClips>4</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Emilie DE MIGUEL</cp:lastModifiedBy>
  <cp:revision>111</cp:revision>
  <dcterms:created xsi:type="dcterms:W3CDTF">2016-11-18T09:55:38Z</dcterms:created>
  <dcterms:modified xsi:type="dcterms:W3CDTF">2023-03-10T14:27:44Z</dcterms:modified>
</cp:coreProperties>
</file>